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3" r:id="rId3"/>
    <p:sldId id="283" r:id="rId4"/>
    <p:sldId id="274" r:id="rId5"/>
    <p:sldId id="259" r:id="rId6"/>
    <p:sldId id="260" r:id="rId7"/>
    <p:sldId id="275" r:id="rId8"/>
    <p:sldId id="288" r:id="rId9"/>
    <p:sldId id="289" r:id="rId10"/>
    <p:sldId id="290" r:id="rId11"/>
    <p:sldId id="291" r:id="rId12"/>
    <p:sldId id="292" r:id="rId13"/>
    <p:sldId id="293" r:id="rId14"/>
    <p:sldId id="294" r:id="rId15"/>
    <p:sldId id="381" r:id="rId16"/>
    <p:sldId id="302" r:id="rId17"/>
    <p:sldId id="312" r:id="rId18"/>
    <p:sldId id="313" r:id="rId19"/>
    <p:sldId id="303" r:id="rId20"/>
    <p:sldId id="304" r:id="rId21"/>
    <p:sldId id="305" r:id="rId22"/>
    <p:sldId id="382" r:id="rId23"/>
    <p:sldId id="386" r:id="rId24"/>
    <p:sldId id="384" r:id="rId25"/>
    <p:sldId id="388" r:id="rId26"/>
    <p:sldId id="383" r:id="rId27"/>
    <p:sldId id="385" r:id="rId28"/>
    <p:sldId id="306" r:id="rId29"/>
    <p:sldId id="314" r:id="rId30"/>
    <p:sldId id="297" r:id="rId31"/>
    <p:sldId id="299" r:id="rId32"/>
    <p:sldId id="315" r:id="rId33"/>
    <p:sldId id="300" r:id="rId34"/>
    <p:sldId id="301" r:id="rId35"/>
    <p:sldId id="316" r:id="rId36"/>
    <p:sldId id="317" r:id="rId37"/>
    <p:sldId id="298" r:id="rId38"/>
    <p:sldId id="387" r:id="rId39"/>
    <p:sldId id="310" r:id="rId40"/>
    <p:sldId id="311" r:id="rId41"/>
    <p:sldId id="307" r:id="rId42"/>
    <p:sldId id="309"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19" autoAdjust="0"/>
    <p:restoredTop sz="94660"/>
  </p:normalViewPr>
  <p:slideViewPr>
    <p:cSldViewPr snapToGrid="0">
      <p:cViewPr varScale="1">
        <p:scale>
          <a:sx n="74" d="100"/>
          <a:sy n="74" d="100"/>
        </p:scale>
        <p:origin x="96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3608917" y="2709864"/>
            <a:ext cx="7958667" cy="3455987"/>
          </a:xfrm>
        </p:spPr>
        <p:txBody>
          <a:bodyPr bIns="1080000" anchor="ctr"/>
          <a:lstStyle>
            <a:lvl1pPr>
              <a:defRPr b="1"/>
            </a:lvl1pPr>
          </a:lstStyle>
          <a:p>
            <a:pPr lvl="0"/>
            <a:r>
              <a:rPr lang="cs-CZ" altLang="en-US" noProof="0"/>
              <a:t>Kliknutím lze upravit styl.</a:t>
            </a:r>
          </a:p>
        </p:txBody>
      </p:sp>
      <p:sp>
        <p:nvSpPr>
          <p:cNvPr id="251909" name="Rectangle 5"/>
          <p:cNvSpPr>
            <a:spLocks noGrp="1" noChangeArrowheads="1"/>
          </p:cNvSpPr>
          <p:nvPr>
            <p:ph type="subTitle" idx="1"/>
          </p:nvPr>
        </p:nvSpPr>
        <p:spPr>
          <a:xfrm>
            <a:off x="3608917" y="5373688"/>
            <a:ext cx="7958667" cy="792162"/>
          </a:xfrm>
        </p:spPr>
        <p:txBody>
          <a:bodyPr anchor="b"/>
          <a:lstStyle>
            <a:lvl1pPr marL="0" indent="0">
              <a:buFont typeface="Wingdings" pitchFamily="2" charset="2"/>
              <a:buNone/>
              <a:defRPr sz="2000"/>
            </a:lvl1pPr>
          </a:lstStyle>
          <a:p>
            <a:pPr lvl="0"/>
            <a:r>
              <a:rPr lang="cs-CZ" altLang="en-US" noProof="0"/>
              <a:t>Kliknutím lze upravit styl předlohy.</a:t>
            </a:r>
          </a:p>
        </p:txBody>
      </p:sp>
      <p:sp>
        <p:nvSpPr>
          <p:cNvPr id="251910" name="Rectangle 6"/>
          <p:cNvSpPr>
            <a:spLocks noGrp="1" noChangeArrowheads="1"/>
          </p:cNvSpPr>
          <p:nvPr>
            <p:ph type="ftr" sz="quarter" idx="3"/>
          </p:nvPr>
        </p:nvSpPr>
        <p:spPr>
          <a:xfrm>
            <a:off x="3608918" y="6442075"/>
            <a:ext cx="6614583" cy="279400"/>
          </a:xfrm>
        </p:spPr>
        <p:txBody>
          <a:bodyPr/>
          <a:lstStyle>
            <a:lvl1pPr>
              <a:defRPr/>
            </a:lvl1pPr>
          </a:lstStyle>
          <a:p>
            <a:r>
              <a:rPr lang="en-US"/>
              <a:t>MPV_COMA Communication and Managerial Skills Training</a:t>
            </a:r>
          </a:p>
        </p:txBody>
      </p:sp>
      <p:sp>
        <p:nvSpPr>
          <p:cNvPr id="251911" name="Rectangle 7"/>
          <p:cNvSpPr>
            <a:spLocks noGrp="1" noChangeArrowheads="1"/>
          </p:cNvSpPr>
          <p:nvPr>
            <p:ph type="sldNum" sz="quarter" idx="4"/>
          </p:nvPr>
        </p:nvSpPr>
        <p:spPr>
          <a:xfrm>
            <a:off x="10703984" y="6442075"/>
            <a:ext cx="878416" cy="279400"/>
          </a:xfrm>
        </p:spPr>
        <p:txBody>
          <a:bodyPr/>
          <a:lstStyle>
            <a:lvl1pPr>
              <a:defRPr/>
            </a:lvl1pPr>
          </a:lstStyle>
          <a:p>
            <a:fld id="{12EE810F-F3D8-45F2-B703-BAD786D31C08}" type="slidenum">
              <a:rPr lang="en-US" smtClean="0"/>
              <a:t>‹#›</a:t>
            </a:fld>
            <a:endParaRPr lang="en-US"/>
          </a:p>
        </p:txBody>
      </p:sp>
      <p:sp>
        <p:nvSpPr>
          <p:cNvPr id="251918" name="Rectangle 14"/>
          <p:cNvSpPr>
            <a:spLocks noChangeArrowheads="1"/>
          </p:cNvSpPr>
          <p:nvPr/>
        </p:nvSpPr>
        <p:spPr bwMode="auto">
          <a:xfrm>
            <a:off x="0" y="-6350"/>
            <a:ext cx="12192000" cy="235585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latin typeface="Cambria" panose="02040503050406030204" pitchFamily="18" charset="0"/>
            </a:endParaRPr>
          </a:p>
        </p:txBody>
      </p:sp>
      <p:pic>
        <p:nvPicPr>
          <p:cNvPr id="251925" name="Picture 21" descr="text_TIT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7751" y="798514"/>
            <a:ext cx="5018616" cy="846137"/>
          </a:xfrm>
          <a:prstGeom prst="rect">
            <a:avLst/>
          </a:prstGeom>
          <a:noFill/>
          <a:extLst>
            <a:ext uri="{909E8E84-426E-40DD-AFC4-6F175D3DCCD1}">
              <a14:hiddenFill xmlns:a14="http://schemas.microsoft.com/office/drawing/2010/main">
                <a:solidFill>
                  <a:srgbClr val="FFFFFF"/>
                </a:solidFill>
              </a14:hiddenFill>
            </a:ext>
          </a:extLst>
        </p:spPr>
      </p:pic>
      <p:pic>
        <p:nvPicPr>
          <p:cNvPr id="251926" name="Picture 22" descr="pruh_TIT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151" y="50800"/>
            <a:ext cx="1862667" cy="6762750"/>
          </a:xfrm>
          <a:prstGeom prst="rect">
            <a:avLst/>
          </a:prstGeom>
          <a:noFill/>
          <a:extLst>
            <a:ext uri="{909E8E84-426E-40DD-AFC4-6F175D3DCCD1}">
              <a14:hiddenFill xmlns:a14="http://schemas.microsoft.com/office/drawing/2010/main">
                <a:solidFill>
                  <a:srgbClr val="FFFFFF"/>
                </a:solidFill>
              </a14:hiddenFill>
            </a:ext>
          </a:extLst>
        </p:spPr>
      </p:pic>
      <p:pic>
        <p:nvPicPr>
          <p:cNvPr id="251927" name="Picture 23" descr="N:\work\projekty\šablony\sablony\logoC.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8185" y="533400"/>
            <a:ext cx="2008716"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1176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en-US"/>
              <a:t>MPV_COMA Communication and Managerial Skills Training</a:t>
            </a:r>
          </a:p>
        </p:txBody>
      </p:sp>
      <p:sp>
        <p:nvSpPr>
          <p:cNvPr id="5" name="Zástupný symbol pro číslo snímku 4"/>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971953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987368" y="1125538"/>
            <a:ext cx="2595033" cy="5005387"/>
          </a:xfrm>
        </p:spPr>
        <p:txBody>
          <a:bodyPr vert="eaVert"/>
          <a:lstStyle/>
          <a:p>
            <a:r>
              <a:rPr lang="cs-CZ"/>
              <a:t>Kliknutím lze upravit styl.</a:t>
            </a:r>
            <a:endParaRPr lang="en-US"/>
          </a:p>
        </p:txBody>
      </p:sp>
      <p:sp>
        <p:nvSpPr>
          <p:cNvPr id="3" name="Zástupný symbol pro svislý text 2"/>
          <p:cNvSpPr>
            <a:spLocks noGrp="1"/>
          </p:cNvSpPr>
          <p:nvPr>
            <p:ph type="body" orient="vert" idx="1"/>
          </p:nvPr>
        </p:nvSpPr>
        <p:spPr>
          <a:xfrm>
            <a:off x="1200151" y="1125538"/>
            <a:ext cx="7584016" cy="500538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en-US"/>
              <a:t>MPV_COMA Communication and Managerial Skills Training</a:t>
            </a:r>
          </a:p>
        </p:txBody>
      </p:sp>
      <p:sp>
        <p:nvSpPr>
          <p:cNvPr id="5" name="Zástupný symbol pro číslo snímku 4"/>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1043867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latin typeface="Cambria" panose="02040503050406030204" pitchFamily="18" charset="0"/>
              </a:defRPr>
            </a:lvl1pPr>
          </a:lstStyle>
          <a:p>
            <a:fld id="{1D8BD707-D9CF-40AE-B4C6-C98DA3205C09}" type="datetimeFigureOut">
              <a:rPr lang="en-US" smtClean="0"/>
              <a:pPr/>
              <a:t>2/24/2025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69573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en-US"/>
              <a:t>MPV_COMA Communication and Managerial Skills Training</a:t>
            </a:r>
          </a:p>
        </p:txBody>
      </p:sp>
      <p:sp>
        <p:nvSpPr>
          <p:cNvPr id="5" name="Zástupný symbol pro číslo snímku 4"/>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41727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lstStyle>
            <a:lvl1pPr algn="l">
              <a:defRPr sz="4000" b="1" cap="all"/>
            </a:lvl1pPr>
          </a:lstStyle>
          <a:p>
            <a:r>
              <a:rPr lang="cs-CZ"/>
              <a:t>Kliknutím lze upravit styl.</a:t>
            </a:r>
            <a:endParaRPr lang="en-US"/>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en-US"/>
              <a:t>MPV_COMA Communication and Managerial Skills Training</a:t>
            </a:r>
          </a:p>
        </p:txBody>
      </p:sp>
      <p:sp>
        <p:nvSpPr>
          <p:cNvPr id="5" name="Zástupný symbol pro číslo snímku 4"/>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58493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sz="half" idx="1"/>
          </p:nvPr>
        </p:nvSpPr>
        <p:spPr>
          <a:xfrm>
            <a:off x="1200151" y="1773239"/>
            <a:ext cx="508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6483351" y="1773239"/>
            <a:ext cx="508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zápatí 4"/>
          <p:cNvSpPr>
            <a:spLocks noGrp="1"/>
          </p:cNvSpPr>
          <p:nvPr>
            <p:ph type="ftr" sz="quarter" idx="10"/>
          </p:nvPr>
        </p:nvSpPr>
        <p:spPr/>
        <p:txBody>
          <a:bodyPr/>
          <a:lstStyle>
            <a:lvl1pPr>
              <a:defRPr/>
            </a:lvl1pPr>
          </a:lstStyle>
          <a:p>
            <a:r>
              <a:rPr lang="en-US"/>
              <a:t>MPV_COMA Communication and Managerial Skills Training</a:t>
            </a:r>
          </a:p>
        </p:txBody>
      </p:sp>
      <p:sp>
        <p:nvSpPr>
          <p:cNvPr id="6" name="Zástupný symbol pro číslo snímku 5"/>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2109274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lvl1pPr>
              <a:defRPr/>
            </a:lvl1pPr>
          </a:lstStyle>
          <a:p>
            <a:r>
              <a:rPr lang="cs-CZ"/>
              <a:t>Kliknutím lze upravit styl.</a:t>
            </a:r>
            <a:endParaRPr lang="en-US"/>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zápatí 6"/>
          <p:cNvSpPr>
            <a:spLocks noGrp="1"/>
          </p:cNvSpPr>
          <p:nvPr>
            <p:ph type="ftr" sz="quarter" idx="10"/>
          </p:nvPr>
        </p:nvSpPr>
        <p:spPr/>
        <p:txBody>
          <a:bodyPr/>
          <a:lstStyle>
            <a:lvl1pPr>
              <a:defRPr/>
            </a:lvl1pPr>
          </a:lstStyle>
          <a:p>
            <a:r>
              <a:rPr lang="en-US"/>
              <a:t>MPV_COMA Communication and Managerial Skills Training</a:t>
            </a:r>
          </a:p>
        </p:txBody>
      </p:sp>
      <p:sp>
        <p:nvSpPr>
          <p:cNvPr id="8" name="Zástupný symbol pro číslo snímku 7"/>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3779513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zápatí 2"/>
          <p:cNvSpPr>
            <a:spLocks noGrp="1"/>
          </p:cNvSpPr>
          <p:nvPr>
            <p:ph type="ftr" sz="quarter" idx="10"/>
          </p:nvPr>
        </p:nvSpPr>
        <p:spPr/>
        <p:txBody>
          <a:bodyPr/>
          <a:lstStyle>
            <a:lvl1pPr>
              <a:defRPr/>
            </a:lvl1pPr>
          </a:lstStyle>
          <a:p>
            <a:r>
              <a:rPr lang="en-US"/>
              <a:t>MPV_COMA Communication and Managerial Skills Training</a:t>
            </a:r>
          </a:p>
        </p:txBody>
      </p:sp>
      <p:sp>
        <p:nvSpPr>
          <p:cNvPr id="4" name="Zástupný symbol pro číslo snímku 3"/>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1356843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a:t>MPV_COMA Communication and Managerial Skills Training</a:t>
            </a:r>
          </a:p>
        </p:txBody>
      </p:sp>
      <p:sp>
        <p:nvSpPr>
          <p:cNvPr id="3" name="Zástupný symbol pro číslo snímku 2"/>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2171723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a:t>Kliknutím lze upravit styl.</a:t>
            </a:r>
            <a:endParaRPr lang="en-US"/>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en-US"/>
              <a:t>MPV_COMA Communication and Managerial Skills Training</a:t>
            </a:r>
          </a:p>
        </p:txBody>
      </p:sp>
      <p:sp>
        <p:nvSpPr>
          <p:cNvPr id="6" name="Zástupný symbol pro číslo snímku 5"/>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1980600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a:t>Kliknutím lze upravit styl.</a:t>
            </a:r>
            <a:endParaRPr lang="en-US"/>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en-US"/>
              <a:t>MPV_COMA Communication and Managerial Skills Training</a:t>
            </a:r>
          </a:p>
        </p:txBody>
      </p:sp>
      <p:sp>
        <p:nvSpPr>
          <p:cNvPr id="6" name="Zástupný symbol pro číslo snímku 5"/>
          <p:cNvSpPr>
            <a:spLocks noGrp="1"/>
          </p:cNvSpPr>
          <p:nvPr>
            <p:ph type="sldNum" sz="quarter" idx="11"/>
          </p:nvPr>
        </p:nvSpPr>
        <p:spPr/>
        <p:txBody>
          <a:bodyPr/>
          <a:lstStyle>
            <a:lvl1pPr>
              <a:defRPr/>
            </a:lvl1pPr>
          </a:lstStyle>
          <a:p>
            <a:fld id="{12EE810F-F3D8-45F2-B703-BAD786D31C08}" type="slidenum">
              <a:rPr lang="en-US" smtClean="0"/>
              <a:t>‹#›</a:t>
            </a:fld>
            <a:endParaRPr lang="en-US"/>
          </a:p>
        </p:txBody>
      </p:sp>
    </p:spTree>
    <p:extLst>
      <p:ext uri="{BB962C8B-B14F-4D97-AF65-F5344CB8AC3E}">
        <p14:creationId xmlns:p14="http://schemas.microsoft.com/office/powerpoint/2010/main" val="2496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s>
            <a:gs pos="100000">
              <a:srgbClr val="EAEAEA">
                <a:gamma/>
                <a:shade val="92941"/>
                <a:invGamma/>
              </a:srgbClr>
            </a:gs>
          </a:gsLst>
          <a:lin ang="2700000" scaled="1"/>
        </a:gra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12192000" cy="812800"/>
          </a:xfrm>
          <a:prstGeom prst="rect">
            <a:avLst/>
          </a:prstGeom>
          <a:gradFill rotWithShape="1">
            <a:gsLst>
              <a:gs pos="0">
                <a:srgbClr val="7D1E1E"/>
              </a:gs>
              <a:gs pos="100000">
                <a:srgbClr val="7D1E1E">
                  <a:gamma/>
                  <a:shade val="75686"/>
                  <a:invGamma/>
                </a:srgbClr>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latin typeface="Cambria" panose="02040503050406030204" pitchFamily="18" charset="0"/>
            </a:endParaRPr>
          </a:p>
        </p:txBody>
      </p:sp>
      <p:sp>
        <p:nvSpPr>
          <p:cNvPr id="226306" name="Rectangle 2"/>
          <p:cNvSpPr>
            <a:spLocks noGrp="1" noChangeArrowheads="1"/>
          </p:cNvSpPr>
          <p:nvPr>
            <p:ph type="title"/>
          </p:nvPr>
        </p:nvSpPr>
        <p:spPr bwMode="auto">
          <a:xfrm>
            <a:off x="1219200" y="1125539"/>
            <a:ext cx="103632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dirty="0"/>
              <a:t>Klepnutím lze upravit styl předlohy nadpisů.</a:t>
            </a:r>
          </a:p>
        </p:txBody>
      </p:sp>
      <p:sp>
        <p:nvSpPr>
          <p:cNvPr id="226307" name="Rectangle 3"/>
          <p:cNvSpPr>
            <a:spLocks noGrp="1" noChangeArrowheads="1"/>
          </p:cNvSpPr>
          <p:nvPr>
            <p:ph type="body" idx="1"/>
          </p:nvPr>
        </p:nvSpPr>
        <p:spPr bwMode="auto">
          <a:xfrm>
            <a:off x="1200151" y="1773239"/>
            <a:ext cx="103632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en-US" dirty="0"/>
              <a:t>Klepnutím lze upravit styly předlohy textu.</a:t>
            </a:r>
          </a:p>
          <a:p>
            <a:pPr lvl="1"/>
            <a:r>
              <a:rPr lang="cs-CZ" altLang="en-US" dirty="0"/>
              <a:t>Druhá úroveň</a:t>
            </a:r>
          </a:p>
          <a:p>
            <a:pPr lvl="2"/>
            <a:r>
              <a:rPr lang="cs-CZ" altLang="en-US" dirty="0"/>
              <a:t>Třetí úroveň</a:t>
            </a:r>
          </a:p>
          <a:p>
            <a:pPr lvl="3"/>
            <a:r>
              <a:rPr lang="cs-CZ" altLang="en-US" dirty="0"/>
              <a:t>Čtvrtá úroveň</a:t>
            </a:r>
          </a:p>
          <a:p>
            <a:pPr lvl="4"/>
            <a:r>
              <a:rPr lang="cs-CZ" altLang="en-US" dirty="0"/>
              <a:t>Pátá úroveň</a:t>
            </a:r>
          </a:p>
        </p:txBody>
      </p:sp>
      <p:sp>
        <p:nvSpPr>
          <p:cNvPr id="226308" name="Rectangle 4"/>
          <p:cNvSpPr>
            <a:spLocks noGrp="1" noChangeArrowheads="1"/>
          </p:cNvSpPr>
          <p:nvPr>
            <p:ph type="ftr" sz="quarter" idx="3"/>
          </p:nvPr>
        </p:nvSpPr>
        <p:spPr bwMode="auto">
          <a:xfrm>
            <a:off x="3608918" y="6442076"/>
            <a:ext cx="6783916"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rgbClr val="777777"/>
                </a:solidFill>
                <a:latin typeface="Cambria" panose="02040503050406030204" pitchFamily="18" charset="0"/>
              </a:defRPr>
            </a:lvl1pPr>
          </a:lstStyle>
          <a:p>
            <a:r>
              <a:rPr lang="en-US" dirty="0"/>
              <a:t>MPV_COMA Communication and Managerial Skills Training</a:t>
            </a:r>
          </a:p>
        </p:txBody>
      </p:sp>
      <p:sp>
        <p:nvSpPr>
          <p:cNvPr id="226309" name="Rectangle 5"/>
          <p:cNvSpPr>
            <a:spLocks noGrp="1" noChangeArrowheads="1"/>
          </p:cNvSpPr>
          <p:nvPr>
            <p:ph type="sldNum" sz="quarter" idx="4"/>
          </p:nvPr>
        </p:nvSpPr>
        <p:spPr bwMode="auto">
          <a:xfrm>
            <a:off x="10697634" y="6442076"/>
            <a:ext cx="884767"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000" b="1">
                <a:solidFill>
                  <a:srgbClr val="7D1E1E"/>
                </a:solidFill>
                <a:latin typeface="Cambria" panose="02040503050406030204" pitchFamily="18" charset="0"/>
              </a:defRPr>
            </a:lvl1pPr>
          </a:lstStyle>
          <a:p>
            <a:fld id="{12EE810F-F3D8-45F2-B703-BAD786D31C08}" type="slidenum">
              <a:rPr lang="en-US" smtClean="0"/>
              <a:pPr/>
              <a:t>‹#›</a:t>
            </a:fld>
            <a:endParaRPr lang="en-US" dirty="0"/>
          </a:p>
        </p:txBody>
      </p:sp>
      <p:sp>
        <p:nvSpPr>
          <p:cNvPr id="226314" name="Text Box 10"/>
          <p:cNvSpPr txBox="1">
            <a:spLocks noChangeArrowheads="1"/>
          </p:cNvSpPr>
          <p:nvPr/>
        </p:nvSpPr>
        <p:spPr bwMode="auto">
          <a:xfrm>
            <a:off x="9552385" y="463552"/>
            <a:ext cx="2059649"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spcBef>
                <a:spcPct val="50000"/>
              </a:spcBef>
            </a:pPr>
            <a:r>
              <a:rPr lang="cs-CZ" altLang="en-US" sz="1100" b="1" dirty="0">
                <a:solidFill>
                  <a:srgbClr val="FFFFFF"/>
                </a:solidFill>
                <a:latin typeface="Cambria" panose="02040503050406030204" pitchFamily="18" charset="0"/>
              </a:rPr>
              <a:t>www.econ.muni.cz</a:t>
            </a:r>
          </a:p>
        </p:txBody>
      </p:sp>
      <p:pic>
        <p:nvPicPr>
          <p:cNvPr id="226317" name="Picture 13" descr="pruh+znak_ESF_13_gray4+bily_RGB"/>
          <p:cNvPicPr>
            <a:picLocks noChangeAspect="1" noChangeArrowheads="1"/>
          </p:cNvPicPr>
          <p:nvPr/>
        </p:nvPicPr>
        <p:blipFill>
          <a:blip r:embed="rId14">
            <a:extLst>
              <a:ext uri="{28A0092B-C50C-407E-A947-70E740481C1C}">
                <a14:useLocalDpi xmlns:a14="http://schemas.microsoft.com/office/drawing/2010/main" val="0"/>
              </a:ext>
            </a:extLst>
          </a:blip>
          <a:srcRect t="32014" b="60695"/>
          <a:stretch>
            <a:fillRect/>
          </a:stretch>
        </p:blipFill>
        <p:spPr bwMode="auto">
          <a:xfrm>
            <a:off x="556685" y="25401"/>
            <a:ext cx="3119967" cy="993775"/>
          </a:xfrm>
          <a:prstGeom prst="rect">
            <a:avLst/>
          </a:prstGeom>
          <a:noFill/>
          <a:extLst>
            <a:ext uri="{909E8E84-426E-40DD-AFC4-6F175D3DCCD1}">
              <a14:hiddenFill xmlns:a14="http://schemas.microsoft.com/office/drawing/2010/main">
                <a:solidFill>
                  <a:srgbClr val="FFFFFF"/>
                </a:solidFill>
              </a14:hiddenFill>
            </a:ext>
          </a:extLst>
        </p:spPr>
      </p:pic>
      <p:pic>
        <p:nvPicPr>
          <p:cNvPr id="226319" name="Picture 15" descr="pruh+znak_ESF_13_gray4+bily_RGB"/>
          <p:cNvPicPr>
            <a:picLocks noChangeAspect="1" noChangeArrowheads="1"/>
          </p:cNvPicPr>
          <p:nvPr/>
        </p:nvPicPr>
        <p:blipFill>
          <a:blip r:embed="rId14">
            <a:extLst>
              <a:ext uri="{28A0092B-C50C-407E-A947-70E740481C1C}">
                <a14:useLocalDpi xmlns:a14="http://schemas.microsoft.com/office/drawing/2010/main" val="0"/>
              </a:ext>
            </a:extLst>
          </a:blip>
          <a:srcRect t="63434" b="33293"/>
          <a:stretch>
            <a:fillRect/>
          </a:stretch>
        </p:blipFill>
        <p:spPr bwMode="auto">
          <a:xfrm>
            <a:off x="556685" y="6410325"/>
            <a:ext cx="3119967" cy="446088"/>
          </a:xfrm>
          <a:prstGeom prst="rect">
            <a:avLst/>
          </a:prstGeom>
          <a:noFill/>
          <a:extLst>
            <a:ext uri="{909E8E84-426E-40DD-AFC4-6F175D3DCCD1}">
              <a14:hiddenFill xmlns:a14="http://schemas.microsoft.com/office/drawing/2010/main">
                <a:solidFill>
                  <a:srgbClr val="FFFFFF"/>
                </a:solidFill>
              </a14:hiddenFill>
            </a:ext>
          </a:extLst>
        </p:spPr>
      </p:pic>
      <p:pic>
        <p:nvPicPr>
          <p:cNvPr id="226320" name="Picture 16" descr="text_zahlavi"/>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606801" y="222250"/>
            <a:ext cx="5763684" cy="37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5322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rtl="0" eaLnBrk="1" fontAlgn="base" hangingPunct="1">
        <a:spcBef>
          <a:spcPct val="0"/>
        </a:spcBef>
        <a:spcAft>
          <a:spcPct val="0"/>
        </a:spcAft>
        <a:defRPr sz="2400">
          <a:solidFill>
            <a:srgbClr val="7D1E1E"/>
          </a:solidFill>
          <a:latin typeface="Cambria" panose="02040503050406030204" pitchFamily="18" charset="0"/>
          <a:ea typeface="+mj-ea"/>
          <a:cs typeface="+mj-cs"/>
        </a:defRPr>
      </a:lvl1pPr>
      <a:lvl2pPr algn="l" rtl="0" eaLnBrk="1" fontAlgn="base" hangingPunct="1">
        <a:spcBef>
          <a:spcPct val="0"/>
        </a:spcBef>
        <a:spcAft>
          <a:spcPct val="0"/>
        </a:spcAft>
        <a:defRPr sz="2400">
          <a:solidFill>
            <a:srgbClr val="7D1E1E"/>
          </a:solidFill>
          <a:latin typeface="Verdana" pitchFamily="34" charset="0"/>
        </a:defRPr>
      </a:lvl2pPr>
      <a:lvl3pPr algn="l" rtl="0" eaLnBrk="1" fontAlgn="base" hangingPunct="1">
        <a:spcBef>
          <a:spcPct val="0"/>
        </a:spcBef>
        <a:spcAft>
          <a:spcPct val="0"/>
        </a:spcAft>
        <a:defRPr sz="2400">
          <a:solidFill>
            <a:srgbClr val="7D1E1E"/>
          </a:solidFill>
          <a:latin typeface="Verdana" pitchFamily="34" charset="0"/>
        </a:defRPr>
      </a:lvl3pPr>
      <a:lvl4pPr algn="l" rtl="0" eaLnBrk="1" fontAlgn="base" hangingPunct="1">
        <a:spcBef>
          <a:spcPct val="0"/>
        </a:spcBef>
        <a:spcAft>
          <a:spcPct val="0"/>
        </a:spcAft>
        <a:defRPr sz="2400">
          <a:solidFill>
            <a:srgbClr val="7D1E1E"/>
          </a:solidFill>
          <a:latin typeface="Verdana" pitchFamily="34" charset="0"/>
        </a:defRPr>
      </a:lvl4pPr>
      <a:lvl5pPr algn="l" rtl="0" eaLnBrk="1" fontAlgn="base" hangingPunct="1">
        <a:spcBef>
          <a:spcPct val="0"/>
        </a:spcBef>
        <a:spcAft>
          <a:spcPct val="0"/>
        </a:spcAft>
        <a:defRPr sz="2400">
          <a:solidFill>
            <a:srgbClr val="7D1E1E"/>
          </a:solidFill>
          <a:latin typeface="Verdana" pitchFamily="34" charset="0"/>
        </a:defRPr>
      </a:lvl5pPr>
      <a:lvl6pPr marL="457200" algn="l" rtl="0" eaLnBrk="1" fontAlgn="base" hangingPunct="1">
        <a:spcBef>
          <a:spcPct val="0"/>
        </a:spcBef>
        <a:spcAft>
          <a:spcPct val="0"/>
        </a:spcAft>
        <a:defRPr sz="2400">
          <a:solidFill>
            <a:srgbClr val="7D1E1E"/>
          </a:solidFill>
          <a:latin typeface="Verdana" pitchFamily="34" charset="0"/>
        </a:defRPr>
      </a:lvl6pPr>
      <a:lvl7pPr marL="914400" algn="l" rtl="0" eaLnBrk="1" fontAlgn="base" hangingPunct="1">
        <a:spcBef>
          <a:spcPct val="0"/>
        </a:spcBef>
        <a:spcAft>
          <a:spcPct val="0"/>
        </a:spcAft>
        <a:defRPr sz="2400">
          <a:solidFill>
            <a:srgbClr val="7D1E1E"/>
          </a:solidFill>
          <a:latin typeface="Verdana" pitchFamily="34" charset="0"/>
        </a:defRPr>
      </a:lvl7pPr>
      <a:lvl8pPr marL="1371600" algn="l" rtl="0" eaLnBrk="1" fontAlgn="base" hangingPunct="1">
        <a:spcBef>
          <a:spcPct val="0"/>
        </a:spcBef>
        <a:spcAft>
          <a:spcPct val="0"/>
        </a:spcAft>
        <a:defRPr sz="2400">
          <a:solidFill>
            <a:srgbClr val="7D1E1E"/>
          </a:solidFill>
          <a:latin typeface="Verdana" pitchFamily="34" charset="0"/>
        </a:defRPr>
      </a:lvl8pPr>
      <a:lvl9pPr marL="1828800" algn="l" rtl="0" eaLnBrk="1" fontAlgn="base" hangingPunct="1">
        <a:spcBef>
          <a:spcPct val="0"/>
        </a:spcBef>
        <a:spcAft>
          <a:spcPct val="0"/>
        </a:spcAft>
        <a:defRPr sz="2400">
          <a:solidFill>
            <a:srgbClr val="7D1E1E"/>
          </a:solidFill>
          <a:latin typeface="Verdana" pitchFamily="34" charset="0"/>
        </a:defRPr>
      </a:lvl9pPr>
    </p:titleStyle>
    <p:bodyStyle>
      <a:lvl1pPr marL="342900" indent="-342900" algn="l" rtl="0" eaLnBrk="1" fontAlgn="base" hangingPunct="1">
        <a:spcBef>
          <a:spcPct val="20000"/>
        </a:spcBef>
        <a:spcAft>
          <a:spcPct val="0"/>
        </a:spcAft>
        <a:buClr>
          <a:srgbClr val="7D1E1E"/>
        </a:buClr>
        <a:buFont typeface="Wingdings" pitchFamily="2" charset="2"/>
        <a:buChar char="n"/>
        <a:defRPr sz="2400">
          <a:solidFill>
            <a:schemeClr val="tx1"/>
          </a:solidFill>
          <a:latin typeface="Cambria" panose="02040503050406030204" pitchFamily="18" charset="0"/>
          <a:ea typeface="+mn-ea"/>
          <a:cs typeface="+mn-cs"/>
        </a:defRPr>
      </a:lvl1pPr>
      <a:lvl2pPr marL="742950" indent="-285750" algn="l" rtl="0" eaLnBrk="1" fontAlgn="base" hangingPunct="1">
        <a:spcBef>
          <a:spcPct val="20000"/>
        </a:spcBef>
        <a:spcAft>
          <a:spcPct val="0"/>
        </a:spcAft>
        <a:buClr>
          <a:srgbClr val="7D1E1E"/>
        </a:buClr>
        <a:buFont typeface="Wingdings" pitchFamily="2" charset="2"/>
        <a:buChar char="n"/>
        <a:defRPr sz="2200">
          <a:solidFill>
            <a:schemeClr val="tx1"/>
          </a:solidFill>
          <a:latin typeface="Cambria" panose="02040503050406030204" pitchFamily="18" charset="0"/>
        </a:defRPr>
      </a:lvl2pPr>
      <a:lvl3pPr marL="1143000" indent="-228600" algn="l" rtl="0" eaLnBrk="1" fontAlgn="base" hangingPunct="1">
        <a:spcBef>
          <a:spcPct val="20000"/>
        </a:spcBef>
        <a:spcAft>
          <a:spcPct val="0"/>
        </a:spcAft>
        <a:buClr>
          <a:srgbClr val="7D1E1E"/>
        </a:buClr>
        <a:buFont typeface="Wingdings" pitchFamily="2" charset="2"/>
        <a:buChar char="n"/>
        <a:defRPr sz="2000">
          <a:solidFill>
            <a:schemeClr val="tx1"/>
          </a:solidFill>
          <a:latin typeface="Cambria" panose="02040503050406030204" pitchFamily="18" charset="0"/>
        </a:defRPr>
      </a:lvl3pPr>
      <a:lvl4pPr marL="16002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Cambria" panose="02040503050406030204" pitchFamily="18" charset="0"/>
        </a:defRPr>
      </a:lvl4pPr>
      <a:lvl5pPr marL="20574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Cambria" panose="02040503050406030204" pitchFamily="18" charset="0"/>
        </a:defRPr>
      </a:lvl5pPr>
      <a:lvl6pPr marL="25146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ww.alchemyformanagers.co.uk/topics/U7FcjfSSxK3jHuCS.html"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D5hMN_XkPQA"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MPV_COMA Communication and Managerial Skills Training </a:t>
            </a:r>
            <a:br>
              <a:rPr lang="cs-CZ" dirty="0"/>
            </a:br>
            <a:r>
              <a:rPr lang="cs-CZ" dirty="0"/>
              <a:t>Lecture 2: Non-verbal Communication and Assertiveness </a:t>
            </a:r>
            <a:br>
              <a:rPr lang="cs-CZ" dirty="0"/>
            </a:br>
            <a:endParaRPr lang="en-US" dirty="0"/>
          </a:p>
        </p:txBody>
      </p:sp>
      <p:sp>
        <p:nvSpPr>
          <p:cNvPr id="3" name="Podnadpis 2"/>
          <p:cNvSpPr>
            <a:spLocks noGrp="1"/>
          </p:cNvSpPr>
          <p:nvPr>
            <p:ph type="subTitle" idx="1"/>
          </p:nvPr>
        </p:nvSpPr>
        <p:spPr/>
        <p:txBody>
          <a:bodyPr/>
          <a:lstStyle/>
          <a:p>
            <a:r>
              <a:rPr lang="cs-CZ" b="1" dirty="0"/>
              <a:t>Jan Řezáč</a:t>
            </a:r>
            <a:endParaRPr lang="en-US" b="1" dirty="0"/>
          </a:p>
        </p:txBody>
      </p:sp>
    </p:spTree>
    <p:extLst>
      <p:ext uri="{BB962C8B-B14F-4D97-AF65-F5344CB8AC3E}">
        <p14:creationId xmlns:p14="http://schemas.microsoft.com/office/powerpoint/2010/main" val="2031835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Energizer</a:t>
            </a:r>
            <a:r>
              <a:rPr lang="cs-CZ" dirty="0"/>
              <a:t>!</a:t>
            </a:r>
          </a:p>
        </p:txBody>
      </p:sp>
      <p:sp>
        <p:nvSpPr>
          <p:cNvPr id="3" name="Zástupný symbol pro obsah 2"/>
          <p:cNvSpPr>
            <a:spLocks noGrp="1"/>
          </p:cNvSpPr>
          <p:nvPr>
            <p:ph idx="1"/>
          </p:nvPr>
        </p:nvSpPr>
        <p:spPr/>
        <p:txBody>
          <a:bodyPr/>
          <a:lstStyle/>
          <a:p>
            <a:r>
              <a:rPr lang="cs-CZ" dirty="0"/>
              <a:t>Split </a:t>
            </a:r>
            <a:r>
              <a:rPr lang="cs-CZ" dirty="0" err="1"/>
              <a:t>into</a:t>
            </a:r>
            <a:r>
              <a:rPr lang="cs-CZ" dirty="0"/>
              <a:t> </a:t>
            </a:r>
            <a:r>
              <a:rPr lang="cs-CZ" dirty="0" err="1"/>
              <a:t>pairs</a:t>
            </a:r>
            <a:r>
              <a:rPr lang="cs-CZ" dirty="0"/>
              <a:t>. </a:t>
            </a:r>
          </a:p>
          <a:p>
            <a:endParaRPr lang="cs-CZ" dirty="0"/>
          </a:p>
          <a:p>
            <a:r>
              <a:rPr lang="cs-CZ" dirty="0" err="1"/>
              <a:t>One</a:t>
            </a:r>
            <a:r>
              <a:rPr lang="cs-CZ" dirty="0"/>
              <a:t> </a:t>
            </a:r>
            <a:r>
              <a:rPr lang="cs-CZ" dirty="0" err="1"/>
              <a:t>of</a:t>
            </a:r>
            <a:r>
              <a:rPr lang="cs-CZ" dirty="0"/>
              <a:t> </a:t>
            </a:r>
            <a:r>
              <a:rPr lang="cs-CZ" dirty="0" err="1"/>
              <a:t>you</a:t>
            </a:r>
            <a:r>
              <a:rPr lang="cs-CZ" dirty="0"/>
              <a:t> </a:t>
            </a:r>
            <a:r>
              <a:rPr lang="cs-CZ" dirty="0" err="1"/>
              <a:t>is</a:t>
            </a:r>
            <a:r>
              <a:rPr lang="cs-CZ" dirty="0"/>
              <a:t> person B, and </a:t>
            </a:r>
            <a:r>
              <a:rPr lang="cs-CZ" dirty="0" err="1"/>
              <a:t>looks</a:t>
            </a:r>
            <a:r>
              <a:rPr lang="cs-CZ" dirty="0"/>
              <a:t> </a:t>
            </a:r>
            <a:r>
              <a:rPr lang="cs-CZ" dirty="0" err="1"/>
              <a:t>away</a:t>
            </a:r>
            <a:r>
              <a:rPr lang="cs-CZ" dirty="0"/>
              <a:t>. Person A </a:t>
            </a:r>
            <a:r>
              <a:rPr lang="cs-CZ" dirty="0" err="1"/>
              <a:t>will</a:t>
            </a:r>
            <a:r>
              <a:rPr lang="cs-CZ" dirty="0"/>
              <a:t> </a:t>
            </a:r>
            <a:r>
              <a:rPr lang="cs-CZ" dirty="0" err="1"/>
              <a:t>read</a:t>
            </a:r>
            <a:r>
              <a:rPr lang="cs-CZ" dirty="0"/>
              <a:t> </a:t>
            </a:r>
            <a:r>
              <a:rPr lang="cs-CZ" dirty="0" err="1"/>
              <a:t>the</a:t>
            </a:r>
            <a:r>
              <a:rPr lang="cs-CZ" dirty="0"/>
              <a:t> </a:t>
            </a:r>
            <a:r>
              <a:rPr lang="cs-CZ" dirty="0" err="1"/>
              <a:t>instructions</a:t>
            </a:r>
            <a:r>
              <a:rPr lang="cs-CZ" dirty="0"/>
              <a:t>.</a:t>
            </a:r>
          </a:p>
          <a:p>
            <a:endParaRPr lang="cs-CZ" dirty="0"/>
          </a:p>
          <a:p>
            <a:r>
              <a:rPr lang="cs-CZ" dirty="0" err="1"/>
              <a:t>The</a:t>
            </a:r>
            <a:r>
              <a:rPr lang="cs-CZ" dirty="0"/>
              <a:t> </a:t>
            </a:r>
            <a:r>
              <a:rPr lang="cs-CZ" dirty="0" err="1"/>
              <a:t>exercise</a:t>
            </a:r>
            <a:r>
              <a:rPr lang="cs-CZ" dirty="0"/>
              <a:t> </a:t>
            </a:r>
            <a:r>
              <a:rPr lang="cs-CZ" dirty="0" err="1"/>
              <a:t>starts</a:t>
            </a:r>
            <a:r>
              <a:rPr lang="cs-CZ" dirty="0"/>
              <a:t> </a:t>
            </a:r>
            <a:r>
              <a:rPr lang="cs-CZ" dirty="0" err="1"/>
              <a:t>when</a:t>
            </a:r>
            <a:r>
              <a:rPr lang="cs-CZ" dirty="0"/>
              <a:t> </a:t>
            </a:r>
            <a:r>
              <a:rPr lang="cs-CZ" dirty="0" err="1"/>
              <a:t>lecturer</a:t>
            </a:r>
            <a:r>
              <a:rPr lang="cs-CZ" dirty="0"/>
              <a:t> </a:t>
            </a:r>
            <a:r>
              <a:rPr lang="cs-CZ" dirty="0" err="1"/>
              <a:t>says</a:t>
            </a:r>
            <a:r>
              <a:rPr lang="cs-CZ" dirty="0"/>
              <a:t> „start“.</a:t>
            </a:r>
          </a:p>
        </p:txBody>
      </p:sp>
    </p:spTree>
    <p:extLst>
      <p:ext uri="{BB962C8B-B14F-4D97-AF65-F5344CB8AC3E}">
        <p14:creationId xmlns:p14="http://schemas.microsoft.com/office/powerpoint/2010/main" val="394521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Exercise</a:t>
            </a:r>
            <a:r>
              <a:rPr lang="cs-CZ" dirty="0"/>
              <a:t> – </a:t>
            </a:r>
            <a:r>
              <a:rPr lang="cs-CZ" dirty="0" err="1"/>
              <a:t>The</a:t>
            </a:r>
            <a:r>
              <a:rPr lang="cs-CZ" dirty="0"/>
              <a:t> </a:t>
            </a:r>
            <a:r>
              <a:rPr lang="cs-CZ" dirty="0" err="1"/>
              <a:t>Fist</a:t>
            </a:r>
            <a:r>
              <a:rPr lang="cs-CZ" dirty="0"/>
              <a:t>, person A</a:t>
            </a:r>
          </a:p>
        </p:txBody>
      </p:sp>
      <p:sp>
        <p:nvSpPr>
          <p:cNvPr id="3" name="Zástupný symbol pro obsah 2"/>
          <p:cNvSpPr>
            <a:spLocks noGrp="1"/>
          </p:cNvSpPr>
          <p:nvPr>
            <p:ph idx="1"/>
          </p:nvPr>
        </p:nvSpPr>
        <p:spPr/>
        <p:txBody>
          <a:bodyPr/>
          <a:lstStyle/>
          <a:p>
            <a:endParaRPr lang="cs-CZ" dirty="0"/>
          </a:p>
          <a:p>
            <a:endParaRPr lang="cs-CZ" dirty="0"/>
          </a:p>
          <a:p>
            <a:endParaRPr lang="cs-CZ" dirty="0"/>
          </a:p>
          <a:p>
            <a:r>
              <a:rPr lang="en-US" dirty="0"/>
              <a:t>Person B will make a fist. You MUST get that fist open. </a:t>
            </a:r>
            <a:endParaRPr lang="cs-CZ" dirty="0"/>
          </a:p>
          <a:p>
            <a:endParaRPr lang="cs-CZ" dirty="0"/>
          </a:p>
          <a:p>
            <a:r>
              <a:rPr lang="cs-CZ" dirty="0" err="1"/>
              <a:t>Now</a:t>
            </a:r>
            <a:r>
              <a:rPr lang="cs-CZ" dirty="0"/>
              <a:t> </a:t>
            </a:r>
            <a:r>
              <a:rPr lang="cs-CZ" dirty="0" err="1"/>
              <a:t>look</a:t>
            </a:r>
            <a:r>
              <a:rPr lang="cs-CZ" dirty="0"/>
              <a:t> </a:t>
            </a:r>
            <a:r>
              <a:rPr lang="cs-CZ" dirty="0" err="1"/>
              <a:t>away</a:t>
            </a:r>
            <a:r>
              <a:rPr lang="cs-CZ" dirty="0"/>
              <a:t> </a:t>
            </a:r>
            <a:r>
              <a:rPr lang="cs-CZ" dirty="0" err="1"/>
              <a:t>for</a:t>
            </a:r>
            <a:r>
              <a:rPr lang="cs-CZ" dirty="0"/>
              <a:t> B to </a:t>
            </a:r>
            <a:r>
              <a:rPr lang="cs-CZ" dirty="0" err="1"/>
              <a:t>read</a:t>
            </a:r>
            <a:r>
              <a:rPr lang="cs-CZ" dirty="0"/>
              <a:t> her </a:t>
            </a:r>
            <a:r>
              <a:rPr lang="cs-CZ" dirty="0" err="1"/>
              <a:t>instructions</a:t>
            </a:r>
            <a:r>
              <a:rPr lang="cs-CZ" dirty="0"/>
              <a:t>.</a:t>
            </a:r>
          </a:p>
          <a:p>
            <a:endParaRPr lang="cs-CZ" dirty="0"/>
          </a:p>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4233" y="782434"/>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1300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Exercise</a:t>
            </a:r>
            <a:r>
              <a:rPr lang="cs-CZ" dirty="0"/>
              <a:t> – </a:t>
            </a:r>
            <a:r>
              <a:rPr lang="cs-CZ" dirty="0" err="1"/>
              <a:t>The</a:t>
            </a:r>
            <a:r>
              <a:rPr lang="cs-CZ" dirty="0"/>
              <a:t> </a:t>
            </a:r>
            <a:r>
              <a:rPr lang="cs-CZ" dirty="0" err="1"/>
              <a:t>Fist</a:t>
            </a:r>
            <a:r>
              <a:rPr lang="cs-CZ" dirty="0"/>
              <a:t>, person B</a:t>
            </a:r>
          </a:p>
        </p:txBody>
      </p:sp>
      <p:sp>
        <p:nvSpPr>
          <p:cNvPr id="3" name="Zástupný symbol pro obsah 2"/>
          <p:cNvSpPr>
            <a:spLocks noGrp="1"/>
          </p:cNvSpPr>
          <p:nvPr>
            <p:ph idx="1"/>
          </p:nvPr>
        </p:nvSpPr>
        <p:spPr/>
        <p:txBody>
          <a:bodyPr/>
          <a:lstStyle/>
          <a:p>
            <a:endParaRPr lang="cs-CZ" dirty="0"/>
          </a:p>
          <a:p>
            <a:endParaRPr lang="cs-CZ" dirty="0"/>
          </a:p>
          <a:p>
            <a:endParaRPr lang="cs-CZ" dirty="0"/>
          </a:p>
          <a:p>
            <a:r>
              <a:rPr lang="cs-CZ" dirty="0"/>
              <a:t>M</a:t>
            </a:r>
            <a:r>
              <a:rPr lang="en-US" dirty="0" err="1"/>
              <a:t>ake</a:t>
            </a:r>
            <a:r>
              <a:rPr lang="en-US" dirty="0"/>
              <a:t> a fist. Person A is going to attempt to get you to open your fist. You must NOT open your fist unless he/she asks you </a:t>
            </a:r>
            <a:r>
              <a:rPr lang="en-US" b="1" dirty="0"/>
              <a:t>politely and assertively.</a:t>
            </a:r>
            <a:r>
              <a:rPr lang="en-US" dirty="0"/>
              <a:t> </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4233" y="782434"/>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662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What</a:t>
            </a:r>
            <a:r>
              <a:rPr lang="cs-CZ" dirty="0"/>
              <a:t> </a:t>
            </a:r>
            <a:r>
              <a:rPr lang="cs-CZ" dirty="0" err="1"/>
              <a:t>is</a:t>
            </a:r>
            <a:r>
              <a:rPr lang="cs-CZ" dirty="0"/>
              <a:t> </a:t>
            </a:r>
            <a:r>
              <a:rPr lang="cs-CZ" dirty="0" err="1"/>
              <a:t>your</a:t>
            </a:r>
            <a:r>
              <a:rPr lang="cs-CZ" dirty="0"/>
              <a:t> </a:t>
            </a:r>
            <a:r>
              <a:rPr lang="cs-CZ" dirty="0" err="1"/>
              <a:t>definition</a:t>
            </a:r>
            <a:r>
              <a:rPr lang="cs-CZ" dirty="0"/>
              <a:t> </a:t>
            </a:r>
            <a:r>
              <a:rPr lang="cs-CZ" dirty="0" err="1"/>
              <a:t>of</a:t>
            </a:r>
            <a:r>
              <a:rPr lang="cs-CZ" dirty="0"/>
              <a:t> </a:t>
            </a:r>
            <a:r>
              <a:rPr lang="cs-CZ" dirty="0" err="1"/>
              <a:t>Assertiveness</a:t>
            </a:r>
            <a:r>
              <a:rPr lang="cs-CZ" dirty="0"/>
              <a:t>?</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779431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What</a:t>
            </a:r>
            <a:r>
              <a:rPr lang="cs-CZ" dirty="0"/>
              <a:t> </a:t>
            </a:r>
            <a:r>
              <a:rPr lang="cs-CZ" dirty="0" err="1"/>
              <a:t>is</a:t>
            </a:r>
            <a:r>
              <a:rPr lang="cs-CZ" dirty="0"/>
              <a:t> </a:t>
            </a:r>
            <a:r>
              <a:rPr lang="cs-CZ" dirty="0" err="1"/>
              <a:t>your</a:t>
            </a:r>
            <a:r>
              <a:rPr lang="cs-CZ" dirty="0"/>
              <a:t> </a:t>
            </a:r>
            <a:r>
              <a:rPr lang="cs-CZ" dirty="0" err="1"/>
              <a:t>definition</a:t>
            </a:r>
            <a:r>
              <a:rPr lang="cs-CZ" dirty="0"/>
              <a:t> </a:t>
            </a:r>
            <a:r>
              <a:rPr lang="cs-CZ" dirty="0" err="1"/>
              <a:t>of</a:t>
            </a:r>
            <a:r>
              <a:rPr lang="cs-CZ" dirty="0"/>
              <a:t> </a:t>
            </a:r>
            <a:r>
              <a:rPr lang="cs-CZ" dirty="0" err="1"/>
              <a:t>Assertiveness</a:t>
            </a:r>
            <a:r>
              <a:rPr lang="cs-CZ" dirty="0"/>
              <a:t>?</a:t>
            </a:r>
          </a:p>
        </p:txBody>
      </p:sp>
      <p:sp>
        <p:nvSpPr>
          <p:cNvPr id="3" name="Zástupný symbol pro obsah 2"/>
          <p:cNvSpPr>
            <a:spLocks noGrp="1"/>
          </p:cNvSpPr>
          <p:nvPr>
            <p:ph idx="1"/>
          </p:nvPr>
        </p:nvSpPr>
        <p:spPr/>
        <p:txBody>
          <a:bodyPr>
            <a:normAutofit lnSpcReduction="10000"/>
          </a:bodyPr>
          <a:lstStyle/>
          <a:p>
            <a:r>
              <a:rPr lang="en-US" i="1" dirty="0"/>
              <a:t>Forthright, positive, insistence on the recognition of </a:t>
            </a:r>
            <a:r>
              <a:rPr lang="cs-CZ" i="1" dirty="0"/>
              <a:t>every</a:t>
            </a:r>
            <a:r>
              <a:rPr lang="en-US" i="1" dirty="0"/>
              <a:t>one's </a:t>
            </a:r>
            <a:r>
              <a:rPr lang="en-US" b="1" i="1" dirty="0"/>
              <a:t>rights</a:t>
            </a:r>
            <a:endParaRPr lang="cs-CZ" b="1" i="1" dirty="0"/>
          </a:p>
          <a:p>
            <a:pPr marL="0" indent="0">
              <a:buNone/>
            </a:pPr>
            <a:endParaRPr lang="cs-CZ" i="1" dirty="0"/>
          </a:p>
          <a:p>
            <a:r>
              <a:rPr lang="en-US" i="1" dirty="0"/>
              <a:t>Assertiveness means standing up for your personal rights - expressing thoughts, feelings and beliefs in direct, honest and appropriate ways.</a:t>
            </a:r>
            <a:endParaRPr lang="cs-CZ" i="1" dirty="0"/>
          </a:p>
          <a:p>
            <a:endParaRPr lang="cs-CZ" i="1" dirty="0"/>
          </a:p>
          <a:p>
            <a:r>
              <a:rPr lang="en-US" i="1" dirty="0"/>
              <a:t>By being assertive we should always respect the thoughts, feelings and beliefs of other people.</a:t>
            </a:r>
            <a:endParaRPr lang="cs-CZ" i="1" dirty="0"/>
          </a:p>
          <a:p>
            <a:endParaRPr lang="cs-CZ" i="1" dirty="0"/>
          </a:p>
          <a:p>
            <a:r>
              <a:rPr lang="cs-CZ" i="1" dirty="0"/>
              <a:t>Can be contrasted with other modes  of behavior – </a:t>
            </a:r>
            <a:r>
              <a:rPr lang="cs-CZ" b="1" i="1" dirty="0"/>
              <a:t>Aggressive </a:t>
            </a:r>
            <a:r>
              <a:rPr lang="cs-CZ" i="1" dirty="0"/>
              <a:t>(non-cooperative, selfish) and </a:t>
            </a:r>
            <a:r>
              <a:rPr lang="cs-CZ" b="1" i="1" dirty="0"/>
              <a:t>Passive</a:t>
            </a:r>
            <a:r>
              <a:rPr lang="cs-CZ" i="1" dirty="0"/>
              <a:t> (non-assertive, submissive)</a:t>
            </a:r>
            <a:br>
              <a:rPr lang="en-US" dirty="0"/>
            </a:br>
            <a:endParaRPr lang="cs-CZ" dirty="0"/>
          </a:p>
        </p:txBody>
      </p:sp>
    </p:spTree>
    <p:extLst>
      <p:ext uri="{BB962C8B-B14F-4D97-AF65-F5344CB8AC3E}">
        <p14:creationId xmlns:p14="http://schemas.microsoft.com/office/powerpoint/2010/main" val="2239483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Assertiveness and other modes of behavior</a:t>
            </a:r>
          </a:p>
        </p:txBody>
      </p:sp>
      <p:sp>
        <p:nvSpPr>
          <p:cNvPr id="3" name="Zástupný symbol pro obsah 2"/>
          <p:cNvSpPr>
            <a:spLocks noGrp="1"/>
          </p:cNvSpPr>
          <p:nvPr>
            <p:ph idx="1"/>
          </p:nvPr>
        </p:nvSpPr>
        <p:spPr>
          <a:xfrm>
            <a:off x="706991" y="1773239"/>
            <a:ext cx="10363200" cy="4357687"/>
          </a:xfrm>
        </p:spPr>
        <p:txBody>
          <a:bodyPr>
            <a:normAutofit/>
          </a:bodyPr>
          <a:lstStyle/>
          <a:p>
            <a:pPr marL="0" indent="0">
              <a:buNone/>
            </a:pPr>
            <a:br>
              <a:rPr lang="en-US" dirty="0"/>
            </a:br>
            <a:endParaRPr lang="cs-CZ" dirty="0"/>
          </a:p>
        </p:txBody>
      </p:sp>
      <p:pic>
        <p:nvPicPr>
          <p:cNvPr id="1028" name="Picture 4" descr="Passive Assertive Aggressive Stock Illustrations – 48 Passive Assertive  Aggressive Stock Illustrations, Vectors &amp; Clipart - Dreamstime">
            <a:extLst>
              <a:ext uri="{FF2B5EF4-FFF2-40B4-BE49-F238E27FC236}">
                <a16:creationId xmlns:a16="http://schemas.microsoft.com/office/drawing/2014/main" id="{EC028045-0B86-B6FC-EACE-E477C7DAD9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5811" y="1934215"/>
            <a:ext cx="5426467" cy="4341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019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143000" y="1581151"/>
            <a:ext cx="10058400" cy="5259068"/>
          </a:xfrm>
          <a:prstGeom prst="rect">
            <a:avLst/>
          </a:prstGeom>
        </p:spPr>
        <p:txBody>
          <a:bodyPr vert="horz" wrap="square" lIns="0" tIns="0" rIns="0" bIns="0" rtlCol="0">
            <a:spAutoFit/>
          </a:bodyPr>
          <a:lstStyle/>
          <a:p>
            <a:pPr marL="287020" indent="-274320">
              <a:buClr>
                <a:srgbClr val="FD8537"/>
              </a:buClr>
              <a:buSzPct val="70000"/>
              <a:buFont typeface="Wingdings"/>
              <a:buChar char=""/>
              <a:tabLst>
                <a:tab pos="287020" algn="l"/>
              </a:tabLst>
            </a:pPr>
            <a:r>
              <a:rPr sz="2400" b="1" spc="130" dirty="0">
                <a:latin typeface="Calibri" panose="020F0502020204030204" pitchFamily="34" charset="0"/>
                <a:cs typeface="Cambria"/>
              </a:rPr>
              <a:t>Aggressive</a:t>
            </a:r>
            <a:endParaRPr sz="2400" dirty="0">
              <a:latin typeface="Calibri" panose="020F0502020204030204" pitchFamily="34" charset="0"/>
              <a:cs typeface="Cambria"/>
            </a:endParaRPr>
          </a:p>
          <a:p>
            <a:pPr marL="721360" lvl="1" indent="-342900">
              <a:lnSpc>
                <a:spcPts val="1939"/>
              </a:lnSpc>
              <a:spcBef>
                <a:spcPts val="180"/>
              </a:spcBef>
              <a:buClr>
                <a:srgbClr val="DF752E"/>
              </a:buClr>
              <a:buSzPct val="69444"/>
              <a:buFont typeface="Arial"/>
              <a:buChar char="•"/>
              <a:tabLst>
                <a:tab pos="721360" algn="l"/>
                <a:tab pos="721995" algn="l"/>
              </a:tabLst>
            </a:pPr>
            <a:endParaRPr lang="cs-CZ" sz="2400" spc="50" dirty="0">
              <a:latin typeface="Calibri" panose="020F0502020204030204" pitchFamily="34" charset="0"/>
              <a:cs typeface="Georgia"/>
            </a:endParaRPr>
          </a:p>
          <a:p>
            <a:pPr marL="721360" lvl="1" indent="-342900">
              <a:lnSpc>
                <a:spcPts val="1939"/>
              </a:lnSpc>
              <a:spcBef>
                <a:spcPts val="180"/>
              </a:spcBef>
              <a:buClr>
                <a:srgbClr val="DF752E"/>
              </a:buClr>
              <a:buSzPct val="69444"/>
              <a:buFont typeface="Arial"/>
              <a:buChar char="•"/>
              <a:tabLst>
                <a:tab pos="721360" algn="l"/>
                <a:tab pos="721995" algn="l"/>
              </a:tabLst>
            </a:pPr>
            <a:r>
              <a:rPr sz="2400" spc="50" dirty="0">
                <a:latin typeface="Calibri" panose="020F0502020204030204" pitchFamily="34" charset="0"/>
                <a:cs typeface="Georgia"/>
              </a:rPr>
              <a:t>“I don’t know how you’ve got the nerve to give me this sort of</a:t>
            </a:r>
            <a:r>
              <a:rPr lang="cs-CZ" sz="2400" spc="50" dirty="0">
                <a:latin typeface="Calibri" panose="020F0502020204030204" pitchFamily="34" charset="0"/>
                <a:cs typeface="Georgia"/>
              </a:rPr>
              <a:t> </a:t>
            </a:r>
            <a:r>
              <a:rPr sz="2400" spc="50" dirty="0">
                <a:latin typeface="Calibri" panose="020F0502020204030204" pitchFamily="34" charset="0"/>
                <a:cs typeface="Georgia"/>
              </a:rPr>
              <a:t>stuff for signing.  It’s full of mistakes.”</a:t>
            </a:r>
            <a:endParaRPr lang="cs-CZ" sz="2400" spc="50" dirty="0">
              <a:latin typeface="Calibri" panose="020F0502020204030204" pitchFamily="34" charset="0"/>
              <a:cs typeface="Georgia"/>
            </a:endParaRPr>
          </a:p>
          <a:p>
            <a:pPr marL="721360" lvl="1" indent="-342900">
              <a:lnSpc>
                <a:spcPts val="1939"/>
              </a:lnSpc>
              <a:spcBef>
                <a:spcPts val="180"/>
              </a:spcBef>
              <a:buClr>
                <a:srgbClr val="DF752E"/>
              </a:buClr>
              <a:buSzPct val="69444"/>
              <a:buFont typeface="Arial"/>
              <a:buChar char="•"/>
              <a:tabLst>
                <a:tab pos="721360" algn="l"/>
                <a:tab pos="721995" algn="l"/>
              </a:tabLst>
            </a:pPr>
            <a:endParaRPr sz="2400" spc="50" dirty="0">
              <a:latin typeface="Calibri" panose="020F0502020204030204" pitchFamily="34" charset="0"/>
              <a:cs typeface="Georgia"/>
            </a:endParaRPr>
          </a:p>
          <a:p>
            <a:pPr marL="287020" indent="-274320">
              <a:spcBef>
                <a:spcPts val="120"/>
              </a:spcBef>
              <a:buClr>
                <a:srgbClr val="FD8537"/>
              </a:buClr>
              <a:buSzPct val="70000"/>
              <a:buFont typeface="Wingdings"/>
              <a:buChar char=""/>
              <a:tabLst>
                <a:tab pos="287020" algn="l"/>
              </a:tabLst>
            </a:pPr>
            <a:r>
              <a:rPr lang="en-GB" sz="2400" b="1" spc="125" dirty="0">
                <a:latin typeface="Calibri" panose="020F0502020204030204" pitchFamily="34" charset="0"/>
                <a:cs typeface="Cambria"/>
              </a:rPr>
              <a:t>Non-Assertive</a:t>
            </a:r>
            <a:endParaRPr lang="en-GB" sz="2400" dirty="0">
              <a:latin typeface="Calibri" panose="020F0502020204030204" pitchFamily="34" charset="0"/>
              <a:cs typeface="Cambria"/>
            </a:endParaRPr>
          </a:p>
          <a:p>
            <a:pPr marL="652780" marR="146685" indent="-274320">
              <a:lnSpc>
                <a:spcPct val="80000"/>
              </a:lnSpc>
              <a:spcBef>
                <a:spcPts val="480"/>
              </a:spcBef>
              <a:tabLst>
                <a:tab pos="722630" algn="l"/>
              </a:tabLst>
            </a:pPr>
            <a:r>
              <a:rPr lang="en-GB" sz="2400" spc="-720" dirty="0">
                <a:solidFill>
                  <a:srgbClr val="FD8537"/>
                </a:solidFill>
                <a:latin typeface="Calibri" panose="020F0502020204030204" pitchFamily="34" charset="0"/>
                <a:cs typeface="Wingdings"/>
              </a:rPr>
              <a:t></a:t>
            </a:r>
            <a:r>
              <a:rPr lang="en-GB" sz="2400" spc="-720" dirty="0">
                <a:solidFill>
                  <a:srgbClr val="FD8537"/>
                </a:solidFill>
                <a:latin typeface="Calibri" panose="020F0502020204030204" pitchFamily="34" charset="0"/>
                <a:cs typeface="Times New Roman"/>
              </a:rPr>
              <a:t>	</a:t>
            </a:r>
            <a:r>
              <a:rPr lang="en-GB" sz="2400" spc="-5" dirty="0">
                <a:latin typeface="Calibri" panose="020F0502020204030204" pitchFamily="34" charset="0"/>
                <a:cs typeface="Georgia"/>
              </a:rPr>
              <a:t>“I </a:t>
            </a:r>
            <a:r>
              <a:rPr lang="en-GB" sz="2400" spc="40" dirty="0">
                <a:latin typeface="Calibri" panose="020F0502020204030204" pitchFamily="34" charset="0"/>
                <a:cs typeface="Georgia"/>
              </a:rPr>
              <a:t>know </a:t>
            </a:r>
            <a:r>
              <a:rPr lang="en-GB" sz="2400" spc="35" dirty="0">
                <a:latin typeface="Calibri" panose="020F0502020204030204" pitchFamily="34" charset="0"/>
                <a:cs typeface="Georgia"/>
              </a:rPr>
              <a:t>it’s </a:t>
            </a:r>
            <a:r>
              <a:rPr lang="en-GB" sz="2400" spc="60" dirty="0">
                <a:latin typeface="Calibri" panose="020F0502020204030204" pitchFamily="34" charset="0"/>
                <a:cs typeface="Georgia"/>
              </a:rPr>
              <a:t>probably </a:t>
            </a:r>
            <a:r>
              <a:rPr lang="en-GB" sz="2400" spc="55" dirty="0">
                <a:latin typeface="Calibri" panose="020F0502020204030204" pitchFamily="34" charset="0"/>
                <a:cs typeface="Georgia"/>
              </a:rPr>
              <a:t>my </a:t>
            </a:r>
            <a:r>
              <a:rPr lang="en-GB" sz="2400" spc="65" dirty="0">
                <a:latin typeface="Calibri" panose="020F0502020204030204" pitchFamily="34" charset="0"/>
                <a:cs typeface="Georgia"/>
              </a:rPr>
              <a:t>fault </a:t>
            </a:r>
            <a:r>
              <a:rPr lang="en-GB" sz="2400" spc="120" dirty="0">
                <a:latin typeface="Calibri" panose="020F0502020204030204" pitchFamily="34" charset="0"/>
                <a:cs typeface="Georgia"/>
              </a:rPr>
              <a:t>in </a:t>
            </a:r>
            <a:r>
              <a:rPr lang="en-GB" sz="2400" spc="15" dirty="0">
                <a:latin typeface="Calibri" panose="020F0502020204030204" pitchFamily="34" charset="0"/>
                <a:cs typeface="Georgia"/>
              </a:rPr>
              <a:t>not</a:t>
            </a:r>
            <a:r>
              <a:rPr lang="en-GB" sz="2400" spc="60" dirty="0">
                <a:latin typeface="Calibri" panose="020F0502020204030204" pitchFamily="34" charset="0"/>
                <a:cs typeface="Georgia"/>
              </a:rPr>
              <a:t> writing </a:t>
            </a:r>
            <a:r>
              <a:rPr lang="en-GB" sz="2400" spc="20" dirty="0">
                <a:latin typeface="Calibri" panose="020F0502020204030204" pitchFamily="34" charset="0"/>
                <a:cs typeface="Georgia"/>
              </a:rPr>
              <a:t> </a:t>
            </a:r>
            <a:r>
              <a:rPr lang="en-GB" sz="2400" spc="70" dirty="0">
                <a:latin typeface="Calibri" panose="020F0502020204030204" pitchFamily="34" charset="0"/>
                <a:cs typeface="Georgia"/>
              </a:rPr>
              <a:t>very </a:t>
            </a:r>
            <a:r>
              <a:rPr lang="en-GB" sz="2400" spc="50" dirty="0">
                <a:latin typeface="Calibri" panose="020F0502020204030204" pitchFamily="34" charset="0"/>
                <a:cs typeface="Georgia"/>
              </a:rPr>
              <a:t>clearly, but is there, </a:t>
            </a:r>
            <a:r>
              <a:rPr lang="en-GB" sz="2400" spc="100" dirty="0">
                <a:latin typeface="Calibri" panose="020F0502020204030204" pitchFamily="34" charset="0"/>
                <a:cs typeface="Georgia"/>
              </a:rPr>
              <a:t> any </a:t>
            </a:r>
            <a:r>
              <a:rPr lang="en-GB" sz="2400" spc="30" dirty="0">
                <a:latin typeface="Calibri" panose="020F0502020204030204" pitchFamily="34" charset="0"/>
                <a:cs typeface="Georgia"/>
              </a:rPr>
              <a:t>chance </a:t>
            </a:r>
            <a:r>
              <a:rPr lang="en-GB" sz="2400" spc="95" dirty="0">
                <a:latin typeface="Calibri" panose="020F0502020204030204" pitchFamily="34" charset="0"/>
                <a:cs typeface="Georgia"/>
              </a:rPr>
              <a:t>at </a:t>
            </a:r>
            <a:r>
              <a:rPr lang="en-GB" sz="2400" spc="70" dirty="0">
                <a:latin typeface="Calibri" panose="020F0502020204030204" pitchFamily="34" charset="0"/>
                <a:cs typeface="Georgia"/>
              </a:rPr>
              <a:t>all </a:t>
            </a:r>
            <a:r>
              <a:rPr lang="en-GB" sz="2400" spc="30" dirty="0">
                <a:latin typeface="Calibri" panose="020F0502020204030204" pitchFamily="34" charset="0"/>
                <a:cs typeface="Georgia"/>
              </a:rPr>
              <a:t>you  </a:t>
            </a:r>
            <a:r>
              <a:rPr lang="en-GB" sz="2400" spc="5" dirty="0">
                <a:latin typeface="Calibri" panose="020F0502020204030204" pitchFamily="34" charset="0"/>
                <a:cs typeface="Georgia"/>
              </a:rPr>
              <a:t>could </a:t>
            </a:r>
            <a:r>
              <a:rPr lang="en-GB" sz="2400" spc="25" dirty="0">
                <a:latin typeface="Calibri" panose="020F0502020204030204" pitchFamily="34" charset="0"/>
                <a:cs typeface="Georgia"/>
              </a:rPr>
              <a:t>find </a:t>
            </a:r>
            <a:r>
              <a:rPr lang="en-GB" sz="2400" spc="105" dirty="0">
                <a:latin typeface="Calibri" panose="020F0502020204030204" pitchFamily="34" charset="0"/>
                <a:cs typeface="Georgia"/>
              </a:rPr>
              <a:t>a </a:t>
            </a:r>
            <a:r>
              <a:rPr lang="en-GB" sz="2400" spc="50" dirty="0">
                <a:latin typeface="Calibri" panose="020F0502020204030204" pitchFamily="34" charset="0"/>
                <a:cs typeface="Georgia"/>
              </a:rPr>
              <a:t>spare minute </a:t>
            </a:r>
            <a:r>
              <a:rPr lang="en-GB" sz="2400" spc="5" dirty="0">
                <a:latin typeface="Calibri" panose="020F0502020204030204" pitchFamily="34" charset="0"/>
                <a:cs typeface="Georgia"/>
              </a:rPr>
              <a:t>to </a:t>
            </a:r>
            <a:r>
              <a:rPr lang="en-GB" sz="2400" spc="85" dirty="0">
                <a:latin typeface="Calibri" panose="020F0502020204030204" pitchFamily="34" charset="0"/>
                <a:cs typeface="Georgia"/>
              </a:rPr>
              <a:t>just </a:t>
            </a:r>
            <a:r>
              <a:rPr lang="en-GB" sz="2400" spc="45" dirty="0">
                <a:latin typeface="Calibri" panose="020F0502020204030204" pitchFamily="34" charset="0"/>
                <a:cs typeface="Georgia"/>
              </a:rPr>
              <a:t>change </a:t>
            </a:r>
            <a:r>
              <a:rPr lang="en-GB" sz="2400" dirty="0">
                <a:latin typeface="Calibri" panose="020F0502020204030204" pitchFamily="34" charset="0"/>
                <a:cs typeface="Georgia"/>
              </a:rPr>
              <a:t>one </a:t>
            </a:r>
            <a:r>
              <a:rPr lang="en-GB" sz="2400" spc="-5" dirty="0">
                <a:latin typeface="Calibri" panose="020F0502020204030204" pitchFamily="34" charset="0"/>
                <a:cs typeface="Georgia"/>
              </a:rPr>
              <a:t>or  </a:t>
            </a:r>
            <a:r>
              <a:rPr lang="en-GB" sz="2400" spc="10" dirty="0">
                <a:latin typeface="Calibri" panose="020F0502020204030204" pitchFamily="34" charset="0"/>
                <a:cs typeface="Cambria"/>
              </a:rPr>
              <a:t>two </a:t>
            </a:r>
            <a:r>
              <a:rPr lang="en-GB" sz="2400" spc="95" dirty="0">
                <a:latin typeface="Calibri" panose="020F0502020204030204" pitchFamily="34" charset="0"/>
                <a:cs typeface="Cambria"/>
              </a:rPr>
              <a:t>small </a:t>
            </a:r>
            <a:r>
              <a:rPr lang="en-GB" sz="2400" spc="90" dirty="0">
                <a:latin typeface="Calibri" panose="020F0502020204030204" pitchFamily="34" charset="0"/>
                <a:cs typeface="Cambria"/>
              </a:rPr>
              <a:t>things </a:t>
            </a:r>
            <a:r>
              <a:rPr lang="en-GB" sz="2400" spc="20" dirty="0">
                <a:latin typeface="Calibri" panose="020F0502020204030204" pitchFamily="34" charset="0"/>
                <a:cs typeface="Cambria"/>
              </a:rPr>
              <a:t>on </a:t>
            </a:r>
            <a:r>
              <a:rPr lang="en-GB" sz="2400" spc="85" dirty="0">
                <a:latin typeface="Calibri" panose="020F0502020204030204" pitchFamily="34" charset="0"/>
                <a:cs typeface="Cambria"/>
              </a:rPr>
              <a:t>this </a:t>
            </a:r>
            <a:r>
              <a:rPr lang="en-GB" sz="2400" spc="65" dirty="0">
                <a:latin typeface="Calibri" panose="020F0502020204030204" pitchFamily="34" charset="0"/>
                <a:cs typeface="Cambria"/>
              </a:rPr>
              <a:t>letter </a:t>
            </a:r>
            <a:r>
              <a:rPr lang="en-GB" sz="2400" spc="20" dirty="0">
                <a:latin typeface="Calibri" panose="020F0502020204030204" pitchFamily="34" charset="0"/>
                <a:cs typeface="Cambria"/>
              </a:rPr>
              <a:t>for </a:t>
            </a:r>
            <a:r>
              <a:rPr lang="en-GB" sz="2400" spc="10" dirty="0">
                <a:latin typeface="Calibri" panose="020F0502020204030204" pitchFamily="34" charset="0"/>
                <a:cs typeface="Cambria"/>
              </a:rPr>
              <a:t>me</a:t>
            </a:r>
            <a:r>
              <a:rPr lang="en-GB" sz="2400" spc="10" dirty="0">
                <a:latin typeface="Calibri" panose="020F0502020204030204" pitchFamily="34" charset="0"/>
                <a:cs typeface="Georgia"/>
              </a:rPr>
              <a:t>?”</a:t>
            </a:r>
          </a:p>
          <a:p>
            <a:pPr marL="652780" marR="146685" indent="-274320">
              <a:lnSpc>
                <a:spcPct val="80000"/>
              </a:lnSpc>
              <a:spcBef>
                <a:spcPts val="480"/>
              </a:spcBef>
              <a:tabLst>
                <a:tab pos="722630" algn="l"/>
              </a:tabLst>
            </a:pPr>
            <a:endParaRPr lang="en-GB" sz="2400" spc="10" dirty="0">
              <a:latin typeface="Calibri" panose="020F0502020204030204" pitchFamily="34" charset="0"/>
              <a:cs typeface="Georgia"/>
            </a:endParaRPr>
          </a:p>
          <a:p>
            <a:pPr marL="652780" marR="146685" indent="-274320">
              <a:lnSpc>
                <a:spcPct val="80000"/>
              </a:lnSpc>
              <a:spcBef>
                <a:spcPts val="480"/>
              </a:spcBef>
              <a:tabLst>
                <a:tab pos="722630" algn="l"/>
              </a:tabLst>
            </a:pPr>
            <a:r>
              <a:rPr lang="en-GB" sz="2400" spc="10" dirty="0">
                <a:latin typeface="Calibri" panose="020F0502020204030204" pitchFamily="34" charset="0"/>
                <a:cs typeface="Georgia"/>
              </a:rPr>
              <a:t>	</a:t>
            </a:r>
            <a:r>
              <a:rPr lang="en-GB" sz="2400" spc="155" dirty="0">
                <a:latin typeface="Calibri" panose="020F0502020204030204" pitchFamily="34" charset="0"/>
                <a:cs typeface="Cambria"/>
              </a:rPr>
              <a:t>Or </a:t>
            </a:r>
            <a:r>
              <a:rPr lang="en-GB" sz="2400" spc="70" dirty="0">
                <a:latin typeface="Calibri" panose="020F0502020204030204" pitchFamily="34" charset="0"/>
                <a:cs typeface="Cambria"/>
              </a:rPr>
              <a:t>finding </a:t>
            </a:r>
            <a:r>
              <a:rPr lang="en-GB" sz="2400" spc="114" dirty="0">
                <a:latin typeface="Calibri" panose="020F0502020204030204" pitchFamily="34" charset="0"/>
                <a:cs typeface="Cambria"/>
              </a:rPr>
              <a:t>an </a:t>
            </a:r>
            <a:r>
              <a:rPr lang="en-GB" sz="2400" spc="60" dirty="0">
                <a:latin typeface="Calibri" panose="020F0502020204030204" pitchFamily="34" charset="0"/>
                <a:cs typeface="Cambria"/>
              </a:rPr>
              <a:t>excuse </a:t>
            </a:r>
            <a:r>
              <a:rPr lang="en-GB" sz="2400" spc="20" dirty="0">
                <a:latin typeface="Calibri" panose="020F0502020204030204" pitchFamily="34" charset="0"/>
                <a:cs typeface="Cambria"/>
              </a:rPr>
              <a:t>to avoid talking about changes in</a:t>
            </a:r>
            <a:r>
              <a:rPr lang="en-GB" sz="2400" spc="95" dirty="0">
                <a:latin typeface="Calibri" panose="020F0502020204030204" pitchFamily="34" charset="0"/>
                <a:cs typeface="Cambria"/>
              </a:rPr>
              <a:t> </a:t>
            </a:r>
            <a:r>
              <a:rPr lang="en-GB" sz="2400" spc="80" dirty="0">
                <a:latin typeface="Calibri" panose="020F0502020204030204" pitchFamily="34" charset="0"/>
                <a:cs typeface="Cambria"/>
              </a:rPr>
              <a:t>the </a:t>
            </a:r>
            <a:r>
              <a:rPr lang="en-GB" sz="2400" spc="55" dirty="0">
                <a:latin typeface="Calibri" panose="020F0502020204030204" pitchFamily="34" charset="0"/>
                <a:cs typeface="Cambria"/>
              </a:rPr>
              <a:t>document.</a:t>
            </a:r>
            <a:endParaRPr lang="en-GB" sz="2400" dirty="0">
              <a:latin typeface="Calibri" panose="020F0502020204030204" pitchFamily="34" charset="0"/>
              <a:cs typeface="Cambria"/>
            </a:endParaRPr>
          </a:p>
          <a:p>
            <a:pPr marL="287020" indent="-274320">
              <a:spcBef>
                <a:spcPts val="120"/>
              </a:spcBef>
              <a:buClr>
                <a:srgbClr val="FD8537"/>
              </a:buClr>
              <a:buSzPct val="70000"/>
              <a:buFont typeface="Wingdings"/>
              <a:buChar char=""/>
              <a:tabLst>
                <a:tab pos="287020" algn="l"/>
              </a:tabLst>
            </a:pPr>
            <a:endParaRPr lang="cs-CZ" sz="2400" b="1" spc="114" dirty="0">
              <a:latin typeface="Calibri" panose="020F0502020204030204" pitchFamily="34" charset="0"/>
              <a:cs typeface="Cambria"/>
            </a:endParaRPr>
          </a:p>
          <a:p>
            <a:pPr marL="287020" indent="-274320">
              <a:spcBef>
                <a:spcPts val="120"/>
              </a:spcBef>
              <a:buClr>
                <a:srgbClr val="FD8537"/>
              </a:buClr>
              <a:buSzPct val="70000"/>
              <a:buFont typeface="Wingdings"/>
              <a:buChar char=""/>
              <a:tabLst>
                <a:tab pos="287020" algn="l"/>
              </a:tabLst>
            </a:pPr>
            <a:r>
              <a:rPr sz="2400" b="1" spc="114" dirty="0">
                <a:latin typeface="Calibri" panose="020F0502020204030204" pitchFamily="34" charset="0"/>
                <a:cs typeface="Cambria"/>
              </a:rPr>
              <a:t>Assertive</a:t>
            </a:r>
            <a:endParaRPr sz="2400" dirty="0">
              <a:latin typeface="Calibri" panose="020F0502020204030204" pitchFamily="34" charset="0"/>
              <a:cs typeface="Cambria"/>
            </a:endParaRPr>
          </a:p>
          <a:p>
            <a:pPr marL="652780" marR="206375" indent="-274320">
              <a:lnSpc>
                <a:spcPct val="80000"/>
              </a:lnSpc>
              <a:spcBef>
                <a:spcPts val="480"/>
              </a:spcBef>
              <a:tabLst>
                <a:tab pos="652780" algn="l"/>
              </a:tabLst>
            </a:pPr>
            <a:r>
              <a:rPr sz="2400" spc="-720" dirty="0">
                <a:solidFill>
                  <a:srgbClr val="FD8537"/>
                </a:solidFill>
                <a:latin typeface="Calibri" panose="020F0502020204030204" pitchFamily="34" charset="0"/>
                <a:cs typeface="Wingdings"/>
              </a:rPr>
              <a:t></a:t>
            </a:r>
            <a:r>
              <a:rPr sz="2400" spc="-720" dirty="0">
                <a:solidFill>
                  <a:srgbClr val="FD8537"/>
                </a:solidFill>
                <a:latin typeface="Calibri" panose="020F0502020204030204" pitchFamily="34" charset="0"/>
                <a:cs typeface="Times New Roman"/>
              </a:rPr>
              <a:t>	</a:t>
            </a:r>
            <a:r>
              <a:rPr sz="2400" spc="40" dirty="0">
                <a:latin typeface="Calibri" panose="020F0502020204030204" pitchFamily="34" charset="0"/>
                <a:cs typeface="Georgia"/>
              </a:rPr>
              <a:t>“Jane, </a:t>
            </a:r>
            <a:r>
              <a:rPr sz="2400" spc="-5" dirty="0">
                <a:latin typeface="Calibri" panose="020F0502020204030204" pitchFamily="34" charset="0"/>
                <a:cs typeface="Georgia"/>
              </a:rPr>
              <a:t>I’d </a:t>
            </a:r>
            <a:r>
              <a:rPr sz="2400" spc="60" dirty="0">
                <a:latin typeface="Calibri" panose="020F0502020204030204" pitchFamily="34" charset="0"/>
                <a:cs typeface="Georgia"/>
              </a:rPr>
              <a:t>like </a:t>
            </a:r>
            <a:r>
              <a:rPr sz="2400" spc="30" dirty="0">
                <a:latin typeface="Calibri" panose="020F0502020204030204" pitchFamily="34" charset="0"/>
                <a:cs typeface="Georgia"/>
              </a:rPr>
              <a:t>you </a:t>
            </a:r>
            <a:r>
              <a:rPr sz="2400" spc="5" dirty="0">
                <a:latin typeface="Calibri" panose="020F0502020204030204" pitchFamily="34" charset="0"/>
                <a:cs typeface="Georgia"/>
              </a:rPr>
              <a:t>to </a:t>
            </a:r>
            <a:r>
              <a:rPr sz="2400" spc="20" dirty="0">
                <a:latin typeface="Calibri" panose="020F0502020204030204" pitchFamily="34" charset="0"/>
                <a:cs typeface="Georgia"/>
              </a:rPr>
              <a:t>re</a:t>
            </a:r>
            <a:r>
              <a:rPr sz="2400" spc="20" dirty="0">
                <a:latin typeface="Calibri" panose="020F0502020204030204" pitchFamily="34" charset="0"/>
                <a:cs typeface="Cambria"/>
              </a:rPr>
              <a:t>-do </a:t>
            </a:r>
            <a:r>
              <a:rPr sz="2400" spc="85" dirty="0">
                <a:latin typeface="Calibri" panose="020F0502020204030204" pitchFamily="34" charset="0"/>
                <a:cs typeface="Cambria"/>
              </a:rPr>
              <a:t>this </a:t>
            </a:r>
            <a:r>
              <a:rPr sz="2400" spc="55" dirty="0">
                <a:latin typeface="Calibri" panose="020F0502020204030204" pitchFamily="34" charset="0"/>
                <a:cs typeface="Cambria"/>
              </a:rPr>
              <a:t>document </a:t>
            </a:r>
            <a:r>
              <a:rPr sz="2400" spc="100" dirty="0">
                <a:latin typeface="Calibri" panose="020F0502020204030204" pitchFamily="34" charset="0"/>
                <a:cs typeface="Cambria"/>
              </a:rPr>
              <a:t>as</a:t>
            </a:r>
            <a:r>
              <a:rPr sz="2400" spc="325" dirty="0">
                <a:latin typeface="Calibri" panose="020F0502020204030204" pitchFamily="34" charset="0"/>
                <a:cs typeface="Cambria"/>
              </a:rPr>
              <a:t> </a:t>
            </a:r>
            <a:r>
              <a:rPr sz="2400" spc="60" dirty="0">
                <a:latin typeface="Calibri" panose="020F0502020204030204" pitchFamily="34" charset="0"/>
                <a:cs typeface="Cambria"/>
              </a:rPr>
              <a:t>there</a:t>
            </a:r>
            <a:r>
              <a:rPr sz="2400" spc="100" dirty="0">
                <a:latin typeface="Calibri" panose="020F0502020204030204" pitchFamily="34" charset="0"/>
                <a:cs typeface="Cambria"/>
              </a:rPr>
              <a:t> </a:t>
            </a:r>
            <a:r>
              <a:rPr sz="2400" spc="70" dirty="0">
                <a:latin typeface="Calibri" panose="020F0502020204030204" pitchFamily="34" charset="0"/>
                <a:cs typeface="Cambria"/>
              </a:rPr>
              <a:t>are </a:t>
            </a:r>
            <a:r>
              <a:rPr sz="2400" spc="30" dirty="0">
                <a:latin typeface="Calibri" panose="020F0502020204030204" pitchFamily="34" charset="0"/>
                <a:cs typeface="Cambria"/>
              </a:rPr>
              <a:t> </a:t>
            </a:r>
            <a:r>
              <a:rPr sz="2400" spc="65" dirty="0">
                <a:latin typeface="Calibri" panose="020F0502020204030204" pitchFamily="34" charset="0"/>
                <a:cs typeface="Georgia"/>
              </a:rPr>
              <a:t>several mistakes </a:t>
            </a:r>
            <a:r>
              <a:rPr sz="2400" spc="40" dirty="0">
                <a:latin typeface="Calibri" panose="020F0502020204030204" pitchFamily="34" charset="0"/>
                <a:cs typeface="Georgia"/>
              </a:rPr>
              <a:t>in</a:t>
            </a:r>
            <a:r>
              <a:rPr sz="2400" spc="-50" dirty="0">
                <a:latin typeface="Calibri" panose="020F0502020204030204" pitchFamily="34" charset="0"/>
                <a:cs typeface="Georgia"/>
              </a:rPr>
              <a:t> </a:t>
            </a:r>
            <a:r>
              <a:rPr sz="2400" spc="25" dirty="0">
                <a:latin typeface="Calibri" panose="020F0502020204030204" pitchFamily="34" charset="0"/>
                <a:cs typeface="Georgia"/>
              </a:rPr>
              <a:t>it.”</a:t>
            </a:r>
            <a:endParaRPr lang="cs-CZ" sz="2400" spc="25" dirty="0">
              <a:latin typeface="Calibri" panose="020F0502020204030204" pitchFamily="34" charset="0"/>
              <a:cs typeface="Georgia"/>
            </a:endParaRPr>
          </a:p>
          <a:p>
            <a:pPr marL="652780" marR="206375" indent="-274320">
              <a:lnSpc>
                <a:spcPct val="80000"/>
              </a:lnSpc>
              <a:spcBef>
                <a:spcPts val="480"/>
              </a:spcBef>
              <a:tabLst>
                <a:tab pos="652780" algn="l"/>
              </a:tabLst>
            </a:pPr>
            <a:endParaRPr sz="2400" dirty="0">
              <a:latin typeface="Calibri" panose="020F0502020204030204" pitchFamily="34" charset="0"/>
              <a:cs typeface="Georgia"/>
            </a:endParaRPr>
          </a:p>
        </p:txBody>
      </p:sp>
      <p:sp>
        <p:nvSpPr>
          <p:cNvPr id="4" name="object 2"/>
          <p:cNvSpPr txBox="1">
            <a:spLocks/>
          </p:cNvSpPr>
          <p:nvPr/>
        </p:nvSpPr>
        <p:spPr bwMode="auto">
          <a:xfrm>
            <a:off x="2351584" y="476672"/>
            <a:ext cx="7772400" cy="984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517652" rIns="0" bIns="0" numCol="1" rtlCol="0" anchor="t" anchorCtr="0" compatLnSpc="1">
            <a:prstTxWarp prst="textNoShape">
              <a:avLst/>
            </a:prstTxWarp>
            <a:spAutoFit/>
          </a:bodyPr>
          <a:lstStyle>
            <a:lvl1pPr algn="l" rtl="0" eaLnBrk="1" fontAlgn="base" hangingPunct="1">
              <a:spcBef>
                <a:spcPct val="0"/>
              </a:spcBef>
              <a:spcAft>
                <a:spcPct val="0"/>
              </a:spcAft>
              <a:defRPr sz="2400">
                <a:solidFill>
                  <a:srgbClr val="7D1E1E"/>
                </a:solidFill>
                <a:latin typeface="+mj-lt"/>
                <a:ea typeface="+mj-ea"/>
                <a:cs typeface="+mj-cs"/>
              </a:defRPr>
            </a:lvl1pPr>
            <a:lvl2pPr algn="l" rtl="0" eaLnBrk="1" fontAlgn="base" hangingPunct="1">
              <a:spcBef>
                <a:spcPct val="0"/>
              </a:spcBef>
              <a:spcAft>
                <a:spcPct val="0"/>
              </a:spcAft>
              <a:defRPr sz="2400">
                <a:solidFill>
                  <a:srgbClr val="7D1E1E"/>
                </a:solidFill>
                <a:latin typeface="Verdana" pitchFamily="34" charset="0"/>
              </a:defRPr>
            </a:lvl2pPr>
            <a:lvl3pPr algn="l" rtl="0" eaLnBrk="1" fontAlgn="base" hangingPunct="1">
              <a:spcBef>
                <a:spcPct val="0"/>
              </a:spcBef>
              <a:spcAft>
                <a:spcPct val="0"/>
              </a:spcAft>
              <a:defRPr sz="2400">
                <a:solidFill>
                  <a:srgbClr val="7D1E1E"/>
                </a:solidFill>
                <a:latin typeface="Verdana" pitchFamily="34" charset="0"/>
              </a:defRPr>
            </a:lvl3pPr>
            <a:lvl4pPr algn="l" rtl="0" eaLnBrk="1" fontAlgn="base" hangingPunct="1">
              <a:spcBef>
                <a:spcPct val="0"/>
              </a:spcBef>
              <a:spcAft>
                <a:spcPct val="0"/>
              </a:spcAft>
              <a:defRPr sz="2400">
                <a:solidFill>
                  <a:srgbClr val="7D1E1E"/>
                </a:solidFill>
                <a:latin typeface="Verdana" pitchFamily="34" charset="0"/>
              </a:defRPr>
            </a:lvl4pPr>
            <a:lvl5pPr algn="l" rtl="0" eaLnBrk="1" fontAlgn="base" hangingPunct="1">
              <a:spcBef>
                <a:spcPct val="0"/>
              </a:spcBef>
              <a:spcAft>
                <a:spcPct val="0"/>
              </a:spcAft>
              <a:defRPr sz="2400">
                <a:solidFill>
                  <a:srgbClr val="7D1E1E"/>
                </a:solidFill>
                <a:latin typeface="Verdana" pitchFamily="34" charset="0"/>
              </a:defRPr>
            </a:lvl5pPr>
            <a:lvl6pPr marL="457200" algn="l" rtl="0" eaLnBrk="1" fontAlgn="base" hangingPunct="1">
              <a:spcBef>
                <a:spcPct val="0"/>
              </a:spcBef>
              <a:spcAft>
                <a:spcPct val="0"/>
              </a:spcAft>
              <a:defRPr sz="2400">
                <a:solidFill>
                  <a:srgbClr val="7D1E1E"/>
                </a:solidFill>
                <a:latin typeface="Verdana" pitchFamily="34" charset="0"/>
              </a:defRPr>
            </a:lvl6pPr>
            <a:lvl7pPr marL="914400" algn="l" rtl="0" eaLnBrk="1" fontAlgn="base" hangingPunct="1">
              <a:spcBef>
                <a:spcPct val="0"/>
              </a:spcBef>
              <a:spcAft>
                <a:spcPct val="0"/>
              </a:spcAft>
              <a:defRPr sz="2400">
                <a:solidFill>
                  <a:srgbClr val="7D1E1E"/>
                </a:solidFill>
                <a:latin typeface="Verdana" pitchFamily="34" charset="0"/>
              </a:defRPr>
            </a:lvl7pPr>
            <a:lvl8pPr marL="1371600" algn="l" rtl="0" eaLnBrk="1" fontAlgn="base" hangingPunct="1">
              <a:spcBef>
                <a:spcPct val="0"/>
              </a:spcBef>
              <a:spcAft>
                <a:spcPct val="0"/>
              </a:spcAft>
              <a:defRPr sz="2400">
                <a:solidFill>
                  <a:srgbClr val="7D1E1E"/>
                </a:solidFill>
                <a:latin typeface="Verdana" pitchFamily="34" charset="0"/>
              </a:defRPr>
            </a:lvl8pPr>
            <a:lvl9pPr marL="1828800" algn="l" rtl="0" eaLnBrk="1" fontAlgn="base" hangingPunct="1">
              <a:spcBef>
                <a:spcPct val="0"/>
              </a:spcBef>
              <a:spcAft>
                <a:spcPct val="0"/>
              </a:spcAft>
              <a:defRPr sz="2400">
                <a:solidFill>
                  <a:srgbClr val="7D1E1E"/>
                </a:solidFill>
                <a:latin typeface="Verdana" pitchFamily="34" charset="0"/>
              </a:defRPr>
            </a:lvl9pPr>
          </a:lstStyle>
          <a:p>
            <a:pPr marL="12700"/>
            <a:r>
              <a:rPr lang="cs-CZ" sz="3000" kern="0" spc="290" dirty="0"/>
              <a:t>Examples</a:t>
            </a:r>
            <a:endParaRPr lang="cs-CZ" sz="3000" kern="0" dirty="0"/>
          </a:p>
        </p:txBody>
      </p:sp>
    </p:spTree>
    <p:extLst>
      <p:ext uri="{BB962C8B-B14F-4D97-AF65-F5344CB8AC3E}">
        <p14:creationId xmlns:p14="http://schemas.microsoft.com/office/powerpoint/2010/main" val="3325586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bject 14"/>
          <p:cNvSpPr/>
          <p:nvPr/>
        </p:nvSpPr>
        <p:spPr>
          <a:xfrm>
            <a:off x="10649331" y="0"/>
            <a:ext cx="0" cy="6858000"/>
          </a:xfrm>
          <a:custGeom>
            <a:avLst/>
            <a:gdLst/>
            <a:ahLst/>
            <a:cxnLst/>
            <a:rect l="l" t="t" r="r" b="b"/>
            <a:pathLst>
              <a:path h="6858000">
                <a:moveTo>
                  <a:pt x="0" y="0"/>
                </a:moveTo>
                <a:lnTo>
                  <a:pt x="0" y="6857996"/>
                </a:lnTo>
              </a:path>
            </a:pathLst>
          </a:custGeom>
          <a:ln w="34290">
            <a:solidFill>
              <a:srgbClr val="FDC3AD"/>
            </a:solidFill>
          </a:ln>
        </p:spPr>
        <p:txBody>
          <a:bodyPr wrap="square" lIns="0" tIns="0" rIns="0" bIns="0" rtlCol="0"/>
          <a:lstStyle/>
          <a:p>
            <a:endParaRPr/>
          </a:p>
        </p:txBody>
      </p:sp>
      <p:sp>
        <p:nvSpPr>
          <p:cNvPr id="15" name="object 15"/>
          <p:cNvSpPr/>
          <p:nvPr/>
        </p:nvSpPr>
        <p:spPr>
          <a:xfrm>
            <a:off x="10615041" y="0"/>
            <a:ext cx="0" cy="6858000"/>
          </a:xfrm>
          <a:custGeom>
            <a:avLst/>
            <a:gdLst/>
            <a:ahLst/>
            <a:cxnLst/>
            <a:rect l="l" t="t" r="r" b="b"/>
            <a:pathLst>
              <a:path h="6858000">
                <a:moveTo>
                  <a:pt x="0" y="0"/>
                </a:moveTo>
                <a:lnTo>
                  <a:pt x="0" y="6857996"/>
                </a:lnTo>
              </a:path>
            </a:pathLst>
          </a:custGeom>
          <a:ln w="11429">
            <a:solidFill>
              <a:srgbClr val="FDC3AD"/>
            </a:solidFill>
          </a:ln>
        </p:spPr>
        <p:txBody>
          <a:bodyPr wrap="square" lIns="0" tIns="0" rIns="0" bIns="0" rtlCol="0"/>
          <a:lstStyle/>
          <a:p>
            <a:endParaRPr/>
          </a:p>
        </p:txBody>
      </p:sp>
      <p:sp>
        <p:nvSpPr>
          <p:cNvPr id="22" name="object 22"/>
          <p:cNvSpPr txBox="1">
            <a:spLocks noGrp="1"/>
          </p:cNvSpPr>
          <p:nvPr>
            <p:ph type="title"/>
          </p:nvPr>
        </p:nvSpPr>
        <p:spPr>
          <a:xfrm>
            <a:off x="1799690" y="882871"/>
            <a:ext cx="7772400" cy="430887"/>
          </a:xfrm>
          <a:prstGeom prst="rect">
            <a:avLst/>
          </a:prstGeom>
        </p:spPr>
        <p:txBody>
          <a:bodyPr vert="horz" wrap="square" lIns="0" tIns="0" rIns="0" bIns="0" numCol="1" rtlCol="0" anchor="t" anchorCtr="0" compatLnSpc="1">
            <a:prstTxWarp prst="textNoShape">
              <a:avLst/>
            </a:prstTxWarp>
            <a:spAutoFit/>
          </a:bodyPr>
          <a:lstStyle/>
          <a:p>
            <a:pPr marL="1063625"/>
            <a:r>
              <a:rPr sz="2800" spc="140" dirty="0">
                <a:solidFill>
                  <a:srgbClr val="000000"/>
                </a:solidFill>
              </a:rPr>
              <a:t>Assertiveness </a:t>
            </a:r>
            <a:r>
              <a:rPr sz="2800" spc="180" dirty="0">
                <a:solidFill>
                  <a:srgbClr val="000000"/>
                </a:solidFill>
              </a:rPr>
              <a:t>and</a:t>
            </a:r>
            <a:r>
              <a:rPr sz="2800" spc="265" dirty="0">
                <a:solidFill>
                  <a:srgbClr val="000000"/>
                </a:solidFill>
              </a:rPr>
              <a:t> </a:t>
            </a:r>
            <a:r>
              <a:rPr sz="2800" spc="204" dirty="0">
                <a:solidFill>
                  <a:srgbClr val="000000"/>
                </a:solidFill>
              </a:rPr>
              <a:t>Rights</a:t>
            </a:r>
            <a:endParaRPr sz="2800" dirty="0"/>
          </a:p>
        </p:txBody>
      </p:sp>
      <p:sp>
        <p:nvSpPr>
          <p:cNvPr id="23" name="object 23"/>
          <p:cNvSpPr txBox="1"/>
          <p:nvPr/>
        </p:nvSpPr>
        <p:spPr>
          <a:xfrm>
            <a:off x="2142540" y="1342581"/>
            <a:ext cx="8140700" cy="615553"/>
          </a:xfrm>
          <a:prstGeom prst="rect">
            <a:avLst/>
          </a:prstGeom>
        </p:spPr>
        <p:txBody>
          <a:bodyPr vert="horz" wrap="square" lIns="0" tIns="0" rIns="0" bIns="0" rtlCol="0">
            <a:spAutoFit/>
          </a:bodyPr>
          <a:lstStyle/>
          <a:p>
            <a:pPr marL="455930" marR="5080" indent="-443865"/>
            <a:r>
              <a:rPr sz="2000" spc="-5" dirty="0">
                <a:latin typeface="Calibri" panose="020F0502020204030204" pitchFamily="34" charset="0"/>
                <a:cs typeface="Arial"/>
              </a:rPr>
              <a:t>Assertiveness can be described as a </a:t>
            </a:r>
            <a:r>
              <a:rPr sz="2000" spc="-15" dirty="0">
                <a:latin typeface="Calibri" panose="020F0502020204030204" pitchFamily="34" charset="0"/>
                <a:cs typeface="Arial"/>
              </a:rPr>
              <a:t>way </a:t>
            </a:r>
            <a:r>
              <a:rPr sz="2000" dirty="0">
                <a:latin typeface="Calibri" panose="020F0502020204030204" pitchFamily="34" charset="0"/>
                <a:cs typeface="Arial"/>
              </a:rPr>
              <a:t>to </a:t>
            </a:r>
            <a:r>
              <a:rPr sz="2000" spc="-5" dirty="0">
                <a:latin typeface="Calibri" panose="020F0502020204030204" pitchFamily="34" charset="0"/>
                <a:cs typeface="Arial"/>
              </a:rPr>
              <a:t>balance </a:t>
            </a:r>
            <a:r>
              <a:rPr sz="2000" dirty="0">
                <a:latin typeface="Calibri" panose="020F0502020204030204" pitchFamily="34" charset="0"/>
                <a:cs typeface="Arial"/>
              </a:rPr>
              <a:t>the </a:t>
            </a:r>
            <a:r>
              <a:rPr sz="2000" b="1" i="1" u="heavy" spc="-5" dirty="0">
                <a:latin typeface="Calibri" panose="020F0502020204030204" pitchFamily="34" charset="0"/>
                <a:cs typeface="Arial"/>
              </a:rPr>
              <a:t>rights</a:t>
            </a:r>
            <a:r>
              <a:rPr sz="2000" i="1" u="heavy" spc="-5" dirty="0">
                <a:latin typeface="Calibri" panose="020F0502020204030204" pitchFamily="34" charset="0"/>
                <a:cs typeface="Arial"/>
              </a:rPr>
              <a:t> </a:t>
            </a:r>
            <a:r>
              <a:rPr sz="2000" dirty="0">
                <a:latin typeface="Calibri" panose="020F0502020204030204" pitchFamily="34" charset="0"/>
                <a:cs typeface="Arial"/>
              </a:rPr>
              <a:t>of the </a:t>
            </a:r>
            <a:r>
              <a:rPr sz="2000" spc="-5" dirty="0">
                <a:latin typeface="Calibri" panose="020F0502020204030204" pitchFamily="34" charset="0"/>
                <a:cs typeface="Arial"/>
              </a:rPr>
              <a:t>parties involved.</a:t>
            </a:r>
            <a:endParaRPr sz="2000" dirty="0">
              <a:latin typeface="Calibri" panose="020F0502020204030204" pitchFamily="34" charset="0"/>
              <a:cs typeface="Arial"/>
            </a:endParaRPr>
          </a:p>
        </p:txBody>
      </p:sp>
      <p:sp>
        <p:nvSpPr>
          <p:cNvPr id="24" name="object 24"/>
          <p:cNvSpPr txBox="1"/>
          <p:nvPr/>
        </p:nvSpPr>
        <p:spPr>
          <a:xfrm>
            <a:off x="1615731" y="2479321"/>
            <a:ext cx="1166893" cy="830997"/>
          </a:xfrm>
          <a:prstGeom prst="rect">
            <a:avLst/>
          </a:prstGeom>
        </p:spPr>
        <p:txBody>
          <a:bodyPr vert="horz" wrap="square" lIns="0" tIns="0" rIns="0" bIns="0" rtlCol="0">
            <a:spAutoFit/>
          </a:bodyPr>
          <a:lstStyle/>
          <a:p>
            <a:pPr marL="12700"/>
            <a:r>
              <a:rPr lang="cs-CZ" spc="85" dirty="0">
                <a:latin typeface="Calibri" panose="020F0502020204030204" pitchFamily="34" charset="0"/>
                <a:cs typeface="Cambria"/>
              </a:rPr>
              <a:t>Your rights more important</a:t>
            </a:r>
            <a:endParaRPr dirty="0">
              <a:latin typeface="Calibri" panose="020F0502020204030204" pitchFamily="34" charset="0"/>
              <a:cs typeface="Cambria"/>
            </a:endParaRPr>
          </a:p>
        </p:txBody>
      </p:sp>
      <p:sp>
        <p:nvSpPr>
          <p:cNvPr id="29" name="object 29"/>
          <p:cNvSpPr txBox="1"/>
          <p:nvPr/>
        </p:nvSpPr>
        <p:spPr>
          <a:xfrm>
            <a:off x="8714513" y="4345869"/>
            <a:ext cx="1113789" cy="1107996"/>
          </a:xfrm>
          <a:prstGeom prst="rect">
            <a:avLst/>
          </a:prstGeom>
        </p:spPr>
        <p:txBody>
          <a:bodyPr vert="horz" wrap="square" lIns="0" tIns="0" rIns="0" bIns="0" rtlCol="0">
            <a:spAutoFit/>
          </a:bodyPr>
          <a:lstStyle/>
          <a:p>
            <a:pPr marL="12700"/>
            <a:r>
              <a:rPr spc="75" dirty="0">
                <a:latin typeface="Calibri" panose="020F0502020204030204" pitchFamily="34" charset="0"/>
                <a:cs typeface="Cambria"/>
              </a:rPr>
              <a:t>Their</a:t>
            </a:r>
            <a:r>
              <a:rPr lang="cs-CZ" spc="55" dirty="0">
                <a:latin typeface="Calibri" panose="020F0502020204030204" pitchFamily="34" charset="0"/>
                <a:cs typeface="Cambria"/>
              </a:rPr>
              <a:t> rights more important</a:t>
            </a:r>
            <a:endParaRPr dirty="0">
              <a:latin typeface="Calibri" panose="020F0502020204030204" pitchFamily="34" charset="0"/>
              <a:cs typeface="Cambria"/>
            </a:endParaRPr>
          </a:p>
        </p:txBody>
      </p:sp>
      <p:sp>
        <p:nvSpPr>
          <p:cNvPr id="30" name="object 30"/>
          <p:cNvSpPr/>
          <p:nvPr/>
        </p:nvSpPr>
        <p:spPr>
          <a:xfrm>
            <a:off x="4367276" y="1773174"/>
            <a:ext cx="360680" cy="2847975"/>
          </a:xfrm>
          <a:custGeom>
            <a:avLst/>
            <a:gdLst/>
            <a:ahLst/>
            <a:cxnLst/>
            <a:rect l="l" t="t" r="r" b="b"/>
            <a:pathLst>
              <a:path w="360680" h="2847975">
                <a:moveTo>
                  <a:pt x="0" y="2847975"/>
                </a:moveTo>
                <a:lnTo>
                  <a:pt x="360362" y="2847975"/>
                </a:lnTo>
                <a:lnTo>
                  <a:pt x="360362" y="0"/>
                </a:lnTo>
                <a:lnTo>
                  <a:pt x="0" y="0"/>
                </a:lnTo>
                <a:lnTo>
                  <a:pt x="0" y="2847975"/>
                </a:lnTo>
                <a:close/>
              </a:path>
            </a:pathLst>
          </a:custGeom>
          <a:ln w="9525">
            <a:solidFill>
              <a:srgbClr val="000000"/>
            </a:solidFill>
          </a:ln>
        </p:spPr>
        <p:txBody>
          <a:bodyPr wrap="square" lIns="0" tIns="0" rIns="0" bIns="0" rtlCol="0"/>
          <a:lstStyle/>
          <a:p>
            <a:endParaRPr/>
          </a:p>
        </p:txBody>
      </p:sp>
      <p:sp>
        <p:nvSpPr>
          <p:cNvPr id="31" name="object 31"/>
          <p:cNvSpPr txBox="1"/>
          <p:nvPr/>
        </p:nvSpPr>
        <p:spPr>
          <a:xfrm>
            <a:off x="4439792" y="1814829"/>
            <a:ext cx="215900" cy="1929130"/>
          </a:xfrm>
          <a:prstGeom prst="rect">
            <a:avLst/>
          </a:prstGeom>
        </p:spPr>
        <p:txBody>
          <a:bodyPr vert="horz" wrap="square" lIns="0" tIns="0" rIns="0" bIns="0" rtlCol="0">
            <a:spAutoFit/>
          </a:bodyPr>
          <a:lstStyle/>
          <a:p>
            <a:pPr marL="12700" marR="5080" indent="1270" algn="just"/>
            <a:r>
              <a:rPr b="1" spc="105" dirty="0">
                <a:latin typeface="Calibri" panose="020F0502020204030204" pitchFamily="34" charset="0"/>
                <a:cs typeface="Cambria"/>
              </a:rPr>
              <a:t>A  </a:t>
            </a:r>
            <a:r>
              <a:rPr b="1" spc="185" dirty="0">
                <a:latin typeface="Calibri" panose="020F0502020204030204" pitchFamily="34" charset="0"/>
                <a:cs typeface="Cambria"/>
              </a:rPr>
              <a:t>G  G  </a:t>
            </a:r>
            <a:r>
              <a:rPr b="1" spc="150" dirty="0">
                <a:latin typeface="Calibri" panose="020F0502020204030204" pitchFamily="34" charset="0"/>
                <a:cs typeface="Cambria"/>
              </a:rPr>
              <a:t>R  </a:t>
            </a:r>
            <a:r>
              <a:rPr b="1" spc="190" dirty="0">
                <a:latin typeface="Calibri" panose="020F0502020204030204" pitchFamily="34" charset="0"/>
                <a:cs typeface="Cambria"/>
              </a:rPr>
              <a:t>E  </a:t>
            </a:r>
            <a:r>
              <a:rPr b="1" spc="275" dirty="0">
                <a:latin typeface="Calibri" panose="020F0502020204030204" pitchFamily="34" charset="0"/>
                <a:cs typeface="Cambria"/>
              </a:rPr>
              <a:t>S  S</a:t>
            </a:r>
            <a:endParaRPr dirty="0">
              <a:latin typeface="Calibri" panose="020F0502020204030204" pitchFamily="34" charset="0"/>
              <a:cs typeface="Cambria"/>
            </a:endParaRPr>
          </a:p>
        </p:txBody>
      </p:sp>
      <p:sp>
        <p:nvSpPr>
          <p:cNvPr id="32" name="object 32"/>
          <p:cNvSpPr txBox="1"/>
          <p:nvPr/>
        </p:nvSpPr>
        <p:spPr>
          <a:xfrm>
            <a:off x="4439792" y="3735579"/>
            <a:ext cx="215900" cy="830997"/>
          </a:xfrm>
          <a:prstGeom prst="rect">
            <a:avLst/>
          </a:prstGeom>
        </p:spPr>
        <p:txBody>
          <a:bodyPr vert="horz" wrap="square" lIns="0" tIns="0" rIns="0" bIns="0" rtlCol="0">
            <a:spAutoFit/>
          </a:bodyPr>
          <a:lstStyle/>
          <a:p>
            <a:pPr marL="12700" marR="5080" indent="36195" algn="just"/>
            <a:r>
              <a:rPr b="1" spc="165" dirty="0">
                <a:latin typeface="Calibri" panose="020F0502020204030204" pitchFamily="34" charset="0"/>
                <a:cs typeface="Cambria"/>
              </a:rPr>
              <a:t>I  </a:t>
            </a:r>
            <a:r>
              <a:rPr lang="cs-CZ" b="1" spc="165" dirty="0">
                <a:latin typeface="Calibri" panose="020F0502020204030204" pitchFamily="34" charset="0"/>
                <a:cs typeface="Cambria"/>
              </a:rPr>
              <a:t>VE</a:t>
            </a:r>
            <a:endParaRPr dirty="0">
              <a:latin typeface="Calibri" panose="020F0502020204030204" pitchFamily="34" charset="0"/>
              <a:cs typeface="Cambria"/>
            </a:endParaRPr>
          </a:p>
        </p:txBody>
      </p:sp>
      <p:sp>
        <p:nvSpPr>
          <p:cNvPr id="33" name="object 33"/>
          <p:cNvSpPr/>
          <p:nvPr/>
        </p:nvSpPr>
        <p:spPr>
          <a:xfrm>
            <a:off x="5880100" y="2593976"/>
            <a:ext cx="360680" cy="2573655"/>
          </a:xfrm>
          <a:custGeom>
            <a:avLst/>
            <a:gdLst/>
            <a:ahLst/>
            <a:cxnLst/>
            <a:rect l="l" t="t" r="r" b="b"/>
            <a:pathLst>
              <a:path w="360679" h="2573654">
                <a:moveTo>
                  <a:pt x="0" y="2573401"/>
                </a:moveTo>
                <a:lnTo>
                  <a:pt x="360362" y="2573401"/>
                </a:lnTo>
                <a:lnTo>
                  <a:pt x="360362" y="0"/>
                </a:lnTo>
                <a:lnTo>
                  <a:pt x="0" y="0"/>
                </a:lnTo>
                <a:lnTo>
                  <a:pt x="0" y="2573401"/>
                </a:lnTo>
                <a:close/>
              </a:path>
            </a:pathLst>
          </a:custGeom>
          <a:ln w="9525">
            <a:solidFill>
              <a:srgbClr val="000000"/>
            </a:solidFill>
          </a:ln>
        </p:spPr>
        <p:txBody>
          <a:bodyPr wrap="square" lIns="0" tIns="0" rIns="0" bIns="0" rtlCol="0"/>
          <a:lstStyle/>
          <a:p>
            <a:endParaRPr/>
          </a:p>
        </p:txBody>
      </p:sp>
      <p:sp>
        <p:nvSpPr>
          <p:cNvPr id="34" name="object 34"/>
          <p:cNvSpPr txBox="1"/>
          <p:nvPr/>
        </p:nvSpPr>
        <p:spPr>
          <a:xfrm>
            <a:off x="5954648" y="2635885"/>
            <a:ext cx="199390" cy="1105535"/>
          </a:xfrm>
          <a:prstGeom prst="rect">
            <a:avLst/>
          </a:prstGeom>
        </p:spPr>
        <p:txBody>
          <a:bodyPr vert="horz" wrap="square" lIns="0" tIns="0" rIns="0" bIns="0" rtlCol="0">
            <a:spAutoFit/>
          </a:bodyPr>
          <a:lstStyle/>
          <a:p>
            <a:pPr marL="12700" marR="5080" algn="just"/>
            <a:r>
              <a:rPr b="1" spc="105" dirty="0">
                <a:latin typeface="Calibri" panose="020F0502020204030204" pitchFamily="34" charset="0"/>
                <a:cs typeface="Cambria"/>
              </a:rPr>
              <a:t>A  </a:t>
            </a:r>
            <a:r>
              <a:rPr b="1" spc="275" dirty="0">
                <a:latin typeface="Calibri" panose="020F0502020204030204" pitchFamily="34" charset="0"/>
                <a:cs typeface="Cambria"/>
              </a:rPr>
              <a:t>S  S  </a:t>
            </a:r>
            <a:r>
              <a:rPr b="1" spc="325" dirty="0">
                <a:latin typeface="Calibri" panose="020F0502020204030204" pitchFamily="34" charset="0"/>
                <a:cs typeface="Cambria"/>
              </a:rPr>
              <a:t>E</a:t>
            </a:r>
            <a:endParaRPr dirty="0">
              <a:latin typeface="Calibri" panose="020F0502020204030204" pitchFamily="34" charset="0"/>
              <a:cs typeface="Cambria"/>
            </a:endParaRPr>
          </a:p>
        </p:txBody>
      </p:sp>
      <p:sp>
        <p:nvSpPr>
          <p:cNvPr id="35" name="object 35"/>
          <p:cNvSpPr txBox="1"/>
          <p:nvPr/>
        </p:nvSpPr>
        <p:spPr>
          <a:xfrm>
            <a:off x="5953125" y="3733166"/>
            <a:ext cx="215900" cy="1384995"/>
          </a:xfrm>
          <a:prstGeom prst="rect">
            <a:avLst/>
          </a:prstGeom>
        </p:spPr>
        <p:txBody>
          <a:bodyPr vert="horz" wrap="square" lIns="0" tIns="0" rIns="0" bIns="0" rtlCol="0">
            <a:spAutoFit/>
          </a:bodyPr>
          <a:lstStyle/>
          <a:p>
            <a:pPr marL="12700" marR="5080" algn="just"/>
            <a:r>
              <a:rPr b="1" spc="150" dirty="0">
                <a:latin typeface="Calibri" panose="020F0502020204030204" pitchFamily="34" charset="0"/>
                <a:cs typeface="Cambria"/>
              </a:rPr>
              <a:t>R  T  </a:t>
            </a:r>
            <a:r>
              <a:rPr b="1" spc="165" dirty="0">
                <a:latin typeface="Calibri" panose="020F0502020204030204" pitchFamily="34" charset="0"/>
                <a:cs typeface="Cambria"/>
              </a:rPr>
              <a:t>I  </a:t>
            </a:r>
            <a:r>
              <a:rPr b="1" spc="135" dirty="0">
                <a:latin typeface="Calibri" panose="020F0502020204030204" pitchFamily="34" charset="0"/>
                <a:cs typeface="Cambria"/>
              </a:rPr>
              <a:t> </a:t>
            </a:r>
            <a:r>
              <a:rPr lang="cs-CZ" b="1" spc="275" dirty="0">
                <a:latin typeface="Calibri" panose="020F0502020204030204" pitchFamily="34" charset="0"/>
                <a:cs typeface="Cambria"/>
              </a:rPr>
              <a:t>VE</a:t>
            </a:r>
            <a:endParaRPr dirty="0">
              <a:latin typeface="Calibri" panose="020F0502020204030204" pitchFamily="34" charset="0"/>
              <a:cs typeface="Cambria"/>
            </a:endParaRPr>
          </a:p>
        </p:txBody>
      </p:sp>
      <p:sp>
        <p:nvSpPr>
          <p:cNvPr id="36" name="object 36"/>
          <p:cNvSpPr/>
          <p:nvPr/>
        </p:nvSpPr>
        <p:spPr>
          <a:xfrm>
            <a:off x="7248525" y="2852801"/>
            <a:ext cx="360680" cy="3672204"/>
          </a:xfrm>
          <a:custGeom>
            <a:avLst/>
            <a:gdLst/>
            <a:ahLst/>
            <a:cxnLst/>
            <a:rect l="l" t="t" r="r" b="b"/>
            <a:pathLst>
              <a:path w="360679" h="3672204">
                <a:moveTo>
                  <a:pt x="0" y="3671824"/>
                </a:moveTo>
                <a:lnTo>
                  <a:pt x="360362" y="3671824"/>
                </a:lnTo>
                <a:lnTo>
                  <a:pt x="360362" y="0"/>
                </a:lnTo>
                <a:lnTo>
                  <a:pt x="0" y="0"/>
                </a:lnTo>
                <a:lnTo>
                  <a:pt x="0" y="3671824"/>
                </a:lnTo>
                <a:close/>
              </a:path>
            </a:pathLst>
          </a:custGeom>
          <a:ln w="9525">
            <a:solidFill>
              <a:srgbClr val="000000"/>
            </a:solidFill>
          </a:ln>
        </p:spPr>
        <p:txBody>
          <a:bodyPr wrap="square" lIns="0" tIns="0" rIns="0" bIns="0" rtlCol="0"/>
          <a:lstStyle/>
          <a:p>
            <a:endParaRPr/>
          </a:p>
        </p:txBody>
      </p:sp>
      <p:sp>
        <p:nvSpPr>
          <p:cNvPr id="37" name="object 37"/>
          <p:cNvSpPr txBox="1"/>
          <p:nvPr/>
        </p:nvSpPr>
        <p:spPr>
          <a:xfrm>
            <a:off x="7321677" y="2894711"/>
            <a:ext cx="215900" cy="831215"/>
          </a:xfrm>
          <a:prstGeom prst="rect">
            <a:avLst/>
          </a:prstGeom>
        </p:spPr>
        <p:txBody>
          <a:bodyPr vert="horz" wrap="square" lIns="0" tIns="0" rIns="0" bIns="0" rtlCol="0">
            <a:spAutoFit/>
          </a:bodyPr>
          <a:lstStyle/>
          <a:p>
            <a:pPr marL="12700" marR="5080" algn="just"/>
            <a:r>
              <a:rPr b="1" spc="150" dirty="0">
                <a:latin typeface="Calibri" panose="020F0502020204030204" pitchFamily="34" charset="0"/>
                <a:cs typeface="Cambria"/>
              </a:rPr>
              <a:t>N  </a:t>
            </a:r>
            <a:r>
              <a:rPr b="1" spc="135" dirty="0">
                <a:latin typeface="Calibri" panose="020F0502020204030204" pitchFamily="34" charset="0"/>
                <a:cs typeface="Cambria"/>
              </a:rPr>
              <a:t>O  </a:t>
            </a:r>
            <a:r>
              <a:rPr b="1" spc="275" dirty="0">
                <a:latin typeface="Calibri" panose="020F0502020204030204" pitchFamily="34" charset="0"/>
                <a:cs typeface="Cambria"/>
              </a:rPr>
              <a:t>N</a:t>
            </a:r>
            <a:endParaRPr dirty="0">
              <a:latin typeface="Calibri" panose="020F0502020204030204" pitchFamily="34" charset="0"/>
              <a:cs typeface="Cambria"/>
            </a:endParaRPr>
          </a:p>
        </p:txBody>
      </p:sp>
      <p:sp>
        <p:nvSpPr>
          <p:cNvPr id="38" name="object 38"/>
          <p:cNvSpPr txBox="1"/>
          <p:nvPr/>
        </p:nvSpPr>
        <p:spPr>
          <a:xfrm>
            <a:off x="7321677" y="3717670"/>
            <a:ext cx="212090" cy="2752090"/>
          </a:xfrm>
          <a:prstGeom prst="rect">
            <a:avLst/>
          </a:prstGeom>
        </p:spPr>
        <p:txBody>
          <a:bodyPr vert="horz" wrap="square" lIns="0" tIns="0" rIns="0" bIns="0" rtlCol="0">
            <a:spAutoFit/>
          </a:bodyPr>
          <a:lstStyle/>
          <a:p>
            <a:pPr marL="12700" marR="5080" indent="81915" algn="just"/>
            <a:r>
              <a:rPr b="1" spc="-10" dirty="0">
                <a:latin typeface="Calibri" panose="020F0502020204030204" pitchFamily="34" charset="0"/>
                <a:cs typeface="Cambria"/>
              </a:rPr>
              <a:t>-  </a:t>
            </a:r>
            <a:r>
              <a:rPr b="1" spc="105" dirty="0">
                <a:latin typeface="Calibri" panose="020F0502020204030204" pitchFamily="34" charset="0"/>
                <a:cs typeface="Cambria"/>
              </a:rPr>
              <a:t>A  </a:t>
            </a:r>
            <a:r>
              <a:rPr b="1" spc="275" dirty="0">
                <a:latin typeface="Calibri" panose="020F0502020204030204" pitchFamily="34" charset="0"/>
                <a:cs typeface="Cambria"/>
              </a:rPr>
              <a:t>S  S  </a:t>
            </a:r>
            <a:r>
              <a:rPr b="1" spc="190" dirty="0">
                <a:latin typeface="Calibri" panose="020F0502020204030204" pitchFamily="34" charset="0"/>
                <a:cs typeface="Cambria"/>
              </a:rPr>
              <a:t>E  </a:t>
            </a:r>
            <a:r>
              <a:rPr b="1" spc="150" dirty="0">
                <a:latin typeface="Calibri" panose="020F0502020204030204" pitchFamily="34" charset="0"/>
                <a:cs typeface="Cambria"/>
              </a:rPr>
              <a:t>R  T  </a:t>
            </a:r>
            <a:r>
              <a:rPr b="1" spc="165" dirty="0">
                <a:latin typeface="Calibri" panose="020F0502020204030204" pitchFamily="34" charset="0"/>
                <a:cs typeface="Cambria"/>
              </a:rPr>
              <a:t>I  </a:t>
            </a:r>
            <a:r>
              <a:rPr b="1" spc="125" dirty="0">
                <a:latin typeface="Calibri" panose="020F0502020204030204" pitchFamily="34" charset="0"/>
                <a:cs typeface="Cambria"/>
              </a:rPr>
              <a:t>V  </a:t>
            </a:r>
            <a:r>
              <a:rPr b="1" spc="325" dirty="0">
                <a:latin typeface="Calibri" panose="020F0502020204030204" pitchFamily="34" charset="0"/>
                <a:cs typeface="Cambria"/>
              </a:rPr>
              <a:t>E</a:t>
            </a:r>
            <a:endParaRPr dirty="0">
              <a:latin typeface="Calibri" panose="020F0502020204030204" pitchFamily="34" charset="0"/>
              <a:cs typeface="Cambria"/>
            </a:endParaRPr>
          </a:p>
        </p:txBody>
      </p:sp>
      <p:sp>
        <p:nvSpPr>
          <p:cNvPr id="39" name="object 39"/>
          <p:cNvSpPr/>
          <p:nvPr/>
        </p:nvSpPr>
        <p:spPr>
          <a:xfrm>
            <a:off x="1942002" y="3326046"/>
            <a:ext cx="257175" cy="505459"/>
          </a:xfrm>
          <a:custGeom>
            <a:avLst/>
            <a:gdLst/>
            <a:ahLst/>
            <a:cxnLst/>
            <a:rect l="l" t="t" r="r" b="b"/>
            <a:pathLst>
              <a:path w="257175" h="505460">
                <a:moveTo>
                  <a:pt x="128365" y="113432"/>
                </a:moveTo>
                <a:lnTo>
                  <a:pt x="99796" y="162407"/>
                </a:lnTo>
                <a:lnTo>
                  <a:pt x="99783" y="504951"/>
                </a:lnTo>
                <a:lnTo>
                  <a:pt x="156933" y="504951"/>
                </a:lnTo>
                <a:lnTo>
                  <a:pt x="156933" y="162407"/>
                </a:lnTo>
                <a:lnTo>
                  <a:pt x="128365" y="113432"/>
                </a:lnTo>
                <a:close/>
              </a:path>
              <a:path w="257175" h="505460">
                <a:moveTo>
                  <a:pt x="128358" y="0"/>
                </a:moveTo>
                <a:lnTo>
                  <a:pt x="3670" y="213740"/>
                </a:lnTo>
                <a:lnTo>
                  <a:pt x="0" y="224460"/>
                </a:lnTo>
                <a:lnTo>
                  <a:pt x="711" y="235394"/>
                </a:lnTo>
                <a:lnTo>
                  <a:pt x="5470" y="245280"/>
                </a:lnTo>
                <a:lnTo>
                  <a:pt x="13944" y="252856"/>
                </a:lnTo>
                <a:lnTo>
                  <a:pt x="24687" y="256482"/>
                </a:lnTo>
                <a:lnTo>
                  <a:pt x="35618" y="255762"/>
                </a:lnTo>
                <a:lnTo>
                  <a:pt x="45486" y="251017"/>
                </a:lnTo>
                <a:lnTo>
                  <a:pt x="53035" y="242569"/>
                </a:lnTo>
                <a:lnTo>
                  <a:pt x="99783" y="162429"/>
                </a:lnTo>
                <a:lnTo>
                  <a:pt x="99783" y="56641"/>
                </a:lnTo>
                <a:lnTo>
                  <a:pt x="161405" y="56641"/>
                </a:lnTo>
                <a:lnTo>
                  <a:pt x="128358" y="0"/>
                </a:lnTo>
                <a:close/>
              </a:path>
              <a:path w="257175" h="505460">
                <a:moveTo>
                  <a:pt x="161405" y="56641"/>
                </a:moveTo>
                <a:lnTo>
                  <a:pt x="156933" y="56641"/>
                </a:lnTo>
                <a:lnTo>
                  <a:pt x="156946" y="162429"/>
                </a:lnTo>
                <a:lnTo>
                  <a:pt x="203695" y="242569"/>
                </a:lnTo>
                <a:lnTo>
                  <a:pt x="211237" y="251017"/>
                </a:lnTo>
                <a:lnTo>
                  <a:pt x="221100" y="255762"/>
                </a:lnTo>
                <a:lnTo>
                  <a:pt x="232030" y="256482"/>
                </a:lnTo>
                <a:lnTo>
                  <a:pt x="242773" y="252856"/>
                </a:lnTo>
                <a:lnTo>
                  <a:pt x="251247" y="245280"/>
                </a:lnTo>
                <a:lnTo>
                  <a:pt x="256008" y="235394"/>
                </a:lnTo>
                <a:lnTo>
                  <a:pt x="256723" y="224460"/>
                </a:lnTo>
                <a:lnTo>
                  <a:pt x="253060" y="213740"/>
                </a:lnTo>
                <a:lnTo>
                  <a:pt x="161405" y="56641"/>
                </a:lnTo>
                <a:close/>
              </a:path>
              <a:path w="257175" h="505460">
                <a:moveTo>
                  <a:pt x="156933" y="56641"/>
                </a:moveTo>
                <a:lnTo>
                  <a:pt x="99783" y="56641"/>
                </a:lnTo>
                <a:lnTo>
                  <a:pt x="99783" y="162429"/>
                </a:lnTo>
                <a:lnTo>
                  <a:pt x="128365" y="113432"/>
                </a:lnTo>
                <a:lnTo>
                  <a:pt x="103682" y="71119"/>
                </a:lnTo>
                <a:lnTo>
                  <a:pt x="156933" y="71119"/>
                </a:lnTo>
                <a:lnTo>
                  <a:pt x="156933" y="56641"/>
                </a:lnTo>
                <a:close/>
              </a:path>
              <a:path w="257175" h="505460">
                <a:moveTo>
                  <a:pt x="156933" y="71119"/>
                </a:moveTo>
                <a:lnTo>
                  <a:pt x="153047" y="71119"/>
                </a:lnTo>
                <a:lnTo>
                  <a:pt x="128365" y="113432"/>
                </a:lnTo>
                <a:lnTo>
                  <a:pt x="156933" y="162407"/>
                </a:lnTo>
                <a:lnTo>
                  <a:pt x="156933" y="71119"/>
                </a:lnTo>
                <a:close/>
              </a:path>
              <a:path w="257175" h="505460">
                <a:moveTo>
                  <a:pt x="153047" y="71119"/>
                </a:moveTo>
                <a:lnTo>
                  <a:pt x="103682" y="71119"/>
                </a:lnTo>
                <a:lnTo>
                  <a:pt x="128365" y="113432"/>
                </a:lnTo>
                <a:lnTo>
                  <a:pt x="153047" y="71119"/>
                </a:lnTo>
                <a:close/>
              </a:path>
            </a:pathLst>
          </a:custGeom>
          <a:solidFill>
            <a:srgbClr val="000000"/>
          </a:solidFill>
        </p:spPr>
        <p:txBody>
          <a:bodyPr wrap="square" lIns="0" tIns="0" rIns="0" bIns="0" rtlCol="0"/>
          <a:lstStyle/>
          <a:p>
            <a:endParaRPr/>
          </a:p>
        </p:txBody>
      </p:sp>
      <p:sp>
        <p:nvSpPr>
          <p:cNvPr id="42" name="object 42"/>
          <p:cNvSpPr/>
          <p:nvPr/>
        </p:nvSpPr>
        <p:spPr>
          <a:xfrm>
            <a:off x="8935084" y="3488690"/>
            <a:ext cx="257175" cy="505459"/>
          </a:xfrm>
          <a:custGeom>
            <a:avLst/>
            <a:gdLst/>
            <a:ahLst/>
            <a:cxnLst/>
            <a:rect l="l" t="t" r="r" b="b"/>
            <a:pathLst>
              <a:path w="257175" h="505460">
                <a:moveTo>
                  <a:pt x="24632" y="248469"/>
                </a:moveTo>
                <a:lnTo>
                  <a:pt x="13912" y="252094"/>
                </a:lnTo>
                <a:lnTo>
                  <a:pt x="5464" y="259671"/>
                </a:lnTo>
                <a:lnTo>
                  <a:pt x="720" y="269557"/>
                </a:lnTo>
                <a:lnTo>
                  <a:pt x="0" y="280491"/>
                </a:lnTo>
                <a:lnTo>
                  <a:pt x="3625" y="291211"/>
                </a:lnTo>
                <a:lnTo>
                  <a:pt x="128339" y="504951"/>
                </a:lnTo>
                <a:lnTo>
                  <a:pt x="161463" y="448182"/>
                </a:lnTo>
                <a:lnTo>
                  <a:pt x="99764" y="448182"/>
                </a:lnTo>
                <a:lnTo>
                  <a:pt x="99764" y="342551"/>
                </a:lnTo>
                <a:lnTo>
                  <a:pt x="53028" y="262381"/>
                </a:lnTo>
                <a:lnTo>
                  <a:pt x="45452" y="253934"/>
                </a:lnTo>
                <a:lnTo>
                  <a:pt x="35565" y="249189"/>
                </a:lnTo>
                <a:lnTo>
                  <a:pt x="24632" y="248469"/>
                </a:lnTo>
                <a:close/>
              </a:path>
              <a:path w="257175" h="505460">
                <a:moveTo>
                  <a:pt x="99764" y="342551"/>
                </a:moveTo>
                <a:lnTo>
                  <a:pt x="99764" y="448182"/>
                </a:lnTo>
                <a:lnTo>
                  <a:pt x="156914" y="448182"/>
                </a:lnTo>
                <a:lnTo>
                  <a:pt x="156914" y="433831"/>
                </a:lnTo>
                <a:lnTo>
                  <a:pt x="103701" y="433831"/>
                </a:lnTo>
                <a:lnTo>
                  <a:pt x="128339" y="391568"/>
                </a:lnTo>
                <a:lnTo>
                  <a:pt x="99764" y="342551"/>
                </a:lnTo>
                <a:close/>
              </a:path>
              <a:path w="257175" h="505460">
                <a:moveTo>
                  <a:pt x="232046" y="248469"/>
                </a:moveTo>
                <a:lnTo>
                  <a:pt x="221112" y="249189"/>
                </a:lnTo>
                <a:lnTo>
                  <a:pt x="211226" y="253934"/>
                </a:lnTo>
                <a:lnTo>
                  <a:pt x="203650" y="262381"/>
                </a:lnTo>
                <a:lnTo>
                  <a:pt x="156914" y="342551"/>
                </a:lnTo>
                <a:lnTo>
                  <a:pt x="156914" y="448182"/>
                </a:lnTo>
                <a:lnTo>
                  <a:pt x="161463" y="448182"/>
                </a:lnTo>
                <a:lnTo>
                  <a:pt x="253053" y="291211"/>
                </a:lnTo>
                <a:lnTo>
                  <a:pt x="256678" y="280491"/>
                </a:lnTo>
                <a:lnTo>
                  <a:pt x="255958" y="269557"/>
                </a:lnTo>
                <a:lnTo>
                  <a:pt x="251213" y="259671"/>
                </a:lnTo>
                <a:lnTo>
                  <a:pt x="242766" y="252094"/>
                </a:lnTo>
                <a:lnTo>
                  <a:pt x="232046" y="248469"/>
                </a:lnTo>
                <a:close/>
              </a:path>
              <a:path w="257175" h="505460">
                <a:moveTo>
                  <a:pt x="128339" y="391568"/>
                </a:moveTo>
                <a:lnTo>
                  <a:pt x="103701" y="433831"/>
                </a:lnTo>
                <a:lnTo>
                  <a:pt x="152977" y="433831"/>
                </a:lnTo>
                <a:lnTo>
                  <a:pt x="128339" y="391568"/>
                </a:lnTo>
                <a:close/>
              </a:path>
              <a:path w="257175" h="505460">
                <a:moveTo>
                  <a:pt x="156914" y="342551"/>
                </a:moveTo>
                <a:lnTo>
                  <a:pt x="128339" y="391568"/>
                </a:lnTo>
                <a:lnTo>
                  <a:pt x="152977" y="433831"/>
                </a:lnTo>
                <a:lnTo>
                  <a:pt x="156914" y="433831"/>
                </a:lnTo>
                <a:lnTo>
                  <a:pt x="156914" y="342551"/>
                </a:lnTo>
                <a:close/>
              </a:path>
              <a:path w="257175" h="505460">
                <a:moveTo>
                  <a:pt x="156914" y="0"/>
                </a:moveTo>
                <a:lnTo>
                  <a:pt x="99764" y="0"/>
                </a:lnTo>
                <a:lnTo>
                  <a:pt x="99764" y="342551"/>
                </a:lnTo>
                <a:lnTo>
                  <a:pt x="128339" y="391568"/>
                </a:lnTo>
                <a:lnTo>
                  <a:pt x="156914" y="342551"/>
                </a:lnTo>
                <a:lnTo>
                  <a:pt x="156914" y="0"/>
                </a:lnTo>
                <a:close/>
              </a:path>
            </a:pathLst>
          </a:custGeom>
          <a:solidFill>
            <a:srgbClr val="000000"/>
          </a:solidFill>
        </p:spPr>
        <p:txBody>
          <a:bodyPr wrap="square" lIns="0" tIns="0" rIns="0" bIns="0" rtlCol="0"/>
          <a:lstStyle/>
          <a:p>
            <a:endParaRPr/>
          </a:p>
        </p:txBody>
      </p:sp>
      <p:sp>
        <p:nvSpPr>
          <p:cNvPr id="43" name="object 43"/>
          <p:cNvSpPr/>
          <p:nvPr/>
        </p:nvSpPr>
        <p:spPr>
          <a:xfrm>
            <a:off x="3719576" y="3716401"/>
            <a:ext cx="4824730" cy="0"/>
          </a:xfrm>
          <a:custGeom>
            <a:avLst/>
            <a:gdLst/>
            <a:ahLst/>
            <a:cxnLst/>
            <a:rect l="l" t="t" r="r" b="b"/>
            <a:pathLst>
              <a:path w="4824730">
                <a:moveTo>
                  <a:pt x="0" y="0"/>
                </a:moveTo>
                <a:lnTo>
                  <a:pt x="4824349" y="0"/>
                </a:lnTo>
              </a:path>
            </a:pathLst>
          </a:custGeom>
          <a:ln w="9525">
            <a:solidFill>
              <a:srgbClr val="000000"/>
            </a:solidFill>
          </a:ln>
        </p:spPr>
        <p:txBody>
          <a:bodyPr wrap="square" lIns="0" tIns="0" rIns="0" bIns="0" rtlCol="0"/>
          <a:lstStyle/>
          <a:p>
            <a:endParaRPr/>
          </a:p>
        </p:txBody>
      </p:sp>
    </p:spTree>
    <p:extLst>
      <p:ext uri="{BB962C8B-B14F-4D97-AF65-F5344CB8AC3E}">
        <p14:creationId xmlns:p14="http://schemas.microsoft.com/office/powerpoint/2010/main" val="1623323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40890" y="5897448"/>
            <a:ext cx="6978650" cy="246221"/>
          </a:xfrm>
          <a:prstGeom prst="rect">
            <a:avLst/>
          </a:prstGeom>
        </p:spPr>
        <p:txBody>
          <a:bodyPr vert="horz" wrap="square" lIns="0" tIns="0" rIns="0" bIns="0" rtlCol="0">
            <a:spAutoFit/>
          </a:bodyPr>
          <a:lstStyle/>
          <a:p>
            <a:pPr marL="286385"/>
            <a:r>
              <a:rPr sz="1600" spc="50" dirty="0">
                <a:latin typeface="Calibri" panose="020F0502020204030204" pitchFamily="34" charset="0"/>
                <a:cs typeface="Cambria"/>
                <a:hlinkClick r:id="rId2"/>
              </a:rPr>
              <a:t>http://www.alchemyformanagers.co.uk/topics/U7FcjfSSxK3jHuCS.html</a:t>
            </a:r>
            <a:endParaRPr sz="1600" dirty="0">
              <a:latin typeface="Calibri" panose="020F0502020204030204" pitchFamily="34" charset="0"/>
              <a:cs typeface="Cambria"/>
            </a:endParaRPr>
          </a:p>
        </p:txBody>
      </p:sp>
      <p:sp>
        <p:nvSpPr>
          <p:cNvPr id="3" name="object 3"/>
          <p:cNvSpPr/>
          <p:nvPr/>
        </p:nvSpPr>
        <p:spPr>
          <a:xfrm>
            <a:off x="2567609" y="1590675"/>
            <a:ext cx="7119316" cy="4029074"/>
          </a:xfrm>
          <a:prstGeom prst="rect">
            <a:avLst/>
          </a:prstGeom>
          <a:blipFill>
            <a:blip r:embed="rId3" cstate="print"/>
            <a:stretch>
              <a:fillRect/>
            </a:stretch>
          </a:blipFill>
        </p:spPr>
        <p:txBody>
          <a:bodyPr wrap="square" lIns="0" tIns="0" rIns="0" bIns="0" rtlCol="0"/>
          <a:lstStyle/>
          <a:p>
            <a:endParaRPr/>
          </a:p>
        </p:txBody>
      </p:sp>
      <p:sp>
        <p:nvSpPr>
          <p:cNvPr id="4" name="object 2">
            <a:extLst>
              <a:ext uri="{FF2B5EF4-FFF2-40B4-BE49-F238E27FC236}">
                <a16:creationId xmlns:a16="http://schemas.microsoft.com/office/drawing/2014/main" id="{7FBA3DE3-37C0-4100-AE3C-8BE2877DEF5B}"/>
              </a:ext>
            </a:extLst>
          </p:cNvPr>
          <p:cNvSpPr txBox="1">
            <a:spLocks/>
          </p:cNvSpPr>
          <p:nvPr/>
        </p:nvSpPr>
        <p:spPr bwMode="auto">
          <a:xfrm>
            <a:off x="1011148" y="606303"/>
            <a:ext cx="9038134" cy="984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517652" rIns="0" bIns="0" numCol="1" rtlCol="0" anchor="t" anchorCtr="0" compatLnSpc="1">
            <a:prstTxWarp prst="textNoShape">
              <a:avLst/>
            </a:prstTxWarp>
            <a:spAutoFit/>
          </a:bodyPr>
          <a:lstStyle>
            <a:lvl1pPr algn="l" rtl="0" eaLnBrk="1" fontAlgn="base" hangingPunct="1">
              <a:spcBef>
                <a:spcPct val="0"/>
              </a:spcBef>
              <a:spcAft>
                <a:spcPct val="0"/>
              </a:spcAft>
              <a:defRPr sz="2400">
                <a:solidFill>
                  <a:srgbClr val="7D1E1E"/>
                </a:solidFill>
                <a:latin typeface="+mj-lt"/>
                <a:ea typeface="+mj-ea"/>
                <a:cs typeface="+mj-cs"/>
              </a:defRPr>
            </a:lvl1pPr>
            <a:lvl2pPr algn="l" rtl="0" eaLnBrk="1" fontAlgn="base" hangingPunct="1">
              <a:spcBef>
                <a:spcPct val="0"/>
              </a:spcBef>
              <a:spcAft>
                <a:spcPct val="0"/>
              </a:spcAft>
              <a:defRPr sz="2400">
                <a:solidFill>
                  <a:srgbClr val="7D1E1E"/>
                </a:solidFill>
                <a:latin typeface="Verdana" pitchFamily="34" charset="0"/>
              </a:defRPr>
            </a:lvl2pPr>
            <a:lvl3pPr algn="l" rtl="0" eaLnBrk="1" fontAlgn="base" hangingPunct="1">
              <a:spcBef>
                <a:spcPct val="0"/>
              </a:spcBef>
              <a:spcAft>
                <a:spcPct val="0"/>
              </a:spcAft>
              <a:defRPr sz="2400">
                <a:solidFill>
                  <a:srgbClr val="7D1E1E"/>
                </a:solidFill>
                <a:latin typeface="Verdana" pitchFamily="34" charset="0"/>
              </a:defRPr>
            </a:lvl3pPr>
            <a:lvl4pPr algn="l" rtl="0" eaLnBrk="1" fontAlgn="base" hangingPunct="1">
              <a:spcBef>
                <a:spcPct val="0"/>
              </a:spcBef>
              <a:spcAft>
                <a:spcPct val="0"/>
              </a:spcAft>
              <a:defRPr sz="2400">
                <a:solidFill>
                  <a:srgbClr val="7D1E1E"/>
                </a:solidFill>
                <a:latin typeface="Verdana" pitchFamily="34" charset="0"/>
              </a:defRPr>
            </a:lvl4pPr>
            <a:lvl5pPr algn="l" rtl="0" eaLnBrk="1" fontAlgn="base" hangingPunct="1">
              <a:spcBef>
                <a:spcPct val="0"/>
              </a:spcBef>
              <a:spcAft>
                <a:spcPct val="0"/>
              </a:spcAft>
              <a:defRPr sz="2400">
                <a:solidFill>
                  <a:srgbClr val="7D1E1E"/>
                </a:solidFill>
                <a:latin typeface="Verdana" pitchFamily="34" charset="0"/>
              </a:defRPr>
            </a:lvl5pPr>
            <a:lvl6pPr marL="457200" algn="l" rtl="0" eaLnBrk="1" fontAlgn="base" hangingPunct="1">
              <a:spcBef>
                <a:spcPct val="0"/>
              </a:spcBef>
              <a:spcAft>
                <a:spcPct val="0"/>
              </a:spcAft>
              <a:defRPr sz="2400">
                <a:solidFill>
                  <a:srgbClr val="7D1E1E"/>
                </a:solidFill>
                <a:latin typeface="Verdana" pitchFamily="34" charset="0"/>
              </a:defRPr>
            </a:lvl6pPr>
            <a:lvl7pPr marL="914400" algn="l" rtl="0" eaLnBrk="1" fontAlgn="base" hangingPunct="1">
              <a:spcBef>
                <a:spcPct val="0"/>
              </a:spcBef>
              <a:spcAft>
                <a:spcPct val="0"/>
              </a:spcAft>
              <a:defRPr sz="2400">
                <a:solidFill>
                  <a:srgbClr val="7D1E1E"/>
                </a:solidFill>
                <a:latin typeface="Verdana" pitchFamily="34" charset="0"/>
              </a:defRPr>
            </a:lvl7pPr>
            <a:lvl8pPr marL="1371600" algn="l" rtl="0" eaLnBrk="1" fontAlgn="base" hangingPunct="1">
              <a:spcBef>
                <a:spcPct val="0"/>
              </a:spcBef>
              <a:spcAft>
                <a:spcPct val="0"/>
              </a:spcAft>
              <a:defRPr sz="2400">
                <a:solidFill>
                  <a:srgbClr val="7D1E1E"/>
                </a:solidFill>
                <a:latin typeface="Verdana" pitchFamily="34" charset="0"/>
              </a:defRPr>
            </a:lvl8pPr>
            <a:lvl9pPr marL="1828800" algn="l" rtl="0" eaLnBrk="1" fontAlgn="base" hangingPunct="1">
              <a:spcBef>
                <a:spcPct val="0"/>
              </a:spcBef>
              <a:spcAft>
                <a:spcPct val="0"/>
              </a:spcAft>
              <a:defRPr sz="2400">
                <a:solidFill>
                  <a:srgbClr val="7D1E1E"/>
                </a:solidFill>
                <a:latin typeface="Verdana" pitchFamily="34" charset="0"/>
              </a:defRPr>
            </a:lvl9pPr>
          </a:lstStyle>
          <a:p>
            <a:pPr marL="12700"/>
            <a:r>
              <a:rPr lang="cs-CZ" sz="3000" kern="0" spc="290" dirty="0"/>
              <a:t>Who should benefit in communication?</a:t>
            </a:r>
            <a:endParaRPr lang="cs-CZ" sz="3000" kern="0" dirty="0"/>
          </a:p>
        </p:txBody>
      </p:sp>
    </p:spTree>
    <p:extLst>
      <p:ext uri="{BB962C8B-B14F-4D97-AF65-F5344CB8AC3E}">
        <p14:creationId xmlns:p14="http://schemas.microsoft.com/office/powerpoint/2010/main" val="817194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Exercise: </a:t>
            </a:r>
            <a:r>
              <a:rPr lang="cs-CZ" dirty="0" err="1"/>
              <a:t>Aggressive</a:t>
            </a:r>
            <a:r>
              <a:rPr lang="cs-CZ" dirty="0"/>
              <a:t>, </a:t>
            </a:r>
            <a:r>
              <a:rPr lang="cs-CZ" dirty="0" err="1"/>
              <a:t>Passive</a:t>
            </a:r>
            <a:r>
              <a:rPr lang="cs-CZ" dirty="0"/>
              <a:t> </a:t>
            </a:r>
            <a:r>
              <a:rPr lang="cs-CZ" dirty="0" err="1"/>
              <a:t>or</a:t>
            </a:r>
            <a:r>
              <a:rPr lang="cs-CZ" dirty="0"/>
              <a:t> </a:t>
            </a:r>
            <a:r>
              <a:rPr lang="cs-CZ" dirty="0" err="1"/>
              <a:t>Assertive</a:t>
            </a:r>
            <a:r>
              <a:rPr lang="cs-CZ" dirty="0"/>
              <a:t>?</a:t>
            </a:r>
          </a:p>
        </p:txBody>
      </p:sp>
      <p:sp>
        <p:nvSpPr>
          <p:cNvPr id="3" name="Zástupný symbol pro obsah 2"/>
          <p:cNvSpPr>
            <a:spLocks noGrp="1"/>
          </p:cNvSpPr>
          <p:nvPr>
            <p:ph idx="1"/>
          </p:nvPr>
        </p:nvSpPr>
        <p:spPr/>
        <p:txBody>
          <a:bodyPr>
            <a:normAutofit fontScale="92500" lnSpcReduction="10000"/>
          </a:bodyPr>
          <a:lstStyle/>
          <a:p>
            <a:r>
              <a:rPr lang="en-US" dirty="0"/>
              <a:t>Threats and intimidation</a:t>
            </a:r>
          </a:p>
          <a:p>
            <a:pPr lvl="2"/>
            <a:r>
              <a:rPr lang="en-US" dirty="0"/>
              <a:t>Aggressive</a:t>
            </a:r>
          </a:p>
          <a:p>
            <a:r>
              <a:rPr lang="en-US" dirty="0"/>
              <a:t>Never sharing your ideas</a:t>
            </a:r>
          </a:p>
          <a:p>
            <a:pPr lvl="2"/>
            <a:r>
              <a:rPr lang="en-US" dirty="0"/>
              <a:t>Passive</a:t>
            </a:r>
          </a:p>
          <a:p>
            <a:r>
              <a:rPr lang="en-US" dirty="0"/>
              <a:t>Accepting compliments comfortably</a:t>
            </a:r>
          </a:p>
          <a:p>
            <a:pPr lvl="2"/>
            <a:r>
              <a:rPr lang="en-US" dirty="0"/>
              <a:t>Assertive</a:t>
            </a:r>
          </a:p>
          <a:p>
            <a:r>
              <a:rPr lang="en-US" dirty="0"/>
              <a:t>Manipulating</a:t>
            </a:r>
          </a:p>
          <a:p>
            <a:pPr lvl="2"/>
            <a:r>
              <a:rPr lang="en-US" dirty="0"/>
              <a:t> Aggressive</a:t>
            </a:r>
          </a:p>
          <a:p>
            <a:r>
              <a:rPr lang="en-US" dirty="0"/>
              <a:t>Not saying no (when you should)</a:t>
            </a:r>
          </a:p>
          <a:p>
            <a:pPr lvl="2"/>
            <a:r>
              <a:rPr lang="en-US" dirty="0"/>
              <a:t>Passive</a:t>
            </a:r>
          </a:p>
          <a:p>
            <a:r>
              <a:rPr lang="en-US" dirty="0"/>
              <a:t>Not saying yes (when you want to)</a:t>
            </a:r>
          </a:p>
          <a:p>
            <a:pPr lvl="2"/>
            <a:r>
              <a:rPr lang="en-US" dirty="0"/>
              <a:t>Passive</a:t>
            </a:r>
          </a:p>
        </p:txBody>
      </p:sp>
    </p:spTree>
    <p:extLst>
      <p:ext uri="{BB962C8B-B14F-4D97-AF65-F5344CB8AC3E}">
        <p14:creationId xmlns:p14="http://schemas.microsoft.com/office/powerpoint/2010/main" val="48024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63024" y="1043124"/>
            <a:ext cx="10363200" cy="984372"/>
          </a:xfrm>
          <a:prstGeom prst="rect">
            <a:avLst/>
          </a:prstGeom>
        </p:spPr>
        <p:txBody>
          <a:bodyPr vert="horz" wrap="square" lIns="0" tIns="60452" rIns="0" bIns="0" numCol="1" rtlCol="0" anchor="t" anchorCtr="0" compatLnSpc="1">
            <a:prstTxWarp prst="textNoShape">
              <a:avLst/>
            </a:prstTxWarp>
            <a:spAutoFit/>
          </a:bodyPr>
          <a:lstStyle/>
          <a:p>
            <a:pPr marL="12700"/>
            <a:r>
              <a:rPr sz="3000" spc="55" dirty="0">
                <a:solidFill>
                  <a:srgbClr val="565F6C"/>
                </a:solidFill>
              </a:rPr>
              <a:t>N</a:t>
            </a:r>
            <a:r>
              <a:rPr spc="55" dirty="0">
                <a:solidFill>
                  <a:srgbClr val="565F6C"/>
                </a:solidFill>
              </a:rPr>
              <a:t>ONVERBAL</a:t>
            </a:r>
            <a:r>
              <a:rPr spc="240" dirty="0">
                <a:solidFill>
                  <a:srgbClr val="565F6C"/>
                </a:solidFill>
              </a:rPr>
              <a:t> </a:t>
            </a:r>
            <a:r>
              <a:rPr spc="20" dirty="0">
                <a:solidFill>
                  <a:srgbClr val="565F6C"/>
                </a:solidFill>
              </a:rPr>
              <a:t>COMMUNICATION</a:t>
            </a:r>
            <a:endParaRPr sz="3000" dirty="0"/>
          </a:p>
          <a:p>
            <a:pPr marL="12700"/>
            <a:r>
              <a:rPr sz="3000" dirty="0">
                <a:solidFill>
                  <a:srgbClr val="565F6C"/>
                </a:solidFill>
              </a:rPr>
              <a:t>- </a:t>
            </a:r>
            <a:r>
              <a:rPr spc="120" dirty="0">
                <a:solidFill>
                  <a:srgbClr val="565F6C"/>
                </a:solidFill>
              </a:rPr>
              <a:t>WORDLESS</a:t>
            </a:r>
            <a:r>
              <a:rPr spc="260" dirty="0">
                <a:solidFill>
                  <a:srgbClr val="565F6C"/>
                </a:solidFill>
              </a:rPr>
              <a:t> </a:t>
            </a:r>
            <a:r>
              <a:rPr spc="90" dirty="0">
                <a:solidFill>
                  <a:srgbClr val="565F6C"/>
                </a:solidFill>
              </a:rPr>
              <a:t>SIGNALS</a:t>
            </a:r>
            <a:endParaRPr sz="3000" dirty="0"/>
          </a:p>
        </p:txBody>
      </p:sp>
      <p:sp>
        <p:nvSpPr>
          <p:cNvPr id="3" name="object 3"/>
          <p:cNvSpPr txBox="1"/>
          <p:nvPr/>
        </p:nvSpPr>
        <p:spPr>
          <a:xfrm>
            <a:off x="1362949" y="2027496"/>
            <a:ext cx="5427677" cy="7325082"/>
          </a:xfrm>
          <a:prstGeom prst="rect">
            <a:avLst/>
          </a:prstGeom>
        </p:spPr>
        <p:txBody>
          <a:bodyPr vert="horz" wrap="square" lIns="0" tIns="0" rIns="0" bIns="0" rtlCol="0">
            <a:spAutoFit/>
          </a:bodyPr>
          <a:lstStyle/>
          <a:p>
            <a:pPr marL="287020" indent="-274320">
              <a:buClr>
                <a:srgbClr val="FD8537"/>
              </a:buClr>
              <a:buSzPct val="68750"/>
              <a:buFont typeface="Wingdings"/>
              <a:buChar char=""/>
              <a:tabLst>
                <a:tab pos="287020" algn="l"/>
              </a:tabLst>
            </a:pPr>
            <a:r>
              <a:rPr lang="cs-CZ" sz="2800" dirty="0">
                <a:latin typeface="Cambria" panose="02040503050406030204" pitchFamily="18" charset="0"/>
                <a:cs typeface="Palatino Linotype"/>
              </a:rPr>
              <a:t>Skills that are intuitive – how to improve?</a:t>
            </a:r>
          </a:p>
          <a:p>
            <a:pPr marL="287020" indent="-274320">
              <a:buClr>
                <a:srgbClr val="FD8537"/>
              </a:buClr>
              <a:buSzPct val="68750"/>
              <a:buFont typeface="Wingdings"/>
              <a:buChar char=""/>
              <a:tabLst>
                <a:tab pos="287020" algn="l"/>
              </a:tabLst>
            </a:pPr>
            <a:endParaRPr lang="cs-CZ"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r>
              <a:rPr lang="en-US" sz="2800" dirty="0">
                <a:latin typeface="Cambria" panose="02040503050406030204" pitchFamily="18" charset="0"/>
                <a:cs typeface="Palatino Linotype"/>
              </a:rPr>
              <a:t>Goal: Making subconscious observations explicit</a:t>
            </a:r>
          </a:p>
          <a:p>
            <a:pPr marL="287020" indent="-274320">
              <a:buClr>
                <a:srgbClr val="FD8537"/>
              </a:buClr>
              <a:buSzPct val="68750"/>
              <a:buFont typeface="Wingdings"/>
              <a:buChar char=""/>
              <a:tabLst>
                <a:tab pos="287020" algn="l"/>
              </a:tabLst>
            </a:pPr>
            <a:endParaRPr lang="en-US"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r>
              <a:rPr lang="cs-CZ" sz="2800" dirty="0" err="1">
                <a:latin typeface="Cambria" panose="02040503050406030204" pitchFamily="18" charset="0"/>
                <a:cs typeface="Palatino Linotype"/>
              </a:rPr>
              <a:t>What</a:t>
            </a:r>
            <a:r>
              <a:rPr lang="cs-CZ" sz="2800" dirty="0">
                <a:latin typeface="Cambria" panose="02040503050406030204" pitchFamily="18" charset="0"/>
                <a:cs typeface="Palatino Linotype"/>
              </a:rPr>
              <a:t> are </a:t>
            </a:r>
            <a:r>
              <a:rPr lang="cs-CZ" sz="2800" dirty="0" err="1">
                <a:latin typeface="Cambria" panose="02040503050406030204" pitchFamily="18" charset="0"/>
                <a:cs typeface="Palatino Linotype"/>
              </a:rPr>
              <a:t>some</a:t>
            </a:r>
            <a:r>
              <a:rPr lang="cs-CZ" sz="2800" dirty="0">
                <a:latin typeface="Cambria" panose="02040503050406030204" pitchFamily="18" charset="0"/>
                <a:cs typeface="Palatino Linotype"/>
              </a:rPr>
              <a:t> </a:t>
            </a:r>
            <a:r>
              <a:rPr lang="cs-CZ" sz="2800" dirty="0" err="1">
                <a:latin typeface="Cambria" panose="02040503050406030204" pitchFamily="18" charset="0"/>
                <a:cs typeface="Palatino Linotype"/>
              </a:rPr>
              <a:t>examples</a:t>
            </a:r>
            <a:r>
              <a:rPr lang="cs-CZ" sz="2800" dirty="0">
                <a:latin typeface="Cambria" panose="02040503050406030204" pitchFamily="18" charset="0"/>
                <a:cs typeface="Palatino Linotype"/>
              </a:rPr>
              <a:t> </a:t>
            </a:r>
            <a:r>
              <a:rPr lang="cs-CZ" sz="2800" dirty="0" err="1">
                <a:latin typeface="Cambria" panose="02040503050406030204" pitchFamily="18" charset="0"/>
                <a:cs typeface="Palatino Linotype"/>
              </a:rPr>
              <a:t>of</a:t>
            </a:r>
            <a:r>
              <a:rPr lang="cs-CZ" sz="2800" dirty="0">
                <a:latin typeface="Cambria" panose="02040503050406030204" pitchFamily="18" charset="0"/>
                <a:cs typeface="Palatino Linotype"/>
              </a:rPr>
              <a:t> </a:t>
            </a:r>
            <a:r>
              <a:rPr lang="cs-CZ" sz="2800" dirty="0" err="1">
                <a:latin typeface="Cambria" panose="02040503050406030204" pitchFamily="18" charset="0"/>
                <a:cs typeface="Palatino Linotype"/>
              </a:rPr>
              <a:t>nonverbal</a:t>
            </a:r>
            <a:r>
              <a:rPr lang="cs-CZ" sz="2800" dirty="0">
                <a:latin typeface="Cambria" panose="02040503050406030204" pitchFamily="18" charset="0"/>
                <a:cs typeface="Palatino Linotype"/>
              </a:rPr>
              <a:t> </a:t>
            </a:r>
            <a:r>
              <a:rPr lang="cs-CZ" sz="2800" dirty="0" err="1">
                <a:latin typeface="Cambria" panose="02040503050406030204" pitchFamily="18" charset="0"/>
                <a:cs typeface="Palatino Linotype"/>
              </a:rPr>
              <a:t>communication</a:t>
            </a:r>
            <a:r>
              <a:rPr lang="cs-CZ" sz="2800" dirty="0">
                <a:latin typeface="Cambria" panose="02040503050406030204" pitchFamily="18" charset="0"/>
                <a:cs typeface="Palatino Linotype"/>
              </a:rPr>
              <a:t>?</a:t>
            </a:r>
            <a:endParaRPr lang="en-US"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endParaRPr lang="en-US"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endParaRPr lang="en-US"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endParaRPr lang="en-US"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endParaRPr lang="en-US"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endParaRPr lang="en-US"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endParaRPr lang="en-US"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endParaRPr lang="en-US"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endParaRPr lang="cs-CZ" sz="2800"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endParaRPr lang="en-US" sz="2800" dirty="0">
              <a:latin typeface="Cambria" panose="02040503050406030204" pitchFamily="18" charset="0"/>
              <a:cs typeface="Palatino Linotype"/>
            </a:endParaRPr>
          </a:p>
        </p:txBody>
      </p:sp>
    </p:spTree>
    <p:extLst>
      <p:ext uri="{BB962C8B-B14F-4D97-AF65-F5344CB8AC3E}">
        <p14:creationId xmlns:p14="http://schemas.microsoft.com/office/powerpoint/2010/main" val="3558782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Exercise : </a:t>
            </a:r>
            <a:r>
              <a:rPr lang="cs-CZ" dirty="0" err="1"/>
              <a:t>Aggressive</a:t>
            </a:r>
            <a:r>
              <a:rPr lang="cs-CZ" dirty="0"/>
              <a:t>, </a:t>
            </a:r>
            <a:r>
              <a:rPr lang="cs-CZ" dirty="0" err="1"/>
              <a:t>Passive</a:t>
            </a:r>
            <a:r>
              <a:rPr lang="cs-CZ" dirty="0"/>
              <a:t> </a:t>
            </a:r>
            <a:r>
              <a:rPr lang="cs-CZ" dirty="0" err="1"/>
              <a:t>or</a:t>
            </a:r>
            <a:r>
              <a:rPr lang="cs-CZ" dirty="0"/>
              <a:t> </a:t>
            </a:r>
            <a:r>
              <a:rPr lang="cs-CZ" dirty="0" err="1"/>
              <a:t>Assertive</a:t>
            </a:r>
            <a:r>
              <a:rPr lang="cs-CZ" dirty="0"/>
              <a:t>?</a:t>
            </a:r>
          </a:p>
        </p:txBody>
      </p:sp>
      <p:sp>
        <p:nvSpPr>
          <p:cNvPr id="3" name="Zástupný symbol pro obsah 2"/>
          <p:cNvSpPr>
            <a:spLocks noGrp="1"/>
          </p:cNvSpPr>
          <p:nvPr>
            <p:ph idx="1"/>
          </p:nvPr>
        </p:nvSpPr>
        <p:spPr>
          <a:xfrm>
            <a:off x="2567493" y="2323652"/>
            <a:ext cx="6777317" cy="3697636"/>
          </a:xfrm>
        </p:spPr>
        <p:txBody>
          <a:bodyPr>
            <a:normAutofit fontScale="40000" lnSpcReduction="20000"/>
          </a:bodyPr>
          <a:lstStyle/>
          <a:p>
            <a:r>
              <a:rPr lang="en-US" sz="4800" dirty="0"/>
              <a:t>Sarcasm</a:t>
            </a:r>
          </a:p>
          <a:p>
            <a:pPr lvl="2">
              <a:lnSpc>
                <a:spcPct val="90000"/>
              </a:lnSpc>
            </a:pPr>
            <a:r>
              <a:rPr lang="en-US" sz="4300" dirty="0"/>
              <a:t>Aggressive</a:t>
            </a:r>
          </a:p>
          <a:p>
            <a:r>
              <a:rPr lang="en-US" sz="4800" dirty="0"/>
              <a:t>Using “I need, I want, I feel” statements to express your needs, wants, feelings, or concerns</a:t>
            </a:r>
          </a:p>
          <a:p>
            <a:pPr lvl="2"/>
            <a:r>
              <a:rPr lang="en-US" sz="4300" dirty="0"/>
              <a:t>Assertive</a:t>
            </a:r>
          </a:p>
          <a:p>
            <a:r>
              <a:rPr lang="en-US" sz="4800" dirty="0"/>
              <a:t>Over apologizing</a:t>
            </a:r>
          </a:p>
          <a:p>
            <a:pPr lvl="2"/>
            <a:r>
              <a:rPr lang="en-US" sz="4300" dirty="0"/>
              <a:t>Passive</a:t>
            </a:r>
          </a:p>
          <a:p>
            <a:r>
              <a:rPr lang="en-US" sz="4800" dirty="0"/>
              <a:t>Respecting the opinions and needs of others</a:t>
            </a:r>
          </a:p>
          <a:p>
            <a:pPr lvl="2"/>
            <a:r>
              <a:rPr lang="en-US" sz="4300" dirty="0"/>
              <a:t>Assertive</a:t>
            </a:r>
          </a:p>
          <a:p>
            <a:r>
              <a:rPr lang="en-US" sz="4800" dirty="0"/>
              <a:t>Withdrawal</a:t>
            </a:r>
          </a:p>
          <a:p>
            <a:pPr lvl="2"/>
            <a:r>
              <a:rPr lang="en-US" sz="4300" dirty="0"/>
              <a:t>Passive</a:t>
            </a:r>
          </a:p>
          <a:p>
            <a:r>
              <a:rPr lang="en-US" sz="4800" dirty="0"/>
              <a:t>Blaming</a:t>
            </a:r>
          </a:p>
          <a:p>
            <a:pPr lvl="2"/>
            <a:r>
              <a:rPr lang="en-US" sz="4300" dirty="0"/>
              <a:t>Aggressive</a:t>
            </a:r>
          </a:p>
          <a:p>
            <a:endParaRPr lang="cs-CZ" dirty="0"/>
          </a:p>
        </p:txBody>
      </p:sp>
    </p:spTree>
    <p:extLst>
      <p:ext uri="{BB962C8B-B14F-4D97-AF65-F5344CB8AC3E}">
        <p14:creationId xmlns:p14="http://schemas.microsoft.com/office/powerpoint/2010/main" val="71638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Exercise: </a:t>
            </a:r>
            <a:r>
              <a:rPr lang="cs-CZ" dirty="0" err="1"/>
              <a:t>Aggressive</a:t>
            </a:r>
            <a:r>
              <a:rPr lang="cs-CZ" dirty="0"/>
              <a:t>, </a:t>
            </a:r>
            <a:r>
              <a:rPr lang="cs-CZ" dirty="0" err="1"/>
              <a:t>Passive</a:t>
            </a:r>
            <a:r>
              <a:rPr lang="cs-CZ" dirty="0"/>
              <a:t> </a:t>
            </a:r>
            <a:r>
              <a:rPr lang="cs-CZ" dirty="0" err="1"/>
              <a:t>or</a:t>
            </a:r>
            <a:r>
              <a:rPr lang="cs-CZ" dirty="0"/>
              <a:t> </a:t>
            </a:r>
            <a:r>
              <a:rPr lang="cs-CZ" dirty="0" err="1"/>
              <a:t>Assertive</a:t>
            </a:r>
            <a:r>
              <a:rPr lang="cs-CZ" dirty="0"/>
              <a:t>?</a:t>
            </a:r>
          </a:p>
        </p:txBody>
      </p:sp>
      <p:sp>
        <p:nvSpPr>
          <p:cNvPr id="3" name="Zástupný symbol pro obsah 2"/>
          <p:cNvSpPr>
            <a:spLocks noGrp="1"/>
          </p:cNvSpPr>
          <p:nvPr>
            <p:ph idx="1"/>
          </p:nvPr>
        </p:nvSpPr>
        <p:spPr/>
        <p:txBody>
          <a:bodyPr>
            <a:normAutofit/>
          </a:bodyPr>
          <a:lstStyle/>
          <a:p>
            <a:pPr lvl="0"/>
            <a:r>
              <a:rPr lang="en-US" dirty="0"/>
              <a:t>Believing in own opinion and right to be heard</a:t>
            </a:r>
          </a:p>
          <a:p>
            <a:pPr lvl="2"/>
            <a:r>
              <a:rPr lang="en-US" dirty="0"/>
              <a:t>Assertive</a:t>
            </a:r>
          </a:p>
          <a:p>
            <a:r>
              <a:rPr lang="en-US" dirty="0"/>
              <a:t>Easily intimidated by others</a:t>
            </a:r>
          </a:p>
          <a:p>
            <a:pPr lvl="2"/>
            <a:r>
              <a:rPr lang="en-US" dirty="0"/>
              <a:t>Passive</a:t>
            </a:r>
          </a:p>
          <a:p>
            <a:r>
              <a:rPr lang="en-US" dirty="0"/>
              <a:t>Violating others’ rights and boundaries in an effort to get what she wants</a:t>
            </a:r>
          </a:p>
          <a:p>
            <a:pPr lvl="2"/>
            <a:r>
              <a:rPr lang="en-US" dirty="0"/>
              <a:t>Aggressive</a:t>
            </a:r>
          </a:p>
          <a:p>
            <a:r>
              <a:rPr lang="en-US" dirty="0"/>
              <a:t>Using “I” statements to get the message across</a:t>
            </a:r>
          </a:p>
          <a:p>
            <a:pPr lvl="2"/>
            <a:r>
              <a:rPr lang="en-US" dirty="0"/>
              <a:t>Assertive</a:t>
            </a:r>
          </a:p>
          <a:p>
            <a:r>
              <a:rPr lang="en-US" dirty="0"/>
              <a:t>Worrying about others getting angry</a:t>
            </a:r>
          </a:p>
          <a:p>
            <a:pPr lvl="2"/>
            <a:r>
              <a:rPr lang="en-US" dirty="0"/>
              <a:t>Passive </a:t>
            </a:r>
          </a:p>
          <a:p>
            <a:endParaRPr lang="cs-CZ" dirty="0"/>
          </a:p>
        </p:txBody>
      </p:sp>
    </p:spTree>
    <p:extLst>
      <p:ext uri="{BB962C8B-B14F-4D97-AF65-F5344CB8AC3E}">
        <p14:creationId xmlns:p14="http://schemas.microsoft.com/office/powerpoint/2010/main" val="418714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36789" y="963461"/>
            <a:ext cx="7497746" cy="892552"/>
          </a:xfrm>
          <a:prstGeom prst="rect">
            <a:avLst/>
          </a:prstGeom>
        </p:spPr>
        <p:txBody>
          <a:bodyPr vert="horz" wrap="square" lIns="0" tIns="0" rIns="0" bIns="0" numCol="1" rtlCol="0" anchor="t" anchorCtr="0" compatLnSpc="1">
            <a:prstTxWarp prst="textNoShape">
              <a:avLst/>
            </a:prstTxWarp>
            <a:spAutoFit/>
          </a:bodyPr>
          <a:lstStyle/>
          <a:p>
            <a:pPr marL="12700"/>
            <a:r>
              <a:rPr lang="en-US" sz="2900" spc="235" dirty="0"/>
              <a:t>Changing our behavior:</a:t>
            </a:r>
            <a:br>
              <a:rPr lang="en-US" sz="2900" spc="235" dirty="0"/>
            </a:br>
            <a:r>
              <a:rPr lang="en-US" sz="2900" spc="235" dirty="0"/>
              <a:t>It is ABC, DEAR MAN</a:t>
            </a:r>
            <a:endParaRPr lang="en-US" sz="2300" dirty="0"/>
          </a:p>
        </p:txBody>
      </p:sp>
      <p:pic>
        <p:nvPicPr>
          <p:cNvPr id="5" name="Picture 4"/>
          <p:cNvPicPr>
            <a:picLocks noChangeAspect="1"/>
          </p:cNvPicPr>
          <p:nvPr/>
        </p:nvPicPr>
        <p:blipFill>
          <a:blip r:embed="rId2"/>
          <a:stretch>
            <a:fillRect/>
          </a:stretch>
        </p:blipFill>
        <p:spPr>
          <a:xfrm>
            <a:off x="1390536" y="1819630"/>
            <a:ext cx="5152342" cy="3859283"/>
          </a:xfrm>
          <a:prstGeom prst="rect">
            <a:avLst/>
          </a:prstGeom>
        </p:spPr>
      </p:pic>
      <p:sp>
        <p:nvSpPr>
          <p:cNvPr id="4" name="TextovéPole 3">
            <a:extLst>
              <a:ext uri="{FF2B5EF4-FFF2-40B4-BE49-F238E27FC236}">
                <a16:creationId xmlns:a16="http://schemas.microsoft.com/office/drawing/2014/main" id="{4D565E8E-BD2F-6803-6739-93F567604582}"/>
              </a:ext>
            </a:extLst>
          </p:cNvPr>
          <p:cNvSpPr txBox="1"/>
          <p:nvPr/>
        </p:nvSpPr>
        <p:spPr>
          <a:xfrm>
            <a:off x="1390536" y="5678913"/>
            <a:ext cx="10195328" cy="369332"/>
          </a:xfrm>
          <a:prstGeom prst="rect">
            <a:avLst/>
          </a:prstGeom>
          <a:noFill/>
        </p:spPr>
        <p:txBody>
          <a:bodyPr wrap="square">
            <a:spAutoFit/>
          </a:bodyPr>
          <a:lstStyle/>
          <a:p>
            <a:r>
              <a:rPr lang="cs-CZ" dirty="0"/>
              <a:t>https://positivepsychology.com/albert-ellis-abc-model-rebt-cbt/</a:t>
            </a:r>
          </a:p>
        </p:txBody>
      </p:sp>
    </p:spTree>
    <p:extLst>
      <p:ext uri="{BB962C8B-B14F-4D97-AF65-F5344CB8AC3E}">
        <p14:creationId xmlns:p14="http://schemas.microsoft.com/office/powerpoint/2010/main" val="1683507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C118C-8293-95FB-0919-1961CA9C7AA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EEE3FBD-F241-F634-AC7F-FE74C4287468}"/>
              </a:ext>
            </a:extLst>
          </p:cNvPr>
          <p:cNvSpPr txBox="1">
            <a:spLocks noGrp="1"/>
          </p:cNvSpPr>
          <p:nvPr>
            <p:ph type="title"/>
          </p:nvPr>
        </p:nvSpPr>
        <p:spPr>
          <a:xfrm>
            <a:off x="1736789" y="963461"/>
            <a:ext cx="7497746" cy="892552"/>
          </a:xfrm>
          <a:prstGeom prst="rect">
            <a:avLst/>
          </a:prstGeom>
        </p:spPr>
        <p:txBody>
          <a:bodyPr vert="horz" wrap="square" lIns="0" tIns="0" rIns="0" bIns="0" numCol="1" rtlCol="0" anchor="t" anchorCtr="0" compatLnSpc="1">
            <a:prstTxWarp prst="textNoShape">
              <a:avLst/>
            </a:prstTxWarp>
            <a:spAutoFit/>
          </a:bodyPr>
          <a:lstStyle/>
          <a:p>
            <a:pPr marL="12700"/>
            <a:r>
              <a:rPr lang="en-US" sz="2900" spc="235" dirty="0"/>
              <a:t>Changing our behavior:</a:t>
            </a:r>
            <a:br>
              <a:rPr lang="en-US" sz="2900" spc="235" dirty="0"/>
            </a:br>
            <a:r>
              <a:rPr lang="en-US" sz="2900" spc="235" dirty="0"/>
              <a:t>It is ABC, DEAR MAN</a:t>
            </a:r>
            <a:endParaRPr lang="en-US" sz="2300" dirty="0"/>
          </a:p>
        </p:txBody>
      </p:sp>
      <p:sp>
        <p:nvSpPr>
          <p:cNvPr id="3" name="object 3">
            <a:extLst>
              <a:ext uri="{FF2B5EF4-FFF2-40B4-BE49-F238E27FC236}">
                <a16:creationId xmlns:a16="http://schemas.microsoft.com/office/drawing/2014/main" id="{B6C1EFAA-D008-576E-D24B-7E1993C0CE11}"/>
              </a:ext>
            </a:extLst>
          </p:cNvPr>
          <p:cNvSpPr txBox="1"/>
          <p:nvPr/>
        </p:nvSpPr>
        <p:spPr>
          <a:xfrm>
            <a:off x="1602246" y="2121456"/>
            <a:ext cx="6509659" cy="3385542"/>
          </a:xfrm>
          <a:prstGeom prst="rect">
            <a:avLst/>
          </a:prstGeom>
        </p:spPr>
        <p:txBody>
          <a:bodyPr vert="horz" wrap="square" lIns="0" tIns="0" rIns="0" bIns="0" rtlCol="0">
            <a:spAutoFit/>
          </a:bodyPr>
          <a:lstStyle/>
          <a:p>
            <a:pPr marL="287020" indent="-274320">
              <a:lnSpc>
                <a:spcPts val="2375"/>
              </a:lnSpc>
              <a:buClr>
                <a:srgbClr val="FD8537"/>
              </a:buClr>
              <a:buSzPct val="68181"/>
              <a:buFont typeface="Wingdings"/>
              <a:buChar char=""/>
              <a:tabLst>
                <a:tab pos="287020" algn="l"/>
              </a:tabLst>
            </a:pPr>
            <a:r>
              <a:rPr lang="en-US" sz="2000" dirty="0">
                <a:latin typeface="Calibri" panose="020F0502020204030204" pitchFamily="34" charset="0"/>
                <a:cs typeface="Cambria"/>
              </a:rPr>
              <a:t>ABC (Albert Ellis) describes our inner thought process </a:t>
            </a:r>
          </a:p>
          <a:p>
            <a:pPr marL="287020" indent="-274320">
              <a:lnSpc>
                <a:spcPts val="2375"/>
              </a:lnSpc>
              <a:buClr>
                <a:srgbClr val="FD8537"/>
              </a:buClr>
              <a:buSzPct val="68181"/>
              <a:buFont typeface="Wingdings"/>
              <a:buChar char=""/>
              <a:tabLst>
                <a:tab pos="287020" algn="l"/>
              </a:tabLst>
            </a:pPr>
            <a:r>
              <a:rPr lang="en-US" sz="2000" b="1" dirty="0">
                <a:latin typeface="Calibri" panose="020F0502020204030204" pitchFamily="34" charset="0"/>
                <a:cs typeface="Cambria"/>
              </a:rPr>
              <a:t>Actions</a:t>
            </a:r>
            <a:r>
              <a:rPr lang="cs-CZ" sz="2000" b="1" dirty="0">
                <a:latin typeface="Calibri" panose="020F0502020204030204" pitchFamily="34" charset="0"/>
                <a:cs typeface="Cambria"/>
              </a:rPr>
              <a:t>/</a:t>
            </a:r>
            <a:r>
              <a:rPr lang="cs-CZ" sz="2000" b="1" dirty="0" err="1">
                <a:latin typeface="Calibri" panose="020F0502020204030204" pitchFamily="34" charset="0"/>
                <a:cs typeface="Cambria"/>
              </a:rPr>
              <a:t>Adversities</a:t>
            </a:r>
            <a:r>
              <a:rPr lang="en-US" sz="2000" dirty="0">
                <a:latin typeface="Calibri" panose="020F0502020204030204" pitchFamily="34" charset="0"/>
                <a:cs typeface="Cambria"/>
              </a:rPr>
              <a:t> (A) do not cause our </a:t>
            </a:r>
            <a:r>
              <a:rPr lang="en-US" sz="2000" b="1" dirty="0">
                <a:latin typeface="Calibri" panose="020F0502020204030204" pitchFamily="34" charset="0"/>
                <a:cs typeface="Cambria"/>
              </a:rPr>
              <a:t>emotions</a:t>
            </a:r>
            <a:r>
              <a:rPr lang="en-US" sz="2000" dirty="0">
                <a:latin typeface="Calibri" panose="020F0502020204030204" pitchFamily="34" charset="0"/>
                <a:cs typeface="Cambria"/>
              </a:rPr>
              <a:t> (C)</a:t>
            </a:r>
            <a:r>
              <a:rPr lang="cs-CZ" sz="2000" dirty="0">
                <a:latin typeface="Calibri" panose="020F0502020204030204" pitchFamily="34" charset="0"/>
                <a:cs typeface="Cambria"/>
              </a:rPr>
              <a:t>. It </a:t>
            </a:r>
            <a:r>
              <a:rPr lang="cs-CZ" sz="2000" dirty="0" err="1">
                <a:latin typeface="Calibri" panose="020F0502020204030204" pitchFamily="34" charset="0"/>
                <a:cs typeface="Cambria"/>
              </a:rPr>
              <a:t>is</a:t>
            </a:r>
            <a:r>
              <a:rPr lang="cs-CZ" sz="2000" dirty="0">
                <a:latin typeface="Calibri" panose="020F0502020204030204" pitchFamily="34" charset="0"/>
                <a:cs typeface="Cambria"/>
              </a:rPr>
              <a:t> </a:t>
            </a:r>
            <a:r>
              <a:rPr lang="en-US" sz="2000" b="1" dirty="0">
                <a:latin typeface="Calibri" panose="020F0502020204030204" pitchFamily="34" charset="0"/>
                <a:cs typeface="Cambria"/>
              </a:rPr>
              <a:t>beliefs</a:t>
            </a:r>
            <a:r>
              <a:rPr lang="en-US" sz="2000" dirty="0">
                <a:latin typeface="Calibri" panose="020F0502020204030204" pitchFamily="34" charset="0"/>
                <a:cs typeface="Cambria"/>
              </a:rPr>
              <a:t> (B)</a:t>
            </a:r>
            <a:r>
              <a:rPr lang="cs-CZ" sz="2000" dirty="0">
                <a:latin typeface="Calibri" panose="020F0502020204030204" pitchFamily="34" charset="0"/>
                <a:cs typeface="Cambria"/>
              </a:rPr>
              <a:t> </a:t>
            </a:r>
            <a:r>
              <a:rPr lang="cs-CZ" sz="2000" dirty="0" err="1">
                <a:latin typeface="Calibri" panose="020F0502020204030204" pitchFamily="34" charset="0"/>
                <a:cs typeface="Cambria"/>
              </a:rPr>
              <a:t>that</a:t>
            </a:r>
            <a:r>
              <a:rPr lang="cs-CZ" sz="2000" dirty="0">
                <a:latin typeface="Calibri" panose="020F0502020204030204" pitchFamily="34" charset="0"/>
                <a:cs typeface="Cambria"/>
              </a:rPr>
              <a:t> </a:t>
            </a:r>
            <a:r>
              <a:rPr lang="cs-CZ" sz="2000" dirty="0" err="1">
                <a:latin typeface="Calibri" panose="020F0502020204030204" pitchFamily="34" charset="0"/>
                <a:cs typeface="Cambria"/>
              </a:rPr>
              <a:t>form</a:t>
            </a:r>
            <a:r>
              <a:rPr lang="cs-CZ" sz="2000" dirty="0">
                <a:latin typeface="Calibri" panose="020F0502020204030204" pitchFamily="34" charset="0"/>
                <a:cs typeface="Cambria"/>
              </a:rPr>
              <a:t> </a:t>
            </a:r>
            <a:r>
              <a:rPr lang="cs-CZ" sz="2000" dirty="0" err="1">
                <a:latin typeface="Calibri" panose="020F0502020204030204" pitchFamily="34" charset="0"/>
                <a:cs typeface="Cambria"/>
              </a:rPr>
              <a:t>our</a:t>
            </a:r>
            <a:r>
              <a:rPr lang="cs-CZ" sz="2000" dirty="0">
                <a:latin typeface="Calibri" panose="020F0502020204030204" pitchFamily="34" charset="0"/>
                <a:cs typeface="Cambria"/>
              </a:rPr>
              <a:t> </a:t>
            </a:r>
            <a:r>
              <a:rPr lang="cs-CZ" sz="2000" dirty="0" err="1">
                <a:latin typeface="Calibri" panose="020F0502020204030204" pitchFamily="34" charset="0"/>
                <a:cs typeface="Cambria"/>
              </a:rPr>
              <a:t>reaction+responses</a:t>
            </a:r>
            <a:r>
              <a:rPr lang="en-US" sz="2000" dirty="0">
                <a:latin typeface="Calibri" panose="020F0502020204030204" pitchFamily="34" charset="0"/>
                <a:cs typeface="Cambria"/>
              </a:rPr>
              <a:t> and, in particular, irrational beliefs</a:t>
            </a:r>
          </a:p>
          <a:p>
            <a:pPr marL="287020" indent="-274320">
              <a:lnSpc>
                <a:spcPts val="2375"/>
              </a:lnSpc>
              <a:buClr>
                <a:srgbClr val="FD8537"/>
              </a:buClr>
              <a:buSzPct val="68181"/>
              <a:buFont typeface="Wingdings"/>
              <a:buChar char=""/>
              <a:tabLst>
                <a:tab pos="287020" algn="l"/>
              </a:tabLst>
            </a:pPr>
            <a:endParaRPr lang="en-US" sz="2000" dirty="0">
              <a:latin typeface="Calibri" panose="020F0502020204030204" pitchFamily="34" charset="0"/>
              <a:cs typeface="Cambria"/>
            </a:endParaRPr>
          </a:p>
          <a:p>
            <a:pPr marL="287020" indent="-274320">
              <a:lnSpc>
                <a:spcPts val="2375"/>
              </a:lnSpc>
              <a:buClr>
                <a:srgbClr val="FD8537"/>
              </a:buClr>
              <a:buSzPct val="68181"/>
              <a:buFont typeface="Wingdings"/>
              <a:buChar char=""/>
              <a:tabLst>
                <a:tab pos="287020" algn="l"/>
              </a:tabLst>
            </a:pPr>
            <a:r>
              <a:rPr lang="cs-CZ" sz="2000" dirty="0" err="1">
                <a:latin typeface="Calibri" panose="020F0502020204030204" pitchFamily="34" charset="0"/>
                <a:cs typeface="Cambria"/>
              </a:rPr>
              <a:t>One</a:t>
            </a:r>
            <a:r>
              <a:rPr lang="cs-CZ" sz="2000" dirty="0">
                <a:latin typeface="Calibri" panose="020F0502020204030204" pitchFamily="34" charset="0"/>
                <a:cs typeface="Cambria"/>
              </a:rPr>
              <a:t> more </a:t>
            </a:r>
            <a:r>
              <a:rPr lang="cs-CZ" sz="2000" dirty="0" err="1">
                <a:latin typeface="Calibri" panose="020F0502020204030204" pitchFamily="34" charset="0"/>
                <a:cs typeface="Cambria"/>
              </a:rPr>
              <a:t>time</a:t>
            </a:r>
            <a:r>
              <a:rPr lang="cs-CZ" sz="2000" dirty="0">
                <a:latin typeface="Calibri" panose="020F0502020204030204" pitchFamily="34" charset="0"/>
                <a:cs typeface="Cambria"/>
              </a:rPr>
              <a:t>: </a:t>
            </a:r>
            <a:r>
              <a:rPr lang="en-US" sz="2000" dirty="0">
                <a:latin typeface="Calibri" panose="020F0502020204030204" pitchFamily="34" charset="0"/>
                <a:cs typeface="Cambria"/>
              </a:rPr>
              <a:t>our emotions and behaviors (C: Consequences) are not directly determined by life events (A: Activating Events), but rather by the way these events are cognitively processed and evaluated (B: Beliefs)</a:t>
            </a:r>
          </a:p>
          <a:p>
            <a:pPr marL="287020" indent="-274320">
              <a:lnSpc>
                <a:spcPts val="2375"/>
              </a:lnSpc>
              <a:buClr>
                <a:srgbClr val="FD8537"/>
              </a:buClr>
              <a:buSzPct val="68181"/>
              <a:buFont typeface="Wingdings"/>
              <a:buChar char=""/>
              <a:tabLst>
                <a:tab pos="287020" algn="l"/>
              </a:tabLst>
            </a:pPr>
            <a:r>
              <a:rPr lang="cs-CZ" sz="2000" dirty="0">
                <a:latin typeface="Calibri" panose="020F0502020204030204" pitchFamily="34" charset="0"/>
                <a:cs typeface="Cambria"/>
              </a:rPr>
              <a:t>T</a:t>
            </a:r>
            <a:r>
              <a:rPr lang="en-US" sz="2000" dirty="0">
                <a:latin typeface="Calibri" panose="020F0502020204030204" pitchFamily="34" charset="0"/>
                <a:cs typeface="Cambria"/>
              </a:rPr>
              <a:t>he type of belief matters, and we have the power to change our beliefs. </a:t>
            </a:r>
            <a:endParaRPr sz="2000" dirty="0">
              <a:latin typeface="Calibri" panose="020F0502020204030204" pitchFamily="34" charset="0"/>
              <a:cs typeface="Cambria"/>
            </a:endParaRPr>
          </a:p>
        </p:txBody>
      </p:sp>
      <p:pic>
        <p:nvPicPr>
          <p:cNvPr id="5" name="Picture 4">
            <a:extLst>
              <a:ext uri="{FF2B5EF4-FFF2-40B4-BE49-F238E27FC236}">
                <a16:creationId xmlns:a16="http://schemas.microsoft.com/office/drawing/2014/main" id="{D16D8B00-131A-0BD9-DC58-E202C7E3593C}"/>
              </a:ext>
            </a:extLst>
          </p:cNvPr>
          <p:cNvPicPr>
            <a:picLocks noChangeAspect="1"/>
          </p:cNvPicPr>
          <p:nvPr/>
        </p:nvPicPr>
        <p:blipFill>
          <a:blip r:embed="rId2"/>
          <a:stretch>
            <a:fillRect/>
          </a:stretch>
        </p:blipFill>
        <p:spPr>
          <a:xfrm>
            <a:off x="8311882" y="2233136"/>
            <a:ext cx="3399880" cy="2546628"/>
          </a:xfrm>
          <a:prstGeom prst="rect">
            <a:avLst/>
          </a:prstGeom>
        </p:spPr>
      </p:pic>
    </p:spTree>
    <p:extLst>
      <p:ext uri="{BB962C8B-B14F-4D97-AF65-F5344CB8AC3E}">
        <p14:creationId xmlns:p14="http://schemas.microsoft.com/office/powerpoint/2010/main" val="3991857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36789" y="963461"/>
            <a:ext cx="7497746" cy="892552"/>
          </a:xfrm>
          <a:prstGeom prst="rect">
            <a:avLst/>
          </a:prstGeom>
        </p:spPr>
        <p:txBody>
          <a:bodyPr vert="horz" wrap="square" lIns="0" tIns="0" rIns="0" bIns="0" numCol="1" rtlCol="0" anchor="t" anchorCtr="0" compatLnSpc="1">
            <a:prstTxWarp prst="textNoShape">
              <a:avLst/>
            </a:prstTxWarp>
            <a:spAutoFit/>
          </a:bodyPr>
          <a:lstStyle/>
          <a:p>
            <a:pPr marL="12700"/>
            <a:r>
              <a:rPr lang="en-US" sz="2900" spc="235" dirty="0"/>
              <a:t>Changing our behavior:</a:t>
            </a:r>
            <a:br>
              <a:rPr lang="en-US" sz="2900" spc="235" dirty="0"/>
            </a:br>
            <a:r>
              <a:rPr lang="en-US" sz="2900" spc="235" dirty="0"/>
              <a:t>It is ABC, DEAR MAN</a:t>
            </a:r>
            <a:r>
              <a:rPr lang="cs-CZ" sz="2900" spc="235" dirty="0"/>
              <a:t> - </a:t>
            </a:r>
            <a:r>
              <a:rPr lang="cs-CZ" sz="2900" spc="235" dirty="0" err="1"/>
              <a:t>example</a:t>
            </a:r>
            <a:endParaRPr lang="en-US" sz="2300" dirty="0"/>
          </a:p>
        </p:txBody>
      </p:sp>
      <p:sp>
        <p:nvSpPr>
          <p:cNvPr id="3" name="object 3"/>
          <p:cNvSpPr txBox="1"/>
          <p:nvPr/>
        </p:nvSpPr>
        <p:spPr>
          <a:xfrm>
            <a:off x="1602247" y="2121456"/>
            <a:ext cx="6417628" cy="4154984"/>
          </a:xfrm>
          <a:prstGeom prst="rect">
            <a:avLst/>
          </a:prstGeom>
        </p:spPr>
        <p:txBody>
          <a:bodyPr vert="horz" wrap="square" lIns="0" tIns="0" rIns="0" bIns="0" rtlCol="0">
            <a:spAutoFit/>
          </a:bodyPr>
          <a:lstStyle/>
          <a:p>
            <a:pPr fontAlgn="base"/>
            <a:r>
              <a:rPr lang="en-US" b="1" dirty="0"/>
              <a:t>Activating event</a:t>
            </a:r>
            <a:r>
              <a:rPr lang="en-US" dirty="0"/>
              <a:t> – when </a:t>
            </a:r>
            <a:r>
              <a:rPr lang="cs-CZ" dirty="0" err="1"/>
              <a:t>Ellis</a:t>
            </a:r>
            <a:r>
              <a:rPr lang="en-US" dirty="0"/>
              <a:t> arrives at work one day, her co-worker walks past her desk without saying a word</a:t>
            </a:r>
          </a:p>
          <a:p>
            <a:pPr fontAlgn="base"/>
            <a:r>
              <a:rPr lang="en-US" b="1" dirty="0"/>
              <a:t>Beliefs about the event</a:t>
            </a:r>
            <a:r>
              <a:rPr lang="en-US" dirty="0"/>
              <a:t> – </a:t>
            </a:r>
            <a:r>
              <a:rPr lang="cs-CZ" dirty="0" err="1"/>
              <a:t>Ellis</a:t>
            </a:r>
            <a:r>
              <a:rPr lang="en-US" dirty="0"/>
              <a:t> takes the perceived indiscretion personally and she is immediately reminded of a minor disagreement the pair had over a month previous. </a:t>
            </a:r>
          </a:p>
          <a:p>
            <a:pPr fontAlgn="base"/>
            <a:r>
              <a:rPr lang="en-US" b="1" dirty="0"/>
              <a:t>Consequences of the event</a:t>
            </a:r>
            <a:r>
              <a:rPr lang="en-US" dirty="0"/>
              <a:t> – </a:t>
            </a:r>
            <a:r>
              <a:rPr lang="cs-CZ" dirty="0" err="1"/>
              <a:t>Ellis</a:t>
            </a:r>
            <a:r>
              <a:rPr lang="en-US" dirty="0"/>
              <a:t> feels disrespected, angry, and resentful</a:t>
            </a:r>
            <a:r>
              <a:rPr lang="en-US" b="1" dirty="0"/>
              <a:t> </a:t>
            </a:r>
            <a:endParaRPr lang="cs-CZ" b="1" dirty="0"/>
          </a:p>
          <a:p>
            <a:pPr fontAlgn="base"/>
            <a:r>
              <a:rPr lang="en-US" b="1" dirty="0"/>
              <a:t>Disputation of the event </a:t>
            </a:r>
            <a:r>
              <a:rPr lang="en-US" dirty="0"/>
              <a:t>– why else may co-worker have ignored me that morning? Perhaps he had been in a </a:t>
            </a:r>
            <a:r>
              <a:rPr lang="cs-CZ" dirty="0" err="1"/>
              <a:t>fight</a:t>
            </a:r>
            <a:r>
              <a:rPr lang="cs-CZ" dirty="0"/>
              <a:t> </a:t>
            </a:r>
            <a:r>
              <a:rPr lang="en-US" dirty="0"/>
              <a:t>and was</a:t>
            </a:r>
            <a:r>
              <a:rPr lang="cs-CZ" dirty="0"/>
              <a:t> </a:t>
            </a:r>
            <a:r>
              <a:rPr lang="cs-CZ" dirty="0" err="1"/>
              <a:t>distracted</a:t>
            </a:r>
            <a:endParaRPr lang="cs-CZ" dirty="0"/>
          </a:p>
          <a:p>
            <a:pPr fontAlgn="base"/>
            <a:r>
              <a:rPr lang="cs-CZ" b="1" dirty="0"/>
              <a:t>E</a:t>
            </a:r>
            <a:r>
              <a:rPr lang="en-US" b="1" dirty="0" err="1"/>
              <a:t>ffect</a:t>
            </a:r>
            <a:r>
              <a:rPr lang="cs-CZ" b="1" dirty="0"/>
              <a:t> -</a:t>
            </a:r>
            <a:r>
              <a:rPr lang="en-US" dirty="0"/>
              <a:t> For the rest of the day, I will not waste any more time expelling energy on an issue that does not concern me</a:t>
            </a:r>
            <a:endParaRPr lang="en-US" sz="2000" dirty="0">
              <a:latin typeface="Calibri" panose="020F0502020204030204" pitchFamily="34" charset="0"/>
              <a:cs typeface="Cambria"/>
            </a:endParaRPr>
          </a:p>
        </p:txBody>
      </p:sp>
      <p:pic>
        <p:nvPicPr>
          <p:cNvPr id="1026" name="Picture 2" descr="cognitive triangle">
            <a:extLst>
              <a:ext uri="{FF2B5EF4-FFF2-40B4-BE49-F238E27FC236}">
                <a16:creationId xmlns:a16="http://schemas.microsoft.com/office/drawing/2014/main" id="{08977CA8-3E07-4C7D-AED6-BE7D0194DC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69499" y="2121456"/>
            <a:ext cx="3847698" cy="3847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6559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0B28C-0CC3-3C2B-5C3D-6BD87F3CADC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C37999A7-D4E5-E277-4074-CFDF02608E38}"/>
              </a:ext>
            </a:extLst>
          </p:cNvPr>
          <p:cNvSpPr txBox="1">
            <a:spLocks noGrp="1"/>
          </p:cNvSpPr>
          <p:nvPr>
            <p:ph type="title"/>
          </p:nvPr>
        </p:nvSpPr>
        <p:spPr>
          <a:xfrm>
            <a:off x="1736789" y="963461"/>
            <a:ext cx="7497746" cy="892552"/>
          </a:xfrm>
          <a:prstGeom prst="rect">
            <a:avLst/>
          </a:prstGeom>
        </p:spPr>
        <p:txBody>
          <a:bodyPr vert="horz" wrap="square" lIns="0" tIns="0" rIns="0" bIns="0" numCol="1" rtlCol="0" anchor="t" anchorCtr="0" compatLnSpc="1">
            <a:prstTxWarp prst="textNoShape">
              <a:avLst/>
            </a:prstTxWarp>
            <a:spAutoFit/>
          </a:bodyPr>
          <a:lstStyle/>
          <a:p>
            <a:pPr marL="12700"/>
            <a:r>
              <a:rPr lang="en-US" sz="2900" spc="235" dirty="0"/>
              <a:t>Changing our behavior:</a:t>
            </a:r>
            <a:br>
              <a:rPr lang="en-US" sz="2900" spc="235" dirty="0"/>
            </a:br>
            <a:r>
              <a:rPr lang="en-US" sz="2900" spc="235" dirty="0"/>
              <a:t>It is ABC, DEAR MAN</a:t>
            </a:r>
            <a:r>
              <a:rPr lang="cs-CZ" sz="2900" spc="235" dirty="0"/>
              <a:t> – </a:t>
            </a:r>
            <a:r>
              <a:rPr lang="cs-CZ" sz="2900" spc="235" dirty="0" err="1"/>
              <a:t>specific</a:t>
            </a:r>
            <a:r>
              <a:rPr lang="cs-CZ" sz="2900" spc="235" dirty="0"/>
              <a:t> </a:t>
            </a:r>
            <a:r>
              <a:rPr lang="cs-CZ" sz="2900" spc="235" dirty="0" err="1"/>
              <a:t>work</a:t>
            </a:r>
            <a:endParaRPr lang="en-US" sz="2300" dirty="0"/>
          </a:p>
        </p:txBody>
      </p:sp>
      <p:sp>
        <p:nvSpPr>
          <p:cNvPr id="3" name="object 3">
            <a:extLst>
              <a:ext uri="{FF2B5EF4-FFF2-40B4-BE49-F238E27FC236}">
                <a16:creationId xmlns:a16="http://schemas.microsoft.com/office/drawing/2014/main" id="{3C8EE2B9-21B5-FD53-2D0E-8735B8B9AA33}"/>
              </a:ext>
            </a:extLst>
          </p:cNvPr>
          <p:cNvSpPr txBox="1"/>
          <p:nvPr/>
        </p:nvSpPr>
        <p:spPr>
          <a:xfrm>
            <a:off x="1602247" y="2121455"/>
            <a:ext cx="4255357" cy="3385542"/>
          </a:xfrm>
          <a:prstGeom prst="rect">
            <a:avLst/>
          </a:prstGeom>
        </p:spPr>
        <p:txBody>
          <a:bodyPr vert="horz" wrap="square" lIns="0" tIns="0" rIns="0" bIns="0" rtlCol="0">
            <a:spAutoFit/>
          </a:bodyPr>
          <a:lstStyle/>
          <a:p>
            <a:pPr fontAlgn="base"/>
            <a:r>
              <a:rPr lang="cs-CZ" sz="2000" dirty="0"/>
              <a:t>A</a:t>
            </a:r>
            <a:r>
              <a:rPr lang="en-US" sz="2000" dirty="0"/>
              <a:t> popular notion in most forms of therapy</a:t>
            </a:r>
            <a:r>
              <a:rPr lang="cs-CZ" sz="2000" dirty="0"/>
              <a:t>:</a:t>
            </a:r>
          </a:p>
          <a:p>
            <a:pPr fontAlgn="base"/>
            <a:r>
              <a:rPr lang="cs-CZ" sz="2000" dirty="0"/>
              <a:t>- O</a:t>
            </a:r>
            <a:r>
              <a:rPr lang="en-US" sz="2000" dirty="0"/>
              <a:t>ne does not necessarily have to change their environment to become happier and healthier,</a:t>
            </a:r>
            <a:endParaRPr lang="cs-CZ" sz="2000" dirty="0"/>
          </a:p>
          <a:p>
            <a:pPr fontAlgn="base"/>
            <a:r>
              <a:rPr lang="en-US" sz="2000" dirty="0"/>
              <a:t> they simply have to recognize and change their reactions to their environment. </a:t>
            </a:r>
            <a:endParaRPr lang="cs-CZ" sz="2000" dirty="0"/>
          </a:p>
          <a:p>
            <a:pPr fontAlgn="base"/>
            <a:r>
              <a:rPr lang="en-US" sz="2000" dirty="0"/>
              <a:t>This takes a little self-awareness, but that’s something we are all able to do with a bit of effort.</a:t>
            </a:r>
            <a:endParaRPr lang="en-US" sz="2000" dirty="0">
              <a:latin typeface="Calibri" panose="020F0502020204030204" pitchFamily="34" charset="0"/>
              <a:cs typeface="Cambria"/>
            </a:endParaRPr>
          </a:p>
        </p:txBody>
      </p:sp>
      <p:pic>
        <p:nvPicPr>
          <p:cNvPr id="5" name="Obrázek 4">
            <a:extLst>
              <a:ext uri="{FF2B5EF4-FFF2-40B4-BE49-F238E27FC236}">
                <a16:creationId xmlns:a16="http://schemas.microsoft.com/office/drawing/2014/main" id="{9B5FC5A1-CE37-B725-4C9F-DF1A41A3F567}"/>
              </a:ext>
            </a:extLst>
          </p:cNvPr>
          <p:cNvPicPr>
            <a:picLocks noChangeAspect="1"/>
          </p:cNvPicPr>
          <p:nvPr/>
        </p:nvPicPr>
        <p:blipFill>
          <a:blip r:embed="rId2"/>
          <a:stretch>
            <a:fillRect/>
          </a:stretch>
        </p:blipFill>
        <p:spPr>
          <a:xfrm>
            <a:off x="6334397" y="1856013"/>
            <a:ext cx="5614268" cy="3623808"/>
          </a:xfrm>
          <a:prstGeom prst="rect">
            <a:avLst/>
          </a:prstGeom>
        </p:spPr>
      </p:pic>
    </p:spTree>
    <p:extLst>
      <p:ext uri="{BB962C8B-B14F-4D97-AF65-F5344CB8AC3E}">
        <p14:creationId xmlns:p14="http://schemas.microsoft.com/office/powerpoint/2010/main" val="2142931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36789" y="963461"/>
            <a:ext cx="7497746" cy="892552"/>
          </a:xfrm>
          <a:prstGeom prst="rect">
            <a:avLst/>
          </a:prstGeom>
        </p:spPr>
        <p:txBody>
          <a:bodyPr vert="horz" wrap="square" lIns="0" tIns="0" rIns="0" bIns="0" numCol="1" rtlCol="0" anchor="t" anchorCtr="0" compatLnSpc="1">
            <a:prstTxWarp prst="textNoShape">
              <a:avLst/>
            </a:prstTxWarp>
            <a:spAutoFit/>
          </a:bodyPr>
          <a:lstStyle/>
          <a:p>
            <a:pPr marL="12700"/>
            <a:r>
              <a:rPr lang="en-US" sz="2900" spc="235" dirty="0"/>
              <a:t>Changing our behavior:</a:t>
            </a:r>
            <a:br>
              <a:rPr lang="en-US" sz="2900" spc="235" dirty="0"/>
            </a:br>
            <a:r>
              <a:rPr lang="en-US" sz="2900" spc="235" dirty="0"/>
              <a:t>It is ABC, DEAR MAN</a:t>
            </a:r>
            <a:endParaRPr lang="en-US" sz="2300" dirty="0"/>
          </a:p>
        </p:txBody>
      </p:sp>
      <p:sp>
        <p:nvSpPr>
          <p:cNvPr id="3" name="object 3"/>
          <p:cNvSpPr txBox="1"/>
          <p:nvPr/>
        </p:nvSpPr>
        <p:spPr>
          <a:xfrm>
            <a:off x="1602246" y="2263366"/>
            <a:ext cx="9940922" cy="3077766"/>
          </a:xfrm>
          <a:prstGeom prst="rect">
            <a:avLst/>
          </a:prstGeom>
        </p:spPr>
        <p:txBody>
          <a:bodyPr vert="horz" wrap="square" lIns="0" tIns="0" rIns="0" bIns="0" rtlCol="0">
            <a:spAutoFit/>
          </a:bodyPr>
          <a:lstStyle/>
          <a:p>
            <a:pPr marL="287020" indent="-274320">
              <a:lnSpc>
                <a:spcPts val="2375"/>
              </a:lnSpc>
              <a:buClr>
                <a:srgbClr val="FD8537"/>
              </a:buClr>
              <a:buSzPct val="68181"/>
              <a:buFont typeface="Wingdings"/>
              <a:buChar char=""/>
              <a:tabLst>
                <a:tab pos="287020" algn="l"/>
              </a:tabLst>
            </a:pPr>
            <a:r>
              <a:rPr lang="en-US" sz="2000" dirty="0">
                <a:latin typeface="Calibri" panose="020F0502020204030204" pitchFamily="34" charset="0"/>
                <a:cs typeface="Cambria"/>
              </a:rPr>
              <a:t>DEAR MAN (Marsha </a:t>
            </a:r>
            <a:r>
              <a:rPr lang="en-US" sz="2000" dirty="0" err="1">
                <a:latin typeface="Calibri" panose="020F0502020204030204" pitchFamily="34" charset="0"/>
                <a:cs typeface="Cambria"/>
              </a:rPr>
              <a:t>Linehan</a:t>
            </a:r>
            <a:r>
              <a:rPr lang="en-US" sz="2000" dirty="0">
                <a:latin typeface="Calibri" panose="020F0502020204030204" pitchFamily="34" charset="0"/>
                <a:cs typeface="Cambria"/>
              </a:rPr>
              <a:t>) describes how to communicate differentiated ABCs with others </a:t>
            </a:r>
          </a:p>
          <a:p>
            <a:pPr marL="287020" indent="-274320">
              <a:lnSpc>
                <a:spcPts val="2375"/>
              </a:lnSpc>
              <a:buClr>
                <a:srgbClr val="FD8537"/>
              </a:buClr>
              <a:buSzPct val="68181"/>
              <a:buFont typeface="Wingdings"/>
              <a:buChar char=""/>
              <a:tabLst>
                <a:tab pos="287020" algn="l"/>
              </a:tabLst>
            </a:pPr>
            <a:endParaRPr lang="en-US" sz="2000" dirty="0">
              <a:latin typeface="Calibri" panose="020F0502020204030204" pitchFamily="34" charset="0"/>
              <a:cs typeface="Cambria"/>
            </a:endParaRPr>
          </a:p>
          <a:p>
            <a:pPr marL="287020" indent="-274320">
              <a:lnSpc>
                <a:spcPts val="2375"/>
              </a:lnSpc>
              <a:buClr>
                <a:srgbClr val="FD8537"/>
              </a:buClr>
              <a:buSzPct val="68181"/>
              <a:buFont typeface="Wingdings"/>
              <a:buChar char=""/>
              <a:tabLst>
                <a:tab pos="287020" algn="l"/>
              </a:tabLst>
            </a:pPr>
            <a:r>
              <a:rPr lang="en-US" sz="2000" b="1" dirty="0">
                <a:latin typeface="Calibri" panose="020F0502020204030204" pitchFamily="34" charset="0"/>
                <a:cs typeface="Cambria"/>
              </a:rPr>
              <a:t>D</a:t>
            </a:r>
            <a:r>
              <a:rPr lang="en-US" sz="2000" dirty="0">
                <a:latin typeface="Calibri" panose="020F0502020204030204" pitchFamily="34" charset="0"/>
                <a:cs typeface="Cambria"/>
              </a:rPr>
              <a:t>escribe: Describe to the other person what is the current situation, explaining yourself through language as clearly and objectively as possible.</a:t>
            </a:r>
          </a:p>
          <a:p>
            <a:pPr marL="287020" indent="-274320">
              <a:lnSpc>
                <a:spcPts val="2375"/>
              </a:lnSpc>
              <a:buClr>
                <a:srgbClr val="FD8537"/>
              </a:buClr>
              <a:buSzPct val="68181"/>
              <a:buFont typeface="Wingdings"/>
              <a:buChar char=""/>
              <a:tabLst>
                <a:tab pos="287020" algn="l"/>
              </a:tabLst>
            </a:pPr>
            <a:r>
              <a:rPr lang="en-US" sz="2000" b="1" dirty="0">
                <a:latin typeface="Calibri" panose="020F0502020204030204" pitchFamily="34" charset="0"/>
                <a:cs typeface="Cambria"/>
              </a:rPr>
              <a:t>E</a:t>
            </a:r>
            <a:r>
              <a:rPr lang="en-US" sz="2000" dirty="0">
                <a:latin typeface="Calibri" panose="020F0502020204030204" pitchFamily="34" charset="0"/>
                <a:cs typeface="Cambria"/>
              </a:rPr>
              <a:t>xpress: Express your emotions, using facial expressions, tone of voice, or gestures that capture the content and importance of your request.  </a:t>
            </a:r>
          </a:p>
          <a:p>
            <a:pPr marL="287020" indent="-274320">
              <a:lnSpc>
                <a:spcPts val="2375"/>
              </a:lnSpc>
              <a:buClr>
                <a:srgbClr val="FD8537"/>
              </a:buClr>
              <a:buSzPct val="68181"/>
              <a:buFont typeface="Wingdings"/>
              <a:buChar char=""/>
              <a:tabLst>
                <a:tab pos="287020" algn="l"/>
              </a:tabLst>
            </a:pPr>
            <a:r>
              <a:rPr lang="en-US" sz="2000" b="1" dirty="0">
                <a:latin typeface="Calibri" panose="020F0502020204030204" pitchFamily="34" charset="0"/>
                <a:cs typeface="Cambria"/>
              </a:rPr>
              <a:t>A</a:t>
            </a:r>
            <a:r>
              <a:rPr lang="en-US" sz="2000" dirty="0">
                <a:latin typeface="Calibri" panose="020F0502020204030204" pitchFamily="34" charset="0"/>
                <a:cs typeface="Cambria"/>
              </a:rPr>
              <a:t>ssert: What do you want? Others need to know</a:t>
            </a:r>
          </a:p>
          <a:p>
            <a:pPr marL="287020" indent="-274320">
              <a:lnSpc>
                <a:spcPts val="2375"/>
              </a:lnSpc>
              <a:buClr>
                <a:srgbClr val="FD8537"/>
              </a:buClr>
              <a:buSzPct val="68181"/>
              <a:buFont typeface="Wingdings"/>
              <a:buChar char=""/>
              <a:tabLst>
                <a:tab pos="287020" algn="l"/>
              </a:tabLst>
            </a:pPr>
            <a:r>
              <a:rPr lang="en-US" sz="2000" b="1" dirty="0">
                <a:latin typeface="Calibri" panose="020F0502020204030204" pitchFamily="34" charset="0"/>
                <a:cs typeface="Cambria"/>
              </a:rPr>
              <a:t>R</a:t>
            </a:r>
            <a:r>
              <a:rPr lang="en-US" sz="2000" dirty="0">
                <a:latin typeface="Calibri" panose="020F0502020204030204" pitchFamily="34" charset="0"/>
                <a:cs typeface="Cambria"/>
              </a:rPr>
              <a:t>einforce: Positive outcome and rewards for your partner</a:t>
            </a:r>
          </a:p>
          <a:p>
            <a:pPr marL="287020" indent="-274320">
              <a:lnSpc>
                <a:spcPts val="2375"/>
              </a:lnSpc>
              <a:buClr>
                <a:srgbClr val="FD8537"/>
              </a:buClr>
              <a:buSzPct val="68181"/>
              <a:buFont typeface="Wingdings"/>
              <a:buChar char=""/>
              <a:tabLst>
                <a:tab pos="287020" algn="l"/>
              </a:tabLst>
            </a:pPr>
            <a:endParaRPr lang="en-US" sz="2000" dirty="0">
              <a:latin typeface="Calibri" panose="020F0502020204030204" pitchFamily="34" charset="0"/>
              <a:cs typeface="Cambria"/>
            </a:endParaRPr>
          </a:p>
          <a:p>
            <a:pPr marL="287020" indent="-274320">
              <a:lnSpc>
                <a:spcPts val="2375"/>
              </a:lnSpc>
              <a:buClr>
                <a:srgbClr val="FD8537"/>
              </a:buClr>
              <a:buSzPct val="68181"/>
              <a:buFont typeface="Wingdings"/>
              <a:buChar char=""/>
              <a:tabLst>
                <a:tab pos="287020" algn="l"/>
              </a:tabLst>
            </a:pPr>
            <a:r>
              <a:rPr lang="en-US" sz="2000" dirty="0">
                <a:latin typeface="Calibri" panose="020F0502020204030204" pitchFamily="34" charset="0"/>
                <a:cs typeface="Cambria"/>
              </a:rPr>
              <a:t>Stay </a:t>
            </a:r>
            <a:r>
              <a:rPr lang="en-US" sz="2000" b="1" dirty="0">
                <a:latin typeface="Calibri" panose="020F0502020204030204" pitchFamily="34" charset="0"/>
                <a:cs typeface="Cambria"/>
              </a:rPr>
              <a:t>M</a:t>
            </a:r>
            <a:r>
              <a:rPr lang="en-US" sz="2000" dirty="0">
                <a:latin typeface="Calibri" panose="020F0502020204030204" pitchFamily="34" charset="0"/>
                <a:cs typeface="Cambria"/>
              </a:rPr>
              <a:t>indful, </a:t>
            </a:r>
            <a:r>
              <a:rPr lang="en-US" sz="2000" b="1" dirty="0">
                <a:latin typeface="Calibri" panose="020F0502020204030204" pitchFamily="34" charset="0"/>
                <a:cs typeface="Cambria"/>
              </a:rPr>
              <a:t>A</a:t>
            </a:r>
            <a:r>
              <a:rPr lang="en-US" sz="2000" dirty="0">
                <a:latin typeface="Calibri" panose="020F0502020204030204" pitchFamily="34" charset="0"/>
                <a:cs typeface="Cambria"/>
              </a:rPr>
              <a:t>ppear Confident, </a:t>
            </a:r>
            <a:r>
              <a:rPr lang="en-US" sz="2000" b="1" dirty="0">
                <a:latin typeface="Calibri" panose="020F0502020204030204" pitchFamily="34" charset="0"/>
                <a:cs typeface="Cambria"/>
              </a:rPr>
              <a:t>N</a:t>
            </a:r>
            <a:r>
              <a:rPr lang="en-US" sz="2000" dirty="0">
                <a:latin typeface="Calibri" panose="020F0502020204030204" pitchFamily="34" charset="0"/>
                <a:cs typeface="Cambria"/>
              </a:rPr>
              <a:t>egotiate</a:t>
            </a:r>
            <a:endParaRPr sz="2000" dirty="0">
              <a:latin typeface="Calibri" panose="020F0502020204030204" pitchFamily="34" charset="0"/>
              <a:cs typeface="Cambria"/>
            </a:endParaRPr>
          </a:p>
        </p:txBody>
      </p:sp>
    </p:spTree>
    <p:extLst>
      <p:ext uri="{BB962C8B-B14F-4D97-AF65-F5344CB8AC3E}">
        <p14:creationId xmlns:p14="http://schemas.microsoft.com/office/powerpoint/2010/main" val="7200853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36789" y="963461"/>
            <a:ext cx="7497746" cy="892552"/>
          </a:xfrm>
          <a:prstGeom prst="rect">
            <a:avLst/>
          </a:prstGeom>
        </p:spPr>
        <p:txBody>
          <a:bodyPr vert="horz" wrap="square" lIns="0" tIns="0" rIns="0" bIns="0" numCol="1" rtlCol="0" anchor="t" anchorCtr="0" compatLnSpc="1">
            <a:prstTxWarp prst="textNoShape">
              <a:avLst/>
            </a:prstTxWarp>
            <a:spAutoFit/>
          </a:bodyPr>
          <a:lstStyle/>
          <a:p>
            <a:pPr marL="12700"/>
            <a:r>
              <a:rPr lang="en-US" sz="2900" spc="235" dirty="0"/>
              <a:t>Changing our behavior:</a:t>
            </a:r>
            <a:br>
              <a:rPr lang="en-US" sz="2900" spc="235" dirty="0"/>
            </a:br>
            <a:r>
              <a:rPr lang="en-US" sz="2900" spc="235" dirty="0"/>
              <a:t>It is ABC, DEAR MAN</a:t>
            </a:r>
            <a:r>
              <a:rPr lang="cs-CZ" sz="2900" spc="235" dirty="0"/>
              <a:t> - </a:t>
            </a:r>
            <a:r>
              <a:rPr lang="cs-CZ" sz="2900" spc="235" dirty="0" err="1"/>
              <a:t>exercise</a:t>
            </a:r>
            <a:endParaRPr lang="en-US" sz="2300" dirty="0"/>
          </a:p>
        </p:txBody>
      </p:sp>
      <p:sp>
        <p:nvSpPr>
          <p:cNvPr id="6" name="Rectangle 5">
            <a:extLst>
              <a:ext uri="{FF2B5EF4-FFF2-40B4-BE49-F238E27FC236}">
                <a16:creationId xmlns:a16="http://schemas.microsoft.com/office/drawing/2014/main" id="{A38A4A71-B885-4974-8088-4D9AD824AE72}"/>
              </a:ext>
            </a:extLst>
          </p:cNvPr>
          <p:cNvSpPr/>
          <p:nvPr/>
        </p:nvSpPr>
        <p:spPr>
          <a:xfrm>
            <a:off x="1437313" y="3244334"/>
            <a:ext cx="9745212" cy="2031325"/>
          </a:xfrm>
          <a:prstGeom prst="rect">
            <a:avLst/>
          </a:prstGeom>
        </p:spPr>
        <p:txBody>
          <a:bodyPr wrap="square">
            <a:spAutoFit/>
          </a:bodyPr>
          <a:lstStyle/>
          <a:p>
            <a:pPr marL="285750" indent="-285750">
              <a:buFont typeface="Arial" panose="020B0604020202020204" pitchFamily="34" charset="0"/>
              <a:buChar char="•"/>
            </a:pPr>
            <a:r>
              <a:rPr lang="en-US" dirty="0"/>
              <a:t>Your boss did not notice you while talking to </a:t>
            </a:r>
            <a:r>
              <a:rPr lang="cs-CZ" dirty="0"/>
              <a:t>a </a:t>
            </a:r>
            <a:r>
              <a:rPr lang="cs-CZ" dirty="0" err="1"/>
              <a:t>new</a:t>
            </a:r>
            <a:r>
              <a:rPr lang="en-US" dirty="0"/>
              <a:t> colleague</a:t>
            </a:r>
            <a:endParaRPr lang="cs-CZ" dirty="0"/>
          </a:p>
          <a:p>
            <a:pPr marL="285750" indent="-285750">
              <a:buFont typeface="Arial" panose="020B0604020202020204" pitchFamily="34" charset="0"/>
              <a:buChar char="•"/>
            </a:pPr>
            <a:r>
              <a:rPr lang="cs-CZ" dirty="0" err="1"/>
              <a:t>You</a:t>
            </a:r>
            <a:r>
              <a:rPr lang="cs-CZ" dirty="0"/>
              <a:t> </a:t>
            </a:r>
            <a:r>
              <a:rPr lang="cs-CZ" dirty="0" err="1"/>
              <a:t>were</a:t>
            </a:r>
            <a:r>
              <a:rPr lang="cs-CZ" dirty="0"/>
              <a:t> not </a:t>
            </a:r>
            <a:r>
              <a:rPr lang="cs-CZ" dirty="0" err="1"/>
              <a:t>introduced</a:t>
            </a:r>
            <a:r>
              <a:rPr lang="cs-CZ" dirty="0"/>
              <a:t> </a:t>
            </a:r>
            <a:r>
              <a:rPr lang="cs-CZ" dirty="0" err="1"/>
              <a:t>at</a:t>
            </a:r>
            <a:r>
              <a:rPr lang="cs-CZ" dirty="0"/>
              <a:t> a </a:t>
            </a:r>
            <a:r>
              <a:rPr lang="cs-CZ" dirty="0" err="1"/>
              <a:t>large</a:t>
            </a:r>
            <a:r>
              <a:rPr lang="cs-CZ" dirty="0"/>
              <a:t> meeting</a:t>
            </a:r>
          </a:p>
          <a:p>
            <a:pPr marL="285750" indent="-285750">
              <a:buFont typeface="Arial" panose="020B0604020202020204" pitchFamily="34" charset="0"/>
              <a:buChar char="•"/>
            </a:pPr>
            <a:r>
              <a:rPr lang="cs-CZ" dirty="0" err="1"/>
              <a:t>Only</a:t>
            </a:r>
            <a:r>
              <a:rPr lang="cs-CZ" dirty="0"/>
              <a:t> </a:t>
            </a:r>
            <a:r>
              <a:rPr lang="cs-CZ" dirty="0" err="1"/>
              <a:t>your</a:t>
            </a:r>
            <a:r>
              <a:rPr lang="cs-CZ" dirty="0"/>
              <a:t> </a:t>
            </a:r>
            <a:r>
              <a:rPr lang="cs-CZ" dirty="0" err="1"/>
              <a:t>colleague</a:t>
            </a:r>
            <a:r>
              <a:rPr lang="cs-CZ" dirty="0"/>
              <a:t> </a:t>
            </a:r>
            <a:r>
              <a:rPr lang="cs-CZ" dirty="0" err="1"/>
              <a:t>was</a:t>
            </a:r>
            <a:r>
              <a:rPr lang="cs-CZ" dirty="0"/>
              <a:t> </a:t>
            </a:r>
            <a:r>
              <a:rPr lang="cs-CZ" dirty="0" err="1"/>
              <a:t>allowed</a:t>
            </a:r>
            <a:r>
              <a:rPr lang="cs-CZ" dirty="0"/>
              <a:t> to go to </a:t>
            </a:r>
            <a:r>
              <a:rPr lang="cs-CZ" dirty="0" err="1"/>
              <a:t>an</a:t>
            </a:r>
            <a:r>
              <a:rPr lang="cs-CZ" dirty="0"/>
              <a:t> </a:t>
            </a:r>
            <a:r>
              <a:rPr lang="cs-CZ" dirty="0" err="1"/>
              <a:t>interesting</a:t>
            </a:r>
            <a:r>
              <a:rPr lang="cs-CZ" dirty="0"/>
              <a:t> </a:t>
            </a:r>
            <a:r>
              <a:rPr lang="cs-CZ" dirty="0" err="1"/>
              <a:t>seminar</a:t>
            </a:r>
            <a:endParaRPr lang="en-US" dirty="0"/>
          </a:p>
          <a:p>
            <a:pPr marL="285750" indent="-285750">
              <a:buFont typeface="Arial" panose="020B0604020202020204" pitchFamily="34" charset="0"/>
              <a:buChar char="•"/>
            </a:pPr>
            <a:r>
              <a:rPr lang="en-US" dirty="0"/>
              <a:t>Your </a:t>
            </a:r>
            <a:r>
              <a:rPr lang="cs-CZ" dirty="0" err="1"/>
              <a:t>colleague</a:t>
            </a:r>
            <a:r>
              <a:rPr lang="cs-CZ" dirty="0"/>
              <a:t> </a:t>
            </a:r>
            <a:r>
              <a:rPr lang="en-US" dirty="0"/>
              <a:t>took your car</a:t>
            </a:r>
            <a:endParaRPr lang="cs-CZ" dirty="0"/>
          </a:p>
          <a:p>
            <a:pPr marL="285750" indent="-285750">
              <a:buFont typeface="Arial" panose="020B0604020202020204" pitchFamily="34" charset="0"/>
              <a:buChar char="•"/>
            </a:pPr>
            <a:r>
              <a:rPr lang="cs-CZ" dirty="0" err="1"/>
              <a:t>Your</a:t>
            </a:r>
            <a:r>
              <a:rPr lang="cs-CZ" dirty="0"/>
              <a:t> mentor </a:t>
            </a:r>
            <a:r>
              <a:rPr lang="cs-CZ" dirty="0" err="1"/>
              <a:t>gave</a:t>
            </a:r>
            <a:r>
              <a:rPr lang="cs-CZ" dirty="0"/>
              <a:t> </a:t>
            </a:r>
            <a:r>
              <a:rPr lang="cs-CZ" dirty="0" err="1"/>
              <a:t>you</a:t>
            </a:r>
            <a:r>
              <a:rPr lang="cs-CZ" dirty="0"/>
              <a:t> a </a:t>
            </a:r>
            <a:r>
              <a:rPr lang="cs-CZ" dirty="0" err="1"/>
              <a:t>wrong</a:t>
            </a:r>
            <a:r>
              <a:rPr lang="cs-CZ" dirty="0"/>
              <a:t> </a:t>
            </a:r>
            <a:r>
              <a:rPr lang="cs-CZ" dirty="0" err="1"/>
              <a:t>advice</a:t>
            </a:r>
            <a:endParaRPr lang="cs-CZ" dirty="0"/>
          </a:p>
          <a:p>
            <a:pPr marL="285750" indent="-285750">
              <a:buFont typeface="Arial" panose="020B0604020202020204" pitchFamily="34" charset="0"/>
              <a:buChar char="•"/>
            </a:pPr>
            <a:r>
              <a:rPr lang="cs-CZ" dirty="0"/>
              <a:t>HR </a:t>
            </a:r>
            <a:r>
              <a:rPr lang="cs-CZ" dirty="0" err="1"/>
              <a:t>cannot</a:t>
            </a:r>
            <a:r>
              <a:rPr lang="cs-CZ" dirty="0"/>
              <a:t> </a:t>
            </a:r>
            <a:r>
              <a:rPr lang="cs-CZ" dirty="0" err="1"/>
              <a:t>find</a:t>
            </a:r>
            <a:r>
              <a:rPr lang="cs-CZ" dirty="0"/>
              <a:t> </a:t>
            </a:r>
            <a:r>
              <a:rPr lang="cs-CZ" dirty="0" err="1"/>
              <a:t>time</a:t>
            </a:r>
            <a:r>
              <a:rPr lang="cs-CZ" dirty="0"/>
              <a:t> </a:t>
            </a:r>
            <a:r>
              <a:rPr lang="cs-CZ" dirty="0" err="1"/>
              <a:t>for</a:t>
            </a:r>
            <a:r>
              <a:rPr lang="cs-CZ" dirty="0"/>
              <a:t> </a:t>
            </a:r>
            <a:r>
              <a:rPr lang="cs-CZ" dirty="0" err="1"/>
              <a:t>your</a:t>
            </a:r>
            <a:r>
              <a:rPr lang="cs-CZ" dirty="0"/>
              <a:t> </a:t>
            </a:r>
            <a:r>
              <a:rPr lang="cs-CZ" dirty="0" err="1"/>
              <a:t>scheduled</a:t>
            </a:r>
            <a:r>
              <a:rPr lang="cs-CZ" dirty="0"/>
              <a:t> </a:t>
            </a:r>
            <a:r>
              <a:rPr lang="cs-CZ" dirty="0" err="1"/>
              <a:t>appointment</a:t>
            </a:r>
            <a:endParaRPr lang="cs-CZ" dirty="0"/>
          </a:p>
          <a:p>
            <a:pPr marL="285750" indent="-285750">
              <a:buFont typeface="Arial" panose="020B0604020202020204" pitchFamily="34" charset="0"/>
              <a:buChar char="•"/>
            </a:pPr>
            <a:endParaRPr lang="en-US" dirty="0"/>
          </a:p>
        </p:txBody>
      </p:sp>
      <p:sp>
        <p:nvSpPr>
          <p:cNvPr id="7" name="Rectangle 6">
            <a:extLst>
              <a:ext uri="{FF2B5EF4-FFF2-40B4-BE49-F238E27FC236}">
                <a16:creationId xmlns:a16="http://schemas.microsoft.com/office/drawing/2014/main" id="{4E4F1702-354D-43A2-B225-ED6106C63374}"/>
              </a:ext>
            </a:extLst>
          </p:cNvPr>
          <p:cNvSpPr/>
          <p:nvPr/>
        </p:nvSpPr>
        <p:spPr>
          <a:xfrm>
            <a:off x="1437313" y="2180841"/>
            <a:ext cx="9745212" cy="646331"/>
          </a:xfrm>
          <a:prstGeom prst="rect">
            <a:avLst/>
          </a:prstGeom>
        </p:spPr>
        <p:txBody>
          <a:bodyPr wrap="square">
            <a:spAutoFit/>
          </a:bodyPr>
          <a:lstStyle/>
          <a:p>
            <a:r>
              <a:rPr lang="cs-CZ" dirty="0" err="1"/>
              <a:t>Provide</a:t>
            </a:r>
            <a:r>
              <a:rPr lang="cs-CZ" dirty="0"/>
              <a:t> </a:t>
            </a:r>
            <a:r>
              <a:rPr lang="cs-CZ" dirty="0" err="1"/>
              <a:t>examples</a:t>
            </a:r>
            <a:r>
              <a:rPr lang="cs-CZ" dirty="0"/>
              <a:t> </a:t>
            </a:r>
            <a:r>
              <a:rPr lang="cs-CZ" dirty="0" err="1"/>
              <a:t>of</a:t>
            </a:r>
            <a:r>
              <a:rPr lang="cs-CZ" dirty="0"/>
              <a:t> </a:t>
            </a:r>
            <a:r>
              <a:rPr lang="cs-CZ" dirty="0" err="1"/>
              <a:t>healthy</a:t>
            </a:r>
            <a:r>
              <a:rPr lang="cs-CZ" dirty="0"/>
              <a:t> and </a:t>
            </a:r>
            <a:r>
              <a:rPr lang="cs-CZ" dirty="0" err="1"/>
              <a:t>unhealthy</a:t>
            </a:r>
            <a:r>
              <a:rPr lang="cs-CZ" dirty="0"/>
              <a:t> </a:t>
            </a:r>
            <a:r>
              <a:rPr lang="cs-CZ" dirty="0" err="1"/>
              <a:t>explanations</a:t>
            </a:r>
            <a:r>
              <a:rPr lang="cs-CZ" dirty="0"/>
              <a:t> (</a:t>
            </a:r>
            <a:r>
              <a:rPr lang="cs-CZ" dirty="0" err="1"/>
              <a:t>belief</a:t>
            </a:r>
            <a:r>
              <a:rPr lang="cs-CZ" dirty="0"/>
              <a:t> </a:t>
            </a:r>
            <a:r>
              <a:rPr lang="cs-CZ" dirty="0" err="1"/>
              <a:t>systems</a:t>
            </a:r>
            <a:r>
              <a:rPr lang="cs-CZ" dirty="0"/>
              <a:t>) </a:t>
            </a:r>
            <a:r>
              <a:rPr lang="cs-CZ" dirty="0" err="1"/>
              <a:t>for</a:t>
            </a:r>
            <a:r>
              <a:rPr lang="cs-CZ" dirty="0"/>
              <a:t> </a:t>
            </a:r>
            <a:r>
              <a:rPr lang="cs-CZ" dirty="0" err="1"/>
              <a:t>the</a:t>
            </a:r>
            <a:r>
              <a:rPr lang="cs-CZ" dirty="0"/>
              <a:t> </a:t>
            </a:r>
            <a:r>
              <a:rPr lang="cs-CZ" dirty="0" err="1"/>
              <a:t>situations</a:t>
            </a:r>
            <a:r>
              <a:rPr lang="cs-CZ" dirty="0"/>
              <a:t> </a:t>
            </a:r>
            <a:r>
              <a:rPr lang="cs-CZ" dirty="0" err="1"/>
              <a:t>below</a:t>
            </a:r>
            <a:r>
              <a:rPr lang="cs-CZ" dirty="0"/>
              <a:t>. </a:t>
            </a:r>
            <a:r>
              <a:rPr lang="cs-CZ" dirty="0" err="1"/>
              <a:t>Add</a:t>
            </a:r>
            <a:r>
              <a:rPr lang="cs-CZ" dirty="0"/>
              <a:t> </a:t>
            </a:r>
            <a:r>
              <a:rPr lang="cs-CZ" dirty="0" err="1"/>
              <a:t>Dear</a:t>
            </a:r>
            <a:r>
              <a:rPr lang="cs-CZ" dirty="0"/>
              <a:t> Man </a:t>
            </a:r>
            <a:r>
              <a:rPr lang="cs-CZ" dirty="0" err="1"/>
              <a:t>explanations</a:t>
            </a:r>
            <a:r>
              <a:rPr lang="cs-CZ" dirty="0"/>
              <a:t> </a:t>
            </a:r>
            <a:r>
              <a:rPr lang="cs-CZ" dirty="0" err="1"/>
              <a:t>of</a:t>
            </a:r>
            <a:r>
              <a:rPr lang="cs-CZ" dirty="0"/>
              <a:t> </a:t>
            </a:r>
            <a:r>
              <a:rPr lang="cs-CZ" dirty="0" err="1"/>
              <a:t>your</a:t>
            </a:r>
            <a:r>
              <a:rPr lang="cs-CZ" dirty="0"/>
              <a:t> </a:t>
            </a:r>
            <a:r>
              <a:rPr lang="cs-CZ" dirty="0" err="1"/>
              <a:t>feelings</a:t>
            </a:r>
            <a:r>
              <a:rPr lang="cs-CZ" dirty="0"/>
              <a:t>:</a:t>
            </a:r>
            <a:endParaRPr lang="en-US" dirty="0"/>
          </a:p>
        </p:txBody>
      </p:sp>
    </p:spTree>
    <p:extLst>
      <p:ext uri="{BB962C8B-B14F-4D97-AF65-F5344CB8AC3E}">
        <p14:creationId xmlns:p14="http://schemas.microsoft.com/office/powerpoint/2010/main" val="1312905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7569" y="836712"/>
            <a:ext cx="5815965" cy="446276"/>
          </a:xfrm>
          <a:prstGeom prst="rect">
            <a:avLst/>
          </a:prstGeom>
        </p:spPr>
        <p:txBody>
          <a:bodyPr vert="horz" wrap="square" lIns="0" tIns="0" rIns="0" bIns="0" numCol="1" rtlCol="0" anchor="t" anchorCtr="0" compatLnSpc="1">
            <a:prstTxWarp prst="textNoShape">
              <a:avLst/>
            </a:prstTxWarp>
            <a:spAutoFit/>
          </a:bodyPr>
          <a:lstStyle/>
          <a:p>
            <a:pPr marL="12700"/>
            <a:r>
              <a:rPr sz="2900" spc="235" dirty="0"/>
              <a:t>W</a:t>
            </a:r>
            <a:r>
              <a:rPr sz="2300" spc="235" dirty="0"/>
              <a:t>HAT </a:t>
            </a:r>
            <a:r>
              <a:rPr sz="2900" spc="280" dirty="0"/>
              <a:t>D</a:t>
            </a:r>
            <a:r>
              <a:rPr sz="2300" spc="280" dirty="0"/>
              <a:t>RIVE</a:t>
            </a:r>
            <a:r>
              <a:rPr lang="cs-CZ" sz="2300" spc="280" dirty="0"/>
              <a:t>S</a:t>
            </a:r>
            <a:r>
              <a:rPr sz="2300" spc="355" dirty="0"/>
              <a:t> </a:t>
            </a:r>
            <a:r>
              <a:rPr sz="2900" spc="295" dirty="0"/>
              <a:t>B</a:t>
            </a:r>
            <a:r>
              <a:rPr sz="2300" spc="295" dirty="0"/>
              <a:t>EHAVIOUR</a:t>
            </a:r>
            <a:endParaRPr sz="2300" dirty="0"/>
          </a:p>
        </p:txBody>
      </p:sp>
      <p:sp>
        <p:nvSpPr>
          <p:cNvPr id="3" name="object 3"/>
          <p:cNvSpPr txBox="1"/>
          <p:nvPr/>
        </p:nvSpPr>
        <p:spPr>
          <a:xfrm>
            <a:off x="657225" y="1484785"/>
            <a:ext cx="10467975" cy="4199676"/>
          </a:xfrm>
          <a:prstGeom prst="rect">
            <a:avLst/>
          </a:prstGeom>
        </p:spPr>
        <p:txBody>
          <a:bodyPr vert="horz" wrap="square" lIns="0" tIns="0" rIns="0" bIns="0" rtlCol="0">
            <a:spAutoFit/>
          </a:bodyPr>
          <a:lstStyle/>
          <a:p>
            <a:pPr marL="287020" indent="-274320">
              <a:lnSpc>
                <a:spcPts val="2375"/>
              </a:lnSpc>
              <a:buClr>
                <a:srgbClr val="FD8537"/>
              </a:buClr>
              <a:buSzPct val="68181"/>
              <a:buFont typeface="Wingdings"/>
              <a:buChar char=""/>
              <a:tabLst>
                <a:tab pos="287020" algn="l"/>
              </a:tabLst>
            </a:pPr>
            <a:r>
              <a:rPr sz="2400" b="1" spc="95" dirty="0">
                <a:latin typeface="Calibri" panose="020F0502020204030204" pitchFamily="34" charset="0"/>
                <a:cs typeface="Cambria"/>
              </a:rPr>
              <a:t>Inner </a:t>
            </a:r>
            <a:r>
              <a:rPr sz="2400" b="1" spc="90" dirty="0">
                <a:latin typeface="Calibri" panose="020F0502020204030204" pitchFamily="34" charset="0"/>
                <a:cs typeface="Cambria"/>
              </a:rPr>
              <a:t>Dialogues </a:t>
            </a:r>
            <a:r>
              <a:rPr sz="2400" spc="85" dirty="0">
                <a:latin typeface="Calibri" panose="020F0502020204030204" pitchFamily="34" charset="0"/>
                <a:cs typeface="Cambria"/>
              </a:rPr>
              <a:t>can </a:t>
            </a:r>
            <a:r>
              <a:rPr sz="2400" spc="65" dirty="0">
                <a:latin typeface="Calibri" panose="020F0502020204030204" pitchFamily="34" charset="0"/>
                <a:cs typeface="Cambria"/>
              </a:rPr>
              <a:t>affect </a:t>
            </a:r>
            <a:r>
              <a:rPr sz="2400" spc="85" dirty="0">
                <a:latin typeface="Calibri" panose="020F0502020204030204" pitchFamily="34" charset="0"/>
                <a:cs typeface="Cambria"/>
              </a:rPr>
              <a:t>the </a:t>
            </a:r>
            <a:r>
              <a:rPr sz="2400" spc="75" dirty="0">
                <a:latin typeface="Calibri" panose="020F0502020204030204" pitchFamily="34" charset="0"/>
                <a:cs typeface="Cambria"/>
              </a:rPr>
              <a:t>way </a:t>
            </a:r>
            <a:r>
              <a:rPr sz="2400" spc="15" dirty="0">
                <a:latin typeface="Calibri" panose="020F0502020204030204" pitchFamily="34" charset="0"/>
                <a:cs typeface="Cambria"/>
              </a:rPr>
              <a:t>we </a:t>
            </a:r>
            <a:r>
              <a:rPr sz="2400" spc="55" dirty="0">
                <a:latin typeface="Calibri" panose="020F0502020204030204" pitchFamily="34" charset="0"/>
                <a:cs typeface="Cambria"/>
              </a:rPr>
              <a:t>respond,</a:t>
            </a:r>
            <a:r>
              <a:rPr lang="cs-CZ" sz="2400" spc="55" dirty="0">
                <a:latin typeface="Calibri" panose="020F0502020204030204" pitchFamily="34" charset="0"/>
                <a:cs typeface="Cambria"/>
              </a:rPr>
              <a:t> </a:t>
            </a:r>
            <a:r>
              <a:rPr sz="2400" spc="20" dirty="0">
                <a:latin typeface="Calibri" panose="020F0502020204030204" pitchFamily="34" charset="0"/>
                <a:cs typeface="Cambria"/>
              </a:rPr>
              <a:t>for</a:t>
            </a:r>
            <a:r>
              <a:rPr lang="cs-CZ" sz="2400" spc="20" dirty="0">
                <a:latin typeface="Calibri" panose="020F0502020204030204" pitchFamily="34" charset="0"/>
                <a:cs typeface="Cambria"/>
              </a:rPr>
              <a:t> </a:t>
            </a:r>
            <a:r>
              <a:rPr sz="2400" spc="75" dirty="0">
                <a:latin typeface="Calibri" panose="020F0502020204030204" pitchFamily="34" charset="0"/>
                <a:cs typeface="Cambria"/>
              </a:rPr>
              <a:t>example:</a:t>
            </a:r>
            <a:endParaRPr sz="2400" dirty="0">
              <a:latin typeface="Calibri" panose="020F0502020204030204" pitchFamily="34" charset="0"/>
              <a:cs typeface="Cambria"/>
            </a:endParaRPr>
          </a:p>
          <a:p>
            <a:pPr marL="287020" marR="113664" indent="-274320">
              <a:lnSpc>
                <a:spcPct val="80000"/>
              </a:lnSpc>
              <a:spcBef>
                <a:spcPts val="600"/>
              </a:spcBef>
              <a:buClr>
                <a:srgbClr val="FD8537"/>
              </a:buClr>
              <a:buSzPct val="68181"/>
              <a:buFont typeface="Wingdings"/>
              <a:buChar char=""/>
              <a:tabLst>
                <a:tab pos="287020" algn="l"/>
                <a:tab pos="1408430" algn="l"/>
              </a:tabLst>
            </a:pPr>
            <a:r>
              <a:rPr sz="2400" b="1" spc="140" dirty="0">
                <a:latin typeface="Calibri" panose="020F0502020204030204" pitchFamily="34" charset="0"/>
                <a:cs typeface="Cambria"/>
              </a:rPr>
              <a:t>Aggressive</a:t>
            </a:r>
            <a:r>
              <a:rPr lang="cs-CZ" sz="2400" b="1" spc="140" dirty="0">
                <a:latin typeface="Calibri" panose="020F0502020204030204" pitchFamily="34" charset="0"/>
                <a:cs typeface="Cambria"/>
              </a:rPr>
              <a:t>: </a:t>
            </a:r>
            <a:r>
              <a:rPr sz="2400" spc="60" dirty="0">
                <a:latin typeface="Calibri" panose="020F0502020204030204" pitchFamily="34" charset="0"/>
                <a:cs typeface="Georgia"/>
              </a:rPr>
              <a:t>“</a:t>
            </a:r>
            <a:r>
              <a:rPr sz="2400" spc="60" dirty="0">
                <a:latin typeface="Calibri" panose="020F0502020204030204" pitchFamily="34" charset="0"/>
                <a:cs typeface="Cambria"/>
              </a:rPr>
              <a:t>If </a:t>
            </a:r>
            <a:r>
              <a:rPr sz="2400" spc="20" dirty="0">
                <a:latin typeface="Calibri" panose="020F0502020204030204" pitchFamily="34" charset="0"/>
                <a:cs typeface="Cambria"/>
              </a:rPr>
              <a:t>people </a:t>
            </a:r>
            <a:r>
              <a:rPr sz="2400" spc="25" dirty="0">
                <a:latin typeface="Calibri" panose="020F0502020204030204" pitchFamily="34" charset="0"/>
                <a:cs typeface="Cambria"/>
              </a:rPr>
              <a:t>produce </a:t>
            </a:r>
            <a:r>
              <a:rPr sz="2400" spc="80" dirty="0">
                <a:latin typeface="Calibri" panose="020F0502020204030204" pitchFamily="34" charset="0"/>
                <a:cs typeface="Cambria"/>
              </a:rPr>
              <a:t>rubbish, </a:t>
            </a:r>
            <a:r>
              <a:rPr sz="2400" spc="180" dirty="0">
                <a:latin typeface="Calibri" panose="020F0502020204030204" pitchFamily="34" charset="0"/>
                <a:cs typeface="Cambria"/>
              </a:rPr>
              <a:t>I </a:t>
            </a:r>
            <a:r>
              <a:rPr sz="2400" spc="90" dirty="0">
                <a:latin typeface="Calibri" panose="020F0502020204030204" pitchFamily="34" charset="0"/>
                <a:cs typeface="Cambria"/>
              </a:rPr>
              <a:t>have </a:t>
            </a:r>
            <a:r>
              <a:rPr sz="2400" spc="50" dirty="0">
                <a:latin typeface="Calibri" panose="020F0502020204030204" pitchFamily="34" charset="0"/>
                <a:cs typeface="Cambria"/>
              </a:rPr>
              <a:t>every  </a:t>
            </a:r>
            <a:r>
              <a:rPr sz="2400" spc="95" dirty="0">
                <a:latin typeface="Calibri" panose="020F0502020204030204" pitchFamily="34" charset="0"/>
                <a:cs typeface="Cambria"/>
              </a:rPr>
              <a:t>right</a:t>
            </a:r>
            <a:r>
              <a:rPr sz="2400" spc="130" dirty="0">
                <a:latin typeface="Calibri" panose="020F0502020204030204" pitchFamily="34" charset="0"/>
                <a:cs typeface="Cambria"/>
              </a:rPr>
              <a:t> </a:t>
            </a:r>
            <a:r>
              <a:rPr sz="2400" spc="15" dirty="0">
                <a:latin typeface="Calibri" panose="020F0502020204030204" pitchFamily="34" charset="0"/>
                <a:cs typeface="Cambria"/>
              </a:rPr>
              <a:t>to</a:t>
            </a:r>
            <a:r>
              <a:rPr lang="cs-CZ" sz="2400" spc="15" dirty="0">
                <a:latin typeface="Calibri" panose="020F0502020204030204" pitchFamily="34" charset="0"/>
                <a:cs typeface="Cambria"/>
              </a:rPr>
              <a:t> </a:t>
            </a:r>
            <a:r>
              <a:rPr sz="2400" spc="75" dirty="0">
                <a:latin typeface="Calibri" panose="020F0502020204030204" pitchFamily="34" charset="0"/>
                <a:cs typeface="Cambria"/>
              </a:rPr>
              <a:t>tell </a:t>
            </a:r>
            <a:r>
              <a:rPr sz="2400" spc="90" dirty="0">
                <a:latin typeface="Calibri" panose="020F0502020204030204" pitchFamily="34" charset="0"/>
                <a:cs typeface="Cambria"/>
              </a:rPr>
              <a:t>them </a:t>
            </a:r>
            <a:r>
              <a:rPr sz="2400" spc="30" dirty="0">
                <a:latin typeface="Calibri" panose="020F0502020204030204" pitchFamily="34" charset="0"/>
                <a:cs typeface="Cambria"/>
              </a:rPr>
              <a:t>so</a:t>
            </a:r>
            <a:r>
              <a:rPr sz="2400" spc="30" dirty="0">
                <a:latin typeface="Calibri" panose="020F0502020204030204" pitchFamily="34" charset="0"/>
                <a:cs typeface="Georgia"/>
              </a:rPr>
              <a:t>”</a:t>
            </a:r>
            <a:r>
              <a:rPr sz="2400" spc="30" dirty="0">
                <a:latin typeface="Calibri" panose="020F0502020204030204" pitchFamily="34" charset="0"/>
                <a:cs typeface="Cambria"/>
              </a:rPr>
              <a:t>. </a:t>
            </a:r>
            <a:r>
              <a:rPr sz="2400" spc="45" dirty="0">
                <a:latin typeface="Calibri" panose="020F0502020204030204" pitchFamily="34" charset="0"/>
                <a:cs typeface="Georgia"/>
              </a:rPr>
              <a:t>“She </a:t>
            </a:r>
            <a:r>
              <a:rPr sz="2400" spc="25" dirty="0">
                <a:latin typeface="Calibri" panose="020F0502020204030204" pitchFamily="34" charset="0"/>
                <a:cs typeface="Georgia"/>
              </a:rPr>
              <a:t>obviously</a:t>
            </a:r>
            <a:r>
              <a:rPr sz="2400" spc="300" dirty="0">
                <a:latin typeface="Calibri" panose="020F0502020204030204" pitchFamily="34" charset="0"/>
                <a:cs typeface="Georgia"/>
              </a:rPr>
              <a:t> </a:t>
            </a:r>
            <a:r>
              <a:rPr sz="2400" spc="10" dirty="0">
                <a:latin typeface="Calibri" panose="020F0502020204030204" pitchFamily="34" charset="0"/>
                <a:cs typeface="Georgia"/>
              </a:rPr>
              <a:t>doesn’t</a:t>
            </a:r>
            <a:r>
              <a:rPr sz="2400" spc="65" dirty="0">
                <a:latin typeface="Calibri" panose="020F0502020204030204" pitchFamily="34" charset="0"/>
                <a:cs typeface="Georgia"/>
              </a:rPr>
              <a:t> </a:t>
            </a:r>
            <a:r>
              <a:rPr sz="2400" spc="40" dirty="0">
                <a:latin typeface="Calibri" panose="020F0502020204030204" pitchFamily="34" charset="0"/>
                <a:cs typeface="Georgia"/>
              </a:rPr>
              <a:t>care. </a:t>
            </a:r>
            <a:r>
              <a:rPr sz="2400" spc="20" dirty="0">
                <a:latin typeface="Calibri" panose="020F0502020204030204" pitchFamily="34" charset="0"/>
                <a:cs typeface="Georgia"/>
              </a:rPr>
              <a:t> </a:t>
            </a:r>
            <a:r>
              <a:rPr sz="2400" spc="60" dirty="0">
                <a:latin typeface="Calibri" panose="020F0502020204030204" pitchFamily="34" charset="0"/>
                <a:cs typeface="Georgia"/>
              </a:rPr>
              <a:t>That’s </a:t>
            </a:r>
            <a:r>
              <a:rPr sz="2400" spc="55" dirty="0">
                <a:latin typeface="Calibri" panose="020F0502020204030204" pitchFamily="34" charset="0"/>
                <a:cs typeface="Georgia"/>
              </a:rPr>
              <a:t>typical </a:t>
            </a:r>
            <a:r>
              <a:rPr sz="2400" spc="-40" dirty="0">
                <a:latin typeface="Calibri" panose="020F0502020204030204" pitchFamily="34" charset="0"/>
                <a:cs typeface="Georgia"/>
              </a:rPr>
              <a:t>of </a:t>
            </a:r>
            <a:r>
              <a:rPr sz="2400" spc="35" dirty="0">
                <a:latin typeface="Calibri" panose="020F0502020204030204" pitchFamily="34" charset="0"/>
                <a:cs typeface="Georgia"/>
              </a:rPr>
              <a:t>young </a:t>
            </a:r>
            <a:r>
              <a:rPr sz="2400" spc="5" dirty="0">
                <a:latin typeface="Calibri" panose="020F0502020204030204" pitchFamily="34" charset="0"/>
                <a:cs typeface="Georgia"/>
              </a:rPr>
              <a:t>people </a:t>
            </a:r>
            <a:r>
              <a:rPr sz="2400" spc="55" dirty="0">
                <a:latin typeface="Calibri" panose="020F0502020204030204" pitchFamily="34" charset="0"/>
                <a:cs typeface="Cambria"/>
              </a:rPr>
              <a:t>today.</a:t>
            </a:r>
            <a:r>
              <a:rPr sz="2400" spc="55" dirty="0">
                <a:latin typeface="Calibri" panose="020F0502020204030204" pitchFamily="34" charset="0"/>
                <a:cs typeface="Georgia"/>
              </a:rPr>
              <a:t>” </a:t>
            </a:r>
            <a:r>
              <a:rPr sz="2400" spc="75" dirty="0">
                <a:latin typeface="Calibri" panose="020F0502020204030204" pitchFamily="34" charset="0"/>
                <a:cs typeface="Georgia"/>
              </a:rPr>
              <a:t>“</a:t>
            </a:r>
            <a:r>
              <a:rPr sz="2400" spc="75" dirty="0">
                <a:latin typeface="Calibri" panose="020F0502020204030204" pitchFamily="34" charset="0"/>
                <a:cs typeface="Cambria"/>
              </a:rPr>
              <a:t>This </a:t>
            </a:r>
            <a:r>
              <a:rPr sz="2400" spc="55" dirty="0">
                <a:latin typeface="Calibri" panose="020F0502020204030204" pitchFamily="34" charset="0"/>
                <a:cs typeface="Cambria"/>
              </a:rPr>
              <a:t>reflects  </a:t>
            </a:r>
            <a:r>
              <a:rPr sz="2400" spc="50" dirty="0">
                <a:latin typeface="Calibri" panose="020F0502020204030204" pitchFamily="34" charset="0"/>
                <a:cs typeface="Georgia"/>
              </a:rPr>
              <a:t>badly </a:t>
            </a:r>
            <a:r>
              <a:rPr sz="2400" spc="-25" dirty="0">
                <a:latin typeface="Calibri" panose="020F0502020204030204" pitchFamily="34" charset="0"/>
                <a:cs typeface="Georgia"/>
              </a:rPr>
              <a:t>on </a:t>
            </a:r>
            <a:r>
              <a:rPr sz="2400" spc="25" dirty="0">
                <a:latin typeface="Calibri" panose="020F0502020204030204" pitchFamily="34" charset="0"/>
                <a:cs typeface="Georgia"/>
              </a:rPr>
              <a:t>me, </a:t>
            </a:r>
            <a:r>
              <a:rPr sz="2400" spc="50" dirty="0">
                <a:latin typeface="Calibri" panose="020F0502020204030204" pitchFamily="34" charset="0"/>
                <a:cs typeface="Georgia"/>
              </a:rPr>
              <a:t>and </a:t>
            </a:r>
            <a:r>
              <a:rPr sz="2400" spc="35" dirty="0">
                <a:latin typeface="Calibri" panose="020F0502020204030204" pitchFamily="34" charset="0"/>
                <a:cs typeface="Georgia"/>
              </a:rPr>
              <a:t>I </a:t>
            </a:r>
            <a:r>
              <a:rPr sz="2400" spc="15" dirty="0">
                <a:latin typeface="Calibri" panose="020F0502020204030204" pitchFamily="34" charset="0"/>
                <a:cs typeface="Georgia"/>
              </a:rPr>
              <a:t>won’t </a:t>
            </a:r>
            <a:r>
              <a:rPr sz="2400" spc="60" dirty="0">
                <a:latin typeface="Calibri" panose="020F0502020204030204" pitchFamily="34" charset="0"/>
                <a:cs typeface="Georgia"/>
              </a:rPr>
              <a:t>stand </a:t>
            </a:r>
            <a:r>
              <a:rPr sz="2400" dirty="0">
                <a:latin typeface="Calibri" panose="020F0502020204030204" pitchFamily="34" charset="0"/>
                <a:cs typeface="Georgia"/>
              </a:rPr>
              <a:t>for</a:t>
            </a:r>
            <a:r>
              <a:rPr sz="2400" spc="440" dirty="0">
                <a:latin typeface="Calibri" panose="020F0502020204030204" pitchFamily="34" charset="0"/>
                <a:cs typeface="Georgia"/>
              </a:rPr>
              <a:t> </a:t>
            </a:r>
            <a:r>
              <a:rPr sz="2400" spc="75" dirty="0">
                <a:latin typeface="Calibri" panose="020F0502020204030204" pitchFamily="34" charset="0"/>
                <a:cs typeface="Cambria"/>
              </a:rPr>
              <a:t>it.</a:t>
            </a:r>
            <a:r>
              <a:rPr sz="2400" spc="75" dirty="0">
                <a:latin typeface="Calibri" panose="020F0502020204030204" pitchFamily="34" charset="0"/>
                <a:cs typeface="Georgia"/>
              </a:rPr>
              <a:t>”</a:t>
            </a:r>
            <a:endParaRPr sz="2400" dirty="0">
              <a:latin typeface="Calibri" panose="020F0502020204030204" pitchFamily="34" charset="0"/>
              <a:cs typeface="Georgia"/>
            </a:endParaRPr>
          </a:p>
          <a:p>
            <a:pPr marL="287020" marR="154305" indent="-274320">
              <a:lnSpc>
                <a:spcPct val="80000"/>
              </a:lnSpc>
              <a:spcBef>
                <a:spcPts val="600"/>
              </a:spcBef>
              <a:buClr>
                <a:srgbClr val="FD8537"/>
              </a:buClr>
              <a:buSzPct val="68181"/>
              <a:buFont typeface="Wingdings"/>
              <a:buChar char=""/>
              <a:tabLst>
                <a:tab pos="287020" algn="l"/>
                <a:tab pos="1841500" algn="l"/>
              </a:tabLst>
            </a:pPr>
            <a:r>
              <a:rPr sz="2400" b="1" spc="125" dirty="0">
                <a:latin typeface="Calibri" panose="020F0502020204030204" pitchFamily="34" charset="0"/>
                <a:cs typeface="Cambria"/>
              </a:rPr>
              <a:t>Assertive</a:t>
            </a:r>
            <a:r>
              <a:rPr lang="cs-CZ" sz="2400" b="1" spc="125" dirty="0">
                <a:latin typeface="Calibri" panose="020F0502020204030204" pitchFamily="34" charset="0"/>
                <a:cs typeface="Cambria"/>
              </a:rPr>
              <a:t>:</a:t>
            </a:r>
            <a:r>
              <a:rPr sz="2400" b="1" spc="125" dirty="0">
                <a:latin typeface="Calibri" panose="020F0502020204030204" pitchFamily="34" charset="0"/>
                <a:cs typeface="Cambria"/>
              </a:rPr>
              <a:t>	</a:t>
            </a:r>
            <a:r>
              <a:rPr sz="2400" spc="45" dirty="0">
                <a:latin typeface="Calibri" panose="020F0502020204030204" pitchFamily="34" charset="0"/>
                <a:cs typeface="Georgia"/>
              </a:rPr>
              <a:t>“This </a:t>
            </a:r>
            <a:r>
              <a:rPr sz="2400" spc="70" dirty="0">
                <a:latin typeface="Calibri" panose="020F0502020204030204" pitchFamily="34" charset="0"/>
                <a:cs typeface="Georgia"/>
              </a:rPr>
              <a:t>may </a:t>
            </a:r>
            <a:r>
              <a:rPr sz="2400" spc="10" dirty="0">
                <a:latin typeface="Calibri" panose="020F0502020204030204" pitchFamily="34" charset="0"/>
                <a:cs typeface="Georgia"/>
              </a:rPr>
              <a:t>be </a:t>
            </a:r>
            <a:r>
              <a:rPr sz="2400" spc="25" dirty="0">
                <a:latin typeface="Calibri" panose="020F0502020204030204" pitchFamily="34" charset="0"/>
                <a:cs typeface="Georgia"/>
              </a:rPr>
              <a:t>uncomfortable </a:t>
            </a:r>
            <a:r>
              <a:rPr sz="2400" dirty="0">
                <a:latin typeface="Calibri" panose="020F0502020204030204" pitchFamily="34" charset="0"/>
                <a:cs typeface="Georgia"/>
              </a:rPr>
              <a:t>for</a:t>
            </a:r>
            <a:r>
              <a:rPr sz="2400" spc="204" dirty="0">
                <a:latin typeface="Calibri" panose="020F0502020204030204" pitchFamily="34" charset="0"/>
                <a:cs typeface="Georgia"/>
              </a:rPr>
              <a:t> </a:t>
            </a:r>
            <a:r>
              <a:rPr sz="2400" spc="70" dirty="0">
                <a:latin typeface="Calibri" panose="020F0502020204030204" pitchFamily="34" charset="0"/>
                <a:cs typeface="Georgia"/>
              </a:rPr>
              <a:t>us</a:t>
            </a:r>
            <a:r>
              <a:rPr sz="2400" spc="65" dirty="0">
                <a:latin typeface="Calibri" panose="020F0502020204030204" pitchFamily="34" charset="0"/>
                <a:cs typeface="Georgia"/>
              </a:rPr>
              <a:t> </a:t>
            </a:r>
            <a:r>
              <a:rPr sz="2400" spc="10" dirty="0">
                <a:latin typeface="Calibri" panose="020F0502020204030204" pitchFamily="34" charset="0"/>
                <a:cs typeface="Georgia"/>
              </a:rPr>
              <a:t>both, </a:t>
            </a:r>
            <a:r>
              <a:rPr sz="2400" spc="5" dirty="0">
                <a:latin typeface="Calibri" panose="020F0502020204030204" pitchFamily="34" charset="0"/>
                <a:cs typeface="Georgia"/>
              </a:rPr>
              <a:t> </a:t>
            </a:r>
            <a:r>
              <a:rPr sz="2400" spc="80" dirty="0">
                <a:latin typeface="Calibri" panose="020F0502020204030204" pitchFamily="34" charset="0"/>
                <a:cs typeface="Cambria"/>
              </a:rPr>
              <a:t>but </a:t>
            </a:r>
            <a:r>
              <a:rPr sz="2400" spc="10" dirty="0">
                <a:latin typeface="Calibri" panose="020F0502020204030204" pitchFamily="34" charset="0"/>
                <a:cs typeface="Cambria"/>
              </a:rPr>
              <a:t>we </a:t>
            </a:r>
            <a:r>
              <a:rPr sz="2400" spc="85" dirty="0">
                <a:latin typeface="Calibri" panose="020F0502020204030204" pitchFamily="34" charset="0"/>
                <a:cs typeface="Cambria"/>
              </a:rPr>
              <a:t>can handle </a:t>
            </a:r>
            <a:r>
              <a:rPr sz="2400" spc="70" dirty="0">
                <a:latin typeface="Calibri" panose="020F0502020204030204" pitchFamily="34" charset="0"/>
                <a:cs typeface="Cambria"/>
              </a:rPr>
              <a:t>it.</a:t>
            </a:r>
            <a:r>
              <a:rPr sz="2400" spc="70" dirty="0">
                <a:latin typeface="Calibri" panose="020F0502020204030204" pitchFamily="34" charset="0"/>
                <a:cs typeface="Georgia"/>
              </a:rPr>
              <a:t>” </a:t>
            </a:r>
            <a:r>
              <a:rPr sz="2400" spc="95" dirty="0">
                <a:latin typeface="Calibri" panose="020F0502020204030204" pitchFamily="34" charset="0"/>
                <a:cs typeface="Georgia"/>
              </a:rPr>
              <a:t>“</a:t>
            </a:r>
            <a:r>
              <a:rPr sz="2400" spc="95" dirty="0">
                <a:latin typeface="Calibri" panose="020F0502020204030204" pitchFamily="34" charset="0"/>
                <a:cs typeface="Cambria"/>
              </a:rPr>
              <a:t>She </a:t>
            </a:r>
            <a:r>
              <a:rPr sz="2400" spc="114" dirty="0">
                <a:latin typeface="Calibri" panose="020F0502020204030204" pitchFamily="34" charset="0"/>
                <a:cs typeface="Cambria"/>
              </a:rPr>
              <a:t>has </a:t>
            </a:r>
            <a:r>
              <a:rPr sz="2400" spc="80" dirty="0">
                <a:latin typeface="Calibri" panose="020F0502020204030204" pitchFamily="34" charset="0"/>
                <a:cs typeface="Cambria"/>
              </a:rPr>
              <a:t>the </a:t>
            </a:r>
            <a:r>
              <a:rPr sz="2400" spc="95" dirty="0">
                <a:latin typeface="Calibri" panose="020F0502020204030204" pitchFamily="34" charset="0"/>
                <a:cs typeface="Cambria"/>
              </a:rPr>
              <a:t>right </a:t>
            </a:r>
            <a:r>
              <a:rPr sz="2400" spc="15" dirty="0">
                <a:latin typeface="Calibri" panose="020F0502020204030204" pitchFamily="34" charset="0"/>
                <a:cs typeface="Cambria"/>
              </a:rPr>
              <a:t>to </a:t>
            </a:r>
            <a:r>
              <a:rPr sz="2400" spc="105" dirty="0">
                <a:latin typeface="Calibri" panose="020F0502020204030204" pitchFamily="34" charset="0"/>
                <a:cs typeface="Cambria"/>
              </a:rPr>
              <a:t>make  </a:t>
            </a:r>
            <a:r>
              <a:rPr sz="2400" spc="100" dirty="0">
                <a:latin typeface="Calibri" panose="020F0502020204030204" pitchFamily="34" charset="0"/>
                <a:cs typeface="Cambria"/>
              </a:rPr>
              <a:t>mistakes, </a:t>
            </a:r>
            <a:r>
              <a:rPr sz="2400" spc="80" dirty="0">
                <a:latin typeface="Calibri" panose="020F0502020204030204" pitchFamily="34" charset="0"/>
                <a:cs typeface="Cambria"/>
              </a:rPr>
              <a:t>but the </a:t>
            </a:r>
            <a:r>
              <a:rPr sz="2400" spc="60" dirty="0">
                <a:latin typeface="Calibri" panose="020F0502020204030204" pitchFamily="34" charset="0"/>
                <a:cs typeface="Cambria"/>
              </a:rPr>
              <a:t>responsibility </a:t>
            </a:r>
            <a:r>
              <a:rPr sz="2400" spc="15" dirty="0">
                <a:latin typeface="Calibri" panose="020F0502020204030204" pitchFamily="34" charset="0"/>
                <a:cs typeface="Cambria"/>
              </a:rPr>
              <a:t>to </a:t>
            </a:r>
            <a:r>
              <a:rPr sz="2400" spc="30" dirty="0">
                <a:latin typeface="Calibri" panose="020F0502020204030204" pitchFamily="34" charset="0"/>
                <a:cs typeface="Cambria"/>
              </a:rPr>
              <a:t>correct </a:t>
            </a:r>
            <a:r>
              <a:rPr sz="2400" spc="80" dirty="0">
                <a:latin typeface="Calibri" panose="020F0502020204030204" pitchFamily="34" charset="0"/>
                <a:cs typeface="Cambria"/>
              </a:rPr>
              <a:t>them.</a:t>
            </a:r>
            <a:r>
              <a:rPr sz="2400" spc="80" dirty="0">
                <a:latin typeface="Calibri" panose="020F0502020204030204" pitchFamily="34" charset="0"/>
                <a:cs typeface="Georgia"/>
              </a:rPr>
              <a:t>” </a:t>
            </a:r>
            <a:r>
              <a:rPr sz="2400" spc="60" dirty="0">
                <a:latin typeface="Calibri" panose="020F0502020204030204" pitchFamily="34" charset="0"/>
                <a:cs typeface="Georgia"/>
              </a:rPr>
              <a:t>“</a:t>
            </a:r>
            <a:r>
              <a:rPr sz="2400" spc="60" dirty="0">
                <a:latin typeface="Calibri" panose="020F0502020204030204" pitchFamily="34" charset="0"/>
                <a:cs typeface="Cambria"/>
              </a:rPr>
              <a:t>I  </a:t>
            </a:r>
            <a:r>
              <a:rPr sz="2400" spc="95" dirty="0">
                <a:latin typeface="Calibri" panose="020F0502020204030204" pitchFamily="34" charset="0"/>
                <a:cs typeface="Cambria"/>
              </a:rPr>
              <a:t>want </a:t>
            </a:r>
            <a:r>
              <a:rPr sz="2400" spc="70" dirty="0">
                <a:latin typeface="Calibri" panose="020F0502020204030204" pitchFamily="34" charset="0"/>
                <a:cs typeface="Cambria"/>
              </a:rPr>
              <a:t>her </a:t>
            </a:r>
            <a:r>
              <a:rPr sz="2400" spc="15" dirty="0">
                <a:latin typeface="Calibri" panose="020F0502020204030204" pitchFamily="34" charset="0"/>
                <a:cs typeface="Cambria"/>
              </a:rPr>
              <a:t>to </a:t>
            </a:r>
            <a:r>
              <a:rPr sz="2400" spc="45" dirty="0">
                <a:latin typeface="Calibri" panose="020F0502020204030204" pitchFamily="34" charset="0"/>
                <a:cs typeface="Cambria"/>
              </a:rPr>
              <a:t>know </a:t>
            </a:r>
            <a:r>
              <a:rPr sz="2400" spc="85" dirty="0">
                <a:latin typeface="Calibri" panose="020F0502020204030204" pitchFamily="34" charset="0"/>
                <a:cs typeface="Cambria"/>
              </a:rPr>
              <a:t>the </a:t>
            </a:r>
            <a:r>
              <a:rPr sz="2400" spc="50" dirty="0">
                <a:latin typeface="Calibri" panose="020F0502020204030204" pitchFamily="34" charset="0"/>
                <a:cs typeface="Cambria"/>
              </a:rPr>
              <a:t>effect </a:t>
            </a:r>
            <a:r>
              <a:rPr sz="2400" spc="70" dirty="0">
                <a:latin typeface="Calibri" panose="020F0502020204030204" pitchFamily="34" charset="0"/>
                <a:cs typeface="Cambria"/>
              </a:rPr>
              <a:t>her </a:t>
            </a:r>
            <a:r>
              <a:rPr sz="2400" spc="35" dirty="0">
                <a:latin typeface="Calibri" panose="020F0502020204030204" pitchFamily="34" charset="0"/>
                <a:cs typeface="Cambria"/>
              </a:rPr>
              <a:t>errors </a:t>
            </a:r>
            <a:r>
              <a:rPr sz="2400" spc="90" dirty="0">
                <a:latin typeface="Calibri" panose="020F0502020204030204" pitchFamily="34" charset="0"/>
                <a:cs typeface="Cambria"/>
              </a:rPr>
              <a:t>have </a:t>
            </a:r>
            <a:r>
              <a:rPr sz="2400" spc="20" dirty="0">
                <a:latin typeface="Calibri" panose="020F0502020204030204" pitchFamily="34" charset="0"/>
                <a:cs typeface="Cambria"/>
              </a:rPr>
              <a:t>on </a:t>
            </a:r>
            <a:r>
              <a:rPr sz="2400" spc="45" dirty="0">
                <a:latin typeface="Calibri" panose="020F0502020204030204" pitchFamily="34" charset="0"/>
                <a:cs typeface="Cambria"/>
              </a:rPr>
              <a:t>other  </a:t>
            </a:r>
            <a:r>
              <a:rPr sz="2400" spc="30" dirty="0">
                <a:latin typeface="Calibri" panose="020F0502020204030204" pitchFamily="34" charset="0"/>
                <a:cs typeface="Cambria"/>
              </a:rPr>
              <a:t>people.</a:t>
            </a:r>
            <a:r>
              <a:rPr sz="2400" spc="30" dirty="0">
                <a:latin typeface="Calibri" panose="020F0502020204030204" pitchFamily="34" charset="0"/>
                <a:cs typeface="Georgia"/>
              </a:rPr>
              <a:t>”</a:t>
            </a:r>
            <a:endParaRPr sz="2400" dirty="0">
              <a:latin typeface="Calibri" panose="020F0502020204030204" pitchFamily="34" charset="0"/>
              <a:cs typeface="Georgia"/>
            </a:endParaRPr>
          </a:p>
          <a:p>
            <a:pPr marL="287020" marR="5080" indent="-274320">
              <a:lnSpc>
                <a:spcPct val="80000"/>
              </a:lnSpc>
              <a:spcBef>
                <a:spcPts val="600"/>
              </a:spcBef>
              <a:buClr>
                <a:srgbClr val="FD8537"/>
              </a:buClr>
              <a:buSzPct val="68181"/>
              <a:buFont typeface="Wingdings"/>
              <a:buChar char=""/>
              <a:tabLst>
                <a:tab pos="287020" algn="l"/>
              </a:tabLst>
            </a:pPr>
            <a:r>
              <a:rPr sz="2400" b="1" spc="130" dirty="0">
                <a:latin typeface="Calibri" panose="020F0502020204030204" pitchFamily="34" charset="0"/>
                <a:cs typeface="Cambria"/>
              </a:rPr>
              <a:t>Non-Assertive</a:t>
            </a:r>
            <a:r>
              <a:rPr lang="cs-CZ" sz="2400" b="1" spc="130" dirty="0">
                <a:latin typeface="Calibri" panose="020F0502020204030204" pitchFamily="34" charset="0"/>
                <a:cs typeface="Cambria"/>
              </a:rPr>
              <a:t>:</a:t>
            </a:r>
            <a:r>
              <a:rPr sz="2400" b="1" spc="130" dirty="0">
                <a:latin typeface="Calibri" panose="020F0502020204030204" pitchFamily="34" charset="0"/>
                <a:cs typeface="Cambria"/>
              </a:rPr>
              <a:t> </a:t>
            </a:r>
            <a:r>
              <a:rPr sz="2400" spc="-10" dirty="0">
                <a:latin typeface="Calibri" panose="020F0502020204030204" pitchFamily="34" charset="0"/>
                <a:cs typeface="Georgia"/>
              </a:rPr>
              <a:t>“I </a:t>
            </a:r>
            <a:r>
              <a:rPr sz="2400" dirty="0">
                <a:latin typeface="Calibri" panose="020F0502020204030204" pitchFamily="34" charset="0"/>
                <a:cs typeface="Georgia"/>
              </a:rPr>
              <a:t>don’t </a:t>
            </a:r>
            <a:r>
              <a:rPr sz="2400" spc="80" dirty="0">
                <a:latin typeface="Calibri" panose="020F0502020204030204" pitchFamily="34" charset="0"/>
                <a:cs typeface="Georgia"/>
              </a:rPr>
              <a:t>want </a:t>
            </a:r>
            <a:r>
              <a:rPr sz="2400" dirty="0">
                <a:latin typeface="Calibri" panose="020F0502020204030204" pitchFamily="34" charset="0"/>
                <a:cs typeface="Georgia"/>
              </a:rPr>
              <a:t>to </a:t>
            </a:r>
            <a:r>
              <a:rPr sz="2400" spc="70" dirty="0">
                <a:latin typeface="Calibri" panose="020F0502020204030204" pitchFamily="34" charset="0"/>
                <a:cs typeface="Georgia"/>
              </a:rPr>
              <a:t>make </a:t>
            </a:r>
            <a:r>
              <a:rPr sz="2400" spc="110" dirty="0">
                <a:latin typeface="Calibri" panose="020F0502020204030204" pitchFamily="34" charset="0"/>
                <a:cs typeface="Georgia"/>
              </a:rPr>
              <a:t>a </a:t>
            </a:r>
            <a:r>
              <a:rPr sz="2400" spc="30" dirty="0">
                <a:latin typeface="Calibri" panose="020F0502020204030204" pitchFamily="34" charset="0"/>
                <a:cs typeface="Georgia"/>
              </a:rPr>
              <a:t>scene </a:t>
            </a:r>
            <a:r>
              <a:rPr sz="2400" spc="-10" dirty="0">
                <a:latin typeface="Calibri" panose="020F0502020204030204" pitchFamily="34" charset="0"/>
                <a:cs typeface="Georgia"/>
              </a:rPr>
              <a:t>or  </a:t>
            </a:r>
            <a:r>
              <a:rPr sz="2400" spc="75" dirty="0">
                <a:latin typeface="Calibri" panose="020F0502020204030204" pitchFamily="34" charset="0"/>
                <a:cs typeface="Cambria"/>
              </a:rPr>
              <a:t>upset </a:t>
            </a:r>
            <a:r>
              <a:rPr sz="2400" spc="40" dirty="0">
                <a:latin typeface="Calibri" panose="020F0502020204030204" pitchFamily="34" charset="0"/>
                <a:cs typeface="Cambria"/>
              </a:rPr>
              <a:t>our </a:t>
            </a:r>
            <a:r>
              <a:rPr sz="2400" spc="60" dirty="0">
                <a:latin typeface="Calibri" panose="020F0502020204030204" pitchFamily="34" charset="0"/>
                <a:cs typeface="Cambria"/>
              </a:rPr>
              <a:t>working </a:t>
            </a:r>
            <a:r>
              <a:rPr sz="2400" spc="70" dirty="0">
                <a:latin typeface="Calibri" panose="020F0502020204030204" pitchFamily="34" charset="0"/>
                <a:cs typeface="Cambria"/>
              </a:rPr>
              <a:t>relationship.</a:t>
            </a:r>
            <a:r>
              <a:rPr sz="2400" spc="70" dirty="0">
                <a:latin typeface="Calibri" panose="020F0502020204030204" pitchFamily="34" charset="0"/>
                <a:cs typeface="Georgia"/>
              </a:rPr>
              <a:t>” </a:t>
            </a:r>
            <a:r>
              <a:rPr sz="2400" spc="-15" dirty="0">
                <a:latin typeface="Calibri" panose="020F0502020204030204" pitchFamily="34" charset="0"/>
                <a:cs typeface="Georgia"/>
              </a:rPr>
              <a:t>“I’m </a:t>
            </a:r>
            <a:r>
              <a:rPr sz="2400" spc="60" dirty="0">
                <a:latin typeface="Calibri" panose="020F0502020204030204" pitchFamily="34" charset="0"/>
                <a:cs typeface="Georgia"/>
              </a:rPr>
              <a:t>sure </a:t>
            </a:r>
            <a:r>
              <a:rPr sz="2400" spc="55" dirty="0">
                <a:latin typeface="Calibri" panose="020F0502020204030204" pitchFamily="34" charset="0"/>
                <a:cs typeface="Georgia"/>
              </a:rPr>
              <a:t>these </a:t>
            </a:r>
            <a:r>
              <a:rPr sz="2400" spc="70" dirty="0">
                <a:latin typeface="Calibri" panose="020F0502020204030204" pitchFamily="34" charset="0"/>
                <a:cs typeface="Georgia"/>
              </a:rPr>
              <a:t>are  </a:t>
            </a:r>
            <a:r>
              <a:rPr sz="2400" spc="85" dirty="0">
                <a:latin typeface="Calibri" panose="020F0502020204030204" pitchFamily="34" charset="0"/>
                <a:cs typeface="Cambria"/>
              </a:rPr>
              <a:t>unintentional </a:t>
            </a:r>
            <a:r>
              <a:rPr sz="2400" spc="35" dirty="0">
                <a:latin typeface="Calibri" panose="020F0502020204030204" pitchFamily="34" charset="0"/>
                <a:cs typeface="Cambria"/>
              </a:rPr>
              <a:t>errors </a:t>
            </a:r>
            <a:r>
              <a:rPr sz="2400" spc="-195" dirty="0">
                <a:latin typeface="Calibri" panose="020F0502020204030204" pitchFamily="34" charset="0"/>
                <a:cs typeface="Georgia"/>
              </a:rPr>
              <a:t>– </a:t>
            </a:r>
            <a:r>
              <a:rPr sz="2400" spc="25" dirty="0">
                <a:latin typeface="Calibri" panose="020F0502020204030204" pitchFamily="34" charset="0"/>
                <a:cs typeface="Georgia"/>
              </a:rPr>
              <a:t>I’ll </a:t>
            </a:r>
            <a:r>
              <a:rPr sz="2400" spc="65" dirty="0">
                <a:latin typeface="Calibri" panose="020F0502020204030204" pitchFamily="34" charset="0"/>
                <a:cs typeface="Georgia"/>
              </a:rPr>
              <a:t>let </a:t>
            </a:r>
            <a:r>
              <a:rPr sz="2400" spc="70" dirty="0">
                <a:latin typeface="Calibri" panose="020F0502020204030204" pitchFamily="34" charset="0"/>
                <a:cs typeface="Georgia"/>
              </a:rPr>
              <a:t>it </a:t>
            </a:r>
            <a:r>
              <a:rPr sz="2400" spc="-15" dirty="0">
                <a:latin typeface="Calibri" panose="020F0502020204030204" pitchFamily="34" charset="0"/>
                <a:cs typeface="Georgia"/>
              </a:rPr>
              <a:t>go </a:t>
            </a:r>
            <a:r>
              <a:rPr sz="2400" spc="65" dirty="0">
                <a:latin typeface="Calibri" panose="020F0502020204030204" pitchFamily="34" charset="0"/>
                <a:cs typeface="Georgia"/>
              </a:rPr>
              <a:t>this </a:t>
            </a:r>
            <a:r>
              <a:rPr sz="2400" spc="70" dirty="0">
                <a:latin typeface="Calibri" panose="020F0502020204030204" pitchFamily="34" charset="0"/>
                <a:cs typeface="Cambria"/>
              </a:rPr>
              <a:t>time.</a:t>
            </a:r>
            <a:r>
              <a:rPr sz="2400" spc="70" dirty="0">
                <a:latin typeface="Calibri" panose="020F0502020204030204" pitchFamily="34" charset="0"/>
                <a:cs typeface="Georgia"/>
              </a:rPr>
              <a:t>” </a:t>
            </a:r>
            <a:r>
              <a:rPr sz="2400" spc="60" dirty="0">
                <a:latin typeface="Calibri" panose="020F0502020204030204" pitchFamily="34" charset="0"/>
                <a:cs typeface="Georgia"/>
              </a:rPr>
              <a:t>“</a:t>
            </a:r>
            <a:r>
              <a:rPr sz="2400" spc="60" dirty="0">
                <a:latin typeface="Calibri" panose="020F0502020204030204" pitchFamily="34" charset="0"/>
                <a:cs typeface="Cambria"/>
              </a:rPr>
              <a:t>I </a:t>
            </a:r>
            <a:r>
              <a:rPr sz="2400" spc="45" dirty="0">
                <a:latin typeface="Calibri" panose="020F0502020204030204" pitchFamily="34" charset="0"/>
                <a:cs typeface="Cambria"/>
              </a:rPr>
              <a:t>know  </a:t>
            </a:r>
            <a:r>
              <a:rPr sz="2400" spc="35" dirty="0">
                <a:latin typeface="Calibri" panose="020F0502020204030204" pitchFamily="34" charset="0"/>
                <a:cs typeface="Georgia"/>
              </a:rPr>
              <a:t>she’s </a:t>
            </a:r>
            <a:r>
              <a:rPr sz="2400" spc="70" dirty="0">
                <a:latin typeface="Calibri" panose="020F0502020204030204" pitchFamily="34" charset="0"/>
                <a:cs typeface="Georgia"/>
              </a:rPr>
              <a:t>very </a:t>
            </a:r>
            <a:r>
              <a:rPr sz="2400" spc="50" dirty="0">
                <a:latin typeface="Calibri" panose="020F0502020204030204" pitchFamily="34" charset="0"/>
                <a:cs typeface="Georgia"/>
              </a:rPr>
              <a:t>busy, </a:t>
            </a:r>
            <a:r>
              <a:rPr sz="2400" spc="-10" dirty="0">
                <a:latin typeface="Calibri" panose="020F0502020204030204" pitchFamily="34" charset="0"/>
                <a:cs typeface="Georgia"/>
              </a:rPr>
              <a:t>so </a:t>
            </a:r>
            <a:r>
              <a:rPr sz="2400" spc="35" dirty="0">
                <a:latin typeface="Calibri" panose="020F0502020204030204" pitchFamily="34" charset="0"/>
                <a:cs typeface="Georgia"/>
              </a:rPr>
              <a:t>I expect </a:t>
            </a:r>
            <a:r>
              <a:rPr sz="2400" spc="60" dirty="0">
                <a:latin typeface="Calibri" panose="020F0502020204030204" pitchFamily="34" charset="0"/>
                <a:cs typeface="Georgia"/>
              </a:rPr>
              <a:t>that’s </a:t>
            </a:r>
            <a:r>
              <a:rPr sz="2400" spc="80" dirty="0">
                <a:latin typeface="Calibri" panose="020F0502020204030204" pitchFamily="34" charset="0"/>
                <a:cs typeface="Georgia"/>
              </a:rPr>
              <a:t>why </a:t>
            </a:r>
            <a:r>
              <a:rPr sz="2400" spc="55" dirty="0">
                <a:latin typeface="Calibri" panose="020F0502020204030204" pitchFamily="34" charset="0"/>
                <a:cs typeface="Georgia"/>
              </a:rPr>
              <a:t>these </a:t>
            </a:r>
            <a:r>
              <a:rPr sz="2400" spc="70" dirty="0">
                <a:latin typeface="Calibri" panose="020F0502020204030204" pitchFamily="34" charset="0"/>
                <a:cs typeface="Georgia"/>
              </a:rPr>
              <a:t>mistakes  </a:t>
            </a:r>
            <a:r>
              <a:rPr sz="2400" spc="65" dirty="0">
                <a:latin typeface="Calibri" panose="020F0502020204030204" pitchFamily="34" charset="0"/>
                <a:cs typeface="Cambria"/>
              </a:rPr>
              <a:t>happened.</a:t>
            </a:r>
            <a:r>
              <a:rPr sz="2400" spc="65" dirty="0">
                <a:latin typeface="Calibri" panose="020F0502020204030204" pitchFamily="34" charset="0"/>
                <a:cs typeface="Georgia"/>
              </a:rPr>
              <a:t>”</a:t>
            </a:r>
            <a:endParaRPr lang="cs-CZ" sz="2400" spc="65" dirty="0">
              <a:latin typeface="Calibri" panose="020F0502020204030204" pitchFamily="34" charset="0"/>
              <a:cs typeface="Georgia"/>
            </a:endParaRPr>
          </a:p>
          <a:p>
            <a:pPr marL="287020" marR="5080" indent="-274320">
              <a:lnSpc>
                <a:spcPct val="80000"/>
              </a:lnSpc>
              <a:spcBef>
                <a:spcPts val="600"/>
              </a:spcBef>
              <a:buClr>
                <a:srgbClr val="FD8537"/>
              </a:buClr>
              <a:buSzPct val="68181"/>
              <a:buFont typeface="Wingdings"/>
              <a:buChar char=""/>
              <a:tabLst>
                <a:tab pos="287020" algn="l"/>
              </a:tabLst>
            </a:pPr>
            <a:endParaRPr sz="2400" dirty="0">
              <a:latin typeface="Calibri" panose="020F0502020204030204" pitchFamily="34" charset="0"/>
              <a:cs typeface="Georgia"/>
            </a:endParaRPr>
          </a:p>
          <a:p>
            <a:pPr marL="287020" marR="93345" indent="-274320" algn="just">
              <a:lnSpc>
                <a:spcPts val="2110"/>
              </a:lnSpc>
              <a:spcBef>
                <a:spcPts val="580"/>
              </a:spcBef>
              <a:buClr>
                <a:srgbClr val="FD8537"/>
              </a:buClr>
              <a:buSzPct val="68181"/>
              <a:buFont typeface="Wingdings"/>
              <a:buChar char=""/>
              <a:tabLst>
                <a:tab pos="287020" algn="l"/>
              </a:tabLst>
            </a:pPr>
            <a:r>
              <a:rPr sz="2400" b="1" spc="170" dirty="0">
                <a:latin typeface="Calibri" panose="020F0502020204030204" pitchFamily="34" charset="0"/>
                <a:cs typeface="Cambria"/>
              </a:rPr>
              <a:t>Being </a:t>
            </a:r>
            <a:r>
              <a:rPr sz="2400" b="1" spc="145" dirty="0">
                <a:latin typeface="Calibri" panose="020F0502020204030204" pitchFamily="34" charset="0"/>
                <a:cs typeface="Cambria"/>
              </a:rPr>
              <a:t>aware </a:t>
            </a:r>
            <a:r>
              <a:rPr sz="2400" b="1" spc="110" dirty="0">
                <a:latin typeface="Calibri" panose="020F0502020204030204" pitchFamily="34" charset="0"/>
                <a:cs typeface="Cambria"/>
              </a:rPr>
              <a:t>of </a:t>
            </a:r>
            <a:r>
              <a:rPr sz="2400" b="1" spc="114" dirty="0">
                <a:latin typeface="Calibri" panose="020F0502020204030204" pitchFamily="34" charset="0"/>
                <a:cs typeface="Cambria"/>
              </a:rPr>
              <a:t>these </a:t>
            </a:r>
            <a:r>
              <a:rPr sz="2400" b="1" spc="150" dirty="0">
                <a:latin typeface="Calibri" panose="020F0502020204030204" pitchFamily="34" charset="0"/>
                <a:cs typeface="Cambria"/>
              </a:rPr>
              <a:t>Inner </a:t>
            </a:r>
            <a:r>
              <a:rPr sz="2400" b="1" spc="145" dirty="0">
                <a:latin typeface="Calibri" panose="020F0502020204030204" pitchFamily="34" charset="0"/>
                <a:cs typeface="Cambria"/>
              </a:rPr>
              <a:t>Dialogues </a:t>
            </a:r>
            <a:r>
              <a:rPr sz="2400" b="1" spc="170" dirty="0">
                <a:latin typeface="Calibri" panose="020F0502020204030204" pitchFamily="34" charset="0"/>
                <a:cs typeface="Cambria"/>
              </a:rPr>
              <a:t>can </a:t>
            </a:r>
            <a:r>
              <a:rPr sz="2400" b="1" spc="125" dirty="0">
                <a:latin typeface="Calibri" panose="020F0502020204030204" pitchFamily="34" charset="0"/>
                <a:cs typeface="Cambria"/>
              </a:rPr>
              <a:t>help </a:t>
            </a:r>
            <a:r>
              <a:rPr sz="2400" b="1" spc="135" dirty="0">
                <a:latin typeface="Calibri" panose="020F0502020204030204" pitchFamily="34" charset="0"/>
                <a:cs typeface="Cambria"/>
              </a:rPr>
              <a:t>us </a:t>
            </a:r>
            <a:r>
              <a:rPr sz="2400" b="1" spc="125" dirty="0">
                <a:latin typeface="Calibri" panose="020F0502020204030204" pitchFamily="34" charset="0"/>
                <a:cs typeface="Cambria"/>
              </a:rPr>
              <a:t>consider </a:t>
            </a:r>
            <a:r>
              <a:rPr sz="2400" b="1" spc="130" dirty="0">
                <a:latin typeface="Calibri" panose="020F0502020204030204" pitchFamily="34" charset="0"/>
                <a:cs typeface="Cambria"/>
              </a:rPr>
              <a:t>our </a:t>
            </a:r>
            <a:r>
              <a:rPr sz="2400" b="1" spc="110" dirty="0">
                <a:latin typeface="Calibri" panose="020F0502020204030204" pitchFamily="34" charset="0"/>
                <a:cs typeface="Cambria"/>
              </a:rPr>
              <a:t>response </a:t>
            </a:r>
            <a:r>
              <a:rPr sz="2400" b="1" spc="160" dirty="0">
                <a:latin typeface="Calibri" panose="020F0502020204030204" pitchFamily="34" charset="0"/>
                <a:cs typeface="Cambria"/>
              </a:rPr>
              <a:t>and </a:t>
            </a:r>
            <a:r>
              <a:rPr sz="2400" b="1" spc="135" dirty="0">
                <a:latin typeface="Calibri" panose="020F0502020204030204" pitchFamily="34" charset="0"/>
                <a:cs typeface="Cambria"/>
              </a:rPr>
              <a:t>adjust </a:t>
            </a:r>
            <a:r>
              <a:rPr sz="2400" b="1" spc="140" dirty="0">
                <a:latin typeface="Calibri" panose="020F0502020204030204" pitchFamily="34" charset="0"/>
                <a:cs typeface="Cambria"/>
              </a:rPr>
              <a:t>behaviour  </a:t>
            </a:r>
            <a:r>
              <a:rPr sz="2400" b="1" spc="110" dirty="0">
                <a:latin typeface="Calibri" panose="020F0502020204030204" pitchFamily="34" charset="0"/>
                <a:cs typeface="Cambria"/>
              </a:rPr>
              <a:t>to </a:t>
            </a:r>
            <a:r>
              <a:rPr sz="2400" b="1" spc="105" dirty="0">
                <a:latin typeface="Calibri" panose="020F0502020204030204" pitchFamily="34" charset="0"/>
                <a:cs typeface="Cambria"/>
              </a:rPr>
              <a:t>be</a:t>
            </a:r>
            <a:r>
              <a:rPr sz="2400" b="1" spc="120" dirty="0">
                <a:latin typeface="Calibri" panose="020F0502020204030204" pitchFamily="34" charset="0"/>
                <a:cs typeface="Cambria"/>
              </a:rPr>
              <a:t> </a:t>
            </a:r>
            <a:r>
              <a:rPr sz="2400" b="1" spc="100" dirty="0">
                <a:latin typeface="Calibri" panose="020F0502020204030204" pitchFamily="34" charset="0"/>
                <a:cs typeface="Cambria"/>
              </a:rPr>
              <a:t>assertive!</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1391815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23592" y="476672"/>
            <a:ext cx="7772400" cy="984372"/>
          </a:xfrm>
          <a:prstGeom prst="rect">
            <a:avLst/>
          </a:prstGeom>
        </p:spPr>
        <p:txBody>
          <a:bodyPr vert="horz" wrap="square" lIns="0" tIns="517652" rIns="0" bIns="0" numCol="1" rtlCol="0" anchor="t" anchorCtr="0" compatLnSpc="1">
            <a:prstTxWarp prst="textNoShape">
              <a:avLst/>
            </a:prstTxWarp>
            <a:spAutoFit/>
          </a:bodyPr>
          <a:lstStyle/>
          <a:p>
            <a:pPr marL="12700"/>
            <a:r>
              <a:rPr sz="3000" spc="280" dirty="0"/>
              <a:t>A</a:t>
            </a:r>
            <a:r>
              <a:rPr spc="280" dirty="0"/>
              <a:t>SSERTIVE</a:t>
            </a:r>
            <a:r>
              <a:rPr spc="250" dirty="0"/>
              <a:t> </a:t>
            </a:r>
            <a:r>
              <a:rPr spc="295" dirty="0"/>
              <a:t>PEOPLE</a:t>
            </a:r>
            <a:endParaRPr sz="3000" dirty="0"/>
          </a:p>
        </p:txBody>
      </p:sp>
      <p:sp>
        <p:nvSpPr>
          <p:cNvPr id="3" name="object 3"/>
          <p:cNvSpPr txBox="1"/>
          <p:nvPr/>
        </p:nvSpPr>
        <p:spPr>
          <a:xfrm>
            <a:off x="895350" y="1484784"/>
            <a:ext cx="9791699" cy="4078039"/>
          </a:xfrm>
          <a:prstGeom prst="rect">
            <a:avLst/>
          </a:prstGeom>
        </p:spPr>
        <p:txBody>
          <a:bodyPr vert="horz" wrap="square" lIns="0" tIns="0" rIns="0" bIns="0" rtlCol="0">
            <a:spAutoFit/>
          </a:bodyPr>
          <a:lstStyle/>
          <a:p>
            <a:pPr marL="287020" indent="-274320">
              <a:buClr>
                <a:srgbClr val="FD8537"/>
              </a:buClr>
              <a:buSzPct val="68181"/>
              <a:buFont typeface="Wingdings"/>
              <a:buChar char=""/>
              <a:tabLst>
                <a:tab pos="287020" algn="l"/>
              </a:tabLst>
            </a:pPr>
            <a:r>
              <a:rPr lang="cs-CZ" sz="2400" spc="50" dirty="0">
                <a:latin typeface="Calibri" panose="020F0502020204030204" pitchFamily="34" charset="0"/>
                <a:cs typeface="Cambria"/>
              </a:rPr>
              <a:t>F</a:t>
            </a:r>
            <a:r>
              <a:rPr sz="2400" spc="50" dirty="0">
                <a:latin typeface="Calibri" panose="020F0502020204030204" pitchFamily="34" charset="0"/>
                <a:cs typeface="Cambria"/>
              </a:rPr>
              <a:t>eel </a:t>
            </a:r>
            <a:r>
              <a:rPr sz="2400" spc="45" dirty="0">
                <a:latin typeface="Calibri" panose="020F0502020204030204" pitchFamily="34" charset="0"/>
                <a:cs typeface="Cambria"/>
              </a:rPr>
              <a:t>free </a:t>
            </a:r>
            <a:r>
              <a:rPr sz="2400" spc="15" dirty="0">
                <a:latin typeface="Calibri" panose="020F0502020204030204" pitchFamily="34" charset="0"/>
                <a:cs typeface="Cambria"/>
              </a:rPr>
              <a:t>to </a:t>
            </a:r>
            <a:r>
              <a:rPr sz="2400" spc="55" dirty="0">
                <a:latin typeface="Calibri" panose="020F0502020204030204" pitchFamily="34" charset="0"/>
                <a:cs typeface="Cambria"/>
              </a:rPr>
              <a:t>express </a:t>
            </a:r>
            <a:r>
              <a:rPr sz="2400" spc="80" dirty="0">
                <a:latin typeface="Calibri" panose="020F0502020204030204" pitchFamily="34" charset="0"/>
                <a:cs typeface="Cambria"/>
              </a:rPr>
              <a:t>their feelings, </a:t>
            </a:r>
            <a:r>
              <a:rPr sz="2400" spc="90" dirty="0">
                <a:latin typeface="Calibri" panose="020F0502020204030204" pitchFamily="34" charset="0"/>
                <a:cs typeface="Cambria"/>
              </a:rPr>
              <a:t>thoughts, </a:t>
            </a:r>
            <a:r>
              <a:rPr sz="2400" spc="95" dirty="0">
                <a:latin typeface="Calibri" panose="020F0502020204030204" pitchFamily="34" charset="0"/>
                <a:cs typeface="Cambria"/>
              </a:rPr>
              <a:t>and</a:t>
            </a:r>
            <a:r>
              <a:rPr sz="2400" spc="620" dirty="0">
                <a:latin typeface="Calibri" panose="020F0502020204030204" pitchFamily="34" charset="0"/>
                <a:cs typeface="Cambria"/>
              </a:rPr>
              <a:t> </a:t>
            </a:r>
            <a:r>
              <a:rPr sz="2400" spc="50" dirty="0">
                <a:latin typeface="Calibri" panose="020F0502020204030204" pitchFamily="34" charset="0"/>
                <a:cs typeface="Cambria"/>
              </a:rPr>
              <a:t>desires;</a:t>
            </a:r>
            <a:endParaRPr sz="2400" dirty="0">
              <a:latin typeface="Calibri" panose="020F0502020204030204" pitchFamily="34" charset="0"/>
              <a:cs typeface="Cambria"/>
            </a:endParaRPr>
          </a:p>
          <a:p>
            <a:pPr marL="287020" marR="1053465" indent="-274320">
              <a:spcBef>
                <a:spcPts val="600"/>
              </a:spcBef>
              <a:buClr>
                <a:srgbClr val="FD8537"/>
              </a:buClr>
              <a:buSzPct val="68181"/>
              <a:buFont typeface="Wingdings"/>
              <a:buChar char=""/>
              <a:tabLst>
                <a:tab pos="287020" algn="l"/>
              </a:tabLst>
            </a:pPr>
            <a:r>
              <a:rPr lang="cs-CZ" sz="2400" spc="75" dirty="0">
                <a:latin typeface="Calibri" panose="020F0502020204030204" pitchFamily="34" charset="0"/>
                <a:cs typeface="Cambria"/>
              </a:rPr>
              <a:t>A</a:t>
            </a:r>
            <a:r>
              <a:rPr sz="2400" spc="75" dirty="0">
                <a:latin typeface="Calibri" panose="020F0502020204030204" pitchFamily="34" charset="0"/>
                <a:cs typeface="Cambria"/>
              </a:rPr>
              <a:t>re </a:t>
            </a:r>
            <a:r>
              <a:rPr sz="2400" spc="55" dirty="0">
                <a:latin typeface="Calibri" panose="020F0502020204030204" pitchFamily="34" charset="0"/>
                <a:cs typeface="Cambria"/>
              </a:rPr>
              <a:t>also </a:t>
            </a:r>
            <a:r>
              <a:rPr sz="2400" spc="65" dirty="0">
                <a:latin typeface="Calibri" panose="020F0502020204030204" pitchFamily="34" charset="0"/>
                <a:cs typeface="Cambria"/>
              </a:rPr>
              <a:t>able </a:t>
            </a:r>
            <a:r>
              <a:rPr sz="2400" spc="15" dirty="0">
                <a:latin typeface="Calibri" panose="020F0502020204030204" pitchFamily="34" charset="0"/>
                <a:cs typeface="Cambria"/>
              </a:rPr>
              <a:t>to </a:t>
            </a:r>
            <a:r>
              <a:rPr sz="2400" spc="90" dirty="0">
                <a:latin typeface="Calibri" panose="020F0502020204030204" pitchFamily="34" charset="0"/>
                <a:cs typeface="Cambria"/>
              </a:rPr>
              <a:t>initiate </a:t>
            </a:r>
            <a:r>
              <a:rPr sz="2400" spc="95" dirty="0">
                <a:latin typeface="Calibri" panose="020F0502020204030204" pitchFamily="34" charset="0"/>
                <a:cs typeface="Cambria"/>
              </a:rPr>
              <a:t>and </a:t>
            </a:r>
            <a:r>
              <a:rPr sz="2400" spc="110" dirty="0">
                <a:latin typeface="Calibri" panose="020F0502020204030204" pitchFamily="34" charset="0"/>
                <a:cs typeface="Cambria"/>
              </a:rPr>
              <a:t>maintain </a:t>
            </a:r>
            <a:r>
              <a:rPr sz="2400" spc="45" dirty="0">
                <a:latin typeface="Calibri" panose="020F0502020204030204" pitchFamily="34" charset="0"/>
                <a:cs typeface="Cambria"/>
              </a:rPr>
              <a:t>comfortable  </a:t>
            </a:r>
            <a:r>
              <a:rPr sz="2400" spc="70" dirty="0">
                <a:latin typeface="Calibri" panose="020F0502020204030204" pitchFamily="34" charset="0"/>
                <a:cs typeface="Cambria"/>
              </a:rPr>
              <a:t>relationships </a:t>
            </a:r>
            <a:r>
              <a:rPr sz="2400" spc="80" dirty="0">
                <a:latin typeface="Calibri" panose="020F0502020204030204" pitchFamily="34" charset="0"/>
                <a:cs typeface="Cambria"/>
              </a:rPr>
              <a:t>with </a:t>
            </a:r>
            <a:r>
              <a:rPr sz="2400" spc="50" dirty="0">
                <a:latin typeface="Calibri" panose="020F0502020204030204" pitchFamily="34" charset="0"/>
                <a:cs typeface="Cambria"/>
              </a:rPr>
              <a:t>other</a:t>
            </a:r>
            <a:r>
              <a:rPr sz="2400" spc="200" dirty="0">
                <a:latin typeface="Calibri" panose="020F0502020204030204" pitchFamily="34" charset="0"/>
                <a:cs typeface="Cambria"/>
              </a:rPr>
              <a:t> </a:t>
            </a:r>
            <a:r>
              <a:rPr sz="2400" spc="20" dirty="0">
                <a:latin typeface="Calibri" panose="020F0502020204030204" pitchFamily="34" charset="0"/>
                <a:cs typeface="Cambria"/>
              </a:rPr>
              <a:t>people;</a:t>
            </a:r>
            <a:endParaRPr sz="2400" dirty="0">
              <a:latin typeface="Calibri" panose="020F0502020204030204" pitchFamily="34" charset="0"/>
              <a:cs typeface="Cambria"/>
            </a:endParaRPr>
          </a:p>
          <a:p>
            <a:pPr marL="287020" indent="-274320">
              <a:spcBef>
                <a:spcPts val="600"/>
              </a:spcBef>
              <a:buClr>
                <a:srgbClr val="FD8537"/>
              </a:buClr>
              <a:buSzPct val="68181"/>
              <a:buFont typeface="Wingdings"/>
              <a:buChar char=""/>
              <a:tabLst>
                <a:tab pos="287020" algn="l"/>
              </a:tabLst>
            </a:pPr>
            <a:r>
              <a:rPr lang="cs-CZ" sz="2400" spc="45" dirty="0">
                <a:latin typeface="Calibri" panose="020F0502020204030204" pitchFamily="34" charset="0"/>
                <a:cs typeface="Cambria"/>
              </a:rPr>
              <a:t>K</a:t>
            </a:r>
            <a:r>
              <a:rPr sz="2400" spc="45" dirty="0">
                <a:latin typeface="Calibri" panose="020F0502020204030204" pitchFamily="34" charset="0"/>
                <a:cs typeface="Cambria"/>
              </a:rPr>
              <a:t>now </a:t>
            </a:r>
            <a:r>
              <a:rPr sz="2400" spc="80" dirty="0">
                <a:latin typeface="Calibri" panose="020F0502020204030204" pitchFamily="34" charset="0"/>
                <a:cs typeface="Cambria"/>
              </a:rPr>
              <a:t>their</a:t>
            </a:r>
            <a:r>
              <a:rPr sz="2400" spc="150" dirty="0">
                <a:latin typeface="Calibri" panose="020F0502020204030204" pitchFamily="34" charset="0"/>
                <a:cs typeface="Cambria"/>
              </a:rPr>
              <a:t> </a:t>
            </a:r>
            <a:r>
              <a:rPr sz="2400" spc="80" dirty="0">
                <a:latin typeface="Calibri" panose="020F0502020204030204" pitchFamily="34" charset="0"/>
                <a:cs typeface="Cambria"/>
              </a:rPr>
              <a:t>rights;</a:t>
            </a:r>
            <a:endParaRPr sz="2400" dirty="0">
              <a:latin typeface="Calibri" panose="020F0502020204030204" pitchFamily="34" charset="0"/>
              <a:cs typeface="Cambria"/>
            </a:endParaRPr>
          </a:p>
          <a:p>
            <a:pPr marL="287020" marR="5080" indent="-274320">
              <a:spcBef>
                <a:spcPts val="600"/>
              </a:spcBef>
              <a:buClr>
                <a:srgbClr val="FD8537"/>
              </a:buClr>
              <a:buSzPct val="68181"/>
              <a:buFont typeface="Wingdings"/>
              <a:buChar char=""/>
              <a:tabLst>
                <a:tab pos="287020" algn="l"/>
              </a:tabLst>
            </a:pPr>
            <a:r>
              <a:rPr lang="cs-CZ" sz="2400" spc="90" dirty="0">
                <a:latin typeface="Calibri" panose="020F0502020204030204" pitchFamily="34" charset="0"/>
                <a:cs typeface="Cambria"/>
              </a:rPr>
              <a:t>H</a:t>
            </a:r>
            <a:r>
              <a:rPr sz="2400" spc="90" dirty="0" err="1">
                <a:latin typeface="Calibri" panose="020F0502020204030204" pitchFamily="34" charset="0"/>
                <a:cs typeface="Cambria"/>
              </a:rPr>
              <a:t>ave</a:t>
            </a:r>
            <a:r>
              <a:rPr sz="2400" spc="90" dirty="0">
                <a:latin typeface="Calibri" panose="020F0502020204030204" pitchFamily="34" charset="0"/>
                <a:cs typeface="Cambria"/>
              </a:rPr>
              <a:t> </a:t>
            </a:r>
            <a:r>
              <a:rPr sz="2400" spc="35" dirty="0">
                <a:latin typeface="Calibri" panose="020F0502020204030204" pitchFamily="34" charset="0"/>
                <a:cs typeface="Cambria"/>
              </a:rPr>
              <a:t>control </a:t>
            </a:r>
            <a:r>
              <a:rPr sz="2400" spc="20" dirty="0">
                <a:latin typeface="Calibri" panose="020F0502020204030204" pitchFamily="34" charset="0"/>
                <a:cs typeface="Cambria"/>
              </a:rPr>
              <a:t>over </a:t>
            </a:r>
            <a:r>
              <a:rPr sz="2400" spc="75" dirty="0">
                <a:latin typeface="Calibri" panose="020F0502020204030204" pitchFamily="34" charset="0"/>
                <a:cs typeface="Cambria"/>
              </a:rPr>
              <a:t>their </a:t>
            </a:r>
            <a:r>
              <a:rPr sz="2400" spc="95" dirty="0">
                <a:latin typeface="Calibri" panose="020F0502020204030204" pitchFamily="34" charset="0"/>
                <a:cs typeface="Cambria"/>
              </a:rPr>
              <a:t>anger. </a:t>
            </a:r>
            <a:r>
              <a:rPr sz="2400" spc="110" dirty="0">
                <a:latin typeface="Calibri" panose="020F0502020204030204" pitchFamily="34" charset="0"/>
                <a:cs typeface="Cambria"/>
              </a:rPr>
              <a:t>This </a:t>
            </a:r>
            <a:r>
              <a:rPr sz="2400" spc="15" dirty="0">
                <a:latin typeface="Calibri" panose="020F0502020204030204" pitchFamily="34" charset="0"/>
                <a:cs typeface="Cambria"/>
              </a:rPr>
              <a:t>does </a:t>
            </a:r>
            <a:r>
              <a:rPr sz="2400" spc="50" dirty="0">
                <a:latin typeface="Calibri" panose="020F0502020204030204" pitchFamily="34" charset="0"/>
                <a:cs typeface="Cambria"/>
              </a:rPr>
              <a:t>not </a:t>
            </a:r>
            <a:r>
              <a:rPr sz="2400" spc="100" dirty="0">
                <a:latin typeface="Calibri" panose="020F0502020204030204" pitchFamily="34" charset="0"/>
                <a:cs typeface="Cambria"/>
              </a:rPr>
              <a:t>mean </a:t>
            </a:r>
            <a:r>
              <a:rPr sz="2400" spc="114" dirty="0">
                <a:latin typeface="Calibri" panose="020F0502020204030204" pitchFamily="34" charset="0"/>
                <a:cs typeface="Cambria"/>
              </a:rPr>
              <a:t>that  </a:t>
            </a:r>
            <a:r>
              <a:rPr sz="2400" spc="75" dirty="0">
                <a:latin typeface="Calibri" panose="020F0502020204030204" pitchFamily="34" charset="0"/>
                <a:cs typeface="Cambria"/>
              </a:rPr>
              <a:t>they </a:t>
            </a:r>
            <a:r>
              <a:rPr sz="2400" spc="50" dirty="0">
                <a:latin typeface="Calibri" panose="020F0502020204030204" pitchFamily="34" charset="0"/>
                <a:cs typeface="Cambria"/>
              </a:rPr>
              <a:t>repress </a:t>
            </a:r>
            <a:r>
              <a:rPr sz="2400" spc="90" dirty="0">
                <a:latin typeface="Calibri" panose="020F0502020204030204" pitchFamily="34" charset="0"/>
                <a:cs typeface="Cambria"/>
              </a:rPr>
              <a:t>this </a:t>
            </a:r>
            <a:r>
              <a:rPr sz="2400" spc="65" dirty="0">
                <a:latin typeface="Calibri" panose="020F0502020204030204" pitchFamily="34" charset="0"/>
                <a:cs typeface="Cambria"/>
              </a:rPr>
              <a:t>feeling; </a:t>
            </a:r>
            <a:r>
              <a:rPr sz="2400" spc="95" dirty="0">
                <a:latin typeface="Calibri" panose="020F0502020204030204" pitchFamily="34" charset="0"/>
                <a:cs typeface="Cambria"/>
              </a:rPr>
              <a:t>it </a:t>
            </a:r>
            <a:r>
              <a:rPr sz="2400" spc="90" dirty="0">
                <a:latin typeface="Calibri" panose="020F0502020204030204" pitchFamily="34" charset="0"/>
                <a:cs typeface="Cambria"/>
              </a:rPr>
              <a:t>means </a:t>
            </a:r>
            <a:r>
              <a:rPr sz="2400" spc="120" dirty="0">
                <a:latin typeface="Calibri" panose="020F0502020204030204" pitchFamily="34" charset="0"/>
                <a:cs typeface="Cambria"/>
              </a:rPr>
              <a:t>that </a:t>
            </a:r>
            <a:r>
              <a:rPr sz="2400" spc="80" dirty="0">
                <a:latin typeface="Calibri" panose="020F0502020204030204" pitchFamily="34" charset="0"/>
                <a:cs typeface="Cambria"/>
              </a:rPr>
              <a:t>they </a:t>
            </a:r>
            <a:r>
              <a:rPr sz="2400" spc="35" dirty="0">
                <a:latin typeface="Calibri" panose="020F0502020204030204" pitchFamily="34" charset="0"/>
                <a:cs typeface="Cambria"/>
              </a:rPr>
              <a:t>control </a:t>
            </a:r>
            <a:r>
              <a:rPr sz="2400" spc="80" dirty="0">
                <a:latin typeface="Calibri" panose="020F0502020204030204" pitchFamily="34" charset="0"/>
                <a:cs typeface="Cambria"/>
              </a:rPr>
              <a:t>anger  </a:t>
            </a:r>
            <a:r>
              <a:rPr sz="2400" spc="95" dirty="0">
                <a:latin typeface="Calibri" panose="020F0502020204030204" pitchFamily="34" charset="0"/>
                <a:cs typeface="Cambria"/>
              </a:rPr>
              <a:t>and </a:t>
            </a:r>
            <a:r>
              <a:rPr sz="2400" spc="120" dirty="0">
                <a:latin typeface="Calibri" panose="020F0502020204030204" pitchFamily="34" charset="0"/>
                <a:cs typeface="Cambria"/>
              </a:rPr>
              <a:t>talk </a:t>
            </a:r>
            <a:r>
              <a:rPr sz="2400" spc="65" dirty="0">
                <a:latin typeface="Calibri" panose="020F0502020204030204" pitchFamily="34" charset="0"/>
                <a:cs typeface="Cambria"/>
              </a:rPr>
              <a:t>about </a:t>
            </a:r>
            <a:r>
              <a:rPr sz="2400" spc="95" dirty="0">
                <a:latin typeface="Calibri" panose="020F0502020204030204" pitchFamily="34" charset="0"/>
                <a:cs typeface="Cambria"/>
              </a:rPr>
              <a:t>it in </a:t>
            </a:r>
            <a:r>
              <a:rPr sz="2400" spc="145" dirty="0">
                <a:latin typeface="Calibri" panose="020F0502020204030204" pitchFamily="34" charset="0"/>
                <a:cs typeface="Cambria"/>
              </a:rPr>
              <a:t>a </a:t>
            </a:r>
            <a:r>
              <a:rPr sz="2400" spc="70" dirty="0">
                <a:latin typeface="Calibri" panose="020F0502020204030204" pitchFamily="34" charset="0"/>
                <a:cs typeface="Cambria"/>
              </a:rPr>
              <a:t>reasoning</a:t>
            </a:r>
            <a:r>
              <a:rPr sz="2400" spc="240" dirty="0">
                <a:latin typeface="Calibri" panose="020F0502020204030204" pitchFamily="34" charset="0"/>
                <a:cs typeface="Cambria"/>
              </a:rPr>
              <a:t> </a:t>
            </a:r>
            <a:r>
              <a:rPr sz="2400" spc="85" dirty="0">
                <a:latin typeface="Calibri" panose="020F0502020204030204" pitchFamily="34" charset="0"/>
                <a:cs typeface="Cambria"/>
              </a:rPr>
              <a:t>manner;</a:t>
            </a:r>
            <a:endParaRPr sz="2400" dirty="0">
              <a:latin typeface="Calibri" panose="020F0502020204030204" pitchFamily="34" charset="0"/>
              <a:cs typeface="Cambria"/>
            </a:endParaRPr>
          </a:p>
          <a:p>
            <a:pPr marL="287020" marR="271780" indent="-274320">
              <a:spcBef>
                <a:spcPts val="600"/>
              </a:spcBef>
              <a:buClr>
                <a:srgbClr val="FD8537"/>
              </a:buClr>
              <a:buSzPct val="68181"/>
              <a:buFont typeface="Wingdings"/>
              <a:buChar char=""/>
              <a:tabLst>
                <a:tab pos="287020" algn="l"/>
              </a:tabLst>
            </a:pPr>
            <a:r>
              <a:rPr lang="cs-CZ" sz="2400" spc="75" dirty="0">
                <a:latin typeface="Calibri" panose="020F0502020204030204" pitchFamily="34" charset="0"/>
                <a:cs typeface="Cambria"/>
              </a:rPr>
              <a:t>A</a:t>
            </a:r>
            <a:r>
              <a:rPr sz="2400" spc="75" dirty="0">
                <a:latin typeface="Calibri" panose="020F0502020204030204" pitchFamily="34" charset="0"/>
                <a:cs typeface="Cambria"/>
              </a:rPr>
              <a:t>re </a:t>
            </a:r>
            <a:r>
              <a:rPr sz="2400" spc="80" dirty="0">
                <a:latin typeface="Calibri" panose="020F0502020204030204" pitchFamily="34" charset="0"/>
                <a:cs typeface="Cambria"/>
              </a:rPr>
              <a:t>willing </a:t>
            </a:r>
            <a:r>
              <a:rPr sz="2400" spc="15" dirty="0">
                <a:latin typeface="Calibri" panose="020F0502020204030204" pitchFamily="34" charset="0"/>
                <a:cs typeface="Cambria"/>
              </a:rPr>
              <a:t>to </a:t>
            </a:r>
            <a:r>
              <a:rPr sz="2400" spc="35" dirty="0">
                <a:latin typeface="Calibri" panose="020F0502020204030204" pitchFamily="34" charset="0"/>
                <a:cs typeface="Cambria"/>
              </a:rPr>
              <a:t>compromise </a:t>
            </a:r>
            <a:r>
              <a:rPr sz="2400" spc="80" dirty="0">
                <a:latin typeface="Calibri" panose="020F0502020204030204" pitchFamily="34" charset="0"/>
                <a:cs typeface="Cambria"/>
              </a:rPr>
              <a:t>with </a:t>
            </a:r>
            <a:r>
              <a:rPr sz="2400" spc="70" dirty="0">
                <a:latin typeface="Calibri" panose="020F0502020204030204" pitchFamily="34" charset="0"/>
                <a:cs typeface="Cambria"/>
              </a:rPr>
              <a:t>others, </a:t>
            </a:r>
            <a:r>
              <a:rPr sz="2400" spc="85" dirty="0">
                <a:latin typeface="Calibri" panose="020F0502020204030204" pitchFamily="34" charset="0"/>
                <a:cs typeface="Cambria"/>
              </a:rPr>
              <a:t>rather </a:t>
            </a:r>
            <a:r>
              <a:rPr sz="2400" spc="114" dirty="0">
                <a:latin typeface="Calibri" panose="020F0502020204030204" pitchFamily="34" charset="0"/>
                <a:cs typeface="Cambria"/>
              </a:rPr>
              <a:t>than  </a:t>
            </a:r>
            <a:r>
              <a:rPr sz="2400" spc="85" dirty="0">
                <a:latin typeface="Calibri" panose="020F0502020204030204" pitchFamily="34" charset="0"/>
                <a:cs typeface="Cambria"/>
              </a:rPr>
              <a:t>always </a:t>
            </a:r>
            <a:r>
              <a:rPr sz="2400" spc="90" dirty="0">
                <a:latin typeface="Calibri" panose="020F0502020204030204" pitchFamily="34" charset="0"/>
                <a:cs typeface="Cambria"/>
              </a:rPr>
              <a:t>wanting </a:t>
            </a:r>
            <a:r>
              <a:rPr sz="2400" spc="75" dirty="0">
                <a:latin typeface="Calibri" panose="020F0502020204030204" pitchFamily="34" charset="0"/>
                <a:cs typeface="Cambria"/>
              </a:rPr>
              <a:t>their </a:t>
            </a:r>
            <a:r>
              <a:rPr sz="2400" spc="15" dirty="0">
                <a:latin typeface="Calibri" panose="020F0502020204030204" pitchFamily="34" charset="0"/>
                <a:cs typeface="Cambria"/>
              </a:rPr>
              <a:t>own </a:t>
            </a:r>
            <a:r>
              <a:rPr sz="2400" spc="75" dirty="0">
                <a:latin typeface="Calibri" panose="020F0502020204030204" pitchFamily="34" charset="0"/>
                <a:cs typeface="Cambria"/>
              </a:rPr>
              <a:t>way </a:t>
            </a:r>
            <a:r>
              <a:rPr sz="2400" spc="155" dirty="0">
                <a:latin typeface="Calibri" panose="020F0502020204030204" pitchFamily="34" charset="0"/>
                <a:cs typeface="Cambria"/>
              </a:rPr>
              <a:t>... </a:t>
            </a:r>
            <a:r>
              <a:rPr sz="2400" spc="95" dirty="0">
                <a:latin typeface="Calibri" panose="020F0502020204030204" pitchFamily="34" charset="0"/>
                <a:cs typeface="Cambria"/>
              </a:rPr>
              <a:t>and </a:t>
            </a:r>
            <a:r>
              <a:rPr sz="2400" spc="65" dirty="0">
                <a:latin typeface="Calibri" panose="020F0502020204030204" pitchFamily="34" charset="0"/>
                <a:cs typeface="Cambria"/>
              </a:rPr>
              <a:t>tend </a:t>
            </a:r>
            <a:r>
              <a:rPr sz="2400" spc="15" dirty="0">
                <a:latin typeface="Calibri" panose="020F0502020204030204" pitchFamily="34" charset="0"/>
                <a:cs typeface="Cambria"/>
              </a:rPr>
              <a:t>to </a:t>
            </a:r>
            <a:r>
              <a:rPr sz="2400" spc="90" dirty="0">
                <a:latin typeface="Calibri" panose="020F0502020204030204" pitchFamily="34" charset="0"/>
                <a:cs typeface="Cambria"/>
              </a:rPr>
              <a:t>have </a:t>
            </a:r>
            <a:r>
              <a:rPr sz="2400" spc="-10" dirty="0">
                <a:latin typeface="Calibri" panose="020F0502020204030204" pitchFamily="34" charset="0"/>
                <a:cs typeface="Cambria"/>
              </a:rPr>
              <a:t>good  </a:t>
            </a:r>
            <a:r>
              <a:rPr sz="2400" spc="55" dirty="0">
                <a:latin typeface="Calibri" panose="020F0502020204030204" pitchFamily="34" charset="0"/>
                <a:cs typeface="Cambria"/>
              </a:rPr>
              <a:t>self-esteem;</a:t>
            </a:r>
            <a:endParaRPr sz="2400" dirty="0">
              <a:latin typeface="Calibri" panose="020F0502020204030204" pitchFamily="34" charset="0"/>
              <a:cs typeface="Cambria"/>
            </a:endParaRPr>
          </a:p>
          <a:p>
            <a:pPr marL="287020" marR="88265" indent="-274320">
              <a:spcBef>
                <a:spcPts val="600"/>
              </a:spcBef>
              <a:buClr>
                <a:srgbClr val="FD8537"/>
              </a:buClr>
              <a:buSzPct val="68181"/>
              <a:buFont typeface="Wingdings"/>
              <a:buChar char=""/>
              <a:tabLst>
                <a:tab pos="287020" algn="l"/>
              </a:tabLst>
            </a:pPr>
            <a:r>
              <a:rPr lang="cs-CZ" sz="2400" spc="65" dirty="0">
                <a:latin typeface="Calibri" panose="020F0502020204030204" pitchFamily="34" charset="0"/>
                <a:cs typeface="Cambria"/>
              </a:rPr>
              <a:t>E</a:t>
            </a:r>
            <a:r>
              <a:rPr sz="2400" spc="65" dirty="0" err="1">
                <a:latin typeface="Calibri" panose="020F0502020204030204" pitchFamily="34" charset="0"/>
                <a:cs typeface="Cambria"/>
              </a:rPr>
              <a:t>nter</a:t>
            </a:r>
            <a:r>
              <a:rPr sz="2400" spc="65" dirty="0">
                <a:latin typeface="Calibri" panose="020F0502020204030204" pitchFamily="34" charset="0"/>
                <a:cs typeface="Cambria"/>
              </a:rPr>
              <a:t> </a:t>
            </a:r>
            <a:r>
              <a:rPr sz="2400" spc="70" dirty="0">
                <a:latin typeface="Calibri" panose="020F0502020204030204" pitchFamily="34" charset="0"/>
                <a:cs typeface="Cambria"/>
              </a:rPr>
              <a:t>friendships </a:t>
            </a:r>
            <a:r>
              <a:rPr sz="2400" spc="45" dirty="0">
                <a:latin typeface="Calibri" panose="020F0502020204030204" pitchFamily="34" charset="0"/>
                <a:cs typeface="Cambria"/>
              </a:rPr>
              <a:t>from </a:t>
            </a:r>
            <a:r>
              <a:rPr sz="2400" spc="125" dirty="0">
                <a:latin typeface="Calibri" panose="020F0502020204030204" pitchFamily="34" charset="0"/>
                <a:cs typeface="Cambria"/>
              </a:rPr>
              <a:t>a</a:t>
            </a:r>
            <a:r>
              <a:rPr lang="cs-CZ" sz="2400" spc="125" dirty="0">
                <a:latin typeface="Calibri" panose="020F0502020204030204" pitchFamily="34" charset="0"/>
                <a:cs typeface="Cambria"/>
              </a:rPr>
              <a:t> </a:t>
            </a:r>
            <a:r>
              <a:rPr lang="en-GB" sz="2400" spc="45" dirty="0">
                <a:latin typeface="Calibri" panose="020F0502020204030204" pitchFamily="34" charset="0"/>
                <a:cs typeface="Cambria"/>
              </a:rPr>
              <a:t>position</a:t>
            </a:r>
            <a:r>
              <a:rPr sz="2400" spc="125" dirty="0">
                <a:latin typeface="Calibri" panose="020F0502020204030204" pitchFamily="34" charset="0"/>
                <a:cs typeface="Cambria"/>
              </a:rPr>
              <a:t> </a:t>
            </a:r>
            <a:r>
              <a:rPr sz="2400" spc="50" dirty="0">
                <a:latin typeface="Calibri" panose="020F0502020204030204" pitchFamily="34" charset="0"/>
                <a:cs typeface="Cambria"/>
              </a:rPr>
              <a:t>‚I </a:t>
            </a:r>
            <a:r>
              <a:rPr lang="cs-CZ" sz="2400" spc="55" dirty="0">
                <a:latin typeface="Calibri" panose="020F0502020204030204" pitchFamily="34" charset="0"/>
                <a:cs typeface="Cambria"/>
              </a:rPr>
              <a:t>say</a:t>
            </a:r>
            <a:r>
              <a:rPr sz="2400" spc="55" dirty="0">
                <a:latin typeface="Calibri" panose="020F0502020204030204" pitchFamily="34" charset="0"/>
                <a:cs typeface="Cambria"/>
              </a:rPr>
              <a:t> </a:t>
            </a:r>
            <a:r>
              <a:rPr sz="2400" spc="90" dirty="0">
                <a:latin typeface="Calibri" panose="020F0502020204030204" pitchFamily="34" charset="0"/>
                <a:cs typeface="Cambria"/>
              </a:rPr>
              <a:t>my </a:t>
            </a:r>
            <a:r>
              <a:rPr sz="2400" spc="70" dirty="0">
                <a:latin typeface="Calibri" panose="020F0502020204030204" pitchFamily="34" charset="0"/>
                <a:cs typeface="Cambria"/>
              </a:rPr>
              <a:t>needs. </a:t>
            </a:r>
            <a:r>
              <a:rPr sz="2400" spc="180" dirty="0">
                <a:latin typeface="Calibri" panose="020F0502020204030204" pitchFamily="34" charset="0"/>
                <a:cs typeface="Cambria"/>
              </a:rPr>
              <a:t>I </a:t>
            </a:r>
            <a:r>
              <a:rPr lang="cs-CZ" sz="2400" spc="55" dirty="0">
                <a:latin typeface="Calibri" panose="020F0502020204030204" pitchFamily="34" charset="0"/>
                <a:cs typeface="Cambria"/>
              </a:rPr>
              <a:t>see</a:t>
            </a:r>
            <a:r>
              <a:rPr sz="2400" spc="55" dirty="0">
                <a:latin typeface="Calibri" panose="020F0502020204030204" pitchFamily="34" charset="0"/>
                <a:cs typeface="Cambria"/>
              </a:rPr>
              <a:t> </a:t>
            </a:r>
            <a:r>
              <a:rPr sz="2400" spc="40" dirty="0">
                <a:latin typeface="Calibri" panose="020F0502020204030204" pitchFamily="34" charset="0"/>
                <a:cs typeface="Cambria"/>
              </a:rPr>
              <a:t>your  </a:t>
            </a:r>
            <a:r>
              <a:rPr sz="2400" spc="35" dirty="0">
                <a:latin typeface="Calibri" panose="020F0502020204030204" pitchFamily="34" charset="0"/>
                <a:cs typeface="Cambria"/>
              </a:rPr>
              <a:t>needs'</a:t>
            </a:r>
            <a:r>
              <a:rPr sz="2400" spc="45" dirty="0">
                <a:latin typeface="Calibri" panose="020F0502020204030204" pitchFamily="34" charset="0"/>
                <a:cs typeface="Cambria"/>
              </a:rPr>
              <a:t>.</a:t>
            </a:r>
            <a:endParaRPr sz="2400" dirty="0">
              <a:latin typeface="Calibri" panose="020F0502020204030204" pitchFamily="34" charset="0"/>
              <a:cs typeface="Cambria"/>
            </a:endParaRPr>
          </a:p>
        </p:txBody>
      </p:sp>
    </p:spTree>
    <p:extLst>
      <p:ext uri="{BB962C8B-B14F-4D97-AF65-F5344CB8AC3E}">
        <p14:creationId xmlns:p14="http://schemas.microsoft.com/office/powerpoint/2010/main" val="1321676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63024" y="1043124"/>
            <a:ext cx="10363200" cy="984372"/>
          </a:xfrm>
          <a:prstGeom prst="rect">
            <a:avLst/>
          </a:prstGeom>
        </p:spPr>
        <p:txBody>
          <a:bodyPr vert="horz" wrap="square" lIns="0" tIns="60452" rIns="0" bIns="0" numCol="1" rtlCol="0" anchor="t" anchorCtr="0" compatLnSpc="1">
            <a:prstTxWarp prst="textNoShape">
              <a:avLst/>
            </a:prstTxWarp>
            <a:spAutoFit/>
          </a:bodyPr>
          <a:lstStyle/>
          <a:p>
            <a:pPr marL="12700"/>
            <a:r>
              <a:rPr sz="3000" spc="55" dirty="0">
                <a:solidFill>
                  <a:srgbClr val="565F6C"/>
                </a:solidFill>
              </a:rPr>
              <a:t>N</a:t>
            </a:r>
            <a:r>
              <a:rPr spc="55" dirty="0">
                <a:solidFill>
                  <a:srgbClr val="565F6C"/>
                </a:solidFill>
              </a:rPr>
              <a:t>ONVERBAL</a:t>
            </a:r>
            <a:r>
              <a:rPr spc="240" dirty="0">
                <a:solidFill>
                  <a:srgbClr val="565F6C"/>
                </a:solidFill>
              </a:rPr>
              <a:t> </a:t>
            </a:r>
            <a:r>
              <a:rPr spc="20" dirty="0">
                <a:solidFill>
                  <a:srgbClr val="565F6C"/>
                </a:solidFill>
              </a:rPr>
              <a:t>COMMUNICATION</a:t>
            </a:r>
            <a:endParaRPr sz="3000" dirty="0"/>
          </a:p>
          <a:p>
            <a:pPr marL="12700"/>
            <a:r>
              <a:rPr sz="3000" dirty="0">
                <a:solidFill>
                  <a:srgbClr val="565F6C"/>
                </a:solidFill>
              </a:rPr>
              <a:t>- </a:t>
            </a:r>
            <a:r>
              <a:rPr spc="120" dirty="0">
                <a:solidFill>
                  <a:srgbClr val="565F6C"/>
                </a:solidFill>
              </a:rPr>
              <a:t>WORDLESS</a:t>
            </a:r>
            <a:r>
              <a:rPr spc="260" dirty="0">
                <a:solidFill>
                  <a:srgbClr val="565F6C"/>
                </a:solidFill>
              </a:rPr>
              <a:t> </a:t>
            </a:r>
            <a:r>
              <a:rPr spc="90" dirty="0">
                <a:solidFill>
                  <a:srgbClr val="565F6C"/>
                </a:solidFill>
              </a:rPr>
              <a:t>SIGNALS</a:t>
            </a:r>
            <a:endParaRPr sz="3000" dirty="0"/>
          </a:p>
        </p:txBody>
      </p:sp>
      <p:sp>
        <p:nvSpPr>
          <p:cNvPr id="3" name="object 3"/>
          <p:cNvSpPr txBox="1"/>
          <p:nvPr/>
        </p:nvSpPr>
        <p:spPr>
          <a:xfrm>
            <a:off x="1963024" y="2027496"/>
            <a:ext cx="6024299" cy="4062651"/>
          </a:xfrm>
          <a:prstGeom prst="rect">
            <a:avLst/>
          </a:prstGeom>
        </p:spPr>
        <p:txBody>
          <a:bodyPr vert="horz" wrap="square" lIns="0" tIns="0" rIns="0" bIns="0" rtlCol="0">
            <a:spAutoFit/>
          </a:bodyPr>
          <a:lstStyle/>
          <a:p>
            <a:pPr marL="287020" indent="-274320">
              <a:buClr>
                <a:srgbClr val="FD8537"/>
              </a:buClr>
              <a:buSzPct val="68750"/>
              <a:buFont typeface="Wingdings"/>
              <a:buChar char=""/>
              <a:tabLst>
                <a:tab pos="287020" algn="l"/>
              </a:tabLst>
            </a:pPr>
            <a:r>
              <a:rPr lang="en-US" spc="65" dirty="0">
                <a:latin typeface="Cambria" panose="02040503050406030204" pitchFamily="18" charset="0"/>
                <a:cs typeface="Palatino Linotype"/>
              </a:rPr>
              <a:t>Goal: Making subconscious observations explicit</a:t>
            </a:r>
          </a:p>
          <a:p>
            <a:pPr marL="287020" indent="-274320">
              <a:buClr>
                <a:srgbClr val="FD8537"/>
              </a:buClr>
              <a:buSzPct val="68750"/>
              <a:buFont typeface="Wingdings"/>
              <a:buChar char=""/>
              <a:tabLst>
                <a:tab pos="287020" algn="l"/>
              </a:tabLst>
            </a:pPr>
            <a:endParaRPr lang="cs-CZ" spc="65"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r>
              <a:rPr lang="cs-CZ" spc="65" dirty="0">
                <a:latin typeface="Cambria" panose="02040503050406030204" pitchFamily="18" charset="0"/>
                <a:cs typeface="Palatino Linotype"/>
              </a:rPr>
              <a:t>Distance</a:t>
            </a:r>
          </a:p>
          <a:p>
            <a:pPr marL="287020" indent="-274320">
              <a:buClr>
                <a:srgbClr val="FD8537"/>
              </a:buClr>
              <a:buSzPct val="68750"/>
              <a:buFont typeface="Wingdings"/>
              <a:buChar char=""/>
              <a:tabLst>
                <a:tab pos="287020" algn="l"/>
              </a:tabLst>
            </a:pPr>
            <a:r>
              <a:rPr lang="cs-CZ" spc="65" dirty="0" err="1">
                <a:latin typeface="Cambria" panose="02040503050406030204" pitchFamily="18" charset="0"/>
                <a:cs typeface="Palatino Linotype"/>
              </a:rPr>
              <a:t>Eye</a:t>
            </a:r>
            <a:r>
              <a:rPr lang="cs-CZ" spc="65" dirty="0">
                <a:latin typeface="Cambria" panose="02040503050406030204" pitchFamily="18" charset="0"/>
                <a:cs typeface="Palatino Linotype"/>
              </a:rPr>
              <a:t> </a:t>
            </a:r>
            <a:r>
              <a:rPr lang="cs-CZ" spc="65" dirty="0" err="1">
                <a:latin typeface="Cambria" panose="02040503050406030204" pitchFamily="18" charset="0"/>
                <a:cs typeface="Palatino Linotype"/>
              </a:rPr>
              <a:t>contact</a:t>
            </a:r>
            <a:endParaRPr lang="cs-CZ" spc="65" dirty="0">
              <a:latin typeface="Cambria" panose="02040503050406030204" pitchFamily="18" charset="0"/>
              <a:cs typeface="Palatino Linotype"/>
            </a:endParaRPr>
          </a:p>
          <a:p>
            <a:pPr marL="287020" indent="-274320">
              <a:buClr>
                <a:srgbClr val="FD8537"/>
              </a:buClr>
              <a:buSzPct val="68750"/>
              <a:buFont typeface="Wingdings"/>
              <a:buChar char=""/>
              <a:tabLst>
                <a:tab pos="287020" algn="l"/>
              </a:tabLst>
            </a:pPr>
            <a:r>
              <a:rPr spc="65" dirty="0">
                <a:latin typeface="Cambria" panose="02040503050406030204" pitchFamily="18" charset="0"/>
                <a:cs typeface="Palatino Linotype"/>
              </a:rPr>
              <a:t>Facial expressions</a:t>
            </a:r>
          </a:p>
          <a:p>
            <a:pPr marL="287020" indent="-274320">
              <a:spcBef>
                <a:spcPts val="600"/>
              </a:spcBef>
              <a:buClr>
                <a:srgbClr val="FD8537"/>
              </a:buClr>
              <a:buSzPct val="68750"/>
              <a:buFont typeface="Wingdings"/>
              <a:buChar char=""/>
              <a:tabLst>
                <a:tab pos="287020" algn="l"/>
              </a:tabLst>
            </a:pPr>
            <a:r>
              <a:rPr lang="cs-CZ" spc="65" dirty="0">
                <a:latin typeface="Cambria" panose="02040503050406030204" pitchFamily="18" charset="0"/>
                <a:cs typeface="Palatino Linotype"/>
              </a:rPr>
              <a:t>Tone </a:t>
            </a:r>
            <a:r>
              <a:rPr lang="cs-CZ" spc="65" dirty="0" err="1">
                <a:latin typeface="Cambria" panose="02040503050406030204" pitchFamily="18" charset="0"/>
                <a:cs typeface="Palatino Linotype"/>
              </a:rPr>
              <a:t>of</a:t>
            </a:r>
            <a:r>
              <a:rPr lang="cs-CZ" spc="65" dirty="0">
                <a:latin typeface="Cambria" panose="02040503050406030204" pitchFamily="18" charset="0"/>
                <a:cs typeface="Palatino Linotype"/>
              </a:rPr>
              <a:t> </a:t>
            </a:r>
            <a:r>
              <a:rPr lang="cs-CZ" spc="65" dirty="0" err="1">
                <a:latin typeface="Cambria" panose="02040503050406030204" pitchFamily="18" charset="0"/>
                <a:cs typeface="Palatino Linotype"/>
              </a:rPr>
              <a:t>voice</a:t>
            </a:r>
            <a:endParaRPr lang="cs-CZ" spc="65" dirty="0">
              <a:latin typeface="Cambria" panose="02040503050406030204" pitchFamily="18" charset="0"/>
              <a:cs typeface="Palatino Linotype"/>
            </a:endParaRPr>
          </a:p>
          <a:p>
            <a:pPr marL="287020" indent="-274320">
              <a:spcBef>
                <a:spcPts val="600"/>
              </a:spcBef>
              <a:buClr>
                <a:srgbClr val="FD8537"/>
              </a:buClr>
              <a:buSzPct val="68750"/>
              <a:buFont typeface="Wingdings"/>
              <a:buChar char=""/>
              <a:tabLst>
                <a:tab pos="287020" algn="l"/>
              </a:tabLst>
            </a:pPr>
            <a:r>
              <a:rPr lang="cs-CZ" spc="65" dirty="0" err="1">
                <a:latin typeface="Cambria" panose="02040503050406030204" pitchFamily="18" charset="0"/>
                <a:cs typeface="Palatino Linotype"/>
              </a:rPr>
              <a:t>Gestures</a:t>
            </a:r>
            <a:endParaRPr lang="cs-CZ" spc="65" dirty="0">
              <a:latin typeface="Cambria" panose="02040503050406030204" pitchFamily="18" charset="0"/>
              <a:cs typeface="Palatino Linotype"/>
            </a:endParaRPr>
          </a:p>
          <a:p>
            <a:pPr marL="287020" indent="-274320">
              <a:spcBef>
                <a:spcPts val="600"/>
              </a:spcBef>
              <a:buClr>
                <a:srgbClr val="FD8537"/>
              </a:buClr>
              <a:buSzPct val="68750"/>
              <a:buFont typeface="Wingdings"/>
              <a:buChar char=""/>
              <a:tabLst>
                <a:tab pos="287020" algn="l"/>
              </a:tabLst>
            </a:pPr>
            <a:r>
              <a:rPr lang="cs-CZ" spc="65" dirty="0" err="1">
                <a:latin typeface="Cambria" panose="02040503050406030204" pitchFamily="18" charset="0"/>
                <a:cs typeface="Palatino Linotype"/>
              </a:rPr>
              <a:t>Posture</a:t>
            </a:r>
            <a:endParaRPr lang="cs-CZ" spc="65" dirty="0">
              <a:latin typeface="Cambria" panose="02040503050406030204" pitchFamily="18" charset="0"/>
              <a:cs typeface="Palatino Linotype"/>
            </a:endParaRPr>
          </a:p>
          <a:p>
            <a:pPr marL="287020" indent="-274320">
              <a:spcBef>
                <a:spcPts val="600"/>
              </a:spcBef>
              <a:buClr>
                <a:srgbClr val="FD8537"/>
              </a:buClr>
              <a:buSzPct val="68750"/>
              <a:buFont typeface="Wingdings"/>
              <a:buChar char=""/>
              <a:tabLst>
                <a:tab pos="287020" algn="l"/>
              </a:tabLst>
            </a:pPr>
            <a:r>
              <a:rPr lang="cs-CZ" spc="65" dirty="0" err="1">
                <a:latin typeface="Cambria" panose="02040503050406030204" pitchFamily="18" charset="0"/>
                <a:cs typeface="Palatino Linotype"/>
              </a:rPr>
              <a:t>Physical</a:t>
            </a:r>
            <a:r>
              <a:rPr lang="cs-CZ" spc="65" dirty="0">
                <a:latin typeface="Cambria" panose="02040503050406030204" pitchFamily="18" charset="0"/>
                <a:cs typeface="Palatino Linotype"/>
              </a:rPr>
              <a:t> </a:t>
            </a:r>
            <a:r>
              <a:rPr lang="cs-CZ" spc="65" dirty="0" err="1">
                <a:latin typeface="Cambria" panose="02040503050406030204" pitchFamily="18" charset="0"/>
                <a:cs typeface="Palatino Linotype"/>
              </a:rPr>
              <a:t>contact</a:t>
            </a:r>
            <a:endParaRPr lang="cs-CZ" spc="65" dirty="0">
              <a:latin typeface="Cambria" panose="02040503050406030204" pitchFamily="18" charset="0"/>
              <a:cs typeface="Palatino Linotype"/>
            </a:endParaRPr>
          </a:p>
          <a:p>
            <a:pPr marL="287020" indent="-274320">
              <a:spcBef>
                <a:spcPts val="315"/>
              </a:spcBef>
              <a:buClr>
                <a:srgbClr val="FD8537"/>
              </a:buClr>
              <a:buSzPct val="68750"/>
              <a:buFont typeface="Wingdings"/>
              <a:buChar char=""/>
              <a:tabLst>
                <a:tab pos="287020" algn="l"/>
              </a:tabLst>
            </a:pPr>
            <a:r>
              <a:rPr spc="65" dirty="0">
                <a:latin typeface="Cambria" panose="02040503050406030204" pitchFamily="18" charset="0"/>
                <a:cs typeface="Palatino Linotype"/>
              </a:rPr>
              <a:t>Motion</a:t>
            </a:r>
            <a:r>
              <a:rPr lang="cs-CZ" spc="65" dirty="0">
                <a:latin typeface="Cambria" panose="02040503050406030204" pitchFamily="18" charset="0"/>
                <a:cs typeface="Palatino Linotype"/>
              </a:rPr>
              <a:t> &amp; Intensity</a:t>
            </a:r>
            <a:endParaRPr spc="65" dirty="0">
              <a:latin typeface="Cambria" panose="02040503050406030204" pitchFamily="18" charset="0"/>
              <a:cs typeface="Palatino Linotype"/>
            </a:endParaRPr>
          </a:p>
          <a:p>
            <a:pPr marL="287020" indent="-274320">
              <a:spcBef>
                <a:spcPts val="310"/>
              </a:spcBef>
              <a:buClr>
                <a:srgbClr val="FD8537"/>
              </a:buClr>
              <a:buSzPct val="68750"/>
              <a:buFont typeface="Wingdings"/>
              <a:buChar char=""/>
              <a:tabLst>
                <a:tab pos="287020" algn="l"/>
              </a:tabLst>
            </a:pPr>
            <a:r>
              <a:rPr spc="65" dirty="0">
                <a:latin typeface="Cambria" panose="02040503050406030204" pitchFamily="18" charset="0"/>
                <a:cs typeface="Palatino Linotype"/>
              </a:rPr>
              <a:t>Dress/dress code</a:t>
            </a:r>
            <a:endParaRPr lang="cs-CZ" spc="65" dirty="0">
              <a:latin typeface="Cambria" panose="02040503050406030204" pitchFamily="18" charset="0"/>
              <a:cs typeface="Palatino Linotype"/>
            </a:endParaRPr>
          </a:p>
          <a:p>
            <a:pPr marL="287020" indent="-274320">
              <a:spcBef>
                <a:spcPts val="310"/>
              </a:spcBef>
              <a:buClr>
                <a:srgbClr val="FD8537"/>
              </a:buClr>
              <a:buSzPct val="68750"/>
              <a:buFont typeface="Wingdings"/>
              <a:buChar char=""/>
              <a:tabLst>
                <a:tab pos="287020" algn="l"/>
              </a:tabLst>
            </a:pPr>
            <a:endParaRPr lang="cs-CZ" spc="-40" dirty="0">
              <a:latin typeface="Cambria" panose="02040503050406030204" pitchFamily="18" charset="0"/>
              <a:cs typeface="Palatino Linotype"/>
            </a:endParaRPr>
          </a:p>
          <a:p>
            <a:pPr marL="287020" indent="-274320">
              <a:spcBef>
                <a:spcPts val="310"/>
              </a:spcBef>
              <a:buClr>
                <a:srgbClr val="FD8537"/>
              </a:buClr>
              <a:buSzPct val="68750"/>
              <a:buFont typeface="Wingdings"/>
              <a:buChar char=""/>
              <a:tabLst>
                <a:tab pos="287020" algn="l"/>
              </a:tabLst>
            </a:pPr>
            <a:endParaRPr dirty="0">
              <a:latin typeface="Cambria" panose="02040503050406030204" pitchFamily="18" charset="0"/>
              <a:cs typeface="Palatino Linotype"/>
            </a:endParaRPr>
          </a:p>
        </p:txBody>
      </p:sp>
    </p:spTree>
    <p:extLst>
      <p:ext uri="{BB962C8B-B14F-4D97-AF65-F5344CB8AC3E}">
        <p14:creationId xmlns:p14="http://schemas.microsoft.com/office/powerpoint/2010/main" val="2555061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Assertive</a:t>
            </a:r>
            <a:r>
              <a:rPr lang="cs-CZ" dirty="0"/>
              <a:t> </a:t>
            </a:r>
            <a:r>
              <a:rPr lang="cs-CZ" dirty="0" err="1"/>
              <a:t>techniques</a:t>
            </a:r>
            <a:endParaRPr lang="cs-CZ" dirty="0"/>
          </a:p>
        </p:txBody>
      </p:sp>
      <p:sp>
        <p:nvSpPr>
          <p:cNvPr id="3" name="Zástupný symbol pro obsah 2"/>
          <p:cNvSpPr>
            <a:spLocks noGrp="1"/>
          </p:cNvSpPr>
          <p:nvPr>
            <p:ph idx="1"/>
          </p:nvPr>
        </p:nvSpPr>
        <p:spPr/>
        <p:txBody>
          <a:bodyPr/>
          <a:lstStyle/>
          <a:p>
            <a:r>
              <a:rPr lang="cs-CZ" dirty="0" err="1"/>
              <a:t>Fogging</a:t>
            </a:r>
            <a:endParaRPr lang="cs-CZ" dirty="0"/>
          </a:p>
          <a:p>
            <a:endParaRPr lang="cs-CZ" dirty="0"/>
          </a:p>
          <a:p>
            <a:r>
              <a:rPr lang="cs-CZ" dirty="0" err="1"/>
              <a:t>Stuck</a:t>
            </a:r>
            <a:r>
              <a:rPr lang="cs-CZ" dirty="0"/>
              <a:t> </a:t>
            </a:r>
            <a:r>
              <a:rPr lang="cs-CZ" dirty="0" err="1"/>
              <a:t>Record</a:t>
            </a:r>
            <a:endParaRPr lang="cs-CZ" dirty="0"/>
          </a:p>
          <a:p>
            <a:endParaRPr lang="cs-CZ" dirty="0"/>
          </a:p>
          <a:p>
            <a:r>
              <a:rPr lang="cs-CZ" dirty="0"/>
              <a:t>Positive </a:t>
            </a:r>
            <a:r>
              <a:rPr lang="cs-CZ" dirty="0" err="1"/>
              <a:t>enquiry</a:t>
            </a:r>
            <a:r>
              <a:rPr lang="cs-CZ" dirty="0"/>
              <a:t> </a:t>
            </a:r>
          </a:p>
          <a:p>
            <a:endParaRPr lang="cs-CZ" dirty="0"/>
          </a:p>
          <a:p>
            <a:r>
              <a:rPr lang="cs-CZ" dirty="0"/>
              <a:t>Negative </a:t>
            </a:r>
            <a:r>
              <a:rPr lang="cs-CZ" dirty="0" err="1"/>
              <a:t>Enquiry</a:t>
            </a:r>
            <a:endParaRPr lang="cs-CZ" dirty="0"/>
          </a:p>
          <a:p>
            <a:endParaRPr lang="cs-CZ" dirty="0"/>
          </a:p>
        </p:txBody>
      </p:sp>
    </p:spTree>
    <p:extLst>
      <p:ext uri="{BB962C8B-B14F-4D97-AF65-F5344CB8AC3E}">
        <p14:creationId xmlns:p14="http://schemas.microsoft.com/office/powerpoint/2010/main" val="794506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Stuck</a:t>
            </a:r>
            <a:r>
              <a:rPr lang="cs-CZ" dirty="0"/>
              <a:t> </a:t>
            </a:r>
            <a:r>
              <a:rPr lang="cs-CZ" dirty="0" err="1"/>
              <a:t>Record</a:t>
            </a:r>
            <a:endParaRPr lang="cs-CZ" dirty="0"/>
          </a:p>
        </p:txBody>
      </p:sp>
      <p:sp>
        <p:nvSpPr>
          <p:cNvPr id="3" name="Zástupný symbol pro obsah 2"/>
          <p:cNvSpPr>
            <a:spLocks noGrp="1"/>
          </p:cNvSpPr>
          <p:nvPr>
            <p:ph idx="1"/>
          </p:nvPr>
        </p:nvSpPr>
        <p:spPr/>
        <p:txBody>
          <a:bodyPr>
            <a:normAutofit/>
          </a:bodyPr>
          <a:lstStyle/>
          <a:p>
            <a:r>
              <a:rPr lang="en-US" dirty="0"/>
              <a:t>It involves repeating what you want, time and time again, without raising the tone of your voice, becoming angry, irritated, or involved in side issues.</a:t>
            </a:r>
            <a:endParaRPr lang="cs-CZ" dirty="0"/>
          </a:p>
          <a:p>
            <a:r>
              <a:rPr lang="en-US" dirty="0"/>
              <a:t>Continually repeating a request will ensure the discussion does not become side-tracked and involved in irrelevant argument. The key is to stay calm, be very clear in what you want, stick to the point and not give up. </a:t>
            </a:r>
          </a:p>
          <a:p>
            <a:r>
              <a:rPr lang="en-US" dirty="0"/>
              <a:t>Accept a compromise only if you are happy with the outcome. </a:t>
            </a:r>
          </a:p>
        </p:txBody>
      </p:sp>
    </p:spTree>
    <p:extLst>
      <p:ext uri="{BB962C8B-B14F-4D97-AF65-F5344CB8AC3E}">
        <p14:creationId xmlns:p14="http://schemas.microsoft.com/office/powerpoint/2010/main" val="1308747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05901" y="836713"/>
            <a:ext cx="8072119" cy="568873"/>
          </a:xfrm>
          <a:prstGeom prst="rect">
            <a:avLst/>
          </a:prstGeom>
        </p:spPr>
        <p:txBody>
          <a:bodyPr vert="horz" wrap="square" lIns="0" tIns="151891" rIns="0" bIns="0" numCol="1" rtlCol="0" anchor="t" anchorCtr="0" compatLnSpc="1">
            <a:prstTxWarp prst="textNoShape">
              <a:avLst/>
            </a:prstTxWarp>
            <a:spAutoFit/>
          </a:bodyPr>
          <a:lstStyle/>
          <a:p>
            <a:pPr marL="12700"/>
            <a:r>
              <a:rPr sz="2700" b="1" spc="310" dirty="0">
                <a:cs typeface="Cambria"/>
              </a:rPr>
              <a:t>T</a:t>
            </a:r>
            <a:r>
              <a:rPr sz="2150" b="1" spc="310" dirty="0">
                <a:cs typeface="Cambria"/>
              </a:rPr>
              <a:t>HE </a:t>
            </a:r>
            <a:r>
              <a:rPr sz="2700" b="1" spc="335" dirty="0">
                <a:cs typeface="Cambria"/>
              </a:rPr>
              <a:t>S</a:t>
            </a:r>
            <a:r>
              <a:rPr sz="2150" b="1" spc="335" dirty="0">
                <a:cs typeface="Cambria"/>
              </a:rPr>
              <a:t>TUCK </a:t>
            </a:r>
            <a:r>
              <a:rPr sz="2700" b="1" spc="365" dirty="0">
                <a:cs typeface="Cambria"/>
              </a:rPr>
              <a:t>R</a:t>
            </a:r>
            <a:r>
              <a:rPr sz="2150" b="1" spc="365" dirty="0">
                <a:cs typeface="Cambria"/>
              </a:rPr>
              <a:t>ECORD</a:t>
            </a:r>
            <a:r>
              <a:rPr sz="2150" b="1" spc="175" dirty="0">
                <a:cs typeface="Cambria"/>
              </a:rPr>
              <a:t> </a:t>
            </a:r>
            <a:r>
              <a:rPr sz="2700" b="1" spc="330" dirty="0">
                <a:cs typeface="Cambria"/>
              </a:rPr>
              <a:t>T</a:t>
            </a:r>
            <a:r>
              <a:rPr sz="2150" b="1" spc="330" dirty="0">
                <a:cs typeface="Cambria"/>
              </a:rPr>
              <a:t>ECHNIQUE</a:t>
            </a:r>
            <a:endParaRPr sz="2150" dirty="0">
              <a:cs typeface="Cambria"/>
            </a:endParaRPr>
          </a:p>
        </p:txBody>
      </p:sp>
      <p:sp>
        <p:nvSpPr>
          <p:cNvPr id="3" name="object 3"/>
          <p:cNvSpPr txBox="1"/>
          <p:nvPr/>
        </p:nvSpPr>
        <p:spPr>
          <a:xfrm>
            <a:off x="2059940" y="1581150"/>
            <a:ext cx="7157720" cy="4337050"/>
          </a:xfrm>
          <a:prstGeom prst="rect">
            <a:avLst/>
          </a:prstGeom>
        </p:spPr>
        <p:txBody>
          <a:bodyPr vert="horz" wrap="square" lIns="0" tIns="0" rIns="0" bIns="0" rtlCol="0">
            <a:spAutoFit/>
          </a:bodyPr>
          <a:lstStyle/>
          <a:p>
            <a:pPr marL="287020" indent="-274320">
              <a:buClr>
                <a:srgbClr val="FD8537"/>
              </a:buClr>
              <a:buSzPct val="70000"/>
              <a:buFont typeface="Wingdings"/>
              <a:buChar char=""/>
              <a:tabLst>
                <a:tab pos="287020" algn="l"/>
              </a:tabLst>
            </a:pPr>
            <a:r>
              <a:rPr sz="2000" b="1" spc="165" dirty="0">
                <a:latin typeface="Calibri" panose="020F0502020204030204" pitchFamily="34" charset="0"/>
                <a:cs typeface="Cambria"/>
              </a:rPr>
              <a:t>Example</a:t>
            </a:r>
            <a:r>
              <a:rPr sz="2000" b="1" spc="20" dirty="0">
                <a:latin typeface="Calibri" panose="020F0502020204030204" pitchFamily="34" charset="0"/>
                <a:cs typeface="Cambria"/>
              </a:rPr>
              <a:t> </a:t>
            </a:r>
            <a:r>
              <a:rPr sz="2000" b="1" spc="150" dirty="0">
                <a:latin typeface="Calibri" panose="020F0502020204030204" pitchFamily="34" charset="0"/>
                <a:cs typeface="Cambria"/>
              </a:rPr>
              <a:t>Situation</a:t>
            </a:r>
            <a:endParaRPr sz="2000" dirty="0">
              <a:latin typeface="Calibri" panose="020F0502020204030204" pitchFamily="34" charset="0"/>
              <a:cs typeface="Cambria"/>
            </a:endParaRPr>
          </a:p>
          <a:p>
            <a:pPr marL="287020" indent="-274320">
              <a:lnSpc>
                <a:spcPts val="2160"/>
              </a:lnSpc>
              <a:spcBef>
                <a:spcPts val="120"/>
              </a:spcBef>
              <a:buClr>
                <a:srgbClr val="FD8537"/>
              </a:buClr>
              <a:buSzPct val="70000"/>
              <a:buFont typeface="Wingdings"/>
              <a:buChar char=""/>
              <a:tabLst>
                <a:tab pos="287020" algn="l"/>
              </a:tabLst>
            </a:pPr>
            <a:r>
              <a:rPr sz="2000" spc="100" dirty="0">
                <a:latin typeface="Calibri" panose="020F0502020204030204" pitchFamily="34" charset="0"/>
                <a:cs typeface="Cambria"/>
              </a:rPr>
              <a:t>Imagine </a:t>
            </a:r>
            <a:r>
              <a:rPr sz="2000" spc="110" dirty="0">
                <a:latin typeface="Calibri" panose="020F0502020204030204" pitchFamily="34" charset="0"/>
                <a:cs typeface="Cambria"/>
              </a:rPr>
              <a:t>that </a:t>
            </a:r>
            <a:r>
              <a:rPr sz="2000" spc="40" dirty="0">
                <a:latin typeface="Calibri" panose="020F0502020204030204" pitchFamily="34" charset="0"/>
                <a:cs typeface="Cambria"/>
              </a:rPr>
              <a:t>you </a:t>
            </a:r>
            <a:r>
              <a:rPr sz="2000" spc="70" dirty="0">
                <a:latin typeface="Calibri" panose="020F0502020204030204" pitchFamily="34" charset="0"/>
                <a:cs typeface="Cambria"/>
              </a:rPr>
              <a:t>are </a:t>
            </a:r>
            <a:r>
              <a:rPr sz="2000" spc="80" dirty="0">
                <a:latin typeface="Calibri" panose="020F0502020204030204" pitchFamily="34" charset="0"/>
                <a:cs typeface="Cambria"/>
              </a:rPr>
              <a:t>returning </a:t>
            </a:r>
            <a:r>
              <a:rPr sz="2000" spc="70" dirty="0">
                <a:latin typeface="Calibri" panose="020F0502020204030204" pitchFamily="34" charset="0"/>
                <a:cs typeface="Cambria"/>
              </a:rPr>
              <a:t>something </a:t>
            </a:r>
            <a:r>
              <a:rPr sz="2000" spc="110" dirty="0">
                <a:latin typeface="Calibri" panose="020F0502020204030204" pitchFamily="34" charset="0"/>
                <a:cs typeface="Cambria"/>
              </a:rPr>
              <a:t>that </a:t>
            </a:r>
            <a:r>
              <a:rPr sz="2000" spc="70" dirty="0">
                <a:latin typeface="Calibri" panose="020F0502020204030204" pitchFamily="34" charset="0"/>
                <a:cs typeface="Cambria"/>
              </a:rPr>
              <a:t>is </a:t>
            </a:r>
            <a:r>
              <a:rPr sz="2000" spc="95" dirty="0">
                <a:latin typeface="Calibri" panose="020F0502020204030204" pitchFamily="34" charset="0"/>
                <a:cs typeface="Cambria"/>
              </a:rPr>
              <a:t>faulty</a:t>
            </a:r>
            <a:r>
              <a:rPr sz="2000" spc="165" dirty="0">
                <a:latin typeface="Calibri" panose="020F0502020204030204" pitchFamily="34" charset="0"/>
                <a:cs typeface="Cambria"/>
              </a:rPr>
              <a:t> </a:t>
            </a:r>
            <a:r>
              <a:rPr sz="2000" spc="15" dirty="0">
                <a:latin typeface="Calibri" panose="020F0502020204030204" pitchFamily="34" charset="0"/>
                <a:cs typeface="Cambria"/>
              </a:rPr>
              <a:t>to</a:t>
            </a:r>
            <a:endParaRPr sz="2000" dirty="0">
              <a:latin typeface="Calibri" panose="020F0502020204030204" pitchFamily="34" charset="0"/>
              <a:cs typeface="Cambria"/>
            </a:endParaRPr>
          </a:p>
          <a:p>
            <a:pPr marL="286385">
              <a:lnSpc>
                <a:spcPts val="2160"/>
              </a:lnSpc>
            </a:pPr>
            <a:r>
              <a:rPr sz="2000" spc="135" dirty="0">
                <a:latin typeface="Calibri" panose="020F0502020204030204" pitchFamily="34" charset="0"/>
                <a:cs typeface="Cambria"/>
              </a:rPr>
              <a:t>a </a:t>
            </a:r>
            <a:r>
              <a:rPr sz="2000" spc="55" dirty="0">
                <a:latin typeface="Calibri" panose="020F0502020204030204" pitchFamily="34" charset="0"/>
                <a:cs typeface="Cambria"/>
              </a:rPr>
              <a:t>store. </a:t>
            </a:r>
            <a:r>
              <a:rPr sz="2000" spc="95" dirty="0">
                <a:latin typeface="Calibri" panose="020F0502020204030204" pitchFamily="34" charset="0"/>
                <a:cs typeface="Cambria"/>
              </a:rPr>
              <a:t>The </a:t>
            </a:r>
            <a:r>
              <a:rPr sz="2000" spc="50" dirty="0">
                <a:latin typeface="Calibri" panose="020F0502020204030204" pitchFamily="34" charset="0"/>
                <a:cs typeface="Cambria"/>
              </a:rPr>
              <a:t>conversation </a:t>
            </a:r>
            <a:r>
              <a:rPr sz="2000" spc="100" dirty="0">
                <a:latin typeface="Calibri" panose="020F0502020204030204" pitchFamily="34" charset="0"/>
                <a:cs typeface="Cambria"/>
              </a:rPr>
              <a:t>may </a:t>
            </a:r>
            <a:r>
              <a:rPr sz="2000" spc="10" dirty="0">
                <a:latin typeface="Calibri" panose="020F0502020204030204" pitchFamily="34" charset="0"/>
                <a:cs typeface="Cambria"/>
              </a:rPr>
              <a:t>go </a:t>
            </a:r>
            <a:r>
              <a:rPr sz="2000" spc="100" dirty="0">
                <a:latin typeface="Calibri" panose="020F0502020204030204" pitchFamily="34" charset="0"/>
                <a:cs typeface="Cambria"/>
              </a:rPr>
              <a:t>as</a:t>
            </a:r>
            <a:r>
              <a:rPr sz="2000" spc="240" dirty="0">
                <a:latin typeface="Calibri" panose="020F0502020204030204" pitchFamily="34" charset="0"/>
                <a:cs typeface="Cambria"/>
              </a:rPr>
              <a:t> </a:t>
            </a:r>
            <a:r>
              <a:rPr sz="2000" spc="40" dirty="0">
                <a:latin typeface="Calibri" panose="020F0502020204030204" pitchFamily="34" charset="0"/>
                <a:cs typeface="Cambria"/>
              </a:rPr>
              <a:t>follows.</a:t>
            </a:r>
            <a:endParaRPr sz="2000" dirty="0">
              <a:latin typeface="Calibri" panose="020F0502020204030204" pitchFamily="34" charset="0"/>
              <a:cs typeface="Cambria"/>
            </a:endParaRPr>
          </a:p>
          <a:p>
            <a:pPr marL="287020" marR="368935" indent="-274320">
              <a:lnSpc>
                <a:spcPct val="80000"/>
              </a:lnSpc>
              <a:spcBef>
                <a:spcPts val="600"/>
              </a:spcBef>
              <a:buClr>
                <a:srgbClr val="FD8537"/>
              </a:buClr>
              <a:buSzPct val="70000"/>
              <a:buFont typeface="Wingdings"/>
              <a:buChar char=""/>
              <a:tabLst>
                <a:tab pos="287020" algn="l"/>
              </a:tabLst>
            </a:pPr>
            <a:r>
              <a:rPr sz="2000" b="1" i="1" spc="185" dirty="0">
                <a:latin typeface="Calibri" panose="020F0502020204030204" pitchFamily="34" charset="0"/>
                <a:cs typeface="Cambria"/>
              </a:rPr>
              <a:t>“I </a:t>
            </a:r>
            <a:r>
              <a:rPr sz="2000" b="1" i="1" spc="125" dirty="0">
                <a:latin typeface="Calibri" panose="020F0502020204030204" pitchFamily="34" charset="0"/>
                <a:cs typeface="Cambria"/>
              </a:rPr>
              <a:t>bought </a:t>
            </a:r>
            <a:r>
              <a:rPr sz="2000" b="1" i="1" spc="90" dirty="0">
                <a:latin typeface="Calibri" panose="020F0502020204030204" pitchFamily="34" charset="0"/>
                <a:cs typeface="Cambria"/>
              </a:rPr>
              <a:t>these </a:t>
            </a:r>
            <a:r>
              <a:rPr sz="2000" b="1" i="1" spc="95" dirty="0">
                <a:latin typeface="Calibri" panose="020F0502020204030204" pitchFamily="34" charset="0"/>
                <a:cs typeface="Cambria"/>
              </a:rPr>
              <a:t>shoes </a:t>
            </a:r>
            <a:r>
              <a:rPr sz="2000" b="1" i="1" spc="135" dirty="0">
                <a:latin typeface="Calibri" panose="020F0502020204030204" pitchFamily="34" charset="0"/>
                <a:cs typeface="Cambria"/>
              </a:rPr>
              <a:t>last </a:t>
            </a:r>
            <a:r>
              <a:rPr sz="2000" b="1" i="1" spc="105" dirty="0">
                <a:latin typeface="Calibri" panose="020F0502020204030204" pitchFamily="34" charset="0"/>
                <a:cs typeface="Cambria"/>
              </a:rPr>
              <a:t>week </a:t>
            </a:r>
            <a:r>
              <a:rPr sz="2000" b="1" i="1" spc="195" dirty="0">
                <a:latin typeface="Calibri" panose="020F0502020204030204" pitchFamily="34" charset="0"/>
                <a:cs typeface="Cambria"/>
              </a:rPr>
              <a:t>and </a:t>
            </a:r>
            <a:r>
              <a:rPr sz="2000" b="1" i="1" spc="110" dirty="0">
                <a:latin typeface="Calibri" panose="020F0502020204030204" pitchFamily="34" charset="0"/>
                <a:cs typeface="Cambria"/>
              </a:rPr>
              <a:t>the heels </a:t>
            </a:r>
            <a:r>
              <a:rPr sz="2000" b="1" i="1" spc="135" dirty="0">
                <a:latin typeface="Calibri" panose="020F0502020204030204" pitchFamily="34" charset="0"/>
                <a:cs typeface="Cambria"/>
              </a:rPr>
              <a:t>have  </a:t>
            </a:r>
            <a:r>
              <a:rPr sz="2000" b="1" i="1" spc="150" dirty="0">
                <a:latin typeface="Calibri" panose="020F0502020204030204" pitchFamily="34" charset="0"/>
                <a:cs typeface="Cambria"/>
              </a:rPr>
              <a:t>fallen </a:t>
            </a:r>
            <a:r>
              <a:rPr sz="2000" b="1" i="1" spc="110" dirty="0">
                <a:latin typeface="Calibri" panose="020F0502020204030204" pitchFamily="34" charset="0"/>
                <a:cs typeface="Cambria"/>
              </a:rPr>
              <a:t>off. </a:t>
            </a:r>
            <a:r>
              <a:rPr sz="2000" b="1" i="1" spc="204" dirty="0">
                <a:latin typeface="Calibri" panose="020F0502020204030204" pitchFamily="34" charset="0"/>
                <a:cs typeface="Cambria"/>
              </a:rPr>
              <a:t>I </a:t>
            </a:r>
            <a:r>
              <a:rPr sz="2000" b="1" i="1" spc="155" dirty="0">
                <a:latin typeface="Calibri" panose="020F0502020204030204" pitchFamily="34" charset="0"/>
                <a:cs typeface="Cambria"/>
              </a:rPr>
              <a:t>would like </a:t>
            </a:r>
            <a:r>
              <a:rPr sz="2000" b="1" i="1" spc="195" dirty="0">
                <a:latin typeface="Calibri" panose="020F0502020204030204" pitchFamily="34" charset="0"/>
                <a:cs typeface="Cambria"/>
              </a:rPr>
              <a:t>a </a:t>
            </a:r>
            <a:r>
              <a:rPr sz="2000" b="1" i="1" spc="150" dirty="0">
                <a:latin typeface="Calibri" panose="020F0502020204030204" pitchFamily="34" charset="0"/>
                <a:cs typeface="Cambria"/>
              </a:rPr>
              <a:t>refund</a:t>
            </a:r>
            <a:r>
              <a:rPr sz="2000" b="1" i="1" spc="-85" dirty="0">
                <a:latin typeface="Calibri" panose="020F0502020204030204" pitchFamily="34" charset="0"/>
                <a:cs typeface="Cambria"/>
              </a:rPr>
              <a:t> </a:t>
            </a:r>
            <a:r>
              <a:rPr sz="2000" b="1" i="1" spc="120" dirty="0">
                <a:latin typeface="Calibri" panose="020F0502020204030204" pitchFamily="34" charset="0"/>
                <a:cs typeface="Cambria"/>
              </a:rPr>
              <a:t>please.”</a:t>
            </a:r>
            <a:endParaRPr sz="2000" dirty="0">
              <a:latin typeface="Calibri" panose="020F0502020204030204" pitchFamily="34" charset="0"/>
              <a:cs typeface="Cambria"/>
            </a:endParaRPr>
          </a:p>
          <a:p>
            <a:pPr marL="287020" marR="57150" indent="-274320">
              <a:lnSpc>
                <a:spcPts val="1920"/>
              </a:lnSpc>
              <a:spcBef>
                <a:spcPts val="585"/>
              </a:spcBef>
              <a:buClr>
                <a:srgbClr val="FD8537"/>
              </a:buClr>
              <a:buSzPct val="70000"/>
              <a:buFont typeface="Wingdings"/>
              <a:buChar char=""/>
              <a:tabLst>
                <a:tab pos="287020" algn="l"/>
              </a:tabLst>
            </a:pPr>
            <a:r>
              <a:rPr sz="2000" spc="25" dirty="0">
                <a:latin typeface="Calibri" panose="020F0502020204030204" pitchFamily="34" charset="0"/>
                <a:cs typeface="Georgia"/>
              </a:rPr>
              <a:t>“It </a:t>
            </a:r>
            <a:r>
              <a:rPr sz="2000" spc="15" dirty="0">
                <a:latin typeface="Calibri" panose="020F0502020204030204" pitchFamily="34" charset="0"/>
                <a:cs typeface="Georgia"/>
              </a:rPr>
              <a:t>looks </a:t>
            </a:r>
            <a:r>
              <a:rPr sz="2000" spc="65" dirty="0">
                <a:latin typeface="Calibri" panose="020F0502020204030204" pitchFamily="34" charset="0"/>
                <a:cs typeface="Georgia"/>
              </a:rPr>
              <a:t>like </a:t>
            </a:r>
            <a:r>
              <a:rPr sz="2000" spc="50" dirty="0">
                <a:latin typeface="Calibri" panose="020F0502020204030204" pitchFamily="34" charset="0"/>
                <a:cs typeface="Georgia"/>
              </a:rPr>
              <a:t>they've </a:t>
            </a:r>
            <a:r>
              <a:rPr sz="2000" spc="25" dirty="0">
                <a:latin typeface="Calibri" panose="020F0502020204030204" pitchFamily="34" charset="0"/>
                <a:cs typeface="Georgia"/>
              </a:rPr>
              <a:t>been </a:t>
            </a:r>
            <a:r>
              <a:rPr sz="2000" spc="30" dirty="0">
                <a:latin typeface="Calibri" panose="020F0502020204030204" pitchFamily="34" charset="0"/>
                <a:cs typeface="Georgia"/>
              </a:rPr>
              <a:t>worn </a:t>
            </a:r>
            <a:r>
              <a:rPr sz="2000" spc="105" dirty="0">
                <a:latin typeface="Calibri" panose="020F0502020204030204" pitchFamily="34" charset="0"/>
                <a:cs typeface="Georgia"/>
              </a:rPr>
              <a:t>a </a:t>
            </a:r>
            <a:r>
              <a:rPr sz="2000" spc="25" dirty="0">
                <a:latin typeface="Calibri" panose="020F0502020204030204" pitchFamily="34" charset="0"/>
                <a:cs typeface="Georgia"/>
              </a:rPr>
              <a:t>lot </a:t>
            </a:r>
            <a:r>
              <a:rPr sz="2000" spc="50" dirty="0">
                <a:latin typeface="Calibri" panose="020F0502020204030204" pitchFamily="34" charset="0"/>
                <a:cs typeface="Georgia"/>
              </a:rPr>
              <a:t>and </a:t>
            </a:r>
            <a:r>
              <a:rPr sz="2000" spc="55" dirty="0">
                <a:latin typeface="Calibri" panose="020F0502020204030204" pitchFamily="34" charset="0"/>
                <a:cs typeface="Georgia"/>
              </a:rPr>
              <a:t>these </a:t>
            </a:r>
            <a:r>
              <a:rPr sz="2000" spc="30" dirty="0">
                <a:latin typeface="Calibri" panose="020F0502020204030204" pitchFamily="34" charset="0"/>
                <a:cs typeface="Georgia"/>
              </a:rPr>
              <a:t>shoes </a:t>
            </a:r>
            <a:r>
              <a:rPr sz="2000" spc="55" dirty="0">
                <a:latin typeface="Calibri" panose="020F0502020204030204" pitchFamily="34" charset="0"/>
                <a:cs typeface="Georgia"/>
              </a:rPr>
              <a:t>were  </a:t>
            </a:r>
            <a:r>
              <a:rPr sz="2000" spc="30" dirty="0">
                <a:latin typeface="Calibri" panose="020F0502020204030204" pitchFamily="34" charset="0"/>
                <a:cs typeface="Georgia"/>
              </a:rPr>
              <a:t>only </a:t>
            </a:r>
            <a:r>
              <a:rPr sz="2000" spc="35" dirty="0">
                <a:latin typeface="Calibri" panose="020F0502020204030204" pitchFamily="34" charset="0"/>
                <a:cs typeface="Georgia"/>
              </a:rPr>
              <a:t>designed </a:t>
            </a:r>
            <a:r>
              <a:rPr sz="2000" spc="5" dirty="0">
                <a:latin typeface="Calibri" panose="020F0502020204030204" pitchFamily="34" charset="0"/>
                <a:cs typeface="Georgia"/>
              </a:rPr>
              <a:t>for </a:t>
            </a:r>
            <a:r>
              <a:rPr sz="2000" spc="20" dirty="0">
                <a:latin typeface="Calibri" panose="020F0502020204030204" pitchFamily="34" charset="0"/>
                <a:cs typeface="Georgia"/>
              </a:rPr>
              <a:t>occasional</a:t>
            </a:r>
            <a:r>
              <a:rPr sz="2000" spc="30" dirty="0">
                <a:latin typeface="Calibri" panose="020F0502020204030204" pitchFamily="34" charset="0"/>
                <a:cs typeface="Georgia"/>
              </a:rPr>
              <a:t> </a:t>
            </a:r>
            <a:r>
              <a:rPr sz="2000" spc="45" dirty="0">
                <a:latin typeface="Calibri" panose="020F0502020204030204" pitchFamily="34" charset="0"/>
                <a:cs typeface="Georgia"/>
              </a:rPr>
              <a:t>wear.”</a:t>
            </a:r>
            <a:endParaRPr sz="2000" dirty="0">
              <a:latin typeface="Calibri" panose="020F0502020204030204" pitchFamily="34" charset="0"/>
              <a:cs typeface="Georgia"/>
            </a:endParaRPr>
          </a:p>
          <a:p>
            <a:pPr marL="287020" indent="-274320">
              <a:spcBef>
                <a:spcPts val="135"/>
              </a:spcBef>
              <a:buClr>
                <a:srgbClr val="FD8537"/>
              </a:buClr>
              <a:buSzPct val="70000"/>
              <a:buFont typeface="Wingdings"/>
              <a:buChar char=""/>
              <a:tabLst>
                <a:tab pos="287020" algn="l"/>
              </a:tabLst>
            </a:pPr>
            <a:r>
              <a:rPr sz="2000" spc="125" dirty="0">
                <a:latin typeface="Calibri" panose="020F0502020204030204" pitchFamily="34" charset="0"/>
                <a:cs typeface="Cambria"/>
              </a:rPr>
              <a:t>Stuck </a:t>
            </a:r>
            <a:r>
              <a:rPr sz="2000" spc="45" dirty="0">
                <a:latin typeface="Calibri" panose="020F0502020204030204" pitchFamily="34" charset="0"/>
                <a:cs typeface="Cambria"/>
              </a:rPr>
              <a:t>Record </a:t>
            </a:r>
            <a:r>
              <a:rPr sz="2000" spc="65" dirty="0">
                <a:latin typeface="Calibri" panose="020F0502020204030204" pitchFamily="34" charset="0"/>
                <a:cs typeface="Cambria"/>
              </a:rPr>
              <a:t>technique</a:t>
            </a:r>
            <a:r>
              <a:rPr sz="2000" spc="60" dirty="0">
                <a:latin typeface="Calibri" panose="020F0502020204030204" pitchFamily="34" charset="0"/>
                <a:cs typeface="Cambria"/>
              </a:rPr>
              <a:t> </a:t>
            </a:r>
            <a:r>
              <a:rPr sz="2000" spc="40" dirty="0">
                <a:latin typeface="Calibri" panose="020F0502020204030204" pitchFamily="34" charset="0"/>
                <a:cs typeface="Cambria"/>
              </a:rPr>
              <a:t>response:</a:t>
            </a:r>
            <a:endParaRPr sz="2000" dirty="0">
              <a:latin typeface="Calibri" panose="020F0502020204030204" pitchFamily="34" charset="0"/>
              <a:cs typeface="Cambria"/>
            </a:endParaRPr>
          </a:p>
          <a:p>
            <a:pPr marL="287020" marR="230504" indent="-274320">
              <a:lnSpc>
                <a:spcPts val="1920"/>
              </a:lnSpc>
              <a:spcBef>
                <a:spcPts val="580"/>
              </a:spcBef>
              <a:buClr>
                <a:srgbClr val="FD8537"/>
              </a:buClr>
              <a:buSzPct val="70000"/>
              <a:buFont typeface="Wingdings"/>
              <a:buChar char=""/>
              <a:tabLst>
                <a:tab pos="287020" algn="l"/>
              </a:tabLst>
            </a:pPr>
            <a:r>
              <a:rPr sz="2000" b="1" i="1" spc="185" dirty="0">
                <a:latin typeface="Calibri" panose="020F0502020204030204" pitchFamily="34" charset="0"/>
                <a:cs typeface="Cambria"/>
              </a:rPr>
              <a:t>“I </a:t>
            </a:r>
            <a:r>
              <a:rPr sz="2000" b="1" i="1" spc="135" dirty="0">
                <a:latin typeface="Calibri" panose="020F0502020204030204" pitchFamily="34" charset="0"/>
                <a:cs typeface="Cambria"/>
              </a:rPr>
              <a:t>have </a:t>
            </a:r>
            <a:r>
              <a:rPr sz="2000" b="1" i="1" spc="120" dirty="0">
                <a:latin typeface="Calibri" panose="020F0502020204030204" pitchFamily="34" charset="0"/>
                <a:cs typeface="Cambria"/>
              </a:rPr>
              <a:t>only </a:t>
            </a:r>
            <a:r>
              <a:rPr sz="2000" b="1" i="1" spc="195" dirty="0">
                <a:latin typeface="Calibri" panose="020F0502020204030204" pitchFamily="34" charset="0"/>
                <a:cs typeface="Cambria"/>
              </a:rPr>
              <a:t>had </a:t>
            </a:r>
            <a:r>
              <a:rPr sz="2000" b="1" i="1" spc="125" dirty="0">
                <a:latin typeface="Calibri" panose="020F0502020204030204" pitchFamily="34" charset="0"/>
                <a:cs typeface="Cambria"/>
              </a:rPr>
              <a:t>them </a:t>
            </a:r>
            <a:r>
              <a:rPr sz="2000" b="1" i="1" spc="195" dirty="0">
                <a:latin typeface="Calibri" panose="020F0502020204030204" pitchFamily="34" charset="0"/>
                <a:cs typeface="Cambria"/>
              </a:rPr>
              <a:t>a </a:t>
            </a:r>
            <a:r>
              <a:rPr sz="2000" b="1" i="1" spc="105" dirty="0">
                <a:latin typeface="Calibri" panose="020F0502020204030204" pitchFamily="34" charset="0"/>
                <a:cs typeface="Cambria"/>
              </a:rPr>
              <a:t>week </a:t>
            </a:r>
            <a:r>
              <a:rPr sz="2000" b="1" i="1" spc="195" dirty="0">
                <a:latin typeface="Calibri" panose="020F0502020204030204" pitchFamily="34" charset="0"/>
                <a:cs typeface="Cambria"/>
              </a:rPr>
              <a:t>and </a:t>
            </a:r>
            <a:r>
              <a:rPr sz="2000" b="1" i="1" spc="95" dirty="0">
                <a:latin typeface="Calibri" panose="020F0502020204030204" pitchFamily="34" charset="0"/>
                <a:cs typeface="Cambria"/>
              </a:rPr>
              <a:t>they </a:t>
            </a:r>
            <a:r>
              <a:rPr sz="2000" b="1" i="1" spc="120" dirty="0">
                <a:latin typeface="Calibri" panose="020F0502020204030204" pitchFamily="34" charset="0"/>
                <a:cs typeface="Cambria"/>
              </a:rPr>
              <a:t>are </a:t>
            </a:r>
            <a:r>
              <a:rPr sz="2000" b="1" i="1" spc="135" dirty="0">
                <a:latin typeface="Calibri" panose="020F0502020204030204" pitchFamily="34" charset="0"/>
                <a:cs typeface="Cambria"/>
              </a:rPr>
              <a:t>faulty.</a:t>
            </a:r>
            <a:r>
              <a:rPr sz="2000" b="1" i="1" spc="-15" dirty="0">
                <a:latin typeface="Calibri" panose="020F0502020204030204" pitchFamily="34" charset="0"/>
                <a:cs typeface="Cambria"/>
              </a:rPr>
              <a:t> </a:t>
            </a:r>
            <a:r>
              <a:rPr sz="2000" b="1" i="1" spc="204" dirty="0">
                <a:latin typeface="Calibri" panose="020F0502020204030204" pitchFamily="34" charset="0"/>
                <a:cs typeface="Cambria"/>
              </a:rPr>
              <a:t>I  </a:t>
            </a:r>
            <a:r>
              <a:rPr sz="2000" b="1" i="1" spc="155" dirty="0">
                <a:latin typeface="Calibri" panose="020F0502020204030204" pitchFamily="34" charset="0"/>
                <a:cs typeface="Cambria"/>
              </a:rPr>
              <a:t>would like </a:t>
            </a:r>
            <a:r>
              <a:rPr sz="2000" b="1" i="1" spc="195" dirty="0">
                <a:latin typeface="Calibri" panose="020F0502020204030204" pitchFamily="34" charset="0"/>
                <a:cs typeface="Cambria"/>
              </a:rPr>
              <a:t>a </a:t>
            </a:r>
            <a:r>
              <a:rPr sz="2000" b="1" i="1" spc="150" dirty="0">
                <a:latin typeface="Calibri" panose="020F0502020204030204" pitchFamily="34" charset="0"/>
                <a:cs typeface="Cambria"/>
              </a:rPr>
              <a:t>refund</a:t>
            </a:r>
            <a:r>
              <a:rPr sz="2000" b="1" i="1" spc="-45" dirty="0">
                <a:latin typeface="Calibri" panose="020F0502020204030204" pitchFamily="34" charset="0"/>
                <a:cs typeface="Cambria"/>
              </a:rPr>
              <a:t> </a:t>
            </a:r>
            <a:r>
              <a:rPr sz="2000" b="1" i="1" spc="120" dirty="0">
                <a:latin typeface="Calibri" panose="020F0502020204030204" pitchFamily="34" charset="0"/>
                <a:cs typeface="Cambria"/>
              </a:rPr>
              <a:t>please.”</a:t>
            </a:r>
            <a:endParaRPr sz="2000" dirty="0">
              <a:latin typeface="Calibri" panose="020F0502020204030204" pitchFamily="34" charset="0"/>
              <a:cs typeface="Cambria"/>
            </a:endParaRPr>
          </a:p>
          <a:p>
            <a:pPr marL="287020" indent="-274320">
              <a:lnSpc>
                <a:spcPts val="2160"/>
              </a:lnSpc>
              <a:spcBef>
                <a:spcPts val="135"/>
              </a:spcBef>
              <a:buClr>
                <a:srgbClr val="FD8537"/>
              </a:buClr>
              <a:buSzPct val="70000"/>
              <a:buFont typeface="Wingdings"/>
              <a:buChar char=""/>
              <a:tabLst>
                <a:tab pos="287020" algn="l"/>
              </a:tabLst>
            </a:pPr>
            <a:r>
              <a:rPr sz="2000" i="1" spc="35" dirty="0">
                <a:latin typeface="Calibri" panose="020F0502020204030204" pitchFamily="34" charset="0"/>
                <a:cs typeface="Georgia"/>
              </a:rPr>
              <a:t>“You </a:t>
            </a:r>
            <a:r>
              <a:rPr sz="2000" i="1" dirty="0">
                <a:latin typeface="Calibri" panose="020F0502020204030204" pitchFamily="34" charset="0"/>
                <a:cs typeface="Georgia"/>
              </a:rPr>
              <a:t>cannot </a:t>
            </a:r>
            <a:r>
              <a:rPr sz="2000" i="1" spc="-20" dirty="0">
                <a:latin typeface="Calibri" panose="020F0502020204030204" pitchFamily="34" charset="0"/>
                <a:cs typeface="Georgia"/>
              </a:rPr>
              <a:t>expect me </a:t>
            </a:r>
            <a:r>
              <a:rPr sz="2000" i="1" spc="-30" dirty="0">
                <a:latin typeface="Calibri" panose="020F0502020204030204" pitchFamily="34" charset="0"/>
                <a:cs typeface="Georgia"/>
              </a:rPr>
              <a:t>to </a:t>
            </a:r>
            <a:r>
              <a:rPr sz="2000" i="1" spc="-25" dirty="0">
                <a:latin typeface="Calibri" panose="020F0502020204030204" pitchFamily="34" charset="0"/>
                <a:cs typeface="Georgia"/>
              </a:rPr>
              <a:t>give </a:t>
            </a:r>
            <a:r>
              <a:rPr sz="2000" i="1" spc="-40" dirty="0">
                <a:latin typeface="Calibri" panose="020F0502020204030204" pitchFamily="34" charset="0"/>
                <a:cs typeface="Georgia"/>
              </a:rPr>
              <a:t>you </a:t>
            </a:r>
            <a:r>
              <a:rPr sz="2000" i="1" spc="-35" dirty="0">
                <a:latin typeface="Calibri" panose="020F0502020204030204" pitchFamily="34" charset="0"/>
                <a:cs typeface="Georgia"/>
              </a:rPr>
              <a:t>your </a:t>
            </a:r>
            <a:r>
              <a:rPr sz="2000" i="1" spc="-40" dirty="0">
                <a:latin typeface="Calibri" panose="020F0502020204030204" pitchFamily="34" charset="0"/>
                <a:cs typeface="Georgia"/>
              </a:rPr>
              <a:t>money </a:t>
            </a:r>
            <a:r>
              <a:rPr sz="2000" i="1" spc="10" dirty="0">
                <a:latin typeface="Calibri" panose="020F0502020204030204" pitchFamily="34" charset="0"/>
                <a:cs typeface="Georgia"/>
              </a:rPr>
              <a:t>back </a:t>
            </a:r>
            <a:r>
              <a:rPr sz="2000" i="1" spc="229" dirty="0">
                <a:latin typeface="Calibri" panose="020F0502020204030204" pitchFamily="34" charset="0"/>
                <a:cs typeface="Georgia"/>
              </a:rPr>
              <a:t> </a:t>
            </a:r>
            <a:r>
              <a:rPr sz="2000" i="1" spc="-15" dirty="0">
                <a:latin typeface="Calibri" panose="020F0502020204030204" pitchFamily="34" charset="0"/>
                <a:cs typeface="Georgia"/>
              </a:rPr>
              <a:t>after</a:t>
            </a:r>
            <a:endParaRPr sz="2000" dirty="0">
              <a:latin typeface="Calibri" panose="020F0502020204030204" pitchFamily="34" charset="0"/>
              <a:cs typeface="Georgia"/>
            </a:endParaRPr>
          </a:p>
          <a:p>
            <a:pPr marL="286385">
              <a:lnSpc>
                <a:spcPts val="2160"/>
              </a:lnSpc>
            </a:pPr>
            <a:r>
              <a:rPr sz="2000" i="1" spc="-15" dirty="0">
                <a:latin typeface="Calibri" panose="020F0502020204030204" pitchFamily="34" charset="0"/>
                <a:cs typeface="Georgia"/>
              </a:rPr>
              <a:t>you've </a:t>
            </a:r>
            <a:r>
              <a:rPr sz="2000" i="1" spc="-40" dirty="0">
                <a:latin typeface="Calibri" panose="020F0502020204030204" pitchFamily="34" charset="0"/>
                <a:cs typeface="Georgia"/>
              </a:rPr>
              <a:t>worn </a:t>
            </a:r>
            <a:r>
              <a:rPr sz="2000" i="1" spc="20" dirty="0">
                <a:latin typeface="Calibri" panose="020F0502020204030204" pitchFamily="34" charset="0"/>
                <a:cs typeface="Georgia"/>
              </a:rPr>
              <a:t>them</a:t>
            </a:r>
            <a:r>
              <a:rPr sz="2000" i="1" spc="135" dirty="0">
                <a:latin typeface="Calibri" panose="020F0502020204030204" pitchFamily="34" charset="0"/>
                <a:cs typeface="Georgia"/>
              </a:rPr>
              <a:t> </a:t>
            </a:r>
            <a:r>
              <a:rPr sz="2000" i="1" spc="5" dirty="0">
                <a:latin typeface="Calibri" panose="020F0502020204030204" pitchFamily="34" charset="0"/>
                <a:cs typeface="Georgia"/>
              </a:rPr>
              <a:t>out.”</a:t>
            </a:r>
            <a:endParaRPr sz="2000" dirty="0">
              <a:latin typeface="Calibri" panose="020F0502020204030204" pitchFamily="34" charset="0"/>
              <a:cs typeface="Georgia"/>
            </a:endParaRPr>
          </a:p>
          <a:p>
            <a:pPr marL="287020" indent="-274320">
              <a:spcBef>
                <a:spcPts val="120"/>
              </a:spcBef>
              <a:buClr>
                <a:srgbClr val="FD8537"/>
              </a:buClr>
              <a:buSzPct val="70000"/>
              <a:buFont typeface="Wingdings"/>
              <a:buChar char=""/>
              <a:tabLst>
                <a:tab pos="287020" algn="l"/>
              </a:tabLst>
            </a:pPr>
            <a:r>
              <a:rPr sz="2000" spc="125" dirty="0">
                <a:latin typeface="Calibri" panose="020F0502020204030204" pitchFamily="34" charset="0"/>
                <a:cs typeface="Cambria"/>
              </a:rPr>
              <a:t>Stuck </a:t>
            </a:r>
            <a:r>
              <a:rPr sz="2000" spc="45" dirty="0">
                <a:latin typeface="Calibri" panose="020F0502020204030204" pitchFamily="34" charset="0"/>
                <a:cs typeface="Cambria"/>
              </a:rPr>
              <a:t>Record </a:t>
            </a:r>
            <a:r>
              <a:rPr sz="2000" spc="65" dirty="0">
                <a:latin typeface="Calibri" panose="020F0502020204030204" pitchFamily="34" charset="0"/>
                <a:cs typeface="Cambria"/>
              </a:rPr>
              <a:t>technique</a:t>
            </a:r>
            <a:r>
              <a:rPr sz="2000" spc="60" dirty="0">
                <a:latin typeface="Calibri" panose="020F0502020204030204" pitchFamily="34" charset="0"/>
                <a:cs typeface="Cambria"/>
              </a:rPr>
              <a:t> </a:t>
            </a:r>
            <a:r>
              <a:rPr sz="2000" spc="40" dirty="0">
                <a:latin typeface="Calibri" panose="020F0502020204030204" pitchFamily="34" charset="0"/>
                <a:cs typeface="Cambria"/>
              </a:rPr>
              <a:t>response:</a:t>
            </a:r>
            <a:endParaRPr sz="2000" dirty="0">
              <a:latin typeface="Calibri" panose="020F0502020204030204" pitchFamily="34" charset="0"/>
              <a:cs typeface="Cambria"/>
            </a:endParaRPr>
          </a:p>
          <a:p>
            <a:pPr marL="287020" marR="507365" indent="-274320">
              <a:lnSpc>
                <a:spcPct val="80000"/>
              </a:lnSpc>
              <a:spcBef>
                <a:spcPts val="600"/>
              </a:spcBef>
              <a:buClr>
                <a:srgbClr val="FD8537"/>
              </a:buClr>
              <a:buSzPct val="70000"/>
              <a:buFont typeface="Wingdings"/>
              <a:buChar char=""/>
              <a:tabLst>
                <a:tab pos="287020" algn="l"/>
              </a:tabLst>
            </a:pPr>
            <a:r>
              <a:rPr sz="2000" b="1" i="1" spc="165" dirty="0">
                <a:latin typeface="Calibri" panose="020F0502020204030204" pitchFamily="34" charset="0"/>
                <a:cs typeface="Cambria"/>
              </a:rPr>
              <a:t>“The </a:t>
            </a:r>
            <a:r>
              <a:rPr sz="2000" b="1" i="1" spc="110" dirty="0">
                <a:latin typeface="Calibri" panose="020F0502020204030204" pitchFamily="34" charset="0"/>
                <a:cs typeface="Cambria"/>
              </a:rPr>
              <a:t>heels </a:t>
            </a:r>
            <a:r>
              <a:rPr sz="2000" b="1" i="1" spc="135" dirty="0">
                <a:latin typeface="Calibri" panose="020F0502020204030204" pitchFamily="34" charset="0"/>
                <a:cs typeface="Cambria"/>
              </a:rPr>
              <a:t>have </a:t>
            </a:r>
            <a:r>
              <a:rPr sz="2000" b="1" i="1" spc="155" dirty="0">
                <a:latin typeface="Calibri" panose="020F0502020204030204" pitchFamily="34" charset="0"/>
                <a:cs typeface="Cambria"/>
              </a:rPr>
              <a:t>fallen </a:t>
            </a:r>
            <a:r>
              <a:rPr sz="2000" b="1" i="1" spc="114" dirty="0">
                <a:latin typeface="Calibri" panose="020F0502020204030204" pitchFamily="34" charset="0"/>
                <a:cs typeface="Cambria"/>
              </a:rPr>
              <a:t>off after </a:t>
            </a:r>
            <a:r>
              <a:rPr sz="2000" b="1" i="1" spc="120" dirty="0">
                <a:latin typeface="Calibri" panose="020F0502020204030204" pitchFamily="34" charset="0"/>
                <a:cs typeface="Cambria"/>
              </a:rPr>
              <a:t>only </a:t>
            </a:r>
            <a:r>
              <a:rPr sz="2000" b="1" i="1" spc="195" dirty="0">
                <a:latin typeface="Calibri" panose="020F0502020204030204" pitchFamily="34" charset="0"/>
                <a:cs typeface="Cambria"/>
              </a:rPr>
              <a:t>a </a:t>
            </a:r>
            <a:r>
              <a:rPr sz="2000" b="1" i="1" spc="105" dirty="0">
                <a:latin typeface="Calibri" panose="020F0502020204030204" pitchFamily="34" charset="0"/>
                <a:cs typeface="Cambria"/>
              </a:rPr>
              <a:t>week </a:t>
            </a:r>
            <a:r>
              <a:rPr sz="2000" b="1" i="1" spc="195" dirty="0">
                <a:latin typeface="Calibri" panose="020F0502020204030204" pitchFamily="34" charset="0"/>
                <a:cs typeface="Cambria"/>
              </a:rPr>
              <a:t>and</a:t>
            </a:r>
            <a:r>
              <a:rPr sz="2000" b="1" i="1" spc="65" dirty="0">
                <a:latin typeface="Calibri" panose="020F0502020204030204" pitchFamily="34" charset="0"/>
                <a:cs typeface="Cambria"/>
              </a:rPr>
              <a:t> </a:t>
            </a:r>
            <a:r>
              <a:rPr sz="2000" b="1" i="1" spc="204" dirty="0">
                <a:latin typeface="Calibri" panose="020F0502020204030204" pitchFamily="34" charset="0"/>
                <a:cs typeface="Cambria"/>
              </a:rPr>
              <a:t>I  </a:t>
            </a:r>
            <a:r>
              <a:rPr sz="2000" b="1" i="1" spc="155" dirty="0">
                <a:latin typeface="Calibri" panose="020F0502020204030204" pitchFamily="34" charset="0"/>
                <a:cs typeface="Cambria"/>
              </a:rPr>
              <a:t>would like </a:t>
            </a:r>
            <a:r>
              <a:rPr sz="2000" b="1" i="1" spc="195" dirty="0">
                <a:latin typeface="Calibri" panose="020F0502020204030204" pitchFamily="34" charset="0"/>
                <a:cs typeface="Cambria"/>
              </a:rPr>
              <a:t>a </a:t>
            </a:r>
            <a:r>
              <a:rPr sz="2000" b="1" i="1" spc="150" dirty="0">
                <a:latin typeface="Calibri" panose="020F0502020204030204" pitchFamily="34" charset="0"/>
                <a:cs typeface="Cambria"/>
              </a:rPr>
              <a:t>refund</a:t>
            </a:r>
            <a:r>
              <a:rPr sz="2000" b="1" i="1" spc="-45" dirty="0">
                <a:latin typeface="Calibri" panose="020F0502020204030204" pitchFamily="34" charset="0"/>
                <a:cs typeface="Cambria"/>
              </a:rPr>
              <a:t> </a:t>
            </a:r>
            <a:r>
              <a:rPr sz="2000" b="1" i="1" spc="120" dirty="0">
                <a:latin typeface="Calibri" panose="020F0502020204030204" pitchFamily="34" charset="0"/>
                <a:cs typeface="Cambria"/>
              </a:rPr>
              <a:t>please.”</a:t>
            </a:r>
            <a:endParaRPr sz="2000" dirty="0">
              <a:latin typeface="Calibri" panose="020F0502020204030204" pitchFamily="34" charset="0"/>
              <a:cs typeface="Cambria"/>
            </a:endParaRPr>
          </a:p>
        </p:txBody>
      </p:sp>
      <p:sp>
        <p:nvSpPr>
          <p:cNvPr id="4" name="object 4"/>
          <p:cNvSpPr txBox="1"/>
          <p:nvPr/>
        </p:nvSpPr>
        <p:spPr>
          <a:xfrm>
            <a:off x="2059940" y="6004814"/>
            <a:ext cx="160020" cy="176972"/>
          </a:xfrm>
          <a:prstGeom prst="rect">
            <a:avLst/>
          </a:prstGeom>
        </p:spPr>
        <p:txBody>
          <a:bodyPr vert="horz" wrap="square" lIns="0" tIns="0" rIns="0" bIns="0" rtlCol="0">
            <a:spAutoFit/>
          </a:bodyPr>
          <a:lstStyle/>
          <a:p>
            <a:pPr marL="12700"/>
            <a:r>
              <a:rPr sz="1150" spc="30" dirty="0">
                <a:solidFill>
                  <a:srgbClr val="FD8537"/>
                </a:solidFill>
                <a:latin typeface="Calibri" panose="020F0502020204030204" pitchFamily="34" charset="0"/>
                <a:cs typeface="Wingdings"/>
              </a:rPr>
              <a:t></a:t>
            </a:r>
            <a:endParaRPr sz="1150" dirty="0">
              <a:latin typeface="Calibri" panose="020F0502020204030204" pitchFamily="34" charset="0"/>
              <a:cs typeface="Wingdings"/>
            </a:endParaRPr>
          </a:p>
        </p:txBody>
      </p:sp>
    </p:spTree>
    <p:extLst>
      <p:ext uri="{BB962C8B-B14F-4D97-AF65-F5344CB8AC3E}">
        <p14:creationId xmlns:p14="http://schemas.microsoft.com/office/powerpoint/2010/main" val="869319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Positive Enquiry</a:t>
            </a:r>
          </a:p>
        </p:txBody>
      </p:sp>
      <p:sp>
        <p:nvSpPr>
          <p:cNvPr id="3" name="Zástupný symbol pro obsah 2"/>
          <p:cNvSpPr>
            <a:spLocks noGrp="1"/>
          </p:cNvSpPr>
          <p:nvPr>
            <p:ph idx="1"/>
          </p:nvPr>
        </p:nvSpPr>
        <p:spPr/>
        <p:txBody>
          <a:bodyPr>
            <a:normAutofit/>
          </a:bodyPr>
          <a:lstStyle/>
          <a:p>
            <a:r>
              <a:rPr lang="en-US" dirty="0"/>
              <a:t>Positive enquiry is a simple technique for handling positive comments such as praise and compliments.  </a:t>
            </a:r>
          </a:p>
          <a:p>
            <a:r>
              <a:rPr lang="en-US" dirty="0"/>
              <a:t>People often struggle with responding to praise and compliments, especially those with lower self-esteem as they may feel inadequate or that the positive comments are not justified.  It is important to give positive feedback to others when appropriate but also to react appropriately to positive feedback that you receive.</a:t>
            </a:r>
          </a:p>
          <a:p>
            <a:r>
              <a:rPr lang="en-US" dirty="0"/>
              <a:t>Positive enquiry is to find out more details about the compliment or praise given, and agree with it</a:t>
            </a:r>
            <a:r>
              <a:rPr lang="cs-CZ" dirty="0"/>
              <a:t>.</a:t>
            </a:r>
            <a:endParaRPr lang="en-US" dirty="0"/>
          </a:p>
          <a:p>
            <a:endParaRPr lang="cs-CZ" dirty="0"/>
          </a:p>
        </p:txBody>
      </p:sp>
    </p:spTree>
    <p:extLst>
      <p:ext uri="{BB962C8B-B14F-4D97-AF65-F5344CB8AC3E}">
        <p14:creationId xmlns:p14="http://schemas.microsoft.com/office/powerpoint/2010/main" val="1242339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Negative enquiry</a:t>
            </a:r>
            <a:endParaRPr lang="cs-CZ" dirty="0"/>
          </a:p>
        </p:txBody>
      </p:sp>
      <p:sp>
        <p:nvSpPr>
          <p:cNvPr id="3" name="Zástupný symbol pro obsah 2"/>
          <p:cNvSpPr>
            <a:spLocks noGrp="1"/>
          </p:cNvSpPr>
          <p:nvPr>
            <p:ph idx="1"/>
          </p:nvPr>
        </p:nvSpPr>
        <p:spPr/>
        <p:txBody>
          <a:bodyPr>
            <a:normAutofit/>
          </a:bodyPr>
          <a:lstStyle/>
          <a:p>
            <a:r>
              <a:rPr lang="en-US" dirty="0"/>
              <a:t>is used to find out more about critical comments and is a good alternative to more aggressive or angry responses to criticism.</a:t>
            </a:r>
            <a:endParaRPr lang="cs-CZ" dirty="0"/>
          </a:p>
          <a:p>
            <a:r>
              <a:rPr lang="cs-CZ" dirty="0"/>
              <a:t>Y</a:t>
            </a:r>
            <a:r>
              <a:rPr lang="en-US" dirty="0" err="1"/>
              <a:t>ou</a:t>
            </a:r>
            <a:r>
              <a:rPr lang="en-US" dirty="0"/>
              <a:t> ask for clarification of the things about yourself or your </a:t>
            </a:r>
            <a:r>
              <a:rPr lang="en-US" dirty="0" err="1"/>
              <a:t>behaviour</a:t>
            </a:r>
            <a:r>
              <a:rPr lang="en-US" dirty="0"/>
              <a:t> that might be negative. </a:t>
            </a:r>
            <a:endParaRPr lang="cs-CZ" dirty="0"/>
          </a:p>
          <a:p>
            <a:r>
              <a:rPr lang="en-US" dirty="0"/>
              <a:t>It is important to get specific, eliciting information in an unemotional low key manner,</a:t>
            </a:r>
            <a:br>
              <a:rPr lang="en-US" dirty="0"/>
            </a:br>
            <a:endParaRPr lang="cs-CZ" dirty="0"/>
          </a:p>
        </p:txBody>
      </p:sp>
    </p:spTree>
    <p:extLst>
      <p:ext uri="{BB962C8B-B14F-4D97-AF65-F5344CB8AC3E}">
        <p14:creationId xmlns:p14="http://schemas.microsoft.com/office/powerpoint/2010/main" val="282173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391287"/>
            <a:ext cx="8072119" cy="982833"/>
          </a:xfrm>
          <a:prstGeom prst="rect">
            <a:avLst/>
          </a:prstGeom>
        </p:spPr>
        <p:txBody>
          <a:bodyPr vert="horz" wrap="square" lIns="0" tIns="516128" rIns="0" bIns="0" numCol="1" rtlCol="0" anchor="t" anchorCtr="0" compatLnSpc="1">
            <a:prstTxWarp prst="textNoShape">
              <a:avLst/>
            </a:prstTxWarp>
            <a:spAutoFit/>
          </a:bodyPr>
          <a:lstStyle/>
          <a:p>
            <a:pPr marL="12700"/>
            <a:r>
              <a:rPr sz="3000" b="1" spc="315" dirty="0">
                <a:cs typeface="Cambria"/>
              </a:rPr>
              <a:t>P</a:t>
            </a:r>
            <a:r>
              <a:rPr b="1" spc="315" dirty="0">
                <a:cs typeface="Cambria"/>
              </a:rPr>
              <a:t>OSITIVE</a:t>
            </a:r>
            <a:r>
              <a:rPr b="1" spc="254" dirty="0">
                <a:cs typeface="Cambria"/>
              </a:rPr>
              <a:t> </a:t>
            </a:r>
            <a:r>
              <a:rPr b="1" spc="340" dirty="0">
                <a:cs typeface="Cambria"/>
              </a:rPr>
              <a:t>ENQUIRY</a:t>
            </a:r>
            <a:endParaRPr sz="3000" dirty="0">
              <a:cs typeface="Cambria"/>
            </a:endParaRPr>
          </a:p>
        </p:txBody>
      </p:sp>
      <p:sp>
        <p:nvSpPr>
          <p:cNvPr id="3" name="object 3"/>
          <p:cNvSpPr txBox="1"/>
          <p:nvPr/>
        </p:nvSpPr>
        <p:spPr>
          <a:xfrm>
            <a:off x="2059941" y="1574038"/>
            <a:ext cx="7084695" cy="3611758"/>
          </a:xfrm>
          <a:prstGeom prst="rect">
            <a:avLst/>
          </a:prstGeom>
        </p:spPr>
        <p:txBody>
          <a:bodyPr vert="horz" wrap="square" lIns="0" tIns="0" rIns="0" bIns="0" rtlCol="0">
            <a:spAutoFit/>
          </a:bodyPr>
          <a:lstStyle/>
          <a:p>
            <a:pPr marL="287020" indent="-274320">
              <a:buClr>
                <a:srgbClr val="FD8537"/>
              </a:buClr>
              <a:buSzPct val="68181"/>
              <a:buFont typeface="Wingdings"/>
              <a:buChar char=""/>
              <a:tabLst>
                <a:tab pos="287020" algn="l"/>
              </a:tabLst>
            </a:pPr>
            <a:r>
              <a:rPr sz="2200" b="1" spc="175" dirty="0">
                <a:latin typeface="Calibri" panose="020F0502020204030204" pitchFamily="34" charset="0"/>
                <a:cs typeface="Cambria"/>
              </a:rPr>
              <a:t>Example</a:t>
            </a:r>
            <a:r>
              <a:rPr sz="2200" b="1" spc="105" dirty="0">
                <a:latin typeface="Calibri" panose="020F0502020204030204" pitchFamily="34" charset="0"/>
                <a:cs typeface="Cambria"/>
              </a:rPr>
              <a:t> </a:t>
            </a:r>
            <a:r>
              <a:rPr sz="2200" b="1" spc="160" dirty="0">
                <a:latin typeface="Calibri" panose="020F0502020204030204" pitchFamily="34" charset="0"/>
                <a:cs typeface="Cambria"/>
              </a:rPr>
              <a:t>Situation</a:t>
            </a:r>
            <a:endParaRPr sz="2200" dirty="0">
              <a:latin typeface="Calibri" panose="020F0502020204030204" pitchFamily="34" charset="0"/>
              <a:cs typeface="Cambria"/>
            </a:endParaRPr>
          </a:p>
          <a:p>
            <a:pPr>
              <a:spcBef>
                <a:spcPts val="25"/>
              </a:spcBef>
              <a:buClr>
                <a:srgbClr val="FD8537"/>
              </a:buClr>
              <a:buFont typeface="Wingdings"/>
              <a:buChar char=""/>
            </a:pPr>
            <a:endParaRPr sz="2400" dirty="0">
              <a:latin typeface="Calibri" panose="020F0502020204030204" pitchFamily="34" charset="0"/>
              <a:cs typeface="Times New Roman"/>
            </a:endParaRPr>
          </a:p>
          <a:p>
            <a:pPr marL="287020" indent="-274320">
              <a:buClr>
                <a:srgbClr val="FD8537"/>
              </a:buClr>
              <a:buSzPct val="68181"/>
              <a:buFont typeface="Wingdings"/>
              <a:buChar char=""/>
              <a:tabLst>
                <a:tab pos="287020" algn="l"/>
              </a:tabLst>
            </a:pPr>
            <a:r>
              <a:rPr sz="2200" spc="85" dirty="0">
                <a:latin typeface="Calibri" panose="020F0502020204030204" pitchFamily="34" charset="0"/>
                <a:cs typeface="Cambria"/>
              </a:rPr>
              <a:t>Sender:</a:t>
            </a:r>
            <a:endParaRPr sz="2200" dirty="0">
              <a:latin typeface="Calibri" panose="020F0502020204030204" pitchFamily="34" charset="0"/>
              <a:cs typeface="Cambria"/>
            </a:endParaRPr>
          </a:p>
          <a:p>
            <a:pPr marL="287020" marR="1188085" indent="-274320">
              <a:lnSpc>
                <a:spcPts val="2110"/>
              </a:lnSpc>
              <a:spcBef>
                <a:spcPts val="580"/>
              </a:spcBef>
              <a:buClr>
                <a:srgbClr val="FD8537"/>
              </a:buClr>
              <a:buSzPct val="68181"/>
              <a:buFont typeface="Wingdings"/>
              <a:buChar char=""/>
              <a:tabLst>
                <a:tab pos="287020" algn="l"/>
              </a:tabLst>
            </a:pPr>
            <a:r>
              <a:rPr sz="2200" i="1" spc="35" dirty="0">
                <a:latin typeface="Calibri" panose="020F0502020204030204" pitchFamily="34" charset="0"/>
                <a:cs typeface="Georgia"/>
              </a:rPr>
              <a:t>“You </a:t>
            </a:r>
            <a:r>
              <a:rPr sz="2200" i="1" spc="5" dirty="0">
                <a:latin typeface="Calibri" panose="020F0502020204030204" pitchFamily="34" charset="0"/>
                <a:cs typeface="Georgia"/>
              </a:rPr>
              <a:t>made </a:t>
            </a:r>
            <a:r>
              <a:rPr sz="2200" i="1" spc="20" dirty="0">
                <a:latin typeface="Calibri" panose="020F0502020204030204" pitchFamily="34" charset="0"/>
                <a:cs typeface="Georgia"/>
              </a:rPr>
              <a:t>an </a:t>
            </a:r>
            <a:r>
              <a:rPr sz="2200" i="1" spc="5" dirty="0">
                <a:latin typeface="Calibri" panose="020F0502020204030204" pitchFamily="34" charset="0"/>
                <a:cs typeface="Georgia"/>
              </a:rPr>
              <a:t>excellent </a:t>
            </a:r>
            <a:r>
              <a:rPr sz="2200" i="1" spc="10" dirty="0">
                <a:latin typeface="Calibri" panose="020F0502020204030204" pitchFamily="34" charset="0"/>
                <a:cs typeface="Georgia"/>
              </a:rPr>
              <a:t>meal tonight, </a:t>
            </a:r>
            <a:r>
              <a:rPr sz="2200" i="1" spc="40" dirty="0">
                <a:latin typeface="Calibri" panose="020F0502020204030204" pitchFamily="34" charset="0"/>
                <a:cs typeface="Georgia"/>
              </a:rPr>
              <a:t>it </a:t>
            </a:r>
            <a:r>
              <a:rPr sz="2200" i="1" spc="-25" dirty="0">
                <a:latin typeface="Calibri" panose="020F0502020204030204" pitchFamily="34" charset="0"/>
                <a:cs typeface="Georgia"/>
              </a:rPr>
              <a:t>was  </a:t>
            </a:r>
            <a:r>
              <a:rPr sz="2200" i="1" spc="25" dirty="0">
                <a:latin typeface="Calibri" panose="020F0502020204030204" pitchFamily="34" charset="0"/>
                <a:cs typeface="Georgia"/>
              </a:rPr>
              <a:t>delicious!”</a:t>
            </a:r>
            <a:endParaRPr sz="2200" dirty="0">
              <a:latin typeface="Calibri" panose="020F0502020204030204" pitchFamily="34" charset="0"/>
              <a:cs typeface="Georgia"/>
            </a:endParaRPr>
          </a:p>
          <a:p>
            <a:pPr marL="287020" indent="-274320">
              <a:spcBef>
                <a:spcPts val="90"/>
              </a:spcBef>
              <a:buClr>
                <a:srgbClr val="FD8537"/>
              </a:buClr>
              <a:buSzPct val="68181"/>
              <a:buFont typeface="Wingdings"/>
              <a:buChar char=""/>
              <a:tabLst>
                <a:tab pos="287020" algn="l"/>
              </a:tabLst>
            </a:pPr>
            <a:r>
              <a:rPr sz="2200" spc="55" dirty="0">
                <a:latin typeface="Calibri" panose="020F0502020204030204" pitchFamily="34" charset="0"/>
                <a:cs typeface="Cambria"/>
              </a:rPr>
              <a:t>Receiver:</a:t>
            </a:r>
            <a:endParaRPr sz="2200" dirty="0">
              <a:latin typeface="Calibri" panose="020F0502020204030204" pitchFamily="34" charset="0"/>
              <a:cs typeface="Cambria"/>
            </a:endParaRPr>
          </a:p>
          <a:p>
            <a:pPr marL="287020" marR="5080" indent="-274320">
              <a:lnSpc>
                <a:spcPct val="80000"/>
              </a:lnSpc>
              <a:spcBef>
                <a:spcPts val="600"/>
              </a:spcBef>
              <a:buClr>
                <a:srgbClr val="FD8537"/>
              </a:buClr>
              <a:buSzPct val="68181"/>
              <a:buFont typeface="Wingdings"/>
              <a:buChar char=""/>
              <a:tabLst>
                <a:tab pos="287020" algn="l"/>
              </a:tabLst>
            </a:pPr>
            <a:r>
              <a:rPr sz="2200" i="1" spc="50" dirty="0">
                <a:latin typeface="Calibri" panose="020F0502020204030204" pitchFamily="34" charset="0"/>
                <a:cs typeface="Georgia"/>
              </a:rPr>
              <a:t>“Thanks. </a:t>
            </a:r>
            <a:r>
              <a:rPr sz="2200" i="1" spc="30" dirty="0">
                <a:latin typeface="Calibri" panose="020F0502020204030204" pitchFamily="34" charset="0"/>
                <a:cs typeface="Georgia"/>
              </a:rPr>
              <a:t>Yes, </a:t>
            </a:r>
            <a:r>
              <a:rPr sz="2200" i="1" spc="40" dirty="0">
                <a:latin typeface="Calibri" panose="020F0502020204030204" pitchFamily="34" charset="0"/>
                <a:cs typeface="Georgia"/>
              </a:rPr>
              <a:t>it </a:t>
            </a:r>
            <a:r>
              <a:rPr sz="2200" i="1" spc="-25" dirty="0">
                <a:latin typeface="Calibri" panose="020F0502020204030204" pitchFamily="34" charset="0"/>
                <a:cs typeface="Georgia"/>
              </a:rPr>
              <a:t>was </a:t>
            </a:r>
            <a:r>
              <a:rPr sz="2200" i="1" spc="-30" dirty="0">
                <a:latin typeface="Calibri" panose="020F0502020204030204" pitchFamily="34" charset="0"/>
                <a:cs typeface="Georgia"/>
              </a:rPr>
              <a:t>good. </a:t>
            </a:r>
            <a:r>
              <a:rPr sz="2200" i="1" dirty="0">
                <a:latin typeface="Calibri" panose="020F0502020204030204" pitchFamily="34" charset="0"/>
                <a:cs typeface="Georgia"/>
              </a:rPr>
              <a:t>What </a:t>
            </a:r>
            <a:r>
              <a:rPr sz="2200" i="1" spc="75" dirty="0">
                <a:latin typeface="Calibri" panose="020F0502020204030204" pitchFamily="34" charset="0"/>
                <a:cs typeface="Georgia"/>
              </a:rPr>
              <a:t>did </a:t>
            </a:r>
            <a:r>
              <a:rPr sz="2200" i="1" spc="-50" dirty="0">
                <a:latin typeface="Calibri" panose="020F0502020204030204" pitchFamily="34" charset="0"/>
                <a:cs typeface="Georgia"/>
              </a:rPr>
              <a:t>you </a:t>
            </a:r>
            <a:r>
              <a:rPr sz="2200" i="1" spc="45" dirty="0">
                <a:latin typeface="Calibri" panose="020F0502020204030204" pitchFamily="34" charset="0"/>
                <a:cs typeface="Georgia"/>
              </a:rPr>
              <a:t>like </a:t>
            </a:r>
            <a:r>
              <a:rPr sz="2200" i="1" dirty="0">
                <a:latin typeface="Calibri" panose="020F0502020204030204" pitchFamily="34" charset="0"/>
                <a:cs typeface="Georgia"/>
              </a:rPr>
              <a:t>about </a:t>
            </a:r>
            <a:r>
              <a:rPr sz="2200" i="1" spc="40" dirty="0">
                <a:latin typeface="Calibri" panose="020F0502020204030204" pitchFamily="34" charset="0"/>
                <a:cs typeface="Georgia"/>
              </a:rPr>
              <a:t>it  </a:t>
            </a:r>
            <a:r>
              <a:rPr sz="2200" i="1" spc="60" dirty="0">
                <a:latin typeface="Calibri" panose="020F0502020204030204" pitchFamily="34" charset="0"/>
                <a:cs typeface="Georgia"/>
              </a:rPr>
              <a:t>in</a:t>
            </a:r>
            <a:r>
              <a:rPr sz="2200" i="1" spc="5" dirty="0">
                <a:latin typeface="Calibri" panose="020F0502020204030204" pitchFamily="34" charset="0"/>
                <a:cs typeface="Georgia"/>
              </a:rPr>
              <a:t> particular?”</a:t>
            </a:r>
            <a:endParaRPr sz="2200" dirty="0">
              <a:latin typeface="Calibri" panose="020F0502020204030204" pitchFamily="34" charset="0"/>
              <a:cs typeface="Georgia"/>
            </a:endParaRPr>
          </a:p>
          <a:p>
            <a:pPr marL="287020" indent="-274320">
              <a:lnSpc>
                <a:spcPts val="2380"/>
              </a:lnSpc>
              <a:spcBef>
                <a:spcPts val="70"/>
              </a:spcBef>
              <a:buClr>
                <a:srgbClr val="FD8537"/>
              </a:buClr>
              <a:buSzPct val="68181"/>
              <a:buFont typeface="Wingdings"/>
              <a:buChar char=""/>
              <a:tabLst>
                <a:tab pos="287020" algn="l"/>
              </a:tabLst>
            </a:pPr>
            <a:r>
              <a:rPr sz="2200" spc="110" dirty="0">
                <a:latin typeface="Calibri" panose="020F0502020204030204" pitchFamily="34" charset="0"/>
                <a:cs typeface="Cambria"/>
              </a:rPr>
              <a:t>This </a:t>
            </a:r>
            <a:r>
              <a:rPr sz="2200" spc="75" dirty="0">
                <a:latin typeface="Calibri" panose="020F0502020204030204" pitchFamily="34" charset="0"/>
                <a:cs typeface="Cambria"/>
              </a:rPr>
              <a:t>is </a:t>
            </a:r>
            <a:r>
              <a:rPr sz="2200" spc="60" dirty="0">
                <a:latin typeface="Calibri" panose="020F0502020204030204" pitchFamily="34" charset="0"/>
                <a:cs typeface="Cambria"/>
              </a:rPr>
              <a:t>different </a:t>
            </a:r>
            <a:r>
              <a:rPr sz="2200" spc="45" dirty="0">
                <a:latin typeface="Calibri" panose="020F0502020204030204" pitchFamily="34" charset="0"/>
                <a:cs typeface="Cambria"/>
              </a:rPr>
              <a:t>from </a:t>
            </a:r>
            <a:r>
              <a:rPr sz="2200" spc="145" dirty="0">
                <a:latin typeface="Calibri" panose="020F0502020204030204" pitchFamily="34" charset="0"/>
                <a:cs typeface="Cambria"/>
              </a:rPr>
              <a:t>a </a:t>
            </a:r>
            <a:r>
              <a:rPr sz="2200" spc="65" dirty="0">
                <a:latin typeface="Calibri" panose="020F0502020204030204" pitchFamily="34" charset="0"/>
                <a:cs typeface="Cambria"/>
              </a:rPr>
              <a:t>passive </a:t>
            </a:r>
            <a:r>
              <a:rPr sz="2200" spc="40" dirty="0">
                <a:latin typeface="Calibri" panose="020F0502020204030204" pitchFamily="34" charset="0"/>
                <a:cs typeface="Cambria"/>
              </a:rPr>
              <a:t>response </a:t>
            </a:r>
            <a:r>
              <a:rPr sz="2200" spc="120" dirty="0">
                <a:latin typeface="Calibri" panose="020F0502020204030204" pitchFamily="34" charset="0"/>
                <a:cs typeface="Cambria"/>
              </a:rPr>
              <a:t>that</a:t>
            </a:r>
            <a:r>
              <a:rPr sz="2200" spc="445" dirty="0">
                <a:latin typeface="Calibri" panose="020F0502020204030204" pitchFamily="34" charset="0"/>
                <a:cs typeface="Cambria"/>
              </a:rPr>
              <a:t> </a:t>
            </a:r>
            <a:r>
              <a:rPr sz="2200" spc="110" dirty="0">
                <a:latin typeface="Calibri" panose="020F0502020204030204" pitchFamily="34" charset="0"/>
                <a:cs typeface="Cambria"/>
              </a:rPr>
              <a:t>may</a:t>
            </a:r>
            <a:endParaRPr sz="2200" dirty="0">
              <a:latin typeface="Calibri" panose="020F0502020204030204" pitchFamily="34" charset="0"/>
              <a:cs typeface="Cambria"/>
            </a:endParaRPr>
          </a:p>
          <a:p>
            <a:pPr marL="286385">
              <a:lnSpc>
                <a:spcPts val="2380"/>
              </a:lnSpc>
            </a:pPr>
            <a:r>
              <a:rPr sz="2200" spc="90" dirty="0">
                <a:latin typeface="Calibri" panose="020F0502020204030204" pitchFamily="34" charset="0"/>
                <a:cs typeface="Cambria"/>
              </a:rPr>
              <a:t>have</a:t>
            </a:r>
            <a:r>
              <a:rPr sz="2200" spc="60" dirty="0">
                <a:latin typeface="Calibri" panose="020F0502020204030204" pitchFamily="34" charset="0"/>
                <a:cs typeface="Cambria"/>
              </a:rPr>
              <a:t> </a:t>
            </a:r>
            <a:r>
              <a:rPr sz="2200" spc="40" dirty="0">
                <a:latin typeface="Calibri" panose="020F0502020204030204" pitchFamily="34" charset="0"/>
                <a:cs typeface="Cambria"/>
              </a:rPr>
              <a:t>been:</a:t>
            </a:r>
            <a:endParaRPr sz="2200" dirty="0">
              <a:latin typeface="Calibri" panose="020F0502020204030204" pitchFamily="34" charset="0"/>
              <a:cs typeface="Cambria"/>
            </a:endParaRPr>
          </a:p>
          <a:p>
            <a:pPr marL="287020" indent="-274320">
              <a:spcBef>
                <a:spcPts val="70"/>
              </a:spcBef>
              <a:buClr>
                <a:srgbClr val="FD8537"/>
              </a:buClr>
              <a:buSzPct val="68181"/>
              <a:buFont typeface="Wingdings"/>
              <a:buChar char=""/>
              <a:tabLst>
                <a:tab pos="287020" algn="l"/>
              </a:tabLst>
            </a:pPr>
            <a:r>
              <a:rPr sz="2200" i="1" spc="5" dirty="0">
                <a:latin typeface="Calibri" panose="020F0502020204030204" pitchFamily="34" charset="0"/>
                <a:cs typeface="Georgia"/>
              </a:rPr>
              <a:t>"It </a:t>
            </a:r>
            <a:r>
              <a:rPr sz="2200" i="1" spc="-25" dirty="0">
                <a:latin typeface="Calibri" panose="020F0502020204030204" pitchFamily="34" charset="0"/>
                <a:cs typeface="Georgia"/>
              </a:rPr>
              <a:t>was </a:t>
            </a:r>
            <a:r>
              <a:rPr sz="2200" i="1" spc="-20" dirty="0">
                <a:latin typeface="Calibri" panose="020F0502020204030204" pitchFamily="34" charset="0"/>
                <a:cs typeface="Georgia"/>
              </a:rPr>
              <a:t>no </a:t>
            </a:r>
            <a:r>
              <a:rPr sz="2200" i="1" spc="-30" dirty="0">
                <a:latin typeface="Calibri" panose="020F0502020204030204" pitchFamily="34" charset="0"/>
                <a:cs typeface="Georgia"/>
              </a:rPr>
              <a:t>effort" </a:t>
            </a:r>
            <a:r>
              <a:rPr sz="2200" i="1" spc="-65" dirty="0">
                <a:latin typeface="Calibri" panose="020F0502020204030204" pitchFamily="34" charset="0"/>
                <a:cs typeface="Georgia"/>
              </a:rPr>
              <a:t>or </a:t>
            </a:r>
            <a:r>
              <a:rPr sz="2200" i="1" spc="5" dirty="0">
                <a:latin typeface="Calibri" panose="020F0502020204030204" pitchFamily="34" charset="0"/>
                <a:cs typeface="Georgia"/>
              </a:rPr>
              <a:t>"It </a:t>
            </a:r>
            <a:r>
              <a:rPr sz="2200" i="1" spc="-30" dirty="0">
                <a:latin typeface="Calibri" panose="020F0502020204030204" pitchFamily="34" charset="0"/>
                <a:cs typeface="Georgia"/>
              </a:rPr>
              <a:t>was </a:t>
            </a:r>
            <a:r>
              <a:rPr sz="2200" i="1" spc="40" dirty="0">
                <a:latin typeface="Calibri" panose="020F0502020204030204" pitchFamily="34" charset="0"/>
                <a:cs typeface="Georgia"/>
              </a:rPr>
              <a:t>just </a:t>
            </a:r>
            <a:r>
              <a:rPr sz="2200" i="1" dirty="0">
                <a:latin typeface="Calibri" panose="020F0502020204030204" pitchFamily="34" charset="0"/>
                <a:cs typeface="Georgia"/>
              </a:rPr>
              <a:t>a </a:t>
            </a:r>
            <a:r>
              <a:rPr sz="2200" i="1" spc="15" dirty="0">
                <a:latin typeface="Calibri" panose="020F0502020204030204" pitchFamily="34" charset="0"/>
                <a:cs typeface="Georgia"/>
              </a:rPr>
              <a:t>standard </a:t>
            </a:r>
            <a:r>
              <a:rPr sz="2200" i="1" spc="434" dirty="0">
                <a:latin typeface="Calibri" panose="020F0502020204030204" pitchFamily="34" charset="0"/>
                <a:cs typeface="Georgia"/>
              </a:rPr>
              <a:t> </a:t>
            </a:r>
            <a:r>
              <a:rPr sz="2200" i="1" spc="-25" dirty="0">
                <a:latin typeface="Calibri" panose="020F0502020204030204" pitchFamily="34" charset="0"/>
                <a:cs typeface="Georgia"/>
              </a:rPr>
              <a:t>recipe"</a:t>
            </a:r>
            <a:endParaRPr sz="2200" dirty="0">
              <a:latin typeface="Calibri" panose="020F0502020204030204" pitchFamily="34" charset="0"/>
              <a:cs typeface="Georgia"/>
            </a:endParaRPr>
          </a:p>
        </p:txBody>
      </p:sp>
    </p:spTree>
    <p:extLst>
      <p:ext uri="{BB962C8B-B14F-4D97-AF65-F5344CB8AC3E}">
        <p14:creationId xmlns:p14="http://schemas.microsoft.com/office/powerpoint/2010/main" val="2924935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391286"/>
            <a:ext cx="8072119" cy="521168"/>
          </a:xfrm>
          <a:prstGeom prst="rect">
            <a:avLst/>
          </a:prstGeom>
        </p:spPr>
        <p:txBody>
          <a:bodyPr vert="horz" wrap="square" lIns="0" tIns="58928" rIns="0" bIns="0" numCol="1" rtlCol="0" anchor="t" anchorCtr="0" compatLnSpc="1">
            <a:prstTxWarp prst="textNoShape">
              <a:avLst/>
            </a:prstTxWarp>
            <a:spAutoFit/>
          </a:bodyPr>
          <a:lstStyle/>
          <a:p>
            <a:pPr marL="12700"/>
            <a:r>
              <a:rPr sz="3000" b="1" spc="345" dirty="0">
                <a:cs typeface="Cambria"/>
              </a:rPr>
              <a:t>N</a:t>
            </a:r>
            <a:r>
              <a:rPr b="1" spc="345" dirty="0">
                <a:cs typeface="Cambria"/>
              </a:rPr>
              <a:t>EGATIVE</a:t>
            </a:r>
            <a:r>
              <a:rPr b="1" spc="275" dirty="0">
                <a:cs typeface="Cambria"/>
              </a:rPr>
              <a:t> </a:t>
            </a:r>
            <a:r>
              <a:rPr sz="3000" b="1" spc="355" dirty="0">
                <a:cs typeface="Cambria"/>
              </a:rPr>
              <a:t>E</a:t>
            </a:r>
            <a:r>
              <a:rPr b="1" spc="355" dirty="0">
                <a:cs typeface="Cambria"/>
              </a:rPr>
              <a:t>NQUIRY</a:t>
            </a:r>
            <a:endParaRPr sz="3000" dirty="0">
              <a:cs typeface="Cambria"/>
            </a:endParaRPr>
          </a:p>
        </p:txBody>
      </p:sp>
      <p:sp>
        <p:nvSpPr>
          <p:cNvPr id="3" name="object 3"/>
          <p:cNvSpPr txBox="1"/>
          <p:nvPr/>
        </p:nvSpPr>
        <p:spPr>
          <a:xfrm>
            <a:off x="2059940" y="1380745"/>
            <a:ext cx="7288530" cy="4524315"/>
          </a:xfrm>
          <a:prstGeom prst="rect">
            <a:avLst/>
          </a:prstGeom>
        </p:spPr>
        <p:txBody>
          <a:bodyPr vert="horz" wrap="square" lIns="0" tIns="0" rIns="0" bIns="0" rtlCol="0">
            <a:spAutoFit/>
          </a:bodyPr>
          <a:lstStyle/>
          <a:p>
            <a:pPr marL="287020" indent="-274320">
              <a:buClr>
                <a:srgbClr val="FD8537"/>
              </a:buClr>
              <a:buSzPct val="68750"/>
              <a:buFont typeface="Wingdings"/>
              <a:buChar char=""/>
              <a:tabLst>
                <a:tab pos="287020" algn="l"/>
              </a:tabLst>
            </a:pPr>
            <a:r>
              <a:rPr sz="2400" b="1" spc="190" dirty="0">
                <a:latin typeface="Calibri" panose="020F0502020204030204" pitchFamily="34" charset="0"/>
                <a:cs typeface="Cambria"/>
              </a:rPr>
              <a:t>Example</a:t>
            </a:r>
            <a:r>
              <a:rPr sz="2400" b="1" spc="114" dirty="0">
                <a:latin typeface="Calibri" panose="020F0502020204030204" pitchFamily="34" charset="0"/>
                <a:cs typeface="Cambria"/>
              </a:rPr>
              <a:t> </a:t>
            </a:r>
            <a:r>
              <a:rPr sz="2400" b="1" spc="175" dirty="0">
                <a:latin typeface="Calibri" panose="020F0502020204030204" pitchFamily="34" charset="0"/>
                <a:cs typeface="Cambria"/>
              </a:rPr>
              <a:t>Situation</a:t>
            </a:r>
            <a:r>
              <a:rPr lang="cs-CZ" sz="2400" b="1" spc="175" dirty="0">
                <a:latin typeface="Calibri" panose="020F0502020204030204" pitchFamily="34" charset="0"/>
                <a:cs typeface="Cambria"/>
              </a:rPr>
              <a:t> </a:t>
            </a:r>
            <a:r>
              <a:rPr lang="cs-CZ" sz="2400" b="1" spc="190" dirty="0">
                <a:latin typeface="Calibri" panose="020F0502020204030204" pitchFamily="34" charset="0"/>
                <a:cs typeface="Cambria"/>
              </a:rPr>
              <a:t>- Negative Enquiry</a:t>
            </a:r>
          </a:p>
          <a:p>
            <a:pPr marL="287020" indent="-274320">
              <a:spcBef>
                <a:spcPts val="610"/>
              </a:spcBef>
              <a:buClr>
                <a:srgbClr val="FD8537"/>
              </a:buClr>
              <a:buSzPct val="68750"/>
              <a:buFont typeface="Wingdings"/>
              <a:buChar char=""/>
              <a:tabLst>
                <a:tab pos="287020" algn="l"/>
              </a:tabLst>
            </a:pPr>
            <a:r>
              <a:rPr sz="2400" spc="90" dirty="0">
                <a:latin typeface="Calibri" panose="020F0502020204030204" pitchFamily="34" charset="0"/>
                <a:cs typeface="Cambria"/>
              </a:rPr>
              <a:t>Sender:</a:t>
            </a:r>
            <a:endParaRPr sz="2400" dirty="0">
              <a:latin typeface="Calibri" panose="020F0502020204030204" pitchFamily="34" charset="0"/>
              <a:cs typeface="Cambria"/>
            </a:endParaRPr>
          </a:p>
          <a:p>
            <a:pPr marL="287020" marR="182245" indent="-274320">
              <a:spcBef>
                <a:spcPts val="590"/>
              </a:spcBef>
              <a:buClr>
                <a:srgbClr val="FD8537"/>
              </a:buClr>
              <a:buSzPct val="68750"/>
              <a:buFont typeface="Wingdings"/>
              <a:buChar char=""/>
              <a:tabLst>
                <a:tab pos="287020" algn="l"/>
              </a:tabLst>
            </a:pPr>
            <a:r>
              <a:rPr sz="2400" i="1" spc="55" dirty="0">
                <a:latin typeface="Calibri" panose="020F0502020204030204" pitchFamily="34" charset="0"/>
                <a:cs typeface="Georgia"/>
              </a:rPr>
              <a:t>“That </a:t>
            </a:r>
            <a:r>
              <a:rPr sz="2400" i="1" spc="15" dirty="0">
                <a:latin typeface="Calibri" panose="020F0502020204030204" pitchFamily="34" charset="0"/>
                <a:cs typeface="Georgia"/>
              </a:rPr>
              <a:t>meal </a:t>
            </a:r>
            <a:r>
              <a:rPr sz="2400" i="1" spc="-25" dirty="0">
                <a:latin typeface="Calibri" panose="020F0502020204030204" pitchFamily="34" charset="0"/>
                <a:cs typeface="Georgia"/>
              </a:rPr>
              <a:t>was </a:t>
            </a:r>
            <a:r>
              <a:rPr sz="2400" i="1" spc="5" dirty="0">
                <a:latin typeface="Calibri" panose="020F0502020204030204" pitchFamily="34" charset="0"/>
                <a:cs typeface="Georgia"/>
              </a:rPr>
              <a:t>practically </a:t>
            </a:r>
            <a:r>
              <a:rPr sz="2400" i="1" spc="35" dirty="0">
                <a:latin typeface="Calibri" panose="020F0502020204030204" pitchFamily="34" charset="0"/>
                <a:cs typeface="Georgia"/>
              </a:rPr>
              <a:t>inedible, </a:t>
            </a:r>
            <a:r>
              <a:rPr sz="2400" i="1" spc="40" dirty="0">
                <a:latin typeface="Calibri" panose="020F0502020204030204" pitchFamily="34" charset="0"/>
                <a:cs typeface="Georgia"/>
              </a:rPr>
              <a:t>I </a:t>
            </a:r>
            <a:r>
              <a:rPr sz="2400" i="1" spc="35" dirty="0">
                <a:latin typeface="Calibri" panose="020F0502020204030204" pitchFamily="34" charset="0"/>
                <a:cs typeface="Georgia"/>
              </a:rPr>
              <a:t>can't  </a:t>
            </a:r>
            <a:r>
              <a:rPr sz="2400" i="1" spc="-30" dirty="0">
                <a:latin typeface="Calibri" panose="020F0502020204030204" pitchFamily="34" charset="0"/>
                <a:cs typeface="Georgia"/>
              </a:rPr>
              <a:t>remember </a:t>
            </a:r>
            <a:r>
              <a:rPr sz="2400" i="1" spc="20" dirty="0">
                <a:latin typeface="Calibri" panose="020F0502020204030204" pitchFamily="34" charset="0"/>
                <a:cs typeface="Georgia"/>
              </a:rPr>
              <a:t>the </a:t>
            </a:r>
            <a:r>
              <a:rPr sz="2400" i="1" spc="40" dirty="0">
                <a:latin typeface="Calibri" panose="020F0502020204030204" pitchFamily="34" charset="0"/>
                <a:cs typeface="Georgia"/>
              </a:rPr>
              <a:t>last </a:t>
            </a:r>
            <a:r>
              <a:rPr sz="2400" i="1" spc="10" dirty="0">
                <a:latin typeface="Calibri" panose="020F0502020204030204" pitchFamily="34" charset="0"/>
                <a:cs typeface="Georgia"/>
              </a:rPr>
              <a:t>time </a:t>
            </a:r>
            <a:r>
              <a:rPr sz="2400" i="1" spc="40" dirty="0">
                <a:latin typeface="Calibri" panose="020F0502020204030204" pitchFamily="34" charset="0"/>
                <a:cs typeface="Georgia"/>
              </a:rPr>
              <a:t>I </a:t>
            </a:r>
            <a:r>
              <a:rPr sz="2400" i="1" spc="-20" dirty="0">
                <a:latin typeface="Calibri" panose="020F0502020204030204" pitchFamily="34" charset="0"/>
                <a:cs typeface="Georgia"/>
              </a:rPr>
              <a:t>ate </a:t>
            </a:r>
            <a:r>
              <a:rPr sz="2400" i="1" spc="5" dirty="0">
                <a:latin typeface="Calibri" panose="020F0502020204030204" pitchFamily="34" charset="0"/>
                <a:cs typeface="Georgia"/>
              </a:rPr>
              <a:t>something </a:t>
            </a:r>
            <a:r>
              <a:rPr sz="2400" i="1" spc="-30" dirty="0">
                <a:latin typeface="Calibri" panose="020F0502020204030204" pitchFamily="34" charset="0"/>
                <a:cs typeface="Georgia"/>
              </a:rPr>
              <a:t>so </a:t>
            </a:r>
            <a:r>
              <a:rPr sz="2400" i="1" spc="-15" dirty="0">
                <a:latin typeface="Calibri" panose="020F0502020204030204" pitchFamily="34" charset="0"/>
                <a:cs typeface="Georgia"/>
              </a:rPr>
              <a:t> </a:t>
            </a:r>
            <a:r>
              <a:rPr sz="2400" i="1" spc="15" dirty="0">
                <a:latin typeface="Calibri" panose="020F0502020204030204" pitchFamily="34" charset="0"/>
                <a:cs typeface="Georgia"/>
              </a:rPr>
              <a:t>awful”</a:t>
            </a:r>
            <a:endParaRPr sz="2400" dirty="0">
              <a:latin typeface="Calibri" panose="020F0502020204030204" pitchFamily="34" charset="0"/>
              <a:cs typeface="Georgia"/>
            </a:endParaRPr>
          </a:p>
          <a:p>
            <a:pPr marL="287020" indent="-274320">
              <a:spcBef>
                <a:spcPts val="610"/>
              </a:spcBef>
              <a:buClr>
                <a:srgbClr val="FD8537"/>
              </a:buClr>
              <a:buSzPct val="68750"/>
              <a:buFont typeface="Wingdings"/>
              <a:buChar char=""/>
              <a:tabLst>
                <a:tab pos="287020" algn="l"/>
              </a:tabLst>
            </a:pPr>
            <a:r>
              <a:rPr sz="2400" spc="60" dirty="0">
                <a:latin typeface="Calibri" panose="020F0502020204030204" pitchFamily="34" charset="0"/>
                <a:cs typeface="Cambria"/>
              </a:rPr>
              <a:t>Receiver:</a:t>
            </a:r>
            <a:endParaRPr sz="2400" dirty="0">
              <a:latin typeface="Calibri" panose="020F0502020204030204" pitchFamily="34" charset="0"/>
              <a:cs typeface="Cambria"/>
            </a:endParaRPr>
          </a:p>
          <a:p>
            <a:pPr marL="287020" indent="-274320">
              <a:spcBef>
                <a:spcPts val="590"/>
              </a:spcBef>
              <a:buClr>
                <a:srgbClr val="FD8537"/>
              </a:buClr>
              <a:buSzPct val="68750"/>
              <a:buFont typeface="Wingdings"/>
              <a:buChar char=""/>
              <a:tabLst>
                <a:tab pos="287020" algn="l"/>
              </a:tabLst>
            </a:pPr>
            <a:r>
              <a:rPr sz="2400" i="1" spc="20" dirty="0">
                <a:latin typeface="Calibri" panose="020F0502020204030204" pitchFamily="34" charset="0"/>
                <a:cs typeface="Georgia"/>
              </a:rPr>
              <a:t>“It wasn't </a:t>
            </a:r>
            <a:r>
              <a:rPr sz="2400" i="1" spc="15" dirty="0">
                <a:latin typeface="Calibri" panose="020F0502020204030204" pitchFamily="34" charset="0"/>
                <a:cs typeface="Georgia"/>
              </a:rPr>
              <a:t>the </a:t>
            </a:r>
            <a:r>
              <a:rPr sz="2400" i="1" spc="-5" dirty="0">
                <a:latin typeface="Calibri" panose="020F0502020204030204" pitchFamily="34" charset="0"/>
                <a:cs typeface="Georgia"/>
              </a:rPr>
              <a:t>best, </a:t>
            </a:r>
            <a:r>
              <a:rPr sz="2400" i="1" spc="-20" dirty="0">
                <a:latin typeface="Calibri" panose="020F0502020204030204" pitchFamily="34" charset="0"/>
                <a:cs typeface="Georgia"/>
              </a:rPr>
              <a:t>exactly </a:t>
            </a:r>
            <a:r>
              <a:rPr sz="2400" i="1" spc="5" dirty="0">
                <a:latin typeface="Calibri" panose="020F0502020204030204" pitchFamily="34" charset="0"/>
                <a:cs typeface="Georgia"/>
              </a:rPr>
              <a:t>what </a:t>
            </a:r>
            <a:r>
              <a:rPr sz="2400" i="1" spc="55" dirty="0">
                <a:latin typeface="Calibri" panose="020F0502020204030204" pitchFamily="34" charset="0"/>
                <a:cs typeface="Georgia"/>
              </a:rPr>
              <a:t>didn’t </a:t>
            </a:r>
            <a:r>
              <a:rPr sz="2400" i="1" spc="-50" dirty="0">
                <a:latin typeface="Calibri" panose="020F0502020204030204" pitchFamily="34" charset="0"/>
                <a:cs typeface="Georgia"/>
              </a:rPr>
              <a:t>you </a:t>
            </a:r>
            <a:r>
              <a:rPr sz="2400" i="1" spc="5" dirty="0">
                <a:latin typeface="Calibri" panose="020F0502020204030204" pitchFamily="34" charset="0"/>
                <a:cs typeface="Georgia"/>
              </a:rPr>
              <a:t> </a:t>
            </a:r>
            <a:r>
              <a:rPr sz="2400" i="1" spc="50" dirty="0">
                <a:latin typeface="Calibri" panose="020F0502020204030204" pitchFamily="34" charset="0"/>
                <a:cs typeface="Georgia"/>
              </a:rPr>
              <a:t>like</a:t>
            </a:r>
            <a:endParaRPr sz="2400" dirty="0">
              <a:latin typeface="Calibri" panose="020F0502020204030204" pitchFamily="34" charset="0"/>
              <a:cs typeface="Georgia"/>
            </a:endParaRPr>
          </a:p>
          <a:p>
            <a:pPr marL="286385"/>
            <a:r>
              <a:rPr sz="2400" i="1" dirty="0">
                <a:latin typeface="Calibri" panose="020F0502020204030204" pitchFamily="34" charset="0"/>
                <a:cs typeface="Georgia"/>
              </a:rPr>
              <a:t>about </a:t>
            </a:r>
            <a:r>
              <a:rPr sz="2400" i="1" spc="5" dirty="0">
                <a:latin typeface="Calibri" panose="020F0502020204030204" pitchFamily="34" charset="0"/>
                <a:cs typeface="Georgia"/>
              </a:rPr>
              <a:t>it?”</a:t>
            </a:r>
            <a:endParaRPr sz="2400" dirty="0">
              <a:latin typeface="Calibri" panose="020F0502020204030204" pitchFamily="34" charset="0"/>
              <a:cs typeface="Georgia"/>
            </a:endParaRPr>
          </a:p>
          <a:p>
            <a:pPr marL="287020" indent="-274320">
              <a:spcBef>
                <a:spcPts val="610"/>
              </a:spcBef>
              <a:buClr>
                <a:srgbClr val="FD8537"/>
              </a:buClr>
              <a:buSzPct val="68750"/>
              <a:buFont typeface="Wingdings"/>
              <a:buChar char=""/>
              <a:tabLst>
                <a:tab pos="287020" algn="l"/>
              </a:tabLst>
            </a:pPr>
            <a:r>
              <a:rPr sz="2400" spc="120" dirty="0">
                <a:latin typeface="Calibri" panose="020F0502020204030204" pitchFamily="34" charset="0"/>
                <a:cs typeface="Cambria"/>
              </a:rPr>
              <a:t>This </a:t>
            </a:r>
            <a:r>
              <a:rPr sz="2400" spc="80" dirty="0">
                <a:latin typeface="Calibri" panose="020F0502020204030204" pitchFamily="34" charset="0"/>
                <a:cs typeface="Cambria"/>
              </a:rPr>
              <a:t>is </a:t>
            </a:r>
            <a:r>
              <a:rPr sz="2400" spc="70" dirty="0">
                <a:latin typeface="Calibri" panose="020F0502020204030204" pitchFamily="34" charset="0"/>
                <a:cs typeface="Cambria"/>
              </a:rPr>
              <a:t>different </a:t>
            </a:r>
            <a:r>
              <a:rPr sz="2400" spc="50" dirty="0">
                <a:latin typeface="Calibri" panose="020F0502020204030204" pitchFamily="34" charset="0"/>
                <a:cs typeface="Cambria"/>
              </a:rPr>
              <a:t>from </a:t>
            </a:r>
            <a:r>
              <a:rPr sz="2400" spc="135" dirty="0">
                <a:latin typeface="Calibri" panose="020F0502020204030204" pitchFamily="34" charset="0"/>
                <a:cs typeface="Cambria"/>
              </a:rPr>
              <a:t>an </a:t>
            </a:r>
            <a:r>
              <a:rPr sz="2400" spc="80" dirty="0">
                <a:latin typeface="Calibri" panose="020F0502020204030204" pitchFamily="34" charset="0"/>
                <a:cs typeface="Cambria"/>
              </a:rPr>
              <a:t>aggressive </a:t>
            </a:r>
            <a:r>
              <a:rPr sz="2400" spc="45" dirty="0">
                <a:latin typeface="Calibri" panose="020F0502020204030204" pitchFamily="34" charset="0"/>
                <a:cs typeface="Cambria"/>
              </a:rPr>
              <a:t>response</a:t>
            </a:r>
            <a:r>
              <a:rPr sz="2400" spc="320" dirty="0">
                <a:latin typeface="Calibri" panose="020F0502020204030204" pitchFamily="34" charset="0"/>
                <a:cs typeface="Cambria"/>
              </a:rPr>
              <a:t> </a:t>
            </a:r>
            <a:r>
              <a:rPr sz="2400" spc="130" dirty="0">
                <a:latin typeface="Calibri" panose="020F0502020204030204" pitchFamily="34" charset="0"/>
                <a:cs typeface="Cambria"/>
              </a:rPr>
              <a:t>that</a:t>
            </a:r>
            <a:endParaRPr sz="2400" dirty="0">
              <a:latin typeface="Calibri" panose="020F0502020204030204" pitchFamily="34" charset="0"/>
              <a:cs typeface="Cambria"/>
            </a:endParaRPr>
          </a:p>
          <a:p>
            <a:pPr marL="286385"/>
            <a:r>
              <a:rPr sz="2400" spc="120" dirty="0">
                <a:latin typeface="Calibri" panose="020F0502020204030204" pitchFamily="34" charset="0"/>
                <a:cs typeface="Cambria"/>
              </a:rPr>
              <a:t>may </a:t>
            </a:r>
            <a:r>
              <a:rPr sz="2400" spc="100" dirty="0">
                <a:latin typeface="Calibri" panose="020F0502020204030204" pitchFamily="34" charset="0"/>
                <a:cs typeface="Cambria"/>
              </a:rPr>
              <a:t>have</a:t>
            </a:r>
            <a:r>
              <a:rPr sz="2400" spc="75" dirty="0">
                <a:latin typeface="Calibri" panose="020F0502020204030204" pitchFamily="34" charset="0"/>
                <a:cs typeface="Cambria"/>
              </a:rPr>
              <a:t> </a:t>
            </a:r>
            <a:r>
              <a:rPr sz="2400" spc="40" dirty="0">
                <a:latin typeface="Calibri" panose="020F0502020204030204" pitchFamily="34" charset="0"/>
                <a:cs typeface="Cambria"/>
              </a:rPr>
              <a:t>been:</a:t>
            </a:r>
            <a:endParaRPr sz="2400" dirty="0">
              <a:latin typeface="Calibri" panose="020F0502020204030204" pitchFamily="34" charset="0"/>
              <a:cs typeface="Cambria"/>
            </a:endParaRPr>
          </a:p>
          <a:p>
            <a:pPr marL="287020" marR="259079" indent="-274320">
              <a:spcBef>
                <a:spcPts val="585"/>
              </a:spcBef>
              <a:buClr>
                <a:srgbClr val="FD8537"/>
              </a:buClr>
              <a:buSzPct val="68750"/>
              <a:buFont typeface="Wingdings"/>
              <a:buChar char=""/>
              <a:tabLst>
                <a:tab pos="287020" algn="l"/>
              </a:tabLst>
            </a:pPr>
            <a:r>
              <a:rPr sz="2400" i="1" spc="-50" dirty="0">
                <a:latin typeface="Calibri" panose="020F0502020204030204" pitchFamily="34" charset="0"/>
                <a:cs typeface="Georgia"/>
              </a:rPr>
              <a:t>"How </a:t>
            </a:r>
            <a:r>
              <a:rPr sz="2400" i="1" spc="-5" dirty="0">
                <a:latin typeface="Calibri" panose="020F0502020204030204" pitchFamily="34" charset="0"/>
                <a:cs typeface="Georgia"/>
              </a:rPr>
              <a:t>dare </a:t>
            </a:r>
            <a:r>
              <a:rPr sz="2400" i="1" spc="-35" dirty="0">
                <a:latin typeface="Calibri" panose="020F0502020204030204" pitchFamily="34" charset="0"/>
                <a:cs typeface="Georgia"/>
              </a:rPr>
              <a:t>you, </a:t>
            </a:r>
            <a:r>
              <a:rPr sz="2400" i="1" spc="40" dirty="0">
                <a:latin typeface="Calibri" panose="020F0502020204030204" pitchFamily="34" charset="0"/>
                <a:cs typeface="Georgia"/>
              </a:rPr>
              <a:t>I </a:t>
            </a:r>
            <a:r>
              <a:rPr sz="2400" i="1" dirty="0">
                <a:latin typeface="Calibri" panose="020F0502020204030204" pitchFamily="34" charset="0"/>
                <a:cs typeface="Georgia"/>
              </a:rPr>
              <a:t>spent </a:t>
            </a:r>
            <a:r>
              <a:rPr sz="2400" i="1" spc="70" dirty="0">
                <a:latin typeface="Calibri" panose="020F0502020204030204" pitchFamily="34" charset="0"/>
                <a:cs typeface="Georgia"/>
              </a:rPr>
              <a:t>all </a:t>
            </a:r>
            <a:r>
              <a:rPr sz="2400" i="1" spc="-25" dirty="0">
                <a:latin typeface="Calibri" panose="020F0502020204030204" pitchFamily="34" charset="0"/>
                <a:cs typeface="Georgia"/>
              </a:rPr>
              <a:t>afternoon </a:t>
            </a:r>
            <a:r>
              <a:rPr sz="2400" i="1" spc="-15" dirty="0">
                <a:latin typeface="Calibri" panose="020F0502020204030204" pitchFamily="34" charset="0"/>
                <a:cs typeface="Georgia"/>
              </a:rPr>
              <a:t>preparing  </a:t>
            </a:r>
            <a:r>
              <a:rPr sz="2400" i="1" spc="30" dirty="0">
                <a:latin typeface="Calibri" panose="020F0502020204030204" pitchFamily="34" charset="0"/>
                <a:cs typeface="Georgia"/>
              </a:rPr>
              <a:t>that </a:t>
            </a:r>
            <a:r>
              <a:rPr sz="2400" i="1" spc="10" dirty="0">
                <a:latin typeface="Calibri" panose="020F0502020204030204" pitchFamily="34" charset="0"/>
                <a:cs typeface="Georgia"/>
              </a:rPr>
              <a:t>meal" </a:t>
            </a:r>
            <a:r>
              <a:rPr sz="2400" i="1" spc="-75" dirty="0">
                <a:latin typeface="Calibri" panose="020F0502020204030204" pitchFamily="34" charset="0"/>
                <a:cs typeface="Georgia"/>
              </a:rPr>
              <a:t>or </a:t>
            </a:r>
            <a:r>
              <a:rPr sz="2400" i="1" dirty="0">
                <a:latin typeface="Calibri" panose="020F0502020204030204" pitchFamily="34" charset="0"/>
                <a:cs typeface="Georgia"/>
              </a:rPr>
              <a:t>"Well </a:t>
            </a:r>
            <a:r>
              <a:rPr sz="2400" i="1" spc="50" dirty="0">
                <a:latin typeface="Calibri" panose="020F0502020204030204" pitchFamily="34" charset="0"/>
                <a:cs typeface="Georgia"/>
              </a:rPr>
              <a:t>that's </a:t>
            </a:r>
            <a:r>
              <a:rPr sz="2400" i="1" spc="15" dirty="0">
                <a:latin typeface="Calibri" panose="020F0502020204030204" pitchFamily="34" charset="0"/>
                <a:cs typeface="Georgia"/>
              </a:rPr>
              <a:t>the </a:t>
            </a:r>
            <a:r>
              <a:rPr sz="2400" i="1" spc="35" dirty="0">
                <a:latin typeface="Calibri" panose="020F0502020204030204" pitchFamily="34" charset="0"/>
                <a:cs typeface="Georgia"/>
              </a:rPr>
              <a:t>last </a:t>
            </a:r>
            <a:r>
              <a:rPr sz="2400" i="1" spc="5" dirty="0">
                <a:latin typeface="Calibri" panose="020F0502020204030204" pitchFamily="34" charset="0"/>
                <a:cs typeface="Georgia"/>
              </a:rPr>
              <a:t>time </a:t>
            </a:r>
            <a:r>
              <a:rPr sz="2400" i="1" spc="40" dirty="0">
                <a:latin typeface="Calibri" panose="020F0502020204030204" pitchFamily="34" charset="0"/>
                <a:cs typeface="Georgia"/>
              </a:rPr>
              <a:t>I </a:t>
            </a:r>
            <a:r>
              <a:rPr sz="2400" i="1" spc="-35" dirty="0">
                <a:latin typeface="Calibri" panose="020F0502020204030204" pitchFamily="34" charset="0"/>
                <a:cs typeface="Georgia"/>
              </a:rPr>
              <a:t>cook </a:t>
            </a:r>
            <a:r>
              <a:rPr sz="2400" i="1" spc="-45" dirty="0">
                <a:latin typeface="Calibri" panose="020F0502020204030204" pitchFamily="34" charset="0"/>
                <a:cs typeface="Georgia"/>
              </a:rPr>
              <a:t>for  you"</a:t>
            </a:r>
            <a:endParaRPr sz="2400" dirty="0">
              <a:latin typeface="Calibri" panose="020F0502020204030204" pitchFamily="34" charset="0"/>
              <a:cs typeface="Georgia"/>
            </a:endParaRPr>
          </a:p>
        </p:txBody>
      </p:sp>
    </p:spTree>
    <p:extLst>
      <p:ext uri="{BB962C8B-B14F-4D97-AF65-F5344CB8AC3E}">
        <p14:creationId xmlns:p14="http://schemas.microsoft.com/office/powerpoint/2010/main" val="22076536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Fogging</a:t>
            </a:r>
            <a:endParaRPr lang="cs-CZ" dirty="0"/>
          </a:p>
        </p:txBody>
      </p:sp>
      <p:sp>
        <p:nvSpPr>
          <p:cNvPr id="3" name="Zástupný symbol pro obsah 2"/>
          <p:cNvSpPr>
            <a:spLocks noGrp="1"/>
          </p:cNvSpPr>
          <p:nvPr>
            <p:ph idx="1"/>
          </p:nvPr>
        </p:nvSpPr>
        <p:spPr/>
        <p:txBody>
          <a:bodyPr>
            <a:normAutofit lnSpcReduction="10000"/>
          </a:bodyPr>
          <a:lstStyle/>
          <a:p>
            <a:r>
              <a:rPr lang="cs-CZ" dirty="0"/>
              <a:t>In challenging situations – uneven fight, such as criticism by your boss.</a:t>
            </a:r>
          </a:p>
          <a:p>
            <a:r>
              <a:rPr lang="en-US" dirty="0"/>
              <a:t>Rather than arguing back, </a:t>
            </a:r>
            <a:r>
              <a:rPr lang="en-US" b="1" dirty="0"/>
              <a:t>fogging aims to give a minimal, calm response </a:t>
            </a:r>
            <a:r>
              <a:rPr lang="en-US" dirty="0"/>
              <a:t>using terms that are </a:t>
            </a:r>
            <a:r>
              <a:rPr lang="cs-CZ" dirty="0"/>
              <a:t>de-</a:t>
            </a:r>
            <a:r>
              <a:rPr lang="cs-CZ" dirty="0" err="1"/>
              <a:t>escalating</a:t>
            </a:r>
            <a:r>
              <a:rPr lang="en-US" dirty="0"/>
              <a:t>, while at the same time not agreeing to meet demands.</a:t>
            </a:r>
          </a:p>
          <a:p>
            <a:r>
              <a:rPr lang="en-US" dirty="0"/>
              <a:t>Fogging involves agreeing with any truth that may be contained within statements, even if critical. By not responding in the expected way, in other words by being defensive or argumentative, the other person will cease confrontation as the desired effect is not being achieved. When the atmosphere is less heated, it will be possible to discuss the issues more reasonably.</a:t>
            </a:r>
          </a:p>
          <a:p>
            <a:r>
              <a:rPr lang="en-US" dirty="0"/>
              <a:t>Fogging is so termed because the individual acts like a 'wall of fog' into which arguments are thrown, but not returned.</a:t>
            </a:r>
            <a:r>
              <a:rPr lang="cs-CZ" dirty="0"/>
              <a:t> Other name – greyrock.</a:t>
            </a:r>
            <a:endParaRPr lang="en-US" dirty="0"/>
          </a:p>
        </p:txBody>
      </p:sp>
    </p:spTree>
    <p:extLst>
      <p:ext uri="{BB962C8B-B14F-4D97-AF65-F5344CB8AC3E}">
        <p14:creationId xmlns:p14="http://schemas.microsoft.com/office/powerpoint/2010/main" val="30977804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Fogging</a:t>
            </a:r>
            <a:r>
              <a:rPr lang="cs-CZ" dirty="0"/>
              <a:t> </a:t>
            </a:r>
            <a:r>
              <a:rPr lang="cs-CZ" dirty="0" err="1"/>
              <a:t>example</a:t>
            </a:r>
            <a:endParaRPr lang="cs-CZ" dirty="0"/>
          </a:p>
        </p:txBody>
      </p:sp>
      <p:sp>
        <p:nvSpPr>
          <p:cNvPr id="3" name="Zástupný symbol pro obsah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33153515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Why is it difficult to say NO?</a:t>
            </a:r>
          </a:p>
        </p:txBody>
      </p:sp>
      <p:sp>
        <p:nvSpPr>
          <p:cNvPr id="3" name="Zástupný symbol pro obsah 2"/>
          <p:cNvSpPr>
            <a:spLocks noGrp="1"/>
          </p:cNvSpPr>
          <p:nvPr>
            <p:ph idx="1"/>
          </p:nvPr>
        </p:nvSpPr>
        <p:spPr/>
        <p:txBody>
          <a:bodyPr>
            <a:normAutofit/>
          </a:bodyPr>
          <a:lstStyle/>
          <a:p>
            <a:r>
              <a:rPr lang="en-GB" dirty="0"/>
              <a:t>If I say no,</a:t>
            </a:r>
            <a:r>
              <a:rPr lang="cs-CZ" dirty="0"/>
              <a:t> </a:t>
            </a:r>
            <a:r>
              <a:rPr lang="en-GB" dirty="0"/>
              <a:t>they may feel hurt or injected</a:t>
            </a:r>
            <a:r>
              <a:rPr lang="cs-CZ" dirty="0"/>
              <a:t>.</a:t>
            </a:r>
          </a:p>
          <a:p>
            <a:r>
              <a:rPr lang="en-GB" dirty="0"/>
              <a:t>If I say no, they may not like me</a:t>
            </a:r>
            <a:r>
              <a:rPr lang="cs-CZ" dirty="0"/>
              <a:t> </a:t>
            </a:r>
            <a:r>
              <a:rPr lang="en-GB" dirty="0"/>
              <a:t>anymore</a:t>
            </a:r>
            <a:r>
              <a:rPr lang="cs-CZ" dirty="0"/>
              <a:t>.</a:t>
            </a:r>
          </a:p>
          <a:p>
            <a:r>
              <a:rPr lang="en-GB" dirty="0"/>
              <a:t>They would say ‘yes’ to me (and so I will feel</a:t>
            </a:r>
            <a:r>
              <a:rPr lang="cs-CZ" dirty="0"/>
              <a:t> </a:t>
            </a:r>
            <a:r>
              <a:rPr lang="en-GB" dirty="0"/>
              <a:t>guilty if I refuse them)</a:t>
            </a:r>
            <a:endParaRPr lang="cs-CZ" dirty="0"/>
          </a:p>
        </p:txBody>
      </p:sp>
    </p:spTree>
    <p:extLst>
      <p:ext uri="{BB962C8B-B14F-4D97-AF65-F5344CB8AC3E}">
        <p14:creationId xmlns:p14="http://schemas.microsoft.com/office/powerpoint/2010/main" val="1555035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9941" y="1050039"/>
            <a:ext cx="10363200" cy="668901"/>
          </a:xfrm>
          <a:prstGeom prst="rect">
            <a:avLst/>
          </a:prstGeom>
        </p:spPr>
        <p:txBody>
          <a:bodyPr vert="horz" wrap="square" lIns="0" tIns="296672" rIns="0" bIns="0" numCol="1" rtlCol="0" anchor="t" anchorCtr="0" compatLnSpc="1">
            <a:prstTxWarp prst="textNoShape">
              <a:avLst/>
            </a:prstTxWarp>
            <a:spAutoFit/>
          </a:bodyPr>
          <a:lstStyle/>
          <a:p>
            <a:pPr marL="12700"/>
            <a:r>
              <a:rPr spc="80" dirty="0">
                <a:solidFill>
                  <a:srgbClr val="565F6C"/>
                </a:solidFill>
              </a:rPr>
              <a:t>DISTANCE</a:t>
            </a:r>
          </a:p>
        </p:txBody>
      </p:sp>
      <p:sp>
        <p:nvSpPr>
          <p:cNvPr id="3" name="object 3"/>
          <p:cNvSpPr txBox="1"/>
          <p:nvPr/>
        </p:nvSpPr>
        <p:spPr>
          <a:xfrm>
            <a:off x="2059941" y="1640079"/>
            <a:ext cx="7002145" cy="4197985"/>
          </a:xfrm>
          <a:prstGeom prst="rect">
            <a:avLst/>
          </a:prstGeom>
        </p:spPr>
        <p:txBody>
          <a:bodyPr vert="horz" wrap="square" lIns="0" tIns="0" rIns="0" bIns="0" rtlCol="0">
            <a:spAutoFit/>
          </a:bodyPr>
          <a:lstStyle/>
          <a:p>
            <a:pPr marL="287020" indent="-274320">
              <a:buClr>
                <a:srgbClr val="FD8537"/>
              </a:buClr>
              <a:buSzPct val="68750"/>
              <a:buFont typeface="Wingdings"/>
              <a:buChar char=""/>
              <a:tabLst>
                <a:tab pos="287020" algn="l"/>
              </a:tabLst>
            </a:pPr>
            <a:r>
              <a:rPr sz="2400" b="1" spc="165" dirty="0">
                <a:latin typeface="Cambria"/>
                <a:cs typeface="Cambria"/>
              </a:rPr>
              <a:t>I. </a:t>
            </a:r>
            <a:r>
              <a:rPr sz="2400" b="1" spc="125" dirty="0">
                <a:latin typeface="Cambria"/>
                <a:cs typeface="Cambria"/>
              </a:rPr>
              <a:t>zone </a:t>
            </a:r>
            <a:r>
              <a:rPr lang="cs-CZ" sz="2400" b="1" spc="125" dirty="0">
                <a:latin typeface="Cambria"/>
                <a:cs typeface="Cambria"/>
              </a:rPr>
              <a:t>– </a:t>
            </a:r>
            <a:r>
              <a:rPr sz="2400" b="1" spc="150" dirty="0">
                <a:latin typeface="Cambria"/>
                <a:cs typeface="Cambria"/>
              </a:rPr>
              <a:t>private</a:t>
            </a:r>
            <a:r>
              <a:rPr lang="cs-CZ" sz="2400" b="1" spc="150" dirty="0">
                <a:latin typeface="Cambria"/>
                <a:cs typeface="Cambria"/>
              </a:rPr>
              <a:t>,</a:t>
            </a:r>
            <a:r>
              <a:rPr sz="2400" b="1" spc="150" dirty="0">
                <a:latin typeface="Cambria"/>
                <a:cs typeface="Cambria"/>
              </a:rPr>
              <a:t> </a:t>
            </a:r>
            <a:r>
              <a:rPr lang="cs-CZ" sz="2400" b="1" spc="-40" dirty="0">
                <a:latin typeface="Cambria"/>
                <a:cs typeface="Cambria"/>
              </a:rPr>
              <a:t>0 </a:t>
            </a:r>
            <a:r>
              <a:rPr sz="2400" b="1" spc="-40" dirty="0">
                <a:latin typeface="Cambria"/>
                <a:cs typeface="Cambria"/>
              </a:rPr>
              <a:t>-</a:t>
            </a:r>
            <a:r>
              <a:rPr lang="cs-CZ" sz="2400" b="1" spc="-40" dirty="0">
                <a:latin typeface="Cambria"/>
                <a:cs typeface="Cambria"/>
              </a:rPr>
              <a:t> 45</a:t>
            </a:r>
            <a:r>
              <a:rPr sz="2400" b="1" spc="90" dirty="0">
                <a:latin typeface="Cambria"/>
                <a:cs typeface="Cambria"/>
              </a:rPr>
              <a:t> </a:t>
            </a:r>
            <a:r>
              <a:rPr sz="2400" b="1" spc="185" dirty="0">
                <a:latin typeface="Cambria"/>
                <a:cs typeface="Cambria"/>
              </a:rPr>
              <a:t>cm</a:t>
            </a:r>
            <a:endParaRPr sz="2400" dirty="0">
              <a:latin typeface="Cambria"/>
              <a:cs typeface="Cambria"/>
            </a:endParaRPr>
          </a:p>
          <a:p>
            <a:pPr marL="652780" marR="440690" lvl="1" indent="-274320">
              <a:spcBef>
                <a:spcPts val="515"/>
              </a:spcBef>
              <a:buClr>
                <a:srgbClr val="FD8537"/>
              </a:buClr>
              <a:buSzPct val="78571"/>
              <a:buFont typeface="Wingdings"/>
              <a:buChar char=""/>
              <a:tabLst>
                <a:tab pos="652780" algn="l"/>
                <a:tab pos="653415" algn="l"/>
              </a:tabLst>
            </a:pPr>
            <a:r>
              <a:rPr sz="2100" spc="80" dirty="0">
                <a:latin typeface="Cambria" panose="02040503050406030204" pitchFamily="18" charset="0"/>
                <a:cs typeface="Palatino Linotype"/>
              </a:rPr>
              <a:t>Intimate </a:t>
            </a:r>
            <a:r>
              <a:rPr sz="2100" spc="25" dirty="0">
                <a:latin typeface="Cambria" panose="02040503050406030204" pitchFamily="18" charset="0"/>
                <a:cs typeface="Palatino Linotype"/>
              </a:rPr>
              <a:t>communication </a:t>
            </a:r>
            <a:r>
              <a:rPr sz="2100" spc="60" dirty="0">
                <a:latin typeface="Cambria" panose="02040503050406030204" pitchFamily="18" charset="0"/>
                <a:cs typeface="Palatino Linotype"/>
              </a:rPr>
              <a:t>(partners, </a:t>
            </a:r>
            <a:r>
              <a:rPr sz="2100" spc="65" dirty="0">
                <a:latin typeface="Cambria" panose="02040503050406030204" pitchFamily="18" charset="0"/>
                <a:cs typeface="Palatino Linotype"/>
              </a:rPr>
              <a:t>parents </a:t>
            </a:r>
            <a:r>
              <a:rPr sz="2100" spc="25" dirty="0">
                <a:latin typeface="Cambria" panose="02040503050406030204" pitchFamily="18" charset="0"/>
                <a:cs typeface="Palatino Linotype"/>
              </a:rPr>
              <a:t>and  </a:t>
            </a:r>
            <a:r>
              <a:rPr sz="2100" spc="35" dirty="0">
                <a:latin typeface="Cambria" panose="02040503050406030204" pitchFamily="18" charset="0"/>
                <a:cs typeface="Palatino Linotype"/>
              </a:rPr>
              <a:t>children, </a:t>
            </a:r>
            <a:r>
              <a:rPr sz="2100" spc="15" dirty="0">
                <a:latin typeface="Cambria" panose="02040503050406030204" pitchFamily="18" charset="0"/>
                <a:cs typeface="Palatino Linotype"/>
              </a:rPr>
              <a:t>close</a:t>
            </a:r>
            <a:r>
              <a:rPr sz="2100" spc="70" dirty="0">
                <a:latin typeface="Cambria" panose="02040503050406030204" pitchFamily="18" charset="0"/>
                <a:cs typeface="Palatino Linotype"/>
              </a:rPr>
              <a:t> </a:t>
            </a:r>
            <a:r>
              <a:rPr sz="2100" spc="30" dirty="0">
                <a:latin typeface="Cambria" panose="02040503050406030204" pitchFamily="18" charset="0"/>
                <a:cs typeface="Palatino Linotype"/>
              </a:rPr>
              <a:t>friends)</a:t>
            </a:r>
            <a:endParaRPr sz="2100" dirty="0">
              <a:latin typeface="Cambria" panose="02040503050406030204" pitchFamily="18" charset="0"/>
              <a:cs typeface="Palatino Linotype"/>
            </a:endParaRPr>
          </a:p>
          <a:p>
            <a:pPr marL="287020" indent="-274320">
              <a:spcBef>
                <a:spcPts val="585"/>
              </a:spcBef>
              <a:buClr>
                <a:srgbClr val="FD8537"/>
              </a:buClr>
              <a:buSzPct val="68750"/>
              <a:buFont typeface="Wingdings"/>
              <a:buChar char=""/>
              <a:tabLst>
                <a:tab pos="287020" algn="l"/>
              </a:tabLst>
            </a:pPr>
            <a:r>
              <a:rPr sz="2400" b="1" spc="185" dirty="0">
                <a:latin typeface="Cambria"/>
                <a:cs typeface="Cambria"/>
              </a:rPr>
              <a:t>II. </a:t>
            </a:r>
            <a:r>
              <a:rPr sz="2400" b="1" spc="125" dirty="0">
                <a:latin typeface="Cambria"/>
                <a:cs typeface="Cambria"/>
              </a:rPr>
              <a:t>zone </a:t>
            </a:r>
            <a:r>
              <a:rPr lang="cs-CZ" sz="2400" b="1" spc="125" dirty="0">
                <a:latin typeface="Cambria"/>
                <a:cs typeface="Cambria"/>
              </a:rPr>
              <a:t>– </a:t>
            </a:r>
            <a:r>
              <a:rPr sz="2400" b="1" spc="130" dirty="0">
                <a:latin typeface="Cambria"/>
                <a:cs typeface="Cambria"/>
              </a:rPr>
              <a:t>person</a:t>
            </a:r>
            <a:r>
              <a:rPr lang="cs-CZ" sz="2400" b="1" spc="130" dirty="0">
                <a:latin typeface="Cambria"/>
                <a:cs typeface="Cambria"/>
              </a:rPr>
              <a:t>a</a:t>
            </a:r>
            <a:r>
              <a:rPr sz="2400" b="1" spc="130" dirty="0">
                <a:latin typeface="Cambria"/>
                <a:cs typeface="Cambria"/>
              </a:rPr>
              <a:t>l</a:t>
            </a:r>
            <a:r>
              <a:rPr lang="cs-CZ" sz="2400" b="1" spc="130" dirty="0">
                <a:latin typeface="Cambria"/>
                <a:cs typeface="Cambria"/>
              </a:rPr>
              <a:t>,</a:t>
            </a:r>
            <a:r>
              <a:rPr sz="2400" b="1" spc="130" dirty="0">
                <a:latin typeface="Cambria"/>
                <a:cs typeface="Cambria"/>
              </a:rPr>
              <a:t> </a:t>
            </a:r>
            <a:r>
              <a:rPr sz="2400" b="1" spc="-45" dirty="0">
                <a:latin typeface="Cambria"/>
                <a:cs typeface="Cambria"/>
              </a:rPr>
              <a:t>45</a:t>
            </a:r>
            <a:r>
              <a:rPr lang="cs-CZ" sz="2400" b="1" spc="-45" dirty="0">
                <a:latin typeface="Cambria"/>
                <a:cs typeface="Cambria"/>
              </a:rPr>
              <a:t> - 100</a:t>
            </a:r>
            <a:r>
              <a:rPr sz="2400" b="1" spc="295" dirty="0">
                <a:latin typeface="Cambria"/>
                <a:cs typeface="Cambria"/>
              </a:rPr>
              <a:t> </a:t>
            </a:r>
            <a:r>
              <a:rPr sz="2400" b="1" spc="185" dirty="0">
                <a:latin typeface="Cambria"/>
                <a:cs typeface="Cambria"/>
              </a:rPr>
              <a:t>cm</a:t>
            </a:r>
            <a:endParaRPr sz="2400" dirty="0">
              <a:latin typeface="Cambria"/>
              <a:cs typeface="Cambria"/>
            </a:endParaRPr>
          </a:p>
          <a:p>
            <a:pPr marL="652780" lvl="1" indent="-274320">
              <a:spcBef>
                <a:spcPts val="515"/>
              </a:spcBef>
              <a:buClr>
                <a:srgbClr val="FD8537"/>
              </a:buClr>
              <a:buSzPct val="78571"/>
              <a:buFont typeface="Wingdings"/>
              <a:buChar char=""/>
              <a:tabLst>
                <a:tab pos="652780" algn="l"/>
                <a:tab pos="653415" algn="l"/>
              </a:tabLst>
            </a:pPr>
            <a:r>
              <a:rPr sz="2100" spc="55" dirty="0">
                <a:latin typeface="Cambria" panose="02040503050406030204" pitchFamily="18" charset="0"/>
                <a:cs typeface="Palatino Linotype"/>
              </a:rPr>
              <a:t>Greetings, shaking </a:t>
            </a:r>
            <a:r>
              <a:rPr sz="2100" spc="45" dirty="0">
                <a:latin typeface="Cambria" panose="02040503050406030204" pitchFamily="18" charset="0"/>
                <a:cs typeface="Palatino Linotype"/>
              </a:rPr>
              <a:t>hands, </a:t>
            </a:r>
            <a:r>
              <a:rPr sz="2100" spc="25" dirty="0">
                <a:latin typeface="Cambria" panose="02040503050406030204" pitchFamily="18" charset="0"/>
                <a:cs typeface="Palatino Linotype"/>
              </a:rPr>
              <a:t>family </a:t>
            </a:r>
            <a:r>
              <a:rPr sz="2100" spc="40" dirty="0">
                <a:latin typeface="Cambria" panose="02040503050406030204" pitchFamily="18" charset="0"/>
                <a:cs typeface="Palatino Linotype"/>
              </a:rPr>
              <a:t>dinner, </a:t>
            </a:r>
            <a:r>
              <a:rPr sz="2100" spc="35" dirty="0">
                <a:latin typeface="Cambria" panose="02040503050406030204" pitchFamily="18" charset="0"/>
                <a:cs typeface="Palatino Linotype"/>
              </a:rPr>
              <a:t>friends</a:t>
            </a:r>
            <a:r>
              <a:rPr sz="2100" spc="190" dirty="0">
                <a:latin typeface="Cambria" panose="02040503050406030204" pitchFamily="18" charset="0"/>
                <a:cs typeface="Palatino Linotype"/>
              </a:rPr>
              <a:t> </a:t>
            </a:r>
            <a:r>
              <a:rPr sz="2100" spc="114" dirty="0">
                <a:latin typeface="Cambria" panose="02040503050406030204" pitchFamily="18" charset="0"/>
                <a:cs typeface="Palatino Linotype"/>
              </a:rPr>
              <a:t>at</a:t>
            </a:r>
            <a:endParaRPr sz="2100" dirty="0">
              <a:latin typeface="Cambria" panose="02040503050406030204" pitchFamily="18" charset="0"/>
              <a:cs typeface="Palatino Linotype"/>
            </a:endParaRPr>
          </a:p>
          <a:p>
            <a:pPr marL="652780"/>
            <a:r>
              <a:rPr sz="2100" spc="30" dirty="0">
                <a:latin typeface="Cambria" panose="02040503050406030204" pitchFamily="18" charset="0"/>
                <a:cs typeface="Palatino Linotype"/>
              </a:rPr>
              <a:t>lunch)</a:t>
            </a:r>
            <a:endParaRPr sz="2100" dirty="0">
              <a:latin typeface="Cambria" panose="02040503050406030204" pitchFamily="18" charset="0"/>
              <a:cs typeface="Palatino Linotype"/>
            </a:endParaRPr>
          </a:p>
          <a:p>
            <a:pPr marL="287020" indent="-274320">
              <a:spcBef>
                <a:spcPts val="585"/>
              </a:spcBef>
              <a:buClr>
                <a:srgbClr val="FD8537"/>
              </a:buClr>
              <a:buSzPct val="68750"/>
              <a:buFont typeface="Wingdings"/>
              <a:buChar char=""/>
              <a:tabLst>
                <a:tab pos="287020" algn="l"/>
              </a:tabLst>
            </a:pPr>
            <a:r>
              <a:rPr sz="2400" b="1" spc="195" dirty="0">
                <a:latin typeface="Cambria"/>
                <a:cs typeface="Cambria"/>
              </a:rPr>
              <a:t>III. </a:t>
            </a:r>
            <a:r>
              <a:rPr sz="2400" b="1" spc="125" dirty="0">
                <a:latin typeface="Cambria"/>
                <a:cs typeface="Cambria"/>
              </a:rPr>
              <a:t>zone </a:t>
            </a:r>
            <a:r>
              <a:rPr lang="cs-CZ" sz="2400" b="1" spc="125" dirty="0">
                <a:latin typeface="Cambria"/>
                <a:cs typeface="Cambria"/>
              </a:rPr>
              <a:t>– </a:t>
            </a:r>
            <a:r>
              <a:rPr sz="2400" b="1" spc="135" dirty="0">
                <a:latin typeface="Cambria"/>
                <a:cs typeface="Cambria"/>
              </a:rPr>
              <a:t>social</a:t>
            </a:r>
            <a:r>
              <a:rPr lang="cs-CZ" sz="2400" b="1" spc="135" dirty="0">
                <a:latin typeface="Cambria"/>
                <a:cs typeface="Cambria"/>
              </a:rPr>
              <a:t>,</a:t>
            </a:r>
            <a:r>
              <a:rPr sz="2400" b="1" spc="135" dirty="0">
                <a:latin typeface="Cambria"/>
                <a:cs typeface="Cambria"/>
              </a:rPr>
              <a:t> </a:t>
            </a:r>
            <a:r>
              <a:rPr sz="2400" b="1" spc="-45" dirty="0">
                <a:latin typeface="Cambria"/>
                <a:cs typeface="Cambria"/>
              </a:rPr>
              <a:t>1</a:t>
            </a:r>
            <a:r>
              <a:rPr lang="cs-CZ" sz="2400" b="1" spc="-45" dirty="0">
                <a:latin typeface="Cambria"/>
                <a:cs typeface="Cambria"/>
              </a:rPr>
              <a:t>0</a:t>
            </a:r>
            <a:r>
              <a:rPr sz="2400" b="1" spc="-45" dirty="0">
                <a:latin typeface="Cambria"/>
                <a:cs typeface="Cambria"/>
              </a:rPr>
              <a:t>0</a:t>
            </a:r>
            <a:r>
              <a:rPr lang="cs-CZ" sz="2400" b="1" spc="-45" dirty="0">
                <a:latin typeface="Cambria"/>
                <a:cs typeface="Cambria"/>
              </a:rPr>
              <a:t> - </a:t>
            </a:r>
            <a:r>
              <a:rPr sz="2400" b="1" spc="-50" dirty="0">
                <a:latin typeface="Cambria"/>
                <a:cs typeface="Cambria"/>
              </a:rPr>
              <a:t>360 </a:t>
            </a:r>
            <a:r>
              <a:rPr sz="2400" b="1" spc="-25" dirty="0">
                <a:latin typeface="Cambria"/>
                <a:cs typeface="Cambria"/>
              </a:rPr>
              <a:t> </a:t>
            </a:r>
            <a:r>
              <a:rPr sz="2400" b="1" spc="110" dirty="0">
                <a:latin typeface="Cambria"/>
                <a:cs typeface="Cambria"/>
              </a:rPr>
              <a:t>cm</a:t>
            </a:r>
            <a:endParaRPr sz="2400" dirty="0">
              <a:latin typeface="Cambria"/>
              <a:cs typeface="Cambria"/>
            </a:endParaRPr>
          </a:p>
          <a:p>
            <a:pPr marL="652780" marR="772795" lvl="1" indent="-274320">
              <a:spcBef>
                <a:spcPts val="515"/>
              </a:spcBef>
              <a:buClr>
                <a:srgbClr val="FD8537"/>
              </a:buClr>
              <a:buSzPct val="78571"/>
              <a:buFont typeface="Wingdings"/>
              <a:buChar char=""/>
              <a:tabLst>
                <a:tab pos="652780" algn="l"/>
                <a:tab pos="653415" algn="l"/>
              </a:tabLst>
            </a:pPr>
            <a:r>
              <a:rPr sz="2100" spc="40" dirty="0">
                <a:latin typeface="Cambria" panose="02040503050406030204" pitchFamily="18" charset="0"/>
                <a:cs typeface="Palatino Linotype"/>
              </a:rPr>
              <a:t>Meetings </a:t>
            </a:r>
            <a:r>
              <a:rPr sz="2100" spc="55" dirty="0">
                <a:latin typeface="Cambria" panose="02040503050406030204" pitchFamily="18" charset="0"/>
                <a:cs typeface="Palatino Linotype"/>
              </a:rPr>
              <a:t>in </a:t>
            </a:r>
            <a:r>
              <a:rPr sz="2100" spc="75" dirty="0">
                <a:latin typeface="Cambria" panose="02040503050406030204" pitchFamily="18" charset="0"/>
                <a:cs typeface="Palatino Linotype"/>
              </a:rPr>
              <a:t>the </a:t>
            </a:r>
            <a:r>
              <a:rPr sz="2100" spc="55" dirty="0">
                <a:latin typeface="Cambria" panose="02040503050406030204" pitchFamily="18" charset="0"/>
                <a:cs typeface="Palatino Linotype"/>
              </a:rPr>
              <a:t>store, </a:t>
            </a:r>
            <a:r>
              <a:rPr sz="2100" spc="5" dirty="0">
                <a:latin typeface="Cambria" panose="02040503050406030204" pitchFamily="18" charset="0"/>
                <a:cs typeface="Palatino Linotype"/>
              </a:rPr>
              <a:t>shop, </a:t>
            </a:r>
            <a:r>
              <a:rPr sz="2100" spc="10" dirty="0">
                <a:latin typeface="Cambria" panose="02040503050406030204" pitchFamily="18" charset="0"/>
                <a:cs typeface="Palatino Linotype"/>
              </a:rPr>
              <a:t>post </a:t>
            </a:r>
            <a:r>
              <a:rPr sz="2100" spc="5" dirty="0">
                <a:latin typeface="Cambria" panose="02040503050406030204" pitchFamily="18" charset="0"/>
                <a:cs typeface="Palatino Linotype"/>
              </a:rPr>
              <a:t>office, </a:t>
            </a:r>
            <a:r>
              <a:rPr sz="2100" spc="60" dirty="0">
                <a:latin typeface="Cambria" panose="02040503050406030204" pitchFamily="18" charset="0"/>
                <a:cs typeface="Palatino Linotype"/>
              </a:rPr>
              <a:t>bank,  </a:t>
            </a:r>
            <a:r>
              <a:rPr sz="2100" spc="50" dirty="0">
                <a:latin typeface="Cambria" panose="02040503050406030204" pitchFamily="18" charset="0"/>
                <a:cs typeface="Palatino Linotype"/>
              </a:rPr>
              <a:t>meetings, </a:t>
            </a:r>
            <a:r>
              <a:rPr sz="2100" spc="10" dirty="0">
                <a:latin typeface="Cambria" panose="02040503050406030204" pitchFamily="18" charset="0"/>
                <a:cs typeface="Palatino Linotype"/>
              </a:rPr>
              <a:t>offices</a:t>
            </a:r>
            <a:r>
              <a:rPr sz="2100" spc="-25" dirty="0">
                <a:latin typeface="Cambria" panose="02040503050406030204" pitchFamily="18" charset="0"/>
                <a:cs typeface="Palatino Linotype"/>
              </a:rPr>
              <a:t> </a:t>
            </a:r>
            <a:r>
              <a:rPr sz="2100" spc="60" dirty="0">
                <a:latin typeface="Cambria" panose="02040503050406030204" pitchFamily="18" charset="0"/>
                <a:cs typeface="Palatino Linotype"/>
              </a:rPr>
              <a:t>etc.</a:t>
            </a:r>
            <a:endParaRPr sz="2100" dirty="0">
              <a:latin typeface="Cambria" panose="02040503050406030204" pitchFamily="18" charset="0"/>
              <a:cs typeface="Palatino Linotype"/>
            </a:endParaRPr>
          </a:p>
          <a:p>
            <a:pPr marL="287020" indent="-274320">
              <a:spcBef>
                <a:spcPts val="585"/>
              </a:spcBef>
              <a:buClr>
                <a:srgbClr val="FD8537"/>
              </a:buClr>
              <a:buSzPct val="68750"/>
              <a:buFont typeface="Wingdings"/>
              <a:buChar char=""/>
              <a:tabLst>
                <a:tab pos="287020" algn="l"/>
              </a:tabLst>
            </a:pPr>
            <a:r>
              <a:rPr sz="2400" b="1" spc="210" dirty="0">
                <a:latin typeface="Cambria"/>
                <a:cs typeface="Cambria"/>
              </a:rPr>
              <a:t>IV. </a:t>
            </a:r>
            <a:r>
              <a:rPr sz="2400" b="1" spc="125" dirty="0">
                <a:latin typeface="Cambria"/>
                <a:cs typeface="Cambria"/>
              </a:rPr>
              <a:t>zone </a:t>
            </a:r>
            <a:r>
              <a:rPr lang="cs-CZ" sz="2400" b="1" spc="125" dirty="0">
                <a:latin typeface="Cambria"/>
                <a:cs typeface="Cambria"/>
              </a:rPr>
              <a:t>– public,</a:t>
            </a:r>
            <a:r>
              <a:rPr sz="2400" b="1" spc="160" dirty="0">
                <a:latin typeface="Cambria"/>
                <a:cs typeface="Cambria"/>
              </a:rPr>
              <a:t> </a:t>
            </a:r>
            <a:r>
              <a:rPr sz="2400" b="1" spc="-45" dirty="0">
                <a:latin typeface="Cambria"/>
                <a:cs typeface="Cambria"/>
              </a:rPr>
              <a:t>360 </a:t>
            </a:r>
            <a:r>
              <a:rPr sz="2400" b="1" spc="185" dirty="0">
                <a:latin typeface="Cambria"/>
                <a:cs typeface="Cambria"/>
              </a:rPr>
              <a:t>cm</a:t>
            </a:r>
            <a:r>
              <a:rPr lang="cs-CZ" sz="2400" b="1" spc="185" dirty="0">
                <a:latin typeface="Cambria"/>
                <a:cs typeface="Cambria"/>
              </a:rPr>
              <a:t> and more</a:t>
            </a:r>
            <a:endParaRPr sz="2400" dirty="0">
              <a:latin typeface="Cambria"/>
              <a:cs typeface="Cambria"/>
            </a:endParaRPr>
          </a:p>
          <a:p>
            <a:pPr marL="652780" lvl="1" indent="-274320">
              <a:spcBef>
                <a:spcPts val="515"/>
              </a:spcBef>
              <a:buClr>
                <a:srgbClr val="FD8537"/>
              </a:buClr>
              <a:buSzPct val="78571"/>
              <a:buFont typeface="Wingdings"/>
              <a:buChar char=""/>
              <a:tabLst>
                <a:tab pos="652780" algn="l"/>
                <a:tab pos="653415" algn="l"/>
              </a:tabLst>
            </a:pPr>
            <a:r>
              <a:rPr sz="2100" spc="65" dirty="0">
                <a:latin typeface="Cambria" panose="02040503050406030204" pitchFamily="18" charset="0"/>
                <a:cs typeface="Palatino Linotype"/>
              </a:rPr>
              <a:t>Lectures, </a:t>
            </a:r>
            <a:r>
              <a:rPr sz="2100" spc="85" dirty="0">
                <a:latin typeface="Cambria" panose="02040503050406030204" pitchFamily="18" charset="0"/>
                <a:cs typeface="Palatino Linotype"/>
              </a:rPr>
              <a:t>theatre</a:t>
            </a:r>
            <a:r>
              <a:rPr sz="2100" spc="50" dirty="0">
                <a:latin typeface="Cambria" panose="02040503050406030204" pitchFamily="18" charset="0"/>
                <a:cs typeface="Palatino Linotype"/>
              </a:rPr>
              <a:t> </a:t>
            </a:r>
            <a:r>
              <a:rPr sz="2100" spc="60" dirty="0">
                <a:latin typeface="Cambria" panose="02040503050406030204" pitchFamily="18" charset="0"/>
                <a:cs typeface="Palatino Linotype"/>
              </a:rPr>
              <a:t>etc.</a:t>
            </a:r>
            <a:endParaRPr sz="2100" dirty="0">
              <a:latin typeface="Cambria" panose="02040503050406030204" pitchFamily="18" charset="0"/>
              <a:cs typeface="Palatino Linotype"/>
            </a:endParaRPr>
          </a:p>
        </p:txBody>
      </p:sp>
    </p:spTree>
    <p:extLst>
      <p:ext uri="{BB962C8B-B14F-4D97-AF65-F5344CB8AC3E}">
        <p14:creationId xmlns:p14="http://schemas.microsoft.com/office/powerpoint/2010/main" val="24788359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How to say NO assertively</a:t>
            </a:r>
          </a:p>
        </p:txBody>
      </p:sp>
      <p:sp>
        <p:nvSpPr>
          <p:cNvPr id="3" name="Zástupný symbol pro obsah 2"/>
          <p:cNvSpPr>
            <a:spLocks noGrp="1"/>
          </p:cNvSpPr>
          <p:nvPr>
            <p:ph idx="1"/>
          </p:nvPr>
        </p:nvSpPr>
        <p:spPr/>
        <p:txBody>
          <a:bodyPr>
            <a:normAutofit/>
          </a:bodyPr>
          <a:lstStyle/>
          <a:p>
            <a:r>
              <a:rPr lang="en-GB" dirty="0"/>
              <a:t>Feel that you have a right to say no.</a:t>
            </a:r>
            <a:endParaRPr lang="cs-CZ" dirty="0"/>
          </a:p>
          <a:p>
            <a:r>
              <a:rPr lang="en-GB" dirty="0"/>
              <a:t>Start your reply with a clear,</a:t>
            </a:r>
            <a:r>
              <a:rPr lang="cs-CZ" dirty="0"/>
              <a:t> </a:t>
            </a:r>
            <a:r>
              <a:rPr lang="en-GB" dirty="0"/>
              <a:t>firm,</a:t>
            </a:r>
            <a:r>
              <a:rPr lang="cs-CZ" dirty="0"/>
              <a:t> </a:t>
            </a:r>
            <a:r>
              <a:rPr lang="en-GB" dirty="0"/>
              <a:t>audible ‘NO’.</a:t>
            </a:r>
            <a:endParaRPr lang="cs-CZ" dirty="0"/>
          </a:p>
          <a:p>
            <a:r>
              <a:rPr lang="en-GB" dirty="0"/>
              <a:t>Do not justify or make excuses. Giving a reason is</a:t>
            </a:r>
            <a:r>
              <a:rPr lang="cs-CZ" dirty="0"/>
              <a:t> not</a:t>
            </a:r>
            <a:r>
              <a:rPr lang="en-GB" dirty="0"/>
              <a:t> over-apologizing.</a:t>
            </a:r>
            <a:endParaRPr lang="cs-CZ" dirty="0"/>
          </a:p>
          <a:p>
            <a:r>
              <a:rPr lang="en-GB" dirty="0"/>
              <a:t>Remember you are saying ‘no’ to that particular</a:t>
            </a:r>
            <a:r>
              <a:rPr lang="cs-CZ" dirty="0"/>
              <a:t> </a:t>
            </a:r>
            <a:r>
              <a:rPr lang="en-GB" dirty="0"/>
              <a:t>request,</a:t>
            </a:r>
            <a:r>
              <a:rPr lang="cs-CZ" dirty="0"/>
              <a:t> </a:t>
            </a:r>
            <a:r>
              <a:rPr lang="en-GB" dirty="0"/>
              <a:t>not rejecting the</a:t>
            </a:r>
            <a:r>
              <a:rPr lang="cs-CZ" dirty="0"/>
              <a:t>m</a:t>
            </a:r>
            <a:r>
              <a:rPr lang="en-GB" dirty="0"/>
              <a:t>.</a:t>
            </a:r>
            <a:endParaRPr lang="cs-CZ" dirty="0"/>
          </a:p>
          <a:p>
            <a:r>
              <a:rPr lang="cs-CZ" dirty="0"/>
              <a:t>After </a:t>
            </a:r>
            <a:r>
              <a:rPr lang="en-GB" dirty="0"/>
              <a:t>‘NO’ , do not stay around</a:t>
            </a:r>
            <a:r>
              <a:rPr lang="cs-CZ" dirty="0"/>
              <a:t> </a:t>
            </a:r>
            <a:r>
              <a:rPr lang="en-GB" dirty="0"/>
              <a:t>waiting to be persuaded.</a:t>
            </a:r>
            <a:r>
              <a:rPr lang="cs-CZ" dirty="0"/>
              <a:t> Closure - </a:t>
            </a:r>
            <a:r>
              <a:rPr lang="en-GB" dirty="0" err="1"/>
              <a:t>chang</a:t>
            </a:r>
            <a:r>
              <a:rPr lang="cs-CZ" dirty="0"/>
              <a:t>e</a:t>
            </a:r>
            <a:r>
              <a:rPr lang="en-GB" dirty="0"/>
              <a:t> the</a:t>
            </a:r>
            <a:r>
              <a:rPr lang="cs-CZ" dirty="0"/>
              <a:t> </a:t>
            </a:r>
            <a:r>
              <a:rPr lang="en-GB" dirty="0"/>
              <a:t>subject</a:t>
            </a:r>
            <a:r>
              <a:rPr lang="cs-CZ" dirty="0"/>
              <a:t> or even </a:t>
            </a:r>
            <a:r>
              <a:rPr lang="en-GB" dirty="0"/>
              <a:t>walk away</a:t>
            </a:r>
            <a:endParaRPr lang="cs-CZ" dirty="0"/>
          </a:p>
          <a:p>
            <a:r>
              <a:rPr lang="en-GB" dirty="0"/>
              <a:t>Take responsibility for saying no</a:t>
            </a:r>
            <a:r>
              <a:rPr lang="cs-CZ" dirty="0"/>
              <a:t>, </a:t>
            </a:r>
            <a:r>
              <a:rPr lang="en-GB" dirty="0"/>
              <a:t>do not blame</a:t>
            </a:r>
            <a:r>
              <a:rPr lang="cs-CZ" dirty="0"/>
              <a:t> </a:t>
            </a:r>
            <a:r>
              <a:rPr lang="en-GB" dirty="0"/>
              <a:t>the other person for asking you.</a:t>
            </a:r>
            <a:endParaRPr lang="cs-CZ" dirty="0"/>
          </a:p>
          <a:p>
            <a:r>
              <a:rPr lang="cs-CZ" dirty="0"/>
              <a:t>Y</a:t>
            </a:r>
            <a:r>
              <a:rPr lang="en-GB" dirty="0" err="1"/>
              <a:t>ou</a:t>
            </a:r>
            <a:r>
              <a:rPr lang="en-GB" dirty="0"/>
              <a:t> can</a:t>
            </a:r>
            <a:r>
              <a:rPr lang="cs-CZ" dirty="0"/>
              <a:t> </a:t>
            </a:r>
            <a:r>
              <a:rPr lang="en-GB" dirty="0"/>
              <a:t>always say, ‘I will let you know’ in order to give</a:t>
            </a:r>
            <a:r>
              <a:rPr lang="cs-CZ" dirty="0"/>
              <a:t> </a:t>
            </a:r>
            <a:r>
              <a:rPr lang="en-GB" dirty="0"/>
              <a:t>yourself time</a:t>
            </a:r>
            <a:r>
              <a:rPr lang="cs-CZ" dirty="0"/>
              <a:t>.</a:t>
            </a:r>
          </a:p>
        </p:txBody>
      </p:sp>
    </p:spTree>
    <p:extLst>
      <p:ext uri="{BB962C8B-B14F-4D97-AF65-F5344CB8AC3E}">
        <p14:creationId xmlns:p14="http://schemas.microsoft.com/office/powerpoint/2010/main" val="40041690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Final</a:t>
            </a:r>
            <a:r>
              <a:rPr lang="cs-CZ" dirty="0"/>
              <a:t> </a:t>
            </a:r>
            <a:r>
              <a:rPr lang="cs-CZ" dirty="0" err="1"/>
              <a:t>exercise</a:t>
            </a:r>
            <a:endParaRPr lang="cs-CZ" dirty="0"/>
          </a:p>
        </p:txBody>
      </p:sp>
      <p:sp>
        <p:nvSpPr>
          <p:cNvPr id="3" name="Zástupný symbol pro obsah 2"/>
          <p:cNvSpPr>
            <a:spLocks noGrp="1"/>
          </p:cNvSpPr>
          <p:nvPr>
            <p:ph idx="1"/>
          </p:nvPr>
        </p:nvSpPr>
        <p:spPr/>
        <p:txBody>
          <a:bodyPr/>
          <a:lstStyle/>
          <a:p>
            <a:pPr lvl="0"/>
            <a:r>
              <a:rPr lang="cs-CZ" sz="1800" dirty="0" err="1"/>
              <a:t>One</a:t>
            </a:r>
            <a:r>
              <a:rPr lang="cs-CZ" sz="1800" dirty="0"/>
              <a:t> person </a:t>
            </a:r>
            <a:r>
              <a:rPr lang="cs-CZ" sz="1800" dirty="0" err="1"/>
              <a:t>tries</a:t>
            </a:r>
            <a:r>
              <a:rPr lang="cs-CZ" sz="1800" dirty="0"/>
              <a:t> </a:t>
            </a:r>
            <a:r>
              <a:rPr lang="cs-CZ" sz="1800" dirty="0" err="1"/>
              <a:t>assertive</a:t>
            </a:r>
            <a:r>
              <a:rPr lang="cs-CZ" sz="1800" dirty="0"/>
              <a:t> </a:t>
            </a:r>
            <a:r>
              <a:rPr lang="cs-CZ" sz="1800" dirty="0" err="1"/>
              <a:t>behavior</a:t>
            </a:r>
            <a:r>
              <a:rPr lang="cs-CZ" sz="1800" dirty="0"/>
              <a:t>, </a:t>
            </a:r>
            <a:r>
              <a:rPr lang="cs-CZ" sz="1800" dirty="0" err="1"/>
              <a:t>one</a:t>
            </a:r>
            <a:r>
              <a:rPr lang="cs-CZ" sz="1800" dirty="0"/>
              <a:t> person </a:t>
            </a:r>
            <a:r>
              <a:rPr lang="cs-CZ" sz="1800" dirty="0" err="1"/>
              <a:t>opposes</a:t>
            </a:r>
            <a:r>
              <a:rPr lang="cs-CZ" sz="1800" dirty="0"/>
              <a:t>, </a:t>
            </a:r>
            <a:r>
              <a:rPr lang="cs-CZ" sz="1800" dirty="0" err="1"/>
              <a:t>one</a:t>
            </a:r>
            <a:r>
              <a:rPr lang="cs-CZ" sz="1800" dirty="0"/>
              <a:t> person </a:t>
            </a:r>
            <a:r>
              <a:rPr lang="cs-CZ" sz="1800" dirty="0" err="1"/>
              <a:t>gives</a:t>
            </a:r>
            <a:r>
              <a:rPr lang="cs-CZ" sz="1800" dirty="0"/>
              <a:t> feedback. </a:t>
            </a:r>
            <a:r>
              <a:rPr lang="cs-CZ" sz="1800" dirty="0" err="1"/>
              <a:t>Then</a:t>
            </a:r>
            <a:r>
              <a:rPr lang="cs-CZ" sz="1800" dirty="0"/>
              <a:t> </a:t>
            </a:r>
            <a:r>
              <a:rPr lang="cs-CZ" sz="1800" dirty="0" err="1"/>
              <a:t>switch</a:t>
            </a:r>
            <a:r>
              <a:rPr lang="cs-CZ" sz="1800" dirty="0"/>
              <a:t>!</a:t>
            </a:r>
          </a:p>
          <a:p>
            <a:pPr marL="0" lvl="0" indent="0">
              <a:buNone/>
            </a:pPr>
            <a:endParaRPr lang="cs-CZ" sz="1800" dirty="0"/>
          </a:p>
          <a:p>
            <a:pPr lvl="0"/>
            <a:r>
              <a:rPr lang="en-US" sz="1800" dirty="0"/>
              <a:t>You bring your car to a garage for service. You ask the mechanic to call and let you know how much it will cost before doing the work. He doesn't call and when you call him he tells you he already </a:t>
            </a:r>
            <a:r>
              <a:rPr lang="cs-CZ" sz="1800" dirty="0"/>
              <a:t>put a </a:t>
            </a:r>
            <a:r>
              <a:rPr lang="en-US" sz="1800" dirty="0"/>
              <a:t> </a:t>
            </a:r>
            <a:r>
              <a:rPr lang="cs-CZ" sz="1800" dirty="0"/>
              <a:t>part in a car, </a:t>
            </a:r>
            <a:r>
              <a:rPr lang="en-US" sz="1800" dirty="0"/>
              <a:t>and your bill is 5</a:t>
            </a:r>
            <a:r>
              <a:rPr lang="cs-CZ" sz="1800" dirty="0"/>
              <a:t>0</a:t>
            </a:r>
            <a:r>
              <a:rPr lang="en-US" sz="1800" dirty="0"/>
              <a:t>0</a:t>
            </a:r>
            <a:r>
              <a:rPr lang="cs-CZ" sz="1800" dirty="0"/>
              <a:t>0 EUR</a:t>
            </a:r>
            <a:r>
              <a:rPr lang="en-US" sz="1800" dirty="0"/>
              <a:t>.</a:t>
            </a:r>
            <a:r>
              <a:rPr lang="cs-CZ" sz="1800" dirty="0"/>
              <a:t> It is too much.</a:t>
            </a:r>
          </a:p>
          <a:p>
            <a:r>
              <a:rPr lang="en-US" sz="1800" dirty="0"/>
              <a:t>At a daily briefing with the team, Your manager comes up with an idea, which you yourself had mentioned to her only 3 days ago. The problem was that she indicated that it was her idea. You are annoyed about this, and want to tackle her after the briefing. </a:t>
            </a:r>
            <a:endParaRPr lang="cs-CZ" sz="1800" dirty="0"/>
          </a:p>
          <a:p>
            <a:r>
              <a:rPr lang="en-US" sz="1800" dirty="0"/>
              <a:t>You want to go to the department meeting. Your manager says to you: “As everyone can’t go the meeting, would you mind staying and answering the phone.” You do mind.</a:t>
            </a:r>
            <a:endParaRPr lang="cs-CZ" sz="1800" dirty="0"/>
          </a:p>
          <a:p>
            <a:pPr lvl="0"/>
            <a:r>
              <a:rPr lang="cs-CZ" sz="1800" dirty="0" err="1"/>
              <a:t>Your</a:t>
            </a:r>
            <a:r>
              <a:rPr lang="cs-CZ" sz="1800" dirty="0"/>
              <a:t> </a:t>
            </a:r>
            <a:r>
              <a:rPr lang="cs-CZ" sz="1800" dirty="0" err="1"/>
              <a:t>own</a:t>
            </a:r>
            <a:r>
              <a:rPr lang="cs-CZ" sz="1800" dirty="0"/>
              <a:t> </a:t>
            </a:r>
            <a:r>
              <a:rPr lang="cs-CZ" sz="1800" dirty="0" err="1"/>
              <a:t>scenario</a:t>
            </a:r>
            <a:r>
              <a:rPr lang="cs-CZ" sz="1800" dirty="0"/>
              <a:t>.</a:t>
            </a:r>
          </a:p>
          <a:p>
            <a:endParaRPr lang="cs-CZ" sz="1800" dirty="0"/>
          </a:p>
          <a:p>
            <a:r>
              <a:rPr lang="cs-CZ" sz="1800" b="1" dirty="0" err="1"/>
              <a:t>Remember</a:t>
            </a:r>
            <a:r>
              <a:rPr lang="cs-CZ" sz="1800" b="1" dirty="0"/>
              <a:t> to use </a:t>
            </a:r>
            <a:r>
              <a:rPr lang="cs-CZ" sz="1800" b="1" dirty="0" err="1"/>
              <a:t>the</a:t>
            </a:r>
            <a:r>
              <a:rPr lang="cs-CZ" sz="1800" b="1" dirty="0"/>
              <a:t> </a:t>
            </a:r>
            <a:r>
              <a:rPr lang="cs-CZ" sz="1800" b="1" dirty="0" err="1"/>
              <a:t>technics</a:t>
            </a:r>
            <a:r>
              <a:rPr lang="cs-CZ" sz="1800" b="1" dirty="0"/>
              <a:t> </a:t>
            </a:r>
            <a:r>
              <a:rPr lang="cs-CZ" sz="1800" b="1" dirty="0" err="1"/>
              <a:t>mentioned</a:t>
            </a:r>
            <a:r>
              <a:rPr lang="cs-CZ" sz="1800" b="1" dirty="0"/>
              <a:t>! </a:t>
            </a:r>
            <a:r>
              <a:rPr lang="cs-CZ" sz="1800" dirty="0" err="1"/>
              <a:t>Fogging</a:t>
            </a:r>
            <a:r>
              <a:rPr lang="cs-CZ" sz="1800" dirty="0"/>
              <a:t>, </a:t>
            </a:r>
            <a:r>
              <a:rPr lang="cs-CZ" sz="1800" dirty="0" err="1"/>
              <a:t>Stuck</a:t>
            </a:r>
            <a:r>
              <a:rPr lang="cs-CZ" sz="1800" dirty="0"/>
              <a:t> </a:t>
            </a:r>
            <a:r>
              <a:rPr lang="cs-CZ" sz="1800" dirty="0" err="1"/>
              <a:t>Record</a:t>
            </a:r>
            <a:r>
              <a:rPr lang="cs-CZ" sz="1800" dirty="0"/>
              <a:t>, </a:t>
            </a:r>
            <a:r>
              <a:rPr lang="en-US" sz="1800" dirty="0"/>
              <a:t>Positive Enquiry</a:t>
            </a:r>
            <a:r>
              <a:rPr lang="cs-CZ" sz="1800" dirty="0"/>
              <a:t>, </a:t>
            </a:r>
            <a:r>
              <a:rPr lang="en-US" sz="1800" dirty="0"/>
              <a:t>Negative enquiry</a:t>
            </a:r>
            <a:endParaRPr lang="cs-CZ" sz="1800" dirty="0"/>
          </a:p>
          <a:p>
            <a:endParaRPr lang="cs-CZ" sz="1800" dirty="0"/>
          </a:p>
        </p:txBody>
      </p:sp>
      <p:sp>
        <p:nvSpPr>
          <p:cNvPr id="4" name="Zástupný symbol pro zápatí 3"/>
          <p:cNvSpPr>
            <a:spLocks noGrp="1"/>
          </p:cNvSpPr>
          <p:nvPr>
            <p:ph type="ftr" sz="quarter" idx="10"/>
          </p:nvPr>
        </p:nvSpPr>
        <p:spPr/>
        <p:txBody>
          <a:bodyPr/>
          <a:lstStyle/>
          <a:p>
            <a:r>
              <a:rPr lang="en-US"/>
              <a:t>MPV_COMA Communication and Managerial Skills Training</a:t>
            </a:r>
          </a:p>
        </p:txBody>
      </p:sp>
    </p:spTree>
    <p:extLst>
      <p:ext uri="{BB962C8B-B14F-4D97-AF65-F5344CB8AC3E}">
        <p14:creationId xmlns:p14="http://schemas.microsoft.com/office/powerpoint/2010/main" val="39127005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193562" y="1903207"/>
            <a:ext cx="10363200" cy="503237"/>
          </a:xfrm>
        </p:spPr>
        <p:txBody>
          <a:bodyPr/>
          <a:lstStyle/>
          <a:p>
            <a:r>
              <a:rPr lang="en-US" dirty="0"/>
              <a:t>Thank you for your attention</a:t>
            </a:r>
          </a:p>
        </p:txBody>
      </p:sp>
      <p:pic>
        <p:nvPicPr>
          <p:cNvPr id="2050" name="Picture 2" descr="http://www.mobileapples.com/Assets/Content/Screensavers/Bye%20Bye.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12224" y="3976342"/>
            <a:ext cx="2577572" cy="3436764"/>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0"/>
          </p:nvPr>
        </p:nvSpPr>
        <p:spPr/>
        <p:txBody>
          <a:bodyPr/>
          <a:lstStyle/>
          <a:p>
            <a:r>
              <a:rPr lang="en-US" altLang="en-US"/>
              <a:t>MPV_COMA Communication and Managerial Skills Training</a:t>
            </a:r>
            <a:endParaRPr lang="cs-CZ" altLang="en-US"/>
          </a:p>
        </p:txBody>
      </p:sp>
    </p:spTree>
    <p:extLst>
      <p:ext uri="{BB962C8B-B14F-4D97-AF65-F5344CB8AC3E}">
        <p14:creationId xmlns:p14="http://schemas.microsoft.com/office/powerpoint/2010/main" val="1606496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EAEAEA"/>
            </a:gs>
            <a:gs pos="100000">
              <a:srgbClr val="EAEAEA">
                <a:gamma/>
                <a:shade val="92941"/>
                <a:invGamma/>
              </a:srgbClr>
            </a:gs>
          </a:gsLst>
          <a:lin ang="2700000" scaled="1"/>
        </a:gra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numCol="1" rtlCol="0" anchor="t" anchorCtr="0" compatLnSpc="1">
            <a:prstTxWarp prst="textNoShape">
              <a:avLst/>
            </a:prstTxWarp>
            <a:spAutoFit/>
          </a:bodyPr>
          <a:lstStyle/>
          <a:p>
            <a:pPr marL="12700"/>
            <a:r>
              <a:rPr sz="3200" b="1" spc="365" dirty="0">
                <a:latin typeface="Cambria"/>
                <a:cs typeface="Cambria"/>
              </a:rPr>
              <a:t>E</a:t>
            </a:r>
            <a:r>
              <a:rPr sz="2550" b="1" spc="365" dirty="0">
                <a:latin typeface="Cambria"/>
                <a:cs typeface="Cambria"/>
              </a:rPr>
              <a:t>VALUATING </a:t>
            </a:r>
            <a:r>
              <a:rPr sz="2550" b="1" spc="375" dirty="0">
                <a:latin typeface="Cambria"/>
                <a:cs typeface="Cambria"/>
              </a:rPr>
              <a:t>NONVERBAL</a:t>
            </a:r>
            <a:r>
              <a:rPr sz="2550" b="1" spc="305" dirty="0">
                <a:latin typeface="Cambria"/>
                <a:cs typeface="Cambria"/>
              </a:rPr>
              <a:t> </a:t>
            </a:r>
            <a:r>
              <a:rPr sz="2550" b="1" spc="375" dirty="0">
                <a:latin typeface="Cambria"/>
                <a:cs typeface="Cambria"/>
              </a:rPr>
              <a:t>SIGNALS</a:t>
            </a:r>
            <a:endParaRPr sz="2550" dirty="0">
              <a:latin typeface="Cambria"/>
              <a:cs typeface="Cambria"/>
            </a:endParaRPr>
          </a:p>
        </p:txBody>
      </p:sp>
      <p:sp>
        <p:nvSpPr>
          <p:cNvPr id="3" name="object 3"/>
          <p:cNvSpPr txBox="1"/>
          <p:nvPr/>
        </p:nvSpPr>
        <p:spPr>
          <a:xfrm>
            <a:off x="2059941" y="1610615"/>
            <a:ext cx="6981825" cy="4573047"/>
          </a:xfrm>
          <a:prstGeom prst="rect">
            <a:avLst/>
          </a:prstGeom>
        </p:spPr>
        <p:txBody>
          <a:bodyPr vert="horz" wrap="square" lIns="0" tIns="0" rIns="0" bIns="0" rtlCol="0">
            <a:spAutoFit/>
          </a:bodyPr>
          <a:lstStyle/>
          <a:p>
            <a:pPr marL="287020" indent="-274320">
              <a:buClr>
                <a:srgbClr val="FD8537"/>
              </a:buClr>
              <a:buSzPct val="68181"/>
              <a:buFont typeface="Wingdings"/>
              <a:buChar char=""/>
              <a:tabLst>
                <a:tab pos="287020" algn="l"/>
              </a:tabLst>
            </a:pPr>
            <a:r>
              <a:rPr sz="2200" b="1" spc="220" dirty="0">
                <a:latin typeface="Cambria"/>
                <a:cs typeface="Cambria"/>
              </a:rPr>
              <a:t>Eye</a:t>
            </a:r>
            <a:r>
              <a:rPr sz="2200" b="1" spc="65" dirty="0">
                <a:latin typeface="Cambria"/>
                <a:cs typeface="Cambria"/>
              </a:rPr>
              <a:t> </a:t>
            </a:r>
            <a:r>
              <a:rPr sz="2200" b="1" spc="150" dirty="0">
                <a:latin typeface="Cambria"/>
                <a:cs typeface="Cambria"/>
              </a:rPr>
              <a:t>contact</a:t>
            </a:r>
            <a:endParaRPr sz="2200" dirty="0">
              <a:latin typeface="Cambria"/>
              <a:cs typeface="Cambria"/>
            </a:endParaRPr>
          </a:p>
          <a:p>
            <a:pPr marL="12700">
              <a:lnSpc>
                <a:spcPts val="2510"/>
              </a:lnSpc>
              <a:spcBef>
                <a:spcPts val="385"/>
              </a:spcBef>
            </a:pPr>
            <a:r>
              <a:rPr sz="2200" spc="114" dirty="0">
                <a:latin typeface="Cambria" panose="02040503050406030204" pitchFamily="18" charset="0"/>
                <a:cs typeface="Palatino Linotype"/>
              </a:rPr>
              <a:t>Is </a:t>
            </a:r>
            <a:r>
              <a:rPr sz="2200" spc="15" dirty="0">
                <a:latin typeface="Cambria" panose="02040503050406030204" pitchFamily="18" charset="0"/>
                <a:cs typeface="Palatino Linotype"/>
              </a:rPr>
              <a:t>eye </a:t>
            </a:r>
            <a:r>
              <a:rPr sz="2200" spc="50" dirty="0">
                <a:latin typeface="Cambria" panose="02040503050406030204" pitchFamily="18" charset="0"/>
                <a:cs typeface="Palatino Linotype"/>
              </a:rPr>
              <a:t>contact </a:t>
            </a:r>
            <a:r>
              <a:rPr sz="2200" spc="20" dirty="0">
                <a:latin typeface="Cambria" panose="02040503050406030204" pitchFamily="18" charset="0"/>
                <a:cs typeface="Palatino Linotype"/>
              </a:rPr>
              <a:t>being </a:t>
            </a:r>
            <a:r>
              <a:rPr sz="2200" spc="15" dirty="0">
                <a:latin typeface="Cambria" panose="02040503050406030204" pitchFamily="18" charset="0"/>
                <a:cs typeface="Palatino Linotype"/>
              </a:rPr>
              <a:t>made? </a:t>
            </a:r>
            <a:r>
              <a:rPr sz="2200" spc="75" dirty="0">
                <a:latin typeface="Cambria" panose="02040503050406030204" pitchFamily="18" charset="0"/>
                <a:cs typeface="Palatino Linotype"/>
              </a:rPr>
              <a:t>If </a:t>
            </a:r>
            <a:r>
              <a:rPr sz="2200" spc="15" dirty="0">
                <a:latin typeface="Cambria" panose="02040503050406030204" pitchFamily="18" charset="0"/>
                <a:cs typeface="Palatino Linotype"/>
              </a:rPr>
              <a:t>so, </a:t>
            </a:r>
            <a:r>
              <a:rPr sz="2200" spc="65" dirty="0">
                <a:latin typeface="Cambria" panose="02040503050406030204" pitchFamily="18" charset="0"/>
                <a:cs typeface="Palatino Linotype"/>
              </a:rPr>
              <a:t>is </a:t>
            </a:r>
            <a:r>
              <a:rPr sz="2200" spc="95" dirty="0">
                <a:latin typeface="Cambria" panose="02040503050406030204" pitchFamily="18" charset="0"/>
                <a:cs typeface="Palatino Linotype"/>
              </a:rPr>
              <a:t>it </a:t>
            </a:r>
            <a:r>
              <a:rPr sz="2200" spc="-5" dirty="0">
                <a:latin typeface="Cambria" panose="02040503050406030204" pitchFamily="18" charset="0"/>
                <a:cs typeface="Palatino Linotype"/>
              </a:rPr>
              <a:t>overly </a:t>
            </a:r>
            <a:r>
              <a:rPr sz="2200" spc="70" dirty="0">
                <a:latin typeface="Cambria" panose="02040503050406030204" pitchFamily="18" charset="0"/>
                <a:cs typeface="Palatino Linotype"/>
              </a:rPr>
              <a:t>intense</a:t>
            </a:r>
            <a:r>
              <a:rPr sz="2200" spc="165" dirty="0">
                <a:latin typeface="Cambria" panose="02040503050406030204" pitchFamily="18" charset="0"/>
                <a:cs typeface="Palatino Linotype"/>
              </a:rPr>
              <a:t> </a:t>
            </a:r>
            <a:r>
              <a:rPr sz="2200" dirty="0">
                <a:latin typeface="Cambria" panose="02040503050406030204" pitchFamily="18" charset="0"/>
                <a:cs typeface="Palatino Linotype"/>
              </a:rPr>
              <a:t>or</a:t>
            </a:r>
          </a:p>
          <a:p>
            <a:pPr marL="12700">
              <a:lnSpc>
                <a:spcPts val="2510"/>
              </a:lnSpc>
            </a:pPr>
            <a:r>
              <a:rPr sz="2200" spc="90" dirty="0">
                <a:latin typeface="Cambria" panose="02040503050406030204" pitchFamily="18" charset="0"/>
                <a:cs typeface="Palatino Linotype"/>
              </a:rPr>
              <a:t>just</a:t>
            </a:r>
            <a:r>
              <a:rPr sz="2200" spc="-25" dirty="0">
                <a:latin typeface="Cambria" panose="02040503050406030204" pitchFamily="18" charset="0"/>
                <a:cs typeface="Palatino Linotype"/>
              </a:rPr>
              <a:t> </a:t>
            </a:r>
            <a:r>
              <a:rPr sz="2200" spc="50" dirty="0">
                <a:latin typeface="Cambria" panose="02040503050406030204" pitchFamily="18" charset="0"/>
                <a:cs typeface="Palatino Linotype"/>
              </a:rPr>
              <a:t>right?</a:t>
            </a:r>
            <a:endParaRPr sz="2200" dirty="0">
              <a:latin typeface="Cambria" panose="02040503050406030204" pitchFamily="18" charset="0"/>
              <a:cs typeface="Palatino Linotype"/>
            </a:endParaRPr>
          </a:p>
          <a:p>
            <a:pPr marL="287020" indent="-274320">
              <a:spcBef>
                <a:spcPts val="300"/>
              </a:spcBef>
              <a:buClr>
                <a:srgbClr val="FD8537"/>
              </a:buClr>
              <a:buSzPct val="68181"/>
              <a:buFont typeface="Wingdings"/>
              <a:buChar char=""/>
              <a:tabLst>
                <a:tab pos="287020" algn="l"/>
              </a:tabLst>
            </a:pPr>
            <a:r>
              <a:rPr sz="2200" b="1" spc="180" dirty="0">
                <a:latin typeface="Cambria"/>
                <a:cs typeface="Cambria"/>
              </a:rPr>
              <a:t>Facial</a:t>
            </a:r>
            <a:r>
              <a:rPr sz="2200" b="1" spc="120" dirty="0">
                <a:latin typeface="Cambria"/>
                <a:cs typeface="Cambria"/>
              </a:rPr>
              <a:t> </a:t>
            </a:r>
            <a:r>
              <a:rPr sz="2200" b="1" spc="114" dirty="0">
                <a:latin typeface="Cambria"/>
                <a:cs typeface="Cambria"/>
              </a:rPr>
              <a:t>expression</a:t>
            </a:r>
            <a:endParaRPr sz="2200" dirty="0">
              <a:latin typeface="Cambria"/>
              <a:cs typeface="Cambria"/>
            </a:endParaRPr>
          </a:p>
          <a:p>
            <a:pPr marL="12700" marR="250825">
              <a:lnSpc>
                <a:spcPts val="2380"/>
              </a:lnSpc>
              <a:spcBef>
                <a:spcPts val="665"/>
              </a:spcBef>
            </a:pPr>
            <a:r>
              <a:rPr sz="2200" spc="65" dirty="0">
                <a:latin typeface="Cambria" panose="02040503050406030204" pitchFamily="18" charset="0"/>
                <a:cs typeface="Palatino Linotype"/>
              </a:rPr>
              <a:t>What is </a:t>
            </a:r>
            <a:r>
              <a:rPr sz="2200" spc="75" dirty="0">
                <a:latin typeface="Cambria" panose="02040503050406030204" pitchFamily="18" charset="0"/>
                <a:cs typeface="Palatino Linotype"/>
              </a:rPr>
              <a:t>their </a:t>
            </a:r>
            <a:r>
              <a:rPr sz="2200" spc="40" dirty="0">
                <a:latin typeface="Cambria" panose="02040503050406030204" pitchFamily="18" charset="0"/>
                <a:cs typeface="Palatino Linotype"/>
              </a:rPr>
              <a:t>face </a:t>
            </a:r>
            <a:r>
              <a:rPr sz="2200" spc="-5" dirty="0">
                <a:latin typeface="Cambria" panose="02040503050406030204" pitchFamily="18" charset="0"/>
                <a:cs typeface="Palatino Linotype"/>
              </a:rPr>
              <a:t>showing? </a:t>
            </a:r>
            <a:r>
              <a:rPr sz="2200" spc="114" dirty="0">
                <a:latin typeface="Cambria" panose="02040503050406030204" pitchFamily="18" charset="0"/>
                <a:cs typeface="Palatino Linotype"/>
              </a:rPr>
              <a:t>Is </a:t>
            </a:r>
            <a:r>
              <a:rPr sz="2200" spc="90" dirty="0">
                <a:latin typeface="Cambria" panose="02040503050406030204" pitchFamily="18" charset="0"/>
                <a:cs typeface="Palatino Linotype"/>
              </a:rPr>
              <a:t>it </a:t>
            </a:r>
            <a:r>
              <a:rPr sz="2200" spc="60" dirty="0">
                <a:latin typeface="Cambria" panose="02040503050406030204" pitchFamily="18" charset="0"/>
                <a:cs typeface="Palatino Linotype"/>
              </a:rPr>
              <a:t>masklike </a:t>
            </a:r>
            <a:r>
              <a:rPr sz="2200" spc="25" dirty="0">
                <a:latin typeface="Cambria" panose="02040503050406030204" pitchFamily="18" charset="0"/>
                <a:cs typeface="Palatino Linotype"/>
              </a:rPr>
              <a:t>and  </a:t>
            </a:r>
            <a:r>
              <a:rPr sz="2200" spc="35" dirty="0">
                <a:latin typeface="Cambria" panose="02040503050406030204" pitchFamily="18" charset="0"/>
                <a:cs typeface="Palatino Linotype"/>
              </a:rPr>
              <a:t>unexpressive, </a:t>
            </a:r>
            <a:r>
              <a:rPr sz="2200" dirty="0">
                <a:latin typeface="Cambria" panose="02040503050406030204" pitchFamily="18" charset="0"/>
                <a:cs typeface="Palatino Linotype"/>
              </a:rPr>
              <a:t>or </a:t>
            </a:r>
            <a:r>
              <a:rPr sz="2200" spc="25" dirty="0">
                <a:latin typeface="Cambria" panose="02040503050406030204" pitchFamily="18" charset="0"/>
                <a:cs typeface="Palatino Linotype"/>
              </a:rPr>
              <a:t>emotionally </a:t>
            </a:r>
            <a:r>
              <a:rPr sz="2200" spc="55" dirty="0">
                <a:latin typeface="Cambria" panose="02040503050406030204" pitchFamily="18" charset="0"/>
                <a:cs typeface="Palatino Linotype"/>
              </a:rPr>
              <a:t>present </a:t>
            </a:r>
            <a:r>
              <a:rPr sz="2200" spc="30" dirty="0">
                <a:latin typeface="Cambria" panose="02040503050406030204" pitchFamily="18" charset="0"/>
                <a:cs typeface="Palatino Linotype"/>
              </a:rPr>
              <a:t>and </a:t>
            </a:r>
            <a:r>
              <a:rPr sz="2200" spc="20" dirty="0">
                <a:latin typeface="Cambria" panose="02040503050406030204" pitchFamily="18" charset="0"/>
                <a:cs typeface="Palatino Linotype"/>
              </a:rPr>
              <a:t>filled </a:t>
            </a:r>
            <a:r>
              <a:rPr sz="2200" spc="30" dirty="0">
                <a:latin typeface="Cambria" panose="02040503050406030204" pitchFamily="18" charset="0"/>
                <a:cs typeface="Palatino Linotype"/>
              </a:rPr>
              <a:t>with  </a:t>
            </a:r>
            <a:r>
              <a:rPr sz="2200" spc="70" dirty="0">
                <a:latin typeface="Cambria" panose="02040503050406030204" pitchFamily="18" charset="0"/>
                <a:cs typeface="Palatino Linotype"/>
              </a:rPr>
              <a:t>interest?</a:t>
            </a:r>
            <a:endParaRPr sz="2200" dirty="0">
              <a:latin typeface="Cambria" panose="02040503050406030204" pitchFamily="18" charset="0"/>
              <a:cs typeface="Palatino Linotype"/>
            </a:endParaRPr>
          </a:p>
          <a:p>
            <a:pPr marL="287020" indent="-274320">
              <a:spcBef>
                <a:spcPts val="260"/>
              </a:spcBef>
              <a:buClr>
                <a:srgbClr val="FD8537"/>
              </a:buClr>
              <a:buSzPct val="68181"/>
              <a:buFont typeface="Wingdings"/>
              <a:buChar char=""/>
              <a:tabLst>
                <a:tab pos="287020" algn="l"/>
              </a:tabLst>
            </a:pPr>
            <a:r>
              <a:rPr sz="2200" b="1" spc="130" dirty="0">
                <a:latin typeface="Cambria"/>
                <a:cs typeface="Cambria"/>
              </a:rPr>
              <a:t>Tone </a:t>
            </a:r>
            <a:r>
              <a:rPr sz="2200" b="1" spc="110" dirty="0">
                <a:latin typeface="Cambria"/>
                <a:cs typeface="Cambria"/>
              </a:rPr>
              <a:t>of</a:t>
            </a:r>
            <a:r>
              <a:rPr sz="2200" b="1" spc="120" dirty="0">
                <a:latin typeface="Cambria"/>
                <a:cs typeface="Cambria"/>
              </a:rPr>
              <a:t> </a:t>
            </a:r>
            <a:r>
              <a:rPr sz="2200" b="1" spc="130" dirty="0">
                <a:latin typeface="Cambria"/>
                <a:cs typeface="Cambria"/>
              </a:rPr>
              <a:t>voice</a:t>
            </a:r>
            <a:endParaRPr sz="2200" dirty="0">
              <a:latin typeface="Cambria"/>
              <a:cs typeface="Cambria"/>
            </a:endParaRPr>
          </a:p>
          <a:p>
            <a:pPr marL="12700" marR="704215">
              <a:lnSpc>
                <a:spcPts val="2380"/>
              </a:lnSpc>
              <a:spcBef>
                <a:spcPts val="665"/>
              </a:spcBef>
            </a:pPr>
            <a:r>
              <a:rPr sz="2200" spc="5" dirty="0">
                <a:latin typeface="Cambria" panose="02040503050406030204" pitchFamily="18" charset="0"/>
                <a:cs typeface="Palatino Linotype"/>
              </a:rPr>
              <a:t>Does </a:t>
            </a:r>
            <a:r>
              <a:rPr sz="2200" spc="75" dirty="0">
                <a:latin typeface="Cambria" panose="02040503050406030204" pitchFamily="18" charset="0"/>
                <a:cs typeface="Palatino Linotype"/>
              </a:rPr>
              <a:t>their </a:t>
            </a:r>
            <a:r>
              <a:rPr sz="2200" spc="-20" dirty="0">
                <a:latin typeface="Cambria" panose="02040503050406030204" pitchFamily="18" charset="0"/>
                <a:cs typeface="Palatino Linotype"/>
              </a:rPr>
              <a:t>voice </a:t>
            </a:r>
            <a:r>
              <a:rPr sz="2200" spc="30" dirty="0">
                <a:latin typeface="Cambria" panose="02040503050406030204" pitchFamily="18" charset="0"/>
                <a:cs typeface="Palatino Linotype"/>
              </a:rPr>
              <a:t>project </a:t>
            </a:r>
            <a:r>
              <a:rPr sz="2200" spc="45" dirty="0">
                <a:latin typeface="Cambria" panose="02040503050406030204" pitchFamily="18" charset="0"/>
                <a:cs typeface="Palatino Linotype"/>
              </a:rPr>
              <a:t>warmth, </a:t>
            </a:r>
            <a:r>
              <a:rPr sz="2200" spc="10" dirty="0">
                <a:latin typeface="Cambria" panose="02040503050406030204" pitchFamily="18" charset="0"/>
                <a:cs typeface="Palatino Linotype"/>
              </a:rPr>
              <a:t>confidence, </a:t>
            </a:r>
            <a:r>
              <a:rPr sz="2200" spc="25" dirty="0">
                <a:latin typeface="Cambria" panose="02040503050406030204" pitchFamily="18" charset="0"/>
                <a:cs typeface="Palatino Linotype"/>
              </a:rPr>
              <a:t>and  </a:t>
            </a:r>
            <a:r>
              <a:rPr sz="2200" spc="80" dirty="0">
                <a:latin typeface="Cambria" panose="02040503050406030204" pitchFamily="18" charset="0"/>
                <a:cs typeface="Palatino Linotype"/>
              </a:rPr>
              <a:t>interest, </a:t>
            </a:r>
            <a:r>
              <a:rPr sz="2200" dirty="0">
                <a:latin typeface="Cambria" panose="02040503050406030204" pitchFamily="18" charset="0"/>
                <a:cs typeface="Palatino Linotype"/>
              </a:rPr>
              <a:t>or </a:t>
            </a:r>
            <a:r>
              <a:rPr sz="2200" spc="70" dirty="0">
                <a:latin typeface="Cambria" panose="02040503050406030204" pitchFamily="18" charset="0"/>
                <a:cs typeface="Palatino Linotype"/>
              </a:rPr>
              <a:t>is </a:t>
            </a:r>
            <a:r>
              <a:rPr sz="2200" spc="90" dirty="0">
                <a:latin typeface="Cambria" panose="02040503050406030204" pitchFamily="18" charset="0"/>
                <a:cs typeface="Palatino Linotype"/>
              </a:rPr>
              <a:t>it </a:t>
            </a:r>
            <a:r>
              <a:rPr sz="2200" spc="65" dirty="0">
                <a:latin typeface="Cambria" panose="02040503050406030204" pitchFamily="18" charset="0"/>
                <a:cs typeface="Palatino Linotype"/>
              </a:rPr>
              <a:t>strained </a:t>
            </a:r>
            <a:r>
              <a:rPr sz="2200" spc="25" dirty="0">
                <a:latin typeface="Cambria" panose="02040503050406030204" pitchFamily="18" charset="0"/>
                <a:cs typeface="Palatino Linotype"/>
              </a:rPr>
              <a:t>and</a:t>
            </a:r>
            <a:r>
              <a:rPr sz="2200" spc="-20" dirty="0">
                <a:latin typeface="Cambria" panose="02040503050406030204" pitchFamily="18" charset="0"/>
                <a:cs typeface="Palatino Linotype"/>
              </a:rPr>
              <a:t> </a:t>
            </a:r>
            <a:r>
              <a:rPr sz="2200" spc="-5" dirty="0">
                <a:latin typeface="Cambria" panose="02040503050406030204" pitchFamily="18" charset="0"/>
                <a:cs typeface="Palatino Linotype"/>
              </a:rPr>
              <a:t>blocked?</a:t>
            </a:r>
            <a:endParaRPr sz="2200" dirty="0">
              <a:latin typeface="Cambria" panose="02040503050406030204" pitchFamily="18" charset="0"/>
              <a:cs typeface="Palatino Linotype"/>
            </a:endParaRPr>
          </a:p>
          <a:p>
            <a:pPr marL="287020" indent="-274320">
              <a:spcBef>
                <a:spcPts val="265"/>
              </a:spcBef>
              <a:buClr>
                <a:srgbClr val="FD8537"/>
              </a:buClr>
              <a:buSzPct val="68181"/>
              <a:buFont typeface="Wingdings"/>
              <a:buChar char=""/>
              <a:tabLst>
                <a:tab pos="287020" algn="l"/>
              </a:tabLst>
            </a:pPr>
            <a:r>
              <a:rPr sz="2200" b="1" spc="145" dirty="0">
                <a:latin typeface="Cambria"/>
                <a:cs typeface="Cambria"/>
              </a:rPr>
              <a:t>Posture </a:t>
            </a:r>
            <a:r>
              <a:rPr sz="2200" b="1" spc="160" dirty="0">
                <a:latin typeface="Cambria"/>
                <a:cs typeface="Cambria"/>
              </a:rPr>
              <a:t>and</a:t>
            </a:r>
            <a:r>
              <a:rPr sz="2200" b="1" spc="130" dirty="0">
                <a:latin typeface="Cambria"/>
                <a:cs typeface="Cambria"/>
              </a:rPr>
              <a:t> gesture</a:t>
            </a:r>
            <a:endParaRPr sz="2200" dirty="0">
              <a:latin typeface="Cambria"/>
              <a:cs typeface="Cambria"/>
            </a:endParaRPr>
          </a:p>
          <a:p>
            <a:pPr marL="12700">
              <a:lnSpc>
                <a:spcPts val="2510"/>
              </a:lnSpc>
              <a:spcBef>
                <a:spcPts val="370"/>
              </a:spcBef>
            </a:pPr>
            <a:r>
              <a:rPr sz="2200" dirty="0">
                <a:latin typeface="Cambria" panose="02040503050406030204" pitchFamily="18" charset="0"/>
                <a:cs typeface="Palatino Linotype"/>
              </a:rPr>
              <a:t>Are </a:t>
            </a:r>
            <a:r>
              <a:rPr sz="2200" spc="75" dirty="0">
                <a:latin typeface="Cambria" panose="02040503050406030204" pitchFamily="18" charset="0"/>
                <a:cs typeface="Palatino Linotype"/>
              </a:rPr>
              <a:t>their </a:t>
            </a:r>
            <a:r>
              <a:rPr sz="2200" spc="-5" dirty="0">
                <a:latin typeface="Cambria" panose="02040503050406030204" pitchFamily="18" charset="0"/>
                <a:cs typeface="Palatino Linotype"/>
              </a:rPr>
              <a:t>bodies </a:t>
            </a:r>
            <a:r>
              <a:rPr sz="2200" spc="40" dirty="0">
                <a:latin typeface="Cambria" panose="02040503050406030204" pitchFamily="18" charset="0"/>
                <a:cs typeface="Palatino Linotype"/>
              </a:rPr>
              <a:t>relaxed </a:t>
            </a:r>
            <a:r>
              <a:rPr sz="2200" dirty="0">
                <a:latin typeface="Cambria" panose="02040503050406030204" pitchFamily="18" charset="0"/>
                <a:cs typeface="Palatino Linotype"/>
              </a:rPr>
              <a:t>or </a:t>
            </a:r>
            <a:r>
              <a:rPr sz="2200" spc="50" dirty="0">
                <a:latin typeface="Cambria" panose="02040503050406030204" pitchFamily="18" charset="0"/>
                <a:cs typeface="Palatino Linotype"/>
              </a:rPr>
              <a:t>stiff </a:t>
            </a:r>
            <a:r>
              <a:rPr sz="2200" spc="30" dirty="0">
                <a:latin typeface="Cambria" panose="02040503050406030204" pitchFamily="18" charset="0"/>
                <a:cs typeface="Palatino Linotype"/>
              </a:rPr>
              <a:t>and </a:t>
            </a:r>
            <a:r>
              <a:rPr sz="2200" spc="10" dirty="0">
                <a:latin typeface="Cambria" panose="02040503050406030204" pitchFamily="18" charset="0"/>
                <a:cs typeface="Palatino Linotype"/>
              </a:rPr>
              <a:t>immobile?</a:t>
            </a:r>
            <a:r>
              <a:rPr sz="2200" spc="295" dirty="0">
                <a:latin typeface="Cambria" panose="02040503050406030204" pitchFamily="18" charset="0"/>
                <a:cs typeface="Palatino Linotype"/>
              </a:rPr>
              <a:t> </a:t>
            </a:r>
            <a:r>
              <a:rPr sz="2200" dirty="0">
                <a:latin typeface="Cambria" panose="02040503050406030204" pitchFamily="18" charset="0"/>
                <a:cs typeface="Palatino Linotype"/>
              </a:rPr>
              <a:t>Are</a:t>
            </a:r>
          </a:p>
          <a:p>
            <a:pPr marL="12700">
              <a:lnSpc>
                <a:spcPts val="2510"/>
              </a:lnSpc>
            </a:pPr>
            <a:r>
              <a:rPr sz="2200" spc="30" dirty="0">
                <a:latin typeface="Cambria" panose="02040503050406030204" pitchFamily="18" charset="0"/>
                <a:cs typeface="Palatino Linotype"/>
              </a:rPr>
              <a:t>shoulders </a:t>
            </a:r>
            <a:r>
              <a:rPr sz="2200" spc="70" dirty="0">
                <a:latin typeface="Cambria" panose="02040503050406030204" pitchFamily="18" charset="0"/>
                <a:cs typeface="Palatino Linotype"/>
              </a:rPr>
              <a:t>tense </a:t>
            </a:r>
            <a:r>
              <a:rPr sz="2200" spc="30" dirty="0">
                <a:latin typeface="Cambria" panose="02040503050406030204" pitchFamily="18" charset="0"/>
                <a:cs typeface="Palatino Linotype"/>
              </a:rPr>
              <a:t>and </a:t>
            </a:r>
            <a:r>
              <a:rPr sz="2200" spc="55" dirty="0">
                <a:latin typeface="Cambria" panose="02040503050406030204" pitchFamily="18" charset="0"/>
                <a:cs typeface="Palatino Linotype"/>
              </a:rPr>
              <a:t>raised, </a:t>
            </a:r>
            <a:r>
              <a:rPr sz="2200" dirty="0">
                <a:latin typeface="Cambria" panose="02040503050406030204" pitchFamily="18" charset="0"/>
                <a:cs typeface="Palatino Linotype"/>
              </a:rPr>
              <a:t>or </a:t>
            </a:r>
            <a:r>
              <a:rPr sz="2200" spc="40" dirty="0">
                <a:latin typeface="Cambria" panose="02040503050406030204" pitchFamily="18" charset="0"/>
                <a:cs typeface="Palatino Linotype"/>
              </a:rPr>
              <a:t>slightly</a:t>
            </a:r>
            <a:r>
              <a:rPr sz="2200" spc="120" dirty="0">
                <a:latin typeface="Cambria" panose="02040503050406030204" pitchFamily="18" charset="0"/>
                <a:cs typeface="Palatino Linotype"/>
              </a:rPr>
              <a:t> </a:t>
            </a:r>
            <a:r>
              <a:rPr sz="2200" spc="-10" dirty="0">
                <a:latin typeface="Cambria" panose="02040503050406030204" pitchFamily="18" charset="0"/>
                <a:cs typeface="Palatino Linotype"/>
              </a:rPr>
              <a:t>sloped?</a:t>
            </a:r>
            <a:endParaRPr sz="2200" dirty="0">
              <a:latin typeface="Cambria" panose="02040503050406030204" pitchFamily="18" charset="0"/>
              <a:cs typeface="Palatino Linotype"/>
            </a:endParaRPr>
          </a:p>
        </p:txBody>
      </p:sp>
    </p:spTree>
    <p:extLst>
      <p:ext uri="{BB962C8B-B14F-4D97-AF65-F5344CB8AC3E}">
        <p14:creationId xmlns:p14="http://schemas.microsoft.com/office/powerpoint/2010/main" val="233345832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27427" y="1150707"/>
            <a:ext cx="10363200" cy="552971"/>
          </a:xfrm>
          <a:prstGeom prst="rect">
            <a:avLst/>
          </a:prstGeom>
        </p:spPr>
        <p:txBody>
          <a:bodyPr vert="horz" wrap="square" lIns="0" tIns="120903" rIns="0" bIns="0" numCol="1" rtlCol="0" anchor="t" anchorCtr="0" compatLnSpc="1">
            <a:prstTxWarp prst="textNoShape">
              <a:avLst/>
            </a:prstTxWarp>
            <a:spAutoFit/>
          </a:bodyPr>
          <a:lstStyle/>
          <a:p>
            <a:pPr marL="12700"/>
            <a:r>
              <a:rPr sz="2800" b="1" spc="310" dirty="0">
                <a:latin typeface="Cambria"/>
                <a:cs typeface="Cambria"/>
              </a:rPr>
              <a:t>E</a:t>
            </a:r>
            <a:r>
              <a:rPr sz="2250" b="1" spc="310" dirty="0">
                <a:latin typeface="Cambria"/>
                <a:cs typeface="Cambria"/>
              </a:rPr>
              <a:t>VALUATING </a:t>
            </a:r>
            <a:r>
              <a:rPr sz="2250" b="1" spc="320" dirty="0">
                <a:latin typeface="Cambria"/>
                <a:cs typeface="Cambria"/>
              </a:rPr>
              <a:t>NONVERBAL</a:t>
            </a:r>
            <a:r>
              <a:rPr sz="2250" b="1" spc="160" dirty="0">
                <a:latin typeface="Cambria"/>
                <a:cs typeface="Cambria"/>
              </a:rPr>
              <a:t> </a:t>
            </a:r>
            <a:r>
              <a:rPr sz="2250" b="1" spc="325" dirty="0">
                <a:latin typeface="Cambria"/>
                <a:cs typeface="Cambria"/>
              </a:rPr>
              <a:t>SIGNALS</a:t>
            </a:r>
            <a:endParaRPr sz="2250" dirty="0">
              <a:latin typeface="Cambria"/>
              <a:cs typeface="Cambria"/>
            </a:endParaRPr>
          </a:p>
        </p:txBody>
      </p:sp>
      <p:sp>
        <p:nvSpPr>
          <p:cNvPr id="3" name="object 3"/>
          <p:cNvSpPr txBox="1"/>
          <p:nvPr/>
        </p:nvSpPr>
        <p:spPr>
          <a:xfrm>
            <a:off x="1986008" y="1703678"/>
            <a:ext cx="7127875" cy="4555093"/>
          </a:xfrm>
          <a:prstGeom prst="rect">
            <a:avLst/>
          </a:prstGeom>
        </p:spPr>
        <p:txBody>
          <a:bodyPr vert="horz" wrap="square" lIns="0" tIns="0" rIns="0" bIns="0" rtlCol="0">
            <a:spAutoFit/>
          </a:bodyPr>
          <a:lstStyle/>
          <a:p>
            <a:pPr>
              <a:spcBef>
                <a:spcPts val="45"/>
              </a:spcBef>
            </a:pPr>
            <a:endParaRPr sz="1900" dirty="0">
              <a:latin typeface="Cambria" panose="02040503050406030204" pitchFamily="18" charset="0"/>
              <a:cs typeface="Times New Roman"/>
            </a:endParaRPr>
          </a:p>
          <a:p>
            <a:pPr marL="287020" indent="-274320">
              <a:buClr>
                <a:srgbClr val="FD8537"/>
              </a:buClr>
              <a:buSzPct val="68181"/>
              <a:buFont typeface="Wingdings"/>
              <a:buChar char=""/>
              <a:tabLst>
                <a:tab pos="287020" algn="l"/>
              </a:tabLst>
            </a:pPr>
            <a:r>
              <a:rPr lang="cs-CZ" sz="2200" b="1" spc="25" dirty="0" err="1">
                <a:latin typeface="Cambria" panose="02040503050406030204" pitchFamily="18" charset="0"/>
                <a:cs typeface="Palatino Linotype"/>
              </a:rPr>
              <a:t>Physical</a:t>
            </a:r>
            <a:r>
              <a:rPr lang="cs-CZ" sz="2200" b="1" spc="25" dirty="0">
                <a:latin typeface="Cambria" panose="02040503050406030204" pitchFamily="18" charset="0"/>
                <a:cs typeface="Palatino Linotype"/>
              </a:rPr>
              <a:t> </a:t>
            </a:r>
            <a:r>
              <a:rPr lang="cs-CZ" sz="2200" b="1" spc="40" dirty="0" err="1">
                <a:latin typeface="Cambria" panose="02040503050406030204" pitchFamily="18" charset="0"/>
                <a:cs typeface="Palatino Linotype"/>
              </a:rPr>
              <a:t>contact</a:t>
            </a:r>
            <a:r>
              <a:rPr lang="cs-CZ" sz="2200" b="1" spc="40" dirty="0">
                <a:latin typeface="Cambria" panose="02040503050406030204" pitchFamily="18" charset="0"/>
                <a:cs typeface="Palatino Linotype"/>
              </a:rPr>
              <a:t> </a:t>
            </a:r>
          </a:p>
          <a:p>
            <a:pPr marL="12700">
              <a:buClr>
                <a:srgbClr val="FD8537"/>
              </a:buClr>
              <a:buSzPct val="68181"/>
              <a:tabLst>
                <a:tab pos="287020" algn="l"/>
              </a:tabLst>
            </a:pPr>
            <a:r>
              <a:rPr sz="2200" spc="114" dirty="0">
                <a:latin typeface="Cambria" panose="02040503050406030204" pitchFamily="18" charset="0"/>
                <a:cs typeface="Palatino Linotype"/>
              </a:rPr>
              <a:t>Is </a:t>
            </a:r>
            <a:r>
              <a:rPr sz="2200" spc="70" dirty="0">
                <a:latin typeface="Cambria" panose="02040503050406030204" pitchFamily="18" charset="0"/>
                <a:cs typeface="Palatino Linotype"/>
              </a:rPr>
              <a:t>there </a:t>
            </a:r>
            <a:r>
              <a:rPr sz="2200" spc="40" dirty="0">
                <a:latin typeface="Cambria" panose="02040503050406030204" pitchFamily="18" charset="0"/>
                <a:cs typeface="Palatino Linotype"/>
              </a:rPr>
              <a:t>any </a:t>
            </a:r>
            <a:r>
              <a:rPr sz="2200" spc="25" dirty="0">
                <a:latin typeface="Cambria" panose="02040503050406030204" pitchFamily="18" charset="0"/>
                <a:cs typeface="Palatino Linotype"/>
              </a:rPr>
              <a:t>physical </a:t>
            </a:r>
            <a:r>
              <a:rPr sz="2200" spc="40" dirty="0">
                <a:latin typeface="Cambria" panose="02040503050406030204" pitchFamily="18" charset="0"/>
                <a:cs typeface="Palatino Linotype"/>
              </a:rPr>
              <a:t>contact? </a:t>
            </a:r>
            <a:r>
              <a:rPr sz="2200" spc="114" dirty="0">
                <a:latin typeface="Cambria" panose="02040503050406030204" pitchFamily="18" charset="0"/>
                <a:cs typeface="Palatino Linotype"/>
              </a:rPr>
              <a:t>Is </a:t>
            </a:r>
            <a:r>
              <a:rPr sz="2200" spc="90" dirty="0">
                <a:latin typeface="Cambria" panose="02040503050406030204" pitchFamily="18" charset="0"/>
                <a:cs typeface="Palatino Linotype"/>
              </a:rPr>
              <a:t>it </a:t>
            </a:r>
            <a:r>
              <a:rPr sz="2200" spc="30" dirty="0">
                <a:latin typeface="Cambria" panose="02040503050406030204" pitchFamily="18" charset="0"/>
                <a:cs typeface="Palatino Linotype"/>
              </a:rPr>
              <a:t>appropriate </a:t>
            </a:r>
            <a:r>
              <a:rPr sz="2200" spc="10" dirty="0">
                <a:latin typeface="Cambria" panose="02040503050406030204" pitchFamily="18" charset="0"/>
                <a:cs typeface="Palatino Linotype"/>
              </a:rPr>
              <a:t>to </a:t>
            </a:r>
            <a:r>
              <a:rPr sz="2200" spc="75" dirty="0">
                <a:latin typeface="Cambria" panose="02040503050406030204" pitchFamily="18" charset="0"/>
                <a:cs typeface="Palatino Linotype"/>
              </a:rPr>
              <a:t>the  </a:t>
            </a:r>
            <a:r>
              <a:rPr sz="2200" spc="50" dirty="0">
                <a:latin typeface="Cambria" panose="02040503050406030204" pitchFamily="18" charset="0"/>
                <a:cs typeface="Palatino Linotype"/>
              </a:rPr>
              <a:t>situation? </a:t>
            </a:r>
            <a:r>
              <a:rPr sz="2200" spc="5" dirty="0">
                <a:latin typeface="Cambria" panose="02040503050406030204" pitchFamily="18" charset="0"/>
                <a:cs typeface="Palatino Linotype"/>
              </a:rPr>
              <a:t>Does </a:t>
            </a:r>
            <a:r>
              <a:rPr sz="2200" spc="90" dirty="0">
                <a:latin typeface="Cambria" panose="02040503050406030204" pitchFamily="18" charset="0"/>
                <a:cs typeface="Palatino Linotype"/>
              </a:rPr>
              <a:t>it </a:t>
            </a:r>
            <a:r>
              <a:rPr sz="2200" spc="60" dirty="0">
                <a:latin typeface="Cambria" panose="02040503050406030204" pitchFamily="18" charset="0"/>
                <a:cs typeface="Palatino Linotype"/>
              </a:rPr>
              <a:t>make </a:t>
            </a:r>
            <a:r>
              <a:rPr sz="2200" spc="-50" dirty="0">
                <a:latin typeface="Cambria" panose="02040503050406030204" pitchFamily="18" charset="0"/>
                <a:cs typeface="Palatino Linotype"/>
              </a:rPr>
              <a:t>you </a:t>
            </a:r>
            <a:r>
              <a:rPr sz="2200" spc="30" dirty="0">
                <a:latin typeface="Cambria" panose="02040503050406030204" pitchFamily="18" charset="0"/>
                <a:cs typeface="Palatino Linotype"/>
              </a:rPr>
              <a:t>feel</a:t>
            </a:r>
            <a:r>
              <a:rPr sz="2200" spc="229" dirty="0">
                <a:latin typeface="Cambria" panose="02040503050406030204" pitchFamily="18" charset="0"/>
                <a:cs typeface="Palatino Linotype"/>
              </a:rPr>
              <a:t> </a:t>
            </a:r>
            <a:r>
              <a:rPr sz="2200" spc="20" dirty="0">
                <a:latin typeface="Cambria" panose="02040503050406030204" pitchFamily="18" charset="0"/>
                <a:cs typeface="Palatino Linotype"/>
              </a:rPr>
              <a:t>uncomfortable?</a:t>
            </a:r>
            <a:endParaRPr sz="2200" dirty="0">
              <a:latin typeface="Cambria" panose="02040503050406030204" pitchFamily="18" charset="0"/>
              <a:cs typeface="Palatino Linotype"/>
            </a:endParaRPr>
          </a:p>
          <a:p>
            <a:pPr marL="287020" indent="-274320">
              <a:spcBef>
                <a:spcPts val="565"/>
              </a:spcBef>
              <a:buClr>
                <a:srgbClr val="FD8537"/>
              </a:buClr>
              <a:buSzPct val="68181"/>
              <a:buFont typeface="Wingdings"/>
              <a:buChar char=""/>
              <a:tabLst>
                <a:tab pos="287020" algn="l"/>
              </a:tabLst>
            </a:pPr>
            <a:r>
              <a:rPr lang="cs-CZ" sz="2200" b="1" spc="140" dirty="0" err="1">
                <a:latin typeface="Cambria"/>
                <a:cs typeface="Cambria"/>
              </a:rPr>
              <a:t>Motion</a:t>
            </a:r>
            <a:r>
              <a:rPr lang="cs-CZ" sz="2200" b="1" spc="140" dirty="0">
                <a:latin typeface="Cambria"/>
                <a:cs typeface="Cambria"/>
              </a:rPr>
              <a:t> &amp; </a:t>
            </a:r>
            <a:r>
              <a:rPr sz="2200" b="1" spc="140" dirty="0">
                <a:latin typeface="Cambria"/>
                <a:cs typeface="Cambria"/>
              </a:rPr>
              <a:t>Intensity</a:t>
            </a:r>
            <a:endParaRPr sz="2200" dirty="0">
              <a:latin typeface="Cambria"/>
              <a:cs typeface="Cambria"/>
            </a:endParaRPr>
          </a:p>
          <a:p>
            <a:pPr marL="12700">
              <a:spcBef>
                <a:spcPts val="635"/>
              </a:spcBef>
            </a:pPr>
            <a:r>
              <a:rPr sz="2200" spc="-50" dirty="0">
                <a:latin typeface="Cambria" panose="02040503050406030204" pitchFamily="18" charset="0"/>
                <a:cs typeface="Palatino Linotype"/>
              </a:rPr>
              <a:t>Do </a:t>
            </a:r>
            <a:r>
              <a:rPr sz="2200" spc="45" dirty="0">
                <a:latin typeface="Cambria" panose="02040503050406030204" pitchFamily="18" charset="0"/>
                <a:cs typeface="Palatino Linotype"/>
              </a:rPr>
              <a:t>they seem </a:t>
            </a:r>
            <a:r>
              <a:rPr sz="2200" spc="70" dirty="0">
                <a:latin typeface="Cambria" panose="02040503050406030204" pitchFamily="18" charset="0"/>
                <a:cs typeface="Palatino Linotype"/>
              </a:rPr>
              <a:t>flat, </a:t>
            </a:r>
            <a:r>
              <a:rPr sz="2200" spc="-20" dirty="0">
                <a:latin typeface="Cambria" panose="02040503050406030204" pitchFamily="18" charset="0"/>
                <a:cs typeface="Palatino Linotype"/>
              </a:rPr>
              <a:t>cool, </a:t>
            </a:r>
            <a:r>
              <a:rPr sz="2200" spc="30" dirty="0">
                <a:latin typeface="Cambria" panose="02040503050406030204" pitchFamily="18" charset="0"/>
                <a:cs typeface="Palatino Linotype"/>
              </a:rPr>
              <a:t>and </a:t>
            </a:r>
            <a:r>
              <a:rPr sz="2200" spc="50" dirty="0">
                <a:latin typeface="Cambria" panose="02040503050406030204" pitchFamily="18" charset="0"/>
                <a:cs typeface="Palatino Linotype"/>
              </a:rPr>
              <a:t>disinterested, </a:t>
            </a:r>
            <a:r>
              <a:rPr sz="2200" dirty="0">
                <a:latin typeface="Cambria" panose="02040503050406030204" pitchFamily="18" charset="0"/>
                <a:cs typeface="Palatino Linotype"/>
              </a:rPr>
              <a:t>or</a:t>
            </a:r>
            <a:r>
              <a:rPr sz="2200" spc="290" dirty="0">
                <a:latin typeface="Cambria" panose="02040503050406030204" pitchFamily="18" charset="0"/>
                <a:cs typeface="Palatino Linotype"/>
              </a:rPr>
              <a:t> </a:t>
            </a:r>
            <a:r>
              <a:rPr sz="2200" spc="25" dirty="0">
                <a:latin typeface="Cambria" panose="02040503050406030204" pitchFamily="18" charset="0"/>
                <a:cs typeface="Palatino Linotype"/>
              </a:rPr>
              <a:t>over-the-</a:t>
            </a:r>
            <a:endParaRPr sz="2200" dirty="0">
              <a:latin typeface="Cambria" panose="02040503050406030204" pitchFamily="18" charset="0"/>
              <a:cs typeface="Palatino Linotype"/>
            </a:endParaRPr>
          </a:p>
          <a:p>
            <a:pPr marL="12700"/>
            <a:r>
              <a:rPr sz="2200" spc="-15" dirty="0">
                <a:latin typeface="Cambria" panose="02040503050406030204" pitchFamily="18" charset="0"/>
                <a:cs typeface="Palatino Linotype"/>
              </a:rPr>
              <a:t>top </a:t>
            </a:r>
            <a:r>
              <a:rPr sz="2200" spc="30" dirty="0">
                <a:latin typeface="Cambria" panose="02040503050406030204" pitchFamily="18" charset="0"/>
                <a:cs typeface="Palatino Linotype"/>
              </a:rPr>
              <a:t>and</a:t>
            </a:r>
            <a:r>
              <a:rPr sz="2200" spc="120" dirty="0">
                <a:latin typeface="Cambria" panose="02040503050406030204" pitchFamily="18" charset="0"/>
                <a:cs typeface="Palatino Linotype"/>
              </a:rPr>
              <a:t> </a:t>
            </a:r>
            <a:r>
              <a:rPr sz="2200" spc="30" dirty="0">
                <a:latin typeface="Cambria" panose="02040503050406030204" pitchFamily="18" charset="0"/>
                <a:cs typeface="Palatino Linotype"/>
              </a:rPr>
              <a:t>melodramatic?</a:t>
            </a:r>
            <a:endParaRPr sz="2200" dirty="0">
              <a:latin typeface="Cambria" panose="02040503050406030204" pitchFamily="18" charset="0"/>
              <a:cs typeface="Palatino Linotype"/>
            </a:endParaRPr>
          </a:p>
          <a:p>
            <a:pPr marL="287020" indent="-274320">
              <a:spcBef>
                <a:spcPts val="560"/>
              </a:spcBef>
              <a:buClr>
                <a:srgbClr val="FD8537"/>
              </a:buClr>
              <a:buSzPct val="68181"/>
              <a:buFont typeface="Wingdings"/>
              <a:buChar char=""/>
              <a:tabLst>
                <a:tab pos="287020" algn="l"/>
              </a:tabLst>
            </a:pPr>
            <a:r>
              <a:rPr sz="2200" b="1" spc="150" dirty="0">
                <a:latin typeface="Cambria"/>
                <a:cs typeface="Cambria"/>
              </a:rPr>
              <a:t>Timing </a:t>
            </a:r>
            <a:r>
              <a:rPr sz="2200" b="1" spc="160" dirty="0">
                <a:latin typeface="Cambria"/>
                <a:cs typeface="Cambria"/>
              </a:rPr>
              <a:t>and</a:t>
            </a:r>
            <a:r>
              <a:rPr sz="2200" b="1" spc="130" dirty="0">
                <a:latin typeface="Cambria"/>
                <a:cs typeface="Cambria"/>
              </a:rPr>
              <a:t> </a:t>
            </a:r>
            <a:r>
              <a:rPr sz="2200" b="1" spc="145" dirty="0">
                <a:latin typeface="Cambria"/>
                <a:cs typeface="Cambria"/>
              </a:rPr>
              <a:t>pace</a:t>
            </a:r>
            <a:endParaRPr sz="2200" dirty="0">
              <a:latin typeface="Cambria"/>
              <a:cs typeface="Cambria"/>
            </a:endParaRPr>
          </a:p>
          <a:p>
            <a:pPr marL="12700" marR="5080">
              <a:spcBef>
                <a:spcPts val="635"/>
              </a:spcBef>
            </a:pPr>
            <a:r>
              <a:rPr sz="2200" spc="114" dirty="0">
                <a:latin typeface="Cambria" panose="02040503050406030204" pitchFamily="18" charset="0"/>
                <a:cs typeface="Palatino Linotype"/>
              </a:rPr>
              <a:t>Is </a:t>
            </a:r>
            <a:r>
              <a:rPr sz="2200" spc="70" dirty="0">
                <a:latin typeface="Cambria" panose="02040503050406030204" pitchFamily="18" charset="0"/>
                <a:cs typeface="Palatino Linotype"/>
              </a:rPr>
              <a:t>there </a:t>
            </a:r>
            <a:r>
              <a:rPr sz="2200" spc="85" dirty="0">
                <a:latin typeface="Cambria" panose="02040503050406030204" pitchFamily="18" charset="0"/>
                <a:cs typeface="Palatino Linotype"/>
              </a:rPr>
              <a:t>an </a:t>
            </a:r>
            <a:r>
              <a:rPr sz="2200" spc="50" dirty="0">
                <a:latin typeface="Cambria" panose="02040503050406030204" pitchFamily="18" charset="0"/>
                <a:cs typeface="Palatino Linotype"/>
              </a:rPr>
              <a:t>easy </a:t>
            </a:r>
            <a:r>
              <a:rPr sz="2200" spc="-45" dirty="0">
                <a:latin typeface="Cambria" panose="02040503050406030204" pitchFamily="18" charset="0"/>
                <a:cs typeface="Palatino Linotype"/>
              </a:rPr>
              <a:t>flow </a:t>
            </a:r>
            <a:r>
              <a:rPr sz="2200" spc="-55" dirty="0">
                <a:latin typeface="Cambria" panose="02040503050406030204" pitchFamily="18" charset="0"/>
                <a:cs typeface="Palatino Linotype"/>
              </a:rPr>
              <a:t>of </a:t>
            </a:r>
            <a:r>
              <a:rPr sz="2200" spc="35" dirty="0">
                <a:latin typeface="Cambria" panose="02040503050406030204" pitchFamily="18" charset="0"/>
                <a:cs typeface="Palatino Linotype"/>
              </a:rPr>
              <a:t>information </a:t>
            </a:r>
            <a:r>
              <a:rPr sz="2200" spc="45" dirty="0">
                <a:latin typeface="Cambria" panose="02040503050406030204" pitchFamily="18" charset="0"/>
                <a:cs typeface="Palatino Linotype"/>
              </a:rPr>
              <a:t>back </a:t>
            </a:r>
            <a:r>
              <a:rPr sz="2200" spc="25" dirty="0">
                <a:latin typeface="Cambria" panose="02040503050406030204" pitchFamily="18" charset="0"/>
                <a:cs typeface="Palatino Linotype"/>
              </a:rPr>
              <a:t>and </a:t>
            </a:r>
            <a:r>
              <a:rPr sz="2200" spc="30" dirty="0">
                <a:latin typeface="Cambria" panose="02040503050406030204" pitchFamily="18" charset="0"/>
                <a:cs typeface="Palatino Linotype"/>
              </a:rPr>
              <a:t>forth? </a:t>
            </a:r>
            <a:r>
              <a:rPr sz="2200" spc="-50" dirty="0">
                <a:latin typeface="Cambria" panose="02040503050406030204" pitchFamily="18" charset="0"/>
                <a:cs typeface="Palatino Linotype"/>
              </a:rPr>
              <a:t>Do  </a:t>
            </a:r>
            <a:r>
              <a:rPr sz="2200" spc="30" dirty="0">
                <a:latin typeface="Cambria" panose="02040503050406030204" pitchFamily="18" charset="0"/>
                <a:cs typeface="Palatino Linotype"/>
              </a:rPr>
              <a:t>nonverbal </a:t>
            </a:r>
            <a:r>
              <a:rPr sz="2200" spc="35" dirty="0">
                <a:latin typeface="Cambria" panose="02040503050406030204" pitchFamily="18" charset="0"/>
                <a:cs typeface="Palatino Linotype"/>
              </a:rPr>
              <a:t>responses </a:t>
            </a:r>
            <a:r>
              <a:rPr sz="2200" spc="-15" dirty="0">
                <a:latin typeface="Cambria" panose="02040503050406030204" pitchFamily="18" charset="0"/>
                <a:cs typeface="Palatino Linotype"/>
              </a:rPr>
              <a:t>come </a:t>
            </a:r>
            <a:r>
              <a:rPr sz="2200" spc="-30" dirty="0">
                <a:latin typeface="Cambria" panose="02040503050406030204" pitchFamily="18" charset="0"/>
                <a:cs typeface="Palatino Linotype"/>
              </a:rPr>
              <a:t>too </a:t>
            </a:r>
            <a:r>
              <a:rPr sz="2200" spc="15" dirty="0">
                <a:latin typeface="Cambria" panose="02040503050406030204" pitchFamily="18" charset="0"/>
                <a:cs typeface="Palatino Linotype"/>
              </a:rPr>
              <a:t>quickly </a:t>
            </a:r>
            <a:r>
              <a:rPr sz="2200" dirty="0">
                <a:latin typeface="Cambria" panose="02040503050406030204" pitchFamily="18" charset="0"/>
                <a:cs typeface="Palatino Linotype"/>
              </a:rPr>
              <a:t>or </a:t>
            </a:r>
            <a:r>
              <a:rPr sz="2200" spc="-30" dirty="0">
                <a:latin typeface="Cambria" panose="02040503050406030204" pitchFamily="18" charset="0"/>
                <a:cs typeface="Palatino Linotype"/>
              </a:rPr>
              <a:t>too</a:t>
            </a:r>
            <a:r>
              <a:rPr sz="2200" spc="409" dirty="0">
                <a:latin typeface="Cambria" panose="02040503050406030204" pitchFamily="18" charset="0"/>
                <a:cs typeface="Palatino Linotype"/>
              </a:rPr>
              <a:t> </a:t>
            </a:r>
            <a:r>
              <a:rPr sz="2200" spc="-15" dirty="0">
                <a:latin typeface="Cambria" panose="02040503050406030204" pitchFamily="18" charset="0"/>
                <a:cs typeface="Palatino Linotype"/>
              </a:rPr>
              <a:t>slowly?</a:t>
            </a:r>
            <a:endParaRPr sz="2200" dirty="0">
              <a:latin typeface="Cambria" panose="02040503050406030204" pitchFamily="18" charset="0"/>
              <a:cs typeface="Palatino Linotype"/>
            </a:endParaRPr>
          </a:p>
          <a:p>
            <a:pPr marL="287020" indent="-274320">
              <a:spcBef>
                <a:spcPts val="565"/>
              </a:spcBef>
              <a:buClr>
                <a:srgbClr val="FD8537"/>
              </a:buClr>
              <a:buSzPct val="68181"/>
              <a:buFont typeface="Wingdings"/>
              <a:buChar char=""/>
              <a:tabLst>
                <a:tab pos="287020" algn="l"/>
              </a:tabLst>
            </a:pPr>
            <a:r>
              <a:rPr sz="2200" b="1" spc="170" dirty="0">
                <a:latin typeface="Cambria"/>
                <a:cs typeface="Cambria"/>
              </a:rPr>
              <a:t>Sounds</a:t>
            </a:r>
            <a:endParaRPr sz="2200" dirty="0">
              <a:latin typeface="Cambria"/>
              <a:cs typeface="Cambria"/>
            </a:endParaRPr>
          </a:p>
          <a:p>
            <a:pPr marL="12700">
              <a:spcBef>
                <a:spcPts val="635"/>
              </a:spcBef>
            </a:pPr>
            <a:r>
              <a:rPr sz="2200" spc="-50" dirty="0">
                <a:latin typeface="Cambria" panose="02040503050406030204" pitchFamily="18" charset="0"/>
                <a:cs typeface="Palatino Linotype"/>
              </a:rPr>
              <a:t>Do you </a:t>
            </a:r>
            <a:r>
              <a:rPr sz="2200" spc="80" dirty="0">
                <a:latin typeface="Cambria" panose="02040503050406030204" pitchFamily="18" charset="0"/>
                <a:cs typeface="Palatino Linotype"/>
              </a:rPr>
              <a:t>hear </a:t>
            </a:r>
            <a:r>
              <a:rPr sz="2200" spc="10" dirty="0">
                <a:latin typeface="Cambria" panose="02040503050406030204" pitchFamily="18" charset="0"/>
                <a:cs typeface="Palatino Linotype"/>
              </a:rPr>
              <a:t>sounds </a:t>
            </a:r>
            <a:r>
              <a:rPr sz="2200" spc="110" dirty="0">
                <a:latin typeface="Cambria" panose="02040503050406030204" pitchFamily="18" charset="0"/>
                <a:cs typeface="Palatino Linotype"/>
              </a:rPr>
              <a:t>that </a:t>
            </a:r>
            <a:r>
              <a:rPr sz="2200" spc="45" dirty="0">
                <a:latin typeface="Cambria" panose="02040503050406030204" pitchFamily="18" charset="0"/>
                <a:cs typeface="Palatino Linotype"/>
              </a:rPr>
              <a:t>indicate caring </a:t>
            </a:r>
            <a:r>
              <a:rPr sz="2200" dirty="0">
                <a:latin typeface="Cambria" panose="02040503050406030204" pitchFamily="18" charset="0"/>
                <a:cs typeface="Palatino Linotype"/>
              </a:rPr>
              <a:t>or</a:t>
            </a:r>
            <a:r>
              <a:rPr sz="2200" spc="310" dirty="0">
                <a:latin typeface="Cambria" panose="02040503050406030204" pitchFamily="18" charset="0"/>
                <a:cs typeface="Palatino Linotype"/>
              </a:rPr>
              <a:t> </a:t>
            </a:r>
            <a:r>
              <a:rPr sz="2200" spc="20" dirty="0">
                <a:latin typeface="Cambria" panose="02040503050406030204" pitchFamily="18" charset="0"/>
                <a:cs typeface="Palatino Linotype"/>
              </a:rPr>
              <a:t>concern?</a:t>
            </a:r>
            <a:endParaRPr sz="2200" dirty="0">
              <a:latin typeface="Cambria" panose="02040503050406030204" pitchFamily="18" charset="0"/>
              <a:cs typeface="Palatino Linotype"/>
            </a:endParaRPr>
          </a:p>
        </p:txBody>
      </p:sp>
    </p:spTree>
    <p:extLst>
      <p:ext uri="{BB962C8B-B14F-4D97-AF65-F5344CB8AC3E}">
        <p14:creationId xmlns:p14="http://schemas.microsoft.com/office/powerpoint/2010/main" val="3506856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bject 2"/>
          <p:cNvSpPr txBox="1"/>
          <p:nvPr/>
        </p:nvSpPr>
        <p:spPr>
          <a:xfrm>
            <a:off x="3888994" y="3010789"/>
            <a:ext cx="4384040" cy="1954381"/>
          </a:xfrm>
          <a:prstGeom prst="rect">
            <a:avLst/>
          </a:prstGeom>
        </p:spPr>
        <p:txBody>
          <a:bodyPr vert="horz" wrap="square" lIns="0" tIns="0" rIns="0" bIns="0" rtlCol="0">
            <a:spAutoFit/>
          </a:bodyPr>
          <a:lstStyle/>
          <a:p>
            <a:pPr marL="12700" marR="5080" algn="just"/>
            <a:r>
              <a:rPr lang="cs-CZ" spc="15" dirty="0">
                <a:latin typeface="Cambria" panose="02040503050406030204" pitchFamily="18" charset="0"/>
                <a:cs typeface="Palatino Linotype"/>
                <a:hlinkClick r:id="rId2"/>
              </a:rPr>
              <a:t>(video </a:t>
            </a:r>
            <a:r>
              <a:rPr lang="cs-CZ" spc="15" dirty="0">
                <a:latin typeface="Cambria" panose="02040503050406030204" pitchFamily="18" charset="0"/>
                <a:hlinkClick r:id="rId2">
                  <a:extLst>
                    <a:ext uri="{A12FA001-AC4F-418D-AE19-62706E023703}">
                      <ahyp:hlinkClr xmlns:ahyp="http://schemas.microsoft.com/office/drawing/2018/hyperlinkcolor" val="tx"/>
                    </a:ext>
                  </a:extLst>
                </a:hlinkClick>
              </a:rPr>
              <a:t>- </a:t>
            </a:r>
            <a:r>
              <a:rPr lang="en-GB" spc="15" dirty="0">
                <a:latin typeface="Cambria" panose="02040503050406030204" pitchFamily="18" charset="0"/>
              </a:rPr>
              <a:t>3 Ways to Improve Your Communication Skills</a:t>
            </a:r>
            <a:r>
              <a:rPr lang="cs-CZ" spc="15" dirty="0">
                <a:latin typeface="Cambria" panose="02040503050406030204" pitchFamily="18" charset="0"/>
              </a:rPr>
              <a:t>, Brian Tracy)</a:t>
            </a:r>
          </a:p>
          <a:p>
            <a:pPr marL="12700" marR="5080" algn="just"/>
            <a:endParaRPr lang="cs-CZ" spc="15" dirty="0">
              <a:latin typeface="Cambria" panose="02040503050406030204" pitchFamily="18" charset="0"/>
              <a:cs typeface="Palatino Linotype"/>
              <a:hlinkClick r:id="rId2"/>
            </a:endParaRPr>
          </a:p>
          <a:p>
            <a:pPr marL="12700" marR="5080" algn="just"/>
            <a:r>
              <a:rPr lang="cs-CZ" spc="15" dirty="0">
                <a:latin typeface="Cambria" panose="02040503050406030204" pitchFamily="18" charset="0"/>
                <a:cs typeface="Palatino Linotype"/>
                <a:hlinkClick r:id="rId2"/>
              </a:rPr>
              <a:t>https://www.youtube.com/watch?v=D5hMN_XkPQA</a:t>
            </a:r>
            <a:endParaRPr lang="cs-CZ" spc="15" dirty="0">
              <a:latin typeface="Cambria" panose="02040503050406030204" pitchFamily="18" charset="0"/>
              <a:cs typeface="Palatino Linotype"/>
            </a:endParaRPr>
          </a:p>
          <a:p>
            <a:pPr marL="12700" marR="5080" algn="just"/>
            <a:endParaRPr lang="cs-CZ" sz="1850" spc="15" dirty="0">
              <a:latin typeface="Cambria" panose="02040503050406030204" pitchFamily="18" charset="0"/>
              <a:cs typeface="Times New Roman"/>
            </a:endParaRPr>
          </a:p>
          <a:p>
            <a:pPr marL="12700" marR="5080" algn="just"/>
            <a:endParaRPr sz="1850" dirty="0">
              <a:latin typeface="Cambria" panose="02040503050406030204" pitchFamily="18" charset="0"/>
              <a:cs typeface="Times New Roman"/>
            </a:endParaRPr>
          </a:p>
        </p:txBody>
      </p:sp>
    </p:spTree>
    <p:extLst>
      <p:ext uri="{BB962C8B-B14F-4D97-AF65-F5344CB8AC3E}">
        <p14:creationId xmlns:p14="http://schemas.microsoft.com/office/powerpoint/2010/main" val="2613936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Assertiveness (healthy way of communicating)</a:t>
            </a:r>
            <a:br>
              <a:rPr lang="cs-CZ" b="1" dirty="0"/>
            </a:br>
            <a:endParaRPr lang="cs-CZ" dirty="0"/>
          </a:p>
        </p:txBody>
      </p:sp>
    </p:spTree>
    <p:extLst>
      <p:ext uri="{BB962C8B-B14F-4D97-AF65-F5344CB8AC3E}">
        <p14:creationId xmlns:p14="http://schemas.microsoft.com/office/powerpoint/2010/main" val="3525029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Overview</a:t>
            </a:r>
            <a:endParaRPr lang="cs-CZ" dirty="0"/>
          </a:p>
        </p:txBody>
      </p:sp>
      <p:sp>
        <p:nvSpPr>
          <p:cNvPr id="3" name="Zástupný symbol pro obsah 2"/>
          <p:cNvSpPr>
            <a:spLocks noGrp="1"/>
          </p:cNvSpPr>
          <p:nvPr>
            <p:ph idx="1"/>
          </p:nvPr>
        </p:nvSpPr>
        <p:spPr/>
        <p:txBody>
          <a:bodyPr>
            <a:noAutofit/>
          </a:bodyPr>
          <a:lstStyle/>
          <a:p>
            <a:r>
              <a:rPr lang="cs-CZ" sz="2800" dirty="0" err="1"/>
              <a:t>What</a:t>
            </a:r>
            <a:r>
              <a:rPr lang="cs-CZ" sz="2800" dirty="0"/>
              <a:t> </a:t>
            </a:r>
            <a:r>
              <a:rPr lang="cs-CZ" sz="2800" dirty="0" err="1"/>
              <a:t>is</a:t>
            </a:r>
            <a:r>
              <a:rPr lang="cs-CZ" sz="2800" dirty="0"/>
              <a:t> </a:t>
            </a:r>
            <a:r>
              <a:rPr lang="cs-CZ" sz="2800" dirty="0" err="1"/>
              <a:t>assertiveness</a:t>
            </a:r>
            <a:r>
              <a:rPr lang="cs-CZ" sz="2800" dirty="0"/>
              <a:t>?</a:t>
            </a:r>
          </a:p>
          <a:p>
            <a:endParaRPr lang="cs-CZ" sz="2800" dirty="0"/>
          </a:p>
          <a:p>
            <a:r>
              <a:rPr lang="cs-CZ" sz="2800" dirty="0" err="1"/>
              <a:t>Differences</a:t>
            </a:r>
            <a:r>
              <a:rPr lang="cs-CZ" sz="2800" dirty="0"/>
              <a:t> </a:t>
            </a:r>
            <a:r>
              <a:rPr lang="cs-CZ" sz="2800" dirty="0" err="1"/>
              <a:t>from</a:t>
            </a:r>
            <a:r>
              <a:rPr lang="cs-CZ" sz="2800" dirty="0"/>
              <a:t> </a:t>
            </a:r>
            <a:r>
              <a:rPr lang="cs-CZ" sz="2800" dirty="0" err="1"/>
              <a:t>other</a:t>
            </a:r>
            <a:r>
              <a:rPr lang="cs-CZ" sz="2800" dirty="0"/>
              <a:t> </a:t>
            </a:r>
            <a:r>
              <a:rPr lang="cs-CZ" sz="2800" dirty="0" err="1"/>
              <a:t>types</a:t>
            </a:r>
            <a:r>
              <a:rPr lang="cs-CZ" sz="2800" dirty="0"/>
              <a:t> </a:t>
            </a:r>
            <a:r>
              <a:rPr lang="cs-CZ" sz="2800" dirty="0" err="1"/>
              <a:t>of</a:t>
            </a:r>
            <a:r>
              <a:rPr lang="cs-CZ" sz="2800" dirty="0"/>
              <a:t> </a:t>
            </a:r>
            <a:r>
              <a:rPr lang="cs-CZ" sz="2800" dirty="0" err="1"/>
              <a:t>behaviour</a:t>
            </a:r>
            <a:r>
              <a:rPr lang="cs-CZ" sz="2800" dirty="0"/>
              <a:t>.</a:t>
            </a:r>
          </a:p>
          <a:p>
            <a:endParaRPr lang="cs-CZ" sz="2800" dirty="0"/>
          </a:p>
          <a:p>
            <a:r>
              <a:rPr lang="cs-CZ" sz="2800" dirty="0" err="1"/>
              <a:t>Practice</a:t>
            </a:r>
            <a:r>
              <a:rPr lang="cs-CZ" sz="2800" dirty="0"/>
              <a:t> </a:t>
            </a:r>
            <a:r>
              <a:rPr lang="cs-CZ" sz="2800" dirty="0" err="1"/>
              <a:t>of</a:t>
            </a:r>
            <a:r>
              <a:rPr lang="cs-CZ" sz="2800" dirty="0"/>
              <a:t> </a:t>
            </a:r>
            <a:r>
              <a:rPr lang="cs-CZ" sz="2800" dirty="0" err="1"/>
              <a:t>assertive</a:t>
            </a:r>
            <a:r>
              <a:rPr lang="cs-CZ" sz="2800" dirty="0"/>
              <a:t> </a:t>
            </a:r>
            <a:r>
              <a:rPr lang="cs-CZ" sz="2800" dirty="0" err="1"/>
              <a:t>communication</a:t>
            </a:r>
            <a:r>
              <a:rPr lang="cs-CZ" sz="2800" dirty="0"/>
              <a:t>.</a:t>
            </a:r>
          </a:p>
          <a:p>
            <a:endParaRPr lang="cs-CZ" sz="2800" dirty="0"/>
          </a:p>
          <a:p>
            <a:r>
              <a:rPr lang="cs-CZ" sz="2800" dirty="0" err="1"/>
              <a:t>Playing</a:t>
            </a:r>
            <a:r>
              <a:rPr lang="cs-CZ" sz="2800" dirty="0"/>
              <a:t> </a:t>
            </a:r>
            <a:r>
              <a:rPr lang="cs-CZ" sz="2800" dirty="0" err="1"/>
              <a:t>scenarios</a:t>
            </a:r>
            <a:r>
              <a:rPr lang="cs-CZ" sz="2800" dirty="0"/>
              <a:t>.</a:t>
            </a:r>
          </a:p>
          <a:p>
            <a:endParaRPr lang="cs-CZ" sz="2800" dirty="0"/>
          </a:p>
        </p:txBody>
      </p:sp>
    </p:spTree>
    <p:extLst>
      <p:ext uri="{BB962C8B-B14F-4D97-AF65-F5344CB8AC3E}">
        <p14:creationId xmlns:p14="http://schemas.microsoft.com/office/powerpoint/2010/main" val="1530632005"/>
      </p:ext>
    </p:extLst>
  </p:cSld>
  <p:clrMapOvr>
    <a:masterClrMapping/>
  </p:clrMapOvr>
</p:sld>
</file>

<file path=ppt/theme/theme1.xml><?xml version="1.0" encoding="utf-8"?>
<a:theme xmlns:a="http://schemas.openxmlformats.org/drawingml/2006/main" name="ESF_EN">
  <a:themeElements>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základní">
      <a:majorFont>
        <a:latin typeface="Verdan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themeOverride>
</file>

<file path=docProps/app.xml><?xml version="1.0" encoding="utf-8"?>
<Properties xmlns="http://schemas.openxmlformats.org/officeDocument/2006/extended-properties" xmlns:vt="http://schemas.openxmlformats.org/officeDocument/2006/docPropsVTypes">
  <Template/>
  <TotalTime>1453</TotalTime>
  <Words>2787</Words>
  <Application>Microsoft Office PowerPoint</Application>
  <PresentationFormat>Širokoúhlá obrazovka</PresentationFormat>
  <Paragraphs>296</Paragraphs>
  <Slides>42</Slides>
  <Notes>0</Notes>
  <HiddenSlides>9</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42</vt:i4>
      </vt:variant>
    </vt:vector>
  </HeadingPairs>
  <TitlesOfParts>
    <vt:vector size="48" baseType="lpstr">
      <vt:lpstr>Arial</vt:lpstr>
      <vt:lpstr>Calibri</vt:lpstr>
      <vt:lpstr>Cambria</vt:lpstr>
      <vt:lpstr>Verdana</vt:lpstr>
      <vt:lpstr>Wingdings</vt:lpstr>
      <vt:lpstr>ESF_EN</vt:lpstr>
      <vt:lpstr>MPV_COMA Communication and Managerial Skills Training  Lecture 2: Non-verbal Communication and Assertiveness  </vt:lpstr>
      <vt:lpstr>NONVERBAL COMMUNICATION - WORDLESS SIGNALS</vt:lpstr>
      <vt:lpstr>NONVERBAL COMMUNICATION - WORDLESS SIGNALS</vt:lpstr>
      <vt:lpstr>DISTANCE</vt:lpstr>
      <vt:lpstr>EVALUATING NONVERBAL SIGNALS</vt:lpstr>
      <vt:lpstr>EVALUATING NONVERBAL SIGNALS</vt:lpstr>
      <vt:lpstr>Prezentace aplikace PowerPoint</vt:lpstr>
      <vt:lpstr>Assertiveness (healthy way of communicating) </vt:lpstr>
      <vt:lpstr>Overview</vt:lpstr>
      <vt:lpstr>Energizer!</vt:lpstr>
      <vt:lpstr>Exercise – The Fist, person A</vt:lpstr>
      <vt:lpstr>Exercise – The Fist, person B</vt:lpstr>
      <vt:lpstr>What is your definition of Assertiveness?</vt:lpstr>
      <vt:lpstr>What is your definition of Assertiveness?</vt:lpstr>
      <vt:lpstr>Assertiveness and other modes of behavior</vt:lpstr>
      <vt:lpstr>Prezentace aplikace PowerPoint</vt:lpstr>
      <vt:lpstr>Assertiveness and Rights</vt:lpstr>
      <vt:lpstr>Prezentace aplikace PowerPoint</vt:lpstr>
      <vt:lpstr>Exercise: Aggressive, Passive or Assertive?</vt:lpstr>
      <vt:lpstr>Exercise : Aggressive, Passive or Assertive?</vt:lpstr>
      <vt:lpstr>Exercise: Aggressive, Passive or Assertive?</vt:lpstr>
      <vt:lpstr>Changing our behavior: It is ABC, DEAR MAN</vt:lpstr>
      <vt:lpstr>Changing our behavior: It is ABC, DEAR MAN</vt:lpstr>
      <vt:lpstr>Changing our behavior: It is ABC, DEAR MAN - example</vt:lpstr>
      <vt:lpstr>Changing our behavior: It is ABC, DEAR MAN – specific work</vt:lpstr>
      <vt:lpstr>Changing our behavior: It is ABC, DEAR MAN</vt:lpstr>
      <vt:lpstr>Changing our behavior: It is ABC, DEAR MAN - exercise</vt:lpstr>
      <vt:lpstr>WHAT DRIVES BEHAVIOUR</vt:lpstr>
      <vt:lpstr>ASSERTIVE PEOPLE</vt:lpstr>
      <vt:lpstr>Assertive techniques</vt:lpstr>
      <vt:lpstr>Stuck Record</vt:lpstr>
      <vt:lpstr>THE STUCK RECORD TECHNIQUE</vt:lpstr>
      <vt:lpstr>Positive Enquiry</vt:lpstr>
      <vt:lpstr>Negative enquiry</vt:lpstr>
      <vt:lpstr>POSITIVE ENQUIRY</vt:lpstr>
      <vt:lpstr>NEGATIVE ENQUIRY</vt:lpstr>
      <vt:lpstr>Fogging</vt:lpstr>
      <vt:lpstr>Fogging example</vt:lpstr>
      <vt:lpstr>Why is it difficult to say NO?</vt:lpstr>
      <vt:lpstr>How to say NO assertively</vt:lpstr>
      <vt:lpstr>Final exercise</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Requirements,Communication processes</dc:title>
  <dc:creator>Seeger</dc:creator>
  <cp:lastModifiedBy>Řezáč Jan</cp:lastModifiedBy>
  <cp:revision>57</cp:revision>
  <dcterms:created xsi:type="dcterms:W3CDTF">2016-03-06T16:01:46Z</dcterms:created>
  <dcterms:modified xsi:type="dcterms:W3CDTF">2025-02-24T12:47:18Z</dcterms:modified>
</cp:coreProperties>
</file>