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87" r:id="rId4"/>
  </p:sldMasterIdLst>
  <p:notesMasterIdLst>
    <p:notesMasterId r:id="rId52"/>
  </p:notesMasterIdLst>
  <p:sldIdLst>
    <p:sldId id="256" r:id="rId5"/>
    <p:sldId id="388" r:id="rId6"/>
    <p:sldId id="389" r:id="rId7"/>
    <p:sldId id="399" r:id="rId8"/>
    <p:sldId id="409" r:id="rId9"/>
    <p:sldId id="390" r:id="rId10"/>
    <p:sldId id="391" r:id="rId11"/>
    <p:sldId id="401" r:id="rId12"/>
    <p:sldId id="378" r:id="rId13"/>
    <p:sldId id="392" r:id="rId14"/>
    <p:sldId id="393" r:id="rId15"/>
    <p:sldId id="261" r:id="rId16"/>
    <p:sldId id="377" r:id="rId17"/>
    <p:sldId id="387" r:id="rId18"/>
    <p:sldId id="394" r:id="rId19"/>
    <p:sldId id="379" r:id="rId20"/>
    <p:sldId id="397" r:id="rId21"/>
    <p:sldId id="398" r:id="rId22"/>
    <p:sldId id="400" r:id="rId23"/>
    <p:sldId id="271" r:id="rId24"/>
    <p:sldId id="402" r:id="rId25"/>
    <p:sldId id="403" r:id="rId26"/>
    <p:sldId id="405" r:id="rId27"/>
    <p:sldId id="406" r:id="rId28"/>
    <p:sldId id="407" r:id="rId29"/>
    <p:sldId id="415" r:id="rId30"/>
    <p:sldId id="416" r:id="rId31"/>
    <p:sldId id="280" r:id="rId32"/>
    <p:sldId id="373" r:id="rId33"/>
    <p:sldId id="269" r:id="rId34"/>
    <p:sldId id="375" r:id="rId35"/>
    <p:sldId id="278" r:id="rId36"/>
    <p:sldId id="273" r:id="rId37"/>
    <p:sldId id="380" r:id="rId38"/>
    <p:sldId id="279" r:id="rId39"/>
    <p:sldId id="382" r:id="rId40"/>
    <p:sldId id="411" r:id="rId41"/>
    <p:sldId id="412" r:id="rId42"/>
    <p:sldId id="321" r:id="rId43"/>
    <p:sldId id="417" r:id="rId44"/>
    <p:sldId id="418" r:id="rId45"/>
    <p:sldId id="419" r:id="rId46"/>
    <p:sldId id="413" r:id="rId47"/>
    <p:sldId id="414" r:id="rId48"/>
    <p:sldId id="381" r:id="rId49"/>
    <p:sldId id="410" r:id="rId50"/>
    <p:sldId id="277" r:id="rId51"/>
  </p:sldIdLst>
  <p:sldSz cx="12192000" cy="6858000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54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0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theme" Target="theme/theme1.xml"/><Relationship Id="rId7" Type="http://schemas.openxmlformats.org/officeDocument/2006/relationships/slide" Target="slides/slide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tableStyles" Target="tableStyles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7073BC-6181-4DA8-98A3-26EB6B6DEB75}" type="datetimeFigureOut">
              <a:rPr lang="en-GB" smtClean="0"/>
              <a:t>19/02/2025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73088" y="1336675"/>
            <a:ext cx="6413500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A0873-9DA6-4940-9853-C59D4E3D08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24228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3A0873-9DA6-4940-9853-C59D4E3D0856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8838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3A0873-9DA6-4940-9853-C59D4E3D0856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6340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4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41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45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46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47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48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subTitle"/>
          </p:nvPr>
        </p:nvSpPr>
        <p:spPr>
          <a:xfrm>
            <a:off x="1219320" y="1125360"/>
            <a:ext cx="10362960" cy="2332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81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86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90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91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92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93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0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subTitle"/>
          </p:nvPr>
        </p:nvSpPr>
        <p:spPr>
          <a:xfrm>
            <a:off x="1219320" y="1125360"/>
            <a:ext cx="10362960" cy="2332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11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11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11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120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2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12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12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127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2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13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131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132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3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135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136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137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138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139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5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5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15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PlaceHolder 1"/>
          <p:cNvSpPr>
            <a:spLocks noGrp="1"/>
          </p:cNvSpPr>
          <p:nvPr>
            <p:ph type="subTitle"/>
          </p:nvPr>
        </p:nvSpPr>
        <p:spPr>
          <a:xfrm>
            <a:off x="1219320" y="1125360"/>
            <a:ext cx="10362960" cy="2332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5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16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161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6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16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165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6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16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16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7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172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7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17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17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177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7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180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181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182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183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184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subTitle"/>
          </p:nvPr>
        </p:nvSpPr>
        <p:spPr>
          <a:xfrm>
            <a:off x="1219320" y="1125360"/>
            <a:ext cx="10362960" cy="2332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w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w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wmf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w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2.wmf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wmf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5" Type="http://schemas.openxmlformats.org/officeDocument/2006/relationships/image" Target="../media/image2.wmf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AEAEA"/>
            </a:gs>
            <a:gs pos="100000">
              <a:srgbClr val="D9D9D9"/>
            </a:gs>
          </a:gsLst>
          <a:lin ang="27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ustomShape 1" hidden="1"/>
          <p:cNvSpPr/>
          <p:nvPr/>
        </p:nvSpPr>
        <p:spPr>
          <a:xfrm>
            <a:off x="0" y="-6480"/>
            <a:ext cx="12191760" cy="812520"/>
          </a:xfrm>
          <a:prstGeom prst="rect">
            <a:avLst/>
          </a:prstGeom>
          <a:gradFill rotWithShape="0">
            <a:gsLst>
              <a:gs pos="0">
                <a:srgbClr val="7D1E1E"/>
              </a:gs>
              <a:gs pos="100000">
                <a:srgbClr val="5E1616"/>
              </a:gs>
            </a:gsLst>
            <a:lin ang="18900000"/>
          </a:gradFill>
          <a:ln w="9525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" name="CustomShape 2" hidden="1"/>
          <p:cNvSpPr/>
          <p:nvPr/>
        </p:nvSpPr>
        <p:spPr>
          <a:xfrm>
            <a:off x="9552240" y="463680"/>
            <a:ext cx="2059200" cy="167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  <a:spcBef>
                <a:spcPts val="550"/>
              </a:spcBef>
            </a:pPr>
            <a:r>
              <a:rPr lang="cs-CZ" sz="1100" b="1" strike="noStrike" spc="-1">
                <a:solidFill>
                  <a:srgbClr val="FFFFFF"/>
                </a:solidFill>
                <a:latin typeface="Cambria"/>
              </a:rPr>
              <a:t>www.econ.muni.cz</a:t>
            </a:r>
            <a:endParaRPr lang="en-GB" sz="1100" b="0" strike="noStrike" spc="-1">
              <a:latin typeface="Arial"/>
            </a:endParaRPr>
          </a:p>
        </p:txBody>
      </p:sp>
      <p:pic>
        <p:nvPicPr>
          <p:cNvPr id="2" name="Picture 13" descr="pruh+znak_ESF_13_gray4+bily_RGB"/>
          <p:cNvPicPr/>
          <p:nvPr/>
        </p:nvPicPr>
        <p:blipFill>
          <a:blip r:embed="rId14"/>
          <a:srcRect t="32014" b="60695"/>
          <a:stretch/>
        </p:blipFill>
        <p:spPr>
          <a:xfrm>
            <a:off x="556560" y="25560"/>
            <a:ext cx="3119760" cy="993240"/>
          </a:xfrm>
          <a:prstGeom prst="rect">
            <a:avLst/>
          </a:prstGeom>
          <a:ln w="0">
            <a:noFill/>
          </a:ln>
        </p:spPr>
      </p:pic>
      <p:pic>
        <p:nvPicPr>
          <p:cNvPr id="3" name="Picture 15" descr="pruh+znak_ESF_13_gray4+bily_RGB"/>
          <p:cNvPicPr/>
          <p:nvPr/>
        </p:nvPicPr>
        <p:blipFill>
          <a:blip r:embed="rId14"/>
          <a:srcRect t="63434" b="33293"/>
          <a:stretch/>
        </p:blipFill>
        <p:spPr>
          <a:xfrm>
            <a:off x="556560" y="6410160"/>
            <a:ext cx="3119760" cy="445680"/>
          </a:xfrm>
          <a:prstGeom prst="rect">
            <a:avLst/>
          </a:prstGeom>
          <a:ln w="0">
            <a:noFill/>
          </a:ln>
        </p:spPr>
      </p:pic>
      <p:pic>
        <p:nvPicPr>
          <p:cNvPr id="4" name="Picture 16" descr="text_zahlavi"/>
          <p:cNvPicPr/>
          <p:nvPr/>
        </p:nvPicPr>
        <p:blipFill>
          <a:blip r:embed="rId15"/>
          <a:stretch/>
        </p:blipFill>
        <p:spPr>
          <a:xfrm>
            <a:off x="3606840" y="222120"/>
            <a:ext cx="5763240" cy="374400"/>
          </a:xfrm>
          <a:prstGeom prst="rect">
            <a:avLst/>
          </a:prstGeom>
          <a:ln w="0">
            <a:noFill/>
          </a:ln>
        </p:spPr>
      </p:pic>
      <p:sp>
        <p:nvSpPr>
          <p:cNvPr id="5" name="PlaceHolder 3"/>
          <p:cNvSpPr>
            <a:spLocks noGrp="1"/>
          </p:cNvSpPr>
          <p:nvPr>
            <p:ph type="title"/>
          </p:nvPr>
        </p:nvSpPr>
        <p:spPr>
          <a:xfrm>
            <a:off x="3609000" y="2709720"/>
            <a:ext cx="7958160" cy="3455640"/>
          </a:xfrm>
          <a:prstGeom prst="rect">
            <a:avLst/>
          </a:prstGeom>
        </p:spPr>
        <p:txBody>
          <a:bodyPr lIns="0" tIns="0" rIns="0" bIns="1080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2400" b="1" strike="noStrike" spc="-1">
                <a:solidFill>
                  <a:srgbClr val="7D1E1E"/>
                </a:solidFill>
                <a:latin typeface="Cambria"/>
              </a:rPr>
              <a:t>Kliknutím lze upravit styl.</a:t>
            </a:r>
            <a:endParaRPr lang="cs-CZ" sz="24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6" name="PlaceHolder 4"/>
          <p:cNvSpPr>
            <a:spLocks noGrp="1"/>
          </p:cNvSpPr>
          <p:nvPr>
            <p:ph type="ftr"/>
          </p:nvPr>
        </p:nvSpPr>
        <p:spPr>
          <a:xfrm>
            <a:off x="3609000" y="6442200"/>
            <a:ext cx="6614280" cy="2790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 dirty="0">
                <a:solidFill>
                  <a:srgbClr val="777777"/>
                </a:solidFill>
                <a:latin typeface="Cambria"/>
              </a:rPr>
              <a:t>RKMD</a:t>
            </a:r>
            <a:endParaRPr lang="en-GB" sz="1000" b="0" strike="noStrike" spc="-1" dirty="0">
              <a:latin typeface="Times New Roman"/>
            </a:endParaRPr>
          </a:p>
        </p:txBody>
      </p:sp>
      <p:sp>
        <p:nvSpPr>
          <p:cNvPr id="7" name="PlaceHolder 5"/>
          <p:cNvSpPr>
            <a:spLocks noGrp="1"/>
          </p:cNvSpPr>
          <p:nvPr>
            <p:ph type="sldNum"/>
          </p:nvPr>
        </p:nvSpPr>
        <p:spPr>
          <a:xfrm>
            <a:off x="10703880" y="6442200"/>
            <a:ext cx="878040" cy="2790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fld id="{EAFD6CA2-8FF0-4EC8-AA9F-21D3EC7702CC}" type="slidenum">
              <a:rPr lang="en-US" sz="1000" b="1" strike="noStrike" spc="-1">
                <a:solidFill>
                  <a:srgbClr val="7D1E1E"/>
                </a:solidFill>
                <a:latin typeface="Cambria"/>
              </a:rPr>
              <a:t>‹#›</a:t>
            </a:fld>
            <a:endParaRPr lang="en-GB" sz="1000" b="0" strike="noStrike" spc="-1">
              <a:latin typeface="Times New Roman"/>
            </a:endParaRPr>
          </a:p>
        </p:txBody>
      </p:sp>
      <p:sp>
        <p:nvSpPr>
          <p:cNvPr id="8" name="CustomShape 6"/>
          <p:cNvSpPr/>
          <p:nvPr/>
        </p:nvSpPr>
        <p:spPr>
          <a:xfrm>
            <a:off x="0" y="-6480"/>
            <a:ext cx="12191760" cy="2355480"/>
          </a:xfrm>
          <a:prstGeom prst="rect">
            <a:avLst/>
          </a:prstGeom>
          <a:gradFill rotWithShape="0">
            <a:gsLst>
              <a:gs pos="0">
                <a:srgbClr val="7D1E1E"/>
              </a:gs>
              <a:gs pos="100000">
                <a:srgbClr val="5E1616"/>
              </a:gs>
            </a:gsLst>
            <a:lin ang="18900000"/>
          </a:gradFill>
          <a:ln w="9525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9" name="Picture 21" descr="text_TITL"/>
          <p:cNvPicPr/>
          <p:nvPr/>
        </p:nvPicPr>
        <p:blipFill>
          <a:blip r:embed="rId16"/>
          <a:stretch/>
        </p:blipFill>
        <p:spPr>
          <a:xfrm>
            <a:off x="3587760" y="798480"/>
            <a:ext cx="5018400" cy="845640"/>
          </a:xfrm>
          <a:prstGeom prst="rect">
            <a:avLst/>
          </a:prstGeom>
          <a:ln w="0">
            <a:noFill/>
          </a:ln>
        </p:spPr>
      </p:pic>
      <p:pic>
        <p:nvPicPr>
          <p:cNvPr id="10" name="Picture 22" descr="pruh_TITL"/>
          <p:cNvPicPr/>
          <p:nvPr/>
        </p:nvPicPr>
        <p:blipFill>
          <a:blip r:embed="rId17"/>
          <a:stretch/>
        </p:blipFill>
        <p:spPr>
          <a:xfrm>
            <a:off x="1200240" y="50760"/>
            <a:ext cx="1862280" cy="6762240"/>
          </a:xfrm>
          <a:prstGeom prst="rect">
            <a:avLst/>
          </a:prstGeom>
          <a:ln w="0">
            <a:noFill/>
          </a:ln>
        </p:spPr>
      </p:pic>
      <p:pic>
        <p:nvPicPr>
          <p:cNvPr id="11" name="Picture 23" descr="N:\work\projekty\šablony\sablony\logoC.wmf"/>
          <p:cNvPicPr/>
          <p:nvPr/>
        </p:nvPicPr>
        <p:blipFill>
          <a:blip r:embed="rId18"/>
          <a:stretch/>
        </p:blipFill>
        <p:spPr>
          <a:xfrm>
            <a:off x="1128240" y="533520"/>
            <a:ext cx="2008440" cy="1506240"/>
          </a:xfrm>
          <a:prstGeom prst="rect">
            <a:avLst/>
          </a:prstGeom>
          <a:ln w="0">
            <a:noFill/>
          </a:ln>
        </p:spPr>
      </p:pic>
      <p:sp>
        <p:nvSpPr>
          <p:cNvPr id="12" name="PlaceHolder 7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400" b="0" strike="noStrike" spc="-1">
                <a:solidFill>
                  <a:srgbClr val="000000"/>
                </a:solidFill>
                <a:latin typeface="Cambria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b="0" strike="noStrike" spc="-1">
                <a:solidFill>
                  <a:srgbClr val="000000"/>
                </a:solidFill>
                <a:latin typeface="Cambria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Cambria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b="0" strike="noStrike" spc="-1">
                <a:solidFill>
                  <a:srgbClr val="000000"/>
                </a:solidFill>
                <a:latin typeface="Cambria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Cambria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Cambria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Cambria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AEAEA"/>
            </a:gs>
            <a:gs pos="100000">
              <a:srgbClr val="D9D9D9"/>
            </a:gs>
          </a:gsLst>
          <a:lin ang="27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CustomShape 1"/>
          <p:cNvSpPr/>
          <p:nvPr/>
        </p:nvSpPr>
        <p:spPr>
          <a:xfrm>
            <a:off x="0" y="-6480"/>
            <a:ext cx="12191760" cy="812520"/>
          </a:xfrm>
          <a:prstGeom prst="rect">
            <a:avLst/>
          </a:prstGeom>
          <a:gradFill rotWithShape="0">
            <a:gsLst>
              <a:gs pos="0">
                <a:srgbClr val="7D1E1E"/>
              </a:gs>
              <a:gs pos="100000">
                <a:srgbClr val="5E1616"/>
              </a:gs>
            </a:gsLst>
            <a:lin ang="18900000"/>
          </a:gradFill>
          <a:ln w="9525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0" name="CustomShape 2"/>
          <p:cNvSpPr/>
          <p:nvPr/>
        </p:nvSpPr>
        <p:spPr>
          <a:xfrm>
            <a:off x="9552240" y="463680"/>
            <a:ext cx="2059200" cy="167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  <a:spcBef>
                <a:spcPts val="550"/>
              </a:spcBef>
            </a:pPr>
            <a:r>
              <a:rPr lang="cs-CZ" sz="1100" b="1" strike="noStrike" spc="-1">
                <a:solidFill>
                  <a:srgbClr val="FFFFFF"/>
                </a:solidFill>
                <a:latin typeface="Cambria"/>
              </a:rPr>
              <a:t>www.econ.muni.cz</a:t>
            </a:r>
            <a:endParaRPr lang="en-GB" sz="1100" b="0" strike="noStrike" spc="-1">
              <a:latin typeface="Arial"/>
            </a:endParaRPr>
          </a:p>
        </p:txBody>
      </p:sp>
      <p:pic>
        <p:nvPicPr>
          <p:cNvPr id="51" name="Picture 13" descr="pruh+znak_ESF_13_gray4+bily_RGB"/>
          <p:cNvPicPr/>
          <p:nvPr/>
        </p:nvPicPr>
        <p:blipFill>
          <a:blip r:embed="rId14"/>
          <a:srcRect t="32014" b="60695"/>
          <a:stretch/>
        </p:blipFill>
        <p:spPr>
          <a:xfrm>
            <a:off x="556560" y="25560"/>
            <a:ext cx="3119760" cy="993240"/>
          </a:xfrm>
          <a:prstGeom prst="rect">
            <a:avLst/>
          </a:prstGeom>
          <a:ln w="0">
            <a:noFill/>
          </a:ln>
        </p:spPr>
      </p:pic>
      <p:pic>
        <p:nvPicPr>
          <p:cNvPr id="52" name="Picture 15" descr="pruh+znak_ESF_13_gray4+bily_RGB"/>
          <p:cNvPicPr/>
          <p:nvPr/>
        </p:nvPicPr>
        <p:blipFill>
          <a:blip r:embed="rId14"/>
          <a:srcRect t="63434" b="33293"/>
          <a:stretch/>
        </p:blipFill>
        <p:spPr>
          <a:xfrm>
            <a:off x="556560" y="6410160"/>
            <a:ext cx="3119760" cy="445680"/>
          </a:xfrm>
          <a:prstGeom prst="rect">
            <a:avLst/>
          </a:prstGeom>
          <a:ln w="0">
            <a:noFill/>
          </a:ln>
        </p:spPr>
      </p:pic>
      <p:pic>
        <p:nvPicPr>
          <p:cNvPr id="53" name="Picture 16" descr="text_zahlavi"/>
          <p:cNvPicPr/>
          <p:nvPr/>
        </p:nvPicPr>
        <p:blipFill>
          <a:blip r:embed="rId15"/>
          <a:stretch/>
        </p:blipFill>
        <p:spPr>
          <a:xfrm>
            <a:off x="3606840" y="222120"/>
            <a:ext cx="5763240" cy="374400"/>
          </a:xfrm>
          <a:prstGeom prst="rect">
            <a:avLst/>
          </a:prstGeom>
          <a:ln w="0">
            <a:noFill/>
          </a:ln>
        </p:spPr>
      </p:pic>
      <p:sp>
        <p:nvSpPr>
          <p:cNvPr id="54" name="PlaceHolder 3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cs-CZ" sz="2400" b="0" strike="noStrike" spc="-1">
                <a:solidFill>
                  <a:srgbClr val="7D1E1E"/>
                </a:solidFill>
                <a:latin typeface="Cambria"/>
              </a:rPr>
              <a:t>Kliknutím lze upravit styl.</a:t>
            </a:r>
            <a:endParaRPr lang="cs-CZ" sz="24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55" name="PlaceHolder 4"/>
          <p:cNvSpPr>
            <a:spLocks noGrp="1"/>
          </p:cNvSpPr>
          <p:nvPr>
            <p:ph type="body"/>
          </p:nvPr>
        </p:nvSpPr>
        <p:spPr>
          <a:xfrm>
            <a:off x="1200240" y="1773360"/>
            <a:ext cx="10362960" cy="43574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cs-CZ" sz="2400" b="0" strike="noStrike" spc="-1">
                <a:solidFill>
                  <a:srgbClr val="000000"/>
                </a:solidFill>
                <a:latin typeface="Cambria"/>
              </a:rPr>
              <a:t>Kliknutím lze upravit styly předlohy textu.</a:t>
            </a:r>
          </a:p>
          <a:p>
            <a:pPr marL="743040" lvl="1" indent="-285480">
              <a:lnSpc>
                <a:spcPct val="100000"/>
              </a:lnSpc>
              <a:spcBef>
                <a:spcPts val="439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cs-CZ" sz="2200" b="0" strike="noStrike" spc="-1">
                <a:solidFill>
                  <a:srgbClr val="000000"/>
                </a:solidFill>
                <a:latin typeface="Cambria"/>
              </a:rPr>
              <a:t>Druhá úroveň</a:t>
            </a:r>
          </a:p>
          <a:p>
            <a:pPr marL="1143000" lvl="2" indent="-228240">
              <a:lnSpc>
                <a:spcPct val="100000"/>
              </a:lnSpc>
              <a:spcBef>
                <a:spcPts val="400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cs-CZ" sz="2000" b="0" strike="noStrike" spc="-1">
                <a:solidFill>
                  <a:srgbClr val="000000"/>
                </a:solidFill>
                <a:latin typeface="Cambria"/>
              </a:rPr>
              <a:t>Třetí úroveň</a:t>
            </a:r>
          </a:p>
          <a:p>
            <a:pPr marL="1600200" lvl="3" indent="-228240">
              <a:lnSpc>
                <a:spcPct val="100000"/>
              </a:lnSpc>
              <a:spcBef>
                <a:spcPts val="400"/>
              </a:spcBef>
              <a:buClr>
                <a:srgbClr val="7D1E1E"/>
              </a:buClr>
              <a:buFont typeface="Wingdings" charset="2"/>
              <a:buChar char=""/>
            </a:pPr>
            <a:r>
              <a:rPr lang="cs-CZ" sz="2000" b="0" strike="noStrike" spc="-1">
                <a:solidFill>
                  <a:srgbClr val="000000"/>
                </a:solidFill>
                <a:latin typeface="Cambria"/>
              </a:rPr>
              <a:t>Čtvrtá úroveň</a:t>
            </a:r>
          </a:p>
          <a:p>
            <a:pPr marL="2057400" lvl="4" indent="-228240">
              <a:lnSpc>
                <a:spcPct val="100000"/>
              </a:lnSpc>
              <a:spcBef>
                <a:spcPts val="400"/>
              </a:spcBef>
              <a:buClr>
                <a:srgbClr val="7D1E1E"/>
              </a:buClr>
              <a:buFont typeface="Wingdings" charset="2"/>
              <a:buChar char=""/>
            </a:pPr>
            <a:r>
              <a:rPr lang="cs-CZ" sz="2000" b="0" strike="noStrike" spc="-1">
                <a:solidFill>
                  <a:srgbClr val="000000"/>
                </a:solidFill>
                <a:latin typeface="Cambria"/>
              </a:rPr>
              <a:t>Pátá úroveň</a:t>
            </a:r>
          </a:p>
        </p:txBody>
      </p:sp>
      <p:sp>
        <p:nvSpPr>
          <p:cNvPr id="56" name="PlaceHolder 5"/>
          <p:cNvSpPr>
            <a:spLocks noGrp="1"/>
          </p:cNvSpPr>
          <p:nvPr>
            <p:ph type="ftr"/>
          </p:nvPr>
        </p:nvSpPr>
        <p:spPr>
          <a:xfrm>
            <a:off x="3609000" y="6442200"/>
            <a:ext cx="6783480" cy="2631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 dirty="0">
                <a:solidFill>
                  <a:srgbClr val="777777"/>
                </a:solidFill>
                <a:latin typeface="Cambria"/>
              </a:rPr>
              <a:t>RKMD</a:t>
            </a:r>
            <a:endParaRPr lang="en-GB" sz="1000" b="0" strike="noStrike" spc="-1" dirty="0">
              <a:latin typeface="Times New Roman"/>
            </a:endParaRPr>
          </a:p>
        </p:txBody>
      </p:sp>
      <p:sp>
        <p:nvSpPr>
          <p:cNvPr id="57" name="PlaceHolder 6"/>
          <p:cNvSpPr>
            <a:spLocks noGrp="1"/>
          </p:cNvSpPr>
          <p:nvPr>
            <p:ph type="sldNum"/>
          </p:nvPr>
        </p:nvSpPr>
        <p:spPr>
          <a:xfrm>
            <a:off x="10697760" y="6442200"/>
            <a:ext cx="884520" cy="2631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fld id="{4785E002-4ED1-495E-96D2-284957091B99}" type="slidenum">
              <a:rPr lang="en-US" sz="1000" b="1" strike="noStrike" spc="-1">
                <a:solidFill>
                  <a:srgbClr val="7D1E1E"/>
                </a:solidFill>
                <a:latin typeface="Cambria"/>
              </a:rPr>
              <a:t>‹#›</a:t>
            </a:fld>
            <a:endParaRPr lang="en-GB" sz="10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AEAEA"/>
            </a:gs>
            <a:gs pos="100000">
              <a:srgbClr val="D9D9D9"/>
            </a:gs>
          </a:gsLst>
          <a:lin ang="27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CustomShape 1"/>
          <p:cNvSpPr/>
          <p:nvPr/>
        </p:nvSpPr>
        <p:spPr>
          <a:xfrm>
            <a:off x="0" y="-6480"/>
            <a:ext cx="12191760" cy="812520"/>
          </a:xfrm>
          <a:prstGeom prst="rect">
            <a:avLst/>
          </a:prstGeom>
          <a:gradFill rotWithShape="0">
            <a:gsLst>
              <a:gs pos="0">
                <a:srgbClr val="7D1E1E"/>
              </a:gs>
              <a:gs pos="100000">
                <a:srgbClr val="5E1616"/>
              </a:gs>
            </a:gsLst>
            <a:lin ang="18900000"/>
          </a:gradFill>
          <a:ln w="9525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5" name="CustomShape 2"/>
          <p:cNvSpPr/>
          <p:nvPr/>
        </p:nvSpPr>
        <p:spPr>
          <a:xfrm>
            <a:off x="9552240" y="463680"/>
            <a:ext cx="2059200" cy="167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  <a:spcBef>
                <a:spcPts val="550"/>
              </a:spcBef>
            </a:pPr>
            <a:r>
              <a:rPr lang="cs-CZ" sz="1100" b="1" strike="noStrike" spc="-1">
                <a:solidFill>
                  <a:srgbClr val="FFFFFF"/>
                </a:solidFill>
                <a:latin typeface="Cambria"/>
              </a:rPr>
              <a:t>www.econ.muni.cz</a:t>
            </a:r>
            <a:endParaRPr lang="en-GB" sz="1100" b="0" strike="noStrike" spc="-1">
              <a:latin typeface="Arial"/>
            </a:endParaRPr>
          </a:p>
        </p:txBody>
      </p:sp>
      <p:pic>
        <p:nvPicPr>
          <p:cNvPr id="96" name="Picture 13" descr="pruh+znak_ESF_13_gray4+bily_RGB"/>
          <p:cNvPicPr/>
          <p:nvPr/>
        </p:nvPicPr>
        <p:blipFill>
          <a:blip r:embed="rId14"/>
          <a:srcRect t="32014" b="60695"/>
          <a:stretch/>
        </p:blipFill>
        <p:spPr>
          <a:xfrm>
            <a:off x="556560" y="25560"/>
            <a:ext cx="3119760" cy="993240"/>
          </a:xfrm>
          <a:prstGeom prst="rect">
            <a:avLst/>
          </a:prstGeom>
          <a:ln w="0">
            <a:noFill/>
          </a:ln>
        </p:spPr>
      </p:pic>
      <p:pic>
        <p:nvPicPr>
          <p:cNvPr id="97" name="Picture 15" descr="pruh+znak_ESF_13_gray4+bily_RGB"/>
          <p:cNvPicPr/>
          <p:nvPr/>
        </p:nvPicPr>
        <p:blipFill>
          <a:blip r:embed="rId14"/>
          <a:srcRect t="63434" b="33293"/>
          <a:stretch/>
        </p:blipFill>
        <p:spPr>
          <a:xfrm>
            <a:off x="556560" y="6410160"/>
            <a:ext cx="3119760" cy="445680"/>
          </a:xfrm>
          <a:prstGeom prst="rect">
            <a:avLst/>
          </a:prstGeom>
          <a:ln w="0">
            <a:noFill/>
          </a:ln>
        </p:spPr>
      </p:pic>
      <p:pic>
        <p:nvPicPr>
          <p:cNvPr id="98" name="Picture 16" descr="text_zahlavi"/>
          <p:cNvPicPr/>
          <p:nvPr/>
        </p:nvPicPr>
        <p:blipFill>
          <a:blip r:embed="rId15"/>
          <a:stretch/>
        </p:blipFill>
        <p:spPr>
          <a:xfrm>
            <a:off x="3606840" y="222120"/>
            <a:ext cx="5763240" cy="374400"/>
          </a:xfrm>
          <a:prstGeom prst="rect">
            <a:avLst/>
          </a:prstGeom>
          <a:ln w="0">
            <a:noFill/>
          </a:ln>
        </p:spPr>
      </p:pic>
      <p:sp>
        <p:nvSpPr>
          <p:cNvPr id="99" name="PlaceHolder 3"/>
          <p:cNvSpPr>
            <a:spLocks noGrp="1"/>
          </p:cNvSpPr>
          <p:nvPr>
            <p:ph type="ftr"/>
          </p:nvPr>
        </p:nvSpPr>
        <p:spPr>
          <a:xfrm>
            <a:off x="3609000" y="6442200"/>
            <a:ext cx="6783480" cy="2631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GB" sz="2400" b="0" strike="noStrike" spc="-1">
              <a:latin typeface="Times New Roman"/>
            </a:endParaRPr>
          </a:p>
        </p:txBody>
      </p:sp>
      <p:sp>
        <p:nvSpPr>
          <p:cNvPr id="100" name="PlaceHolder 4"/>
          <p:cNvSpPr>
            <a:spLocks noGrp="1"/>
          </p:cNvSpPr>
          <p:nvPr>
            <p:ph type="dt"/>
          </p:nvPr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fld id="{CA7608BC-773F-4240-9CE1-D531C9214F59}" type="datetime">
              <a:rPr lang="en-US" sz="1800" b="0" strike="noStrike" spc="-1">
                <a:solidFill>
                  <a:srgbClr val="8B8B8B"/>
                </a:solidFill>
                <a:latin typeface="Cambria"/>
              </a:rPr>
              <a:t>2/19/2025</a:t>
            </a:fld>
            <a:endParaRPr lang="en-GB" sz="1800" b="0" strike="noStrike" spc="-1">
              <a:latin typeface="Times New Roman"/>
            </a:endParaRPr>
          </a:p>
        </p:txBody>
      </p:sp>
      <p:sp>
        <p:nvSpPr>
          <p:cNvPr id="101" name="PlaceHolder 5"/>
          <p:cNvSpPr>
            <a:spLocks noGrp="1"/>
          </p:cNvSpPr>
          <p:nvPr>
            <p:ph type="sldNum"/>
          </p:nvPr>
        </p:nvSpPr>
        <p:spPr>
          <a:xfrm>
            <a:off x="10697760" y="6442200"/>
            <a:ext cx="884520" cy="2631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fld id="{39375F28-1397-4C96-B595-E83E4922C85B}" type="slidenum">
              <a:rPr lang="cs-CZ" sz="1000" b="1" strike="noStrike" spc="-1">
                <a:solidFill>
                  <a:srgbClr val="8B8B8B"/>
                </a:solidFill>
                <a:latin typeface="Cambria"/>
              </a:rPr>
              <a:t>‹#›</a:t>
            </a:fld>
            <a:endParaRPr lang="en-GB" sz="1000" b="0" strike="noStrike" spc="-1">
              <a:latin typeface="Times New Roman"/>
            </a:endParaRPr>
          </a:p>
        </p:txBody>
      </p:sp>
      <p:sp>
        <p:nvSpPr>
          <p:cNvPr id="102" name="PlaceHolder 6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cs-CZ" sz="1800" b="0" strike="noStrike" spc="-1">
                <a:solidFill>
                  <a:srgbClr val="000000"/>
                </a:solidFill>
                <a:latin typeface="Verdana"/>
              </a:rPr>
              <a:t>Click to edit the title text format</a:t>
            </a:r>
          </a:p>
        </p:txBody>
      </p:sp>
      <p:sp>
        <p:nvSpPr>
          <p:cNvPr id="103" name="PlaceHolder 7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400" b="0" strike="noStrike" spc="-1">
                <a:solidFill>
                  <a:srgbClr val="000000"/>
                </a:solidFill>
                <a:latin typeface="Cambria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b="0" strike="noStrike" spc="-1">
                <a:solidFill>
                  <a:srgbClr val="000000"/>
                </a:solidFill>
                <a:latin typeface="Cambria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Cambria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b="0" strike="noStrike" spc="-1">
                <a:solidFill>
                  <a:srgbClr val="000000"/>
                </a:solidFill>
                <a:latin typeface="Cambria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Cambria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Cambria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Cambria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AEAEA"/>
            </a:gs>
            <a:gs pos="100000">
              <a:srgbClr val="D9D9D9"/>
            </a:gs>
          </a:gsLst>
          <a:lin ang="27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CustomShape 1"/>
          <p:cNvSpPr/>
          <p:nvPr/>
        </p:nvSpPr>
        <p:spPr>
          <a:xfrm>
            <a:off x="0" y="-6480"/>
            <a:ext cx="12191760" cy="812520"/>
          </a:xfrm>
          <a:prstGeom prst="rect">
            <a:avLst/>
          </a:prstGeom>
          <a:gradFill rotWithShape="0">
            <a:gsLst>
              <a:gs pos="0">
                <a:srgbClr val="7D1E1E"/>
              </a:gs>
              <a:gs pos="100000">
                <a:srgbClr val="5E1616"/>
              </a:gs>
            </a:gsLst>
            <a:lin ang="18900000"/>
          </a:gradFill>
          <a:ln w="9525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1" name="CustomShape 2"/>
          <p:cNvSpPr/>
          <p:nvPr/>
        </p:nvSpPr>
        <p:spPr>
          <a:xfrm>
            <a:off x="9552240" y="463680"/>
            <a:ext cx="2059200" cy="167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  <a:spcBef>
                <a:spcPts val="550"/>
              </a:spcBef>
            </a:pPr>
            <a:r>
              <a:rPr lang="cs-CZ" sz="1100" b="1" strike="noStrike" spc="-1">
                <a:solidFill>
                  <a:srgbClr val="FFFFFF"/>
                </a:solidFill>
                <a:latin typeface="Cambria"/>
              </a:rPr>
              <a:t>www.econ.muni.cz</a:t>
            </a:r>
            <a:endParaRPr lang="en-GB" sz="1100" b="0" strike="noStrike" spc="-1">
              <a:latin typeface="Arial"/>
            </a:endParaRPr>
          </a:p>
        </p:txBody>
      </p:sp>
      <p:pic>
        <p:nvPicPr>
          <p:cNvPr id="142" name="Picture 13" descr="pruh+znak_ESF_13_gray4+bily_RGB"/>
          <p:cNvPicPr/>
          <p:nvPr/>
        </p:nvPicPr>
        <p:blipFill>
          <a:blip r:embed="rId14"/>
          <a:srcRect t="32014" b="60695"/>
          <a:stretch/>
        </p:blipFill>
        <p:spPr>
          <a:xfrm>
            <a:off x="556560" y="25560"/>
            <a:ext cx="3119760" cy="993240"/>
          </a:xfrm>
          <a:prstGeom prst="rect">
            <a:avLst/>
          </a:prstGeom>
          <a:ln w="0">
            <a:noFill/>
          </a:ln>
        </p:spPr>
      </p:pic>
      <p:pic>
        <p:nvPicPr>
          <p:cNvPr id="143" name="Picture 15" descr="pruh+znak_ESF_13_gray4+bily_RGB"/>
          <p:cNvPicPr/>
          <p:nvPr/>
        </p:nvPicPr>
        <p:blipFill>
          <a:blip r:embed="rId14"/>
          <a:srcRect t="63434" b="33293"/>
          <a:stretch/>
        </p:blipFill>
        <p:spPr>
          <a:xfrm>
            <a:off x="556560" y="6410160"/>
            <a:ext cx="3119760" cy="445680"/>
          </a:xfrm>
          <a:prstGeom prst="rect">
            <a:avLst/>
          </a:prstGeom>
          <a:ln w="0">
            <a:noFill/>
          </a:ln>
        </p:spPr>
      </p:pic>
      <p:pic>
        <p:nvPicPr>
          <p:cNvPr id="144" name="Picture 16" descr="text_zahlavi"/>
          <p:cNvPicPr/>
          <p:nvPr/>
        </p:nvPicPr>
        <p:blipFill>
          <a:blip r:embed="rId15"/>
          <a:stretch/>
        </p:blipFill>
        <p:spPr>
          <a:xfrm>
            <a:off x="3606840" y="222120"/>
            <a:ext cx="5763240" cy="374400"/>
          </a:xfrm>
          <a:prstGeom prst="rect">
            <a:avLst/>
          </a:prstGeom>
          <a:ln w="0">
            <a:noFill/>
          </a:ln>
        </p:spPr>
      </p:pic>
      <p:sp>
        <p:nvSpPr>
          <p:cNvPr id="145" name="PlaceHolder 3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cs-CZ" sz="2400" b="0" strike="noStrike" spc="-1">
                <a:solidFill>
                  <a:srgbClr val="7D1E1E"/>
                </a:solidFill>
                <a:latin typeface="Cambria"/>
              </a:rPr>
              <a:t>Kliknutím lze upravit styl.</a:t>
            </a:r>
            <a:endParaRPr lang="cs-CZ" sz="24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46" name="PlaceHolder 4"/>
          <p:cNvSpPr>
            <a:spLocks noGrp="1"/>
          </p:cNvSpPr>
          <p:nvPr>
            <p:ph type="ftr"/>
          </p:nvPr>
        </p:nvSpPr>
        <p:spPr>
          <a:xfrm>
            <a:off x="3609000" y="6442200"/>
            <a:ext cx="6783480" cy="2631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 dirty="0">
                <a:solidFill>
                  <a:srgbClr val="777777"/>
                </a:solidFill>
                <a:latin typeface="Cambria"/>
              </a:rPr>
              <a:t>RKMD</a:t>
            </a:r>
            <a:endParaRPr lang="en-GB" sz="1000" b="0" strike="noStrike" spc="-1" dirty="0">
              <a:latin typeface="Times New Roman"/>
            </a:endParaRPr>
          </a:p>
        </p:txBody>
      </p:sp>
      <p:sp>
        <p:nvSpPr>
          <p:cNvPr id="147" name="PlaceHolder 5"/>
          <p:cNvSpPr>
            <a:spLocks noGrp="1"/>
          </p:cNvSpPr>
          <p:nvPr>
            <p:ph type="sldNum"/>
          </p:nvPr>
        </p:nvSpPr>
        <p:spPr>
          <a:xfrm>
            <a:off x="10697760" y="6442200"/>
            <a:ext cx="884520" cy="2631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fld id="{4D2D6B18-795D-4BA3-AB3E-C5D5C773B065}" type="slidenum">
              <a:rPr lang="en-US" sz="1000" b="1" strike="noStrike" spc="-1">
                <a:solidFill>
                  <a:srgbClr val="7D1E1E"/>
                </a:solidFill>
                <a:latin typeface="Cambria"/>
              </a:rPr>
              <a:t>‹#›</a:t>
            </a:fld>
            <a:endParaRPr lang="en-GB" sz="1000" b="0" strike="noStrike" spc="-1">
              <a:latin typeface="Times New Roman"/>
            </a:endParaRPr>
          </a:p>
        </p:txBody>
      </p:sp>
      <p:sp>
        <p:nvSpPr>
          <p:cNvPr id="148" name="PlaceHolder 6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400" b="0" strike="noStrike" spc="-1">
                <a:solidFill>
                  <a:srgbClr val="000000"/>
                </a:solidFill>
                <a:latin typeface="Cambria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b="0" strike="noStrike" spc="-1">
                <a:solidFill>
                  <a:srgbClr val="000000"/>
                </a:solidFill>
                <a:latin typeface="Cambria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Cambria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b="0" strike="noStrike" spc="-1">
                <a:solidFill>
                  <a:srgbClr val="000000"/>
                </a:solidFill>
                <a:latin typeface="Cambria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Cambria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Cambria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Cambria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4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TextShape 1"/>
          <p:cNvSpPr txBox="1"/>
          <p:nvPr/>
        </p:nvSpPr>
        <p:spPr>
          <a:xfrm>
            <a:off x="3609000" y="2709720"/>
            <a:ext cx="7958160" cy="3455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1080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sz="2400" b="1" strike="noStrike" spc="-1" dirty="0">
                <a:solidFill>
                  <a:srgbClr val="7D1E1E"/>
                </a:solidFill>
                <a:latin typeface="Cambria"/>
              </a:rPr>
              <a:t>MPV_</a:t>
            </a:r>
            <a:r>
              <a:rPr lang="cs-CZ" sz="2400" b="1" spc="-1" dirty="0">
                <a:solidFill>
                  <a:srgbClr val="7D1E1E"/>
                </a:solidFill>
                <a:latin typeface="Cambria"/>
              </a:rPr>
              <a:t>RKMD</a:t>
            </a:r>
            <a:r>
              <a:rPr lang="en-US" sz="2400" b="1" strike="noStrike" spc="-1" dirty="0">
                <a:solidFill>
                  <a:srgbClr val="7D1E1E"/>
                </a:solidFill>
                <a:latin typeface="Cambria"/>
              </a:rPr>
              <a:t> </a:t>
            </a:r>
            <a:r>
              <a:rPr lang="cs-CZ" sz="2400" b="1" strike="noStrike" spc="-1" dirty="0">
                <a:solidFill>
                  <a:srgbClr val="7D1E1E"/>
                </a:solidFill>
                <a:latin typeface="Cambria"/>
              </a:rPr>
              <a:t>Rozvoj komunikačních a manažerských dovedností</a:t>
            </a:r>
            <a:br>
              <a:rPr dirty="0"/>
            </a:br>
            <a:r>
              <a:rPr lang="en-GB" sz="2400" b="1" spc="-1" dirty="0" err="1">
                <a:solidFill>
                  <a:srgbClr val="7D1E1E"/>
                </a:solidFill>
                <a:latin typeface="Cambria"/>
              </a:rPr>
              <a:t>Seminář</a:t>
            </a:r>
            <a:r>
              <a:rPr lang="en-GB" sz="2400" b="1" spc="-1" dirty="0">
                <a:solidFill>
                  <a:srgbClr val="7D1E1E"/>
                </a:solidFill>
                <a:latin typeface="Cambria"/>
              </a:rPr>
              <a:t> 1: </a:t>
            </a:r>
            <a:r>
              <a:rPr lang="en-GB" sz="2400" b="1" spc="-1" dirty="0" err="1">
                <a:solidFill>
                  <a:srgbClr val="7D1E1E"/>
                </a:solidFill>
                <a:latin typeface="Cambria"/>
              </a:rPr>
              <a:t>Základní</a:t>
            </a:r>
            <a:r>
              <a:rPr lang="en-GB" sz="2400" b="1" spc="-1" dirty="0">
                <a:solidFill>
                  <a:srgbClr val="7D1E1E"/>
                </a:solidFill>
                <a:latin typeface="Cambria"/>
              </a:rPr>
              <a:t> </a:t>
            </a:r>
            <a:r>
              <a:rPr lang="en-GB" sz="2400" b="1" spc="-1" dirty="0" err="1">
                <a:solidFill>
                  <a:srgbClr val="7D1E1E"/>
                </a:solidFill>
                <a:latin typeface="Cambria"/>
              </a:rPr>
              <a:t>komunikační</a:t>
            </a:r>
            <a:r>
              <a:rPr lang="en-GB" sz="2400" b="1" spc="-1" dirty="0">
                <a:solidFill>
                  <a:srgbClr val="7D1E1E"/>
                </a:solidFill>
                <a:latin typeface="Cambria"/>
              </a:rPr>
              <a:t> </a:t>
            </a:r>
            <a:r>
              <a:rPr lang="en-GB" sz="2400" b="1" spc="-1" dirty="0" err="1">
                <a:solidFill>
                  <a:srgbClr val="7D1E1E"/>
                </a:solidFill>
                <a:latin typeface="Cambria"/>
              </a:rPr>
              <a:t>dovednosti</a:t>
            </a:r>
            <a:br>
              <a:rPr dirty="0"/>
            </a:br>
            <a:br>
              <a:rPr dirty="0"/>
            </a:br>
            <a:endParaRPr lang="cs-CZ" sz="2400" b="0" strike="noStrike" spc="-1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86" name="TextShape 2"/>
          <p:cNvSpPr txBox="1"/>
          <p:nvPr/>
        </p:nvSpPr>
        <p:spPr>
          <a:xfrm>
            <a:off x="3609000" y="5373720"/>
            <a:ext cx="7958160" cy="791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r>
              <a:rPr lang="cs-CZ" sz="2000" b="1" strike="noStrike" spc="-1" dirty="0">
                <a:solidFill>
                  <a:srgbClr val="000000"/>
                </a:solidFill>
                <a:latin typeface="Cambria"/>
              </a:rPr>
              <a:t>Jan Řezáč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TextShape 1"/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lvl="0">
              <a:defRPr/>
            </a:pPr>
            <a:r>
              <a:rPr lang="cs-CZ" sz="2400" spc="-1" dirty="0">
                <a:solidFill>
                  <a:srgbClr val="7D1E1E"/>
                </a:solidFill>
                <a:latin typeface="Cambria"/>
              </a:rPr>
              <a:t>Požadavky kurzu – jaké jsou podmínky pro úspěšné absolvování</a:t>
            </a:r>
            <a:endParaRPr kumimoji="0" lang="cs-CZ" sz="24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/>
              <a:ea typeface="DejaVu Sans"/>
              <a:cs typeface="DejaVu Sans"/>
            </a:endParaRPr>
          </a:p>
        </p:txBody>
      </p:sp>
      <p:sp>
        <p:nvSpPr>
          <p:cNvPr id="197" name="TextShape 2"/>
          <p:cNvSpPr txBox="1"/>
          <p:nvPr/>
        </p:nvSpPr>
        <p:spPr>
          <a:xfrm>
            <a:off x="1200240" y="1773360"/>
            <a:ext cx="10362960" cy="4357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343080" lvl="0" indent="-342720">
              <a:spcBef>
                <a:spcPts val="479"/>
              </a:spcBef>
              <a:buClr>
                <a:srgbClr val="7D1E1E"/>
              </a:buClr>
              <a:buFont typeface="Wingdings" charset="2"/>
              <a:buChar char=""/>
              <a:defRPr/>
            </a:pPr>
            <a:r>
              <a:rPr lang="cs-CZ" sz="2400" b="1" spc="-1" dirty="0">
                <a:solidFill>
                  <a:srgbClr val="000000"/>
                </a:solidFill>
                <a:latin typeface="Cambria"/>
              </a:rPr>
              <a:t>1) Účast na seminářích (85 %) = vynechání pouze jednoho semináře ze šesti</a:t>
            </a:r>
            <a:endParaRPr kumimoji="0" lang="en-US" sz="24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  <a:p>
            <a:pPr marL="343080" lvl="0" indent="-342720">
              <a:spcBef>
                <a:spcPts val="479"/>
              </a:spcBef>
              <a:buClr>
                <a:srgbClr val="7D1E1E"/>
              </a:buClr>
              <a:buFont typeface="Wingdings" charset="2"/>
              <a:buChar char=""/>
              <a:defRPr/>
            </a:pP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Zameškání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více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než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dvou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seminářů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znemožňuje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ukončení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předmětu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!</a:t>
            </a:r>
            <a:endParaRPr kumimoji="0" lang="cs-CZ" sz="24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  <a:p>
            <a:pPr lvl="0">
              <a:spcBef>
                <a:spcPts val="479"/>
              </a:spcBef>
              <a:tabLst>
                <a:tab pos="0" algn="l"/>
              </a:tabLst>
              <a:defRPr/>
            </a:pPr>
            <a:r>
              <a:rPr lang="cs-CZ" sz="2400" b="1" spc="-1" dirty="0">
                <a:solidFill>
                  <a:srgbClr val="000000"/>
                </a:solidFill>
                <a:latin typeface="Cambria"/>
              </a:rPr>
              <a:t>Semináře fungují pouze díky vaší aktivní účasti. Choďte včas, používejte elektroniku pouze k psaní poznámek, buďte mentálně přítomni.</a:t>
            </a:r>
            <a:endParaRPr kumimoji="0" lang="en-US" sz="2400" b="1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endParaRPr kumimoji="0" lang="cs-CZ" sz="2400" b="1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2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endParaRPr kumimoji="0" lang="cs-CZ" sz="22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</p:txBody>
      </p:sp>
      <p:sp>
        <p:nvSpPr>
          <p:cNvPr id="198" name="TextShape 3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1" normalizeH="0" baseline="0" noProof="0" dirty="0">
                <a:ln>
                  <a:noFill/>
                </a:ln>
                <a:solidFill>
                  <a:srgbClr val="777777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RKMD</a:t>
            </a:r>
            <a:endParaRPr kumimoji="0" lang="en-GB" sz="10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DejaVu Sans"/>
              <a:cs typeface="DejaVu Sans"/>
            </a:endParaRPr>
          </a:p>
        </p:txBody>
      </p:sp>
      <p:pic>
        <p:nvPicPr>
          <p:cNvPr id="1026" name="Picture 2" descr="No laptop sign Royalty Free Vector Image - VectorStock">
            <a:extLst>
              <a:ext uri="{FF2B5EF4-FFF2-40B4-BE49-F238E27FC236}">
                <a16:creationId xmlns:a16="http://schemas.microsoft.com/office/drawing/2014/main" id="{6F053573-3EA1-6C2C-0AAE-361F205CE8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4021" y="4242025"/>
            <a:ext cx="1649179" cy="1794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88455" y="4242025"/>
            <a:ext cx="1799924" cy="1799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9367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TextShape 1"/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lvl="0">
              <a:defRPr/>
            </a:pPr>
            <a:r>
              <a:rPr lang="cs-CZ" sz="2400" spc="-1" dirty="0">
                <a:solidFill>
                  <a:srgbClr val="7D1E1E"/>
                </a:solidFill>
                <a:latin typeface="Cambria"/>
              </a:rPr>
              <a:t>Požadavky kurzu – jaké jsou podmínky pro úspěšné absolvování</a:t>
            </a:r>
            <a:endParaRPr kumimoji="0" lang="cs-CZ" sz="24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/>
              <a:ea typeface="DejaVu Sans"/>
              <a:cs typeface="DejaVu Sans"/>
            </a:endParaRPr>
          </a:p>
        </p:txBody>
      </p:sp>
      <p:sp>
        <p:nvSpPr>
          <p:cNvPr id="197" name="TextShape 2"/>
          <p:cNvSpPr txBox="1"/>
          <p:nvPr/>
        </p:nvSpPr>
        <p:spPr>
          <a:xfrm>
            <a:off x="1200240" y="1773360"/>
            <a:ext cx="10362960" cy="4357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343080" lvl="0" indent="-342720">
              <a:spcBef>
                <a:spcPts val="479"/>
              </a:spcBef>
              <a:buClr>
                <a:srgbClr val="7D1E1E"/>
              </a:buClr>
              <a:buFont typeface="Wingdings" charset="2"/>
              <a:buChar char=""/>
              <a:tabLst>
                <a:tab pos="0" algn="l"/>
              </a:tabLst>
              <a:defRPr/>
            </a:pPr>
            <a:r>
              <a:rPr kumimoji="0" lang="cs-CZ" sz="24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2) </a:t>
            </a:r>
            <a:r>
              <a:rPr lang="cs-CZ" sz="2400" b="1" spc="-1" dirty="0">
                <a:solidFill>
                  <a:srgbClr val="000000"/>
                </a:solidFill>
                <a:latin typeface="Cambria"/>
              </a:rPr>
              <a:t>Prezentace na semináři</a:t>
            </a:r>
            <a:endParaRPr kumimoji="0" lang="cs-CZ" sz="24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  <a:p>
            <a:pPr marL="743040" lvl="1" indent="-342720">
              <a:spcBef>
                <a:spcPts val="439"/>
              </a:spcBef>
              <a:buClr>
                <a:srgbClr val="7D1E1E"/>
              </a:buClr>
              <a:buFont typeface="Wingdings" charset="2"/>
              <a:buChar char=""/>
              <a:tabLst>
                <a:tab pos="0" algn="l"/>
              </a:tabLst>
              <a:defRPr/>
            </a:pPr>
            <a:r>
              <a:rPr lang="cs-CZ" sz="2200" spc="-1" dirty="0">
                <a:solidFill>
                  <a:srgbClr val="000000"/>
                </a:solidFill>
                <a:latin typeface="Cambria"/>
              </a:rPr>
              <a:t>Prezentace na téma související s managementem
Stručný na teorii, důraz na příklady a aplikace v reálném světě
Na konci tohoto týdne bude k dispozici balík v </a:t>
            </a:r>
            <a:r>
              <a:rPr lang="cs-CZ" sz="2200" spc="-1" dirty="0" err="1">
                <a:solidFill>
                  <a:srgbClr val="000000"/>
                </a:solidFill>
                <a:latin typeface="Cambria"/>
              </a:rPr>
              <a:t>ISu</a:t>
            </a:r>
            <a:r>
              <a:rPr lang="cs-CZ" sz="2200" spc="-1" dirty="0">
                <a:solidFill>
                  <a:srgbClr val="000000"/>
                </a:solidFill>
                <a:latin typeface="Cambria"/>
              </a:rPr>
              <a:t>, kde si před prezentací označíte své téma a cíl. Bude vám zaslán e-mail.</a:t>
            </a:r>
            <a:endParaRPr kumimoji="0" lang="cs-CZ" sz="2200" b="1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  <a:p>
            <a:pPr marL="743040" lvl="1" indent="-342720">
              <a:spcBef>
                <a:spcPts val="439"/>
              </a:spcBef>
              <a:buClr>
                <a:srgbClr val="7D1E1E"/>
              </a:buClr>
              <a:buFont typeface="Wingdings" charset="2"/>
              <a:buChar char=""/>
              <a:tabLst>
                <a:tab pos="0" algn="l"/>
              </a:tabLst>
              <a:defRPr/>
            </a:pPr>
            <a:r>
              <a:rPr lang="cs-CZ" sz="2200" b="1" spc="-1" dirty="0">
                <a:solidFill>
                  <a:srgbClr val="000000"/>
                </a:solidFill>
                <a:latin typeface="Cambria"/>
              </a:rPr>
              <a:t>Tři kroky:</a:t>
            </a:r>
            <a:endParaRPr kumimoji="0" lang="cs-CZ" sz="2200" b="1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  <a:p>
            <a:pPr marL="743040" lvl="1" indent="-342720">
              <a:spcBef>
                <a:spcPts val="439"/>
              </a:spcBef>
              <a:buClr>
                <a:srgbClr val="7D1E1E"/>
              </a:buClr>
              <a:buFont typeface="Wingdings" charset="2"/>
              <a:buChar char=""/>
              <a:tabLst>
                <a:tab pos="0" algn="l"/>
              </a:tabLst>
              <a:defRPr/>
            </a:pPr>
            <a:r>
              <a:rPr lang="cs-CZ" sz="2200" spc="-1" dirty="0">
                <a:solidFill>
                  <a:srgbClr val="000000"/>
                </a:solidFill>
                <a:latin typeface="Cambria"/>
              </a:rPr>
              <a:t>výběr tématu v </a:t>
            </a:r>
            <a:r>
              <a:rPr lang="cs-CZ" sz="2200" spc="-1" dirty="0" err="1">
                <a:solidFill>
                  <a:srgbClr val="000000"/>
                </a:solidFill>
                <a:latin typeface="Cambria"/>
              </a:rPr>
              <a:t>ISu</a:t>
            </a:r>
            <a:r>
              <a:rPr lang="cs-CZ" sz="2200" spc="-1" dirty="0">
                <a:solidFill>
                  <a:srgbClr val="000000"/>
                </a:solidFill>
                <a:latin typeface="Cambria"/>
              </a:rPr>
              <a:t>. 
Seminář 3 – krátký slovní popis vaší prezentace, osnovy a zdrojů na semináři
Seminář 4/5 – vaše aktuální prezentace</a:t>
            </a:r>
            <a:endParaRPr kumimoji="0" lang="cs-CZ" sz="22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2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endParaRPr kumimoji="0" lang="cs-CZ" sz="22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</p:txBody>
      </p:sp>
      <p:sp>
        <p:nvSpPr>
          <p:cNvPr id="198" name="TextShape 3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1" normalizeH="0" baseline="0" noProof="0" dirty="0">
                <a:ln>
                  <a:noFill/>
                </a:ln>
                <a:solidFill>
                  <a:srgbClr val="777777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RKMD</a:t>
            </a:r>
            <a:endParaRPr kumimoji="0" lang="en-GB" sz="10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DejaVu Sans"/>
              <a:cs typeface="DejaVu Sans"/>
            </a:endParaRPr>
          </a:p>
        </p:txBody>
      </p:sp>
    </p:spTree>
    <p:extLst>
      <p:ext uri="{BB962C8B-B14F-4D97-AF65-F5344CB8AC3E}">
        <p14:creationId xmlns:p14="http://schemas.microsoft.com/office/powerpoint/2010/main" val="16427781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TextShape 1"/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lvl="0">
              <a:defRPr/>
            </a:pPr>
            <a:r>
              <a:rPr lang="cs-CZ" sz="2400" spc="-1" dirty="0">
                <a:solidFill>
                  <a:srgbClr val="7D1E1E"/>
                </a:solidFill>
                <a:latin typeface="Cambria"/>
              </a:rPr>
              <a:t>Požadavky kurzu – jaké jsou podmínky pro úspěšné absolvování</a:t>
            </a:r>
            <a:endParaRPr kumimoji="0" lang="cs-CZ" sz="24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/>
              <a:ea typeface="DejaVu Sans"/>
              <a:cs typeface="DejaVu Sans"/>
            </a:endParaRPr>
          </a:p>
        </p:txBody>
      </p:sp>
      <p:sp>
        <p:nvSpPr>
          <p:cNvPr id="200" name="TextShape 2"/>
          <p:cNvSpPr txBox="1"/>
          <p:nvPr/>
        </p:nvSpPr>
        <p:spPr>
          <a:xfrm>
            <a:off x="1200240" y="1773360"/>
            <a:ext cx="10362960" cy="4357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12600" lvl="0" indent="-342720">
              <a:spcBef>
                <a:spcPts val="349"/>
              </a:spcBef>
              <a:buClr>
                <a:srgbClr val="7D1E1E"/>
              </a:buClr>
              <a:buFont typeface="Wingdings" charset="2"/>
              <a:buChar char=""/>
              <a:tabLst>
                <a:tab pos="527760" algn="l"/>
              </a:tabLst>
              <a:defRPr/>
            </a:pPr>
            <a:r>
              <a:rPr lang="cs-CZ" sz="2400" b="1" spc="-7" dirty="0">
                <a:solidFill>
                  <a:srgbClr val="3D3C2C"/>
                </a:solidFill>
                <a:latin typeface="Cambria"/>
                <a:ea typeface="Cambria"/>
              </a:rPr>
              <a:t>3) Test (minimální úroveň znalostí 60%)</a:t>
            </a:r>
          </a:p>
          <a:p>
            <a:pPr marL="1384200" lvl="3" indent="-342720">
              <a:spcBef>
                <a:spcPts val="349"/>
              </a:spcBef>
              <a:buClr>
                <a:srgbClr val="7D1E1E"/>
              </a:buClr>
              <a:buFont typeface="Wingdings" charset="2"/>
              <a:buChar char=""/>
              <a:tabLst>
                <a:tab pos="527760" algn="l"/>
              </a:tabLst>
              <a:defRPr/>
            </a:pPr>
            <a:r>
              <a:rPr lang="en-GB" sz="2400" spc="-7" dirty="0" err="1">
                <a:solidFill>
                  <a:srgbClr val="3D3C2C"/>
                </a:solidFill>
                <a:latin typeface="Cambria"/>
                <a:ea typeface="Cambria"/>
              </a:rPr>
              <a:t>teoretické</a:t>
            </a:r>
            <a:r>
              <a:rPr lang="en-GB" sz="2400" spc="-7" dirty="0">
                <a:solidFill>
                  <a:srgbClr val="3D3C2C"/>
                </a:solidFill>
                <a:latin typeface="Cambria"/>
                <a:ea typeface="Cambria"/>
              </a:rPr>
              <a:t> </a:t>
            </a:r>
            <a:r>
              <a:rPr lang="en-GB" sz="2400" spc="-7" dirty="0" err="1">
                <a:solidFill>
                  <a:srgbClr val="3D3C2C"/>
                </a:solidFill>
                <a:latin typeface="Cambria"/>
                <a:ea typeface="Cambria"/>
              </a:rPr>
              <a:t>znalosti</a:t>
            </a:r>
            <a:r>
              <a:rPr lang="en-GB" sz="2400" spc="-7" dirty="0">
                <a:solidFill>
                  <a:srgbClr val="3D3C2C"/>
                </a:solidFill>
                <a:latin typeface="Cambria"/>
                <a:ea typeface="Cambria"/>
              </a:rPr>
              <a:t>
</a:t>
            </a:r>
            <a:r>
              <a:rPr lang="en-GB" sz="2400" spc="-7" dirty="0" err="1">
                <a:solidFill>
                  <a:srgbClr val="3D3C2C"/>
                </a:solidFill>
                <a:latin typeface="Cambria"/>
                <a:ea typeface="Cambria"/>
              </a:rPr>
              <a:t>hodnocení</a:t>
            </a:r>
            <a:r>
              <a:rPr lang="en-GB" sz="2400" spc="-7" dirty="0">
                <a:solidFill>
                  <a:srgbClr val="3D3C2C"/>
                </a:solidFill>
                <a:latin typeface="Cambria"/>
                <a:ea typeface="Cambria"/>
              </a:rPr>
              <a:t> </a:t>
            </a:r>
            <a:r>
              <a:rPr lang="en-GB" sz="2400" spc="-7" dirty="0" err="1">
                <a:solidFill>
                  <a:srgbClr val="3D3C2C"/>
                </a:solidFill>
                <a:latin typeface="Cambria"/>
                <a:ea typeface="Cambria"/>
              </a:rPr>
              <a:t>praktických</a:t>
            </a:r>
            <a:r>
              <a:rPr lang="en-GB" sz="2400" spc="-7" dirty="0">
                <a:solidFill>
                  <a:srgbClr val="3D3C2C"/>
                </a:solidFill>
                <a:latin typeface="Cambria"/>
                <a:ea typeface="Cambria"/>
              </a:rPr>
              <a:t> </a:t>
            </a:r>
            <a:r>
              <a:rPr lang="en-GB" sz="2400" spc="-7" dirty="0" err="1">
                <a:solidFill>
                  <a:srgbClr val="3D3C2C"/>
                </a:solidFill>
                <a:latin typeface="Cambria"/>
                <a:ea typeface="Cambria"/>
              </a:rPr>
              <a:t>komunikačních</a:t>
            </a:r>
            <a:r>
              <a:rPr lang="en-GB" sz="2400" spc="-7" dirty="0">
                <a:solidFill>
                  <a:srgbClr val="3D3C2C"/>
                </a:solidFill>
                <a:latin typeface="Cambria"/>
                <a:ea typeface="Cambria"/>
              </a:rPr>
              <a:t> </a:t>
            </a:r>
            <a:r>
              <a:rPr lang="en-GB" sz="2400" spc="-7" dirty="0" err="1">
                <a:solidFill>
                  <a:srgbClr val="3D3C2C"/>
                </a:solidFill>
                <a:latin typeface="Cambria"/>
                <a:ea typeface="Cambria"/>
              </a:rPr>
              <a:t>dovedností</a:t>
            </a:r>
            <a:r>
              <a:rPr lang="en-GB" sz="2400" spc="-7" dirty="0">
                <a:solidFill>
                  <a:srgbClr val="3D3C2C"/>
                </a:solidFill>
                <a:latin typeface="Cambria"/>
                <a:ea typeface="Cambria"/>
              </a:rPr>
              <a:t> (</a:t>
            </a:r>
            <a:r>
              <a:rPr lang="en-GB" sz="2400" spc="-7" dirty="0" err="1">
                <a:solidFill>
                  <a:srgbClr val="3D3C2C"/>
                </a:solidFill>
                <a:latin typeface="Cambria"/>
                <a:ea typeface="Cambria"/>
              </a:rPr>
              <a:t>prostřednictvím</a:t>
            </a:r>
            <a:r>
              <a:rPr lang="en-GB" sz="2400" spc="-7" dirty="0">
                <a:solidFill>
                  <a:srgbClr val="3D3C2C"/>
                </a:solidFill>
                <a:latin typeface="Cambria"/>
                <a:ea typeface="Cambria"/>
              </a:rPr>
              <a:t> </a:t>
            </a:r>
            <a:r>
              <a:rPr lang="en-GB" sz="2400" spc="-7" dirty="0" err="1">
                <a:solidFill>
                  <a:srgbClr val="3D3C2C"/>
                </a:solidFill>
                <a:latin typeface="Cambria"/>
                <a:ea typeface="Cambria"/>
              </a:rPr>
              <a:t>praktických</a:t>
            </a:r>
            <a:r>
              <a:rPr lang="en-GB" sz="2400" spc="-7" dirty="0">
                <a:solidFill>
                  <a:srgbClr val="3D3C2C"/>
                </a:solidFill>
                <a:latin typeface="Cambria"/>
                <a:ea typeface="Cambria"/>
              </a:rPr>
              <a:t> </a:t>
            </a:r>
            <a:r>
              <a:rPr lang="en-GB" sz="2400" spc="-7" dirty="0" err="1">
                <a:solidFill>
                  <a:srgbClr val="3D3C2C"/>
                </a:solidFill>
                <a:latin typeface="Cambria"/>
                <a:ea typeface="Cambria"/>
              </a:rPr>
              <a:t>příkladů</a:t>
            </a:r>
            <a:r>
              <a:rPr lang="en-GB" sz="2400" spc="-7" dirty="0">
                <a:solidFill>
                  <a:srgbClr val="3D3C2C"/>
                </a:solidFill>
                <a:latin typeface="Cambria"/>
                <a:ea typeface="Cambria"/>
              </a:rPr>
              <a:t>, </a:t>
            </a:r>
            <a:r>
              <a:rPr lang="en-GB" sz="2400" spc="-7" dirty="0" err="1">
                <a:solidFill>
                  <a:srgbClr val="3D3C2C"/>
                </a:solidFill>
                <a:latin typeface="Cambria"/>
                <a:ea typeface="Cambria"/>
              </a:rPr>
              <a:t>opravování</a:t>
            </a:r>
            <a:r>
              <a:rPr lang="en-GB" sz="2400" spc="-7" dirty="0">
                <a:solidFill>
                  <a:srgbClr val="3D3C2C"/>
                </a:solidFill>
                <a:latin typeface="Cambria"/>
                <a:ea typeface="Cambria"/>
              </a:rPr>
              <a:t> </a:t>
            </a:r>
            <a:r>
              <a:rPr lang="en-GB" sz="2400" spc="-7" dirty="0" err="1">
                <a:solidFill>
                  <a:srgbClr val="3D3C2C"/>
                </a:solidFill>
                <a:latin typeface="Cambria"/>
                <a:ea typeface="Cambria"/>
              </a:rPr>
              <a:t>chybných</a:t>
            </a:r>
            <a:r>
              <a:rPr lang="en-GB" sz="2400" spc="-7" dirty="0">
                <a:solidFill>
                  <a:srgbClr val="3D3C2C"/>
                </a:solidFill>
                <a:latin typeface="Cambria"/>
                <a:ea typeface="Cambria"/>
              </a:rPr>
              <a:t> </a:t>
            </a:r>
            <a:r>
              <a:rPr lang="en-GB" sz="2400" spc="-7" dirty="0" err="1">
                <a:solidFill>
                  <a:srgbClr val="3D3C2C"/>
                </a:solidFill>
                <a:latin typeface="Cambria"/>
                <a:ea typeface="Cambria"/>
              </a:rPr>
              <a:t>výroků</a:t>
            </a:r>
            <a:r>
              <a:rPr lang="en-GB" sz="2400" spc="-7" dirty="0">
                <a:solidFill>
                  <a:srgbClr val="3D3C2C"/>
                </a:solidFill>
                <a:latin typeface="Cambria"/>
                <a:ea typeface="Cambria"/>
              </a:rPr>
              <a:t> </a:t>
            </a:r>
            <a:r>
              <a:rPr lang="en-GB" sz="2400" spc="-7" dirty="0" err="1">
                <a:solidFill>
                  <a:srgbClr val="3D3C2C"/>
                </a:solidFill>
                <a:latin typeface="Cambria"/>
                <a:ea typeface="Cambria"/>
              </a:rPr>
              <a:t>apod</a:t>
            </a:r>
            <a:r>
              <a:rPr lang="en-GB" sz="2400" spc="-7" dirty="0">
                <a:solidFill>
                  <a:srgbClr val="3D3C2C"/>
                </a:solidFill>
                <a:latin typeface="Cambria"/>
                <a:ea typeface="Cambria"/>
              </a:rPr>
              <a:t>.)
ABC a </a:t>
            </a:r>
            <a:r>
              <a:rPr lang="en-GB" sz="2400" spc="-7" dirty="0" err="1">
                <a:solidFill>
                  <a:srgbClr val="3D3C2C"/>
                </a:solidFill>
                <a:latin typeface="Cambria"/>
                <a:ea typeface="Cambria"/>
              </a:rPr>
              <a:t>otevřené</a:t>
            </a:r>
            <a:r>
              <a:rPr lang="en-GB" sz="2400" spc="-7" dirty="0">
                <a:solidFill>
                  <a:srgbClr val="3D3C2C"/>
                </a:solidFill>
                <a:latin typeface="Cambria"/>
                <a:ea typeface="Cambria"/>
              </a:rPr>
              <a:t> </a:t>
            </a:r>
            <a:r>
              <a:rPr lang="en-GB" sz="2400" spc="-7" dirty="0" err="1">
                <a:solidFill>
                  <a:srgbClr val="3D3C2C"/>
                </a:solidFill>
                <a:latin typeface="Cambria"/>
                <a:ea typeface="Cambria"/>
              </a:rPr>
              <a:t>otázky</a:t>
            </a:r>
            <a:endParaRPr lang="cs-CZ" sz="2400" spc="-7" dirty="0">
              <a:solidFill>
                <a:srgbClr val="3D3C2C"/>
              </a:solidFill>
              <a:latin typeface="Cambria"/>
              <a:ea typeface="Cambria"/>
            </a:endParaRPr>
          </a:p>
          <a:p>
            <a:pPr marL="469800" lvl="1" indent="-342720">
              <a:spcBef>
                <a:spcPts val="349"/>
              </a:spcBef>
              <a:buClr>
                <a:srgbClr val="7D1E1E"/>
              </a:buClr>
              <a:buFont typeface="Wingdings" charset="2"/>
              <a:buChar char=""/>
              <a:tabLst>
                <a:tab pos="527760" algn="l"/>
              </a:tabLst>
              <a:defRPr/>
            </a:pPr>
            <a:r>
              <a:rPr lang="en-GB" sz="2400" spc="-12" dirty="0" err="1">
                <a:solidFill>
                  <a:srgbClr val="3D3C2C"/>
                </a:solidFill>
                <a:latin typeface="Cambria"/>
                <a:ea typeface="Cambria"/>
              </a:rPr>
              <a:t>Kritéria</a:t>
            </a:r>
            <a:r>
              <a:rPr lang="en-GB" sz="2400" spc="-12" dirty="0">
                <a:solidFill>
                  <a:srgbClr val="3D3C2C"/>
                </a:solidFill>
                <a:latin typeface="Cambria"/>
                <a:ea typeface="Cambria"/>
              </a:rPr>
              <a:t> </a:t>
            </a:r>
            <a:r>
              <a:rPr lang="en-GB" sz="2400" spc="-12" dirty="0" err="1">
                <a:solidFill>
                  <a:srgbClr val="3D3C2C"/>
                </a:solidFill>
                <a:latin typeface="Cambria"/>
                <a:ea typeface="Cambria"/>
              </a:rPr>
              <a:t>hodnocení</a:t>
            </a:r>
            <a:r>
              <a:rPr lang="en-GB" sz="2400" spc="-12" dirty="0">
                <a:solidFill>
                  <a:srgbClr val="3D3C2C"/>
                </a:solidFill>
                <a:latin typeface="Cambria"/>
                <a:ea typeface="Cambria"/>
              </a:rPr>
              <a:t>:
</a:t>
            </a:r>
            <a:r>
              <a:rPr lang="en-GB" sz="2400" spc="-12" dirty="0" err="1">
                <a:solidFill>
                  <a:srgbClr val="3D3C2C"/>
                </a:solidFill>
                <a:latin typeface="Cambria"/>
                <a:ea typeface="Cambria"/>
              </a:rPr>
              <a:t>kvantita</a:t>
            </a:r>
            <a:r>
              <a:rPr lang="en-GB" sz="2400" spc="-12" dirty="0">
                <a:solidFill>
                  <a:srgbClr val="3D3C2C"/>
                </a:solidFill>
                <a:latin typeface="Cambria"/>
                <a:ea typeface="Cambria"/>
              </a:rPr>
              <a:t> a </a:t>
            </a:r>
            <a:r>
              <a:rPr lang="en-GB" sz="2400" spc="-12" dirty="0" err="1">
                <a:solidFill>
                  <a:srgbClr val="3D3C2C"/>
                </a:solidFill>
                <a:latin typeface="Cambria"/>
                <a:ea typeface="Cambria"/>
              </a:rPr>
              <a:t>kvalita</a:t>
            </a:r>
            <a:r>
              <a:rPr lang="en-GB" sz="2400" spc="-12" dirty="0">
                <a:solidFill>
                  <a:srgbClr val="3D3C2C"/>
                </a:solidFill>
                <a:latin typeface="Cambria"/>
                <a:ea typeface="Cambria"/>
              </a:rPr>
              <a:t> </a:t>
            </a:r>
            <a:r>
              <a:rPr lang="en-GB" sz="2400" spc="-12" dirty="0" err="1">
                <a:solidFill>
                  <a:srgbClr val="3D3C2C"/>
                </a:solidFill>
                <a:latin typeface="Cambria"/>
                <a:ea typeface="Cambria"/>
              </a:rPr>
              <a:t>teoretických</a:t>
            </a:r>
            <a:r>
              <a:rPr lang="en-GB" sz="2400" spc="-12" dirty="0">
                <a:solidFill>
                  <a:srgbClr val="3D3C2C"/>
                </a:solidFill>
                <a:latin typeface="Cambria"/>
                <a:ea typeface="Cambria"/>
              </a:rPr>
              <a:t> </a:t>
            </a:r>
            <a:r>
              <a:rPr lang="en-GB" sz="2400" spc="-12" dirty="0" err="1">
                <a:solidFill>
                  <a:srgbClr val="3D3C2C"/>
                </a:solidFill>
                <a:latin typeface="Cambria"/>
                <a:ea typeface="Cambria"/>
              </a:rPr>
              <a:t>znalostí</a:t>
            </a:r>
            <a:r>
              <a:rPr lang="en-GB" sz="2400" spc="-12" dirty="0">
                <a:solidFill>
                  <a:srgbClr val="3D3C2C"/>
                </a:solidFill>
                <a:latin typeface="Cambria"/>
                <a:ea typeface="Cambria"/>
              </a:rPr>
              <a:t>
</a:t>
            </a:r>
            <a:r>
              <a:rPr lang="en-GB" sz="2400" spc="-12" dirty="0" err="1">
                <a:solidFill>
                  <a:srgbClr val="3D3C2C"/>
                </a:solidFill>
                <a:latin typeface="Cambria"/>
                <a:ea typeface="Cambria"/>
              </a:rPr>
              <a:t>Porozumění</a:t>
            </a:r>
            <a:r>
              <a:rPr lang="en-GB" sz="2400" spc="-12" dirty="0">
                <a:solidFill>
                  <a:srgbClr val="3D3C2C"/>
                </a:solidFill>
                <a:latin typeface="Cambria"/>
                <a:ea typeface="Cambria"/>
              </a:rPr>
              <a:t> </a:t>
            </a:r>
            <a:r>
              <a:rPr lang="en-GB" sz="2400" spc="-12" dirty="0" err="1">
                <a:solidFill>
                  <a:srgbClr val="3D3C2C"/>
                </a:solidFill>
                <a:latin typeface="Cambria"/>
                <a:ea typeface="Cambria"/>
              </a:rPr>
              <a:t>teorii</a:t>
            </a:r>
            <a:r>
              <a:rPr lang="en-GB" sz="2400" spc="-12" dirty="0">
                <a:solidFill>
                  <a:srgbClr val="3D3C2C"/>
                </a:solidFill>
                <a:latin typeface="Cambria"/>
                <a:ea typeface="Cambria"/>
              </a:rPr>
              <a:t>
</a:t>
            </a:r>
            <a:r>
              <a:rPr lang="en-GB" sz="2400" spc="-12" dirty="0" err="1">
                <a:solidFill>
                  <a:srgbClr val="3D3C2C"/>
                </a:solidFill>
                <a:latin typeface="Cambria"/>
                <a:ea typeface="Cambria"/>
              </a:rPr>
              <a:t>schopnost</a:t>
            </a:r>
            <a:r>
              <a:rPr lang="en-GB" sz="2400" spc="-12" dirty="0">
                <a:solidFill>
                  <a:srgbClr val="3D3C2C"/>
                </a:solidFill>
                <a:latin typeface="Cambria"/>
                <a:ea typeface="Cambria"/>
              </a:rPr>
              <a:t> </a:t>
            </a:r>
            <a:r>
              <a:rPr lang="en-GB" sz="2400" spc="-12" dirty="0" err="1">
                <a:solidFill>
                  <a:srgbClr val="3D3C2C"/>
                </a:solidFill>
                <a:latin typeface="Cambria"/>
                <a:ea typeface="Cambria"/>
              </a:rPr>
              <a:t>aplikovat</a:t>
            </a:r>
            <a:r>
              <a:rPr lang="en-GB" sz="2400" spc="-12" dirty="0">
                <a:solidFill>
                  <a:srgbClr val="3D3C2C"/>
                </a:solidFill>
                <a:latin typeface="Cambria"/>
                <a:ea typeface="Cambria"/>
              </a:rPr>
              <a:t> </a:t>
            </a:r>
            <a:r>
              <a:rPr lang="en-GB" sz="2400" spc="-12" dirty="0" err="1">
                <a:solidFill>
                  <a:srgbClr val="3D3C2C"/>
                </a:solidFill>
                <a:latin typeface="Cambria"/>
                <a:ea typeface="Cambria"/>
              </a:rPr>
              <a:t>získané</a:t>
            </a:r>
            <a:r>
              <a:rPr lang="en-GB" sz="2400" spc="-12" dirty="0">
                <a:solidFill>
                  <a:srgbClr val="3D3C2C"/>
                </a:solidFill>
                <a:latin typeface="Cambria"/>
                <a:ea typeface="Cambria"/>
              </a:rPr>
              <a:t> </a:t>
            </a:r>
            <a:r>
              <a:rPr lang="en-GB" sz="2400" spc="-12" dirty="0" err="1">
                <a:solidFill>
                  <a:srgbClr val="3D3C2C"/>
                </a:solidFill>
                <a:latin typeface="Cambria"/>
                <a:ea typeface="Cambria"/>
              </a:rPr>
              <a:t>znalosti</a:t>
            </a:r>
            <a:r>
              <a:rPr lang="en-GB" sz="2400" spc="-12" dirty="0">
                <a:solidFill>
                  <a:srgbClr val="3D3C2C"/>
                </a:solidFill>
                <a:latin typeface="Cambria"/>
                <a:ea typeface="Cambria"/>
              </a:rPr>
              <a:t>
</a:t>
            </a:r>
            <a:r>
              <a:rPr lang="en-GB" sz="2400" spc="-12" dirty="0" err="1">
                <a:solidFill>
                  <a:srgbClr val="3D3C2C"/>
                </a:solidFill>
                <a:latin typeface="Cambria"/>
                <a:ea typeface="Cambria"/>
              </a:rPr>
              <a:t>míra</a:t>
            </a:r>
            <a:r>
              <a:rPr lang="en-GB" sz="2400" spc="-12" dirty="0">
                <a:solidFill>
                  <a:srgbClr val="3D3C2C"/>
                </a:solidFill>
                <a:latin typeface="Cambria"/>
                <a:ea typeface="Cambria"/>
              </a:rPr>
              <a:t> </a:t>
            </a:r>
            <a:r>
              <a:rPr lang="en-GB" sz="2400" spc="-12" dirty="0" err="1">
                <a:solidFill>
                  <a:srgbClr val="3D3C2C"/>
                </a:solidFill>
                <a:latin typeface="Cambria"/>
                <a:ea typeface="Cambria"/>
              </a:rPr>
              <a:t>rozvoje</a:t>
            </a:r>
            <a:r>
              <a:rPr lang="en-GB" sz="2400" spc="-12" dirty="0">
                <a:solidFill>
                  <a:srgbClr val="3D3C2C"/>
                </a:solidFill>
                <a:latin typeface="Cambria"/>
                <a:ea typeface="Cambria"/>
              </a:rPr>
              <a:t> </a:t>
            </a:r>
            <a:r>
              <a:rPr lang="en-GB" sz="2400" spc="-12" dirty="0" err="1">
                <a:solidFill>
                  <a:srgbClr val="3D3C2C"/>
                </a:solidFill>
                <a:latin typeface="Cambria"/>
                <a:ea typeface="Cambria"/>
              </a:rPr>
              <a:t>příslušných</a:t>
            </a:r>
            <a:r>
              <a:rPr lang="en-GB" sz="2400" spc="-12" dirty="0">
                <a:solidFill>
                  <a:srgbClr val="3D3C2C"/>
                </a:solidFill>
                <a:latin typeface="Cambria"/>
                <a:ea typeface="Cambria"/>
              </a:rPr>
              <a:t> </a:t>
            </a:r>
            <a:r>
              <a:rPr lang="en-GB" sz="2400" spc="-12" dirty="0" err="1">
                <a:solidFill>
                  <a:srgbClr val="3D3C2C"/>
                </a:solidFill>
                <a:latin typeface="Cambria"/>
                <a:ea typeface="Cambria"/>
              </a:rPr>
              <a:t>dovedností</a:t>
            </a:r>
            <a:r>
              <a:rPr lang="en-GB" sz="2400" spc="-12" dirty="0">
                <a:solidFill>
                  <a:srgbClr val="3D3C2C"/>
                </a:solidFill>
                <a:latin typeface="Cambria"/>
                <a:ea typeface="Cambria"/>
              </a:rPr>
              <a:t>
NE </a:t>
            </a:r>
            <a:r>
              <a:rPr lang="en-GB" sz="2400" spc="-12" dirty="0" err="1">
                <a:solidFill>
                  <a:srgbClr val="3D3C2C"/>
                </a:solidFill>
                <a:latin typeface="Cambria"/>
                <a:ea typeface="Cambria"/>
              </a:rPr>
              <a:t>prezentace</a:t>
            </a:r>
            <a:r>
              <a:rPr lang="en-GB" sz="2400" spc="-12" dirty="0">
                <a:solidFill>
                  <a:srgbClr val="3D3C2C"/>
                </a:solidFill>
                <a:latin typeface="Cambria"/>
                <a:ea typeface="Cambria"/>
              </a:rPr>
              <a:t>, </a:t>
            </a:r>
            <a:r>
              <a:rPr lang="en-GB" sz="2400" spc="-12" dirty="0" err="1">
                <a:solidFill>
                  <a:srgbClr val="3D3C2C"/>
                </a:solidFill>
                <a:latin typeface="Cambria"/>
                <a:ea typeface="Cambria"/>
              </a:rPr>
              <a:t>účast</a:t>
            </a:r>
            <a:r>
              <a:rPr lang="en-GB" sz="2400" spc="-12" dirty="0">
                <a:solidFill>
                  <a:srgbClr val="3D3C2C"/>
                </a:solidFill>
                <a:latin typeface="Cambria"/>
                <a:ea typeface="Cambria"/>
              </a:rPr>
              <a:t> </a:t>
            </a:r>
            <a:r>
              <a:rPr lang="en-GB" sz="2400" spc="-12" dirty="0" err="1">
                <a:solidFill>
                  <a:srgbClr val="3D3C2C"/>
                </a:solidFill>
                <a:latin typeface="Cambria"/>
                <a:ea typeface="Cambria"/>
              </a:rPr>
              <a:t>na</a:t>
            </a:r>
            <a:r>
              <a:rPr lang="en-GB" sz="2400" spc="-12" dirty="0">
                <a:solidFill>
                  <a:srgbClr val="3D3C2C"/>
                </a:solidFill>
                <a:latin typeface="Cambria"/>
                <a:ea typeface="Cambria"/>
              </a:rPr>
              <a:t> </a:t>
            </a:r>
            <a:r>
              <a:rPr lang="en-GB" sz="2400" spc="-12" dirty="0" err="1">
                <a:solidFill>
                  <a:srgbClr val="3D3C2C"/>
                </a:solidFill>
                <a:latin typeface="Cambria"/>
                <a:ea typeface="Cambria"/>
              </a:rPr>
              <a:t>kurzu</a:t>
            </a:r>
            <a:r>
              <a:rPr lang="en-GB" sz="2400" spc="-12" dirty="0">
                <a:solidFill>
                  <a:srgbClr val="3D3C2C"/>
                </a:solidFill>
                <a:latin typeface="Cambria"/>
                <a:ea typeface="Cambria"/>
              </a:rPr>
              <a:t> </a:t>
            </a:r>
            <a:r>
              <a:rPr lang="en-GB" sz="2400" spc="-12" dirty="0" err="1">
                <a:solidFill>
                  <a:srgbClr val="3D3C2C"/>
                </a:solidFill>
                <a:latin typeface="Cambria"/>
                <a:ea typeface="Cambria"/>
              </a:rPr>
              <a:t>nebo</a:t>
            </a:r>
            <a:r>
              <a:rPr lang="en-GB" sz="2400" spc="-12" dirty="0">
                <a:solidFill>
                  <a:srgbClr val="3D3C2C"/>
                </a:solidFill>
                <a:latin typeface="Cambria"/>
                <a:ea typeface="Cambria"/>
              </a:rPr>
              <a:t> </a:t>
            </a:r>
            <a:r>
              <a:rPr lang="en-GB" sz="2400" spc="-12" dirty="0" err="1">
                <a:solidFill>
                  <a:srgbClr val="3D3C2C"/>
                </a:solidFill>
                <a:latin typeface="Cambria"/>
                <a:ea typeface="Cambria"/>
              </a:rPr>
              <a:t>účast</a:t>
            </a:r>
            <a:r>
              <a:rPr lang="en-GB" sz="2400" spc="-12" dirty="0">
                <a:solidFill>
                  <a:srgbClr val="3D3C2C"/>
                </a:solidFill>
                <a:latin typeface="Cambria"/>
                <a:ea typeface="Cambria"/>
              </a:rPr>
              <a:t> </a:t>
            </a:r>
            <a:r>
              <a:rPr lang="en-GB" sz="2400" spc="-12" dirty="0" err="1">
                <a:solidFill>
                  <a:srgbClr val="3D3C2C"/>
                </a:solidFill>
                <a:latin typeface="Cambria"/>
                <a:ea typeface="Cambria"/>
              </a:rPr>
              <a:t>na</a:t>
            </a:r>
            <a:r>
              <a:rPr lang="en-GB" sz="2400" spc="-12" dirty="0">
                <a:solidFill>
                  <a:srgbClr val="3D3C2C"/>
                </a:solidFill>
                <a:latin typeface="Cambria"/>
                <a:ea typeface="Cambria"/>
              </a:rPr>
              <a:t> </a:t>
            </a:r>
            <a:r>
              <a:rPr lang="en-GB" sz="2400" spc="-12" dirty="0" err="1">
                <a:solidFill>
                  <a:srgbClr val="3D3C2C"/>
                </a:solidFill>
                <a:latin typeface="Cambria"/>
                <a:ea typeface="Cambria"/>
              </a:rPr>
              <a:t>kurzu</a:t>
            </a:r>
            <a:endParaRPr kumimoji="0" lang="cs-CZ" sz="24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endParaRPr kumimoji="0" lang="cs-CZ" sz="24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</p:txBody>
      </p:sp>
      <p:sp>
        <p:nvSpPr>
          <p:cNvPr id="201" name="TextShape 3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1" normalizeH="0" baseline="0" noProof="0" dirty="0">
                <a:ln>
                  <a:noFill/>
                </a:ln>
                <a:solidFill>
                  <a:srgbClr val="777777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RKMD</a:t>
            </a:r>
            <a:endParaRPr kumimoji="0" lang="en-GB" sz="10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DejaVu Sans"/>
              <a:cs typeface="DejaVu San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TextShape 1"/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cs-CZ" sz="2400" spc="-1" dirty="0">
                <a:solidFill>
                  <a:srgbClr val="7D1E1E"/>
                </a:solidFill>
                <a:latin typeface="Cambria"/>
              </a:rPr>
              <a:t>Postup prací na prezentaci</a:t>
            </a:r>
            <a:endParaRPr lang="cs-CZ" sz="2400" b="0" strike="noStrike" spc="-1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97" name="TextShape 2"/>
          <p:cNvSpPr txBox="1"/>
          <p:nvPr/>
        </p:nvSpPr>
        <p:spPr>
          <a:xfrm>
            <a:off x="1200240" y="1773360"/>
            <a:ext cx="10362960" cy="4357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400320" lvl="1">
              <a:lnSpc>
                <a:spcPct val="100000"/>
              </a:lnSpc>
              <a:spcBef>
                <a:spcPts val="439"/>
              </a:spcBef>
              <a:buClr>
                <a:srgbClr val="7D1E1E"/>
              </a:buClr>
              <a:tabLst>
                <a:tab pos="0" algn="l"/>
              </a:tabLst>
            </a:pPr>
            <a:endParaRPr lang="en-GB" sz="2200" spc="-1" dirty="0">
              <a:solidFill>
                <a:srgbClr val="000000"/>
              </a:solidFill>
              <a:latin typeface="Cambria"/>
            </a:endParaRPr>
          </a:p>
          <a:p>
            <a:pPr marL="743040" lvl="1" indent="-342720">
              <a:lnSpc>
                <a:spcPct val="100000"/>
              </a:lnSpc>
              <a:spcBef>
                <a:spcPts val="439"/>
              </a:spcBef>
              <a:buClr>
                <a:srgbClr val="7D1E1E"/>
              </a:buClr>
              <a:buFont typeface="Wingdings" charset="2"/>
              <a:buChar char=""/>
              <a:tabLst>
                <a:tab pos="0" algn="l"/>
              </a:tabLst>
            </a:pPr>
            <a:r>
              <a:rPr lang="en-GB" sz="2200" spc="-1" dirty="0" err="1">
                <a:solidFill>
                  <a:srgbClr val="000000"/>
                </a:solidFill>
                <a:latin typeface="Cambria"/>
              </a:rPr>
              <a:t>Věnujte</a:t>
            </a:r>
            <a:r>
              <a:rPr lang="en-GB" sz="22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GB" sz="2200" spc="-1" dirty="0" err="1">
                <a:solidFill>
                  <a:srgbClr val="000000"/>
                </a:solidFill>
                <a:latin typeface="Cambria"/>
              </a:rPr>
              <a:t>trochu</a:t>
            </a:r>
            <a:r>
              <a:rPr lang="en-GB" sz="22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GB" sz="2200" spc="-1" dirty="0" err="1">
                <a:solidFill>
                  <a:srgbClr val="000000"/>
                </a:solidFill>
                <a:latin typeface="Cambria"/>
              </a:rPr>
              <a:t>času</a:t>
            </a:r>
            <a:r>
              <a:rPr lang="en-GB" sz="22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GB" sz="2200" spc="-1" dirty="0" err="1">
                <a:solidFill>
                  <a:srgbClr val="000000"/>
                </a:solidFill>
                <a:latin typeface="Cambria"/>
              </a:rPr>
              <a:t>nalezení</a:t>
            </a:r>
            <a:r>
              <a:rPr lang="en-GB" sz="22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GB" sz="2200" spc="-1" dirty="0" err="1">
                <a:solidFill>
                  <a:srgbClr val="000000"/>
                </a:solidFill>
                <a:latin typeface="Cambria"/>
              </a:rPr>
              <a:t>tématu</a:t>
            </a:r>
            <a:r>
              <a:rPr lang="en-GB" sz="2200" spc="-1" dirty="0">
                <a:solidFill>
                  <a:srgbClr val="000000"/>
                </a:solidFill>
                <a:latin typeface="Cambria"/>
              </a:rPr>
              <a:t>, </a:t>
            </a:r>
            <a:r>
              <a:rPr lang="en-GB" sz="2200" spc="-1" dirty="0" err="1">
                <a:solidFill>
                  <a:srgbClr val="000000"/>
                </a:solidFill>
                <a:latin typeface="Cambria"/>
              </a:rPr>
              <a:t>které</a:t>
            </a:r>
            <a:r>
              <a:rPr lang="en-GB" sz="2200" spc="-1" dirty="0">
                <a:solidFill>
                  <a:srgbClr val="000000"/>
                </a:solidFill>
                <a:latin typeface="Cambria"/>
              </a:rPr>
              <a:t> se </a:t>
            </a:r>
            <a:r>
              <a:rPr lang="en-GB" sz="2200" spc="-1" dirty="0" err="1">
                <a:solidFill>
                  <a:srgbClr val="000000"/>
                </a:solidFill>
                <a:latin typeface="Cambria"/>
              </a:rPr>
              <a:t>vám</a:t>
            </a:r>
            <a:r>
              <a:rPr lang="en-GB" sz="22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GB" sz="2200" spc="-1" dirty="0" err="1">
                <a:solidFill>
                  <a:srgbClr val="000000"/>
                </a:solidFill>
                <a:latin typeface="Cambria"/>
              </a:rPr>
              <a:t>líbí</a:t>
            </a:r>
            <a:r>
              <a:rPr lang="en-GB" sz="2200" spc="-1" dirty="0">
                <a:solidFill>
                  <a:srgbClr val="000000"/>
                </a:solidFill>
                <a:latin typeface="Cambria"/>
              </a:rPr>
              <a:t>.
</a:t>
            </a:r>
            <a:r>
              <a:rPr lang="en-GB" sz="2200" spc="-1" dirty="0" err="1">
                <a:solidFill>
                  <a:srgbClr val="000000"/>
                </a:solidFill>
                <a:latin typeface="Cambria"/>
              </a:rPr>
              <a:t>Začněte</a:t>
            </a:r>
            <a:r>
              <a:rPr lang="en-GB" sz="22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GB" sz="2200" spc="-1" dirty="0" err="1">
                <a:solidFill>
                  <a:srgbClr val="000000"/>
                </a:solidFill>
                <a:latin typeface="Cambria"/>
              </a:rPr>
              <a:t>procházet</a:t>
            </a:r>
            <a:r>
              <a:rPr lang="en-GB" sz="22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GB" sz="2200" spc="-1" dirty="0" err="1">
                <a:solidFill>
                  <a:srgbClr val="000000"/>
                </a:solidFill>
                <a:latin typeface="Cambria"/>
              </a:rPr>
              <a:t>relevantní</a:t>
            </a:r>
            <a:r>
              <a:rPr lang="en-GB" sz="22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GB" sz="2200" spc="-1" dirty="0" err="1">
                <a:solidFill>
                  <a:srgbClr val="000000"/>
                </a:solidFill>
                <a:latin typeface="Cambria"/>
              </a:rPr>
              <a:t>zdroje</a:t>
            </a:r>
            <a:r>
              <a:rPr lang="en-GB" sz="2200" spc="-1" dirty="0">
                <a:solidFill>
                  <a:srgbClr val="000000"/>
                </a:solidFill>
                <a:latin typeface="Cambria"/>
              </a:rPr>
              <a:t>
</a:t>
            </a:r>
            <a:r>
              <a:rPr lang="en-GB" sz="2200" spc="-1" dirty="0" err="1">
                <a:solidFill>
                  <a:srgbClr val="000000"/>
                </a:solidFill>
                <a:latin typeface="Cambria"/>
              </a:rPr>
              <a:t>Popište</a:t>
            </a:r>
            <a:r>
              <a:rPr lang="en-GB" sz="22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GB" sz="2200" spc="-1" dirty="0" err="1">
                <a:solidFill>
                  <a:srgbClr val="000000"/>
                </a:solidFill>
                <a:latin typeface="Cambria"/>
              </a:rPr>
              <a:t>něco</a:t>
            </a:r>
            <a:r>
              <a:rPr lang="en-GB" sz="22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GB" sz="2200" spc="-1" dirty="0" err="1">
                <a:solidFill>
                  <a:srgbClr val="000000"/>
                </a:solidFill>
                <a:latin typeface="Cambria"/>
              </a:rPr>
              <a:t>užitečného</a:t>
            </a:r>
            <a:r>
              <a:rPr lang="en-GB" sz="2200" spc="-1" dirty="0">
                <a:solidFill>
                  <a:srgbClr val="000000"/>
                </a:solidFill>
                <a:latin typeface="Cambria"/>
              </a:rPr>
              <a:t>, co </a:t>
            </a:r>
            <a:r>
              <a:rPr lang="en-GB" sz="2200" spc="-1" dirty="0" err="1">
                <a:solidFill>
                  <a:srgbClr val="000000"/>
                </a:solidFill>
                <a:latin typeface="Cambria"/>
              </a:rPr>
              <a:t>jste</a:t>
            </a:r>
            <a:r>
              <a:rPr lang="en-GB" sz="2200" spc="-1" dirty="0">
                <a:solidFill>
                  <a:srgbClr val="000000"/>
                </a:solidFill>
                <a:latin typeface="Cambria"/>
              </a:rPr>
              <a:t> se </a:t>
            </a:r>
            <a:r>
              <a:rPr lang="en-GB" sz="2200" spc="-1" dirty="0" err="1">
                <a:solidFill>
                  <a:srgbClr val="000000"/>
                </a:solidFill>
                <a:latin typeface="Cambria"/>
              </a:rPr>
              <a:t>naučili</a:t>
            </a:r>
            <a:r>
              <a:rPr lang="en-GB" sz="2200" spc="-1" dirty="0">
                <a:solidFill>
                  <a:srgbClr val="000000"/>
                </a:solidFill>
                <a:latin typeface="Cambria"/>
              </a:rPr>
              <a:t> z </a:t>
            </a:r>
            <a:r>
              <a:rPr lang="en-GB" sz="2200" spc="-1" dirty="0" err="1">
                <a:solidFill>
                  <a:srgbClr val="000000"/>
                </a:solidFill>
                <a:latin typeface="Cambria"/>
              </a:rPr>
              <a:t>tématu</a:t>
            </a:r>
            <a:r>
              <a:rPr lang="en-GB" sz="2200" spc="-1" dirty="0">
                <a:solidFill>
                  <a:srgbClr val="000000"/>
                </a:solidFill>
                <a:latin typeface="Cambria"/>
              </a:rPr>
              <a:t>, </a:t>
            </a:r>
            <a:r>
              <a:rPr lang="en-GB" sz="2200" spc="-1" dirty="0" err="1">
                <a:solidFill>
                  <a:srgbClr val="000000"/>
                </a:solidFill>
                <a:latin typeface="Cambria"/>
              </a:rPr>
              <a:t>nikoli</a:t>
            </a:r>
            <a:r>
              <a:rPr lang="en-GB" sz="22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cs-CZ" sz="2200" spc="-1" dirty="0">
                <a:solidFill>
                  <a:srgbClr val="000000"/>
                </a:solidFill>
                <a:latin typeface="Cambria"/>
              </a:rPr>
              <a:t>všechno </a:t>
            </a:r>
            <a:r>
              <a:rPr lang="en-GB" sz="2200" spc="-1" dirty="0">
                <a:solidFill>
                  <a:srgbClr val="000000"/>
                </a:solidFill>
                <a:latin typeface="Cambria"/>
              </a:rPr>
              <a:t>z </a:t>
            </a:r>
            <a:r>
              <a:rPr lang="en-GB" sz="2200" spc="-1" dirty="0" err="1">
                <a:solidFill>
                  <a:srgbClr val="000000"/>
                </a:solidFill>
                <a:latin typeface="Cambria"/>
              </a:rPr>
              <a:t>tématu</a:t>
            </a:r>
            <a:r>
              <a:rPr lang="en-GB" sz="2200" spc="-1" dirty="0">
                <a:solidFill>
                  <a:srgbClr val="000000"/>
                </a:solidFill>
                <a:latin typeface="Cambria"/>
              </a:rPr>
              <a:t>
</a:t>
            </a:r>
            <a:r>
              <a:rPr lang="en-GB" sz="2200" spc="-1" dirty="0" err="1">
                <a:solidFill>
                  <a:srgbClr val="000000"/>
                </a:solidFill>
                <a:latin typeface="Cambria"/>
              </a:rPr>
              <a:t>Konkrétní</a:t>
            </a:r>
            <a:r>
              <a:rPr lang="en-GB" sz="22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GB" sz="2200" spc="-1" dirty="0" err="1">
                <a:solidFill>
                  <a:srgbClr val="000000"/>
                </a:solidFill>
                <a:latin typeface="Cambria"/>
              </a:rPr>
              <a:t>příklad</a:t>
            </a:r>
            <a:r>
              <a:rPr lang="en-GB" sz="2200" spc="-1" dirty="0">
                <a:solidFill>
                  <a:srgbClr val="000000"/>
                </a:solidFill>
                <a:latin typeface="Cambria"/>
              </a:rPr>
              <a:t> a </a:t>
            </a:r>
            <a:r>
              <a:rPr lang="en-GB" sz="2200" spc="-1" dirty="0" err="1">
                <a:solidFill>
                  <a:srgbClr val="000000"/>
                </a:solidFill>
                <a:latin typeface="Cambria"/>
              </a:rPr>
              <a:t>případové</a:t>
            </a:r>
            <a:r>
              <a:rPr lang="en-GB" sz="22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GB" sz="2200" spc="-1" dirty="0" err="1">
                <a:solidFill>
                  <a:srgbClr val="000000"/>
                </a:solidFill>
                <a:latin typeface="Cambria"/>
              </a:rPr>
              <a:t>studie</a:t>
            </a:r>
            <a:r>
              <a:rPr lang="en-GB" sz="22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GB" sz="2200" spc="-1" dirty="0" err="1">
                <a:solidFill>
                  <a:srgbClr val="000000"/>
                </a:solidFill>
                <a:latin typeface="Cambria"/>
              </a:rPr>
              <a:t>jsou</a:t>
            </a:r>
            <a:r>
              <a:rPr lang="en-GB" sz="22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GB" sz="2200" spc="-1" dirty="0" err="1">
                <a:solidFill>
                  <a:srgbClr val="000000"/>
                </a:solidFill>
                <a:latin typeface="Cambria"/>
              </a:rPr>
              <a:t>lepší</a:t>
            </a:r>
            <a:r>
              <a:rPr lang="en-GB" sz="22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GB" sz="2200" spc="-1" dirty="0" err="1">
                <a:solidFill>
                  <a:srgbClr val="000000"/>
                </a:solidFill>
                <a:latin typeface="Cambria"/>
              </a:rPr>
              <a:t>než</a:t>
            </a:r>
            <a:r>
              <a:rPr lang="en-GB" sz="22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GB" sz="2200" spc="-1" dirty="0" err="1">
                <a:solidFill>
                  <a:srgbClr val="000000"/>
                </a:solidFill>
                <a:latin typeface="Cambria"/>
              </a:rPr>
              <a:t>teoretické</a:t>
            </a:r>
            <a:r>
              <a:rPr lang="en-GB" sz="22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GB" sz="2200" spc="-1" dirty="0" err="1">
                <a:solidFill>
                  <a:srgbClr val="000000"/>
                </a:solidFill>
                <a:latin typeface="Cambria"/>
              </a:rPr>
              <a:t>koncepty</a:t>
            </a:r>
            <a:r>
              <a:rPr lang="en-GB" sz="2200" spc="-1" dirty="0">
                <a:solidFill>
                  <a:srgbClr val="000000"/>
                </a:solidFill>
                <a:latin typeface="Cambria"/>
              </a:rPr>
              <a:t>
</a:t>
            </a:r>
            <a:r>
              <a:rPr lang="en-GB" sz="2200" spc="-1" dirty="0" err="1">
                <a:solidFill>
                  <a:srgbClr val="000000"/>
                </a:solidFill>
                <a:latin typeface="Cambria"/>
              </a:rPr>
              <a:t>Než</a:t>
            </a:r>
            <a:r>
              <a:rPr lang="en-GB" sz="22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GB" sz="2200" spc="-1" dirty="0" err="1">
                <a:solidFill>
                  <a:srgbClr val="000000"/>
                </a:solidFill>
                <a:latin typeface="Cambria"/>
              </a:rPr>
              <a:t>budete</a:t>
            </a:r>
            <a:r>
              <a:rPr lang="en-GB" sz="22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GB" sz="2200" spc="-1" dirty="0" err="1">
                <a:solidFill>
                  <a:srgbClr val="000000"/>
                </a:solidFill>
                <a:latin typeface="Cambria"/>
              </a:rPr>
              <a:t>prezentovat</a:t>
            </a:r>
            <a:r>
              <a:rPr lang="en-GB" sz="2200" spc="-1" dirty="0">
                <a:solidFill>
                  <a:srgbClr val="000000"/>
                </a:solidFill>
                <a:latin typeface="Cambria"/>
              </a:rPr>
              <a:t>, </a:t>
            </a:r>
            <a:r>
              <a:rPr lang="en-GB" sz="2200" spc="-1" dirty="0" err="1">
                <a:solidFill>
                  <a:srgbClr val="000000"/>
                </a:solidFill>
                <a:latin typeface="Cambria"/>
              </a:rPr>
              <a:t>můžete</a:t>
            </a:r>
            <a:r>
              <a:rPr lang="en-GB" sz="22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GB" sz="2200" spc="-1" dirty="0" err="1">
                <a:solidFill>
                  <a:srgbClr val="000000"/>
                </a:solidFill>
                <a:latin typeface="Cambria"/>
              </a:rPr>
              <a:t>si</a:t>
            </a:r>
            <a:r>
              <a:rPr lang="en-GB" sz="22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cs-CZ" sz="2200" spc="-1" dirty="0">
                <a:solidFill>
                  <a:srgbClr val="000000"/>
                </a:solidFill>
                <a:latin typeface="Cambria"/>
              </a:rPr>
              <a:t>vše </a:t>
            </a:r>
            <a:r>
              <a:rPr lang="en-GB" sz="2200" spc="-1" dirty="0" err="1">
                <a:solidFill>
                  <a:srgbClr val="000000"/>
                </a:solidFill>
                <a:latin typeface="Cambria"/>
              </a:rPr>
              <a:t>vyzkoušet</a:t>
            </a:r>
            <a:r>
              <a:rPr lang="en-GB" sz="2200" spc="-1" dirty="0">
                <a:solidFill>
                  <a:srgbClr val="000000"/>
                </a:solidFill>
                <a:latin typeface="Cambria"/>
              </a:rPr>
              <a:t> se </a:t>
            </a:r>
            <a:r>
              <a:rPr lang="en-GB" sz="2200" spc="-1" dirty="0" err="1">
                <a:solidFill>
                  <a:srgbClr val="000000"/>
                </a:solidFill>
                <a:latin typeface="Cambria"/>
              </a:rPr>
              <a:t>svou</a:t>
            </a:r>
            <a:r>
              <a:rPr lang="en-GB" sz="22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GB" sz="2200" spc="-1" dirty="0" err="1">
                <a:solidFill>
                  <a:srgbClr val="000000"/>
                </a:solidFill>
                <a:latin typeface="Cambria"/>
              </a:rPr>
              <a:t>osnovou</a:t>
            </a:r>
            <a:r>
              <a:rPr lang="en-GB" sz="22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GB" sz="2200" spc="-1" dirty="0" err="1">
                <a:solidFill>
                  <a:srgbClr val="000000"/>
                </a:solidFill>
                <a:latin typeface="Cambria"/>
              </a:rPr>
              <a:t>na</a:t>
            </a:r>
            <a:r>
              <a:rPr lang="en-GB" sz="22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GB" sz="2200" spc="-1" dirty="0" err="1">
                <a:solidFill>
                  <a:srgbClr val="000000"/>
                </a:solidFill>
                <a:latin typeface="Cambria"/>
              </a:rPr>
              <a:t>semináři</a:t>
            </a:r>
            <a:r>
              <a:rPr lang="en-GB" sz="2200" spc="-1" dirty="0">
                <a:solidFill>
                  <a:srgbClr val="000000"/>
                </a:solidFill>
                <a:latin typeface="Cambria"/>
              </a:rPr>
              <a:t> 3</a:t>
            </a:r>
          </a:p>
          <a:p>
            <a:pPr marL="743040" lvl="1" indent="-342720">
              <a:lnSpc>
                <a:spcPct val="100000"/>
              </a:lnSpc>
              <a:spcBef>
                <a:spcPts val="439"/>
              </a:spcBef>
              <a:buClr>
                <a:srgbClr val="7D1E1E"/>
              </a:buClr>
              <a:buFont typeface="Wingdings" charset="2"/>
              <a:buChar char=""/>
              <a:tabLst>
                <a:tab pos="0" algn="l"/>
              </a:tabLst>
            </a:pPr>
            <a:endParaRPr lang="en-GB" sz="2200" spc="-1" dirty="0">
              <a:solidFill>
                <a:srgbClr val="000000"/>
              </a:solidFill>
              <a:latin typeface="Cambria"/>
            </a:endParaRPr>
          </a:p>
          <a:p>
            <a:pPr marL="743040" lvl="1" indent="-342720">
              <a:lnSpc>
                <a:spcPct val="100000"/>
              </a:lnSpc>
              <a:spcBef>
                <a:spcPts val="439"/>
              </a:spcBef>
              <a:buClr>
                <a:srgbClr val="7D1E1E"/>
              </a:buClr>
              <a:buFont typeface="Wingdings" charset="2"/>
              <a:buChar char=""/>
              <a:tabLst>
                <a:tab pos="0" algn="l"/>
              </a:tabLst>
            </a:pPr>
            <a:endParaRPr lang="cs-CZ" sz="2200" strike="noStrike" spc="-1" dirty="0">
              <a:solidFill>
                <a:srgbClr val="000000"/>
              </a:solidFill>
              <a:latin typeface="Cambria"/>
            </a:endParaRPr>
          </a:p>
          <a:p>
            <a:endParaRPr lang="cs-CZ" sz="2200" b="0" strike="noStrike" spc="-1" dirty="0">
              <a:solidFill>
                <a:srgbClr val="000000"/>
              </a:solidFill>
              <a:latin typeface="Cambria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pos="0" algn="l"/>
              </a:tabLst>
            </a:pPr>
            <a:endParaRPr lang="cs-CZ" sz="2200" b="0" strike="noStrike" spc="-1" dirty="0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198" name="TextShape 3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 dirty="0">
                <a:solidFill>
                  <a:srgbClr val="777777"/>
                </a:solidFill>
                <a:latin typeface="Cambria"/>
              </a:rPr>
              <a:t>RKMD</a:t>
            </a:r>
            <a:endParaRPr lang="en-GB" sz="10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252025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TextShape 1"/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pl-PL" sz="2400" spc="-1" dirty="0">
                <a:solidFill>
                  <a:srgbClr val="7D1E1E"/>
                </a:solidFill>
                <a:latin typeface="Cambria"/>
              </a:rPr>
              <a:t>Jak by měla vaše prezentace vypadat</a:t>
            </a:r>
            <a:endParaRPr lang="cs-CZ" sz="2400" b="0" strike="noStrike" spc="-1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97" name="TextShape 2"/>
          <p:cNvSpPr txBox="1"/>
          <p:nvPr/>
        </p:nvSpPr>
        <p:spPr>
          <a:xfrm>
            <a:off x="1200240" y="1773360"/>
            <a:ext cx="10362960" cy="4357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743040" lvl="1" indent="-342720">
              <a:lnSpc>
                <a:spcPct val="100000"/>
              </a:lnSpc>
              <a:spcBef>
                <a:spcPts val="439"/>
              </a:spcBef>
              <a:buClr>
                <a:srgbClr val="7D1E1E"/>
              </a:buClr>
              <a:buFont typeface="Wingdings" charset="2"/>
              <a:buChar char=""/>
              <a:tabLst>
                <a:tab pos="0" algn="l"/>
              </a:tabLst>
            </a:pPr>
            <a:r>
              <a:rPr lang="cs-CZ" sz="2200" spc="-1" dirty="0">
                <a:solidFill>
                  <a:srgbClr val="000000"/>
                </a:solidFill>
                <a:latin typeface="Cambria"/>
              </a:rPr>
              <a:t>Na základě dobré literatury
Jasný cíl a struktura
Zahrnutá zpětná vazba z přípravné lekce
Snadné pochopení
Pouze krátký úvod: Většina témat je chytrým spolužákům ve třídě již známa
Celkem cca 6 minut - Hotovo s teorií a motivací v 5 větách</a:t>
            </a:r>
          </a:p>
          <a:p>
            <a:pPr marL="400320" lvl="1">
              <a:lnSpc>
                <a:spcPct val="100000"/>
              </a:lnSpc>
              <a:spcBef>
                <a:spcPts val="439"/>
              </a:spcBef>
              <a:buClr>
                <a:srgbClr val="7D1E1E"/>
              </a:buClr>
              <a:tabLst>
                <a:tab pos="0" algn="l"/>
              </a:tabLst>
            </a:pPr>
            <a:endParaRPr lang="cs-CZ" sz="2200" spc="-1" dirty="0">
              <a:solidFill>
                <a:srgbClr val="000000"/>
              </a:solidFill>
              <a:latin typeface="Cambria"/>
            </a:endParaRPr>
          </a:p>
          <a:p>
            <a:pPr marL="400320" lvl="1">
              <a:lnSpc>
                <a:spcPct val="100000"/>
              </a:lnSpc>
              <a:spcBef>
                <a:spcPts val="439"/>
              </a:spcBef>
              <a:buClr>
                <a:srgbClr val="7D1E1E"/>
              </a:buClr>
              <a:tabLst>
                <a:tab pos="0" algn="l"/>
              </a:tabLst>
            </a:pPr>
            <a:r>
              <a:rPr lang="en-US" sz="2200" spc="-1" dirty="0" err="1">
                <a:solidFill>
                  <a:srgbClr val="000000"/>
                </a:solidFill>
                <a:latin typeface="Cambria"/>
              </a:rPr>
              <a:t>Vaším</a:t>
            </a:r>
            <a:r>
              <a:rPr lang="en-US" sz="22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US" sz="2200" spc="-1" dirty="0" err="1">
                <a:solidFill>
                  <a:srgbClr val="000000"/>
                </a:solidFill>
                <a:latin typeface="Cambria"/>
              </a:rPr>
              <a:t>cílem</a:t>
            </a:r>
            <a:r>
              <a:rPr lang="en-US" sz="2200" spc="-1" dirty="0">
                <a:solidFill>
                  <a:srgbClr val="000000"/>
                </a:solidFill>
                <a:latin typeface="Cambria"/>
              </a:rPr>
              <a:t> je </a:t>
            </a:r>
            <a:r>
              <a:rPr lang="en-US" sz="2200" spc="-1" dirty="0" err="1">
                <a:solidFill>
                  <a:srgbClr val="000000"/>
                </a:solidFill>
                <a:latin typeface="Cambria"/>
              </a:rPr>
              <a:t>zlepšit</a:t>
            </a:r>
            <a:r>
              <a:rPr lang="en-US" sz="22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US" sz="2200" spc="-1" dirty="0" err="1">
                <a:solidFill>
                  <a:srgbClr val="000000"/>
                </a:solidFill>
                <a:latin typeface="Cambria"/>
              </a:rPr>
              <a:t>životy</a:t>
            </a:r>
            <a:r>
              <a:rPr lang="en-US" sz="22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US" sz="2200" spc="-1" dirty="0" err="1">
                <a:solidFill>
                  <a:srgbClr val="000000"/>
                </a:solidFill>
                <a:latin typeface="Cambria"/>
              </a:rPr>
              <a:t>těch</a:t>
            </a:r>
            <a:r>
              <a:rPr lang="en-US" sz="2200" spc="-1" dirty="0">
                <a:solidFill>
                  <a:srgbClr val="000000"/>
                </a:solidFill>
                <a:latin typeface="Cambria"/>
              </a:rPr>
              <a:t>, </a:t>
            </a:r>
            <a:r>
              <a:rPr lang="en-US" sz="2200" spc="-1" dirty="0" err="1">
                <a:solidFill>
                  <a:srgbClr val="000000"/>
                </a:solidFill>
                <a:latin typeface="Cambria"/>
              </a:rPr>
              <a:t>kteří</a:t>
            </a:r>
            <a:r>
              <a:rPr lang="en-US" sz="22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US" sz="2200" spc="-1" dirty="0" err="1">
                <a:solidFill>
                  <a:srgbClr val="000000"/>
                </a:solidFill>
                <a:latin typeface="Cambria"/>
              </a:rPr>
              <a:t>vám</a:t>
            </a:r>
            <a:r>
              <a:rPr lang="en-US" sz="22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US" sz="2200" spc="-1" dirty="0" err="1">
                <a:solidFill>
                  <a:srgbClr val="000000"/>
                </a:solidFill>
                <a:latin typeface="Cambria"/>
              </a:rPr>
              <a:t>naslouchali</a:t>
            </a:r>
            <a:r>
              <a:rPr lang="en-US" sz="2200" spc="-1" dirty="0">
                <a:solidFill>
                  <a:srgbClr val="000000"/>
                </a:solidFill>
                <a:latin typeface="Cambria"/>
              </a:rPr>
              <a:t>. Bude </a:t>
            </a:r>
            <a:r>
              <a:rPr lang="cs-CZ" sz="2200" spc="-1" dirty="0">
                <a:solidFill>
                  <a:srgbClr val="000000"/>
                </a:solidFill>
                <a:latin typeface="Cambria"/>
              </a:rPr>
              <a:t>ještě</a:t>
            </a:r>
            <a:r>
              <a:rPr lang="en-US" sz="22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US" sz="2200" spc="-1" dirty="0" err="1">
                <a:solidFill>
                  <a:srgbClr val="000000"/>
                </a:solidFill>
                <a:latin typeface="Cambria"/>
              </a:rPr>
              <a:t>celá</a:t>
            </a:r>
            <a:r>
              <a:rPr lang="en-US" sz="22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cs-CZ" sz="2200" spc="-1" dirty="0">
                <a:solidFill>
                  <a:srgbClr val="000000"/>
                </a:solidFill>
                <a:latin typeface="Cambria"/>
              </a:rPr>
              <a:t>lekce</a:t>
            </a:r>
            <a:r>
              <a:rPr lang="en-US" sz="2200" spc="-1" dirty="0">
                <a:solidFill>
                  <a:srgbClr val="000000"/>
                </a:solidFill>
                <a:latin typeface="Cambria"/>
              </a:rPr>
              <a:t>, </a:t>
            </a:r>
            <a:r>
              <a:rPr lang="en-US" sz="2200" spc="-1" dirty="0" err="1">
                <a:solidFill>
                  <a:srgbClr val="000000"/>
                </a:solidFill>
                <a:latin typeface="Cambria"/>
              </a:rPr>
              <a:t>která</a:t>
            </a:r>
            <a:r>
              <a:rPr lang="en-US" sz="22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US" sz="2200" spc="-1" dirty="0" err="1">
                <a:solidFill>
                  <a:srgbClr val="000000"/>
                </a:solidFill>
                <a:latin typeface="Cambria"/>
              </a:rPr>
              <a:t>vám</a:t>
            </a:r>
            <a:r>
              <a:rPr lang="en-US" sz="22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US" sz="2200" spc="-1" dirty="0" err="1">
                <a:solidFill>
                  <a:srgbClr val="000000"/>
                </a:solidFill>
                <a:latin typeface="Cambria"/>
              </a:rPr>
              <a:t>pomůže</a:t>
            </a:r>
            <a:r>
              <a:rPr lang="en-US" sz="22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US" sz="2200" spc="-1" dirty="0" err="1">
                <a:solidFill>
                  <a:srgbClr val="000000"/>
                </a:solidFill>
                <a:latin typeface="Cambria"/>
              </a:rPr>
              <a:t>udělat</a:t>
            </a:r>
            <a:r>
              <a:rPr lang="en-US" sz="22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US" sz="2200" spc="-1" dirty="0" err="1">
                <a:solidFill>
                  <a:srgbClr val="000000"/>
                </a:solidFill>
                <a:latin typeface="Cambria"/>
              </a:rPr>
              <a:t>prezentaci</a:t>
            </a:r>
            <a:r>
              <a:rPr lang="en-US" sz="22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US" sz="2200" spc="-1" dirty="0" err="1">
                <a:solidFill>
                  <a:srgbClr val="000000"/>
                </a:solidFill>
                <a:latin typeface="Cambria"/>
              </a:rPr>
              <a:t>správně</a:t>
            </a:r>
            <a:r>
              <a:rPr lang="en-US" sz="2200" spc="-1" dirty="0">
                <a:solidFill>
                  <a:srgbClr val="000000"/>
                </a:solidFill>
                <a:latin typeface="Cambria"/>
              </a:rPr>
              <a:t>.</a:t>
            </a:r>
            <a:endParaRPr lang="cs-CZ" sz="2200" strike="noStrike" spc="-1" dirty="0">
              <a:solidFill>
                <a:srgbClr val="000000"/>
              </a:solidFill>
              <a:latin typeface="Cambria"/>
            </a:endParaRPr>
          </a:p>
          <a:p>
            <a:pPr marL="743040" lvl="1" indent="-342720">
              <a:lnSpc>
                <a:spcPct val="100000"/>
              </a:lnSpc>
              <a:spcBef>
                <a:spcPts val="439"/>
              </a:spcBef>
              <a:buClr>
                <a:srgbClr val="7D1E1E"/>
              </a:buClr>
              <a:buFont typeface="Wingdings" charset="2"/>
              <a:buChar char=""/>
              <a:tabLst>
                <a:tab pos="0" algn="l"/>
              </a:tabLst>
            </a:pPr>
            <a:endParaRPr lang="en-GB" sz="2200" strike="noStrike" spc="-1" dirty="0">
              <a:solidFill>
                <a:srgbClr val="000000"/>
              </a:solidFill>
              <a:latin typeface="Cambria"/>
            </a:endParaRPr>
          </a:p>
          <a:p>
            <a:endParaRPr lang="cs-CZ" sz="2200" b="0" strike="noStrike" spc="-1" dirty="0">
              <a:solidFill>
                <a:srgbClr val="000000"/>
              </a:solidFill>
              <a:latin typeface="Cambria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pos="0" algn="l"/>
              </a:tabLst>
            </a:pPr>
            <a:endParaRPr lang="cs-CZ" sz="2200" b="0" strike="noStrike" spc="-1" dirty="0">
              <a:solidFill>
                <a:srgbClr val="000000"/>
              </a:solidFill>
              <a:latin typeface="Cambria"/>
            </a:endParaRPr>
          </a:p>
          <a:p>
            <a:pPr marL="743040" lvl="1" indent="-342720">
              <a:lnSpc>
                <a:spcPct val="100000"/>
              </a:lnSpc>
              <a:spcBef>
                <a:spcPts val="439"/>
              </a:spcBef>
              <a:buClr>
                <a:srgbClr val="7D1E1E"/>
              </a:buClr>
              <a:buFont typeface="Wingdings" charset="2"/>
              <a:buChar char=""/>
              <a:tabLst>
                <a:tab pos="0" algn="l"/>
              </a:tabLst>
            </a:pPr>
            <a:endParaRPr lang="en-GB" sz="2200" strike="noStrike" spc="-1" dirty="0">
              <a:solidFill>
                <a:srgbClr val="000000"/>
              </a:solidFill>
              <a:latin typeface="Cambria"/>
            </a:endParaRPr>
          </a:p>
          <a:p>
            <a:pPr marL="743040" lvl="1" indent="-342720">
              <a:lnSpc>
                <a:spcPct val="100000"/>
              </a:lnSpc>
              <a:spcBef>
                <a:spcPts val="439"/>
              </a:spcBef>
              <a:buClr>
                <a:srgbClr val="7D1E1E"/>
              </a:buClr>
              <a:buFont typeface="Wingdings" charset="2"/>
              <a:buChar char=""/>
              <a:tabLst>
                <a:tab pos="0" algn="l"/>
              </a:tabLst>
            </a:pPr>
            <a:endParaRPr lang="cs-CZ" sz="2200" strike="noStrike" spc="-1" dirty="0">
              <a:solidFill>
                <a:srgbClr val="000000"/>
              </a:solidFill>
              <a:latin typeface="Cambria"/>
            </a:endParaRPr>
          </a:p>
          <a:p>
            <a:endParaRPr lang="cs-CZ" sz="2200" b="0" strike="noStrike" spc="-1" dirty="0">
              <a:solidFill>
                <a:srgbClr val="000000"/>
              </a:solidFill>
              <a:latin typeface="Cambria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pos="0" algn="l"/>
              </a:tabLst>
            </a:pPr>
            <a:endParaRPr lang="cs-CZ" sz="2200" b="0" strike="noStrike" spc="-1" dirty="0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198" name="TextShape 3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 dirty="0">
                <a:solidFill>
                  <a:srgbClr val="777777"/>
                </a:solidFill>
                <a:latin typeface="Cambria"/>
              </a:rPr>
              <a:t>RKMD</a:t>
            </a:r>
            <a:endParaRPr lang="en-GB" sz="10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116036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TextShape 1"/>
          <p:cNvSpPr txBox="1"/>
          <p:nvPr/>
        </p:nvSpPr>
        <p:spPr>
          <a:xfrm>
            <a:off x="1426148" y="111474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lvl="0">
              <a:defRPr/>
            </a:pPr>
            <a:r>
              <a:rPr lang="cs-CZ" sz="2400" spc="-1" dirty="0">
                <a:solidFill>
                  <a:srgbClr val="7D1E1E"/>
                </a:solidFill>
                <a:latin typeface="Cambria"/>
              </a:rPr>
              <a:t>Studijní materiály</a:t>
            </a:r>
            <a:endParaRPr kumimoji="0" lang="cs-CZ" sz="24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/>
              <a:ea typeface="DejaVu Sans"/>
              <a:cs typeface="DejaVu Sans"/>
            </a:endParaRPr>
          </a:p>
        </p:txBody>
      </p:sp>
      <p:sp>
        <p:nvSpPr>
          <p:cNvPr id="203" name="TextShape 2"/>
          <p:cNvSpPr txBox="1"/>
          <p:nvPr/>
        </p:nvSpPr>
        <p:spPr>
          <a:xfrm>
            <a:off x="1200240" y="1773360"/>
            <a:ext cx="10362960" cy="4357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285120" indent="-272520">
              <a:spcBef>
                <a:spcPts val="99"/>
              </a:spcBef>
              <a:buClr>
                <a:srgbClr val="7D1E1E"/>
              </a:buClr>
              <a:buFont typeface="Wingdings" charset="2"/>
              <a:buChar char=""/>
              <a:defRPr/>
            </a:pPr>
            <a:r>
              <a:rPr lang="en-GB" sz="2400" spc="-1" dirty="0" err="1">
                <a:solidFill>
                  <a:srgbClr val="3D3C2C"/>
                </a:solidFill>
                <a:latin typeface="Cambria"/>
                <a:ea typeface="Cambria"/>
              </a:rPr>
              <a:t>Materiály</a:t>
            </a:r>
            <a:r>
              <a:rPr lang="en-GB" sz="2400" spc="-1" dirty="0">
                <a:solidFill>
                  <a:srgbClr val="3D3C2C"/>
                </a:solidFill>
                <a:latin typeface="Cambria"/>
                <a:ea typeface="Cambria"/>
              </a:rPr>
              <a:t> </a:t>
            </a:r>
            <a:r>
              <a:rPr lang="en-GB" sz="2400" spc="-1" dirty="0" err="1">
                <a:solidFill>
                  <a:srgbClr val="3D3C2C"/>
                </a:solidFill>
                <a:latin typeface="Cambria"/>
                <a:ea typeface="Cambria"/>
              </a:rPr>
              <a:t>poskytnuté</a:t>
            </a:r>
            <a:r>
              <a:rPr lang="en-GB" sz="2400" spc="-1" dirty="0">
                <a:solidFill>
                  <a:srgbClr val="3D3C2C"/>
                </a:solidFill>
                <a:latin typeface="Cambria"/>
                <a:ea typeface="Cambria"/>
              </a:rPr>
              <a:t> </a:t>
            </a:r>
            <a:r>
              <a:rPr lang="en-GB" sz="2400" spc="-1" dirty="0" err="1">
                <a:solidFill>
                  <a:srgbClr val="3D3C2C"/>
                </a:solidFill>
                <a:latin typeface="Cambria"/>
                <a:ea typeface="Cambria"/>
              </a:rPr>
              <a:t>na</a:t>
            </a:r>
            <a:r>
              <a:rPr lang="en-GB" sz="2400" spc="-1" dirty="0">
                <a:solidFill>
                  <a:srgbClr val="3D3C2C"/>
                </a:solidFill>
                <a:latin typeface="Cambria"/>
                <a:ea typeface="Cambria"/>
              </a:rPr>
              <a:t> </a:t>
            </a:r>
            <a:r>
              <a:rPr lang="en-GB" sz="2400" spc="-1" dirty="0" err="1">
                <a:solidFill>
                  <a:srgbClr val="3D3C2C"/>
                </a:solidFill>
                <a:latin typeface="Cambria"/>
                <a:ea typeface="Cambria"/>
              </a:rPr>
              <a:t>přednáškách</a:t>
            </a:r>
            <a:r>
              <a:rPr lang="en-GB" sz="2400" spc="-1" dirty="0">
                <a:solidFill>
                  <a:srgbClr val="3D3C2C"/>
                </a:solidFill>
                <a:latin typeface="Cambria"/>
                <a:ea typeface="Cambria"/>
              </a:rPr>
              <a:t> (</a:t>
            </a:r>
            <a:r>
              <a:rPr lang="en-GB" sz="2400" spc="-1" dirty="0" err="1">
                <a:solidFill>
                  <a:srgbClr val="3D3C2C"/>
                </a:solidFill>
                <a:latin typeface="Cambria"/>
                <a:ea typeface="Cambria"/>
              </a:rPr>
              <a:t>prezentacích</a:t>
            </a:r>
            <a:r>
              <a:rPr lang="en-GB" sz="2400" spc="-1" dirty="0">
                <a:solidFill>
                  <a:srgbClr val="3D3C2C"/>
                </a:solidFill>
                <a:latin typeface="Cambria"/>
                <a:ea typeface="Cambria"/>
              </a:rPr>
              <a:t>)
</a:t>
            </a:r>
            <a:r>
              <a:rPr lang="en-GB" sz="2400" spc="-1" dirty="0" err="1">
                <a:solidFill>
                  <a:srgbClr val="3D3C2C"/>
                </a:solidFill>
                <a:latin typeface="Cambria"/>
                <a:ea typeface="Cambria"/>
              </a:rPr>
              <a:t>Semináře</a:t>
            </a:r>
            <a:r>
              <a:rPr lang="en-GB" sz="2400" spc="-1" dirty="0">
                <a:solidFill>
                  <a:srgbClr val="3D3C2C"/>
                </a:solidFill>
                <a:latin typeface="Cambria"/>
                <a:ea typeface="Cambria"/>
              </a:rPr>
              <a:t> (</a:t>
            </a:r>
            <a:r>
              <a:rPr lang="en-GB" sz="2400" spc="-1" dirty="0" err="1">
                <a:solidFill>
                  <a:srgbClr val="3D3C2C"/>
                </a:solidFill>
                <a:latin typeface="Cambria"/>
                <a:ea typeface="Cambria"/>
              </a:rPr>
              <a:t>prezentace</a:t>
            </a:r>
            <a:r>
              <a:rPr lang="en-GB" sz="2400" spc="-1" dirty="0">
                <a:solidFill>
                  <a:srgbClr val="3D3C2C"/>
                </a:solidFill>
                <a:latin typeface="Cambria"/>
                <a:ea typeface="Cambria"/>
              </a:rPr>
              <a:t> a </a:t>
            </a:r>
            <a:r>
              <a:rPr lang="en-GB" sz="2400" spc="-1" dirty="0" err="1">
                <a:solidFill>
                  <a:srgbClr val="3D3C2C"/>
                </a:solidFill>
                <a:latin typeface="Cambria"/>
                <a:ea typeface="Cambria"/>
              </a:rPr>
              <a:t>cvičení</a:t>
            </a:r>
            <a:r>
              <a:rPr lang="en-GB" sz="2400" spc="-1" dirty="0">
                <a:solidFill>
                  <a:srgbClr val="3D3C2C"/>
                </a:solidFill>
                <a:latin typeface="Cambria"/>
                <a:ea typeface="Cambria"/>
              </a:rPr>
              <a:t>)
</a:t>
            </a:r>
            <a:r>
              <a:rPr lang="en-GB" sz="2400" spc="-1" dirty="0" err="1">
                <a:solidFill>
                  <a:srgbClr val="3D3C2C"/>
                </a:solidFill>
                <a:latin typeface="Cambria"/>
                <a:ea typeface="Cambria"/>
              </a:rPr>
              <a:t>Učební</a:t>
            </a:r>
            <a:r>
              <a:rPr lang="en-GB" sz="2400" spc="-1" dirty="0">
                <a:solidFill>
                  <a:srgbClr val="3D3C2C"/>
                </a:solidFill>
                <a:latin typeface="Cambria"/>
                <a:ea typeface="Cambria"/>
              </a:rPr>
              <a:t> </a:t>
            </a:r>
            <a:r>
              <a:rPr lang="en-GB" sz="2400" spc="-1" dirty="0" err="1">
                <a:solidFill>
                  <a:srgbClr val="3D3C2C"/>
                </a:solidFill>
                <a:latin typeface="Cambria"/>
                <a:ea typeface="Cambria"/>
              </a:rPr>
              <a:t>texty</a:t>
            </a:r>
            <a:r>
              <a:rPr lang="cs-CZ" sz="2400" spc="-1" dirty="0">
                <a:solidFill>
                  <a:srgbClr val="3D3C2C"/>
                </a:solidFill>
                <a:latin typeface="Cambria"/>
                <a:ea typeface="Cambria"/>
              </a:rPr>
              <a:t> viz Osnova předmětu</a:t>
            </a:r>
            <a:r>
              <a:rPr lang="en-GB" sz="2400" spc="-1" dirty="0">
                <a:solidFill>
                  <a:srgbClr val="3D3C2C"/>
                </a:solidFill>
                <a:latin typeface="Cambria"/>
                <a:ea typeface="Cambria"/>
              </a:rPr>
              <a:t>:
</a:t>
            </a:r>
            <a:r>
              <a:rPr lang="cs-CZ" sz="2400" spc="-1" dirty="0">
                <a:solidFill>
                  <a:srgbClr val="3D3C2C"/>
                </a:solidFill>
                <a:latin typeface="Cambria"/>
                <a:ea typeface="Cambria"/>
              </a:rPr>
              <a:t>	</a:t>
            </a:r>
            <a:r>
              <a:rPr lang="en-GB" sz="2400" spc="-1" dirty="0" err="1">
                <a:solidFill>
                  <a:srgbClr val="3D3C2C"/>
                </a:solidFill>
                <a:latin typeface="Cambria"/>
                <a:ea typeface="Cambria"/>
              </a:rPr>
              <a:t>Komunikační</a:t>
            </a:r>
            <a:r>
              <a:rPr lang="en-GB" sz="2400" spc="-1" dirty="0">
                <a:solidFill>
                  <a:srgbClr val="3D3C2C"/>
                </a:solidFill>
                <a:latin typeface="Cambria"/>
                <a:ea typeface="Cambria"/>
              </a:rPr>
              <a:t> </a:t>
            </a:r>
            <a:r>
              <a:rPr lang="en-GB" sz="2400" spc="-1" dirty="0" err="1">
                <a:solidFill>
                  <a:srgbClr val="3D3C2C"/>
                </a:solidFill>
                <a:latin typeface="Cambria"/>
                <a:ea typeface="Cambria"/>
              </a:rPr>
              <a:t>proces</a:t>
            </a:r>
            <a:r>
              <a:rPr lang="en-GB" sz="2400" spc="-1" dirty="0">
                <a:solidFill>
                  <a:srgbClr val="3D3C2C"/>
                </a:solidFill>
                <a:latin typeface="Cambria"/>
                <a:ea typeface="Cambria"/>
              </a:rPr>
              <a:t>
</a:t>
            </a:r>
            <a:r>
              <a:rPr lang="cs-CZ" sz="2400" spc="-1" dirty="0">
                <a:solidFill>
                  <a:srgbClr val="3D3C2C"/>
                </a:solidFill>
                <a:latin typeface="Cambria"/>
                <a:ea typeface="Cambria"/>
              </a:rPr>
              <a:t>	</a:t>
            </a:r>
            <a:r>
              <a:rPr lang="en-GB" sz="2400" spc="-1" dirty="0" err="1">
                <a:solidFill>
                  <a:srgbClr val="3D3C2C"/>
                </a:solidFill>
                <a:latin typeface="Cambria"/>
                <a:ea typeface="Cambria"/>
              </a:rPr>
              <a:t>Efektivní</a:t>
            </a:r>
            <a:r>
              <a:rPr lang="en-GB" sz="2400" spc="-1" dirty="0">
                <a:solidFill>
                  <a:srgbClr val="3D3C2C"/>
                </a:solidFill>
                <a:latin typeface="Cambria"/>
                <a:ea typeface="Cambria"/>
              </a:rPr>
              <a:t> </a:t>
            </a:r>
            <a:r>
              <a:rPr lang="en-GB" sz="2400" spc="-1" dirty="0" err="1">
                <a:solidFill>
                  <a:srgbClr val="3D3C2C"/>
                </a:solidFill>
                <a:latin typeface="Cambria"/>
                <a:ea typeface="Cambria"/>
              </a:rPr>
              <a:t>verbální</a:t>
            </a:r>
            <a:r>
              <a:rPr lang="en-GB" sz="2400" spc="-1" dirty="0">
                <a:solidFill>
                  <a:srgbClr val="3D3C2C"/>
                </a:solidFill>
                <a:latin typeface="Cambria"/>
                <a:ea typeface="Cambria"/>
              </a:rPr>
              <a:t> </a:t>
            </a:r>
            <a:r>
              <a:rPr lang="en-GB" sz="2400" spc="-1" dirty="0" err="1">
                <a:solidFill>
                  <a:srgbClr val="3D3C2C"/>
                </a:solidFill>
                <a:latin typeface="Cambria"/>
                <a:ea typeface="Cambria"/>
              </a:rPr>
              <a:t>komunikace</a:t>
            </a:r>
            <a:r>
              <a:rPr lang="en-GB" sz="2400" spc="-1" dirty="0">
                <a:solidFill>
                  <a:srgbClr val="3D3C2C"/>
                </a:solidFill>
                <a:latin typeface="Cambria"/>
                <a:ea typeface="Cambria"/>
              </a:rPr>
              <a:t>
</a:t>
            </a:r>
            <a:r>
              <a:rPr lang="cs-CZ" sz="2400" spc="-1" dirty="0">
                <a:solidFill>
                  <a:srgbClr val="3D3C2C"/>
                </a:solidFill>
                <a:latin typeface="Cambria"/>
                <a:ea typeface="Cambria"/>
              </a:rPr>
              <a:t>	</a:t>
            </a:r>
            <a:r>
              <a:rPr lang="en-GB" sz="2400" spc="-1" dirty="0" err="1">
                <a:solidFill>
                  <a:srgbClr val="3D3C2C"/>
                </a:solidFill>
                <a:latin typeface="Cambria"/>
                <a:ea typeface="Cambria"/>
              </a:rPr>
              <a:t>Základní</a:t>
            </a:r>
            <a:r>
              <a:rPr lang="en-GB" sz="2400" spc="-1" dirty="0">
                <a:solidFill>
                  <a:srgbClr val="3D3C2C"/>
                </a:solidFill>
                <a:latin typeface="Cambria"/>
                <a:ea typeface="Cambria"/>
              </a:rPr>
              <a:t> </a:t>
            </a:r>
            <a:r>
              <a:rPr lang="en-GB" sz="2400" spc="-1" dirty="0" err="1">
                <a:solidFill>
                  <a:srgbClr val="3D3C2C"/>
                </a:solidFill>
                <a:latin typeface="Cambria"/>
                <a:ea typeface="Cambria"/>
              </a:rPr>
              <a:t>komunikační</a:t>
            </a:r>
            <a:r>
              <a:rPr lang="en-GB" sz="2400" spc="-1" dirty="0">
                <a:solidFill>
                  <a:srgbClr val="3D3C2C"/>
                </a:solidFill>
                <a:latin typeface="Cambria"/>
                <a:ea typeface="Cambria"/>
              </a:rPr>
              <a:t> </a:t>
            </a:r>
            <a:r>
              <a:rPr lang="en-GB" sz="2400" spc="-1" dirty="0" err="1">
                <a:solidFill>
                  <a:srgbClr val="3D3C2C"/>
                </a:solidFill>
                <a:latin typeface="Cambria"/>
                <a:ea typeface="Cambria"/>
              </a:rPr>
              <a:t>dovednosti</a:t>
            </a:r>
            <a:endParaRPr kumimoji="0" lang="cs-CZ" sz="2200" b="0" i="0" u="none" strike="noStrike" kern="1200" cap="none" spc="-7" normalizeH="0" baseline="0" noProof="0" dirty="0">
              <a:ln>
                <a:noFill/>
              </a:ln>
              <a:solidFill>
                <a:srgbClr val="3D3C2C"/>
              </a:solidFill>
              <a:effectLst/>
              <a:uLnTx/>
              <a:uFillTx/>
              <a:latin typeface="Cambria"/>
              <a:ea typeface="Cambria"/>
              <a:cs typeface="DejaVu San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endParaRPr kumimoji="0" lang="cs-CZ" sz="22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r>
              <a:rPr kumimoji="0" lang="cs-CZ" sz="22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Máte nějaké otázky?</a:t>
            </a:r>
          </a:p>
        </p:txBody>
      </p:sp>
      <p:sp>
        <p:nvSpPr>
          <p:cNvPr id="204" name="TextShape 3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1" normalizeH="0" baseline="0" noProof="0" dirty="0">
                <a:ln>
                  <a:noFill/>
                </a:ln>
                <a:solidFill>
                  <a:srgbClr val="777777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RKMD</a:t>
            </a:r>
            <a:endParaRPr kumimoji="0" lang="en-GB" sz="10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DejaVu Sans"/>
              <a:cs typeface="DejaVu San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TextShape 1"/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cs-CZ" sz="2400" b="0" strike="noStrike" spc="-7" dirty="0">
                <a:solidFill>
                  <a:srgbClr val="7D1E1E"/>
                </a:solidFill>
                <a:latin typeface="Cambria"/>
              </a:rPr>
              <a:t>Představte se</a:t>
            </a:r>
            <a:endParaRPr lang="cs-CZ" sz="2400" b="0" strike="noStrike" spc="-1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06" name="TextShape 2"/>
          <p:cNvSpPr txBox="1"/>
          <p:nvPr/>
        </p:nvSpPr>
        <p:spPr>
          <a:xfrm>
            <a:off x="1200240" y="1773360"/>
            <a:ext cx="10362960" cy="4357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12600" indent="-342720"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endParaRPr lang="cs-CZ" sz="2400" b="0" strike="noStrike" spc="-7" dirty="0">
              <a:solidFill>
                <a:srgbClr val="3D3C2C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2600" indent="-342720" algn="ctr"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endParaRPr lang="cs-CZ" sz="2400" spc="-7" dirty="0">
              <a:solidFill>
                <a:srgbClr val="3D3C2C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2600" indent="-342720" algn="ctr"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cs-CZ" sz="2400" spc="-7" dirty="0">
                <a:solidFill>
                  <a:srgbClr val="3D3C2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Vaše jméno a věk
ESF/FI/Jiné
Jakékoli předchozí podobné kurzy</a:t>
            </a:r>
          </a:p>
          <a:p>
            <a:pPr marL="12600" indent="-342720" algn="ctr"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cs-CZ" sz="2400" spc="-7" dirty="0">
                <a:solidFill>
                  <a:srgbClr val="3D3C2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Co čtete?</a:t>
            </a:r>
          </a:p>
          <a:p>
            <a:pPr algn="ctr"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</a:pPr>
            <a:endParaRPr lang="cs-CZ" sz="2400" b="0" strike="noStrike" spc="-7" dirty="0">
              <a:solidFill>
                <a:srgbClr val="3D3C2C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2600" indent="-342720"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endParaRPr lang="cs-CZ" sz="2000" spc="-7" dirty="0">
              <a:solidFill>
                <a:srgbClr val="3D3C2C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2600" indent="-342720"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endParaRPr lang="cs-CZ" sz="2800" spc="-7" dirty="0">
              <a:solidFill>
                <a:srgbClr val="3D3C2C"/>
              </a:solidFill>
              <a:latin typeface="Century Gothic"/>
            </a:endParaRPr>
          </a:p>
          <a:p>
            <a:pPr marL="12600" indent="-342720"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endParaRPr lang="cs-CZ" sz="2800" b="0" strike="noStrike" spc="-1" dirty="0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207" name="TextShape 3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 dirty="0">
                <a:solidFill>
                  <a:srgbClr val="777777"/>
                </a:solidFill>
                <a:latin typeface="Cambria"/>
              </a:rPr>
              <a:t>RKMD</a:t>
            </a:r>
            <a:endParaRPr lang="en-GB" sz="10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991879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TextShape 1"/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cs-CZ" sz="2400" spc="-7" dirty="0">
                <a:solidFill>
                  <a:srgbClr val="7D1E1E"/>
                </a:solidFill>
                <a:latin typeface="Cambria"/>
              </a:rPr>
              <a:t>Jak zlepšit své komunikační dovednosti?</a:t>
            </a:r>
            <a:endParaRPr lang="cs-CZ" sz="2400" b="0" strike="noStrike" spc="-1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06" name="TextShape 2"/>
          <p:cNvSpPr txBox="1"/>
          <p:nvPr/>
        </p:nvSpPr>
        <p:spPr>
          <a:xfrm>
            <a:off x="1200240" y="1773360"/>
            <a:ext cx="10362960" cy="4357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12600" indent="-342720"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cs-CZ" sz="2400" spc="-7" dirty="0">
                <a:solidFill>
                  <a:srgbClr val="3D3C2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Učení je těžké. Naučit se soft </a:t>
            </a:r>
            <a:r>
              <a:rPr lang="cs-CZ" sz="2400" spc="-7" dirty="0" err="1">
                <a:solidFill>
                  <a:srgbClr val="3D3C2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skills</a:t>
            </a:r>
            <a:r>
              <a:rPr lang="cs-CZ" sz="2400" spc="-7" dirty="0">
                <a:solidFill>
                  <a:srgbClr val="3D3C2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(jako jsou prezentační dovednosti a vyjednávání) je ještě těžší. </a:t>
            </a:r>
          </a:p>
          <a:p>
            <a:pPr marL="342900" indent="-342900"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  <a:buFont typeface="Arial" panose="020B0604020202020204" pitchFamily="34" charset="0"/>
              <a:buChar char="•"/>
            </a:pPr>
            <a:r>
              <a:rPr lang="cs-CZ" sz="2400" spc="-7" dirty="0">
                <a:solidFill>
                  <a:srgbClr val="3D3C2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
Jaké jsou některé běžné dobré způsoby, jak se naučit nové dovednosti? Hudba, matematika, jazyk?
</a:t>
            </a:r>
          </a:p>
          <a:p>
            <a:pPr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</a:pPr>
            <a:endParaRPr lang="cs-CZ" sz="2400" spc="-7" dirty="0">
              <a:solidFill>
                <a:srgbClr val="3D3C2C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  <a:buFont typeface="Arial" panose="020B0604020202020204" pitchFamily="34" charset="0"/>
              <a:buChar char="•"/>
            </a:pPr>
            <a:r>
              <a:rPr lang="cs-CZ" sz="2400" spc="-7" dirty="0">
                <a:solidFill>
                  <a:srgbClr val="3D3C2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Jak se to liší při učení soft </a:t>
            </a:r>
            <a:r>
              <a:rPr lang="cs-CZ" sz="2400" spc="-7" dirty="0" err="1">
                <a:solidFill>
                  <a:srgbClr val="3D3C2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skills</a:t>
            </a:r>
            <a:r>
              <a:rPr lang="cs-CZ" sz="2400" spc="-7" dirty="0">
                <a:solidFill>
                  <a:srgbClr val="3D3C2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?</a:t>
            </a:r>
            <a:endParaRPr lang="cs-CZ" sz="2400" b="0" strike="noStrike" spc="-7" dirty="0">
              <a:solidFill>
                <a:srgbClr val="3D3C2C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2600" indent="-342720"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endParaRPr lang="cs-CZ" sz="2000" spc="-7" dirty="0">
              <a:solidFill>
                <a:srgbClr val="3D3C2C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2600" indent="-342720"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endParaRPr lang="cs-CZ" sz="2800" spc="-7" dirty="0">
              <a:solidFill>
                <a:srgbClr val="3D3C2C"/>
              </a:solidFill>
              <a:latin typeface="Century Gothic"/>
            </a:endParaRPr>
          </a:p>
          <a:p>
            <a:pPr marL="12600" indent="-342720"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endParaRPr lang="cs-CZ" sz="2800" b="0" strike="noStrike" spc="-1" dirty="0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207" name="TextShape 3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 dirty="0">
                <a:solidFill>
                  <a:srgbClr val="777777"/>
                </a:solidFill>
                <a:latin typeface="Cambria"/>
              </a:rPr>
              <a:t>RKMD</a:t>
            </a:r>
            <a:endParaRPr lang="en-GB" sz="10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695609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TextShape 1"/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cs-CZ" sz="2400" spc="-7" dirty="0">
                <a:solidFill>
                  <a:srgbClr val="7D1E1E"/>
                </a:solidFill>
                <a:latin typeface="Cambria"/>
              </a:rPr>
              <a:t>Jak zlepšovat své komunikační dovednosti?</a:t>
            </a:r>
            <a:endParaRPr lang="cs-CZ" sz="2400" b="0" strike="noStrike" spc="-1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06" name="TextShape 2"/>
          <p:cNvSpPr txBox="1"/>
          <p:nvPr/>
        </p:nvSpPr>
        <p:spPr>
          <a:xfrm>
            <a:off x="7156199" y="3953037"/>
            <a:ext cx="3532122" cy="1857742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</a:pPr>
            <a:r>
              <a:rPr lang="cs-CZ" spc="-1" dirty="0">
                <a:solidFill>
                  <a:srgbClr val="000000"/>
                </a:solidFill>
                <a:latin typeface="Cambria"/>
              </a:rPr>
              <a:t>Praxe je pro měkké dovednosti těžko dostupná. 
Pasivní čtení materiálů nepřináší mnoho výhod.</a:t>
            </a:r>
            <a:endParaRPr lang="cs-CZ" b="0" strike="noStrike" spc="-1" dirty="0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207" name="TextShape 3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 dirty="0">
                <a:solidFill>
                  <a:srgbClr val="777777"/>
                </a:solidFill>
                <a:latin typeface="Cambria"/>
              </a:rPr>
              <a:t>RKMD</a:t>
            </a:r>
            <a:endParaRPr lang="en-GB" sz="1000" b="0" strike="noStrike" spc="-1" dirty="0">
              <a:latin typeface="Times New Roman"/>
            </a:endParaRPr>
          </a:p>
        </p:txBody>
      </p:sp>
      <p:pic>
        <p:nvPicPr>
          <p:cNvPr id="2050" name="Picture 2" descr="Leetcode: Overcoming the learning plateaus | by Ashveen Bansal | Medium">
            <a:extLst>
              <a:ext uri="{FF2B5EF4-FFF2-40B4-BE49-F238E27FC236}">
                <a16:creationId xmlns:a16="http://schemas.microsoft.com/office/drawing/2014/main" id="{C1B134EA-FF2E-748A-2E29-41AB418237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320" y="1628280"/>
            <a:ext cx="5730565" cy="4182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Unread Books at Home Still Spark Literacy Habits - Scientific American">
            <a:extLst>
              <a:ext uri="{FF2B5EF4-FFF2-40B4-BE49-F238E27FC236}">
                <a16:creationId xmlns:a16="http://schemas.microsoft.com/office/drawing/2014/main" id="{0834EFB7-A13E-D7A7-F4BE-543CA0648F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1058" y="4257591"/>
            <a:ext cx="982952" cy="717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Practice vs. Practise: What's The Difference? - Dictionary.com">
            <a:extLst>
              <a:ext uri="{FF2B5EF4-FFF2-40B4-BE49-F238E27FC236}">
                <a16:creationId xmlns:a16="http://schemas.microsoft.com/office/drawing/2014/main" id="{1FA4C027-BF52-A8B9-C1E9-B9025E1C3B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6427" y="2636628"/>
            <a:ext cx="1547373" cy="1085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What Is A Plateau? - WorldAtlas">
            <a:extLst>
              <a:ext uri="{FF2B5EF4-FFF2-40B4-BE49-F238E27FC236}">
                <a16:creationId xmlns:a16="http://schemas.microsoft.com/office/drawing/2014/main" id="{2239DED6-69E2-FC26-1740-1893E004E9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6198" y="1570454"/>
            <a:ext cx="3375942" cy="2246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E973D1F-0DD0-371F-9F57-F7877CC8288F}"/>
              </a:ext>
            </a:extLst>
          </p:cNvPr>
          <p:cNvSpPr txBox="1"/>
          <p:nvPr/>
        </p:nvSpPr>
        <p:spPr>
          <a:xfrm>
            <a:off x="4834701" y="2502494"/>
            <a:ext cx="966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Plateau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33668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TextShape 1"/>
          <p:cNvSpPr txBox="1"/>
          <p:nvPr/>
        </p:nvSpPr>
        <p:spPr>
          <a:xfrm>
            <a:off x="1200240" y="111474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cs-CZ" sz="2400" spc="-7" dirty="0">
                <a:solidFill>
                  <a:srgbClr val="7D1E1E"/>
                </a:solidFill>
                <a:latin typeface="Cambria"/>
              </a:rPr>
              <a:t>Jak zlepšovat své komunikační dovednosti?</a:t>
            </a:r>
            <a:endParaRPr lang="cs-CZ" sz="2400" b="0" strike="noStrike" spc="-1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06" name="TextShape 2"/>
          <p:cNvSpPr txBox="1"/>
          <p:nvPr/>
        </p:nvSpPr>
        <p:spPr>
          <a:xfrm>
            <a:off x="1200240" y="1773360"/>
            <a:ext cx="10362960" cy="4357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</a:pPr>
            <a:r>
              <a:rPr lang="cs-CZ" sz="2400" spc="-7" dirty="0">
                <a:solidFill>
                  <a:srgbClr val="3D3C2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Extrémně důležitou součástí učení je mít někoho, kdo vás učí a dává dobrou zpětnou vazbu, což znamená:</a:t>
            </a:r>
          </a:p>
          <a:p>
            <a:pPr marL="12600" indent="-342720"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cs-CZ" sz="2400" spc="-7" dirty="0">
                <a:solidFill>
                  <a:srgbClr val="3D3C2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Pozorně vás pozoruje;
Identifikuje oblasti, které je třeba zlepšit.
Rozděluje velké úkoly na menší části;
Navrhuje změny;
Sleduje průběh.</a:t>
            </a:r>
          </a:p>
          <a:p>
            <a:pPr marL="127080" lvl="1">
              <a:spcBef>
                <a:spcPts val="675"/>
              </a:spcBef>
              <a:buClr>
                <a:srgbClr val="7D1E1E"/>
              </a:buClr>
            </a:pPr>
            <a:r>
              <a:rPr lang="cs-CZ" sz="2400" spc="-7" dirty="0">
                <a:solidFill>
                  <a:srgbClr val="3D3C2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To vše je pro soft </a:t>
            </a:r>
            <a:r>
              <a:rPr lang="cs-CZ" sz="2400" spc="-7" dirty="0" err="1">
                <a:solidFill>
                  <a:srgbClr val="3D3C2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skills</a:t>
            </a:r>
            <a:r>
              <a:rPr lang="cs-CZ" sz="2400" spc="-7" dirty="0">
                <a:solidFill>
                  <a:srgbClr val="3D3C2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ve světě mimo semináře extrémně vzácné.</a:t>
            </a:r>
          </a:p>
          <a:p>
            <a:pPr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</a:pPr>
            <a:endParaRPr lang="cs-CZ" sz="2400" b="0" strike="noStrike" spc="-7" dirty="0">
              <a:solidFill>
                <a:srgbClr val="3D3C2C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2600" indent="-342720"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endParaRPr lang="cs-CZ" sz="2000" spc="-7" dirty="0">
              <a:solidFill>
                <a:srgbClr val="3D3C2C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2600" indent="-342720"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endParaRPr lang="cs-CZ" sz="2800" spc="-7" dirty="0">
              <a:solidFill>
                <a:srgbClr val="3D3C2C"/>
              </a:solidFill>
              <a:latin typeface="Century Gothic"/>
            </a:endParaRPr>
          </a:p>
          <a:p>
            <a:pPr marL="12600" indent="-342720"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endParaRPr lang="cs-CZ" sz="2800" b="0" strike="noStrike" spc="-1" dirty="0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207" name="TextShape 3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 dirty="0">
                <a:solidFill>
                  <a:srgbClr val="777777"/>
                </a:solidFill>
                <a:latin typeface="Cambria"/>
              </a:rPr>
              <a:t>RKMD</a:t>
            </a:r>
            <a:endParaRPr lang="en-GB" sz="10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42458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TextShape 1"/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1200" cap="none" spc="-1" normalizeH="0" baseline="0" noProof="0" dirty="0">
                <a:ln>
                  <a:noFill/>
                </a:ln>
                <a:solidFill>
                  <a:srgbClr val="7D1E1E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Agenda</a:t>
            </a:r>
            <a:r>
              <a:rPr kumimoji="0" lang="en-US" sz="2400" b="0" i="0" u="none" strike="noStrike" kern="1200" cap="none" spc="-1" normalizeH="0" baseline="0" noProof="0" dirty="0">
                <a:ln>
                  <a:noFill/>
                </a:ln>
                <a:solidFill>
                  <a:srgbClr val="7D1E1E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 for today</a:t>
            </a:r>
            <a:endParaRPr kumimoji="0" lang="cs-CZ" sz="24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/>
              <a:ea typeface="DejaVu Sans"/>
              <a:cs typeface="DejaVu Sans"/>
            </a:endParaRPr>
          </a:p>
        </p:txBody>
      </p:sp>
      <p:sp>
        <p:nvSpPr>
          <p:cNvPr id="188" name="TextShape 2"/>
          <p:cNvSpPr txBox="1"/>
          <p:nvPr/>
        </p:nvSpPr>
        <p:spPr>
          <a:xfrm>
            <a:off x="1200240" y="1773360"/>
            <a:ext cx="10362960" cy="4357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343080" lvl="0" indent="-342720">
              <a:spcBef>
                <a:spcPts val="479"/>
              </a:spcBef>
              <a:buClr>
                <a:srgbClr val="7D1E1E"/>
              </a:buClr>
              <a:buFont typeface="Wingdings" charset="2"/>
              <a:buChar char=""/>
              <a:defRPr/>
            </a:pPr>
            <a:r>
              <a:rPr lang="en-GB" sz="2400" spc="-1" dirty="0" err="1">
                <a:solidFill>
                  <a:srgbClr val="000000"/>
                </a:solidFill>
                <a:latin typeface="Cambria"/>
              </a:rPr>
              <a:t>Informace</a:t>
            </a:r>
            <a:r>
              <a:rPr lang="en-GB" sz="2400" spc="-1" dirty="0">
                <a:solidFill>
                  <a:srgbClr val="000000"/>
                </a:solidFill>
                <a:latin typeface="Cambria"/>
              </a:rPr>
              <a:t> o </a:t>
            </a:r>
            <a:r>
              <a:rPr lang="en-GB" sz="2400" spc="-1" dirty="0" err="1">
                <a:solidFill>
                  <a:srgbClr val="000000"/>
                </a:solidFill>
                <a:latin typeface="Cambria"/>
              </a:rPr>
              <a:t>kurzu</a:t>
            </a:r>
            <a:r>
              <a:rPr lang="en-GB" sz="2400" spc="-1" dirty="0">
                <a:solidFill>
                  <a:srgbClr val="000000"/>
                </a:solidFill>
                <a:latin typeface="Cambria"/>
              </a:rPr>
              <a:t>
</a:t>
            </a:r>
            <a:r>
              <a:rPr lang="en-GB" sz="2400" spc="-1" dirty="0" err="1">
                <a:solidFill>
                  <a:srgbClr val="000000"/>
                </a:solidFill>
                <a:latin typeface="Cambria"/>
              </a:rPr>
              <a:t>Požadavky</a:t>
            </a:r>
            <a:r>
              <a:rPr lang="en-GB" sz="24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GB" sz="2400" spc="-1" dirty="0" err="1">
                <a:solidFill>
                  <a:srgbClr val="000000"/>
                </a:solidFill>
                <a:latin typeface="Cambria"/>
              </a:rPr>
              <a:t>na</a:t>
            </a:r>
            <a:r>
              <a:rPr lang="en-GB" sz="24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GB" sz="2400" spc="-1" dirty="0" err="1">
                <a:solidFill>
                  <a:srgbClr val="000000"/>
                </a:solidFill>
                <a:latin typeface="Cambria"/>
              </a:rPr>
              <a:t>kurz</a:t>
            </a:r>
            <a:r>
              <a:rPr lang="en-GB" sz="2400" spc="-1" dirty="0">
                <a:solidFill>
                  <a:srgbClr val="000000"/>
                </a:solidFill>
                <a:latin typeface="Cambria"/>
              </a:rPr>
              <a:t>
</a:t>
            </a:r>
            <a:r>
              <a:rPr lang="en-GB" sz="2400" spc="-1" dirty="0" err="1">
                <a:solidFill>
                  <a:srgbClr val="000000"/>
                </a:solidFill>
                <a:latin typeface="Cambria"/>
              </a:rPr>
              <a:t>Úvod</a:t>
            </a:r>
            <a:r>
              <a:rPr lang="en-GB" sz="2400" spc="-1" dirty="0">
                <a:solidFill>
                  <a:srgbClr val="000000"/>
                </a:solidFill>
                <a:latin typeface="Cambria"/>
              </a:rPr>
              <a:t>
</a:t>
            </a:r>
            <a:r>
              <a:rPr lang="en-GB" sz="2400" spc="-1" dirty="0" err="1">
                <a:solidFill>
                  <a:srgbClr val="000000"/>
                </a:solidFill>
                <a:latin typeface="Cambria"/>
              </a:rPr>
              <a:t>Komunikační</a:t>
            </a:r>
            <a:r>
              <a:rPr lang="en-GB" sz="2400" spc="-1" dirty="0">
                <a:solidFill>
                  <a:srgbClr val="000000"/>
                </a:solidFill>
                <a:latin typeface="Cambria"/>
              </a:rPr>
              <a:t> process</a:t>
            </a:r>
            <a:endParaRPr lang="cs-CZ" sz="2400" spc="-1" dirty="0">
              <a:solidFill>
                <a:srgbClr val="000000"/>
              </a:solidFill>
              <a:latin typeface="Cambria"/>
            </a:endParaRPr>
          </a:p>
          <a:p>
            <a:pPr marL="343080" lvl="0" indent="-342720">
              <a:spcBef>
                <a:spcPts val="479"/>
              </a:spcBef>
              <a:buClr>
                <a:srgbClr val="7D1E1E"/>
              </a:buClr>
              <a:buFont typeface="Wingdings" charset="2"/>
              <a:buChar char=""/>
              <a:defRPr/>
            </a:pPr>
            <a:r>
              <a:rPr lang="cs-CZ" sz="2400" spc="-1" dirty="0">
                <a:solidFill>
                  <a:srgbClr val="000000"/>
                </a:solidFill>
                <a:latin typeface="Cambria"/>
              </a:rPr>
              <a:t>Dávání feedbacku</a:t>
            </a:r>
            <a:r>
              <a:rPr lang="en-GB" sz="2400" spc="-1" dirty="0">
                <a:solidFill>
                  <a:srgbClr val="000000"/>
                </a:solidFill>
                <a:latin typeface="Cambria"/>
              </a:rPr>
              <a:t>
</a:t>
            </a:r>
            <a:r>
              <a:rPr lang="en-GB" sz="2400" spc="-1" dirty="0" err="1">
                <a:solidFill>
                  <a:srgbClr val="000000"/>
                </a:solidFill>
                <a:latin typeface="Cambria"/>
              </a:rPr>
              <a:t>Položení</a:t>
            </a:r>
            <a:r>
              <a:rPr lang="en-GB" sz="24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GB" sz="2400" spc="-1" dirty="0" err="1">
                <a:solidFill>
                  <a:srgbClr val="000000"/>
                </a:solidFill>
                <a:latin typeface="Cambria"/>
              </a:rPr>
              <a:t>správné</a:t>
            </a:r>
            <a:r>
              <a:rPr lang="en-GB" sz="24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GB" sz="2400" spc="-1" dirty="0" err="1">
                <a:solidFill>
                  <a:srgbClr val="000000"/>
                </a:solidFill>
                <a:latin typeface="Cambria"/>
              </a:rPr>
              <a:t>otázky</a:t>
            </a:r>
            <a:r>
              <a:rPr lang="en-GB" sz="2400" spc="-1" dirty="0">
                <a:solidFill>
                  <a:srgbClr val="000000"/>
                </a:solidFill>
                <a:latin typeface="Cambria"/>
              </a:rPr>
              <a:t>
Jak </a:t>
            </a:r>
            <a:r>
              <a:rPr lang="en-GB" sz="2400" spc="-1" dirty="0" err="1">
                <a:solidFill>
                  <a:srgbClr val="000000"/>
                </a:solidFill>
                <a:latin typeface="Cambria"/>
              </a:rPr>
              <a:t>být</a:t>
            </a:r>
            <a:r>
              <a:rPr lang="en-GB" sz="24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GB" sz="2400" spc="-1" dirty="0" err="1">
                <a:solidFill>
                  <a:srgbClr val="000000"/>
                </a:solidFill>
                <a:latin typeface="Cambria"/>
              </a:rPr>
              <a:t>lepším</a:t>
            </a:r>
            <a:r>
              <a:rPr lang="en-GB" sz="24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GB" sz="2400" spc="-1" dirty="0" err="1">
                <a:solidFill>
                  <a:srgbClr val="000000"/>
                </a:solidFill>
                <a:latin typeface="Cambria"/>
              </a:rPr>
              <a:t>posluchačem</a:t>
            </a:r>
            <a:endParaRPr lang="cs-CZ" sz="2400" spc="-1" dirty="0">
              <a:solidFill>
                <a:srgbClr val="000000"/>
              </a:solidFill>
              <a:latin typeface="Cambria"/>
            </a:endParaRPr>
          </a:p>
          <a:p>
            <a:pPr marL="343080" lvl="0" indent="-342720">
              <a:spcBef>
                <a:spcPts val="479"/>
              </a:spcBef>
              <a:buClr>
                <a:srgbClr val="7D1E1E"/>
              </a:buClr>
              <a:buFont typeface="Wingdings" charset="2"/>
              <a:buChar char=""/>
              <a:defRPr/>
            </a:pPr>
            <a:endParaRPr lang="cs-CZ" sz="2400" spc="-1" dirty="0">
              <a:solidFill>
                <a:srgbClr val="000000"/>
              </a:solidFill>
              <a:latin typeface="Cambria"/>
            </a:endParaRPr>
          </a:p>
          <a:p>
            <a:pPr marL="343080" lvl="0" indent="-342720">
              <a:spcBef>
                <a:spcPts val="479"/>
              </a:spcBef>
              <a:buClr>
                <a:srgbClr val="7D1E1E"/>
              </a:buClr>
              <a:buFont typeface="Wingdings" charset="2"/>
              <a:buChar char=""/>
              <a:defRPr/>
            </a:pPr>
            <a:r>
              <a:rPr lang="en-GB" sz="2400" spc="-1" dirty="0" err="1">
                <a:solidFill>
                  <a:srgbClr val="000000"/>
                </a:solidFill>
                <a:latin typeface="Cambria"/>
              </a:rPr>
              <a:t>Všechny</a:t>
            </a:r>
            <a:r>
              <a:rPr lang="en-GB" sz="24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GB" sz="2400" spc="-1" dirty="0" err="1">
                <a:solidFill>
                  <a:srgbClr val="000000"/>
                </a:solidFill>
                <a:latin typeface="Cambria"/>
              </a:rPr>
              <a:t>prezentace</a:t>
            </a:r>
            <a:r>
              <a:rPr lang="en-GB" sz="2400" spc="-1" dirty="0">
                <a:solidFill>
                  <a:srgbClr val="000000"/>
                </a:solidFill>
                <a:latin typeface="Cambria"/>
              </a:rPr>
              <a:t> a </a:t>
            </a:r>
            <a:r>
              <a:rPr lang="en-GB" sz="2400" spc="-1" dirty="0" err="1">
                <a:solidFill>
                  <a:srgbClr val="000000"/>
                </a:solidFill>
                <a:latin typeface="Cambria"/>
              </a:rPr>
              <a:t>výukové</a:t>
            </a:r>
            <a:r>
              <a:rPr lang="en-GB" sz="24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GB" sz="2400" spc="-1" dirty="0" err="1">
                <a:solidFill>
                  <a:srgbClr val="000000"/>
                </a:solidFill>
                <a:latin typeface="Cambria"/>
              </a:rPr>
              <a:t>materiály</a:t>
            </a:r>
            <a:r>
              <a:rPr lang="en-GB" sz="24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GB" sz="2400" spc="-1" dirty="0" err="1">
                <a:solidFill>
                  <a:srgbClr val="000000"/>
                </a:solidFill>
                <a:latin typeface="Cambria"/>
              </a:rPr>
              <a:t>jsou</a:t>
            </a:r>
            <a:r>
              <a:rPr lang="cs-CZ" sz="2400" spc="-1" dirty="0">
                <a:solidFill>
                  <a:srgbClr val="000000"/>
                </a:solidFill>
                <a:latin typeface="Cambria"/>
              </a:rPr>
              <a:t>/budou</a:t>
            </a:r>
            <a:r>
              <a:rPr lang="en-GB" sz="24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GB" sz="2400" spc="-1" dirty="0" err="1">
                <a:solidFill>
                  <a:srgbClr val="000000"/>
                </a:solidFill>
                <a:latin typeface="Cambria"/>
              </a:rPr>
              <a:t>nahrány</a:t>
            </a:r>
            <a:r>
              <a:rPr lang="en-GB" sz="2400" spc="-1" dirty="0">
                <a:solidFill>
                  <a:srgbClr val="000000"/>
                </a:solidFill>
                <a:latin typeface="Cambria"/>
              </a:rPr>
              <a:t> v </a:t>
            </a:r>
            <a:r>
              <a:rPr lang="en-GB" sz="2400" spc="-1" dirty="0" err="1">
                <a:solidFill>
                  <a:srgbClr val="000000"/>
                </a:solidFill>
                <a:latin typeface="Cambria"/>
              </a:rPr>
              <a:t>ISu</a:t>
            </a:r>
            <a:endParaRPr lang="cs-CZ" sz="2400" spc="-1" dirty="0">
              <a:solidFill>
                <a:srgbClr val="000000"/>
              </a:solidFill>
              <a:latin typeface="Cambria"/>
            </a:endParaRPr>
          </a:p>
          <a:p>
            <a:pPr marL="343080" lvl="0" indent="-342720">
              <a:spcBef>
                <a:spcPts val="479"/>
              </a:spcBef>
              <a:buClr>
                <a:srgbClr val="7D1E1E"/>
              </a:buClr>
              <a:buFont typeface="Wingdings" charset="2"/>
              <a:buChar char=""/>
              <a:defRPr/>
            </a:pPr>
            <a:r>
              <a:rPr lang="cs-CZ" sz="2400" spc="-1" dirty="0">
                <a:solidFill>
                  <a:srgbClr val="000000"/>
                </a:solidFill>
                <a:latin typeface="Cambria"/>
              </a:rPr>
              <a:t>https://is.muni.cz/auth/el/econ/jaro2025/MPV_RKMD/um/</a:t>
            </a:r>
          </a:p>
        </p:txBody>
      </p:sp>
      <p:sp>
        <p:nvSpPr>
          <p:cNvPr id="189" name="TextShape 3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000" b="0" i="0" u="none" strike="noStrike" kern="1200" cap="none" spc="-1" normalizeH="0" baseline="0" noProof="0" dirty="0">
                <a:ln>
                  <a:noFill/>
                </a:ln>
                <a:solidFill>
                  <a:srgbClr val="777777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RKMD</a:t>
            </a:r>
            <a:endParaRPr kumimoji="0" lang="en-GB" sz="10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DejaVu Sans"/>
              <a:cs typeface="DejaVu San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TextShape 1"/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GB" sz="2400" spc="-7" dirty="0" err="1">
                <a:solidFill>
                  <a:srgbClr val="7D1E1E"/>
                </a:solidFill>
                <a:latin typeface="Cambria"/>
              </a:rPr>
              <a:t>Obecná</a:t>
            </a:r>
            <a:r>
              <a:rPr lang="en-GB" sz="2400" spc="-7" dirty="0">
                <a:solidFill>
                  <a:srgbClr val="7D1E1E"/>
                </a:solidFill>
                <a:latin typeface="Cambria"/>
              </a:rPr>
              <a:t> </a:t>
            </a:r>
            <a:r>
              <a:rPr lang="en-GB" sz="2400" spc="-7" dirty="0" err="1">
                <a:solidFill>
                  <a:srgbClr val="7D1E1E"/>
                </a:solidFill>
                <a:latin typeface="Cambria"/>
              </a:rPr>
              <a:t>pravidla</a:t>
            </a:r>
            <a:r>
              <a:rPr lang="en-GB" sz="2400" spc="-7" dirty="0">
                <a:solidFill>
                  <a:srgbClr val="7D1E1E"/>
                </a:solidFill>
                <a:latin typeface="Cambria"/>
              </a:rPr>
              <a:t> </a:t>
            </a:r>
            <a:r>
              <a:rPr lang="en-GB" sz="2400" spc="-7" dirty="0" err="1">
                <a:solidFill>
                  <a:srgbClr val="7D1E1E"/>
                </a:solidFill>
                <a:latin typeface="Cambria"/>
              </a:rPr>
              <a:t>efektivní</a:t>
            </a:r>
            <a:r>
              <a:rPr lang="en-GB" sz="2400" spc="-7" dirty="0">
                <a:solidFill>
                  <a:srgbClr val="7D1E1E"/>
                </a:solidFill>
                <a:latin typeface="Cambria"/>
              </a:rPr>
              <a:t> </a:t>
            </a:r>
            <a:r>
              <a:rPr lang="en-GB" sz="2400" spc="-7" dirty="0" err="1">
                <a:solidFill>
                  <a:srgbClr val="7D1E1E"/>
                </a:solidFill>
                <a:latin typeface="Cambria"/>
              </a:rPr>
              <a:t>verbální</a:t>
            </a:r>
            <a:r>
              <a:rPr lang="en-GB" sz="2400" spc="-7" dirty="0">
                <a:solidFill>
                  <a:srgbClr val="7D1E1E"/>
                </a:solidFill>
                <a:latin typeface="Cambria"/>
              </a:rPr>
              <a:t> </a:t>
            </a:r>
            <a:r>
              <a:rPr lang="en-GB" sz="2400" spc="-7" dirty="0" err="1">
                <a:solidFill>
                  <a:srgbClr val="7D1E1E"/>
                </a:solidFill>
                <a:latin typeface="Cambria"/>
              </a:rPr>
              <a:t>komunikace</a:t>
            </a:r>
            <a:endParaRPr lang="cs-CZ" sz="2400" b="0" strike="noStrike" spc="-1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32" name="TextShape 2"/>
          <p:cNvSpPr txBox="1"/>
          <p:nvPr/>
        </p:nvSpPr>
        <p:spPr>
          <a:xfrm>
            <a:off x="1200240" y="1773360"/>
            <a:ext cx="10362960" cy="4357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12600" indent="-342720">
              <a:lnSpc>
                <a:spcPct val="100000"/>
              </a:lnSpc>
              <a:spcBef>
                <a:spcPts val="386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en-GB" sz="2400" spc="-1" dirty="0" err="1">
                <a:solidFill>
                  <a:srgbClr val="3D3C2C"/>
                </a:solidFill>
                <a:latin typeface="Cambria"/>
                <a:ea typeface="Cambria"/>
              </a:rPr>
              <a:t>Buďte</a:t>
            </a:r>
            <a:r>
              <a:rPr lang="en-GB" sz="2400" spc="-1" dirty="0">
                <a:solidFill>
                  <a:srgbClr val="3D3C2C"/>
                </a:solidFill>
                <a:latin typeface="Cambria"/>
                <a:ea typeface="Cambria"/>
              </a:rPr>
              <a:t> </a:t>
            </a:r>
            <a:r>
              <a:rPr lang="en-GB" sz="2400" spc="-1" dirty="0" err="1">
                <a:solidFill>
                  <a:srgbClr val="3D3C2C"/>
                </a:solidFill>
                <a:latin typeface="Cambria"/>
                <a:ea typeface="Cambria"/>
              </a:rPr>
              <a:t>jasní</a:t>
            </a:r>
            <a:r>
              <a:rPr lang="en-GB" sz="2400" spc="-1" dirty="0">
                <a:solidFill>
                  <a:srgbClr val="3D3C2C"/>
                </a:solidFill>
                <a:latin typeface="Cambria"/>
                <a:ea typeface="Cambria"/>
              </a:rPr>
              <a:t> a </a:t>
            </a:r>
            <a:r>
              <a:rPr lang="en-GB" sz="2400" spc="-1" dirty="0" err="1">
                <a:solidFill>
                  <a:srgbClr val="3D3C2C"/>
                </a:solidFill>
                <a:latin typeface="Cambria"/>
                <a:ea typeface="Cambria"/>
              </a:rPr>
              <a:t>struční</a:t>
            </a:r>
            <a:r>
              <a:rPr lang="en-GB" sz="2400" spc="-1" dirty="0">
                <a:solidFill>
                  <a:srgbClr val="3D3C2C"/>
                </a:solidFill>
                <a:latin typeface="Cambria"/>
                <a:ea typeface="Cambria"/>
              </a:rPr>
              <a:t>, </a:t>
            </a:r>
            <a:r>
              <a:rPr lang="en-GB" sz="2400" spc="-1" dirty="0" err="1">
                <a:solidFill>
                  <a:srgbClr val="3D3C2C"/>
                </a:solidFill>
                <a:latin typeface="Cambria"/>
                <a:ea typeface="Cambria"/>
              </a:rPr>
              <a:t>pozorně</a:t>
            </a:r>
            <a:r>
              <a:rPr lang="en-GB" sz="2400" spc="-1" dirty="0">
                <a:solidFill>
                  <a:srgbClr val="3D3C2C"/>
                </a:solidFill>
                <a:latin typeface="Cambria"/>
                <a:ea typeface="Cambria"/>
              </a:rPr>
              <a:t> </a:t>
            </a:r>
            <a:r>
              <a:rPr lang="en-GB" sz="2400" spc="-1" dirty="0" err="1">
                <a:solidFill>
                  <a:srgbClr val="3D3C2C"/>
                </a:solidFill>
                <a:latin typeface="Cambria"/>
                <a:ea typeface="Cambria"/>
              </a:rPr>
              <a:t>naslouchejte</a:t>
            </a:r>
            <a:r>
              <a:rPr lang="en-GB" sz="2400" spc="-1" dirty="0">
                <a:solidFill>
                  <a:srgbClr val="3D3C2C"/>
                </a:solidFill>
                <a:latin typeface="Cambria"/>
                <a:ea typeface="Cambria"/>
              </a:rPr>
              <a:t>;
</a:t>
            </a:r>
            <a:r>
              <a:rPr lang="en-GB" sz="2400" spc="-1" dirty="0" err="1">
                <a:solidFill>
                  <a:srgbClr val="3D3C2C"/>
                </a:solidFill>
                <a:latin typeface="Cambria"/>
                <a:ea typeface="Cambria"/>
              </a:rPr>
              <a:t>Poskytujte</a:t>
            </a:r>
            <a:r>
              <a:rPr lang="en-GB" sz="2400" spc="-1" dirty="0">
                <a:solidFill>
                  <a:srgbClr val="3D3C2C"/>
                </a:solidFill>
                <a:latin typeface="Cambria"/>
                <a:ea typeface="Cambria"/>
              </a:rPr>
              <a:t> </a:t>
            </a:r>
            <a:r>
              <a:rPr lang="en-GB" sz="2400" spc="-1" dirty="0" err="1">
                <a:solidFill>
                  <a:srgbClr val="3D3C2C"/>
                </a:solidFill>
                <a:latin typeface="Cambria"/>
                <a:ea typeface="Cambria"/>
              </a:rPr>
              <a:t>informace</a:t>
            </a:r>
            <a:r>
              <a:rPr lang="en-GB" sz="2400" spc="-1" dirty="0">
                <a:solidFill>
                  <a:srgbClr val="3D3C2C"/>
                </a:solidFill>
                <a:latin typeface="Cambria"/>
                <a:ea typeface="Cambria"/>
              </a:rPr>
              <a:t> v </a:t>
            </a:r>
            <a:r>
              <a:rPr lang="en-GB" sz="2400" spc="-1" dirty="0" err="1">
                <a:solidFill>
                  <a:srgbClr val="3D3C2C"/>
                </a:solidFill>
                <a:latin typeface="Cambria"/>
                <a:ea typeface="Cambria"/>
              </a:rPr>
              <a:t>logickém</a:t>
            </a:r>
            <a:r>
              <a:rPr lang="en-GB" sz="2400" spc="-1" dirty="0">
                <a:solidFill>
                  <a:srgbClr val="3D3C2C"/>
                </a:solidFill>
                <a:latin typeface="Cambria"/>
                <a:ea typeface="Cambria"/>
              </a:rPr>
              <a:t> </a:t>
            </a:r>
            <a:r>
              <a:rPr lang="en-GB" sz="2400" spc="-1" dirty="0" err="1">
                <a:solidFill>
                  <a:srgbClr val="3D3C2C"/>
                </a:solidFill>
                <a:latin typeface="Cambria"/>
                <a:ea typeface="Cambria"/>
              </a:rPr>
              <a:t>pořadí</a:t>
            </a:r>
            <a:r>
              <a:rPr lang="en-GB" sz="2400" spc="-1" dirty="0">
                <a:solidFill>
                  <a:srgbClr val="3D3C2C"/>
                </a:solidFill>
                <a:latin typeface="Cambria"/>
                <a:ea typeface="Cambria"/>
              </a:rPr>
              <a:t>;
</a:t>
            </a:r>
            <a:r>
              <a:rPr lang="en-GB" sz="2400" spc="-1" dirty="0" err="1">
                <a:solidFill>
                  <a:srgbClr val="3D3C2C"/>
                </a:solidFill>
                <a:latin typeface="Cambria"/>
                <a:ea typeface="Cambria"/>
              </a:rPr>
              <a:t>Nezapomínejte</a:t>
            </a:r>
            <a:r>
              <a:rPr lang="en-GB" sz="2400" spc="-1" dirty="0">
                <a:solidFill>
                  <a:srgbClr val="3D3C2C"/>
                </a:solidFill>
                <a:latin typeface="Cambria"/>
                <a:ea typeface="Cambria"/>
              </a:rPr>
              <a:t> </a:t>
            </a:r>
            <a:r>
              <a:rPr lang="en-GB" sz="2400" spc="-1" dirty="0" err="1">
                <a:solidFill>
                  <a:srgbClr val="3D3C2C"/>
                </a:solidFill>
                <a:latin typeface="Cambria"/>
                <a:ea typeface="Cambria"/>
              </a:rPr>
              <a:t>na</a:t>
            </a:r>
            <a:r>
              <a:rPr lang="en-GB" sz="2400" spc="-1" dirty="0">
                <a:solidFill>
                  <a:srgbClr val="3D3C2C"/>
                </a:solidFill>
                <a:latin typeface="Cambria"/>
                <a:ea typeface="Cambria"/>
              </a:rPr>
              <a:t> to </a:t>
            </a:r>
            <a:r>
              <a:rPr lang="en-GB" sz="2400" spc="-1" dirty="0" err="1">
                <a:solidFill>
                  <a:srgbClr val="3D3C2C"/>
                </a:solidFill>
                <a:latin typeface="Cambria"/>
                <a:ea typeface="Cambria"/>
              </a:rPr>
              <a:t>podstatné</a:t>
            </a:r>
            <a:r>
              <a:rPr lang="en-GB" sz="2400" spc="-1" dirty="0">
                <a:solidFill>
                  <a:srgbClr val="3D3C2C"/>
                </a:solidFill>
                <a:latin typeface="Cambria"/>
                <a:ea typeface="Cambria"/>
              </a:rPr>
              <a:t>;
</a:t>
            </a:r>
            <a:r>
              <a:rPr lang="en-GB" sz="2400" spc="-1" dirty="0" err="1">
                <a:solidFill>
                  <a:srgbClr val="3D3C2C"/>
                </a:solidFill>
                <a:latin typeface="Cambria"/>
                <a:ea typeface="Cambria"/>
              </a:rPr>
              <a:t>Přizpůsobte</a:t>
            </a:r>
            <a:r>
              <a:rPr lang="en-GB" sz="2400" spc="-1" dirty="0">
                <a:solidFill>
                  <a:srgbClr val="3D3C2C"/>
                </a:solidFill>
                <a:latin typeface="Cambria"/>
                <a:ea typeface="Cambria"/>
              </a:rPr>
              <a:t> se </a:t>
            </a:r>
            <a:r>
              <a:rPr lang="en-GB" sz="2400" spc="-1" dirty="0" err="1">
                <a:solidFill>
                  <a:srgbClr val="3D3C2C"/>
                </a:solidFill>
                <a:latin typeface="Cambria"/>
                <a:ea typeface="Cambria"/>
              </a:rPr>
              <a:t>svému</a:t>
            </a:r>
            <a:r>
              <a:rPr lang="en-GB" sz="2400" spc="-1" dirty="0">
                <a:solidFill>
                  <a:srgbClr val="3D3C2C"/>
                </a:solidFill>
                <a:latin typeface="Cambria"/>
                <a:ea typeface="Cambria"/>
              </a:rPr>
              <a:t> </a:t>
            </a:r>
            <a:r>
              <a:rPr lang="en-GB" sz="2400" spc="-1" dirty="0" err="1">
                <a:solidFill>
                  <a:srgbClr val="3D3C2C"/>
                </a:solidFill>
                <a:latin typeface="Cambria"/>
                <a:ea typeface="Cambria"/>
              </a:rPr>
              <a:t>partnerovi</a:t>
            </a:r>
            <a:r>
              <a:rPr lang="en-GB" sz="2400" spc="-1" dirty="0">
                <a:solidFill>
                  <a:srgbClr val="3D3C2C"/>
                </a:solidFill>
                <a:latin typeface="Cambria"/>
                <a:ea typeface="Cambria"/>
              </a:rPr>
              <a:t> (</a:t>
            </a:r>
            <a:r>
              <a:rPr lang="en-GB" sz="2400" spc="-1" dirty="0" err="1">
                <a:solidFill>
                  <a:srgbClr val="3D3C2C"/>
                </a:solidFill>
                <a:latin typeface="Cambria"/>
                <a:ea typeface="Cambria"/>
              </a:rPr>
              <a:t>partnerům</a:t>
            </a:r>
            <a:r>
              <a:rPr lang="en-GB" sz="2400" spc="-1" dirty="0">
                <a:solidFill>
                  <a:srgbClr val="3D3C2C"/>
                </a:solidFill>
                <a:latin typeface="Cambria"/>
                <a:ea typeface="Cambria"/>
              </a:rPr>
              <a:t>).</a:t>
            </a:r>
            <a:endParaRPr lang="cs-CZ" sz="2400" spc="-1" dirty="0">
              <a:solidFill>
                <a:srgbClr val="3D3C2C"/>
              </a:solidFill>
              <a:latin typeface="Cambria"/>
              <a:ea typeface="Cambria"/>
            </a:endParaRPr>
          </a:p>
          <a:p>
            <a:pPr>
              <a:lnSpc>
                <a:spcPct val="100000"/>
              </a:lnSpc>
              <a:spcBef>
                <a:spcPts val="283"/>
              </a:spcBef>
              <a:buClr>
                <a:srgbClr val="7D1E1E"/>
              </a:buClr>
            </a:pPr>
            <a:endParaRPr lang="cs-CZ" sz="2400" spc="-1" dirty="0">
              <a:solidFill>
                <a:srgbClr val="3D3C2C"/>
              </a:solidFill>
              <a:latin typeface="Cambria"/>
              <a:ea typeface="Cambria"/>
            </a:endParaRPr>
          </a:p>
          <a:p>
            <a:pPr>
              <a:lnSpc>
                <a:spcPct val="100000"/>
              </a:lnSpc>
              <a:spcBef>
                <a:spcPts val="283"/>
              </a:spcBef>
              <a:buClr>
                <a:srgbClr val="7D1E1E"/>
              </a:buClr>
            </a:pPr>
            <a:r>
              <a:rPr lang="cs-CZ" sz="2400" spc="-1" dirty="0">
                <a:solidFill>
                  <a:srgbClr val="3D3C2C"/>
                </a:solidFill>
                <a:latin typeface="Cambria"/>
                <a:ea typeface="Cambria"/>
              </a:rPr>
              <a:t>Obecné, povšechné </a:t>
            </a:r>
            <a:r>
              <a:rPr lang="cs-CZ" sz="2400" spc="-1" dirty="0" err="1">
                <a:solidFill>
                  <a:srgbClr val="3D3C2C"/>
                </a:solidFill>
                <a:latin typeface="Cambria"/>
                <a:ea typeface="Cambria"/>
              </a:rPr>
              <a:t>info</a:t>
            </a:r>
            <a:r>
              <a:rPr lang="cs-CZ" sz="2400" spc="-1" dirty="0">
                <a:solidFill>
                  <a:srgbClr val="3D3C2C"/>
                </a:solidFill>
                <a:latin typeface="Cambria"/>
                <a:ea typeface="Cambria"/>
              </a:rPr>
              <a:t>, že?</a:t>
            </a:r>
            <a:endParaRPr lang="cs-CZ" sz="2400" b="0" strike="noStrike" spc="-1" dirty="0">
              <a:solidFill>
                <a:srgbClr val="3D3C2C"/>
              </a:solidFill>
              <a:latin typeface="Cambria"/>
              <a:ea typeface="Cambria"/>
            </a:endParaRPr>
          </a:p>
          <a:p>
            <a:pPr marL="12600" indent="-342720">
              <a:lnSpc>
                <a:spcPct val="100000"/>
              </a:lnSpc>
              <a:spcBef>
                <a:spcPts val="283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cs-CZ" sz="2400" spc="-1" dirty="0">
                <a:solidFill>
                  <a:srgbClr val="3D3C2C"/>
                </a:solidFill>
                <a:latin typeface="Cambria"/>
                <a:ea typeface="Cambria"/>
              </a:rPr>
              <a:t>Ale pro zlepšení, je nutné rozdělit proces do několika kroků, a studovat jej.</a:t>
            </a:r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233" name="TextShape 3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 dirty="0">
                <a:solidFill>
                  <a:srgbClr val="777777"/>
                </a:solidFill>
                <a:latin typeface="Cambria"/>
              </a:rPr>
              <a:t>RKMD</a:t>
            </a:r>
            <a:endParaRPr lang="en-GB" sz="1000" b="0" strike="noStrike" spc="-1" dirty="0">
              <a:latin typeface="Times New Roma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TextShape 1"/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cs-CZ" sz="2400" spc="-1" dirty="0">
                <a:solidFill>
                  <a:srgbClr val="7D1E1E"/>
                </a:solidFill>
                <a:latin typeface="Cambria"/>
              </a:rPr>
              <a:t>Komunikační proces - Schéma</a:t>
            </a:r>
            <a:endParaRPr lang="cs-CZ" sz="2400" b="0" strike="noStrike" spc="-1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09" name="TextShape 2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 dirty="0">
                <a:solidFill>
                  <a:srgbClr val="777777"/>
                </a:solidFill>
                <a:latin typeface="Cambria"/>
              </a:rPr>
              <a:t>RKMD</a:t>
            </a:r>
            <a:endParaRPr lang="en-GB" sz="1000" b="0" strike="noStrike" spc="-1" dirty="0">
              <a:latin typeface="Times New Roman"/>
            </a:endParaRPr>
          </a:p>
        </p:txBody>
      </p:sp>
      <p:pic>
        <p:nvPicPr>
          <p:cNvPr id="1028" name="Picture 4" descr="Základní model sociální komunikace (Basic Model of Social ...">
            <a:extLst>
              <a:ext uri="{FF2B5EF4-FFF2-40B4-BE49-F238E27FC236}">
                <a16:creationId xmlns:a16="http://schemas.microsoft.com/office/drawing/2014/main" id="{C640F812-18B6-EA10-F6E5-A9C25068E9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513" y="1775280"/>
            <a:ext cx="10212973" cy="4255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7622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TextShape 1"/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cs-CZ" sz="2400" spc="-1" dirty="0">
                <a:solidFill>
                  <a:srgbClr val="7D1E1E"/>
                </a:solidFill>
                <a:latin typeface="Cambria"/>
              </a:rPr>
              <a:t>Komunikační proces</a:t>
            </a:r>
            <a:endParaRPr lang="cs-CZ" sz="2400" b="0" strike="noStrike" spc="-1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09" name="TextShape 2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 dirty="0">
                <a:solidFill>
                  <a:srgbClr val="777777"/>
                </a:solidFill>
                <a:latin typeface="Cambria"/>
              </a:rPr>
              <a:t>MPV_</a:t>
            </a:r>
            <a:r>
              <a:rPr lang="cs-CZ" sz="1000" b="0" strike="noStrike" spc="-1" dirty="0">
                <a:solidFill>
                  <a:srgbClr val="777777"/>
                </a:solidFill>
                <a:latin typeface="Cambria"/>
              </a:rPr>
              <a:t>RKMD </a:t>
            </a:r>
            <a:endParaRPr lang="en-GB" sz="1000" b="0" strike="noStrike" spc="-1" dirty="0">
              <a:latin typeface="Times New Roman"/>
            </a:endParaRPr>
          </a:p>
        </p:txBody>
      </p:sp>
      <p:sp>
        <p:nvSpPr>
          <p:cNvPr id="6" name="TextShape 2">
            <a:extLst>
              <a:ext uri="{FF2B5EF4-FFF2-40B4-BE49-F238E27FC236}">
                <a16:creationId xmlns:a16="http://schemas.microsoft.com/office/drawing/2014/main" id="{FF81E968-99DE-4CEE-807B-83065B69E6FC}"/>
              </a:ext>
            </a:extLst>
          </p:cNvPr>
          <p:cNvSpPr txBox="1"/>
          <p:nvPr/>
        </p:nvSpPr>
        <p:spPr>
          <a:xfrm>
            <a:off x="1200240" y="1773360"/>
            <a:ext cx="10195254" cy="4068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12600" indent="-342720"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cs-CZ" sz="2400" spc="-7" dirty="0">
                <a:solidFill>
                  <a:srgbClr val="3D3C2C"/>
                </a:solidFill>
                <a:latin typeface="Century Gothic"/>
              </a:rPr>
              <a:t>Abyste něčemu porozuměli, musíte jít do větších detailů (</a:t>
            </a:r>
            <a:r>
              <a:rPr lang="cs-CZ" sz="2400" spc="-7" dirty="0" err="1">
                <a:solidFill>
                  <a:srgbClr val="3D3C2C"/>
                </a:solidFill>
                <a:latin typeface="Century Gothic"/>
              </a:rPr>
              <a:t>granularita</a:t>
            </a:r>
            <a:r>
              <a:rPr lang="cs-CZ" sz="2400" spc="-7" dirty="0">
                <a:solidFill>
                  <a:srgbClr val="3D3C2C"/>
                </a:solidFill>
                <a:latin typeface="Century Gothic"/>
              </a:rPr>
              <a:t>).
Chcete-li vylepšit své nápady s ostatními, musíte sdílet stejnou slovní zásobu.
Když na komunikaci pohlížíme jako na kroky, je snazší odhalit chyby.</a:t>
            </a:r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</p:txBody>
      </p:sp>
      <p:pic>
        <p:nvPicPr>
          <p:cNvPr id="2054" name="Picture 6" descr="Základní model sociální komunikace (Basic Model of Social ...">
            <a:extLst>
              <a:ext uri="{FF2B5EF4-FFF2-40B4-BE49-F238E27FC236}">
                <a16:creationId xmlns:a16="http://schemas.microsoft.com/office/drawing/2014/main" id="{9CFB116C-7F40-81E6-B1D1-253475D90F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4617" y="3807680"/>
            <a:ext cx="6286500" cy="2619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45363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TextShape 1"/>
          <p:cNvSpPr txBox="1"/>
          <p:nvPr/>
        </p:nvSpPr>
        <p:spPr>
          <a:xfrm>
            <a:off x="1032534" y="1132217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cs-CZ" sz="2400" spc="-1" dirty="0">
                <a:solidFill>
                  <a:srgbClr val="7D1E1E"/>
                </a:solidFill>
                <a:latin typeface="Cambria"/>
              </a:rPr>
              <a:t>Komunikační proces - příklad</a:t>
            </a:r>
            <a:endParaRPr lang="cs-CZ" sz="2400" b="0" strike="noStrike" spc="-1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09" name="TextShape 2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 dirty="0">
                <a:solidFill>
                  <a:srgbClr val="777777"/>
                </a:solidFill>
                <a:latin typeface="Cambria"/>
              </a:rPr>
              <a:t>RKMD</a:t>
            </a:r>
            <a:endParaRPr lang="en-GB" sz="1000" b="0" strike="noStrike" spc="-1" dirty="0">
              <a:latin typeface="Times New Roman"/>
            </a:endParaRPr>
          </a:p>
        </p:txBody>
      </p:sp>
      <p:sp>
        <p:nvSpPr>
          <p:cNvPr id="6" name="TextShape 2">
            <a:extLst>
              <a:ext uri="{FF2B5EF4-FFF2-40B4-BE49-F238E27FC236}">
                <a16:creationId xmlns:a16="http://schemas.microsoft.com/office/drawing/2014/main" id="{FF81E968-99DE-4CEE-807B-83065B69E6FC}"/>
              </a:ext>
            </a:extLst>
          </p:cNvPr>
          <p:cNvSpPr txBox="1"/>
          <p:nvPr/>
        </p:nvSpPr>
        <p:spPr>
          <a:xfrm>
            <a:off x="1200240" y="1773360"/>
            <a:ext cx="10195254" cy="4068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12600" indent="-342720"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en-US" sz="2400" spc="-7" dirty="0" err="1">
                <a:solidFill>
                  <a:srgbClr val="3D3C2C"/>
                </a:solidFill>
                <a:latin typeface="Century Gothic"/>
              </a:rPr>
              <a:t>Odesílatel</a:t>
            </a:r>
            <a:r>
              <a:rPr lang="en-US" sz="2400" spc="-7" dirty="0">
                <a:solidFill>
                  <a:srgbClr val="3D3C2C"/>
                </a:solidFill>
                <a:latin typeface="Century Gothic"/>
              </a:rPr>
              <a:t> se </a:t>
            </a:r>
            <a:r>
              <a:rPr lang="en-US" sz="2400" spc="-7" dirty="0" err="1">
                <a:solidFill>
                  <a:srgbClr val="3D3C2C"/>
                </a:solidFill>
                <a:latin typeface="Century Gothic"/>
              </a:rPr>
              <a:t>chce</a:t>
            </a:r>
            <a:r>
              <a:rPr lang="en-US" sz="2400" spc="-7" dirty="0">
                <a:solidFill>
                  <a:srgbClr val="3D3C2C"/>
                </a:solidFill>
                <a:latin typeface="Century Gothic"/>
              </a:rPr>
              <a:t> </a:t>
            </a:r>
            <a:r>
              <a:rPr lang="en-US" sz="2400" spc="-7" dirty="0" err="1">
                <a:solidFill>
                  <a:srgbClr val="3D3C2C"/>
                </a:solidFill>
                <a:latin typeface="Century Gothic"/>
              </a:rPr>
              <a:t>omluvit</a:t>
            </a:r>
            <a:r>
              <a:rPr lang="en-US" sz="2400" spc="-7" dirty="0">
                <a:solidFill>
                  <a:srgbClr val="3D3C2C"/>
                </a:solidFill>
                <a:latin typeface="Century Gothic"/>
              </a:rPr>
              <a:t> a </a:t>
            </a:r>
            <a:r>
              <a:rPr lang="en-US" sz="2400" spc="-7" dirty="0" err="1">
                <a:solidFill>
                  <a:srgbClr val="3D3C2C"/>
                </a:solidFill>
                <a:latin typeface="Century Gothic"/>
              </a:rPr>
              <a:t>věří</a:t>
            </a:r>
            <a:r>
              <a:rPr lang="en-US" sz="2400" spc="-7" dirty="0">
                <a:solidFill>
                  <a:srgbClr val="3D3C2C"/>
                </a:solidFill>
                <a:latin typeface="Century Gothic"/>
              </a:rPr>
              <a:t>, </a:t>
            </a:r>
            <a:r>
              <a:rPr lang="en-US" sz="2400" spc="-7" dirty="0" err="1">
                <a:solidFill>
                  <a:srgbClr val="3D3C2C"/>
                </a:solidFill>
                <a:latin typeface="Century Gothic"/>
              </a:rPr>
              <a:t>že</a:t>
            </a:r>
            <a:r>
              <a:rPr lang="en-US" sz="2400" spc="-7" dirty="0">
                <a:solidFill>
                  <a:srgbClr val="3D3C2C"/>
                </a:solidFill>
                <a:latin typeface="Century Gothic"/>
              </a:rPr>
              <a:t> </a:t>
            </a:r>
            <a:r>
              <a:rPr lang="en-US" sz="2400" spc="-7" dirty="0" err="1">
                <a:solidFill>
                  <a:srgbClr val="3D3C2C"/>
                </a:solidFill>
                <a:latin typeface="Century Gothic"/>
              </a:rPr>
              <a:t>slova</a:t>
            </a:r>
            <a:r>
              <a:rPr lang="en-US" sz="2400" spc="-7" dirty="0">
                <a:solidFill>
                  <a:srgbClr val="3D3C2C"/>
                </a:solidFill>
                <a:latin typeface="Century Gothic"/>
              </a:rPr>
              <a:t> </a:t>
            </a:r>
            <a:r>
              <a:rPr lang="en-US" sz="2400" spc="-7" dirty="0" err="1">
                <a:solidFill>
                  <a:srgbClr val="3D3C2C"/>
                </a:solidFill>
                <a:latin typeface="Century Gothic"/>
              </a:rPr>
              <a:t>jsou</a:t>
            </a:r>
            <a:r>
              <a:rPr lang="en-US" sz="2400" spc="-7" dirty="0">
                <a:solidFill>
                  <a:srgbClr val="3D3C2C"/>
                </a:solidFill>
                <a:latin typeface="Century Gothic"/>
              </a:rPr>
              <a:t> </a:t>
            </a:r>
            <a:r>
              <a:rPr lang="en-US" sz="2400" spc="-7" dirty="0" err="1">
                <a:solidFill>
                  <a:srgbClr val="3D3C2C"/>
                </a:solidFill>
                <a:latin typeface="Century Gothic"/>
              </a:rPr>
              <a:t>důležitá</a:t>
            </a:r>
            <a:r>
              <a:rPr lang="en-US" sz="2400" spc="-7" dirty="0">
                <a:solidFill>
                  <a:srgbClr val="3D3C2C"/>
                </a:solidFill>
                <a:latin typeface="Century Gothic"/>
              </a:rPr>
              <a:t> (ř</a:t>
            </a:r>
            <a:r>
              <a:rPr lang="cs-CZ" sz="2400" spc="-7" dirty="0" err="1">
                <a:solidFill>
                  <a:srgbClr val="3D3C2C"/>
                </a:solidFill>
                <a:latin typeface="Century Gothic"/>
              </a:rPr>
              <a:t>íct</a:t>
            </a:r>
            <a:r>
              <a:rPr lang="en-US" sz="2400" spc="-7" dirty="0">
                <a:solidFill>
                  <a:srgbClr val="3D3C2C"/>
                </a:solidFill>
                <a:latin typeface="Century Gothic"/>
              </a:rPr>
              <a:t> " </a:t>
            </a:r>
            <a:r>
              <a:rPr lang="en-US" sz="2400" spc="-7" dirty="0" err="1">
                <a:solidFill>
                  <a:srgbClr val="3D3C2C"/>
                </a:solidFill>
                <a:latin typeface="Century Gothic"/>
              </a:rPr>
              <a:t>Omlouvám</a:t>
            </a:r>
            <a:r>
              <a:rPr lang="en-US" sz="2400" spc="-7" dirty="0">
                <a:solidFill>
                  <a:srgbClr val="3D3C2C"/>
                </a:solidFill>
                <a:latin typeface="Century Gothic"/>
              </a:rPr>
              <a:t> se "). </a:t>
            </a:r>
            <a:r>
              <a:rPr lang="en-US" sz="2400" spc="-7" dirty="0" err="1">
                <a:solidFill>
                  <a:srgbClr val="3D3C2C"/>
                </a:solidFill>
                <a:latin typeface="Century Gothic"/>
              </a:rPr>
              <a:t>Příjemce</a:t>
            </a:r>
            <a:r>
              <a:rPr lang="en-US" sz="2400" spc="-7" dirty="0">
                <a:solidFill>
                  <a:srgbClr val="3D3C2C"/>
                </a:solidFill>
                <a:latin typeface="Century Gothic"/>
              </a:rPr>
              <a:t> </a:t>
            </a:r>
            <a:r>
              <a:rPr lang="en-US" sz="2400" spc="-7" dirty="0" err="1">
                <a:solidFill>
                  <a:srgbClr val="3D3C2C"/>
                </a:solidFill>
                <a:latin typeface="Century Gothic"/>
              </a:rPr>
              <a:t>chce</a:t>
            </a:r>
            <a:r>
              <a:rPr lang="en-US" sz="2400" spc="-7" dirty="0">
                <a:solidFill>
                  <a:srgbClr val="3D3C2C"/>
                </a:solidFill>
                <a:latin typeface="Century Gothic"/>
              </a:rPr>
              <a:t> </a:t>
            </a:r>
            <a:r>
              <a:rPr lang="en-US" sz="2400" spc="-7" dirty="0" err="1">
                <a:solidFill>
                  <a:srgbClr val="3D3C2C"/>
                </a:solidFill>
                <a:latin typeface="Century Gothic"/>
              </a:rPr>
              <a:t>přijmout</a:t>
            </a:r>
            <a:r>
              <a:rPr lang="en-US" sz="2400" spc="-7" dirty="0">
                <a:solidFill>
                  <a:srgbClr val="3D3C2C"/>
                </a:solidFill>
                <a:latin typeface="Century Gothic"/>
              </a:rPr>
              <a:t> </a:t>
            </a:r>
            <a:r>
              <a:rPr lang="en-US" sz="2400" spc="-7" dirty="0" err="1">
                <a:solidFill>
                  <a:srgbClr val="3D3C2C"/>
                </a:solidFill>
                <a:latin typeface="Century Gothic"/>
              </a:rPr>
              <a:t>omluvu</a:t>
            </a:r>
            <a:r>
              <a:rPr lang="en-US" sz="2400" spc="-7" dirty="0">
                <a:solidFill>
                  <a:srgbClr val="3D3C2C"/>
                </a:solidFill>
                <a:latin typeface="Century Gothic"/>
              </a:rPr>
              <a:t> a </a:t>
            </a:r>
            <a:r>
              <a:rPr lang="en-US" sz="2400" spc="-7" dirty="0" err="1">
                <a:solidFill>
                  <a:srgbClr val="3D3C2C"/>
                </a:solidFill>
                <a:latin typeface="Century Gothic"/>
              </a:rPr>
              <a:t>věří</a:t>
            </a:r>
            <a:r>
              <a:rPr lang="en-US" sz="2400" spc="-7" dirty="0">
                <a:solidFill>
                  <a:srgbClr val="3D3C2C"/>
                </a:solidFill>
                <a:latin typeface="Century Gothic"/>
              </a:rPr>
              <a:t>, </a:t>
            </a:r>
            <a:r>
              <a:rPr lang="en-US" sz="2400" spc="-7" dirty="0" err="1">
                <a:solidFill>
                  <a:srgbClr val="3D3C2C"/>
                </a:solidFill>
                <a:latin typeface="Century Gothic"/>
              </a:rPr>
              <a:t>že</a:t>
            </a:r>
            <a:r>
              <a:rPr lang="en-US" sz="2400" spc="-7" dirty="0">
                <a:solidFill>
                  <a:srgbClr val="3D3C2C"/>
                </a:solidFill>
                <a:latin typeface="Century Gothic"/>
              </a:rPr>
              <a:t> </a:t>
            </a:r>
            <a:r>
              <a:rPr lang="en-US" sz="2400" spc="-7" dirty="0" err="1">
                <a:solidFill>
                  <a:srgbClr val="3D3C2C"/>
                </a:solidFill>
                <a:latin typeface="Century Gothic"/>
              </a:rPr>
              <a:t>gesta</a:t>
            </a:r>
            <a:r>
              <a:rPr lang="en-US" sz="2400" spc="-7" dirty="0">
                <a:solidFill>
                  <a:srgbClr val="3D3C2C"/>
                </a:solidFill>
                <a:latin typeface="Century Gothic"/>
              </a:rPr>
              <a:t> a </a:t>
            </a:r>
            <a:r>
              <a:rPr lang="en-US" sz="2400" spc="-7" dirty="0" err="1">
                <a:solidFill>
                  <a:srgbClr val="3D3C2C"/>
                </a:solidFill>
                <a:latin typeface="Century Gothic"/>
              </a:rPr>
              <a:t>tón</a:t>
            </a:r>
            <a:r>
              <a:rPr lang="en-US" sz="2400" spc="-7" dirty="0">
                <a:solidFill>
                  <a:srgbClr val="3D3C2C"/>
                </a:solidFill>
                <a:latin typeface="Century Gothic"/>
              </a:rPr>
              <a:t> </a:t>
            </a:r>
            <a:r>
              <a:rPr lang="en-US" sz="2400" spc="-7" dirty="0" err="1">
                <a:solidFill>
                  <a:srgbClr val="3D3C2C"/>
                </a:solidFill>
                <a:latin typeface="Century Gothic"/>
              </a:rPr>
              <a:t>hlasu</a:t>
            </a:r>
            <a:r>
              <a:rPr lang="en-US" sz="2400" spc="-7" dirty="0">
                <a:solidFill>
                  <a:srgbClr val="3D3C2C"/>
                </a:solidFill>
                <a:latin typeface="Century Gothic"/>
              </a:rPr>
              <a:t> </a:t>
            </a:r>
            <a:r>
              <a:rPr lang="en-US" sz="2400" spc="-7" dirty="0" err="1">
                <a:solidFill>
                  <a:srgbClr val="3D3C2C"/>
                </a:solidFill>
                <a:latin typeface="Century Gothic"/>
              </a:rPr>
              <a:t>jsou</a:t>
            </a:r>
            <a:r>
              <a:rPr lang="en-US" sz="2400" spc="-7" dirty="0">
                <a:solidFill>
                  <a:srgbClr val="3D3C2C"/>
                </a:solidFill>
                <a:latin typeface="Century Gothic"/>
              </a:rPr>
              <a:t> </a:t>
            </a:r>
            <a:r>
              <a:rPr lang="en-US" sz="2400" spc="-7" dirty="0" err="1">
                <a:solidFill>
                  <a:srgbClr val="3D3C2C"/>
                </a:solidFill>
                <a:latin typeface="Century Gothic"/>
              </a:rPr>
              <a:t>důležité</a:t>
            </a:r>
            <a:r>
              <a:rPr lang="en-US" sz="2400" spc="-7" dirty="0">
                <a:solidFill>
                  <a:srgbClr val="3D3C2C"/>
                </a:solidFill>
                <a:latin typeface="Century Gothic"/>
              </a:rPr>
              <a:t>.
</a:t>
            </a:r>
            <a:r>
              <a:rPr lang="en-US" sz="2400" spc="-7" dirty="0" err="1">
                <a:solidFill>
                  <a:srgbClr val="3D3C2C"/>
                </a:solidFill>
                <a:latin typeface="Century Gothic"/>
              </a:rPr>
              <a:t>Odesílatel</a:t>
            </a:r>
            <a:r>
              <a:rPr lang="en-US" sz="2400" spc="-7" dirty="0">
                <a:solidFill>
                  <a:srgbClr val="3D3C2C"/>
                </a:solidFill>
                <a:latin typeface="Century Gothic"/>
              </a:rPr>
              <a:t> </a:t>
            </a:r>
            <a:r>
              <a:rPr lang="en-US" sz="2400" spc="-7" dirty="0" err="1">
                <a:solidFill>
                  <a:srgbClr val="3D3C2C"/>
                </a:solidFill>
                <a:latin typeface="Century Gothic"/>
              </a:rPr>
              <a:t>zakóduje</a:t>
            </a:r>
            <a:r>
              <a:rPr lang="en-US" sz="2400" spc="-7" dirty="0">
                <a:solidFill>
                  <a:srgbClr val="3D3C2C"/>
                </a:solidFill>
                <a:latin typeface="Century Gothic"/>
              </a:rPr>
              <a:t> </a:t>
            </a:r>
            <a:r>
              <a:rPr lang="en-US" sz="2400" spc="-7" dirty="0" err="1">
                <a:solidFill>
                  <a:srgbClr val="3D3C2C"/>
                </a:solidFill>
                <a:latin typeface="Century Gothic"/>
              </a:rPr>
              <a:t>omluvu</a:t>
            </a:r>
            <a:r>
              <a:rPr lang="en-US" sz="2400" spc="-7" dirty="0">
                <a:solidFill>
                  <a:srgbClr val="3D3C2C"/>
                </a:solidFill>
                <a:latin typeface="Century Gothic"/>
              </a:rPr>
              <a:t> </a:t>
            </a:r>
            <a:r>
              <a:rPr lang="en-US" sz="2400" spc="-7" dirty="0" err="1">
                <a:solidFill>
                  <a:srgbClr val="3D3C2C"/>
                </a:solidFill>
                <a:latin typeface="Century Gothic"/>
              </a:rPr>
              <a:t>jako</a:t>
            </a:r>
            <a:r>
              <a:rPr lang="en-US" sz="2400" spc="-7" dirty="0">
                <a:solidFill>
                  <a:srgbClr val="3D3C2C"/>
                </a:solidFill>
                <a:latin typeface="Century Gothic"/>
              </a:rPr>
              <a:t> "</a:t>
            </a:r>
            <a:r>
              <a:rPr lang="en-US" sz="2400" spc="-7" dirty="0" err="1">
                <a:solidFill>
                  <a:srgbClr val="3D3C2C"/>
                </a:solidFill>
                <a:latin typeface="Century Gothic"/>
              </a:rPr>
              <a:t>Omlouvám</a:t>
            </a:r>
            <a:r>
              <a:rPr lang="en-US" sz="2400" spc="-7" dirty="0">
                <a:solidFill>
                  <a:srgbClr val="3D3C2C"/>
                </a:solidFill>
                <a:latin typeface="Century Gothic"/>
              </a:rPr>
              <a:t> se", a to </a:t>
            </a:r>
            <a:r>
              <a:rPr lang="en-US" sz="2400" spc="-7" dirty="0" err="1">
                <a:solidFill>
                  <a:srgbClr val="3D3C2C"/>
                </a:solidFill>
                <a:latin typeface="Century Gothic"/>
              </a:rPr>
              <a:t>plochým</a:t>
            </a:r>
            <a:r>
              <a:rPr lang="en-US" sz="2400" spc="-7" dirty="0">
                <a:solidFill>
                  <a:srgbClr val="3D3C2C"/>
                </a:solidFill>
                <a:latin typeface="Century Gothic"/>
              </a:rPr>
              <a:t> </a:t>
            </a:r>
            <a:r>
              <a:rPr lang="en-US" sz="2400" spc="-7" dirty="0" err="1">
                <a:solidFill>
                  <a:srgbClr val="3D3C2C"/>
                </a:solidFill>
                <a:latin typeface="Century Gothic"/>
              </a:rPr>
              <a:t>tónem</a:t>
            </a:r>
            <a:r>
              <a:rPr lang="en-US" sz="2400" spc="-7" dirty="0">
                <a:solidFill>
                  <a:srgbClr val="3D3C2C"/>
                </a:solidFill>
                <a:latin typeface="Century Gothic"/>
              </a:rPr>
              <a:t> </a:t>
            </a:r>
            <a:r>
              <a:rPr lang="en-US" sz="2400" spc="-7" dirty="0" err="1">
                <a:solidFill>
                  <a:srgbClr val="3D3C2C"/>
                </a:solidFill>
                <a:latin typeface="Century Gothic"/>
              </a:rPr>
              <a:t>hlasu</a:t>
            </a:r>
            <a:r>
              <a:rPr lang="en-US" sz="2400" spc="-7" dirty="0">
                <a:solidFill>
                  <a:srgbClr val="3D3C2C"/>
                </a:solidFill>
                <a:latin typeface="Century Gothic"/>
              </a:rPr>
              <a:t>. Toto " </a:t>
            </a:r>
            <a:r>
              <a:rPr lang="en-US" sz="2400" spc="-7" dirty="0" err="1">
                <a:solidFill>
                  <a:srgbClr val="3D3C2C"/>
                </a:solidFill>
                <a:latin typeface="Century Gothic"/>
              </a:rPr>
              <a:t>Omlouvám</a:t>
            </a:r>
            <a:r>
              <a:rPr lang="en-US" sz="2400" spc="-7" dirty="0">
                <a:solidFill>
                  <a:srgbClr val="3D3C2C"/>
                </a:solidFill>
                <a:latin typeface="Century Gothic"/>
              </a:rPr>
              <a:t> se" je </a:t>
            </a:r>
            <a:r>
              <a:rPr lang="en-US" sz="2400" spc="-7" dirty="0" err="1">
                <a:solidFill>
                  <a:srgbClr val="3D3C2C"/>
                </a:solidFill>
                <a:latin typeface="Century Gothic"/>
              </a:rPr>
              <a:t>Příjemcem</a:t>
            </a:r>
            <a:r>
              <a:rPr lang="en-US" sz="2400" spc="-7" dirty="0">
                <a:solidFill>
                  <a:srgbClr val="3D3C2C"/>
                </a:solidFill>
                <a:latin typeface="Century Gothic"/>
              </a:rPr>
              <a:t> </a:t>
            </a:r>
            <a:r>
              <a:rPr lang="en-US" sz="2400" spc="-7" dirty="0" err="1">
                <a:solidFill>
                  <a:srgbClr val="3D3C2C"/>
                </a:solidFill>
                <a:latin typeface="Century Gothic"/>
              </a:rPr>
              <a:t>dekódováno</a:t>
            </a:r>
            <a:r>
              <a:rPr lang="en-US" sz="2400" spc="-7" dirty="0">
                <a:solidFill>
                  <a:srgbClr val="3D3C2C"/>
                </a:solidFill>
                <a:latin typeface="Century Gothic"/>
              </a:rPr>
              <a:t> </a:t>
            </a:r>
            <a:r>
              <a:rPr lang="en-US" sz="2400" spc="-7" dirty="0" err="1">
                <a:solidFill>
                  <a:srgbClr val="3D3C2C"/>
                </a:solidFill>
                <a:latin typeface="Century Gothic"/>
              </a:rPr>
              <a:t>jako</a:t>
            </a:r>
            <a:r>
              <a:rPr lang="en-US" sz="2400" spc="-7" dirty="0">
                <a:solidFill>
                  <a:srgbClr val="3D3C2C"/>
                </a:solidFill>
                <a:latin typeface="Century Gothic"/>
              </a:rPr>
              <a:t> </a:t>
            </a:r>
            <a:r>
              <a:rPr lang="en-US" sz="2400" spc="-7" dirty="0" err="1">
                <a:solidFill>
                  <a:srgbClr val="3D3C2C"/>
                </a:solidFill>
                <a:latin typeface="Century Gothic"/>
              </a:rPr>
              <a:t>neupřímné</a:t>
            </a:r>
            <a:r>
              <a:rPr lang="en-US" sz="2400" spc="-7" dirty="0">
                <a:solidFill>
                  <a:srgbClr val="3D3C2C"/>
                </a:solidFill>
                <a:latin typeface="Century Gothic"/>
              </a:rPr>
              <a:t>, </a:t>
            </a:r>
            <a:r>
              <a:rPr lang="en-US" sz="2400" spc="-7" dirty="0" err="1">
                <a:solidFill>
                  <a:srgbClr val="3D3C2C"/>
                </a:solidFill>
                <a:latin typeface="Century Gothic"/>
              </a:rPr>
              <a:t>protože</a:t>
            </a:r>
            <a:r>
              <a:rPr lang="en-US" sz="2400" spc="-7" dirty="0">
                <a:solidFill>
                  <a:srgbClr val="3D3C2C"/>
                </a:solidFill>
                <a:latin typeface="Century Gothic"/>
              </a:rPr>
              <a:t> </a:t>
            </a:r>
            <a:r>
              <a:rPr lang="en-US" sz="2400" spc="-7" dirty="0" err="1">
                <a:solidFill>
                  <a:srgbClr val="3D3C2C"/>
                </a:solidFill>
                <a:latin typeface="Century Gothic"/>
              </a:rPr>
              <a:t>postrádá</a:t>
            </a:r>
            <a:r>
              <a:rPr lang="en-US" sz="2400" spc="-7" dirty="0">
                <a:solidFill>
                  <a:srgbClr val="3D3C2C"/>
                </a:solidFill>
                <a:latin typeface="Century Gothic"/>
              </a:rPr>
              <a:t> </a:t>
            </a:r>
            <a:r>
              <a:rPr lang="en-US" sz="2400" spc="-7" dirty="0" err="1">
                <a:solidFill>
                  <a:srgbClr val="3D3C2C"/>
                </a:solidFill>
                <a:latin typeface="Century Gothic"/>
              </a:rPr>
              <a:t>emoce</a:t>
            </a:r>
            <a:r>
              <a:rPr lang="en-US" sz="2400" spc="-7" dirty="0">
                <a:solidFill>
                  <a:srgbClr val="3D3C2C"/>
                </a:solidFill>
                <a:latin typeface="Century Gothic"/>
              </a:rPr>
              <a:t>.</a:t>
            </a:r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</p:txBody>
      </p:sp>
      <p:pic>
        <p:nvPicPr>
          <p:cNvPr id="6146" name="Picture 2" descr="Základní model sociální komunikace (Basic Model of Social ...">
            <a:extLst>
              <a:ext uri="{FF2B5EF4-FFF2-40B4-BE49-F238E27FC236}">
                <a16:creationId xmlns:a16="http://schemas.microsoft.com/office/drawing/2014/main" id="{AA5A426A-3E47-9B70-9107-3EF6F1F300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0764" y="4085985"/>
            <a:ext cx="6286500" cy="2619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72171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TextShape 1"/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pl-PL" sz="2400" spc="-1" dirty="0">
                <a:solidFill>
                  <a:srgbClr val="7D1E1E"/>
                </a:solidFill>
                <a:latin typeface="Cambria"/>
              </a:rPr>
              <a:t>Komunikační proces – Co bude dál? Realistický dialog</a:t>
            </a:r>
            <a:endParaRPr lang="cs-CZ" sz="2400" b="0" strike="noStrike" spc="-1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09" name="TextShape 2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 dirty="0">
                <a:solidFill>
                  <a:srgbClr val="777777"/>
                </a:solidFill>
                <a:latin typeface="Cambria"/>
              </a:rPr>
              <a:t>RKMD</a:t>
            </a:r>
            <a:endParaRPr lang="en-GB" sz="1000" b="0" strike="noStrike" spc="-1" dirty="0">
              <a:latin typeface="Times New Roman"/>
            </a:endParaRPr>
          </a:p>
        </p:txBody>
      </p:sp>
      <p:sp>
        <p:nvSpPr>
          <p:cNvPr id="6" name="TextShape 2">
            <a:extLst>
              <a:ext uri="{FF2B5EF4-FFF2-40B4-BE49-F238E27FC236}">
                <a16:creationId xmlns:a16="http://schemas.microsoft.com/office/drawing/2014/main" id="{FF81E968-99DE-4CEE-807B-83065B69E6FC}"/>
              </a:ext>
            </a:extLst>
          </p:cNvPr>
          <p:cNvSpPr txBox="1"/>
          <p:nvPr/>
        </p:nvSpPr>
        <p:spPr>
          <a:xfrm>
            <a:off x="1200240" y="1773360"/>
            <a:ext cx="10195254" cy="4068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12600" indent="-342720"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en-US" sz="2400" spc="-7" dirty="0" err="1">
                <a:solidFill>
                  <a:srgbClr val="3D3C2C"/>
                </a:solidFill>
                <a:latin typeface="Century Gothic"/>
              </a:rPr>
              <a:t>Zvažte</a:t>
            </a:r>
            <a:r>
              <a:rPr lang="en-US" sz="2400" spc="-7" dirty="0">
                <a:solidFill>
                  <a:srgbClr val="3D3C2C"/>
                </a:solidFill>
                <a:latin typeface="Century Gothic"/>
              </a:rPr>
              <a:t> </a:t>
            </a:r>
            <a:r>
              <a:rPr lang="en-US" sz="2400" spc="-7" dirty="0" err="1">
                <a:solidFill>
                  <a:srgbClr val="3D3C2C"/>
                </a:solidFill>
                <a:latin typeface="Century Gothic"/>
              </a:rPr>
              <a:t>následující</a:t>
            </a:r>
            <a:r>
              <a:rPr lang="en-US" sz="2400" spc="-7" dirty="0">
                <a:solidFill>
                  <a:srgbClr val="3D3C2C"/>
                </a:solidFill>
                <a:latin typeface="Century Gothic"/>
              </a:rPr>
              <a:t> </a:t>
            </a:r>
            <a:r>
              <a:rPr lang="en-US" sz="2400" spc="-7" dirty="0" err="1">
                <a:solidFill>
                  <a:srgbClr val="3D3C2C"/>
                </a:solidFill>
                <a:latin typeface="Century Gothic"/>
              </a:rPr>
              <a:t>zpětnou</a:t>
            </a:r>
            <a:r>
              <a:rPr lang="en-US" sz="2400" spc="-7" dirty="0">
                <a:solidFill>
                  <a:srgbClr val="3D3C2C"/>
                </a:solidFill>
                <a:latin typeface="Century Gothic"/>
              </a:rPr>
              <a:t> </a:t>
            </a:r>
            <a:r>
              <a:rPr lang="en-US" sz="2400" spc="-7" dirty="0" err="1">
                <a:solidFill>
                  <a:srgbClr val="3D3C2C"/>
                </a:solidFill>
                <a:latin typeface="Century Gothic"/>
              </a:rPr>
              <a:t>vazbu</a:t>
            </a:r>
            <a:r>
              <a:rPr lang="en-US" sz="2400" spc="-7" dirty="0">
                <a:solidFill>
                  <a:srgbClr val="3D3C2C"/>
                </a:solidFill>
                <a:latin typeface="Century Gothic"/>
              </a:rPr>
              <a:t> po </a:t>
            </a:r>
            <a:r>
              <a:rPr lang="en-US" sz="2400" spc="-7" dirty="0" err="1">
                <a:solidFill>
                  <a:srgbClr val="3D3C2C"/>
                </a:solidFill>
                <a:latin typeface="Century Gothic"/>
              </a:rPr>
              <a:t>předchozí</a:t>
            </a:r>
            <a:r>
              <a:rPr lang="en-US" sz="2400" spc="-7" dirty="0">
                <a:solidFill>
                  <a:srgbClr val="3D3C2C"/>
                </a:solidFill>
                <a:latin typeface="Century Gothic"/>
              </a:rPr>
              <a:t> </a:t>
            </a:r>
            <a:r>
              <a:rPr lang="en-US" sz="2400" spc="-7" dirty="0" err="1">
                <a:solidFill>
                  <a:srgbClr val="3D3C2C"/>
                </a:solidFill>
                <a:latin typeface="Century Gothic"/>
              </a:rPr>
              <a:t>konverzaci</a:t>
            </a:r>
            <a:r>
              <a:rPr lang="en-US" sz="2400" spc="-7" dirty="0">
                <a:solidFill>
                  <a:srgbClr val="3D3C2C"/>
                </a:solidFill>
                <a:latin typeface="Century Gothic"/>
              </a:rPr>
              <a:t>:</a:t>
            </a:r>
            <a:endParaRPr lang="cs-CZ" sz="2400" spc="-7" dirty="0">
              <a:solidFill>
                <a:srgbClr val="3D3C2C"/>
              </a:solidFill>
              <a:latin typeface="Century Gothic"/>
            </a:endParaRPr>
          </a:p>
          <a:p>
            <a:pPr marL="927000" lvl="2" indent="-342720"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cs-CZ" sz="2400" i="1" spc="-7" dirty="0">
                <a:solidFill>
                  <a:srgbClr val="3D3C2C"/>
                </a:solidFill>
                <a:latin typeface="Century Gothic"/>
              </a:rPr>
              <a:t>P</a:t>
            </a:r>
            <a:r>
              <a:rPr lang="en-US" sz="2400" i="1" spc="-7" dirty="0">
                <a:solidFill>
                  <a:srgbClr val="3D3C2C"/>
                </a:solidFill>
                <a:latin typeface="Century Gothic"/>
              </a:rPr>
              <a:t>: "</a:t>
            </a:r>
            <a:r>
              <a:rPr lang="en-US" sz="2400" i="1" spc="-7" dirty="0" err="1">
                <a:solidFill>
                  <a:srgbClr val="3D3C2C"/>
                </a:solidFill>
                <a:latin typeface="Century Gothic"/>
              </a:rPr>
              <a:t>Ahoj</a:t>
            </a:r>
            <a:r>
              <a:rPr lang="en-US" sz="2400" i="1" spc="-7" dirty="0">
                <a:solidFill>
                  <a:srgbClr val="3D3C2C"/>
                </a:solidFill>
                <a:latin typeface="Century Gothic"/>
              </a:rPr>
              <a:t> </a:t>
            </a:r>
            <a:r>
              <a:rPr lang="cs-CZ" sz="2400" i="1" spc="-7" dirty="0">
                <a:solidFill>
                  <a:srgbClr val="3D3C2C"/>
                </a:solidFill>
                <a:latin typeface="Century Gothic"/>
              </a:rPr>
              <a:t>Odesilateli</a:t>
            </a:r>
            <a:r>
              <a:rPr lang="en-US" sz="2400" i="1" spc="-7" dirty="0">
                <a:solidFill>
                  <a:srgbClr val="3D3C2C"/>
                </a:solidFill>
                <a:latin typeface="Century Gothic"/>
              </a:rPr>
              <a:t>, </a:t>
            </a:r>
            <a:r>
              <a:rPr lang="en-US" sz="2400" i="1" spc="-7" dirty="0" err="1">
                <a:solidFill>
                  <a:srgbClr val="3D3C2C"/>
                </a:solidFill>
                <a:latin typeface="Century Gothic"/>
              </a:rPr>
              <a:t>nejsem</a:t>
            </a:r>
            <a:r>
              <a:rPr lang="en-US" sz="2400" i="1" spc="-7" dirty="0">
                <a:solidFill>
                  <a:srgbClr val="3D3C2C"/>
                </a:solidFill>
                <a:latin typeface="Century Gothic"/>
              </a:rPr>
              <a:t> </a:t>
            </a:r>
            <a:r>
              <a:rPr lang="en-US" sz="2400" i="1" spc="-7" dirty="0" err="1">
                <a:solidFill>
                  <a:srgbClr val="3D3C2C"/>
                </a:solidFill>
                <a:latin typeface="Century Gothic"/>
              </a:rPr>
              <a:t>si</a:t>
            </a:r>
            <a:r>
              <a:rPr lang="en-US" sz="2400" i="1" spc="-7" dirty="0">
                <a:solidFill>
                  <a:srgbClr val="3D3C2C"/>
                </a:solidFill>
                <a:latin typeface="Century Gothic"/>
              </a:rPr>
              <a:t> </a:t>
            </a:r>
            <a:r>
              <a:rPr lang="en-US" sz="2400" i="1" spc="-7" dirty="0" err="1">
                <a:solidFill>
                  <a:srgbClr val="3D3C2C"/>
                </a:solidFill>
                <a:latin typeface="Century Gothic"/>
              </a:rPr>
              <a:t>jistý</a:t>
            </a:r>
            <a:r>
              <a:rPr lang="en-US" sz="2400" i="1" spc="-7" dirty="0">
                <a:solidFill>
                  <a:srgbClr val="3D3C2C"/>
                </a:solidFill>
                <a:latin typeface="Century Gothic"/>
              </a:rPr>
              <a:t>, </a:t>
            </a:r>
            <a:r>
              <a:rPr lang="en-US" sz="2400" i="1" spc="-7" dirty="0" err="1">
                <a:solidFill>
                  <a:srgbClr val="3D3C2C"/>
                </a:solidFill>
                <a:latin typeface="Century Gothic"/>
              </a:rPr>
              <a:t>jestli</a:t>
            </a:r>
            <a:r>
              <a:rPr lang="en-US" sz="2400" i="1" spc="-7" dirty="0">
                <a:solidFill>
                  <a:srgbClr val="3D3C2C"/>
                </a:solidFill>
                <a:latin typeface="Century Gothic"/>
              </a:rPr>
              <a:t> je </a:t>
            </a:r>
            <a:r>
              <a:rPr lang="cs-CZ" sz="2400" i="1" spc="-7" dirty="0">
                <a:solidFill>
                  <a:srgbClr val="3D3C2C"/>
                </a:solidFill>
                <a:latin typeface="Century Gothic"/>
              </a:rPr>
              <a:t>tvoje</a:t>
            </a:r>
            <a:r>
              <a:rPr lang="en-US" sz="2400" i="1" spc="-7" dirty="0">
                <a:solidFill>
                  <a:srgbClr val="3D3C2C"/>
                </a:solidFill>
                <a:latin typeface="Century Gothic"/>
              </a:rPr>
              <a:t> </a:t>
            </a:r>
            <a:r>
              <a:rPr lang="en-US" sz="2400" i="1" spc="-7" dirty="0" err="1">
                <a:solidFill>
                  <a:srgbClr val="3D3C2C"/>
                </a:solidFill>
                <a:latin typeface="Century Gothic"/>
              </a:rPr>
              <a:t>omluva</a:t>
            </a:r>
            <a:r>
              <a:rPr lang="en-US" sz="2400" i="1" spc="-7" dirty="0">
                <a:solidFill>
                  <a:srgbClr val="3D3C2C"/>
                </a:solidFill>
                <a:latin typeface="Century Gothic"/>
              </a:rPr>
              <a:t> </a:t>
            </a:r>
            <a:r>
              <a:rPr lang="en-US" sz="2400" i="1" spc="-7" dirty="0" err="1">
                <a:solidFill>
                  <a:srgbClr val="3D3C2C"/>
                </a:solidFill>
                <a:latin typeface="Century Gothic"/>
              </a:rPr>
              <a:t>upřímná</a:t>
            </a:r>
            <a:r>
              <a:rPr lang="en-US" sz="2400" i="1" spc="-7" dirty="0">
                <a:solidFill>
                  <a:srgbClr val="3D3C2C"/>
                </a:solidFill>
                <a:latin typeface="Century Gothic"/>
              </a:rPr>
              <a:t>, </a:t>
            </a:r>
            <a:r>
              <a:rPr lang="en-US" sz="2400" i="1" spc="-7" dirty="0" err="1">
                <a:solidFill>
                  <a:srgbClr val="3D3C2C"/>
                </a:solidFill>
                <a:latin typeface="Century Gothic"/>
              </a:rPr>
              <a:t>chyběly</a:t>
            </a:r>
            <a:r>
              <a:rPr lang="en-US" sz="2400" i="1" spc="-7" dirty="0">
                <a:solidFill>
                  <a:srgbClr val="3D3C2C"/>
                </a:solidFill>
                <a:latin typeface="Century Gothic"/>
              </a:rPr>
              <a:t> v </a:t>
            </a:r>
            <a:r>
              <a:rPr lang="en-US" sz="2400" i="1" spc="-7" dirty="0" err="1">
                <a:solidFill>
                  <a:srgbClr val="3D3C2C"/>
                </a:solidFill>
                <a:latin typeface="Century Gothic"/>
              </a:rPr>
              <a:t>ní</a:t>
            </a:r>
            <a:r>
              <a:rPr lang="en-US" sz="2400" i="1" spc="-7" dirty="0">
                <a:solidFill>
                  <a:srgbClr val="3D3C2C"/>
                </a:solidFill>
                <a:latin typeface="Century Gothic"/>
              </a:rPr>
              <a:t> </a:t>
            </a:r>
            <a:r>
              <a:rPr lang="en-US" sz="2400" i="1" spc="-7" dirty="0" err="1">
                <a:solidFill>
                  <a:srgbClr val="3D3C2C"/>
                </a:solidFill>
                <a:latin typeface="Century Gothic"/>
              </a:rPr>
              <a:t>emoce</a:t>
            </a:r>
            <a:r>
              <a:rPr lang="en-US" sz="2400" i="1" spc="-7" dirty="0">
                <a:solidFill>
                  <a:srgbClr val="3D3C2C"/>
                </a:solidFill>
                <a:latin typeface="Century Gothic"/>
              </a:rPr>
              <a:t> </a:t>
            </a:r>
            <a:r>
              <a:rPr lang="en-US" sz="2400" i="1" spc="-7" dirty="0" err="1">
                <a:solidFill>
                  <a:srgbClr val="3D3C2C"/>
                </a:solidFill>
                <a:latin typeface="Century Gothic"/>
              </a:rPr>
              <a:t>kvůli</a:t>
            </a:r>
            <a:r>
              <a:rPr lang="en-US" sz="2400" i="1" spc="-7" dirty="0">
                <a:solidFill>
                  <a:srgbClr val="3D3C2C"/>
                </a:solidFill>
                <a:latin typeface="Century Gothic"/>
              </a:rPr>
              <a:t> </a:t>
            </a:r>
            <a:r>
              <a:rPr lang="en-US" sz="2400" i="1" spc="-7" dirty="0" err="1">
                <a:solidFill>
                  <a:srgbClr val="3D3C2C"/>
                </a:solidFill>
                <a:latin typeface="Century Gothic"/>
              </a:rPr>
              <a:t>plochému</a:t>
            </a:r>
            <a:r>
              <a:rPr lang="en-US" sz="2400" i="1" spc="-7" dirty="0">
                <a:solidFill>
                  <a:srgbClr val="3D3C2C"/>
                </a:solidFill>
                <a:latin typeface="Century Gothic"/>
              </a:rPr>
              <a:t> </a:t>
            </a:r>
            <a:r>
              <a:rPr lang="en-US" sz="2400" i="1" spc="-7" dirty="0" err="1">
                <a:solidFill>
                  <a:srgbClr val="3D3C2C"/>
                </a:solidFill>
                <a:latin typeface="Century Gothic"/>
              </a:rPr>
              <a:t>tónu</a:t>
            </a:r>
            <a:r>
              <a:rPr lang="en-US" sz="2400" i="1" spc="-7" dirty="0">
                <a:solidFill>
                  <a:srgbClr val="3D3C2C"/>
                </a:solidFill>
                <a:latin typeface="Century Gothic"/>
              </a:rPr>
              <a:t> </a:t>
            </a:r>
            <a:r>
              <a:rPr lang="en-US" sz="2400" i="1" spc="-7" dirty="0" err="1">
                <a:solidFill>
                  <a:srgbClr val="3D3C2C"/>
                </a:solidFill>
                <a:latin typeface="Century Gothic"/>
              </a:rPr>
              <a:t>hlasu</a:t>
            </a:r>
            <a:r>
              <a:rPr lang="en-US" sz="2400" i="1" spc="-7" dirty="0">
                <a:solidFill>
                  <a:srgbClr val="3D3C2C"/>
                </a:solidFill>
                <a:latin typeface="Century Gothic"/>
              </a:rPr>
              <a:t>.</a:t>
            </a:r>
            <a:endParaRPr lang="cs-CZ" sz="2400" i="1" spc="-7" dirty="0">
              <a:solidFill>
                <a:srgbClr val="3D3C2C"/>
              </a:solidFill>
              <a:latin typeface="Century Gothic"/>
            </a:endParaRPr>
          </a:p>
          <a:p>
            <a:pPr marL="927000" lvl="2" indent="-342720"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cs-CZ" sz="2400" i="1" spc="-7" dirty="0">
                <a:solidFill>
                  <a:srgbClr val="3D3C2C"/>
                </a:solidFill>
                <a:latin typeface="Century Gothic"/>
              </a:rPr>
              <a:t>O</a:t>
            </a:r>
            <a:r>
              <a:rPr lang="en-US" sz="2400" i="1" spc="-7" dirty="0">
                <a:solidFill>
                  <a:srgbClr val="3D3C2C"/>
                </a:solidFill>
                <a:latin typeface="Century Gothic"/>
              </a:rPr>
              <a:t>: "Ale ne, </a:t>
            </a:r>
            <a:r>
              <a:rPr lang="en-US" sz="2400" i="1" spc="-7" dirty="0" err="1">
                <a:solidFill>
                  <a:srgbClr val="3D3C2C"/>
                </a:solidFill>
                <a:latin typeface="Century Gothic"/>
              </a:rPr>
              <a:t>Příjemce</a:t>
            </a:r>
            <a:r>
              <a:rPr lang="en-US" sz="2400" i="1" spc="-7" dirty="0">
                <a:solidFill>
                  <a:srgbClr val="3D3C2C"/>
                </a:solidFill>
                <a:latin typeface="Century Gothic"/>
              </a:rPr>
              <a:t>, </a:t>
            </a:r>
            <a:r>
              <a:rPr lang="en-US" sz="2400" i="1" spc="-7" dirty="0" err="1">
                <a:solidFill>
                  <a:srgbClr val="3D3C2C"/>
                </a:solidFill>
                <a:latin typeface="Century Gothic"/>
              </a:rPr>
              <a:t>podle</a:t>
            </a:r>
            <a:r>
              <a:rPr lang="en-US" sz="2400" i="1" spc="-7" dirty="0">
                <a:solidFill>
                  <a:srgbClr val="3D3C2C"/>
                </a:solidFill>
                <a:latin typeface="Century Gothic"/>
              </a:rPr>
              <a:t> </a:t>
            </a:r>
            <a:r>
              <a:rPr lang="en-US" sz="2400" i="1" spc="-7" dirty="0" err="1">
                <a:solidFill>
                  <a:srgbClr val="3D3C2C"/>
                </a:solidFill>
                <a:latin typeface="Century Gothic"/>
              </a:rPr>
              <a:t>mého</a:t>
            </a:r>
            <a:r>
              <a:rPr lang="en-US" sz="2400" i="1" spc="-7" dirty="0">
                <a:solidFill>
                  <a:srgbClr val="3D3C2C"/>
                </a:solidFill>
                <a:latin typeface="Century Gothic"/>
              </a:rPr>
              <a:t> </a:t>
            </a:r>
            <a:r>
              <a:rPr lang="en-US" sz="2400" i="1" spc="-7" dirty="0" err="1">
                <a:solidFill>
                  <a:srgbClr val="3D3C2C"/>
                </a:solidFill>
                <a:latin typeface="Century Gothic"/>
              </a:rPr>
              <a:t>chápání</a:t>
            </a:r>
            <a:r>
              <a:rPr lang="en-US" sz="2400" i="1" spc="-7" dirty="0">
                <a:solidFill>
                  <a:srgbClr val="3D3C2C"/>
                </a:solidFill>
                <a:latin typeface="Century Gothic"/>
              </a:rPr>
              <a:t> je </a:t>
            </a:r>
            <a:r>
              <a:rPr lang="en-US" sz="2400" i="1" spc="-7" dirty="0" err="1">
                <a:solidFill>
                  <a:srgbClr val="3D3C2C"/>
                </a:solidFill>
                <a:latin typeface="Century Gothic"/>
              </a:rPr>
              <a:t>důležité</a:t>
            </a:r>
            <a:r>
              <a:rPr lang="en-US" sz="2400" i="1" spc="-7" dirty="0">
                <a:solidFill>
                  <a:srgbClr val="3D3C2C"/>
                </a:solidFill>
                <a:latin typeface="Century Gothic"/>
              </a:rPr>
              <a:t> </a:t>
            </a:r>
            <a:r>
              <a:rPr lang="en-US" sz="2400" i="1" spc="-7" dirty="0" err="1">
                <a:solidFill>
                  <a:srgbClr val="3D3C2C"/>
                </a:solidFill>
                <a:latin typeface="Century Gothic"/>
              </a:rPr>
              <a:t>slovo</a:t>
            </a:r>
            <a:r>
              <a:rPr lang="en-US" sz="2400" i="1" spc="-7" dirty="0">
                <a:solidFill>
                  <a:srgbClr val="3D3C2C"/>
                </a:solidFill>
                <a:latin typeface="Century Gothic"/>
              </a:rPr>
              <a:t> "</a:t>
            </a:r>
            <a:r>
              <a:rPr lang="en-US" sz="2400" i="1" spc="-7" dirty="0" err="1">
                <a:solidFill>
                  <a:srgbClr val="3D3C2C"/>
                </a:solidFill>
                <a:latin typeface="Century Gothic"/>
              </a:rPr>
              <a:t>promiň</a:t>
            </a:r>
            <a:r>
              <a:rPr lang="en-US" sz="2400" i="1" spc="-7" dirty="0">
                <a:solidFill>
                  <a:srgbClr val="3D3C2C"/>
                </a:solidFill>
                <a:latin typeface="Century Gothic"/>
              </a:rPr>
              <a:t>". Moje </a:t>
            </a:r>
            <a:r>
              <a:rPr lang="en-US" sz="2400" i="1" spc="-7" dirty="0" err="1">
                <a:solidFill>
                  <a:srgbClr val="3D3C2C"/>
                </a:solidFill>
                <a:latin typeface="Century Gothic"/>
              </a:rPr>
              <a:t>omluva</a:t>
            </a:r>
            <a:r>
              <a:rPr lang="en-US" sz="2400" i="1" spc="-7" dirty="0">
                <a:solidFill>
                  <a:srgbClr val="3D3C2C"/>
                </a:solidFill>
                <a:latin typeface="Century Gothic"/>
              </a:rPr>
              <a:t> je </a:t>
            </a:r>
            <a:r>
              <a:rPr lang="en-US" sz="2400" i="1" spc="-7" dirty="0" err="1">
                <a:solidFill>
                  <a:srgbClr val="3D3C2C"/>
                </a:solidFill>
                <a:latin typeface="Century Gothic"/>
              </a:rPr>
              <a:t>plně</a:t>
            </a:r>
            <a:r>
              <a:rPr lang="en-US" sz="2400" i="1" spc="-7" dirty="0">
                <a:solidFill>
                  <a:srgbClr val="3D3C2C"/>
                </a:solidFill>
                <a:latin typeface="Century Gothic"/>
              </a:rPr>
              <a:t> </a:t>
            </a:r>
            <a:r>
              <a:rPr lang="en-US" sz="2400" i="1" spc="-7" dirty="0" err="1">
                <a:solidFill>
                  <a:srgbClr val="3D3C2C"/>
                </a:solidFill>
                <a:latin typeface="Century Gothic"/>
              </a:rPr>
              <a:t>upřímná</a:t>
            </a:r>
            <a:r>
              <a:rPr lang="en-US" sz="2400" i="1" spc="-7" dirty="0">
                <a:solidFill>
                  <a:srgbClr val="3D3C2C"/>
                </a:solidFill>
                <a:latin typeface="Century Gothic"/>
              </a:rPr>
              <a:t> a </a:t>
            </a:r>
            <a:r>
              <a:rPr lang="en-US" sz="2400" i="1" spc="-7" dirty="0" err="1">
                <a:solidFill>
                  <a:srgbClr val="3D3C2C"/>
                </a:solidFill>
                <a:latin typeface="Century Gothic"/>
              </a:rPr>
              <a:t>jsem</a:t>
            </a:r>
            <a:r>
              <a:rPr lang="en-US" sz="2400" i="1" spc="-7" dirty="0">
                <a:solidFill>
                  <a:srgbClr val="3D3C2C"/>
                </a:solidFill>
                <a:latin typeface="Century Gothic"/>
              </a:rPr>
              <a:t> </a:t>
            </a:r>
            <a:r>
              <a:rPr lang="en-US" sz="2400" i="1" spc="-7" dirty="0" err="1">
                <a:solidFill>
                  <a:srgbClr val="3D3C2C"/>
                </a:solidFill>
                <a:latin typeface="Century Gothic"/>
              </a:rPr>
              <a:t>připraven</a:t>
            </a:r>
            <a:r>
              <a:rPr lang="en-US" sz="2400" i="1" spc="-7" dirty="0">
                <a:solidFill>
                  <a:srgbClr val="3D3C2C"/>
                </a:solidFill>
                <a:latin typeface="Century Gothic"/>
              </a:rPr>
              <a:t> to </a:t>
            </a:r>
            <a:r>
              <a:rPr lang="en-US" sz="2400" i="1" spc="-7" dirty="0" err="1">
                <a:solidFill>
                  <a:srgbClr val="3D3C2C"/>
                </a:solidFill>
                <a:latin typeface="Century Gothic"/>
              </a:rPr>
              <a:t>dokázat</a:t>
            </a:r>
            <a:r>
              <a:rPr lang="en-US" sz="2400" i="1" spc="-7" dirty="0">
                <a:solidFill>
                  <a:srgbClr val="3D3C2C"/>
                </a:solidFill>
                <a:latin typeface="Century Gothic"/>
              </a:rPr>
              <a:t> </a:t>
            </a:r>
            <a:r>
              <a:rPr lang="en-US" sz="2400" i="1" spc="-7" dirty="0" err="1">
                <a:solidFill>
                  <a:srgbClr val="3D3C2C"/>
                </a:solidFill>
                <a:latin typeface="Century Gothic"/>
              </a:rPr>
              <a:t>dále</a:t>
            </a:r>
            <a:r>
              <a:rPr lang="en-US" sz="2400" i="1" spc="-7" dirty="0">
                <a:solidFill>
                  <a:srgbClr val="3D3C2C"/>
                </a:solidFill>
                <a:latin typeface="Century Gothic"/>
              </a:rPr>
              <a:t>."
</a:t>
            </a:r>
            <a:r>
              <a:rPr lang="cs-CZ" sz="2400" i="1" spc="-7" dirty="0">
                <a:solidFill>
                  <a:srgbClr val="3D3C2C"/>
                </a:solidFill>
                <a:latin typeface="Century Gothic"/>
              </a:rPr>
              <a:t>P</a:t>
            </a:r>
            <a:r>
              <a:rPr lang="en-US" sz="2400" i="1" spc="-7" dirty="0">
                <a:solidFill>
                  <a:srgbClr val="3D3C2C"/>
                </a:solidFill>
                <a:latin typeface="Century Gothic"/>
              </a:rPr>
              <a:t>: „</a:t>
            </a:r>
            <a:r>
              <a:rPr lang="cs-CZ" sz="2400" i="1" spc="-7" dirty="0">
                <a:solidFill>
                  <a:srgbClr val="3D3C2C"/>
                </a:solidFill>
                <a:latin typeface="Century Gothic"/>
              </a:rPr>
              <a:t>To r</a:t>
            </a:r>
            <a:r>
              <a:rPr lang="en-US" sz="2400" i="1" spc="-7" dirty="0" err="1">
                <a:solidFill>
                  <a:srgbClr val="3D3C2C"/>
                </a:solidFill>
                <a:latin typeface="Century Gothic"/>
              </a:rPr>
              <a:t>ád</a:t>
            </a:r>
            <a:r>
              <a:rPr lang="en-US" sz="2400" i="1" spc="-7" dirty="0">
                <a:solidFill>
                  <a:srgbClr val="3D3C2C"/>
                </a:solidFill>
                <a:latin typeface="Century Gothic"/>
              </a:rPr>
              <a:t> </a:t>
            </a:r>
            <a:r>
              <a:rPr lang="en-US" sz="2400" i="1" spc="-7" dirty="0" err="1">
                <a:solidFill>
                  <a:srgbClr val="3D3C2C"/>
                </a:solidFill>
                <a:latin typeface="Century Gothic"/>
              </a:rPr>
              <a:t>slyším</a:t>
            </a:r>
            <a:r>
              <a:rPr lang="en-US" sz="2400" i="1" spc="-7" dirty="0">
                <a:solidFill>
                  <a:srgbClr val="3D3C2C"/>
                </a:solidFill>
                <a:latin typeface="Century Gothic"/>
              </a:rPr>
              <a:t>, </a:t>
            </a:r>
            <a:r>
              <a:rPr lang="cs-CZ" sz="2400" i="1" spc="-7" dirty="0">
                <a:solidFill>
                  <a:srgbClr val="3D3C2C"/>
                </a:solidFill>
                <a:latin typeface="Century Gothic"/>
              </a:rPr>
              <a:t>Odesilateli</a:t>
            </a:r>
            <a:r>
              <a:rPr lang="en-US" sz="2400" i="1" spc="-7" dirty="0">
                <a:solidFill>
                  <a:srgbClr val="3D3C2C"/>
                </a:solidFill>
                <a:latin typeface="Century Gothic"/>
              </a:rPr>
              <a:t>! </a:t>
            </a:r>
            <a:r>
              <a:rPr lang="en-US" sz="2400" i="1" spc="-7" dirty="0" err="1">
                <a:solidFill>
                  <a:srgbClr val="3D3C2C"/>
                </a:solidFill>
                <a:latin typeface="Century Gothic"/>
              </a:rPr>
              <a:t>Dnes</a:t>
            </a:r>
            <a:r>
              <a:rPr lang="en-US" sz="2400" i="1" spc="-7" dirty="0">
                <a:solidFill>
                  <a:srgbClr val="3D3C2C"/>
                </a:solidFill>
                <a:latin typeface="Century Gothic"/>
              </a:rPr>
              <a:t> </a:t>
            </a:r>
            <a:r>
              <a:rPr lang="en-US" sz="2400" i="1" spc="-7" dirty="0" err="1">
                <a:solidFill>
                  <a:srgbClr val="3D3C2C"/>
                </a:solidFill>
                <a:latin typeface="Century Gothic"/>
              </a:rPr>
              <a:t>jsem</a:t>
            </a:r>
            <a:r>
              <a:rPr lang="en-US" sz="2400" i="1" spc="-7" dirty="0">
                <a:solidFill>
                  <a:srgbClr val="3D3C2C"/>
                </a:solidFill>
                <a:latin typeface="Century Gothic"/>
              </a:rPr>
              <a:t> se </a:t>
            </a:r>
            <a:r>
              <a:rPr lang="en-US" sz="2400" i="1" spc="-7" dirty="0" err="1">
                <a:solidFill>
                  <a:srgbClr val="3D3C2C"/>
                </a:solidFill>
                <a:latin typeface="Century Gothic"/>
              </a:rPr>
              <a:t>naučil</a:t>
            </a:r>
            <a:r>
              <a:rPr lang="en-US" sz="2400" i="1" spc="-7" dirty="0">
                <a:solidFill>
                  <a:srgbClr val="3D3C2C"/>
                </a:solidFill>
                <a:latin typeface="Century Gothic"/>
              </a:rPr>
              <a:t> </a:t>
            </a:r>
            <a:r>
              <a:rPr lang="en-US" sz="2400" i="1" spc="-7" dirty="0" err="1">
                <a:solidFill>
                  <a:srgbClr val="3D3C2C"/>
                </a:solidFill>
                <a:latin typeface="Century Gothic"/>
              </a:rPr>
              <a:t>něco</a:t>
            </a:r>
            <a:r>
              <a:rPr lang="en-US" sz="2400" i="1" spc="-7" dirty="0">
                <a:solidFill>
                  <a:srgbClr val="3D3C2C"/>
                </a:solidFill>
                <a:latin typeface="Century Gothic"/>
              </a:rPr>
              <a:t> </a:t>
            </a:r>
            <a:r>
              <a:rPr lang="en-US" sz="2400" i="1" spc="-7" dirty="0" err="1">
                <a:solidFill>
                  <a:srgbClr val="3D3C2C"/>
                </a:solidFill>
                <a:latin typeface="Century Gothic"/>
              </a:rPr>
              <a:t>nového</a:t>
            </a:r>
            <a:r>
              <a:rPr lang="en-US" sz="2400" i="1" spc="-7" dirty="0">
                <a:solidFill>
                  <a:srgbClr val="3D3C2C"/>
                </a:solidFill>
                <a:latin typeface="Century Gothic"/>
              </a:rPr>
              <a:t>. </a:t>
            </a:r>
            <a:r>
              <a:rPr lang="en-US" sz="2400" i="1" spc="-7" dirty="0" err="1">
                <a:solidFill>
                  <a:srgbClr val="3D3C2C"/>
                </a:solidFill>
                <a:latin typeface="Century Gothic"/>
              </a:rPr>
              <a:t>Přejděme</a:t>
            </a:r>
            <a:r>
              <a:rPr lang="en-US" sz="2400" i="1" spc="-7" dirty="0">
                <a:solidFill>
                  <a:srgbClr val="3D3C2C"/>
                </a:solidFill>
                <a:latin typeface="Century Gothic"/>
              </a:rPr>
              <a:t> k </a:t>
            </a:r>
            <a:r>
              <a:rPr lang="en-US" sz="2400" i="1" spc="-7" dirty="0" err="1">
                <a:solidFill>
                  <a:srgbClr val="3D3C2C"/>
                </a:solidFill>
                <a:latin typeface="Century Gothic"/>
              </a:rPr>
              <a:t>něčemu</a:t>
            </a:r>
            <a:r>
              <a:rPr lang="en-US" sz="2400" i="1" spc="-7" dirty="0">
                <a:solidFill>
                  <a:srgbClr val="3D3C2C"/>
                </a:solidFill>
                <a:latin typeface="Century Gothic"/>
              </a:rPr>
              <a:t> </a:t>
            </a:r>
            <a:r>
              <a:rPr lang="en-US" sz="2400" i="1" spc="-7" dirty="0" err="1">
                <a:solidFill>
                  <a:srgbClr val="3D3C2C"/>
                </a:solidFill>
                <a:latin typeface="Century Gothic"/>
              </a:rPr>
              <a:t>produktivnějšímu</a:t>
            </a:r>
            <a:r>
              <a:rPr lang="en-US" sz="2400" i="1" spc="-7" dirty="0">
                <a:solidFill>
                  <a:srgbClr val="3D3C2C"/>
                </a:solidFill>
                <a:latin typeface="Century Gothic"/>
              </a:rPr>
              <a:t>."</a:t>
            </a:r>
            <a:endParaRPr lang="cs-CZ" sz="2400" b="0" i="1" strike="noStrike" spc="-1" dirty="0">
              <a:solidFill>
                <a:srgbClr val="000000"/>
              </a:solidFill>
              <a:latin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6323304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TextShape 1"/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cs-CZ" sz="2400" b="0" strike="noStrike" spc="-1" dirty="0">
                <a:solidFill>
                  <a:srgbClr val="7D1E1E"/>
                </a:solidFill>
                <a:latin typeface="Cambria"/>
              </a:rPr>
              <a:t>Komunikační proces – realističtější konec</a:t>
            </a:r>
            <a:br>
              <a:rPr dirty="0"/>
            </a:br>
            <a:endParaRPr lang="cs-CZ" sz="2400" b="0" strike="noStrike" spc="-1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09" name="TextShape 2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 dirty="0">
                <a:solidFill>
                  <a:srgbClr val="777777"/>
                </a:solidFill>
                <a:latin typeface="Cambria"/>
              </a:rPr>
              <a:t>RKMD</a:t>
            </a:r>
            <a:endParaRPr lang="en-GB" sz="1000" b="0" strike="noStrike" spc="-1" dirty="0">
              <a:latin typeface="Times New Roman"/>
            </a:endParaRPr>
          </a:p>
        </p:txBody>
      </p:sp>
      <p:sp>
        <p:nvSpPr>
          <p:cNvPr id="6" name="TextShape 2">
            <a:extLst>
              <a:ext uri="{FF2B5EF4-FFF2-40B4-BE49-F238E27FC236}">
                <a16:creationId xmlns:a16="http://schemas.microsoft.com/office/drawing/2014/main" id="{FF81E968-99DE-4CEE-807B-83065B69E6FC}"/>
              </a:ext>
            </a:extLst>
          </p:cNvPr>
          <p:cNvSpPr txBox="1"/>
          <p:nvPr/>
        </p:nvSpPr>
        <p:spPr>
          <a:xfrm>
            <a:off x="1200240" y="1773360"/>
            <a:ext cx="10195254" cy="4068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12600" indent="-342720"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en-US" sz="2400" spc="-7" dirty="0" err="1">
                <a:solidFill>
                  <a:srgbClr val="3D3C2C"/>
                </a:solidFill>
                <a:latin typeface="Century Gothic"/>
              </a:rPr>
              <a:t>Příjemce</a:t>
            </a:r>
            <a:r>
              <a:rPr lang="en-US" sz="2400" spc="-7" dirty="0">
                <a:solidFill>
                  <a:srgbClr val="3D3C2C"/>
                </a:solidFill>
                <a:latin typeface="Century Gothic"/>
              </a:rPr>
              <a:t> </a:t>
            </a:r>
            <a:r>
              <a:rPr lang="en-US" sz="2400" spc="-7" dirty="0" err="1">
                <a:solidFill>
                  <a:srgbClr val="3D3C2C"/>
                </a:solidFill>
                <a:latin typeface="Century Gothic"/>
              </a:rPr>
              <a:t>bude</a:t>
            </a:r>
            <a:r>
              <a:rPr lang="en-US" sz="2400" spc="-7" dirty="0">
                <a:solidFill>
                  <a:srgbClr val="3D3C2C"/>
                </a:solidFill>
                <a:latin typeface="Century Gothic"/>
              </a:rPr>
              <a:t> </a:t>
            </a:r>
            <a:r>
              <a:rPr lang="en-US" sz="2400" spc="-7" dirty="0" err="1">
                <a:solidFill>
                  <a:srgbClr val="3D3C2C"/>
                </a:solidFill>
                <a:latin typeface="Century Gothic"/>
              </a:rPr>
              <a:t>kritizovat</a:t>
            </a:r>
            <a:r>
              <a:rPr lang="en-US" sz="2400" spc="-7" dirty="0">
                <a:solidFill>
                  <a:srgbClr val="3D3C2C"/>
                </a:solidFill>
                <a:latin typeface="Century Gothic"/>
              </a:rPr>
              <a:t> </a:t>
            </a:r>
            <a:r>
              <a:rPr lang="en-US" sz="2400" spc="-7" dirty="0" err="1">
                <a:solidFill>
                  <a:srgbClr val="3D3C2C"/>
                </a:solidFill>
                <a:latin typeface="Century Gothic"/>
              </a:rPr>
              <a:t>odesílatele</a:t>
            </a:r>
            <a:r>
              <a:rPr lang="en-US" sz="2400" spc="-7" dirty="0">
                <a:solidFill>
                  <a:srgbClr val="3D3C2C"/>
                </a:solidFill>
                <a:latin typeface="Century Gothic"/>
              </a:rPr>
              <a:t> za to, </a:t>
            </a:r>
            <a:r>
              <a:rPr lang="en-US" sz="2400" spc="-7" dirty="0" err="1">
                <a:solidFill>
                  <a:srgbClr val="3D3C2C"/>
                </a:solidFill>
                <a:latin typeface="Century Gothic"/>
              </a:rPr>
              <a:t>že</a:t>
            </a:r>
            <a:r>
              <a:rPr lang="en-US" sz="2400" spc="-7" dirty="0">
                <a:solidFill>
                  <a:srgbClr val="3D3C2C"/>
                </a:solidFill>
                <a:latin typeface="Century Gothic"/>
              </a:rPr>
              <a:t> </a:t>
            </a:r>
            <a:r>
              <a:rPr lang="en-US" sz="2400" spc="-7" dirty="0" err="1">
                <a:solidFill>
                  <a:srgbClr val="3D3C2C"/>
                </a:solidFill>
                <a:latin typeface="Century Gothic"/>
              </a:rPr>
              <a:t>není</a:t>
            </a:r>
            <a:r>
              <a:rPr lang="en-US" sz="2400" spc="-7" dirty="0">
                <a:solidFill>
                  <a:srgbClr val="3D3C2C"/>
                </a:solidFill>
                <a:latin typeface="Century Gothic"/>
              </a:rPr>
              <a:t> </a:t>
            </a:r>
            <a:r>
              <a:rPr lang="en-US" sz="2400" spc="-7" dirty="0" err="1">
                <a:solidFill>
                  <a:srgbClr val="3D3C2C"/>
                </a:solidFill>
                <a:latin typeface="Century Gothic"/>
              </a:rPr>
              <a:t>upřímný</a:t>
            </a:r>
            <a:r>
              <a:rPr lang="en-US" sz="2400" spc="-7" dirty="0">
                <a:solidFill>
                  <a:srgbClr val="3D3C2C"/>
                </a:solidFill>
                <a:latin typeface="Century Gothic"/>
              </a:rPr>
              <a:t>. Sender se </a:t>
            </a:r>
            <a:r>
              <a:rPr lang="en-US" sz="2400" spc="-7" dirty="0" err="1">
                <a:solidFill>
                  <a:srgbClr val="3D3C2C"/>
                </a:solidFill>
                <a:latin typeface="Century Gothic"/>
              </a:rPr>
              <a:t>bude</a:t>
            </a:r>
            <a:r>
              <a:rPr lang="en-US" sz="2400" spc="-7" dirty="0">
                <a:solidFill>
                  <a:srgbClr val="3D3C2C"/>
                </a:solidFill>
                <a:latin typeface="Century Gothic"/>
              </a:rPr>
              <a:t> </a:t>
            </a:r>
            <a:r>
              <a:rPr lang="en-US" sz="2400" spc="-7" dirty="0" err="1">
                <a:solidFill>
                  <a:srgbClr val="3D3C2C"/>
                </a:solidFill>
                <a:latin typeface="Century Gothic"/>
              </a:rPr>
              <a:t>cítit</a:t>
            </a:r>
            <a:r>
              <a:rPr lang="en-US" sz="2400" spc="-7" dirty="0">
                <a:solidFill>
                  <a:srgbClr val="3D3C2C"/>
                </a:solidFill>
                <a:latin typeface="Century Gothic"/>
              </a:rPr>
              <a:t> </a:t>
            </a:r>
            <a:r>
              <a:rPr lang="en-US" sz="2400" spc="-7" dirty="0" err="1">
                <a:solidFill>
                  <a:srgbClr val="3D3C2C"/>
                </a:solidFill>
                <a:latin typeface="Century Gothic"/>
              </a:rPr>
              <a:t>nespravedlivě</a:t>
            </a:r>
            <a:r>
              <a:rPr lang="en-US" sz="2400" spc="-7" dirty="0">
                <a:solidFill>
                  <a:srgbClr val="3D3C2C"/>
                </a:solidFill>
                <a:latin typeface="Century Gothic"/>
              </a:rPr>
              <a:t> </a:t>
            </a:r>
            <a:r>
              <a:rPr lang="en-US" sz="2400" spc="-7" dirty="0" err="1">
                <a:solidFill>
                  <a:srgbClr val="3D3C2C"/>
                </a:solidFill>
                <a:latin typeface="Century Gothic"/>
              </a:rPr>
              <a:t>odmítnut</a:t>
            </a:r>
            <a:r>
              <a:rPr lang="en-US" sz="2400" spc="-7" dirty="0">
                <a:solidFill>
                  <a:srgbClr val="3D3C2C"/>
                </a:solidFill>
                <a:latin typeface="Century Gothic"/>
              </a:rPr>
              <a:t>, </a:t>
            </a:r>
            <a:r>
              <a:rPr lang="en-US" sz="2400" spc="-7" dirty="0" err="1">
                <a:solidFill>
                  <a:srgbClr val="3D3C2C"/>
                </a:solidFill>
                <a:latin typeface="Century Gothic"/>
              </a:rPr>
              <a:t>protože</a:t>
            </a:r>
            <a:r>
              <a:rPr lang="en-US" sz="2400" spc="-7" dirty="0">
                <a:solidFill>
                  <a:srgbClr val="3D3C2C"/>
                </a:solidFill>
                <a:latin typeface="Century Gothic"/>
              </a:rPr>
              <a:t> se </a:t>
            </a:r>
            <a:r>
              <a:rPr lang="en-US" sz="2400" spc="-7" dirty="0" err="1">
                <a:solidFill>
                  <a:srgbClr val="3D3C2C"/>
                </a:solidFill>
                <a:latin typeface="Century Gothic"/>
              </a:rPr>
              <a:t>řádně</a:t>
            </a:r>
            <a:r>
              <a:rPr lang="en-US" sz="2400" spc="-7" dirty="0">
                <a:solidFill>
                  <a:srgbClr val="3D3C2C"/>
                </a:solidFill>
                <a:latin typeface="Century Gothic"/>
              </a:rPr>
              <a:t> </a:t>
            </a:r>
            <a:r>
              <a:rPr lang="en-US" sz="2400" spc="-7" dirty="0" err="1">
                <a:solidFill>
                  <a:srgbClr val="3D3C2C"/>
                </a:solidFill>
                <a:latin typeface="Century Gothic"/>
              </a:rPr>
              <a:t>omluvil</a:t>
            </a:r>
            <a:r>
              <a:rPr lang="en-US" sz="2400" spc="-7" dirty="0">
                <a:solidFill>
                  <a:srgbClr val="3D3C2C"/>
                </a:solidFill>
                <a:latin typeface="Century Gothic"/>
              </a:rPr>
              <a:t>. 
</a:t>
            </a:r>
            <a:r>
              <a:rPr lang="en-US" sz="2400" spc="-7" dirty="0" err="1">
                <a:solidFill>
                  <a:srgbClr val="3D3C2C"/>
                </a:solidFill>
                <a:latin typeface="Century Gothic"/>
              </a:rPr>
              <a:t>Lidé</a:t>
            </a:r>
            <a:r>
              <a:rPr lang="en-US" sz="2400" spc="-7" dirty="0">
                <a:solidFill>
                  <a:srgbClr val="3D3C2C"/>
                </a:solidFill>
                <a:latin typeface="Century Gothic"/>
              </a:rPr>
              <a:t> o </a:t>
            </a:r>
            <a:r>
              <a:rPr lang="en-US" sz="2400" spc="-7" dirty="0" err="1">
                <a:solidFill>
                  <a:srgbClr val="3D3C2C"/>
                </a:solidFill>
                <a:latin typeface="Century Gothic"/>
              </a:rPr>
              <a:t>komunikaci</a:t>
            </a:r>
            <a:r>
              <a:rPr lang="en-US" sz="2400" spc="-7" dirty="0">
                <a:solidFill>
                  <a:srgbClr val="3D3C2C"/>
                </a:solidFill>
                <a:latin typeface="Century Gothic"/>
              </a:rPr>
              <a:t> </a:t>
            </a:r>
            <a:r>
              <a:rPr lang="en-US" sz="2400" spc="-7" dirty="0" err="1">
                <a:solidFill>
                  <a:srgbClr val="3D3C2C"/>
                </a:solidFill>
                <a:latin typeface="Century Gothic"/>
              </a:rPr>
              <a:t>často</a:t>
            </a:r>
            <a:r>
              <a:rPr lang="en-US" sz="2400" spc="-7" dirty="0">
                <a:solidFill>
                  <a:srgbClr val="3D3C2C"/>
                </a:solidFill>
                <a:latin typeface="Century Gothic"/>
              </a:rPr>
              <a:t> </a:t>
            </a:r>
            <a:r>
              <a:rPr lang="en-US" sz="2400" spc="-7" dirty="0" err="1">
                <a:solidFill>
                  <a:srgbClr val="3D3C2C"/>
                </a:solidFill>
                <a:latin typeface="Century Gothic"/>
              </a:rPr>
              <a:t>nekomunikují</a:t>
            </a:r>
            <a:r>
              <a:rPr lang="en-US" sz="2400" spc="-7" dirty="0">
                <a:solidFill>
                  <a:srgbClr val="3D3C2C"/>
                </a:solidFill>
                <a:latin typeface="Century Gothic"/>
              </a:rPr>
              <a:t> a </a:t>
            </a:r>
            <a:r>
              <a:rPr lang="en-US" sz="2400" spc="-7" dirty="0" err="1">
                <a:solidFill>
                  <a:srgbClr val="3D3C2C"/>
                </a:solidFill>
                <a:latin typeface="Century Gothic"/>
              </a:rPr>
              <a:t>jen</a:t>
            </a:r>
            <a:r>
              <a:rPr lang="en-US" sz="2400" spc="-7" dirty="0">
                <a:solidFill>
                  <a:srgbClr val="3D3C2C"/>
                </a:solidFill>
                <a:latin typeface="Century Gothic"/>
              </a:rPr>
              <a:t> </a:t>
            </a:r>
            <a:r>
              <a:rPr lang="en-US" sz="2400" spc="-7" dirty="0" err="1">
                <a:solidFill>
                  <a:srgbClr val="3D3C2C"/>
                </a:solidFill>
                <a:latin typeface="Century Gothic"/>
              </a:rPr>
              <a:t>zřídka</a:t>
            </a:r>
            <a:r>
              <a:rPr lang="en-US" sz="2400" spc="-7" dirty="0">
                <a:solidFill>
                  <a:srgbClr val="3D3C2C"/>
                </a:solidFill>
                <a:latin typeface="Century Gothic"/>
              </a:rPr>
              <a:t> </a:t>
            </a:r>
            <a:r>
              <a:rPr lang="en-US" sz="2400" spc="-7" dirty="0" err="1">
                <a:solidFill>
                  <a:srgbClr val="3D3C2C"/>
                </a:solidFill>
                <a:latin typeface="Century Gothic"/>
              </a:rPr>
              <a:t>jsme</a:t>
            </a:r>
            <a:r>
              <a:rPr lang="en-US" sz="2400" spc="-7" dirty="0">
                <a:solidFill>
                  <a:srgbClr val="3D3C2C"/>
                </a:solidFill>
                <a:latin typeface="Century Gothic"/>
              </a:rPr>
              <a:t> </a:t>
            </a:r>
            <a:r>
              <a:rPr lang="en-US" sz="2400" spc="-7" dirty="0" err="1">
                <a:solidFill>
                  <a:srgbClr val="3D3C2C"/>
                </a:solidFill>
                <a:latin typeface="Century Gothic"/>
              </a:rPr>
              <a:t>připraveni</a:t>
            </a:r>
            <a:r>
              <a:rPr lang="en-US" sz="2400" spc="-7" dirty="0">
                <a:solidFill>
                  <a:srgbClr val="3D3C2C"/>
                </a:solidFill>
                <a:latin typeface="Century Gothic"/>
              </a:rPr>
              <a:t> </a:t>
            </a:r>
            <a:r>
              <a:rPr lang="en-US" sz="2400" spc="-7" dirty="0" err="1">
                <a:solidFill>
                  <a:srgbClr val="3D3C2C"/>
                </a:solidFill>
                <a:latin typeface="Century Gothic"/>
              </a:rPr>
              <a:t>na</a:t>
            </a:r>
            <a:r>
              <a:rPr lang="en-US" sz="2400" spc="-7" dirty="0">
                <a:solidFill>
                  <a:srgbClr val="3D3C2C"/>
                </a:solidFill>
                <a:latin typeface="Century Gothic"/>
              </a:rPr>
              <a:t> to, </a:t>
            </a:r>
            <a:r>
              <a:rPr lang="en-US" sz="2400" spc="-7" dirty="0" err="1">
                <a:solidFill>
                  <a:srgbClr val="3D3C2C"/>
                </a:solidFill>
                <a:latin typeface="Century Gothic"/>
              </a:rPr>
              <a:t>že</a:t>
            </a:r>
            <a:r>
              <a:rPr lang="en-US" sz="2400" spc="-7" dirty="0">
                <a:solidFill>
                  <a:srgbClr val="3D3C2C"/>
                </a:solidFill>
                <a:latin typeface="Century Gothic"/>
              </a:rPr>
              <a:t> </a:t>
            </a:r>
            <a:r>
              <a:rPr lang="en-US" sz="2400" spc="-7" dirty="0" err="1">
                <a:solidFill>
                  <a:srgbClr val="3D3C2C"/>
                </a:solidFill>
                <a:latin typeface="Century Gothic"/>
              </a:rPr>
              <a:t>ostatní</a:t>
            </a:r>
            <a:r>
              <a:rPr lang="en-US" sz="2400" spc="-7" dirty="0">
                <a:solidFill>
                  <a:srgbClr val="3D3C2C"/>
                </a:solidFill>
                <a:latin typeface="Century Gothic"/>
              </a:rPr>
              <a:t> </a:t>
            </a:r>
            <a:r>
              <a:rPr lang="en-US" sz="2400" spc="-7" dirty="0" err="1">
                <a:solidFill>
                  <a:srgbClr val="3D3C2C"/>
                </a:solidFill>
                <a:latin typeface="Century Gothic"/>
              </a:rPr>
              <a:t>budou</a:t>
            </a:r>
            <a:r>
              <a:rPr lang="en-US" sz="2400" spc="-7" dirty="0">
                <a:solidFill>
                  <a:srgbClr val="3D3C2C"/>
                </a:solidFill>
                <a:latin typeface="Century Gothic"/>
              </a:rPr>
              <a:t> </a:t>
            </a:r>
            <a:r>
              <a:rPr lang="en-US" sz="2400" spc="-7" dirty="0" err="1">
                <a:solidFill>
                  <a:srgbClr val="3D3C2C"/>
                </a:solidFill>
                <a:latin typeface="Century Gothic"/>
              </a:rPr>
              <a:t>mít</a:t>
            </a:r>
            <a:r>
              <a:rPr lang="en-US" sz="2400" spc="-7" dirty="0">
                <a:solidFill>
                  <a:srgbClr val="3D3C2C"/>
                </a:solidFill>
                <a:latin typeface="Century Gothic"/>
              </a:rPr>
              <a:t> </a:t>
            </a:r>
            <a:r>
              <a:rPr lang="en-US" sz="2400" spc="-7" dirty="0" err="1">
                <a:solidFill>
                  <a:srgbClr val="3D3C2C"/>
                </a:solidFill>
                <a:latin typeface="Century Gothic"/>
              </a:rPr>
              <a:t>jiná</a:t>
            </a:r>
            <a:r>
              <a:rPr lang="en-US" sz="2400" spc="-7" dirty="0">
                <a:solidFill>
                  <a:srgbClr val="3D3C2C"/>
                </a:solidFill>
                <a:latin typeface="Century Gothic"/>
              </a:rPr>
              <a:t> </a:t>
            </a:r>
            <a:r>
              <a:rPr lang="en-US" sz="2400" spc="-7" dirty="0" err="1">
                <a:solidFill>
                  <a:srgbClr val="3D3C2C"/>
                </a:solidFill>
                <a:latin typeface="Century Gothic"/>
              </a:rPr>
              <a:t>měřítka</a:t>
            </a:r>
            <a:r>
              <a:rPr lang="en-US" sz="2400" spc="-7" dirty="0">
                <a:solidFill>
                  <a:srgbClr val="3D3C2C"/>
                </a:solidFill>
                <a:latin typeface="Century Gothic"/>
              </a:rPr>
              <a:t>.
</a:t>
            </a:r>
            <a:r>
              <a:rPr lang="en-US" sz="2400" spc="-7" dirty="0" err="1">
                <a:solidFill>
                  <a:srgbClr val="3D3C2C"/>
                </a:solidFill>
                <a:latin typeface="Century Gothic"/>
              </a:rPr>
              <a:t>Necháváme</a:t>
            </a:r>
            <a:r>
              <a:rPr lang="en-US" sz="2400" spc="-7" dirty="0">
                <a:solidFill>
                  <a:srgbClr val="3D3C2C"/>
                </a:solidFill>
                <a:latin typeface="Century Gothic"/>
              </a:rPr>
              <a:t> se </a:t>
            </a:r>
            <a:r>
              <a:rPr lang="en-US" sz="2400" spc="-7" dirty="0" err="1">
                <a:solidFill>
                  <a:srgbClr val="3D3C2C"/>
                </a:solidFill>
                <a:latin typeface="Century Gothic"/>
              </a:rPr>
              <a:t>vést</a:t>
            </a:r>
            <a:r>
              <a:rPr lang="en-US" sz="2400" spc="-7" dirty="0">
                <a:solidFill>
                  <a:srgbClr val="3D3C2C"/>
                </a:solidFill>
                <a:latin typeface="Century Gothic"/>
              </a:rPr>
              <a:t> </a:t>
            </a:r>
            <a:r>
              <a:rPr lang="en-US" sz="2400" spc="-7" dirty="0" err="1">
                <a:solidFill>
                  <a:srgbClr val="3D3C2C"/>
                </a:solidFill>
                <a:latin typeface="Century Gothic"/>
              </a:rPr>
              <a:t>našimi</a:t>
            </a:r>
            <a:r>
              <a:rPr lang="en-US" sz="2400" spc="-7" dirty="0">
                <a:solidFill>
                  <a:srgbClr val="3D3C2C"/>
                </a:solidFill>
                <a:latin typeface="Century Gothic"/>
              </a:rPr>
              <a:t> </a:t>
            </a:r>
            <a:r>
              <a:rPr lang="en-US" sz="2400" spc="-7" dirty="0" err="1">
                <a:solidFill>
                  <a:srgbClr val="3D3C2C"/>
                </a:solidFill>
                <a:latin typeface="Century Gothic"/>
              </a:rPr>
              <a:t>naučenými</a:t>
            </a:r>
            <a:r>
              <a:rPr lang="en-US" sz="2400" spc="-7" dirty="0">
                <a:solidFill>
                  <a:srgbClr val="3D3C2C"/>
                </a:solidFill>
                <a:latin typeface="Century Gothic"/>
              </a:rPr>
              <a:t> </a:t>
            </a:r>
            <a:r>
              <a:rPr lang="en-US" sz="2400" spc="-7" dirty="0" err="1">
                <a:solidFill>
                  <a:srgbClr val="3D3C2C"/>
                </a:solidFill>
                <a:latin typeface="Century Gothic"/>
              </a:rPr>
              <a:t>vzorci</a:t>
            </a:r>
            <a:r>
              <a:rPr lang="en-US" sz="2400" spc="-7" dirty="0">
                <a:solidFill>
                  <a:srgbClr val="3D3C2C"/>
                </a:solidFill>
                <a:latin typeface="Century Gothic"/>
              </a:rPr>
              <a:t>, </a:t>
            </a:r>
            <a:r>
              <a:rPr lang="en-US" sz="2400" spc="-7" dirty="0" err="1">
                <a:solidFill>
                  <a:srgbClr val="3D3C2C"/>
                </a:solidFill>
                <a:latin typeface="Century Gothic"/>
              </a:rPr>
              <a:t>což</a:t>
            </a:r>
            <a:r>
              <a:rPr lang="en-US" sz="2400" spc="-7" dirty="0">
                <a:solidFill>
                  <a:srgbClr val="3D3C2C"/>
                </a:solidFill>
                <a:latin typeface="Century Gothic"/>
              </a:rPr>
              <a:t> </a:t>
            </a:r>
            <a:r>
              <a:rPr lang="en-US" sz="2400" spc="-7" dirty="0" err="1">
                <a:solidFill>
                  <a:srgbClr val="3D3C2C"/>
                </a:solidFill>
                <a:latin typeface="Century Gothic"/>
              </a:rPr>
              <a:t>vede</a:t>
            </a:r>
            <a:r>
              <a:rPr lang="en-US" sz="2400" spc="-7" dirty="0">
                <a:solidFill>
                  <a:srgbClr val="3D3C2C"/>
                </a:solidFill>
                <a:latin typeface="Century Gothic"/>
              </a:rPr>
              <a:t> k </a:t>
            </a:r>
            <a:r>
              <a:rPr lang="en-US" sz="2400" spc="-7" dirty="0" err="1">
                <a:solidFill>
                  <a:srgbClr val="3D3C2C"/>
                </a:solidFill>
                <a:latin typeface="Century Gothic"/>
              </a:rPr>
              <a:t>dalším</a:t>
            </a:r>
            <a:r>
              <a:rPr lang="en-US" sz="2400" spc="-7" dirty="0">
                <a:solidFill>
                  <a:srgbClr val="3D3C2C"/>
                </a:solidFill>
                <a:latin typeface="Century Gothic"/>
              </a:rPr>
              <a:t> </a:t>
            </a:r>
            <a:r>
              <a:rPr lang="en-US" sz="2400" spc="-7" dirty="0" err="1">
                <a:solidFill>
                  <a:srgbClr val="3D3C2C"/>
                </a:solidFill>
                <a:latin typeface="Century Gothic"/>
              </a:rPr>
              <a:t>konfliktům</a:t>
            </a:r>
            <a:r>
              <a:rPr lang="en-US" sz="2400" spc="-7" dirty="0">
                <a:solidFill>
                  <a:srgbClr val="3D3C2C"/>
                </a:solidFill>
                <a:latin typeface="Century Gothic"/>
              </a:rPr>
              <a:t>.</a:t>
            </a:r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223598940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TextShape 1"/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cs-CZ" sz="2400" b="0" strike="noStrike" spc="-1" dirty="0">
                <a:solidFill>
                  <a:srgbClr val="7D1E1E"/>
                </a:solidFill>
                <a:latin typeface="Cambria"/>
              </a:rPr>
              <a:t>Komunikační proces – popište kroky</a:t>
            </a:r>
            <a:endParaRPr lang="cs-CZ" sz="2400" b="0" strike="noStrike" spc="-1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09" name="TextShape 2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 dirty="0">
                <a:solidFill>
                  <a:srgbClr val="777777"/>
                </a:solidFill>
                <a:latin typeface="Cambria"/>
              </a:rPr>
              <a:t>RKMD</a:t>
            </a:r>
            <a:endParaRPr lang="en-GB" sz="1000" b="0" strike="noStrike" spc="-1" dirty="0">
              <a:latin typeface="Times New Roman"/>
            </a:endParaRPr>
          </a:p>
        </p:txBody>
      </p:sp>
      <p:sp>
        <p:nvSpPr>
          <p:cNvPr id="6" name="TextShape 2">
            <a:extLst>
              <a:ext uri="{FF2B5EF4-FFF2-40B4-BE49-F238E27FC236}">
                <a16:creationId xmlns:a16="http://schemas.microsoft.com/office/drawing/2014/main" id="{FF81E968-99DE-4CEE-807B-83065B69E6FC}"/>
              </a:ext>
            </a:extLst>
          </p:cNvPr>
          <p:cNvSpPr txBox="1"/>
          <p:nvPr/>
        </p:nvSpPr>
        <p:spPr>
          <a:xfrm>
            <a:off x="1200240" y="1773360"/>
            <a:ext cx="10195254" cy="4068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12600" indent="-342720"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Manažer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:</a:t>
            </a:r>
            <a:r>
              <a:rPr lang="cs-CZ" sz="2400" spc="-1" dirty="0">
                <a:solidFill>
                  <a:srgbClr val="000000"/>
                </a:solidFill>
                <a:latin typeface="Cambria"/>
              </a:rPr>
              <a:t> P</a:t>
            </a: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otřebuji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 co </a:t>
            </a: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nejdříve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zprávu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 o </a:t>
            </a: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projekcích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prodeje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.</a:t>
            </a:r>
          </a:p>
          <a:p>
            <a:pPr marL="12600" indent="-342720"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Zaměstnanec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: </a:t>
            </a: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Dobře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, </a:t>
            </a: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dostanu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 se k </a:t>
            </a: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tomu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, </a:t>
            </a: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jakmile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 to </a:t>
            </a: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půjde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.</a:t>
            </a:r>
          </a:p>
          <a:p>
            <a:pPr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</a:pP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Později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 toho </a:t>
            </a: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dne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...</a:t>
            </a:r>
          </a:p>
          <a:p>
            <a:pPr marL="12600" indent="-342720"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Manažer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: </a:t>
            </a: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Už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 je </a:t>
            </a: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skoro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konec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dne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. </a:t>
            </a: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Kde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 je ta </a:t>
            </a: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zpráva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?</a:t>
            </a:r>
          </a:p>
          <a:p>
            <a:pPr marL="12600" indent="-342720"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Zaměstnanec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: </a:t>
            </a: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Věděl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jsi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, </a:t>
            </a: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že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mám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 ji</a:t>
            </a:r>
            <a:r>
              <a:rPr lang="cs-CZ" sz="2400" spc="-1" dirty="0" err="1">
                <a:solidFill>
                  <a:srgbClr val="000000"/>
                </a:solidFill>
                <a:latin typeface="Cambria"/>
              </a:rPr>
              <a:t>né</a:t>
            </a:r>
            <a:r>
              <a:rPr lang="cs-CZ" sz="2400" spc="-1" dirty="0">
                <a:solidFill>
                  <a:srgbClr val="000000"/>
                </a:solidFill>
                <a:latin typeface="Cambria"/>
              </a:rPr>
              <a:t> úkoly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. </a:t>
            </a: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Myslel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jsem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, </a:t>
            </a: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že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konec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týdne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 je </a:t>
            </a: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přijatelný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.</a:t>
            </a:r>
            <a:endParaRPr lang="cs-CZ" sz="2400" b="0" i="1" strike="noStrike" spc="-1" dirty="0">
              <a:solidFill>
                <a:srgbClr val="000000"/>
              </a:solidFill>
              <a:latin typeface="Cambria"/>
            </a:endParaRPr>
          </a:p>
        </p:txBody>
      </p:sp>
      <p:pic>
        <p:nvPicPr>
          <p:cNvPr id="5122" name="Picture 2" descr="Základní model sociální komunikace (Basic Model of Social ...">
            <a:extLst>
              <a:ext uri="{FF2B5EF4-FFF2-40B4-BE49-F238E27FC236}">
                <a16:creationId xmlns:a16="http://schemas.microsoft.com/office/drawing/2014/main" id="{08B0863C-D5C9-64C5-82E6-7E95328A7C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4617" y="3997948"/>
            <a:ext cx="6286500" cy="2619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36107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TextShape 1"/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cs-CZ" sz="2400" b="0" strike="noStrike" spc="-1" dirty="0">
                <a:solidFill>
                  <a:srgbClr val="7D1E1E"/>
                </a:solidFill>
                <a:latin typeface="Cambria"/>
              </a:rPr>
              <a:t>Komunikační proces – popište kroky</a:t>
            </a:r>
            <a:endParaRPr lang="cs-CZ" sz="2400" b="0" strike="noStrike" spc="-1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09" name="TextShape 2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 dirty="0">
                <a:solidFill>
                  <a:srgbClr val="777777"/>
                </a:solidFill>
                <a:latin typeface="Cambria"/>
              </a:rPr>
              <a:t>RKMD</a:t>
            </a:r>
            <a:endParaRPr lang="en-GB" sz="1000" b="0" strike="noStrike" spc="-1" dirty="0">
              <a:latin typeface="Times New Roman"/>
            </a:endParaRPr>
          </a:p>
        </p:txBody>
      </p:sp>
      <p:sp>
        <p:nvSpPr>
          <p:cNvPr id="6" name="TextShape 2">
            <a:extLst>
              <a:ext uri="{FF2B5EF4-FFF2-40B4-BE49-F238E27FC236}">
                <a16:creationId xmlns:a16="http://schemas.microsoft.com/office/drawing/2014/main" id="{FF81E968-99DE-4CEE-807B-83065B69E6FC}"/>
              </a:ext>
            </a:extLst>
          </p:cNvPr>
          <p:cNvSpPr txBox="1"/>
          <p:nvPr/>
        </p:nvSpPr>
        <p:spPr>
          <a:xfrm>
            <a:off x="1200240" y="1773360"/>
            <a:ext cx="10195254" cy="4068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12600" indent="-342720"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Manažer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: </a:t>
            </a: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Prosím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, </a:t>
            </a: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mějte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rozpočet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 pro </a:t>
            </a: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tento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projekt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 pod </a:t>
            </a: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kontrolou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.</a:t>
            </a:r>
          </a:p>
          <a:p>
            <a:pPr marL="12600" indent="-342720"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Zaměstnanec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: </a:t>
            </a: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Jistě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, </a:t>
            </a: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zůstaneme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 v </a:t>
            </a:r>
            <a:r>
              <a:rPr lang="cs-CZ" sz="2400" spc="-1" dirty="0">
                <a:solidFill>
                  <a:srgbClr val="000000"/>
                </a:solidFill>
                <a:latin typeface="Cambria"/>
              </a:rPr>
              <a:t>obvyklých </a:t>
            </a: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mezích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.</a:t>
            </a:r>
            <a:endParaRPr lang="cs-CZ" sz="2400" spc="-1" dirty="0">
              <a:solidFill>
                <a:srgbClr val="000000"/>
              </a:solidFill>
              <a:latin typeface="Cambria"/>
            </a:endParaRPr>
          </a:p>
          <a:p>
            <a:pPr marL="12600" indent="-342720"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cs-CZ" sz="2400" spc="-1" dirty="0">
                <a:solidFill>
                  <a:srgbClr val="000000"/>
                </a:solidFill>
                <a:latin typeface="Cambria"/>
              </a:rPr>
              <a:t>Později</a:t>
            </a:r>
            <a:endParaRPr lang="en-US" sz="2400" spc="-1" dirty="0">
              <a:solidFill>
                <a:srgbClr val="000000"/>
              </a:solidFill>
              <a:latin typeface="Cambria"/>
            </a:endParaRPr>
          </a:p>
          <a:p>
            <a:pPr marL="12600" indent="-342720"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Manažer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: </a:t>
            </a: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Neviděl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jsem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žádné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aktualizace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rozpočtu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. </a:t>
            </a:r>
            <a:r>
              <a:rPr lang="cs-CZ" sz="2400" spc="-1" dirty="0">
                <a:solidFill>
                  <a:srgbClr val="000000"/>
                </a:solidFill>
                <a:latin typeface="Cambria"/>
              </a:rPr>
              <a:t>Proč jste neřekl že jste přesáhli tři sta tisíc?</a:t>
            </a:r>
            <a:endParaRPr lang="en-US" sz="2400" spc="-1" dirty="0">
              <a:solidFill>
                <a:srgbClr val="000000"/>
              </a:solidFill>
              <a:latin typeface="Cambria"/>
            </a:endParaRPr>
          </a:p>
          <a:p>
            <a:pPr marL="12600" indent="-342720"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Zaměstnanec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:</a:t>
            </a:r>
            <a:r>
              <a:rPr lang="cs-CZ" sz="2400" spc="-1" dirty="0">
                <a:solidFill>
                  <a:srgbClr val="000000"/>
                </a:solidFill>
                <a:latin typeface="Cambria"/>
              </a:rPr>
              <a:t> Čerpáme stejné částky jako v jiném podobném projektu, nevím co ještě jsme měli dělat.</a:t>
            </a:r>
            <a:endParaRPr lang="cs-CZ" sz="2400" b="0" i="1" strike="noStrike" spc="-1" dirty="0">
              <a:solidFill>
                <a:srgbClr val="000000"/>
              </a:solidFill>
              <a:latin typeface="Cambria"/>
            </a:endParaRPr>
          </a:p>
        </p:txBody>
      </p:sp>
      <p:pic>
        <p:nvPicPr>
          <p:cNvPr id="4100" name="Picture 4" descr="Základní model sociální komunikace (Basic Model of Social ...">
            <a:extLst>
              <a:ext uri="{FF2B5EF4-FFF2-40B4-BE49-F238E27FC236}">
                <a16:creationId xmlns:a16="http://schemas.microsoft.com/office/drawing/2014/main" id="{77CF21A0-FCAB-CB04-56BC-D37F9A4A75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1885" y="4419365"/>
            <a:ext cx="5170595" cy="2154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908342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TextShape 1"/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GB" sz="2400" b="0" strike="noStrike" spc="-12">
                <a:solidFill>
                  <a:srgbClr val="7D1E1E"/>
                </a:solidFill>
                <a:latin typeface="Cambria"/>
              </a:rPr>
              <a:t>Exercise:</a:t>
            </a:r>
            <a:r>
              <a:rPr lang="en-GB" sz="2400" b="0" strike="noStrike" spc="-7">
                <a:solidFill>
                  <a:srgbClr val="7D1E1E"/>
                </a:solidFill>
                <a:latin typeface="Cambria"/>
              </a:rPr>
              <a:t> </a:t>
            </a:r>
            <a:r>
              <a:rPr lang="en-GB" sz="2400" b="0" strike="noStrike" spc="-12">
                <a:solidFill>
                  <a:srgbClr val="7D1E1E"/>
                </a:solidFill>
                <a:latin typeface="Cambria"/>
              </a:rPr>
              <a:t>Drawing </a:t>
            </a:r>
            <a:r>
              <a:rPr lang="en-GB" sz="2400" b="0" strike="noStrike" spc="-7">
                <a:solidFill>
                  <a:srgbClr val="7D1E1E"/>
                </a:solidFill>
                <a:latin typeface="Cambria"/>
              </a:rPr>
              <a:t>picture</a:t>
            </a:r>
            <a:endParaRPr lang="cs-CZ" sz="24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23" name="TextShape 2"/>
          <p:cNvSpPr txBox="1"/>
          <p:nvPr/>
        </p:nvSpPr>
        <p:spPr>
          <a:xfrm>
            <a:off x="1219320" y="1763200"/>
            <a:ext cx="10362960" cy="4357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r>
              <a:rPr lang="cs-CZ" sz="2400" b="0" strike="noStrike" spc="-1" dirty="0">
                <a:solidFill>
                  <a:srgbClr val="000000"/>
                </a:solidFill>
                <a:latin typeface="Cambria"/>
              </a:rPr>
              <a:t>(One student will be drawing, and should not see the picture on the next slide.)</a:t>
            </a:r>
          </a:p>
        </p:txBody>
      </p:sp>
      <p:sp>
        <p:nvSpPr>
          <p:cNvPr id="224" name="TextShape 3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 dirty="0">
                <a:solidFill>
                  <a:srgbClr val="777777"/>
                </a:solidFill>
                <a:latin typeface="Cambria"/>
              </a:rPr>
              <a:t>RKMD</a:t>
            </a:r>
            <a:endParaRPr lang="en-GB" sz="1000" b="0" strike="noStrike" spc="-1" dirty="0">
              <a:latin typeface="Times New Roman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imple Rey-Osterrieth Complex figure Test">
            <a:extLst>
              <a:ext uri="{FF2B5EF4-FFF2-40B4-BE49-F238E27FC236}">
                <a16:creationId xmlns:a16="http://schemas.microsoft.com/office/drawing/2014/main" id="{1B6C2A84-6BC7-465A-B6D1-DBFEDBAA01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3627308" y="844356"/>
            <a:ext cx="3841528" cy="5322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6108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TextShape 1"/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lvl="0">
              <a:defRPr/>
            </a:pPr>
            <a:r>
              <a:rPr lang="en-GB" sz="2400" spc="-1" dirty="0" err="1">
                <a:solidFill>
                  <a:srgbClr val="7D1E1E"/>
                </a:solidFill>
                <a:latin typeface="Cambria"/>
              </a:rPr>
              <a:t>Cíle</a:t>
            </a:r>
            <a:r>
              <a:rPr lang="en-GB" sz="2400" spc="-1" dirty="0">
                <a:solidFill>
                  <a:srgbClr val="7D1E1E"/>
                </a:solidFill>
                <a:latin typeface="Cambria"/>
              </a:rPr>
              <a:t> </a:t>
            </a:r>
            <a:r>
              <a:rPr lang="en-GB" sz="2400" spc="-1" dirty="0" err="1">
                <a:solidFill>
                  <a:srgbClr val="7D1E1E"/>
                </a:solidFill>
                <a:latin typeface="Cambria"/>
              </a:rPr>
              <a:t>předmětu</a:t>
            </a:r>
            <a:br>
              <a: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DejaVu Sans"/>
                <a:cs typeface="DejaVu Sans"/>
              </a:rPr>
            </a:br>
            <a:endParaRPr kumimoji="0" lang="cs-CZ" sz="24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/>
              <a:ea typeface="DejaVu Sans"/>
              <a:cs typeface="DejaVu Sans"/>
            </a:endParaRPr>
          </a:p>
        </p:txBody>
      </p:sp>
      <p:sp>
        <p:nvSpPr>
          <p:cNvPr id="194" name="TextShape 2"/>
          <p:cNvSpPr txBox="1"/>
          <p:nvPr/>
        </p:nvSpPr>
        <p:spPr>
          <a:xfrm>
            <a:off x="1200240" y="1773360"/>
            <a:ext cx="10362960" cy="4357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360" marR="0" lvl="0" algn="ctr" defTabSz="914400" rtl="0" eaLnBrk="1" fontAlgn="auto" latinLnBrk="0" hangingPunct="1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7D1E1E"/>
              </a:buClr>
              <a:buSzTx/>
              <a:tabLst/>
              <a:defRPr/>
            </a:pPr>
            <a:r>
              <a:rPr kumimoji="0" lang="cs-CZ" sz="2400" b="1" i="1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Jak lépe vést obtížné rozhovory.</a:t>
            </a:r>
            <a:endParaRPr kumimoji="0" lang="en-US" sz="2400" b="1" i="1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  <a:p>
            <a:pPr marL="343080" marR="0" lvl="0" indent="-342720" algn="l" defTabSz="914400" rtl="0" eaLnBrk="1" fontAlgn="auto" latinLnBrk="0" hangingPunct="1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7D1E1E"/>
              </a:buClr>
              <a:buSzTx/>
              <a:buFont typeface="Wingdings" charset="2"/>
              <a:buChar char=""/>
              <a:tabLst/>
              <a:defRPr/>
            </a:pPr>
            <a:endParaRPr lang="en-US" sz="2400" spc="-1" dirty="0">
              <a:solidFill>
                <a:srgbClr val="000000"/>
              </a:solidFill>
              <a:latin typeface="Cambria"/>
              <a:ea typeface="DejaVu Sans"/>
              <a:cs typeface="DejaVu Sans"/>
            </a:endParaRPr>
          </a:p>
          <a:p>
            <a:pPr marL="343080" lvl="0" indent="-342720">
              <a:spcBef>
                <a:spcPts val="479"/>
              </a:spcBef>
              <a:buClr>
                <a:srgbClr val="7D1E1E"/>
              </a:buClr>
              <a:buFont typeface="Wingdings" charset="2"/>
              <a:buChar char=""/>
              <a:defRPr/>
            </a:pPr>
            <a:r>
              <a:rPr lang="cs-CZ" sz="2400" spc="-1" dirty="0">
                <a:solidFill>
                  <a:srgbClr val="000000"/>
                </a:solidFill>
                <a:latin typeface="Cambria"/>
              </a:rPr>
              <a:t>Poskytnout vám základní znalosti o efektivní komunikaci v managementu a pomocí vzdělávacích metod rozvíjet vaše komunikační a manažerské dovednosti
Nejsou vyžadovány žádné předchozí znalosti. Je potřeba pouze základní úroveň angličtiny.
Počítejte s tím, že se naučíte sofistikovanou slovní zásobu manažerů a také to, jak strukturovat svá slova jasným (někdy extrémně jasným) způsobem pro lepší porozumění.</a:t>
            </a:r>
            <a:endParaRPr lang="cs-CZ" sz="2400" spc="-1" dirty="0">
              <a:solidFill>
                <a:srgbClr val="000000"/>
              </a:solidFill>
              <a:latin typeface="Cambria"/>
              <a:ea typeface="DejaVu Sans"/>
              <a:cs typeface="DejaVu Sans"/>
            </a:endParaRPr>
          </a:p>
          <a:p>
            <a:pPr marL="343080" marR="0" lvl="0" indent="-342720" algn="l" defTabSz="914400" rtl="0" eaLnBrk="1" fontAlgn="auto" latinLnBrk="0" hangingPunct="1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7D1E1E"/>
              </a:buClr>
              <a:buSzTx/>
              <a:buFont typeface="Wingdings" charset="2"/>
              <a:buChar char=""/>
              <a:tabLst/>
              <a:defRPr/>
            </a:pPr>
            <a:endParaRPr kumimoji="0" lang="cs-CZ" sz="24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2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</p:txBody>
      </p:sp>
      <p:sp>
        <p:nvSpPr>
          <p:cNvPr id="195" name="TextShape 3"/>
          <p:cNvSpPr txBox="1"/>
          <p:nvPr/>
        </p:nvSpPr>
        <p:spPr>
          <a:xfrm>
            <a:off x="3881143" y="61308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1" normalizeH="0" baseline="0" noProof="0" dirty="0">
                <a:ln>
                  <a:noFill/>
                </a:ln>
                <a:solidFill>
                  <a:srgbClr val="777777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RKMD</a:t>
            </a:r>
            <a:endParaRPr kumimoji="0" lang="en-GB" sz="10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DejaVu Sans"/>
              <a:cs typeface="DejaVu Sans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TextShape 1"/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GB" sz="2400" b="0" strike="noStrike" spc="-12">
                <a:solidFill>
                  <a:srgbClr val="7D1E1E"/>
                </a:solidFill>
                <a:latin typeface="Cambria"/>
              </a:rPr>
              <a:t>Exercise:</a:t>
            </a:r>
            <a:r>
              <a:rPr lang="en-GB" sz="2400" b="0" strike="noStrike" spc="-7">
                <a:solidFill>
                  <a:srgbClr val="7D1E1E"/>
                </a:solidFill>
                <a:latin typeface="Cambria"/>
              </a:rPr>
              <a:t> </a:t>
            </a:r>
            <a:r>
              <a:rPr lang="en-GB" sz="2400" b="0" strike="noStrike" spc="-12">
                <a:solidFill>
                  <a:srgbClr val="7D1E1E"/>
                </a:solidFill>
                <a:latin typeface="Cambria"/>
              </a:rPr>
              <a:t>Drawing </a:t>
            </a:r>
            <a:r>
              <a:rPr lang="en-GB" sz="2400" b="0" strike="noStrike" spc="-7">
                <a:solidFill>
                  <a:srgbClr val="7D1E1E"/>
                </a:solidFill>
                <a:latin typeface="Cambria"/>
              </a:rPr>
              <a:t>picture</a:t>
            </a:r>
            <a:endParaRPr lang="cs-CZ" sz="24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26" name="TextShape 2"/>
          <p:cNvSpPr txBox="1"/>
          <p:nvPr/>
        </p:nvSpPr>
        <p:spPr>
          <a:xfrm>
            <a:off x="1200240" y="1773360"/>
            <a:ext cx="10362960" cy="4357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285120" indent="-272520">
              <a:lnSpc>
                <a:spcPct val="100000"/>
              </a:lnSpc>
              <a:spcBef>
                <a:spcPts val="99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en-GB" sz="2400" b="0" strike="noStrike" spc="-15" dirty="0">
                <a:solidFill>
                  <a:srgbClr val="3D3C2C"/>
                </a:solidFill>
                <a:latin typeface="Cambria"/>
                <a:ea typeface="Cambria"/>
              </a:rPr>
              <a:t>What </a:t>
            </a:r>
            <a:r>
              <a:rPr lang="en-GB" sz="2400" b="0" strike="noStrike" spc="-7" dirty="0">
                <a:solidFill>
                  <a:srgbClr val="3D3C2C"/>
                </a:solidFill>
                <a:latin typeface="Cambria"/>
                <a:ea typeface="Cambria"/>
              </a:rPr>
              <a:t>was </a:t>
            </a:r>
            <a:r>
              <a:rPr lang="en-GB" sz="2400" b="0" strike="noStrike" spc="-1" dirty="0">
                <a:solidFill>
                  <a:srgbClr val="3D3C2C"/>
                </a:solidFill>
                <a:latin typeface="Cambria"/>
                <a:ea typeface="Cambria"/>
              </a:rPr>
              <a:t>important from </a:t>
            </a:r>
            <a:r>
              <a:rPr lang="en-GB" sz="2400" b="0" strike="noStrike" spc="-7" dirty="0">
                <a:solidFill>
                  <a:srgbClr val="3D3C2C"/>
                </a:solidFill>
                <a:latin typeface="Cambria"/>
                <a:ea typeface="Cambria"/>
              </a:rPr>
              <a:t>Sender’s </a:t>
            </a:r>
            <a:r>
              <a:rPr lang="en-GB" sz="2400" b="0" strike="noStrike" spc="-1" dirty="0">
                <a:solidFill>
                  <a:srgbClr val="3D3C2C"/>
                </a:solidFill>
                <a:latin typeface="Cambria"/>
                <a:ea typeface="Cambria"/>
              </a:rPr>
              <a:t>viewpoint to make</a:t>
            </a:r>
            <a:r>
              <a:rPr lang="en-GB" sz="2400" b="0" strike="noStrike" spc="-86" dirty="0">
                <a:solidFill>
                  <a:srgbClr val="3D3C2C"/>
                </a:solidFill>
                <a:latin typeface="Cambria"/>
                <a:ea typeface="Cambria"/>
              </a:rPr>
              <a:t> </a:t>
            </a:r>
            <a:r>
              <a:rPr lang="en-GB" sz="2400" b="0" strike="noStrike" spc="-7" dirty="0">
                <a:solidFill>
                  <a:srgbClr val="3D3C2C"/>
                </a:solidFill>
                <a:latin typeface="Cambria"/>
                <a:ea typeface="Cambria"/>
              </a:rPr>
              <a:t>communication  process</a:t>
            </a:r>
            <a:r>
              <a:rPr lang="en-GB" sz="2400" b="0" strike="noStrike" spc="9" dirty="0">
                <a:solidFill>
                  <a:srgbClr val="3D3C2C"/>
                </a:solidFill>
                <a:latin typeface="Cambria"/>
                <a:ea typeface="Cambria"/>
              </a:rPr>
              <a:t> </a:t>
            </a:r>
            <a:r>
              <a:rPr lang="en-GB" sz="2400" b="0" strike="noStrike" spc="-7" dirty="0">
                <a:solidFill>
                  <a:srgbClr val="3D3C2C"/>
                </a:solidFill>
                <a:latin typeface="Cambria"/>
                <a:ea typeface="Cambria"/>
              </a:rPr>
              <a:t>successful?</a:t>
            </a:r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  <a:p>
            <a:pPr marL="285120" indent="-272520">
              <a:lnSpc>
                <a:spcPct val="100000"/>
              </a:lnSpc>
              <a:spcBef>
                <a:spcPts val="575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en-GB" sz="2400" b="0" strike="noStrike" spc="-15" dirty="0">
                <a:solidFill>
                  <a:srgbClr val="3D3C2C"/>
                </a:solidFill>
                <a:latin typeface="Cambria"/>
                <a:ea typeface="Cambria"/>
              </a:rPr>
              <a:t>What </a:t>
            </a:r>
            <a:r>
              <a:rPr lang="en-GB" sz="2400" b="0" strike="noStrike" spc="-7" dirty="0">
                <a:solidFill>
                  <a:srgbClr val="3D3C2C"/>
                </a:solidFill>
                <a:latin typeface="Cambria"/>
                <a:ea typeface="Cambria"/>
              </a:rPr>
              <a:t>was </a:t>
            </a:r>
            <a:r>
              <a:rPr lang="en-GB" sz="2400" b="0" strike="noStrike" spc="-1" dirty="0">
                <a:solidFill>
                  <a:srgbClr val="3D3C2C"/>
                </a:solidFill>
                <a:latin typeface="Cambria"/>
                <a:ea typeface="Cambria"/>
              </a:rPr>
              <a:t>important from Receiver’s viewpoint to make </a:t>
            </a:r>
            <a:r>
              <a:rPr lang="en-GB" sz="2400" b="0" strike="noStrike" spc="-7" dirty="0">
                <a:solidFill>
                  <a:srgbClr val="3D3C2C"/>
                </a:solidFill>
                <a:latin typeface="Cambria"/>
                <a:ea typeface="Cambria"/>
              </a:rPr>
              <a:t>communication  process</a:t>
            </a:r>
            <a:r>
              <a:rPr lang="en-GB" sz="2400" b="0" strike="noStrike" spc="9" dirty="0">
                <a:solidFill>
                  <a:srgbClr val="3D3C2C"/>
                </a:solidFill>
                <a:latin typeface="Cambria"/>
                <a:ea typeface="Cambria"/>
              </a:rPr>
              <a:t> </a:t>
            </a:r>
            <a:r>
              <a:rPr lang="en-GB" sz="2400" b="0" strike="noStrike" spc="-7" dirty="0">
                <a:solidFill>
                  <a:srgbClr val="3D3C2C"/>
                </a:solidFill>
                <a:latin typeface="Cambria"/>
                <a:ea typeface="Cambria"/>
              </a:rPr>
              <a:t>successful?</a:t>
            </a:r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227" name="TextShape 3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 dirty="0">
                <a:solidFill>
                  <a:srgbClr val="777777"/>
                </a:solidFill>
                <a:latin typeface="Cambria"/>
              </a:rPr>
              <a:t>RKMD</a:t>
            </a:r>
            <a:endParaRPr lang="en-GB" sz="1000" b="0" strike="noStrike" spc="-1" dirty="0">
              <a:latin typeface="Times New Roman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TextShape 1"/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GB" sz="2400" b="0" strike="noStrike" spc="-12">
                <a:solidFill>
                  <a:srgbClr val="7D1E1E"/>
                </a:solidFill>
                <a:latin typeface="Cambria"/>
              </a:rPr>
              <a:t>Exercise:</a:t>
            </a:r>
            <a:r>
              <a:rPr lang="en-GB" sz="2400" b="0" strike="noStrike" spc="-7">
                <a:solidFill>
                  <a:srgbClr val="7D1E1E"/>
                </a:solidFill>
                <a:latin typeface="Cambria"/>
              </a:rPr>
              <a:t> </a:t>
            </a:r>
            <a:r>
              <a:rPr lang="en-GB" sz="2400" b="0" strike="noStrike" spc="-12">
                <a:solidFill>
                  <a:srgbClr val="7D1E1E"/>
                </a:solidFill>
                <a:latin typeface="Cambria"/>
              </a:rPr>
              <a:t>Drawing </a:t>
            </a:r>
            <a:r>
              <a:rPr lang="en-GB" sz="2400" b="0" strike="noStrike" spc="-7">
                <a:solidFill>
                  <a:srgbClr val="7D1E1E"/>
                </a:solidFill>
                <a:latin typeface="Cambria"/>
              </a:rPr>
              <a:t>picture</a:t>
            </a:r>
            <a:endParaRPr lang="cs-CZ" sz="24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29" name="TextShape 2"/>
          <p:cNvSpPr txBox="1"/>
          <p:nvPr/>
        </p:nvSpPr>
        <p:spPr>
          <a:xfrm>
            <a:off x="1219320" y="1803600"/>
            <a:ext cx="10362960" cy="4357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285120" indent="-272520">
              <a:lnSpc>
                <a:spcPct val="100000"/>
              </a:lnSpc>
              <a:spcBef>
                <a:spcPts val="99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en-GB" sz="2400" b="0" strike="noStrike" spc="-15" dirty="0">
                <a:solidFill>
                  <a:srgbClr val="3D3C2C"/>
                </a:solidFill>
                <a:latin typeface="Cambria"/>
                <a:ea typeface="Cambria"/>
              </a:rPr>
              <a:t>What </a:t>
            </a:r>
            <a:r>
              <a:rPr lang="en-GB" sz="2400" b="0" strike="noStrike" spc="-7" dirty="0">
                <a:solidFill>
                  <a:srgbClr val="3D3C2C"/>
                </a:solidFill>
                <a:latin typeface="Cambria"/>
                <a:ea typeface="Cambria"/>
              </a:rPr>
              <a:t>were </a:t>
            </a:r>
            <a:r>
              <a:rPr lang="en-GB" sz="2400" b="0" strike="noStrike" spc="-1" dirty="0">
                <a:solidFill>
                  <a:srgbClr val="3D3C2C"/>
                </a:solidFill>
                <a:latin typeface="Cambria"/>
                <a:ea typeface="Cambria"/>
              </a:rPr>
              <a:t>the </a:t>
            </a:r>
            <a:r>
              <a:rPr lang="en-GB" sz="2400" b="0" strike="noStrike" spc="-7" dirty="0">
                <a:solidFill>
                  <a:srgbClr val="3D3C2C"/>
                </a:solidFill>
                <a:latin typeface="Cambria"/>
                <a:ea typeface="Cambria"/>
              </a:rPr>
              <a:t>difficulties </a:t>
            </a:r>
            <a:r>
              <a:rPr lang="en-GB" sz="2400" b="0" strike="noStrike" spc="-1" dirty="0">
                <a:solidFill>
                  <a:srgbClr val="3D3C2C"/>
                </a:solidFill>
                <a:latin typeface="Cambria"/>
                <a:ea typeface="Cambria"/>
              </a:rPr>
              <a:t>in  </a:t>
            </a:r>
            <a:r>
              <a:rPr lang="en-GB" sz="2400" b="0" strike="noStrike" spc="-7" dirty="0">
                <a:solidFill>
                  <a:srgbClr val="3D3C2C"/>
                </a:solidFill>
                <a:latin typeface="Cambria"/>
                <a:ea typeface="Cambria"/>
              </a:rPr>
              <a:t>communication </a:t>
            </a:r>
            <a:r>
              <a:rPr lang="en-GB" sz="2400" b="0" strike="noStrike" spc="-1" dirty="0">
                <a:solidFill>
                  <a:srgbClr val="3D3C2C"/>
                </a:solidFill>
                <a:latin typeface="Cambria"/>
                <a:ea typeface="Cambria"/>
              </a:rPr>
              <a:t>from the viewpoint</a:t>
            </a:r>
            <a:r>
              <a:rPr lang="en-GB" sz="2400" b="0" strike="noStrike" spc="-97" dirty="0">
                <a:solidFill>
                  <a:srgbClr val="3D3C2C"/>
                </a:solidFill>
                <a:latin typeface="Cambria"/>
                <a:ea typeface="Cambria"/>
              </a:rPr>
              <a:t> </a:t>
            </a:r>
            <a:r>
              <a:rPr lang="en-GB" sz="2400" b="0" strike="noStrike" spc="-1" dirty="0">
                <a:solidFill>
                  <a:srgbClr val="3D3C2C"/>
                </a:solidFill>
                <a:latin typeface="Cambria"/>
                <a:ea typeface="Cambria"/>
              </a:rPr>
              <a:t>of the </a:t>
            </a:r>
            <a:r>
              <a:rPr lang="en-GB" sz="2400" b="0" strike="noStrike" spc="-7" dirty="0">
                <a:solidFill>
                  <a:srgbClr val="3D3C2C"/>
                </a:solidFill>
                <a:latin typeface="Cambria"/>
                <a:ea typeface="Cambria"/>
              </a:rPr>
              <a:t>speaker?</a:t>
            </a:r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  <a:p>
            <a:pPr marL="285120" indent="-272520">
              <a:lnSpc>
                <a:spcPct val="100000"/>
              </a:lnSpc>
              <a:spcBef>
                <a:spcPts val="575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en-GB" sz="2400" b="0" strike="noStrike" spc="-15" dirty="0">
                <a:solidFill>
                  <a:srgbClr val="3D3C2C"/>
                </a:solidFill>
                <a:latin typeface="Cambria"/>
                <a:ea typeface="Cambria"/>
              </a:rPr>
              <a:t>What </a:t>
            </a:r>
            <a:r>
              <a:rPr lang="en-GB" sz="2400" b="0" strike="noStrike" spc="-7" dirty="0">
                <a:solidFill>
                  <a:srgbClr val="3D3C2C"/>
                </a:solidFill>
                <a:latin typeface="Cambria"/>
                <a:ea typeface="Cambria"/>
              </a:rPr>
              <a:t>were </a:t>
            </a:r>
            <a:r>
              <a:rPr lang="en-GB" sz="2400" b="0" strike="noStrike" spc="-1" dirty="0">
                <a:solidFill>
                  <a:srgbClr val="3D3C2C"/>
                </a:solidFill>
                <a:latin typeface="Cambria"/>
                <a:ea typeface="Cambria"/>
              </a:rPr>
              <a:t>the </a:t>
            </a:r>
            <a:r>
              <a:rPr lang="en-GB" sz="2400" b="0" strike="noStrike" spc="-7" dirty="0">
                <a:solidFill>
                  <a:srgbClr val="3D3C2C"/>
                </a:solidFill>
                <a:latin typeface="Cambria"/>
                <a:ea typeface="Cambria"/>
              </a:rPr>
              <a:t>difficulties </a:t>
            </a:r>
            <a:r>
              <a:rPr lang="en-GB" sz="2400" b="0" strike="noStrike" spc="-1" dirty="0">
                <a:solidFill>
                  <a:srgbClr val="3D3C2C"/>
                </a:solidFill>
                <a:latin typeface="Cambria"/>
                <a:ea typeface="Cambria"/>
              </a:rPr>
              <a:t>in  </a:t>
            </a:r>
            <a:r>
              <a:rPr lang="en-GB" sz="2400" b="0" strike="noStrike" spc="-7" dirty="0">
                <a:solidFill>
                  <a:srgbClr val="3D3C2C"/>
                </a:solidFill>
                <a:latin typeface="Cambria"/>
                <a:ea typeface="Cambria"/>
              </a:rPr>
              <a:t>communication </a:t>
            </a:r>
            <a:r>
              <a:rPr lang="en-GB" sz="2400" b="0" strike="noStrike" spc="-1" dirty="0">
                <a:solidFill>
                  <a:srgbClr val="3D3C2C"/>
                </a:solidFill>
                <a:latin typeface="Cambria"/>
                <a:ea typeface="Cambria"/>
              </a:rPr>
              <a:t>from the viewpoint</a:t>
            </a:r>
            <a:r>
              <a:rPr lang="en-GB" sz="2400" b="0" strike="noStrike" spc="-97" dirty="0">
                <a:solidFill>
                  <a:srgbClr val="3D3C2C"/>
                </a:solidFill>
                <a:latin typeface="Cambria"/>
                <a:ea typeface="Cambria"/>
              </a:rPr>
              <a:t> </a:t>
            </a:r>
            <a:r>
              <a:rPr lang="en-GB" sz="2400" b="0" strike="noStrike" spc="-1" dirty="0">
                <a:solidFill>
                  <a:srgbClr val="3D3C2C"/>
                </a:solidFill>
                <a:latin typeface="Cambria"/>
                <a:ea typeface="Cambria"/>
              </a:rPr>
              <a:t>of the listener?</a:t>
            </a:r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230" name="TextShape 3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 dirty="0">
                <a:solidFill>
                  <a:srgbClr val="777777"/>
                </a:solidFill>
                <a:latin typeface="Cambria"/>
              </a:rPr>
              <a:t>RKMD</a:t>
            </a:r>
            <a:endParaRPr lang="en-GB" sz="1000" b="0" strike="noStrike" spc="-1" dirty="0">
              <a:latin typeface="Times New Roman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TextShape 1"/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GB" sz="2400" spc="-12" dirty="0" err="1">
                <a:solidFill>
                  <a:srgbClr val="7D1E1E"/>
                </a:solidFill>
                <a:latin typeface="Cambria"/>
              </a:rPr>
              <a:t>Cvičení</a:t>
            </a:r>
            <a:r>
              <a:rPr lang="en-GB" sz="2400" spc="-12" dirty="0">
                <a:solidFill>
                  <a:srgbClr val="7D1E1E"/>
                </a:solidFill>
                <a:latin typeface="Cambria"/>
              </a:rPr>
              <a:t>: Od </a:t>
            </a:r>
            <a:r>
              <a:rPr lang="en-GB" sz="2400" spc="-12" dirty="0" err="1">
                <a:solidFill>
                  <a:srgbClr val="7D1E1E"/>
                </a:solidFill>
                <a:latin typeface="Cambria"/>
              </a:rPr>
              <a:t>uzavřených</a:t>
            </a:r>
            <a:r>
              <a:rPr lang="en-GB" sz="2400" spc="-12" dirty="0">
                <a:solidFill>
                  <a:srgbClr val="7D1E1E"/>
                </a:solidFill>
                <a:latin typeface="Cambria"/>
              </a:rPr>
              <a:t> k </a:t>
            </a:r>
            <a:r>
              <a:rPr lang="en-GB" sz="2400" spc="-12" dirty="0" err="1">
                <a:solidFill>
                  <a:srgbClr val="7D1E1E"/>
                </a:solidFill>
                <a:latin typeface="Cambria"/>
              </a:rPr>
              <a:t>otevřeným</a:t>
            </a:r>
            <a:r>
              <a:rPr lang="en-GB" sz="2400" spc="-12" dirty="0">
                <a:solidFill>
                  <a:srgbClr val="7D1E1E"/>
                </a:solidFill>
                <a:latin typeface="Cambria"/>
              </a:rPr>
              <a:t> </a:t>
            </a:r>
            <a:r>
              <a:rPr lang="en-GB" sz="2400" spc="-12" dirty="0" err="1">
                <a:solidFill>
                  <a:srgbClr val="7D1E1E"/>
                </a:solidFill>
                <a:latin typeface="Cambria"/>
              </a:rPr>
              <a:t>otázkám</a:t>
            </a:r>
            <a:endParaRPr lang="cs-CZ" sz="2400" b="0" strike="noStrike" spc="-1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35" name="TextShape 2"/>
          <p:cNvSpPr txBox="1"/>
          <p:nvPr/>
        </p:nvSpPr>
        <p:spPr>
          <a:xfrm>
            <a:off x="1200240" y="1773360"/>
            <a:ext cx="10362960" cy="4357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12600" indent="-342720">
              <a:lnSpc>
                <a:spcPct val="100000"/>
              </a:lnSpc>
              <a:spcBef>
                <a:spcPts val="99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en-GB" sz="2400" spc="-1" dirty="0" err="1">
                <a:solidFill>
                  <a:srgbClr val="3D3C2C"/>
                </a:solidFill>
                <a:latin typeface="Century Gothic"/>
              </a:rPr>
              <a:t>Uzavřené</a:t>
            </a:r>
            <a:r>
              <a:rPr lang="en-GB" sz="2400" spc="-1" dirty="0">
                <a:solidFill>
                  <a:srgbClr val="3D3C2C"/>
                </a:solidFill>
                <a:latin typeface="Century Gothic"/>
              </a:rPr>
              <a:t> </a:t>
            </a:r>
            <a:r>
              <a:rPr lang="en-GB" sz="2400" spc="-1" dirty="0" err="1">
                <a:solidFill>
                  <a:srgbClr val="3D3C2C"/>
                </a:solidFill>
                <a:latin typeface="Century Gothic"/>
              </a:rPr>
              <a:t>otázky</a:t>
            </a:r>
            <a:r>
              <a:rPr lang="en-GB" sz="2400" spc="-1" dirty="0">
                <a:solidFill>
                  <a:srgbClr val="3D3C2C"/>
                </a:solidFill>
                <a:latin typeface="Century Gothic"/>
              </a:rPr>
              <a:t> vs. </a:t>
            </a:r>
            <a:r>
              <a:rPr lang="en-GB" sz="2400" spc="-1" dirty="0" err="1">
                <a:solidFill>
                  <a:srgbClr val="3D3C2C"/>
                </a:solidFill>
                <a:latin typeface="Century Gothic"/>
              </a:rPr>
              <a:t>otevřené</a:t>
            </a:r>
            <a:r>
              <a:rPr lang="en-GB" sz="2400" spc="-1" dirty="0">
                <a:solidFill>
                  <a:srgbClr val="3D3C2C"/>
                </a:solidFill>
                <a:latin typeface="Century Gothic"/>
              </a:rPr>
              <a:t> </a:t>
            </a:r>
            <a:r>
              <a:rPr lang="en-GB" sz="2400" spc="-1" dirty="0" err="1">
                <a:solidFill>
                  <a:srgbClr val="3D3C2C"/>
                </a:solidFill>
                <a:latin typeface="Century Gothic"/>
              </a:rPr>
              <a:t>otázky</a:t>
            </a:r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236" name="TextShape 3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 dirty="0">
                <a:solidFill>
                  <a:srgbClr val="777777"/>
                </a:solidFill>
                <a:latin typeface="Cambria"/>
              </a:rPr>
              <a:t>RKMD</a:t>
            </a:r>
            <a:endParaRPr lang="en-GB" sz="10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3402030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TextShape 1"/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GB" sz="2400" spc="-12" dirty="0" err="1">
                <a:solidFill>
                  <a:srgbClr val="7D1E1E"/>
                </a:solidFill>
                <a:latin typeface="Cambria"/>
              </a:rPr>
              <a:t>Diskuse</a:t>
            </a:r>
            <a:endParaRPr lang="cs-CZ" sz="2400" b="0" strike="noStrike" spc="-1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38" name="TextShape 2"/>
          <p:cNvSpPr txBox="1"/>
          <p:nvPr/>
        </p:nvSpPr>
        <p:spPr>
          <a:xfrm>
            <a:off x="1200240" y="1773360"/>
            <a:ext cx="10362960" cy="4357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12600" indent="-342720"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en-GB" sz="2400" spc="-12" dirty="0" err="1">
                <a:solidFill>
                  <a:srgbClr val="3D3C2C"/>
                </a:solidFill>
                <a:latin typeface="Century Gothic"/>
              </a:rPr>
              <a:t>Které</a:t>
            </a:r>
            <a:r>
              <a:rPr lang="en-GB" sz="2400" spc="-12" dirty="0">
                <a:solidFill>
                  <a:srgbClr val="3D3C2C"/>
                </a:solidFill>
                <a:latin typeface="Century Gothic"/>
              </a:rPr>
              <a:t> </a:t>
            </a:r>
            <a:r>
              <a:rPr lang="en-GB" sz="2400" spc="-12" dirty="0" err="1">
                <a:solidFill>
                  <a:srgbClr val="3D3C2C"/>
                </a:solidFill>
                <a:latin typeface="Century Gothic"/>
              </a:rPr>
              <a:t>jsou</a:t>
            </a:r>
            <a:r>
              <a:rPr lang="en-GB" sz="2400" spc="-12" dirty="0">
                <a:solidFill>
                  <a:srgbClr val="3D3C2C"/>
                </a:solidFill>
                <a:latin typeface="Century Gothic"/>
              </a:rPr>
              <a:t> </a:t>
            </a:r>
            <a:r>
              <a:rPr lang="en-GB" sz="2400" spc="-12" dirty="0" err="1">
                <a:solidFill>
                  <a:srgbClr val="3D3C2C"/>
                </a:solidFill>
                <a:latin typeface="Century Gothic"/>
              </a:rPr>
              <a:t>jednodušší</a:t>
            </a:r>
            <a:r>
              <a:rPr lang="en-GB" sz="2400" spc="-12" dirty="0">
                <a:solidFill>
                  <a:srgbClr val="3D3C2C"/>
                </a:solidFill>
                <a:latin typeface="Century Gothic"/>
              </a:rPr>
              <a:t>?
</a:t>
            </a:r>
            <a:r>
              <a:rPr lang="en-GB" sz="2400" spc="-12" dirty="0" err="1">
                <a:solidFill>
                  <a:srgbClr val="3D3C2C"/>
                </a:solidFill>
                <a:latin typeface="Century Gothic"/>
              </a:rPr>
              <a:t>Které</a:t>
            </a:r>
            <a:r>
              <a:rPr lang="en-GB" sz="2400" spc="-12" dirty="0">
                <a:solidFill>
                  <a:srgbClr val="3D3C2C"/>
                </a:solidFill>
                <a:latin typeface="Century Gothic"/>
              </a:rPr>
              <a:t> </a:t>
            </a:r>
            <a:r>
              <a:rPr lang="en-GB" sz="2400" spc="-12" dirty="0" err="1">
                <a:solidFill>
                  <a:srgbClr val="3D3C2C"/>
                </a:solidFill>
                <a:latin typeface="Century Gothic"/>
              </a:rPr>
              <a:t>jsou</a:t>
            </a:r>
            <a:r>
              <a:rPr lang="en-GB" sz="2400" spc="-12" dirty="0">
                <a:solidFill>
                  <a:srgbClr val="3D3C2C"/>
                </a:solidFill>
                <a:latin typeface="Century Gothic"/>
              </a:rPr>
              <a:t> </a:t>
            </a:r>
            <a:r>
              <a:rPr lang="en-GB" sz="2400" spc="-12" dirty="0" err="1">
                <a:solidFill>
                  <a:srgbClr val="3D3C2C"/>
                </a:solidFill>
                <a:latin typeface="Century Gothic"/>
              </a:rPr>
              <a:t>efektivnější</a:t>
            </a:r>
            <a:r>
              <a:rPr lang="en-GB" sz="2400" spc="-12" dirty="0">
                <a:solidFill>
                  <a:srgbClr val="3D3C2C"/>
                </a:solidFill>
                <a:latin typeface="Century Gothic"/>
              </a:rPr>
              <a:t> pro </a:t>
            </a:r>
            <a:r>
              <a:rPr lang="en-GB" sz="2400" spc="-12" dirty="0" err="1">
                <a:solidFill>
                  <a:srgbClr val="3D3C2C"/>
                </a:solidFill>
                <a:latin typeface="Century Gothic"/>
              </a:rPr>
              <a:t>získávání</a:t>
            </a:r>
            <a:r>
              <a:rPr lang="en-GB" sz="2400" spc="-12" dirty="0">
                <a:solidFill>
                  <a:srgbClr val="3D3C2C"/>
                </a:solidFill>
                <a:latin typeface="Century Gothic"/>
              </a:rPr>
              <a:t> </a:t>
            </a:r>
            <a:r>
              <a:rPr lang="en-GB" sz="2400" spc="-12" dirty="0" err="1">
                <a:solidFill>
                  <a:srgbClr val="3D3C2C"/>
                </a:solidFill>
                <a:latin typeface="Century Gothic"/>
              </a:rPr>
              <a:t>informací</a:t>
            </a:r>
            <a:r>
              <a:rPr lang="en-GB" sz="2400" spc="-12" dirty="0">
                <a:solidFill>
                  <a:srgbClr val="3D3C2C"/>
                </a:solidFill>
                <a:latin typeface="Century Gothic"/>
              </a:rPr>
              <a:t>?</a:t>
            </a:r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239" name="TextShape 3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 dirty="0">
                <a:solidFill>
                  <a:srgbClr val="777777"/>
                </a:solidFill>
                <a:latin typeface="Cambria"/>
              </a:rPr>
              <a:t>RKMD</a:t>
            </a:r>
            <a:endParaRPr lang="en-GB" sz="1000" b="0" strike="noStrike" spc="-1" dirty="0">
              <a:latin typeface="Times New Roman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TextShape 1"/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GB" sz="2400" spc="-12" dirty="0" err="1">
                <a:solidFill>
                  <a:srgbClr val="7D1E1E"/>
                </a:solidFill>
                <a:latin typeface="Cambria"/>
              </a:rPr>
              <a:t>Cvičení</a:t>
            </a:r>
            <a:r>
              <a:rPr lang="en-GB" sz="2400" spc="-12" dirty="0">
                <a:solidFill>
                  <a:srgbClr val="7D1E1E"/>
                </a:solidFill>
                <a:latin typeface="Cambria"/>
              </a:rPr>
              <a:t>: </a:t>
            </a:r>
            <a:r>
              <a:rPr lang="en-GB" sz="2400" spc="-12" dirty="0" err="1">
                <a:solidFill>
                  <a:srgbClr val="7D1E1E"/>
                </a:solidFill>
                <a:latin typeface="Cambria"/>
              </a:rPr>
              <a:t>Změna</a:t>
            </a:r>
            <a:r>
              <a:rPr lang="en-GB" sz="2400" spc="-12" dirty="0">
                <a:solidFill>
                  <a:srgbClr val="7D1E1E"/>
                </a:solidFill>
                <a:latin typeface="Cambria"/>
              </a:rPr>
              <a:t> </a:t>
            </a:r>
            <a:r>
              <a:rPr lang="en-GB" sz="2400" spc="-12" dirty="0" err="1">
                <a:solidFill>
                  <a:srgbClr val="7D1E1E"/>
                </a:solidFill>
                <a:latin typeface="Cambria"/>
              </a:rPr>
              <a:t>otázek</a:t>
            </a:r>
            <a:endParaRPr lang="cs-CZ" sz="2400" b="0" strike="noStrike" spc="-1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35" name="TextShape 2"/>
          <p:cNvSpPr txBox="1"/>
          <p:nvPr/>
        </p:nvSpPr>
        <p:spPr>
          <a:xfrm>
            <a:off x="1200240" y="1773360"/>
            <a:ext cx="10362960" cy="4357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342900" indent="-342900">
              <a:spcBef>
                <a:spcPts val="479"/>
              </a:spcBef>
              <a:buFont typeface="Arial" panose="020B0604020202020204" pitchFamily="34" charset="0"/>
              <a:buChar char="•"/>
            </a:pPr>
            <a:r>
              <a:rPr lang="cs-CZ" sz="2400" spc="-1" dirty="0">
                <a:solidFill>
                  <a:srgbClr val="000000"/>
                </a:solidFill>
                <a:latin typeface="Cambria"/>
              </a:rPr>
              <a:t>Použili byste tento postup? 
Znáte odpověď?
Funguje to u vás?
Dělali jste to už dříve?
Fungovalo to tak, jak jste očekávali?
Myslíte si, že byste tento produkt použili? </a:t>
            </a:r>
          </a:p>
          <a:p>
            <a:pPr marL="342900" indent="-342900">
              <a:spcBef>
                <a:spcPts val="479"/>
              </a:spcBef>
              <a:buFont typeface="Arial" panose="020B0604020202020204" pitchFamily="34" charset="0"/>
              <a:buChar char="•"/>
            </a:pPr>
            <a:r>
              <a:rPr lang="cs-CZ" sz="2400" spc="-1" dirty="0">
                <a:solidFill>
                  <a:srgbClr val="000000"/>
                </a:solidFill>
                <a:latin typeface="Cambria"/>
              </a:rPr>
              <a:t>Jsi OK?</a:t>
            </a:r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236" name="TextShape 3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 dirty="0">
                <a:solidFill>
                  <a:srgbClr val="777777"/>
                </a:solidFill>
                <a:latin typeface="Cambria"/>
              </a:rPr>
              <a:t>RKMD</a:t>
            </a:r>
            <a:endParaRPr lang="en-GB" sz="10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4069512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TextShape 1"/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GB" sz="2400" spc="-12" dirty="0" err="1">
                <a:solidFill>
                  <a:srgbClr val="7D1E1E"/>
                </a:solidFill>
                <a:latin typeface="Cambria"/>
              </a:rPr>
              <a:t>Cvičení</a:t>
            </a:r>
            <a:r>
              <a:rPr lang="en-GB" sz="2400" spc="-12" dirty="0">
                <a:solidFill>
                  <a:srgbClr val="7D1E1E"/>
                </a:solidFill>
                <a:latin typeface="Cambria"/>
              </a:rPr>
              <a:t>: </a:t>
            </a:r>
            <a:r>
              <a:rPr lang="en-GB" sz="2400" spc="-12" dirty="0" err="1">
                <a:solidFill>
                  <a:srgbClr val="7D1E1E"/>
                </a:solidFill>
                <a:latin typeface="Cambria"/>
              </a:rPr>
              <a:t>Změna</a:t>
            </a:r>
            <a:r>
              <a:rPr lang="en-GB" sz="2400" spc="-12" dirty="0">
                <a:solidFill>
                  <a:srgbClr val="7D1E1E"/>
                </a:solidFill>
                <a:latin typeface="Cambria"/>
              </a:rPr>
              <a:t> </a:t>
            </a:r>
            <a:r>
              <a:rPr lang="en-GB" sz="2400" spc="-12" dirty="0" err="1">
                <a:solidFill>
                  <a:srgbClr val="7D1E1E"/>
                </a:solidFill>
                <a:latin typeface="Cambria"/>
              </a:rPr>
              <a:t>otázek</a:t>
            </a:r>
            <a:r>
              <a:rPr lang="en-GB" sz="2400" spc="-12" dirty="0">
                <a:solidFill>
                  <a:srgbClr val="7D1E1E"/>
                </a:solidFill>
                <a:latin typeface="Cambria"/>
              </a:rPr>
              <a:t> – </a:t>
            </a:r>
            <a:r>
              <a:rPr lang="en-GB" sz="2400" spc="-12" dirty="0" err="1">
                <a:solidFill>
                  <a:srgbClr val="7D1E1E"/>
                </a:solidFill>
                <a:latin typeface="Cambria"/>
              </a:rPr>
              <a:t>Přemýšlejte</a:t>
            </a:r>
            <a:r>
              <a:rPr lang="en-GB" sz="2400" spc="-12" dirty="0">
                <a:solidFill>
                  <a:srgbClr val="7D1E1E"/>
                </a:solidFill>
                <a:latin typeface="Cambria"/>
              </a:rPr>
              <a:t> o </a:t>
            </a:r>
            <a:r>
              <a:rPr lang="en-GB" sz="2400" spc="-12" dirty="0" err="1">
                <a:solidFill>
                  <a:srgbClr val="7D1E1E"/>
                </a:solidFill>
                <a:latin typeface="Cambria"/>
              </a:rPr>
              <a:t>nápadu</a:t>
            </a:r>
            <a:r>
              <a:rPr lang="en-GB" sz="2400" spc="-12" dirty="0">
                <a:solidFill>
                  <a:srgbClr val="7D1E1E"/>
                </a:solidFill>
                <a:latin typeface="Cambria"/>
              </a:rPr>
              <a:t>/</a:t>
            </a:r>
            <a:r>
              <a:rPr lang="en-GB" sz="2400" spc="-12" dirty="0" err="1">
                <a:solidFill>
                  <a:srgbClr val="7D1E1E"/>
                </a:solidFill>
                <a:latin typeface="Cambria"/>
              </a:rPr>
              <a:t>potřebě</a:t>
            </a:r>
            <a:r>
              <a:rPr lang="en-GB" sz="2400" spc="-12" dirty="0">
                <a:solidFill>
                  <a:srgbClr val="7D1E1E"/>
                </a:solidFill>
                <a:latin typeface="Cambria"/>
              </a:rPr>
              <a:t> </a:t>
            </a:r>
            <a:r>
              <a:rPr lang="en-GB" sz="2400" spc="-12" dirty="0" err="1">
                <a:solidFill>
                  <a:srgbClr val="7D1E1E"/>
                </a:solidFill>
                <a:latin typeface="Cambria"/>
              </a:rPr>
              <a:t>odesílatele</a:t>
            </a:r>
            <a:r>
              <a:rPr lang="en-GB" sz="2400" spc="-12" dirty="0">
                <a:solidFill>
                  <a:srgbClr val="7D1E1E"/>
                </a:solidFill>
                <a:latin typeface="Cambria"/>
              </a:rPr>
              <a:t>.</a:t>
            </a:r>
            <a:endParaRPr lang="cs-CZ" sz="2400" b="0" strike="noStrike" spc="-1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35" name="TextShape 2"/>
          <p:cNvSpPr txBox="1"/>
          <p:nvPr/>
        </p:nvSpPr>
        <p:spPr>
          <a:xfrm>
            <a:off x="1200240" y="1773360"/>
            <a:ext cx="10362960" cy="4357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342900" indent="-342900">
              <a:spcBef>
                <a:spcPts val="479"/>
              </a:spcBef>
              <a:buFont typeface="Arial" panose="020B0604020202020204" pitchFamily="34" charset="0"/>
              <a:buChar char="•"/>
            </a:pPr>
            <a:r>
              <a:rPr lang="cs-CZ" sz="2400" spc="-1" dirty="0">
                <a:solidFill>
                  <a:srgbClr val="000000"/>
                </a:solidFill>
                <a:latin typeface="Cambria"/>
              </a:rPr>
              <a:t>Myslíte si, že jsou to schopní lidé?
Četli jste vůbec manuál?
Jsou jen na návštěvě?
Měl bych tento návrh přijmout?
Dělal sis na hodině poznámky?
Myslíte, že bych měl začít s tímto projektem?
Můžeme dokončit bez zpoždění?</a:t>
            </a:r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236" name="TextShape 3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 dirty="0">
                <a:solidFill>
                  <a:srgbClr val="777777"/>
                </a:solidFill>
                <a:latin typeface="Cambria"/>
              </a:rPr>
              <a:t>RKMD</a:t>
            </a:r>
            <a:endParaRPr lang="en-GB" sz="10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5322370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TextShape 1"/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GB" sz="2400" spc="-12" dirty="0" err="1">
                <a:solidFill>
                  <a:srgbClr val="7D1E1E"/>
                </a:solidFill>
                <a:latin typeface="Cambria"/>
              </a:rPr>
              <a:t>Cvičení</a:t>
            </a:r>
            <a:r>
              <a:rPr lang="en-GB" sz="2400" spc="-12" dirty="0">
                <a:solidFill>
                  <a:srgbClr val="7D1E1E"/>
                </a:solidFill>
                <a:latin typeface="Cambria"/>
              </a:rPr>
              <a:t>: </a:t>
            </a:r>
            <a:r>
              <a:rPr lang="en-GB" sz="2400" spc="-12" dirty="0" err="1">
                <a:solidFill>
                  <a:srgbClr val="7D1E1E"/>
                </a:solidFill>
                <a:latin typeface="Cambria"/>
              </a:rPr>
              <a:t>Hra</a:t>
            </a:r>
            <a:r>
              <a:rPr lang="en-GB" sz="2400" spc="-12" dirty="0">
                <a:solidFill>
                  <a:srgbClr val="7D1E1E"/>
                </a:solidFill>
                <a:latin typeface="Cambria"/>
              </a:rPr>
              <a:t> se </a:t>
            </a:r>
            <a:r>
              <a:rPr lang="en-GB" sz="2400" spc="-12" dirty="0" err="1">
                <a:solidFill>
                  <a:srgbClr val="7D1E1E"/>
                </a:solidFill>
                <a:latin typeface="Cambria"/>
              </a:rPr>
              <a:t>jménem</a:t>
            </a:r>
            <a:endParaRPr lang="cs-CZ" sz="2400" b="0" strike="noStrike" spc="-1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35" name="TextShape 2"/>
          <p:cNvSpPr txBox="1"/>
          <p:nvPr/>
        </p:nvSpPr>
        <p:spPr>
          <a:xfrm>
            <a:off x="1200240" y="1773360"/>
            <a:ext cx="10362960" cy="4357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342900" indent="-342900">
              <a:spcBef>
                <a:spcPts val="479"/>
              </a:spcBef>
              <a:buFont typeface="Arial" panose="020B0604020202020204" pitchFamily="34" charset="0"/>
              <a:buChar char="•"/>
            </a:pPr>
            <a:r>
              <a:rPr lang="cs-CZ" sz="2400" spc="-1" dirty="0">
                <a:solidFill>
                  <a:srgbClr val="000000"/>
                </a:solidFill>
                <a:latin typeface="Cambria"/>
              </a:rPr>
              <a:t>Známá hra "Kdo jsem?" Jeden člověk odpovídá jako jiná osoba, ostatní ve skupině hádají kdo (všechny osoby můžou být použity, použijte zdravý rozum).
Poprvé: pouze uzavřené otázky
Podruhé: pouze otevřené otázky
Potřetí: vše povoleno</a:t>
            </a:r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236" name="TextShape 3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 dirty="0">
                <a:solidFill>
                  <a:srgbClr val="777777"/>
                </a:solidFill>
                <a:latin typeface="Cambria"/>
              </a:rPr>
              <a:t>RKMD</a:t>
            </a:r>
            <a:endParaRPr lang="en-GB" sz="10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1472906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TextShape 1"/>
          <p:cNvSpPr txBox="1"/>
          <p:nvPr/>
        </p:nvSpPr>
        <p:spPr>
          <a:xfrm>
            <a:off x="1200240" y="111474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cs-CZ" sz="2400" b="0" strike="noStrike" spc="-7" dirty="0">
                <a:solidFill>
                  <a:srgbClr val="7D1E1E"/>
                </a:solidFill>
                <a:latin typeface="Cambria"/>
              </a:rPr>
              <a:t>Umění naslouchání – správně poslouchat je dřina</a:t>
            </a:r>
            <a:endParaRPr lang="cs-CZ" sz="2400" b="0" strike="noStrike" spc="-1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12" name="TextShape 2"/>
          <p:cNvSpPr txBox="1"/>
          <p:nvPr/>
        </p:nvSpPr>
        <p:spPr>
          <a:xfrm>
            <a:off x="1200240" y="1773360"/>
            <a:ext cx="10362960" cy="4357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spc="-1" dirty="0" err="1">
                <a:solidFill>
                  <a:srgbClr val="000000"/>
                </a:solidFill>
                <a:latin typeface="Cambria"/>
              </a:rPr>
              <a:t>Naslouchat</a:t>
            </a:r>
            <a:r>
              <a:rPr lang="en-GB" sz="24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GB" sz="2400" spc="-1" dirty="0" err="1">
                <a:solidFill>
                  <a:srgbClr val="000000"/>
                </a:solidFill>
                <a:latin typeface="Cambria"/>
              </a:rPr>
              <a:t>znamená</a:t>
            </a:r>
            <a:r>
              <a:rPr lang="en-GB" sz="24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GB" sz="2400" spc="-1" dirty="0" err="1">
                <a:solidFill>
                  <a:srgbClr val="000000"/>
                </a:solidFill>
                <a:latin typeface="Cambria"/>
              </a:rPr>
              <a:t>rozumět</a:t>
            </a:r>
            <a:r>
              <a:rPr lang="en-GB" sz="2400" spc="-1" dirty="0">
                <a:solidFill>
                  <a:srgbClr val="000000"/>
                </a:solidFill>
                <a:latin typeface="Cambria"/>
              </a:rPr>
              <a:t>, </a:t>
            </a:r>
            <a:r>
              <a:rPr lang="en-GB" sz="2400" spc="-1" dirty="0" err="1">
                <a:solidFill>
                  <a:srgbClr val="000000"/>
                </a:solidFill>
                <a:latin typeface="Cambria"/>
              </a:rPr>
              <a:t>nejen</a:t>
            </a:r>
            <a:r>
              <a:rPr lang="en-GB" sz="24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GB" sz="2400" spc="-1" dirty="0" err="1">
                <a:solidFill>
                  <a:srgbClr val="000000"/>
                </a:solidFill>
                <a:latin typeface="Cambria"/>
              </a:rPr>
              <a:t>slyšet</a:t>
            </a:r>
            <a:r>
              <a:rPr lang="en-GB" sz="2400" spc="-1" dirty="0">
                <a:solidFill>
                  <a:srgbClr val="000000"/>
                </a:solidFill>
                <a:latin typeface="Cambria"/>
              </a:rPr>
              <a:t>
</a:t>
            </a:r>
            <a:r>
              <a:rPr lang="en-GB" sz="2400" spc="-1" dirty="0" err="1">
                <a:solidFill>
                  <a:srgbClr val="000000"/>
                </a:solidFill>
                <a:latin typeface="Cambria"/>
              </a:rPr>
              <a:t>Pasivní</a:t>
            </a:r>
            <a:r>
              <a:rPr lang="en-GB" sz="24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GB" sz="2400" spc="-1" dirty="0" err="1">
                <a:solidFill>
                  <a:srgbClr val="000000"/>
                </a:solidFill>
                <a:latin typeface="Cambria"/>
              </a:rPr>
              <a:t>poslech</a:t>
            </a:r>
            <a:r>
              <a:rPr lang="en-GB" sz="2400" spc="-1" dirty="0">
                <a:solidFill>
                  <a:srgbClr val="000000"/>
                </a:solidFill>
                <a:latin typeface="Cambria"/>
              </a:rPr>
              <a:t>  
</a:t>
            </a:r>
            <a:r>
              <a:rPr lang="en-GB" sz="2400" spc="-1" dirty="0" err="1">
                <a:solidFill>
                  <a:srgbClr val="000000"/>
                </a:solidFill>
                <a:latin typeface="Cambria"/>
              </a:rPr>
              <a:t>Aktivní</a:t>
            </a:r>
            <a:r>
              <a:rPr lang="en-GB" sz="24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GB" sz="2400" spc="-1" dirty="0" err="1">
                <a:solidFill>
                  <a:srgbClr val="000000"/>
                </a:solidFill>
                <a:latin typeface="Cambria"/>
              </a:rPr>
              <a:t>naslouchání</a:t>
            </a:r>
            <a:endParaRPr lang="cs-CZ" sz="2400" spc="-1" dirty="0">
              <a:solidFill>
                <a:srgbClr val="000000"/>
              </a:solidFill>
              <a:latin typeface="Cambri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b="0" strike="noStrike" spc="-1" dirty="0">
              <a:solidFill>
                <a:srgbClr val="000000"/>
              </a:solidFill>
              <a:latin typeface="Cambria"/>
            </a:endParaRPr>
          </a:p>
          <a:p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213" name="TextShape 3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 dirty="0">
                <a:solidFill>
                  <a:srgbClr val="777777"/>
                </a:solidFill>
                <a:latin typeface="Cambria"/>
              </a:rPr>
              <a:t>RKMD</a:t>
            </a:r>
            <a:endParaRPr lang="en-GB" sz="10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8492567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TextShape 1"/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GB" sz="2400" spc="-7" dirty="0" err="1">
                <a:solidFill>
                  <a:srgbClr val="7D1E1E"/>
                </a:solidFill>
                <a:latin typeface="Cambria"/>
              </a:rPr>
              <a:t>Umění</a:t>
            </a:r>
            <a:r>
              <a:rPr lang="en-GB" sz="2400" spc="-7" dirty="0">
                <a:solidFill>
                  <a:srgbClr val="7D1E1E"/>
                </a:solidFill>
                <a:latin typeface="Cambria"/>
              </a:rPr>
              <a:t> </a:t>
            </a:r>
            <a:r>
              <a:rPr lang="en-GB" sz="2400" spc="-7" dirty="0" err="1">
                <a:solidFill>
                  <a:srgbClr val="7D1E1E"/>
                </a:solidFill>
                <a:latin typeface="Cambria"/>
              </a:rPr>
              <a:t>naslouchat</a:t>
            </a:r>
            <a:endParaRPr lang="cs-CZ" sz="2400" b="0" strike="noStrike" spc="-1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12" name="TextShape 2"/>
          <p:cNvSpPr txBox="1"/>
          <p:nvPr/>
        </p:nvSpPr>
        <p:spPr>
          <a:xfrm>
            <a:off x="1200240" y="1773360"/>
            <a:ext cx="10362960" cy="4357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spc="-1" dirty="0" err="1">
                <a:solidFill>
                  <a:srgbClr val="000000"/>
                </a:solidFill>
                <a:latin typeface="Cambria"/>
              </a:rPr>
              <a:t>Naslouchání</a:t>
            </a:r>
            <a:r>
              <a:rPr lang="en-GB" sz="2400" b="1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GB" sz="2400" b="1" spc="-1" dirty="0" err="1">
                <a:solidFill>
                  <a:srgbClr val="000000"/>
                </a:solidFill>
                <a:latin typeface="Cambria"/>
              </a:rPr>
              <a:t>znamená</a:t>
            </a:r>
            <a:r>
              <a:rPr lang="en-GB" sz="2400" b="1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GB" sz="2400" b="1" spc="-1" dirty="0" err="1">
                <a:solidFill>
                  <a:srgbClr val="000000"/>
                </a:solidFill>
                <a:latin typeface="Cambria"/>
              </a:rPr>
              <a:t>snahu</a:t>
            </a:r>
            <a:r>
              <a:rPr lang="en-GB" sz="2400" b="1" spc="-1" dirty="0">
                <a:solidFill>
                  <a:srgbClr val="000000"/>
                </a:solidFill>
                <a:latin typeface="Cambria"/>
              </a:rPr>
              <a:t> o </a:t>
            </a:r>
            <a:r>
              <a:rPr lang="en-GB" sz="2400" b="1" spc="-1" dirty="0" err="1">
                <a:solidFill>
                  <a:srgbClr val="000000"/>
                </a:solidFill>
                <a:latin typeface="Cambria"/>
              </a:rPr>
              <a:t>porozumění</a:t>
            </a:r>
            <a:r>
              <a:rPr lang="en-GB" sz="2400" b="1" spc="-1" dirty="0">
                <a:solidFill>
                  <a:srgbClr val="000000"/>
                </a:solidFill>
                <a:latin typeface="Cambria"/>
              </a:rPr>
              <a:t>, </a:t>
            </a:r>
            <a:r>
              <a:rPr lang="en-GB" sz="2400" b="1" spc="-1" dirty="0" err="1">
                <a:solidFill>
                  <a:srgbClr val="000000"/>
                </a:solidFill>
                <a:latin typeface="Cambria"/>
              </a:rPr>
              <a:t>nejen</a:t>
            </a:r>
            <a:r>
              <a:rPr lang="en-GB" sz="2400" b="1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GB" sz="2400" b="1" spc="-1" dirty="0" err="1">
                <a:solidFill>
                  <a:srgbClr val="000000"/>
                </a:solidFill>
                <a:latin typeface="Cambria"/>
              </a:rPr>
              <a:t>slyšení</a:t>
            </a:r>
            <a:endParaRPr lang="en-GB" sz="2400" spc="-1" dirty="0">
              <a:solidFill>
                <a:srgbClr val="000000"/>
              </a:solidFill>
              <a:latin typeface="Cambri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b="1" spc="-1" dirty="0">
              <a:solidFill>
                <a:srgbClr val="000000"/>
              </a:solidFill>
              <a:latin typeface="Cambri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b="1" spc="-1" dirty="0">
              <a:solidFill>
                <a:srgbClr val="000000"/>
              </a:solidFill>
              <a:latin typeface="Cambri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b="1" spc="-1" dirty="0">
              <a:solidFill>
                <a:srgbClr val="000000"/>
              </a:solidFill>
              <a:latin typeface="Cambri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b="1" spc="-1" dirty="0">
              <a:solidFill>
                <a:srgbClr val="000000"/>
              </a:solidFill>
              <a:latin typeface="Cambri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b="1" spc="-1" dirty="0">
              <a:solidFill>
                <a:srgbClr val="000000"/>
              </a:solidFill>
              <a:latin typeface="Cambri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b="1" spc="-1" dirty="0">
              <a:solidFill>
                <a:srgbClr val="000000"/>
              </a:solidFill>
              <a:latin typeface="Cambri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spc="-1" dirty="0" err="1">
                <a:solidFill>
                  <a:srgbClr val="000000"/>
                </a:solidFill>
                <a:latin typeface="Cambria"/>
              </a:rPr>
              <a:t>Pasivní</a:t>
            </a:r>
            <a:r>
              <a:rPr lang="en-GB" sz="2400" b="1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GB" sz="2400" b="1" spc="-1" dirty="0" err="1">
                <a:solidFill>
                  <a:srgbClr val="000000"/>
                </a:solidFill>
                <a:latin typeface="Cambria"/>
              </a:rPr>
              <a:t>poslech</a:t>
            </a:r>
            <a:r>
              <a:rPr lang="en-GB" sz="2400" b="1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GB" sz="2400" spc="-1" dirty="0">
                <a:solidFill>
                  <a:srgbClr val="000000"/>
                </a:solidFill>
                <a:latin typeface="Cambria"/>
              </a:rPr>
              <a:t>– </a:t>
            </a:r>
            <a:r>
              <a:rPr lang="en-GB" sz="2400" spc="-1" dirty="0" err="1">
                <a:solidFill>
                  <a:srgbClr val="000000"/>
                </a:solidFill>
                <a:latin typeface="Cambria"/>
              </a:rPr>
              <a:t>pouhé</a:t>
            </a:r>
            <a:r>
              <a:rPr lang="en-GB" sz="24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GB" sz="2400" spc="-1" dirty="0" err="1">
                <a:solidFill>
                  <a:srgbClr val="000000"/>
                </a:solidFill>
                <a:latin typeface="Cambria"/>
              </a:rPr>
              <a:t>přijímání</a:t>
            </a:r>
            <a:r>
              <a:rPr lang="en-GB" sz="24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GB" sz="2400" spc="-1" dirty="0" err="1">
                <a:solidFill>
                  <a:srgbClr val="000000"/>
                </a:solidFill>
                <a:latin typeface="Cambria"/>
              </a:rPr>
              <a:t>hlasových</a:t>
            </a:r>
            <a:r>
              <a:rPr lang="en-GB" sz="24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GB" sz="2400" spc="-1" dirty="0" err="1">
                <a:solidFill>
                  <a:srgbClr val="000000"/>
                </a:solidFill>
                <a:latin typeface="Cambria"/>
              </a:rPr>
              <a:t>signálů</a:t>
            </a:r>
            <a:r>
              <a:rPr lang="en-GB" sz="2400" spc="-1" dirty="0">
                <a:solidFill>
                  <a:srgbClr val="000000"/>
                </a:solidFill>
                <a:latin typeface="Cambria"/>
              </a:rPr>
              <a:t> bez </a:t>
            </a:r>
            <a:r>
              <a:rPr lang="en-GB" sz="2400" spc="-1" dirty="0" err="1">
                <a:solidFill>
                  <a:srgbClr val="000000"/>
                </a:solidFill>
                <a:latin typeface="Cambria"/>
              </a:rPr>
              <a:t>snahy</a:t>
            </a:r>
            <a:r>
              <a:rPr lang="en-GB" sz="2400" spc="-1" dirty="0">
                <a:solidFill>
                  <a:srgbClr val="000000"/>
                </a:solidFill>
                <a:latin typeface="Cambria"/>
              </a:rPr>
              <a:t> o </a:t>
            </a:r>
            <a:r>
              <a:rPr lang="en-GB" sz="2400" spc="-1" dirty="0" err="1">
                <a:solidFill>
                  <a:srgbClr val="000000"/>
                </a:solidFill>
                <a:latin typeface="Cambria"/>
              </a:rPr>
              <a:t>jejich</a:t>
            </a:r>
            <a:r>
              <a:rPr lang="en-GB" sz="24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GB" sz="2400" spc="-1" dirty="0" err="1">
                <a:solidFill>
                  <a:srgbClr val="000000"/>
                </a:solidFill>
                <a:latin typeface="Cambria"/>
              </a:rPr>
              <a:t>pochopení</a:t>
            </a:r>
            <a:r>
              <a:rPr lang="en-GB" sz="2400" spc="-1" dirty="0">
                <a:solidFill>
                  <a:srgbClr val="000000"/>
                </a:solidFill>
                <a:latin typeface="Cambria"/>
              </a:rPr>
              <a:t> a </a:t>
            </a:r>
            <a:r>
              <a:rPr lang="en-GB" sz="2400" spc="-1" dirty="0" err="1">
                <a:solidFill>
                  <a:srgbClr val="000000"/>
                </a:solidFill>
                <a:latin typeface="Cambria"/>
              </a:rPr>
              <a:t>dekódování</a:t>
            </a:r>
            <a:r>
              <a:rPr lang="en-GB" sz="2400" spc="-1" dirty="0">
                <a:solidFill>
                  <a:srgbClr val="000000"/>
                </a:solidFill>
                <a:latin typeface="Cambria"/>
              </a:rPr>
              <a:t>, </a:t>
            </a:r>
            <a:r>
              <a:rPr lang="en-GB" sz="2400" spc="-1" dirty="0" err="1">
                <a:solidFill>
                  <a:srgbClr val="000000"/>
                </a:solidFill>
                <a:latin typeface="Cambria"/>
              </a:rPr>
              <a:t>nezahrnuje</a:t>
            </a:r>
            <a:r>
              <a:rPr lang="en-GB" sz="24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GB" sz="2400" spc="-1" dirty="0" err="1">
                <a:solidFill>
                  <a:srgbClr val="000000"/>
                </a:solidFill>
                <a:latin typeface="Cambria"/>
              </a:rPr>
              <a:t>kontext</a:t>
            </a:r>
            <a:r>
              <a:rPr lang="en-GB" sz="2400" spc="-1" dirty="0">
                <a:solidFill>
                  <a:srgbClr val="000000"/>
                </a:solidFill>
                <a:latin typeface="Cambria"/>
              </a:rPr>
              <a:t> a </a:t>
            </a:r>
            <a:r>
              <a:rPr lang="en-GB" sz="2400" spc="-1" dirty="0" err="1">
                <a:solidFill>
                  <a:srgbClr val="000000"/>
                </a:solidFill>
                <a:latin typeface="Cambria"/>
              </a:rPr>
              <a:t>situaci</a:t>
            </a:r>
            <a:r>
              <a:rPr lang="en-GB" sz="2400" spc="-1" dirty="0">
                <a:solidFill>
                  <a:srgbClr val="000000"/>
                </a:solidFill>
                <a:latin typeface="Cambria"/>
              </a:rPr>
              <a:t>
</a:t>
            </a:r>
            <a:r>
              <a:rPr lang="en-GB" sz="2400" b="1" spc="-1" dirty="0" err="1">
                <a:solidFill>
                  <a:srgbClr val="000000"/>
                </a:solidFill>
                <a:latin typeface="Cambria"/>
              </a:rPr>
              <a:t>Aktivní</a:t>
            </a:r>
            <a:r>
              <a:rPr lang="en-GB" sz="2400" b="1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GB" sz="2400" b="1" spc="-1" dirty="0" err="1">
                <a:solidFill>
                  <a:srgbClr val="000000"/>
                </a:solidFill>
                <a:latin typeface="Cambria"/>
              </a:rPr>
              <a:t>naslouchání</a:t>
            </a:r>
            <a:r>
              <a:rPr lang="en-GB" sz="2400" b="1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GB" sz="2400" spc="-1" dirty="0">
                <a:solidFill>
                  <a:srgbClr val="000000"/>
                </a:solidFill>
                <a:latin typeface="Cambria"/>
              </a:rPr>
              <a:t>- </a:t>
            </a:r>
            <a:r>
              <a:rPr lang="en-GB" sz="2400" spc="-1" dirty="0" err="1">
                <a:solidFill>
                  <a:srgbClr val="000000"/>
                </a:solidFill>
                <a:latin typeface="Cambria"/>
              </a:rPr>
              <a:t>zohledňuje</a:t>
            </a:r>
            <a:r>
              <a:rPr lang="en-GB" sz="2400" spc="-1" dirty="0">
                <a:solidFill>
                  <a:srgbClr val="000000"/>
                </a:solidFill>
                <a:latin typeface="Cambria"/>
              </a:rPr>
              <a:t> se </a:t>
            </a:r>
            <a:r>
              <a:rPr lang="en-GB" sz="2400" spc="-1" dirty="0" err="1">
                <a:solidFill>
                  <a:srgbClr val="000000"/>
                </a:solidFill>
                <a:latin typeface="Cambria"/>
              </a:rPr>
              <a:t>citlivé</a:t>
            </a:r>
            <a:r>
              <a:rPr lang="en-GB" sz="24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GB" sz="2400" spc="-1" dirty="0" err="1">
                <a:solidFill>
                  <a:srgbClr val="000000"/>
                </a:solidFill>
                <a:latin typeface="Cambria"/>
              </a:rPr>
              <a:t>vnímání</a:t>
            </a:r>
            <a:r>
              <a:rPr lang="en-GB" sz="24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GB" sz="2400" spc="-1" dirty="0" err="1">
                <a:solidFill>
                  <a:srgbClr val="000000"/>
                </a:solidFill>
                <a:latin typeface="Cambria"/>
              </a:rPr>
              <a:t>partnera</a:t>
            </a:r>
            <a:r>
              <a:rPr lang="en-GB" sz="2400" spc="-1" dirty="0">
                <a:solidFill>
                  <a:srgbClr val="000000"/>
                </a:solidFill>
                <a:latin typeface="Cambria"/>
              </a:rPr>
              <a:t>, </a:t>
            </a:r>
            <a:r>
              <a:rPr lang="en-GB" sz="2400" spc="-1" dirty="0" err="1">
                <a:solidFill>
                  <a:srgbClr val="000000"/>
                </a:solidFill>
                <a:latin typeface="Cambria"/>
              </a:rPr>
              <a:t>spojené</a:t>
            </a:r>
            <a:r>
              <a:rPr lang="en-GB" sz="2400" spc="-1" dirty="0">
                <a:solidFill>
                  <a:srgbClr val="000000"/>
                </a:solidFill>
                <a:latin typeface="Cambria"/>
              </a:rPr>
              <a:t> s </a:t>
            </a:r>
            <a:r>
              <a:rPr lang="en-GB" sz="2400" spc="-1" dirty="0" err="1">
                <a:solidFill>
                  <a:srgbClr val="000000"/>
                </a:solidFill>
                <a:latin typeface="Cambria"/>
              </a:rPr>
              <a:t>empatií</a:t>
            </a:r>
            <a:r>
              <a:rPr lang="en-GB" sz="2400" spc="-1" dirty="0">
                <a:solidFill>
                  <a:srgbClr val="000000"/>
                </a:solidFill>
                <a:latin typeface="Cambria"/>
              </a:rPr>
              <a:t>, </a:t>
            </a:r>
            <a:r>
              <a:rPr lang="en-GB" sz="2400" spc="-1" dirty="0" err="1">
                <a:solidFill>
                  <a:srgbClr val="000000"/>
                </a:solidFill>
                <a:latin typeface="Cambria"/>
              </a:rPr>
              <a:t>sympatií</a:t>
            </a:r>
            <a:r>
              <a:rPr lang="en-GB" sz="2400" spc="-1" dirty="0">
                <a:solidFill>
                  <a:srgbClr val="000000"/>
                </a:solidFill>
                <a:latin typeface="Cambria"/>
              </a:rPr>
              <a:t>, </a:t>
            </a:r>
            <a:r>
              <a:rPr lang="en-GB" sz="2400" spc="-1" dirty="0" err="1">
                <a:solidFill>
                  <a:srgbClr val="000000"/>
                </a:solidFill>
                <a:latin typeface="Cambria"/>
              </a:rPr>
              <a:t>kontextem</a:t>
            </a:r>
            <a:r>
              <a:rPr lang="en-GB" sz="2400" spc="-1" dirty="0">
                <a:solidFill>
                  <a:srgbClr val="000000"/>
                </a:solidFill>
                <a:latin typeface="Cambria"/>
              </a:rPr>
              <a:t> a </a:t>
            </a:r>
            <a:r>
              <a:rPr lang="en-GB" sz="2400" spc="-1" dirty="0" err="1">
                <a:solidFill>
                  <a:srgbClr val="000000"/>
                </a:solidFill>
                <a:latin typeface="Cambria"/>
              </a:rPr>
              <a:t>neverbálním</a:t>
            </a:r>
            <a:r>
              <a:rPr lang="en-GB" sz="24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GB" sz="2400" spc="-1" dirty="0" err="1">
                <a:solidFill>
                  <a:srgbClr val="000000"/>
                </a:solidFill>
                <a:latin typeface="Cambria"/>
              </a:rPr>
              <a:t>chováním</a:t>
            </a:r>
            <a:endParaRPr lang="cs-CZ" sz="2400" strike="noStrike" spc="-1" dirty="0">
              <a:solidFill>
                <a:srgbClr val="000000"/>
              </a:solidFill>
              <a:latin typeface="Cambri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spc="-1" dirty="0">
              <a:solidFill>
                <a:srgbClr val="000000"/>
              </a:solidFill>
              <a:latin typeface="Cambri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b="0" strike="noStrike" spc="-1" dirty="0">
              <a:solidFill>
                <a:srgbClr val="000000"/>
              </a:solidFill>
              <a:latin typeface="Cambria"/>
            </a:endParaRPr>
          </a:p>
          <a:p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213" name="TextShape 3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 dirty="0">
                <a:solidFill>
                  <a:srgbClr val="777777"/>
                </a:solidFill>
                <a:latin typeface="Cambria"/>
              </a:rPr>
              <a:t>RKMD</a:t>
            </a:r>
            <a:endParaRPr lang="en-GB" sz="1000" b="0" strike="noStrike" spc="-1" dirty="0">
              <a:latin typeface="Times New Roman"/>
            </a:endParaRPr>
          </a:p>
        </p:txBody>
      </p:sp>
      <p:pic>
        <p:nvPicPr>
          <p:cNvPr id="2050" name="Picture 2" descr="Auditory Memory | Talking Talk">
            <a:extLst>
              <a:ext uri="{FF2B5EF4-FFF2-40B4-BE49-F238E27FC236}">
                <a16:creationId xmlns:a16="http://schemas.microsoft.com/office/drawing/2014/main" id="{02AE2F0F-D20E-43C8-B182-96F8271E7B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1199" y="2209005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3 Steps to improve your Active Listening skills | Caveman in a Suit">
            <a:extLst>
              <a:ext uri="{FF2B5EF4-FFF2-40B4-BE49-F238E27FC236}">
                <a16:creationId xmlns:a16="http://schemas.microsoft.com/office/drawing/2014/main" id="{D6DF4A2F-AC3D-408B-9CCB-4A91C1FAF1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2016" y="2173445"/>
            <a:ext cx="232709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678696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TextShape 1"/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cs-CZ" sz="2400" b="0" strike="noStrike" spc="-1" dirty="0">
                <a:solidFill>
                  <a:srgbClr val="000000"/>
                </a:solidFill>
                <a:latin typeface="Verdana"/>
              </a:rPr>
              <a:t>Aktivní naslouchání má různé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Verdana"/>
              </a:rPr>
              <a:t>cíle:Povzbuzování</a:t>
            </a:r>
            <a:endParaRPr lang="cs-CZ" sz="2400" strike="noStrike" spc="-1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13" name="TextShape 3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777777"/>
                </a:solidFill>
                <a:latin typeface="Cambria"/>
              </a:rPr>
              <a:t>MPV_COMA Communication and Managerial Skills Training</a:t>
            </a:r>
            <a:endParaRPr lang="en-GB" sz="1000" b="0" strike="noStrike" spc="-1">
              <a:latin typeface="Times New Roman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13C2D9DD-C6C3-F451-E5C2-018F82E280DA}"/>
              </a:ext>
            </a:extLst>
          </p:cNvPr>
          <p:cNvSpPr txBox="1"/>
          <p:nvPr/>
        </p:nvSpPr>
        <p:spPr>
          <a:xfrm>
            <a:off x="979714" y="1576898"/>
            <a:ext cx="8172450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sz="2400" spc="-1" dirty="0">
                <a:solidFill>
                  <a:srgbClr val="000000"/>
                </a:solidFill>
                <a:latin typeface="Cambria"/>
              </a:rPr>
              <a:t>Cíl je projevit zájem; povzbudit mluvčího k dalšímu hovoru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2400" spc="-1" dirty="0">
                <a:solidFill>
                  <a:srgbClr val="000000"/>
                </a:solidFill>
                <a:latin typeface="Cambria"/>
              </a:rPr>
              <a:t>Je třeba: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cs-CZ" sz="2400" spc="-1" dirty="0">
                <a:solidFill>
                  <a:srgbClr val="000000"/>
                </a:solidFill>
                <a:latin typeface="Cambria"/>
              </a:rPr>
              <a:t>nevyslovovat souhlas či nesouhlas;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cs-CZ" sz="2400" spc="-1" dirty="0">
                <a:solidFill>
                  <a:srgbClr val="000000"/>
                </a:solidFill>
                <a:latin typeface="Cambria"/>
              </a:rPr>
              <a:t>neužívat neutrální slova;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cs-CZ" sz="2400" spc="-1" dirty="0">
                <a:solidFill>
                  <a:srgbClr val="000000"/>
                </a:solidFill>
                <a:latin typeface="Cambria"/>
              </a:rPr>
              <a:t>měnit tón hlasu.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2400" spc="-1" dirty="0">
                <a:solidFill>
                  <a:srgbClr val="000000"/>
                </a:solidFill>
                <a:latin typeface="Cambria"/>
              </a:rPr>
              <a:t>Příklady otázek: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cs-CZ" sz="2400" spc="-1" dirty="0">
                <a:solidFill>
                  <a:srgbClr val="000000"/>
                </a:solidFill>
                <a:latin typeface="Cambria"/>
              </a:rPr>
              <a:t>Můžeš mi o tom říct něco více?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cs-CZ" sz="2400" spc="-1" dirty="0">
                <a:solidFill>
                  <a:srgbClr val="000000"/>
                </a:solidFill>
                <a:latin typeface="Cambria"/>
              </a:rPr>
              <a:t>Co se vlastně stalo?</a:t>
            </a:r>
          </a:p>
        </p:txBody>
      </p:sp>
    </p:spTree>
    <p:extLst>
      <p:ext uri="{BB962C8B-B14F-4D97-AF65-F5344CB8AC3E}">
        <p14:creationId xmlns:p14="http://schemas.microsoft.com/office/powerpoint/2010/main" val="2623894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TextShape 1"/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lvl="0">
              <a:defRPr/>
            </a:pPr>
            <a:r>
              <a:rPr lang="en-GB" sz="2400" spc="-1" dirty="0" err="1">
                <a:solidFill>
                  <a:srgbClr val="7D1E1E"/>
                </a:solidFill>
                <a:latin typeface="Cambria"/>
              </a:rPr>
              <a:t>Témata</a:t>
            </a:r>
            <a:r>
              <a:rPr lang="en-GB" sz="2400" spc="-1" dirty="0">
                <a:solidFill>
                  <a:srgbClr val="7D1E1E"/>
                </a:solidFill>
                <a:latin typeface="Cambria"/>
              </a:rPr>
              <a:t> </a:t>
            </a:r>
            <a:r>
              <a:rPr lang="en-GB" sz="2400" spc="-1" dirty="0" err="1">
                <a:solidFill>
                  <a:srgbClr val="7D1E1E"/>
                </a:solidFill>
                <a:latin typeface="Cambria"/>
              </a:rPr>
              <a:t>šesti</a:t>
            </a:r>
            <a:r>
              <a:rPr lang="en-GB" sz="2400" spc="-1" dirty="0">
                <a:solidFill>
                  <a:srgbClr val="7D1E1E"/>
                </a:solidFill>
                <a:latin typeface="Cambria"/>
              </a:rPr>
              <a:t> </a:t>
            </a:r>
            <a:r>
              <a:rPr lang="en-GB" sz="2400" spc="-1" dirty="0" err="1">
                <a:solidFill>
                  <a:srgbClr val="7D1E1E"/>
                </a:solidFill>
                <a:latin typeface="Cambria"/>
              </a:rPr>
              <a:t>přednášek</a:t>
            </a:r>
            <a:r>
              <a:rPr lang="en-GB" sz="2400" spc="-1" dirty="0">
                <a:solidFill>
                  <a:srgbClr val="7D1E1E"/>
                </a:solidFill>
                <a:latin typeface="Cambria"/>
              </a:rPr>
              <a:t> a </a:t>
            </a:r>
            <a:r>
              <a:rPr lang="en-GB" sz="2400" spc="-1" dirty="0" err="1">
                <a:solidFill>
                  <a:srgbClr val="7D1E1E"/>
                </a:solidFill>
                <a:latin typeface="Cambria"/>
              </a:rPr>
              <a:t>seminářů</a:t>
            </a:r>
            <a:r>
              <a:rPr lang="en-GB" sz="2400" spc="-1" dirty="0">
                <a:solidFill>
                  <a:srgbClr val="7D1E1E"/>
                </a:solidFill>
                <a:latin typeface="Cambria"/>
              </a:rPr>
              <a:t>:</a:t>
            </a:r>
            <a:b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DejaVu Sans"/>
                <a:cs typeface="DejaVu Sans"/>
              </a:rPr>
            </a:br>
            <a:endParaRPr kumimoji="0" lang="en-GB" sz="24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/>
              <a:ea typeface="DejaVu Sans"/>
              <a:cs typeface="DejaVu Sans"/>
            </a:endParaRPr>
          </a:p>
        </p:txBody>
      </p:sp>
      <p:sp>
        <p:nvSpPr>
          <p:cNvPr id="194" name="TextShape 2"/>
          <p:cNvSpPr txBox="1"/>
          <p:nvPr/>
        </p:nvSpPr>
        <p:spPr>
          <a:xfrm>
            <a:off x="1200240" y="1773360"/>
            <a:ext cx="10362960" cy="4357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743040" lvl="1" indent="-285480">
              <a:spcBef>
                <a:spcPts val="439"/>
              </a:spcBef>
              <a:buClr>
                <a:srgbClr val="7D1E1E"/>
              </a:buClr>
              <a:buFont typeface="Wingdings" charset="2"/>
              <a:buChar char=""/>
              <a:defRPr/>
            </a:pPr>
            <a:r>
              <a:rPr lang="cs-CZ" sz="2200" spc="-1" dirty="0">
                <a:solidFill>
                  <a:srgbClr val="000000"/>
                </a:solidFill>
                <a:latin typeface="Cambria"/>
              </a:rPr>
              <a:t>Pouze omezený počet témat s vysokým zaměřením a spousta vyhrazeného času na jednotlivé téma (jako rozinky v rozinkovém koláči)</a:t>
            </a:r>
          </a:p>
          <a:p>
            <a:pPr marL="743040" lvl="1" indent="-285480">
              <a:spcBef>
                <a:spcPts val="439"/>
              </a:spcBef>
              <a:buClr>
                <a:srgbClr val="7D1E1E"/>
              </a:buClr>
              <a:buFont typeface="Wingdings" charset="2"/>
              <a:buChar char=""/>
              <a:defRPr/>
            </a:pPr>
            <a:r>
              <a:rPr kumimoji="0" lang="cs-CZ" sz="22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Semináře:</a:t>
            </a:r>
          </a:p>
          <a:p>
            <a:pPr marL="914760" lvl="1" indent="-457200">
              <a:spcBef>
                <a:spcPts val="439"/>
              </a:spcBef>
              <a:buClr>
                <a:srgbClr val="7D1E1E"/>
              </a:buClr>
              <a:buFont typeface="+mj-lt"/>
              <a:buAutoNum type="arabicPeriod"/>
              <a:defRPr/>
            </a:pPr>
            <a:r>
              <a:rPr lang="cs-CZ" sz="2200" spc="-1" dirty="0">
                <a:solidFill>
                  <a:srgbClr val="000000"/>
                </a:solidFill>
                <a:latin typeface="Cambria"/>
              </a:rPr>
              <a:t>Úvod + Základní komunikační dovednosti
Neverbální komunikace + Asertivita
Prezentační dovednosti
Týmová práce
VAŠE prezentace
Vyjednávání</a:t>
            </a:r>
            <a:endParaRPr kumimoji="0" lang="cs-CZ" sz="22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</p:txBody>
      </p:sp>
      <p:sp>
        <p:nvSpPr>
          <p:cNvPr id="195" name="TextShape 3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1" normalizeH="0" baseline="0" noProof="0" dirty="0">
                <a:ln>
                  <a:noFill/>
                </a:ln>
                <a:solidFill>
                  <a:srgbClr val="777777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RKMD</a:t>
            </a:r>
            <a:endParaRPr kumimoji="0" lang="en-GB" sz="10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DejaVu Sans"/>
              <a:cs typeface="DejaVu Sans"/>
            </a:endParaRPr>
          </a:p>
        </p:txBody>
      </p:sp>
      <p:pic>
        <p:nvPicPr>
          <p:cNvPr id="3074" name="Picture 2" descr="Eggless Raisin Cake Recipe in Simple Steps • Chakris Kitchen">
            <a:extLst>
              <a:ext uri="{FF2B5EF4-FFF2-40B4-BE49-F238E27FC236}">
                <a16:creationId xmlns:a16="http://schemas.microsoft.com/office/drawing/2014/main" id="{0E3B9748-B20E-630B-ED80-3FF196A0B4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4112" y="2093265"/>
            <a:ext cx="2988168" cy="1988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3ED611BD-3DA7-3783-0719-B8D53DE41D45}"/>
              </a:ext>
            </a:extLst>
          </p:cNvPr>
          <p:cNvSpPr/>
          <p:nvPr/>
        </p:nvSpPr>
        <p:spPr>
          <a:xfrm>
            <a:off x="4555897" y="3687185"/>
            <a:ext cx="5415280" cy="2763520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accent4">
                    <a:lumMod val="85000"/>
                    <a:lumOff val="15000"/>
                  </a:schemeClr>
                </a:solidFill>
              </a:rPr>
              <a:t>Všechny dovednosti dobrého manažera</a:t>
            </a:r>
            <a:endParaRPr lang="en-GB" sz="2800" dirty="0">
              <a:solidFill>
                <a:schemeClr val="accent4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E4C66FA-542F-DF3E-A0EB-86F4CB0066E2}"/>
              </a:ext>
            </a:extLst>
          </p:cNvPr>
          <p:cNvSpPr/>
          <p:nvPr/>
        </p:nvSpPr>
        <p:spPr>
          <a:xfrm>
            <a:off x="5419022" y="5519487"/>
            <a:ext cx="1306569" cy="511342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RKMD Téma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" name="Rectangle: Rounded Corners 5">
            <a:extLst>
              <a:ext uri="{FF2B5EF4-FFF2-40B4-BE49-F238E27FC236}">
                <a16:creationId xmlns:a16="http://schemas.microsoft.com/office/drawing/2014/main" id="{F39655FD-3A13-4E17-378A-D2F621BBC22D}"/>
              </a:ext>
            </a:extLst>
          </p:cNvPr>
          <p:cNvSpPr/>
          <p:nvPr/>
        </p:nvSpPr>
        <p:spPr>
          <a:xfrm>
            <a:off x="7263537" y="5519487"/>
            <a:ext cx="1306569" cy="511342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RKMD Téma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Rectangle: Rounded Corners 5">
            <a:extLst>
              <a:ext uri="{FF2B5EF4-FFF2-40B4-BE49-F238E27FC236}">
                <a16:creationId xmlns:a16="http://schemas.microsoft.com/office/drawing/2014/main" id="{3F1B67B0-05E4-1A6D-EFB8-0B321256573A}"/>
              </a:ext>
            </a:extLst>
          </p:cNvPr>
          <p:cNvSpPr/>
          <p:nvPr/>
        </p:nvSpPr>
        <p:spPr>
          <a:xfrm>
            <a:off x="5637962" y="4081755"/>
            <a:ext cx="1306569" cy="511342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RKMD Téma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Rectangle: Rounded Corners 5">
            <a:extLst>
              <a:ext uri="{FF2B5EF4-FFF2-40B4-BE49-F238E27FC236}">
                <a16:creationId xmlns:a16="http://schemas.microsoft.com/office/drawing/2014/main" id="{4EE46EC6-C5E5-7AE5-27BF-05E8017808A7}"/>
              </a:ext>
            </a:extLst>
          </p:cNvPr>
          <p:cNvSpPr/>
          <p:nvPr/>
        </p:nvSpPr>
        <p:spPr>
          <a:xfrm>
            <a:off x="7617936" y="3981784"/>
            <a:ext cx="1306569" cy="511342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RKMD Téma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738060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128013-261F-45C6-A4B2-4314D5FDD1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TextShape 1">
            <a:extLst>
              <a:ext uri="{FF2B5EF4-FFF2-40B4-BE49-F238E27FC236}">
                <a16:creationId xmlns:a16="http://schemas.microsoft.com/office/drawing/2014/main" id="{D1B0CC81-C8C5-9B83-BF4C-0CD4F3D8C7D5}"/>
              </a:ext>
            </a:extLst>
          </p:cNvPr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cs-CZ" sz="2400" b="0" strike="noStrike" spc="-1" dirty="0">
                <a:solidFill>
                  <a:srgbClr val="000000"/>
                </a:solidFill>
                <a:latin typeface="Verdana"/>
              </a:rPr>
              <a:t>Aktivní naslouchání má různé cíle: Objasňování</a:t>
            </a:r>
          </a:p>
        </p:txBody>
      </p:sp>
      <p:sp>
        <p:nvSpPr>
          <p:cNvPr id="213" name="TextShape 3">
            <a:extLst>
              <a:ext uri="{FF2B5EF4-FFF2-40B4-BE49-F238E27FC236}">
                <a16:creationId xmlns:a16="http://schemas.microsoft.com/office/drawing/2014/main" id="{DA446E27-E6B5-E4DC-1E69-349479C064CB}"/>
              </a:ext>
            </a:extLst>
          </p:cNvPr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777777"/>
                </a:solidFill>
                <a:latin typeface="Cambria"/>
              </a:rPr>
              <a:t>MPV_COMA Communication and Managerial Skills Training</a:t>
            </a:r>
            <a:endParaRPr lang="en-GB" sz="1000" b="0" strike="noStrike" spc="-1">
              <a:latin typeface="Times New Roman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CEBAC96F-CACA-5D2C-52E5-3084A9164203}"/>
              </a:ext>
            </a:extLst>
          </p:cNvPr>
          <p:cNvSpPr txBox="1"/>
          <p:nvPr/>
        </p:nvSpPr>
        <p:spPr>
          <a:xfrm>
            <a:off x="979714" y="1576898"/>
            <a:ext cx="8172450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sz="2400" spc="-1" dirty="0">
                <a:solidFill>
                  <a:srgbClr val="000000"/>
                </a:solidFill>
                <a:latin typeface="Cambria"/>
              </a:rPr>
              <a:t>Cíl je získat více informací či pomoci mluvčímu, aby hovořil i o dalších hlediscích problému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2400" spc="-1" dirty="0">
                <a:solidFill>
                  <a:srgbClr val="000000"/>
                </a:solidFill>
                <a:latin typeface="Cambria"/>
              </a:rPr>
              <a:t>Je třeba: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cs-CZ" sz="2400" spc="-1" dirty="0">
                <a:solidFill>
                  <a:srgbClr val="000000"/>
                </a:solidFill>
                <a:latin typeface="Cambria"/>
              </a:rPr>
              <a:t>klást otázky;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cs-CZ" sz="2400" spc="-1" dirty="0">
                <a:solidFill>
                  <a:srgbClr val="000000"/>
                </a:solidFill>
                <a:latin typeface="Cambria"/>
              </a:rPr>
              <a:t>naznačovat jiný výklad problému;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cs-CZ" sz="2400" spc="-1" dirty="0">
                <a:solidFill>
                  <a:srgbClr val="000000"/>
                </a:solidFill>
                <a:latin typeface="Cambria"/>
              </a:rPr>
              <a:t>podněcovat mluvčího, aby dále vysvětloval.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2400" spc="-1" dirty="0">
                <a:solidFill>
                  <a:srgbClr val="000000"/>
                </a:solidFill>
                <a:latin typeface="Cambria"/>
              </a:rPr>
              <a:t>Příklady otázek: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cs-CZ" sz="2400" spc="-1" dirty="0">
                <a:solidFill>
                  <a:srgbClr val="000000"/>
                </a:solidFill>
                <a:latin typeface="Cambria"/>
              </a:rPr>
              <a:t>Kdy se to stalo?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cs-CZ" sz="2400" spc="-1" dirty="0">
                <a:solidFill>
                  <a:srgbClr val="000000"/>
                </a:solidFill>
                <a:latin typeface="Cambria"/>
              </a:rPr>
              <a:t>Co si myslíš o tamtom aspektu?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cs-CZ" sz="2400" spc="-1" dirty="0">
                <a:solidFill>
                  <a:srgbClr val="000000"/>
                </a:solidFill>
                <a:latin typeface="Cambria"/>
              </a:rPr>
              <a:t>Kdo jiný mohl být zapojený?</a:t>
            </a:r>
          </a:p>
        </p:txBody>
      </p:sp>
    </p:spTree>
    <p:extLst>
      <p:ext uri="{BB962C8B-B14F-4D97-AF65-F5344CB8AC3E}">
        <p14:creationId xmlns:p14="http://schemas.microsoft.com/office/powerpoint/2010/main" val="174697932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1887A9-F34C-32B8-C953-5964E539E2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TextShape 1">
            <a:extLst>
              <a:ext uri="{FF2B5EF4-FFF2-40B4-BE49-F238E27FC236}">
                <a16:creationId xmlns:a16="http://schemas.microsoft.com/office/drawing/2014/main" id="{986CB6E0-B190-08AC-5B79-43794FFB9039}"/>
              </a:ext>
            </a:extLst>
          </p:cNvPr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cs-CZ" sz="2400" b="0" strike="noStrike" spc="-1" dirty="0">
                <a:solidFill>
                  <a:srgbClr val="000000"/>
                </a:solidFill>
                <a:latin typeface="Verdana"/>
              </a:rPr>
              <a:t>Aktivní naslouchání má různé cíle: Zrcadlení (reflexe) pocitů</a:t>
            </a:r>
          </a:p>
        </p:txBody>
      </p:sp>
      <p:sp>
        <p:nvSpPr>
          <p:cNvPr id="213" name="TextShape 3">
            <a:extLst>
              <a:ext uri="{FF2B5EF4-FFF2-40B4-BE49-F238E27FC236}">
                <a16:creationId xmlns:a16="http://schemas.microsoft.com/office/drawing/2014/main" id="{A92B0DBF-56C7-1242-A9FF-939DD5E80AFE}"/>
              </a:ext>
            </a:extLst>
          </p:cNvPr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777777"/>
                </a:solidFill>
                <a:latin typeface="Cambria"/>
              </a:rPr>
              <a:t>MPV_COMA Communication and Managerial Skills Training</a:t>
            </a:r>
            <a:endParaRPr lang="en-GB" sz="1000" b="0" strike="noStrike" spc="-1">
              <a:latin typeface="Times New Roman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7BC5585B-245A-66E3-FA64-A65EF9BAD061}"/>
              </a:ext>
            </a:extLst>
          </p:cNvPr>
          <p:cNvSpPr txBox="1"/>
          <p:nvPr/>
        </p:nvSpPr>
        <p:spPr>
          <a:xfrm>
            <a:off x="979714" y="1576898"/>
            <a:ext cx="8172450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sz="2400" spc="-1" dirty="0">
                <a:solidFill>
                  <a:srgbClr val="000000"/>
                </a:solidFill>
                <a:latin typeface="Cambria"/>
              </a:rPr>
              <a:t>Cíl je projevit, že chápeme a rozumíme tomu, co mluvčí cítí;</a:t>
            </a:r>
          </a:p>
          <a:p>
            <a:pPr algn="l"/>
            <a:r>
              <a:rPr lang="cs-CZ" sz="2400" spc="-1" dirty="0">
                <a:solidFill>
                  <a:srgbClr val="000000"/>
                </a:solidFill>
                <a:latin typeface="Cambria"/>
              </a:rPr>
              <a:t>pomoci mu prozkoumat a vyhodnotit jeho pocity.</a:t>
            </a:r>
          </a:p>
          <a:p>
            <a:pPr algn="l"/>
            <a:r>
              <a:rPr lang="cs-CZ" sz="2400" spc="-1" dirty="0">
                <a:solidFill>
                  <a:srgbClr val="000000"/>
                </a:solidFill>
                <a:latin typeface="Cambria"/>
              </a:rPr>
              <a:t>Je třeba: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400" spc="-1" dirty="0">
                <a:solidFill>
                  <a:srgbClr val="000000"/>
                </a:solidFill>
                <a:latin typeface="Cambria"/>
              </a:rPr>
              <a:t>vyjádřit základní pocity a emoce mluvčího.</a:t>
            </a:r>
          </a:p>
          <a:p>
            <a:pPr algn="l"/>
            <a:r>
              <a:rPr lang="cs-CZ" sz="2400" spc="-1" dirty="0">
                <a:solidFill>
                  <a:srgbClr val="000000"/>
                </a:solidFill>
                <a:latin typeface="Cambria"/>
              </a:rPr>
              <a:t>Příklady sdělení: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400" spc="-1" dirty="0">
                <a:solidFill>
                  <a:srgbClr val="000000"/>
                </a:solidFill>
                <a:latin typeface="Cambria"/>
              </a:rPr>
              <a:t>Vypadá to, že tě to pěkně štve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400" spc="-1" dirty="0">
                <a:solidFill>
                  <a:srgbClr val="000000"/>
                </a:solidFill>
                <a:latin typeface="Cambria"/>
              </a:rPr>
              <a:t>Cítím ve vašem hlase smutek.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400" spc="-1" dirty="0">
                <a:solidFill>
                  <a:srgbClr val="000000"/>
                </a:solidFill>
                <a:latin typeface="Cambria"/>
              </a:rPr>
              <a:t>Jsem z toho příběhu sám vyděšený.</a:t>
            </a:r>
          </a:p>
        </p:txBody>
      </p:sp>
    </p:spTree>
    <p:extLst>
      <p:ext uri="{BB962C8B-B14F-4D97-AF65-F5344CB8AC3E}">
        <p14:creationId xmlns:p14="http://schemas.microsoft.com/office/powerpoint/2010/main" val="400135371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F247B6-3148-6386-B83A-9A524CF195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TextShape 1">
            <a:extLst>
              <a:ext uri="{FF2B5EF4-FFF2-40B4-BE49-F238E27FC236}">
                <a16:creationId xmlns:a16="http://schemas.microsoft.com/office/drawing/2014/main" id="{800570B2-43E5-1B5D-E271-9D3708DB8468}"/>
              </a:ext>
            </a:extLst>
          </p:cNvPr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cs-CZ" sz="2400" b="0" strike="noStrike" spc="-1" dirty="0">
                <a:solidFill>
                  <a:srgbClr val="000000"/>
                </a:solidFill>
                <a:latin typeface="Verdana"/>
              </a:rPr>
              <a:t>Aktivní naslouchání má různé cíle: Shrnutí</a:t>
            </a:r>
          </a:p>
        </p:txBody>
      </p:sp>
      <p:sp>
        <p:nvSpPr>
          <p:cNvPr id="213" name="TextShape 3">
            <a:extLst>
              <a:ext uri="{FF2B5EF4-FFF2-40B4-BE49-F238E27FC236}">
                <a16:creationId xmlns:a16="http://schemas.microsoft.com/office/drawing/2014/main" id="{2C4872B0-F1E9-597B-A786-80B527888CFE}"/>
              </a:ext>
            </a:extLst>
          </p:cNvPr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777777"/>
                </a:solidFill>
                <a:latin typeface="Cambria"/>
              </a:rPr>
              <a:t>MPV_COMA Communication and Managerial Skills Training</a:t>
            </a:r>
            <a:endParaRPr lang="en-GB" sz="1000" b="0" strike="noStrike" spc="-1">
              <a:latin typeface="Times New Roman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853889D9-3D04-B29F-C2C7-A13A0BE18D91}"/>
              </a:ext>
            </a:extLst>
          </p:cNvPr>
          <p:cNvSpPr txBox="1"/>
          <p:nvPr/>
        </p:nvSpPr>
        <p:spPr>
          <a:xfrm>
            <a:off x="979714" y="1576898"/>
            <a:ext cx="8172450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sz="2400" spc="-1" dirty="0">
                <a:solidFill>
                  <a:srgbClr val="000000"/>
                </a:solidFill>
                <a:latin typeface="Cambria"/>
              </a:rPr>
              <a:t>Cíl je zhodnotit dosažený </a:t>
            </a:r>
            <a:r>
              <a:rPr lang="cs-CZ" sz="2400" spc="-1">
                <a:solidFill>
                  <a:srgbClr val="000000"/>
                </a:solidFill>
                <a:latin typeface="Cambria"/>
              </a:rPr>
              <a:t>pokrok; shrnout </a:t>
            </a:r>
            <a:r>
              <a:rPr lang="cs-CZ" sz="2400" spc="-1" dirty="0">
                <a:solidFill>
                  <a:srgbClr val="000000"/>
                </a:solidFill>
                <a:latin typeface="Cambria"/>
              </a:rPr>
              <a:t>důležité myšlenky a </a:t>
            </a:r>
            <a:r>
              <a:rPr lang="cs-CZ" sz="2400" spc="-1">
                <a:solidFill>
                  <a:srgbClr val="000000"/>
                </a:solidFill>
                <a:latin typeface="Cambria"/>
              </a:rPr>
              <a:t>fakta; položit </a:t>
            </a:r>
            <a:r>
              <a:rPr lang="cs-CZ" sz="2400" spc="-1" dirty="0">
                <a:solidFill>
                  <a:srgbClr val="000000"/>
                </a:solidFill>
                <a:latin typeface="Cambria"/>
              </a:rPr>
              <a:t>základ k další diskuzi.</a:t>
            </a:r>
          </a:p>
          <a:p>
            <a:pPr algn="l"/>
            <a:r>
              <a:rPr lang="cs-CZ" sz="2400" spc="-1" dirty="0">
                <a:solidFill>
                  <a:srgbClr val="000000"/>
                </a:solidFill>
                <a:latin typeface="Cambria"/>
              </a:rPr>
              <a:t>Je třeba: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400" spc="-1" dirty="0">
                <a:solidFill>
                  <a:srgbClr val="000000"/>
                </a:solidFill>
                <a:latin typeface="Cambria"/>
              </a:rPr>
              <a:t>zopakovat hlavní vyřčené myšlenky a pocity.</a:t>
            </a:r>
          </a:p>
          <a:p>
            <a:pPr algn="l"/>
            <a:r>
              <a:rPr lang="cs-CZ" sz="2400" spc="-1" dirty="0">
                <a:solidFill>
                  <a:srgbClr val="000000"/>
                </a:solidFill>
                <a:latin typeface="Cambria"/>
              </a:rPr>
              <a:t>Příklady sdělení: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400" spc="-1" dirty="0">
                <a:solidFill>
                  <a:srgbClr val="000000"/>
                </a:solidFill>
                <a:latin typeface="Cambria"/>
              </a:rPr>
              <a:t>Takže to, co jsi mi řekl bylo hlavně o…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400" spc="-1" dirty="0">
                <a:solidFill>
                  <a:srgbClr val="000000"/>
                </a:solidFill>
                <a:latin typeface="Cambria"/>
              </a:rPr>
              <a:t>Chci si být jist, že mi nic neuteklo, takže… </a:t>
            </a:r>
          </a:p>
        </p:txBody>
      </p:sp>
    </p:spTree>
    <p:extLst>
      <p:ext uri="{BB962C8B-B14F-4D97-AF65-F5344CB8AC3E}">
        <p14:creationId xmlns:p14="http://schemas.microsoft.com/office/powerpoint/2010/main" val="390922362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TextShape 1"/>
          <p:cNvSpPr txBox="1"/>
          <p:nvPr/>
        </p:nvSpPr>
        <p:spPr>
          <a:xfrm>
            <a:off x="105800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GB" sz="2800" b="0" strike="noStrike" spc="-7" dirty="0">
                <a:solidFill>
                  <a:srgbClr val="7D1E1E"/>
                </a:solidFill>
                <a:latin typeface="Cambria"/>
              </a:rPr>
              <a:t>Communication </a:t>
            </a:r>
            <a:r>
              <a:rPr lang="en-GB" sz="2800" b="0" strike="noStrike" spc="-1" dirty="0">
                <a:solidFill>
                  <a:srgbClr val="7D1E1E"/>
                </a:solidFill>
                <a:latin typeface="Cambria"/>
              </a:rPr>
              <a:t>exercise</a:t>
            </a:r>
            <a:r>
              <a:rPr lang="cs-CZ" sz="2800" b="0" strike="noStrike" spc="-1" dirty="0">
                <a:solidFill>
                  <a:srgbClr val="7D1E1E"/>
                </a:solidFill>
                <a:latin typeface="Cambria"/>
              </a:rPr>
              <a:t> -</a:t>
            </a:r>
            <a:r>
              <a:rPr lang="cs-CZ" sz="2800" spc="-1" dirty="0">
                <a:solidFill>
                  <a:srgbClr val="7D1E1E"/>
                </a:solidFill>
                <a:latin typeface="Cambria"/>
              </a:rPr>
              <a:t> Just Listen</a:t>
            </a:r>
          </a:p>
          <a:p>
            <a:pPr>
              <a:lnSpc>
                <a:spcPct val="100000"/>
              </a:lnSpc>
            </a:pPr>
            <a:endParaRPr lang="cs-CZ" sz="2800" b="0" strike="noStrike" spc="-1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12" name="TextShape 2"/>
          <p:cNvSpPr txBox="1"/>
          <p:nvPr/>
        </p:nvSpPr>
        <p:spPr>
          <a:xfrm>
            <a:off x="1058000" y="1628280"/>
            <a:ext cx="10362960" cy="4357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algn="l"/>
            <a:r>
              <a:rPr lang="cs-CZ" sz="2400" b="0" i="0" dirty="0">
                <a:solidFill>
                  <a:srgbClr val="2A2A2A"/>
                </a:solidFill>
                <a:effectLst/>
                <a:latin typeface="lora"/>
              </a:rPr>
              <a:t>In pairs: One person is the speaker, one is the listener</a:t>
            </a:r>
            <a:br>
              <a:rPr lang="en-GB" sz="2400" b="0" i="0" dirty="0">
                <a:solidFill>
                  <a:srgbClr val="2A2A2A"/>
                </a:solidFill>
                <a:effectLst/>
                <a:latin typeface="lora"/>
              </a:rPr>
            </a:br>
            <a:endParaRPr lang="en-GB" sz="2400" b="0" i="0" dirty="0">
              <a:solidFill>
                <a:srgbClr val="2A2A2A"/>
              </a:solidFill>
              <a:effectLst/>
              <a:latin typeface="lora"/>
            </a:endParaRPr>
          </a:p>
          <a:p>
            <a:pPr algn="l"/>
            <a:r>
              <a:rPr lang="cs-CZ" sz="2400" b="0" i="0" dirty="0">
                <a:solidFill>
                  <a:srgbClr val="2A2A2A"/>
                </a:solidFill>
                <a:effectLst/>
                <a:latin typeface="lora"/>
              </a:rPr>
              <a:t>STEP 1 </a:t>
            </a:r>
          </a:p>
          <a:p>
            <a:pPr algn="l"/>
            <a:r>
              <a:rPr lang="cs-CZ" sz="2400" b="0" i="0" dirty="0">
                <a:solidFill>
                  <a:srgbClr val="2A2A2A"/>
                </a:solidFill>
                <a:effectLst/>
                <a:latin typeface="lora"/>
              </a:rPr>
              <a:t>Speaker talks </a:t>
            </a:r>
            <a:r>
              <a:rPr lang="en-GB" sz="2400" b="0" i="0" dirty="0">
                <a:solidFill>
                  <a:srgbClr val="2A2A2A"/>
                </a:solidFill>
                <a:effectLst/>
                <a:latin typeface="lora"/>
              </a:rPr>
              <a:t>for </a:t>
            </a:r>
            <a:r>
              <a:rPr lang="cs-CZ" sz="2400" b="1" i="0" dirty="0">
                <a:solidFill>
                  <a:srgbClr val="2A2A2A"/>
                </a:solidFill>
                <a:effectLst/>
                <a:latin typeface="lora"/>
              </a:rPr>
              <a:t>two</a:t>
            </a:r>
            <a:r>
              <a:rPr lang="en-GB" sz="2400" b="1" i="0" dirty="0">
                <a:solidFill>
                  <a:srgbClr val="2A2A2A"/>
                </a:solidFill>
                <a:effectLst/>
                <a:latin typeface="lora"/>
              </a:rPr>
              <a:t> minutes </a:t>
            </a:r>
            <a:r>
              <a:rPr lang="en-GB" sz="2400" b="0" i="0" dirty="0">
                <a:solidFill>
                  <a:srgbClr val="2A2A2A"/>
                </a:solidFill>
                <a:effectLst/>
                <a:latin typeface="lora"/>
              </a:rPr>
              <a:t>on </a:t>
            </a:r>
            <a:r>
              <a:rPr lang="cs-CZ" sz="2400" b="0" i="0" dirty="0">
                <a:solidFill>
                  <a:srgbClr val="2A2A2A"/>
                </a:solidFill>
                <a:effectLst/>
                <a:latin typeface="lora"/>
              </a:rPr>
              <a:t>any topic of their choosing</a:t>
            </a:r>
            <a:r>
              <a:rPr lang="en-GB" sz="2400" b="0" i="0" dirty="0">
                <a:solidFill>
                  <a:srgbClr val="2A2A2A"/>
                </a:solidFill>
                <a:effectLst/>
                <a:latin typeface="lora"/>
              </a:rPr>
              <a:t>.</a:t>
            </a:r>
            <a:r>
              <a:rPr lang="cs-CZ" sz="2400" b="0" i="0" dirty="0">
                <a:solidFill>
                  <a:srgbClr val="2A2A2A"/>
                </a:solidFill>
                <a:effectLst/>
                <a:latin typeface="lora"/>
              </a:rPr>
              <a:t> The listener </a:t>
            </a:r>
            <a:r>
              <a:rPr lang="en-GB" sz="2400" b="0" i="0" dirty="0">
                <a:solidFill>
                  <a:srgbClr val="2A2A2A"/>
                </a:solidFill>
                <a:effectLst/>
                <a:latin typeface="lora"/>
              </a:rPr>
              <a:t>stay</a:t>
            </a:r>
            <a:r>
              <a:rPr lang="cs-CZ" sz="2400" b="0" i="0" dirty="0">
                <a:solidFill>
                  <a:srgbClr val="2A2A2A"/>
                </a:solidFill>
                <a:effectLst/>
                <a:latin typeface="lora"/>
              </a:rPr>
              <a:t>s</a:t>
            </a:r>
            <a:r>
              <a:rPr lang="en-GB" sz="2400" b="0" i="0" dirty="0">
                <a:solidFill>
                  <a:srgbClr val="2A2A2A"/>
                </a:solidFill>
                <a:effectLst/>
                <a:latin typeface="lora"/>
              </a:rPr>
              <a:t> </a:t>
            </a:r>
            <a:r>
              <a:rPr lang="cs-CZ" sz="2400" b="1" i="0" dirty="0">
                <a:solidFill>
                  <a:srgbClr val="2A2A2A"/>
                </a:solidFill>
                <a:effectLst/>
                <a:latin typeface="lora"/>
              </a:rPr>
              <a:t>completely </a:t>
            </a:r>
            <a:r>
              <a:rPr lang="en-GB" sz="2400" b="1" i="0" dirty="0">
                <a:solidFill>
                  <a:srgbClr val="2A2A2A"/>
                </a:solidFill>
                <a:effectLst/>
                <a:latin typeface="lora"/>
              </a:rPr>
              <a:t>quiet </a:t>
            </a:r>
            <a:r>
              <a:rPr lang="cs-CZ" sz="2400" b="1" i="0" dirty="0">
                <a:solidFill>
                  <a:srgbClr val="2A2A2A"/>
                </a:solidFill>
                <a:effectLst/>
                <a:latin typeface="lora"/>
              </a:rPr>
              <a:t>and motionless </a:t>
            </a:r>
            <a:r>
              <a:rPr lang="en-GB" sz="2400" b="0" i="0" dirty="0">
                <a:solidFill>
                  <a:srgbClr val="2A2A2A"/>
                </a:solidFill>
                <a:effectLst/>
                <a:latin typeface="lora"/>
              </a:rPr>
              <a:t>while the </a:t>
            </a:r>
            <a:r>
              <a:rPr lang="cs-CZ" sz="2400" b="0" i="0" dirty="0">
                <a:solidFill>
                  <a:srgbClr val="2A2A2A"/>
                </a:solidFill>
                <a:effectLst/>
                <a:latin typeface="lora"/>
              </a:rPr>
              <a:t>speaker </a:t>
            </a:r>
            <a:r>
              <a:rPr lang="en-GB" sz="2400" b="0" i="0" dirty="0">
                <a:solidFill>
                  <a:srgbClr val="2A2A2A"/>
                </a:solidFill>
                <a:effectLst/>
                <a:latin typeface="lora"/>
              </a:rPr>
              <a:t>talks, just listening instead of speaking.</a:t>
            </a:r>
            <a:r>
              <a:rPr lang="cs-CZ" sz="2400" b="0" i="0" dirty="0">
                <a:solidFill>
                  <a:srgbClr val="2A2A2A"/>
                </a:solidFill>
                <a:effectLst/>
                <a:latin typeface="lora"/>
              </a:rPr>
              <a:t> No questions, no nods, no „mhm“.</a:t>
            </a:r>
          </a:p>
          <a:p>
            <a:pPr algn="l"/>
            <a:r>
              <a:rPr lang="cs-CZ" sz="2400" dirty="0">
                <a:solidFill>
                  <a:srgbClr val="2A2A2A"/>
                </a:solidFill>
                <a:latin typeface="lora"/>
              </a:rPr>
              <a:t>Switch within the pair and do the same. </a:t>
            </a:r>
          </a:p>
          <a:p>
            <a:pPr algn="l"/>
            <a:endParaRPr lang="cs-CZ" sz="2400" dirty="0">
              <a:solidFill>
                <a:srgbClr val="2A2A2A"/>
              </a:solidFill>
              <a:latin typeface="lora"/>
            </a:endParaRPr>
          </a:p>
          <a:p>
            <a:pPr algn="l"/>
            <a:r>
              <a:rPr lang="cs-CZ" sz="2400" dirty="0">
                <a:solidFill>
                  <a:srgbClr val="2A2A2A"/>
                </a:solidFill>
                <a:latin typeface="lora"/>
              </a:rPr>
              <a:t>After that, STEP 2: </a:t>
            </a:r>
          </a:p>
          <a:p>
            <a:endParaRPr lang="cs-CZ" sz="2400" b="0" i="0" dirty="0">
              <a:solidFill>
                <a:srgbClr val="2A2A2A"/>
              </a:solidFill>
              <a:effectLst/>
              <a:latin typeface="lora"/>
            </a:endParaRPr>
          </a:p>
          <a:p>
            <a:r>
              <a:rPr lang="cs-CZ" sz="2400" b="0" i="0" dirty="0">
                <a:solidFill>
                  <a:srgbClr val="2A2A2A"/>
                </a:solidFill>
                <a:effectLst/>
                <a:latin typeface="lora"/>
              </a:rPr>
              <a:t>Speaker talks </a:t>
            </a:r>
            <a:r>
              <a:rPr lang="en-GB" sz="2400" b="0" i="0" dirty="0">
                <a:solidFill>
                  <a:srgbClr val="2A2A2A"/>
                </a:solidFill>
                <a:effectLst/>
                <a:latin typeface="lora"/>
              </a:rPr>
              <a:t>for </a:t>
            </a:r>
            <a:r>
              <a:rPr lang="cs-CZ" sz="2400" b="1" i="0" dirty="0">
                <a:solidFill>
                  <a:srgbClr val="2A2A2A"/>
                </a:solidFill>
                <a:effectLst/>
                <a:latin typeface="lora"/>
              </a:rPr>
              <a:t>two</a:t>
            </a:r>
            <a:r>
              <a:rPr lang="en-GB" sz="2400" b="1" i="0" dirty="0">
                <a:solidFill>
                  <a:srgbClr val="2A2A2A"/>
                </a:solidFill>
                <a:effectLst/>
                <a:latin typeface="lora"/>
              </a:rPr>
              <a:t> minutes </a:t>
            </a:r>
            <a:r>
              <a:rPr lang="en-GB" sz="2400" b="0" i="0" dirty="0">
                <a:solidFill>
                  <a:srgbClr val="2A2A2A"/>
                </a:solidFill>
                <a:effectLst/>
                <a:latin typeface="lora"/>
              </a:rPr>
              <a:t>on </a:t>
            </a:r>
            <a:r>
              <a:rPr lang="cs-CZ" sz="2400" b="0" i="0" dirty="0">
                <a:solidFill>
                  <a:srgbClr val="2A2A2A"/>
                </a:solidFill>
                <a:effectLst/>
                <a:latin typeface="lora"/>
              </a:rPr>
              <a:t>any topic of their choosing</a:t>
            </a:r>
            <a:r>
              <a:rPr lang="en-GB" sz="2400" b="0" i="0" dirty="0">
                <a:solidFill>
                  <a:srgbClr val="2A2A2A"/>
                </a:solidFill>
                <a:effectLst/>
                <a:latin typeface="lora"/>
              </a:rPr>
              <a:t>.</a:t>
            </a:r>
            <a:r>
              <a:rPr lang="cs-CZ" sz="2400" b="0" i="0" dirty="0">
                <a:solidFill>
                  <a:srgbClr val="2A2A2A"/>
                </a:solidFill>
                <a:effectLst/>
                <a:latin typeface="lora"/>
              </a:rPr>
              <a:t> The listener </a:t>
            </a:r>
            <a:r>
              <a:rPr lang="en-GB" sz="2400" b="0" i="0" dirty="0">
                <a:solidFill>
                  <a:srgbClr val="2A2A2A"/>
                </a:solidFill>
                <a:effectLst/>
                <a:latin typeface="lora"/>
              </a:rPr>
              <a:t>stay</a:t>
            </a:r>
            <a:r>
              <a:rPr lang="cs-CZ" sz="2400" b="0" i="0" dirty="0">
                <a:solidFill>
                  <a:srgbClr val="2A2A2A"/>
                </a:solidFill>
                <a:effectLst/>
                <a:latin typeface="lora"/>
              </a:rPr>
              <a:t>s</a:t>
            </a:r>
            <a:r>
              <a:rPr lang="en-GB" sz="2400" b="0" i="0" dirty="0">
                <a:solidFill>
                  <a:srgbClr val="2A2A2A"/>
                </a:solidFill>
                <a:effectLst/>
                <a:latin typeface="lora"/>
              </a:rPr>
              <a:t> </a:t>
            </a:r>
            <a:r>
              <a:rPr lang="cs-CZ" sz="2400" b="1" i="0" dirty="0">
                <a:solidFill>
                  <a:srgbClr val="2A2A2A"/>
                </a:solidFill>
                <a:effectLst/>
                <a:latin typeface="lora"/>
              </a:rPr>
              <a:t>tries the techniques of active listening</a:t>
            </a:r>
            <a:r>
              <a:rPr lang="en-GB" sz="2400" b="0" i="0" dirty="0">
                <a:solidFill>
                  <a:srgbClr val="2A2A2A"/>
                </a:solidFill>
                <a:effectLst/>
                <a:latin typeface="lora"/>
              </a:rPr>
              <a:t>.</a:t>
            </a:r>
            <a:r>
              <a:rPr lang="cs-CZ" sz="2400" b="0" i="0" dirty="0">
                <a:solidFill>
                  <a:srgbClr val="2A2A2A"/>
                </a:solidFill>
                <a:effectLst/>
                <a:latin typeface="lora"/>
              </a:rPr>
              <a:t> </a:t>
            </a:r>
            <a:r>
              <a:rPr lang="cs-CZ" sz="2400" dirty="0">
                <a:solidFill>
                  <a:srgbClr val="2A2A2A"/>
                </a:solidFill>
                <a:latin typeface="lora"/>
              </a:rPr>
              <a:t>Switch within the pair and do the same.</a:t>
            </a:r>
          </a:p>
          <a:p>
            <a:pPr algn="l">
              <a:buFont typeface="+mj-lt"/>
              <a:buAutoNum type="arabicPeriod"/>
            </a:pPr>
            <a:endParaRPr lang="en-GB" sz="2400" b="0" i="0" dirty="0">
              <a:solidFill>
                <a:srgbClr val="2A2A2A"/>
              </a:solidFill>
              <a:effectLst/>
              <a:latin typeface="lora"/>
            </a:endParaRPr>
          </a:p>
          <a:p>
            <a:pPr algn="l"/>
            <a:endParaRPr lang="en-GB" sz="2400" i="0" dirty="0">
              <a:solidFill>
                <a:srgbClr val="2A2A2A"/>
              </a:solidFill>
              <a:effectLst/>
              <a:latin typeface="lato"/>
            </a:endParaRPr>
          </a:p>
        </p:txBody>
      </p:sp>
      <p:sp>
        <p:nvSpPr>
          <p:cNvPr id="213" name="TextShape 3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 dirty="0">
                <a:solidFill>
                  <a:srgbClr val="777777"/>
                </a:solidFill>
                <a:latin typeface="Cambria"/>
              </a:rPr>
              <a:t>RKMD</a:t>
            </a:r>
            <a:endParaRPr lang="en-GB" sz="10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4747752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TextShape 1"/>
          <p:cNvSpPr txBox="1"/>
          <p:nvPr/>
        </p:nvSpPr>
        <p:spPr>
          <a:xfrm>
            <a:off x="105800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GB" sz="2800" spc="-7" dirty="0" err="1">
                <a:solidFill>
                  <a:srgbClr val="7D1E1E"/>
                </a:solidFill>
                <a:latin typeface="Cambria"/>
              </a:rPr>
              <a:t>Komunikační</a:t>
            </a:r>
            <a:r>
              <a:rPr lang="en-GB" sz="2800" spc="-7" dirty="0">
                <a:solidFill>
                  <a:srgbClr val="7D1E1E"/>
                </a:solidFill>
                <a:latin typeface="Cambria"/>
              </a:rPr>
              <a:t> </a:t>
            </a:r>
            <a:r>
              <a:rPr lang="en-GB" sz="2800" spc="-7" dirty="0" err="1">
                <a:solidFill>
                  <a:srgbClr val="7D1E1E"/>
                </a:solidFill>
                <a:latin typeface="Cambria"/>
              </a:rPr>
              <a:t>cvičení</a:t>
            </a:r>
            <a:r>
              <a:rPr lang="en-GB" sz="2800" spc="-7" dirty="0">
                <a:solidFill>
                  <a:srgbClr val="7D1E1E"/>
                </a:solidFill>
                <a:latin typeface="Cambria"/>
              </a:rPr>
              <a:t> – </a:t>
            </a:r>
            <a:r>
              <a:rPr lang="en-GB" sz="2800" spc="-7" dirty="0" err="1">
                <a:solidFill>
                  <a:srgbClr val="7D1E1E"/>
                </a:solidFill>
                <a:latin typeface="Cambria"/>
              </a:rPr>
              <a:t>Radikální</a:t>
            </a:r>
            <a:r>
              <a:rPr lang="en-GB" sz="2800" spc="-7" dirty="0">
                <a:solidFill>
                  <a:srgbClr val="7D1E1E"/>
                </a:solidFill>
                <a:latin typeface="Cambria"/>
              </a:rPr>
              <a:t> </a:t>
            </a:r>
            <a:r>
              <a:rPr lang="en-GB" sz="2800" spc="-7" dirty="0" err="1">
                <a:solidFill>
                  <a:srgbClr val="7D1E1E"/>
                </a:solidFill>
                <a:latin typeface="Cambria"/>
              </a:rPr>
              <a:t>empatie</a:t>
            </a:r>
            <a:endParaRPr lang="cs-CZ" sz="2800" b="0" strike="noStrike" spc="-1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12" name="TextShape 2"/>
          <p:cNvSpPr txBox="1"/>
          <p:nvPr/>
        </p:nvSpPr>
        <p:spPr>
          <a:xfrm>
            <a:off x="1058000" y="1628280"/>
            <a:ext cx="10362960" cy="4357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r>
              <a:rPr lang="en-US" sz="2400" dirty="0" err="1">
                <a:solidFill>
                  <a:srgbClr val="2A2A2A"/>
                </a:solidFill>
                <a:latin typeface="lora"/>
              </a:rPr>
              <a:t>Skupiny</a:t>
            </a:r>
            <a:r>
              <a:rPr lang="en-US" sz="2400" dirty="0">
                <a:solidFill>
                  <a:srgbClr val="2A2A2A"/>
                </a:solidFill>
                <a:latin typeface="lora"/>
              </a:rPr>
              <a:t> po </a:t>
            </a:r>
            <a:r>
              <a:rPr lang="en-US" sz="2400" dirty="0" err="1">
                <a:solidFill>
                  <a:srgbClr val="2A2A2A"/>
                </a:solidFill>
                <a:latin typeface="lora"/>
              </a:rPr>
              <a:t>třech</a:t>
            </a:r>
            <a:r>
              <a:rPr lang="en-US" sz="2400" dirty="0">
                <a:solidFill>
                  <a:srgbClr val="2A2A2A"/>
                </a:solidFill>
                <a:latin typeface="lora"/>
              </a:rPr>
              <a:t>: </a:t>
            </a:r>
            <a:r>
              <a:rPr lang="en-US" sz="2400" dirty="0" err="1">
                <a:solidFill>
                  <a:srgbClr val="2A2A2A"/>
                </a:solidFill>
                <a:latin typeface="lora"/>
              </a:rPr>
              <a:t>Jedna</a:t>
            </a:r>
            <a:r>
              <a:rPr lang="en-US" sz="2400" dirty="0">
                <a:solidFill>
                  <a:srgbClr val="2A2A2A"/>
                </a:solidFill>
                <a:latin typeface="lora"/>
              </a:rPr>
              <a:t> </a:t>
            </a:r>
            <a:r>
              <a:rPr lang="en-US" sz="2400" dirty="0" err="1">
                <a:solidFill>
                  <a:srgbClr val="2A2A2A"/>
                </a:solidFill>
                <a:latin typeface="lora"/>
              </a:rPr>
              <a:t>osoba</a:t>
            </a:r>
            <a:r>
              <a:rPr lang="en-US" sz="2400" dirty="0">
                <a:solidFill>
                  <a:srgbClr val="2A2A2A"/>
                </a:solidFill>
                <a:latin typeface="lora"/>
              </a:rPr>
              <a:t> </a:t>
            </a:r>
            <a:r>
              <a:rPr lang="cs-CZ" sz="2400" dirty="0">
                <a:solidFill>
                  <a:srgbClr val="2A2A2A"/>
                </a:solidFill>
                <a:latin typeface="lora"/>
              </a:rPr>
              <a:t>hovoří</a:t>
            </a:r>
            <a:r>
              <a:rPr lang="en-US" sz="2400" dirty="0">
                <a:solidFill>
                  <a:srgbClr val="2A2A2A"/>
                </a:solidFill>
                <a:latin typeface="lora"/>
              </a:rPr>
              <a:t>, </a:t>
            </a:r>
            <a:r>
              <a:rPr lang="en-US" sz="2400" dirty="0" err="1">
                <a:solidFill>
                  <a:srgbClr val="2A2A2A"/>
                </a:solidFill>
                <a:latin typeface="lora"/>
              </a:rPr>
              <a:t>jedna</a:t>
            </a:r>
            <a:r>
              <a:rPr lang="en-US" sz="2400" dirty="0">
                <a:solidFill>
                  <a:srgbClr val="2A2A2A"/>
                </a:solidFill>
                <a:latin typeface="lora"/>
              </a:rPr>
              <a:t> je </a:t>
            </a:r>
            <a:r>
              <a:rPr lang="en-US" sz="2400" dirty="0" err="1">
                <a:solidFill>
                  <a:srgbClr val="2A2A2A"/>
                </a:solidFill>
                <a:latin typeface="lora"/>
              </a:rPr>
              <a:t>posluchač</a:t>
            </a:r>
            <a:r>
              <a:rPr lang="en-US" sz="2400" dirty="0">
                <a:solidFill>
                  <a:srgbClr val="2A2A2A"/>
                </a:solidFill>
                <a:latin typeface="lora"/>
              </a:rPr>
              <a:t>, </a:t>
            </a:r>
            <a:r>
              <a:rPr lang="en-US" sz="2400" dirty="0" err="1">
                <a:solidFill>
                  <a:srgbClr val="2A2A2A"/>
                </a:solidFill>
                <a:latin typeface="lora"/>
              </a:rPr>
              <a:t>jedna</a:t>
            </a:r>
            <a:r>
              <a:rPr lang="en-US" sz="2400" dirty="0">
                <a:solidFill>
                  <a:srgbClr val="2A2A2A"/>
                </a:solidFill>
                <a:latin typeface="lora"/>
              </a:rPr>
              <a:t> je </a:t>
            </a:r>
            <a:r>
              <a:rPr lang="cs-CZ" sz="2400" dirty="0">
                <a:solidFill>
                  <a:srgbClr val="2A2A2A"/>
                </a:solidFill>
                <a:latin typeface="lora"/>
              </a:rPr>
              <a:t>Poskytovatel feedbacku</a:t>
            </a:r>
            <a:br>
              <a:rPr lang="en-US" sz="2400" dirty="0">
                <a:solidFill>
                  <a:srgbClr val="2A2A2A"/>
                </a:solidFill>
                <a:latin typeface="lora"/>
              </a:rPr>
            </a:br>
            <a:r>
              <a:rPr lang="en-US" sz="2400" dirty="0">
                <a:solidFill>
                  <a:srgbClr val="2A2A2A"/>
                </a:solidFill>
                <a:latin typeface="lora"/>
              </a:rPr>
              <a:t>
</a:t>
            </a:r>
            <a:r>
              <a:rPr lang="cs-CZ" sz="2400" b="1" dirty="0">
                <a:solidFill>
                  <a:srgbClr val="2A2A2A"/>
                </a:solidFill>
                <a:latin typeface="lora"/>
              </a:rPr>
              <a:t>Mluvčí</a:t>
            </a:r>
            <a:r>
              <a:rPr lang="en-US" sz="2400" b="1" dirty="0">
                <a:solidFill>
                  <a:srgbClr val="2A2A2A"/>
                </a:solidFill>
                <a:latin typeface="lora"/>
              </a:rPr>
              <a:t> </a:t>
            </a:r>
            <a:r>
              <a:rPr lang="cs-CZ" sz="2400" b="1" dirty="0">
                <a:solidFill>
                  <a:srgbClr val="2A2A2A"/>
                </a:solidFill>
                <a:latin typeface="lora"/>
              </a:rPr>
              <a:t>a Posluchač </a:t>
            </a:r>
            <a:r>
              <a:rPr lang="en-US" sz="2400" dirty="0" err="1">
                <a:solidFill>
                  <a:srgbClr val="2A2A2A"/>
                </a:solidFill>
                <a:latin typeface="lora"/>
              </a:rPr>
              <a:t>hovoří</a:t>
            </a:r>
            <a:r>
              <a:rPr lang="en-US" sz="2400" dirty="0">
                <a:solidFill>
                  <a:srgbClr val="2A2A2A"/>
                </a:solidFill>
                <a:latin typeface="lora"/>
              </a:rPr>
              <a:t> </a:t>
            </a:r>
            <a:r>
              <a:rPr lang="en-US" sz="2400" dirty="0" err="1">
                <a:solidFill>
                  <a:srgbClr val="2A2A2A"/>
                </a:solidFill>
                <a:latin typeface="lora"/>
              </a:rPr>
              <a:t>cca</a:t>
            </a:r>
            <a:r>
              <a:rPr lang="en-US" sz="2400" dirty="0">
                <a:solidFill>
                  <a:srgbClr val="2A2A2A"/>
                </a:solidFill>
                <a:latin typeface="lora"/>
              </a:rPr>
              <a:t> </a:t>
            </a:r>
            <a:r>
              <a:rPr lang="cs-CZ" sz="2400" dirty="0">
                <a:solidFill>
                  <a:srgbClr val="2A2A2A"/>
                </a:solidFill>
                <a:latin typeface="lora"/>
              </a:rPr>
              <a:t>3-5</a:t>
            </a:r>
            <a:r>
              <a:rPr lang="en-US" sz="2400" dirty="0">
                <a:solidFill>
                  <a:srgbClr val="2A2A2A"/>
                </a:solidFill>
                <a:latin typeface="lora"/>
              </a:rPr>
              <a:t> </a:t>
            </a:r>
            <a:r>
              <a:rPr lang="en-US" sz="2400" dirty="0" err="1">
                <a:solidFill>
                  <a:srgbClr val="2A2A2A"/>
                </a:solidFill>
                <a:latin typeface="lora"/>
              </a:rPr>
              <a:t>minuty</a:t>
            </a:r>
            <a:r>
              <a:rPr lang="en-US" sz="2400" dirty="0">
                <a:solidFill>
                  <a:srgbClr val="2A2A2A"/>
                </a:solidFill>
                <a:latin typeface="lora"/>
              </a:rPr>
              <a:t> o </a:t>
            </a:r>
            <a:r>
              <a:rPr lang="en-US" sz="2400" dirty="0" err="1">
                <a:solidFill>
                  <a:srgbClr val="2A2A2A"/>
                </a:solidFill>
                <a:latin typeface="lora"/>
              </a:rPr>
              <a:t>situaci</a:t>
            </a:r>
            <a:r>
              <a:rPr lang="en-US" sz="2400" dirty="0">
                <a:solidFill>
                  <a:srgbClr val="2A2A2A"/>
                </a:solidFill>
                <a:latin typeface="lora"/>
              </a:rPr>
              <a:t>, </a:t>
            </a:r>
            <a:r>
              <a:rPr lang="en-US" sz="2400" dirty="0" err="1">
                <a:solidFill>
                  <a:srgbClr val="2A2A2A"/>
                </a:solidFill>
                <a:latin typeface="lora"/>
              </a:rPr>
              <a:t>kdy</a:t>
            </a:r>
            <a:r>
              <a:rPr lang="en-US" sz="2400" dirty="0">
                <a:solidFill>
                  <a:srgbClr val="2A2A2A"/>
                </a:solidFill>
                <a:latin typeface="lora"/>
              </a:rPr>
              <a:t> se </a:t>
            </a:r>
            <a:r>
              <a:rPr lang="en-US" sz="2400" dirty="0" err="1">
                <a:solidFill>
                  <a:srgbClr val="2A2A2A"/>
                </a:solidFill>
                <a:latin typeface="lora"/>
              </a:rPr>
              <a:t>potýkali</a:t>
            </a:r>
            <a:r>
              <a:rPr lang="en-US" sz="2400" dirty="0">
                <a:solidFill>
                  <a:srgbClr val="2A2A2A"/>
                </a:solidFill>
                <a:latin typeface="lora"/>
              </a:rPr>
              <a:t> s </a:t>
            </a:r>
            <a:r>
              <a:rPr lang="en-US" sz="2400" dirty="0" err="1">
                <a:solidFill>
                  <a:srgbClr val="2A2A2A"/>
                </a:solidFill>
                <a:latin typeface="lora"/>
              </a:rPr>
              <a:t>obtížemi</a:t>
            </a:r>
            <a:r>
              <a:rPr lang="cs-CZ" sz="2400" dirty="0">
                <a:solidFill>
                  <a:srgbClr val="2A2A2A"/>
                </a:solidFill>
                <a:latin typeface="lora"/>
              </a:rPr>
              <a:t> (ale o které je pro ně snadné mluvit)</a:t>
            </a:r>
            <a:r>
              <a:rPr lang="en-US" sz="2400" dirty="0">
                <a:solidFill>
                  <a:srgbClr val="2A2A2A"/>
                </a:solidFill>
                <a:latin typeface="lora"/>
              </a:rPr>
              <a:t>. </a:t>
            </a:r>
            <a:r>
              <a:rPr lang="cs-CZ" sz="2400" dirty="0">
                <a:solidFill>
                  <a:srgbClr val="2A2A2A"/>
                </a:solidFill>
                <a:latin typeface="lora"/>
              </a:rPr>
              <a:t>Posluchač klade otázky a používá techniky aktivního naslouchání</a:t>
            </a:r>
            <a:r>
              <a:rPr lang="en-US" sz="2400" dirty="0">
                <a:solidFill>
                  <a:srgbClr val="2A2A2A"/>
                </a:solidFill>
                <a:latin typeface="lora"/>
              </a:rPr>
              <a:t>.
</a:t>
            </a:r>
            <a:r>
              <a:rPr lang="en-US" sz="2400" i="1" dirty="0" err="1">
                <a:solidFill>
                  <a:srgbClr val="2A2A2A"/>
                </a:solidFill>
                <a:latin typeface="lora"/>
              </a:rPr>
              <a:t>Byl</a:t>
            </a:r>
            <a:r>
              <a:rPr lang="en-US" sz="2400" i="1" dirty="0">
                <a:solidFill>
                  <a:srgbClr val="2A2A2A"/>
                </a:solidFill>
                <a:latin typeface="lora"/>
              </a:rPr>
              <a:t> </a:t>
            </a:r>
            <a:r>
              <a:rPr lang="en-US" sz="2400" i="1" dirty="0" err="1">
                <a:solidFill>
                  <a:srgbClr val="2A2A2A"/>
                </a:solidFill>
                <a:latin typeface="lora"/>
              </a:rPr>
              <a:t>jsem</a:t>
            </a:r>
            <a:r>
              <a:rPr lang="en-US" sz="2400" i="1" dirty="0">
                <a:solidFill>
                  <a:srgbClr val="2A2A2A"/>
                </a:solidFill>
                <a:latin typeface="lora"/>
              </a:rPr>
              <a:t> </a:t>
            </a:r>
            <a:r>
              <a:rPr lang="en-US" sz="2400" i="1" dirty="0" err="1">
                <a:solidFill>
                  <a:srgbClr val="2A2A2A"/>
                </a:solidFill>
                <a:latin typeface="lora"/>
              </a:rPr>
              <a:t>nespravedlivě</a:t>
            </a:r>
            <a:r>
              <a:rPr lang="en-US" sz="2400" i="1" dirty="0">
                <a:solidFill>
                  <a:srgbClr val="2A2A2A"/>
                </a:solidFill>
                <a:latin typeface="lora"/>
              </a:rPr>
              <a:t> </a:t>
            </a:r>
            <a:r>
              <a:rPr lang="en-US" sz="2400" i="1" dirty="0" err="1">
                <a:solidFill>
                  <a:srgbClr val="2A2A2A"/>
                </a:solidFill>
                <a:latin typeface="lora"/>
              </a:rPr>
              <a:t>napaden</a:t>
            </a:r>
            <a:r>
              <a:rPr lang="en-US" sz="2400" i="1" dirty="0">
                <a:solidFill>
                  <a:srgbClr val="2A2A2A"/>
                </a:solidFill>
                <a:latin typeface="lora"/>
              </a:rPr>
              <a:t> </a:t>
            </a:r>
            <a:r>
              <a:rPr lang="en-US" sz="2400" i="1" dirty="0" err="1">
                <a:solidFill>
                  <a:srgbClr val="2A2A2A"/>
                </a:solidFill>
                <a:latin typeface="lora"/>
              </a:rPr>
              <a:t>svým</a:t>
            </a:r>
            <a:r>
              <a:rPr lang="en-US" sz="2400" i="1" dirty="0">
                <a:solidFill>
                  <a:srgbClr val="2A2A2A"/>
                </a:solidFill>
                <a:latin typeface="lora"/>
              </a:rPr>
              <a:t> </a:t>
            </a:r>
            <a:r>
              <a:rPr lang="en-US" sz="2400" i="1" dirty="0" err="1">
                <a:solidFill>
                  <a:srgbClr val="2A2A2A"/>
                </a:solidFill>
                <a:latin typeface="lora"/>
              </a:rPr>
              <a:t>manažerem</a:t>
            </a:r>
            <a:r>
              <a:rPr lang="en-US" sz="2400" i="1" dirty="0">
                <a:solidFill>
                  <a:srgbClr val="2A2A2A"/>
                </a:solidFill>
                <a:latin typeface="lora"/>
              </a:rPr>
              <a:t> a...</a:t>
            </a:r>
            <a:r>
              <a:rPr lang="cs-CZ" sz="2400" i="1" dirty="0">
                <a:solidFill>
                  <a:srgbClr val="2A2A2A"/>
                </a:solidFill>
                <a:latin typeface="lora"/>
              </a:rPr>
              <a:t>A co se stalo dál?</a:t>
            </a:r>
            <a:r>
              <a:rPr lang="en-US" sz="2400" dirty="0">
                <a:solidFill>
                  <a:srgbClr val="2A2A2A"/>
                </a:solidFill>
                <a:latin typeface="lora"/>
              </a:rPr>
              <a:t>
</a:t>
            </a:r>
            <a:r>
              <a:rPr lang="cs-CZ" sz="2400" b="1" dirty="0">
                <a:solidFill>
                  <a:srgbClr val="2A2A2A"/>
                </a:solidFill>
                <a:latin typeface="lora"/>
              </a:rPr>
              <a:t>Poskytovatel feedbacku </a:t>
            </a:r>
            <a:r>
              <a:rPr lang="cs-CZ" sz="2400" dirty="0">
                <a:solidFill>
                  <a:srgbClr val="2A2A2A"/>
                </a:solidFill>
                <a:latin typeface="lora"/>
              </a:rPr>
              <a:t>dává feedback, můžou být dvě roviny. Jednak se pokusí identifikovat kroky komunikačního procesu v problému mluvčího, </a:t>
            </a:r>
            <a:r>
              <a:rPr lang="cs-CZ" sz="2400" dirty="0" err="1">
                <a:solidFill>
                  <a:srgbClr val="2A2A2A"/>
                </a:solidFill>
                <a:latin typeface="lora"/>
              </a:rPr>
              <a:t>druhak</a:t>
            </a:r>
            <a:r>
              <a:rPr lang="cs-CZ" sz="2400" dirty="0">
                <a:solidFill>
                  <a:srgbClr val="2A2A2A"/>
                </a:solidFill>
                <a:latin typeface="lora"/>
              </a:rPr>
              <a:t>, hodnotí jak byly Posluchačem použity komunikační techniky (otázky, aktivní naslouchání)</a:t>
            </a:r>
          </a:p>
        </p:txBody>
      </p:sp>
      <p:sp>
        <p:nvSpPr>
          <p:cNvPr id="213" name="TextShape 3"/>
          <p:cNvSpPr txBox="1"/>
          <p:nvPr/>
        </p:nvSpPr>
        <p:spPr>
          <a:xfrm>
            <a:off x="2282224" y="6204127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 dirty="0">
                <a:solidFill>
                  <a:srgbClr val="777777"/>
                </a:solidFill>
                <a:latin typeface="Cambria"/>
              </a:rPr>
              <a:t>RKMD</a:t>
            </a:r>
            <a:endParaRPr lang="en-GB" sz="10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9644019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TextShape 1"/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cs-CZ" sz="2400" spc="-12" dirty="0">
                <a:solidFill>
                  <a:srgbClr val="7D1E1E"/>
                </a:solidFill>
                <a:latin typeface="Cambria"/>
              </a:rPr>
              <a:t>Final e</a:t>
            </a:r>
            <a:r>
              <a:rPr lang="en-GB" sz="2400" b="0" strike="noStrike" spc="-12" dirty="0" err="1">
                <a:solidFill>
                  <a:srgbClr val="7D1E1E"/>
                </a:solidFill>
                <a:latin typeface="Cambria"/>
              </a:rPr>
              <a:t>xercise</a:t>
            </a:r>
            <a:r>
              <a:rPr lang="cs-CZ" sz="2400" b="0" strike="noStrike" spc="-12" dirty="0">
                <a:solidFill>
                  <a:srgbClr val="7D1E1E"/>
                </a:solidFill>
                <a:latin typeface="Cambria"/>
              </a:rPr>
              <a:t>: The interview</a:t>
            </a:r>
            <a:endParaRPr lang="cs-CZ" sz="2400" b="0" strike="noStrike" spc="-1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35" name="TextShape 2"/>
          <p:cNvSpPr txBox="1"/>
          <p:nvPr/>
        </p:nvSpPr>
        <p:spPr>
          <a:xfrm>
            <a:off x="1200240" y="1773360"/>
            <a:ext cx="10362960" cy="4357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342900" indent="-342900">
              <a:spcBef>
                <a:spcPts val="479"/>
              </a:spcBef>
              <a:buFont typeface="Arial" panose="020B0604020202020204" pitchFamily="34" charset="0"/>
              <a:buChar char="•"/>
            </a:pPr>
            <a:r>
              <a:rPr lang="cs-CZ" sz="2400" b="0" strike="noStrike" spc="-1" dirty="0">
                <a:solidFill>
                  <a:srgbClr val="000000"/>
                </a:solidFill>
                <a:latin typeface="Cambria"/>
              </a:rPr>
              <a:t>Groups of three. Speaker, interviewer, feedback-giver.</a:t>
            </a:r>
          </a:p>
          <a:p>
            <a:pPr marL="342900" indent="-342900">
              <a:spcBef>
                <a:spcPts val="479"/>
              </a:spcBef>
              <a:buFont typeface="Arial" panose="020B0604020202020204" pitchFamily="34" charset="0"/>
              <a:buChar char="•"/>
            </a:pPr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  <a:p>
            <a:pPr marL="342900" indent="-342900">
              <a:spcBef>
                <a:spcPts val="479"/>
              </a:spcBef>
              <a:buFont typeface="Arial" panose="020B0604020202020204" pitchFamily="34" charset="0"/>
              <a:buChar char="•"/>
            </a:pPr>
            <a:r>
              <a:rPr lang="cs-CZ" sz="2400" b="1" strike="noStrike" spc="-1" dirty="0">
                <a:solidFill>
                  <a:srgbClr val="000000"/>
                </a:solidFill>
                <a:latin typeface="Cambria"/>
              </a:rPr>
              <a:t>Speaker: </a:t>
            </a:r>
            <a:r>
              <a:rPr lang="cs-CZ" sz="2400" b="0" strike="noStrike" spc="-1" dirty="0">
                <a:solidFill>
                  <a:srgbClr val="000000"/>
                </a:solidFill>
                <a:latin typeface="Cambria"/>
              </a:rPr>
              <a:t>Think of </a:t>
            </a:r>
            <a:r>
              <a:rPr lang="cs-CZ" sz="2400" b="1" strike="noStrike" spc="-1" dirty="0">
                <a:solidFill>
                  <a:srgbClr val="000000"/>
                </a:solidFill>
                <a:latin typeface="Cambria"/>
              </a:rPr>
              <a:t>scenario where it was difficult to you to communicate or when you had a conflict with someone</a:t>
            </a:r>
            <a:r>
              <a:rPr lang="cs-CZ" sz="2400" b="0" strike="noStrike" spc="-1" dirty="0">
                <a:solidFill>
                  <a:srgbClr val="000000"/>
                </a:solidFill>
                <a:latin typeface="Cambria"/>
              </a:rPr>
              <a:t>, but you are still comfortable talking about. Talk for cca 3 minutes.</a:t>
            </a:r>
          </a:p>
          <a:p>
            <a:pPr marL="342900" indent="-342900">
              <a:spcBef>
                <a:spcPts val="479"/>
              </a:spcBef>
              <a:buFont typeface="Arial" panose="020B0604020202020204" pitchFamily="34" charset="0"/>
              <a:buChar char="•"/>
            </a:pPr>
            <a:r>
              <a:rPr lang="cs-CZ" sz="2400" b="1" spc="-1" dirty="0">
                <a:solidFill>
                  <a:srgbClr val="000000"/>
                </a:solidFill>
                <a:latin typeface="Cambria"/>
              </a:rPr>
              <a:t>Interviewer: </a:t>
            </a:r>
            <a:r>
              <a:rPr lang="cs-CZ" sz="2400" spc="-1" dirty="0">
                <a:solidFill>
                  <a:srgbClr val="000000"/>
                </a:solidFill>
                <a:latin typeface="Cambria"/>
              </a:rPr>
              <a:t>Help the speaker by interviewing them and get as much information as you can. Use all the small tricks we learned today – active listening, adequate questions, focus on the process etc.</a:t>
            </a:r>
          </a:p>
          <a:p>
            <a:pPr marL="342900" indent="-342900">
              <a:spcBef>
                <a:spcPts val="479"/>
              </a:spcBef>
              <a:buFont typeface="Arial" panose="020B0604020202020204" pitchFamily="34" charset="0"/>
              <a:buChar char="•"/>
            </a:pPr>
            <a:r>
              <a:rPr lang="cs-CZ" sz="2400" b="1" spc="-1" dirty="0">
                <a:solidFill>
                  <a:srgbClr val="000000"/>
                </a:solidFill>
                <a:latin typeface="Cambria"/>
              </a:rPr>
              <a:t>Feedback giver: </a:t>
            </a:r>
            <a:r>
              <a:rPr lang="cs-CZ" sz="2400" spc="-1" dirty="0">
                <a:solidFill>
                  <a:srgbClr val="000000"/>
                </a:solidFill>
                <a:latin typeface="Cambria"/>
              </a:rPr>
              <a:t>Observe the interaction, do not interrupt. Afterwards, try to give meaningful feedback to both. </a:t>
            </a:r>
          </a:p>
          <a:p>
            <a:pPr marL="342900" indent="-342900">
              <a:spcBef>
                <a:spcPts val="479"/>
              </a:spcBef>
              <a:buFont typeface="Arial" panose="020B0604020202020204" pitchFamily="34" charset="0"/>
              <a:buChar char="•"/>
            </a:pPr>
            <a:endParaRPr lang="cs-CZ" sz="2400" spc="-1" dirty="0">
              <a:solidFill>
                <a:srgbClr val="000000"/>
              </a:solidFill>
              <a:latin typeface="Cambria"/>
            </a:endParaRPr>
          </a:p>
          <a:p>
            <a:pPr marL="342900" indent="-342900">
              <a:spcBef>
                <a:spcPts val="479"/>
              </a:spcBef>
              <a:buFont typeface="Arial" panose="020B0604020202020204" pitchFamily="34" charset="0"/>
              <a:buChar char="•"/>
            </a:pPr>
            <a:endParaRPr lang="cs-CZ" sz="2400" spc="-1" dirty="0">
              <a:solidFill>
                <a:srgbClr val="000000"/>
              </a:solidFill>
              <a:latin typeface="Cambria"/>
            </a:endParaRPr>
          </a:p>
          <a:p>
            <a:pPr marL="342900" indent="-342900">
              <a:spcBef>
                <a:spcPts val="479"/>
              </a:spcBef>
              <a:buFont typeface="Arial" panose="020B0604020202020204" pitchFamily="34" charset="0"/>
              <a:buChar char="•"/>
            </a:pPr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236" name="TextShape 3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 dirty="0">
                <a:solidFill>
                  <a:srgbClr val="777777"/>
                </a:solidFill>
                <a:latin typeface="Cambria"/>
              </a:rPr>
              <a:t>RKMD</a:t>
            </a:r>
            <a:endParaRPr lang="en-GB" sz="10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199080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TextShape 1"/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cs-CZ" sz="2400" spc="-12" dirty="0">
                <a:solidFill>
                  <a:srgbClr val="7D1E1E"/>
                </a:solidFill>
                <a:latin typeface="Cambria"/>
              </a:rPr>
              <a:t>Závěrečná kontrola:</a:t>
            </a:r>
            <a:endParaRPr lang="cs-CZ" sz="2400" b="0" strike="noStrike" spc="-1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35" name="TextShape 2"/>
          <p:cNvSpPr txBox="1"/>
          <p:nvPr/>
        </p:nvSpPr>
        <p:spPr>
          <a:xfrm>
            <a:off x="1200240" y="1773360"/>
            <a:ext cx="10362960" cy="4357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1257300" lvl="2" indent="-342900">
              <a:spcBef>
                <a:spcPts val="479"/>
              </a:spcBef>
              <a:buFont typeface="Arial" panose="020B0604020202020204" pitchFamily="34" charset="0"/>
              <a:buChar char="•"/>
            </a:pPr>
            <a:r>
              <a:rPr lang="en-US" sz="2400" spc="-1" dirty="0">
                <a:solidFill>
                  <a:srgbClr val="000000"/>
                </a:solidFill>
                <a:latin typeface="Cambria"/>
              </a:rPr>
              <a:t>Jak </a:t>
            </a: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snadné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bylo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tento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seminář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sledovat</a:t>
            </a:r>
            <a:r>
              <a:rPr lang="cs-CZ" sz="2400" spc="-1" dirty="0">
                <a:solidFill>
                  <a:srgbClr val="000000"/>
                </a:solidFill>
                <a:latin typeface="Cambria"/>
              </a:rPr>
              <a:t> a vnímat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? </a:t>
            </a: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Rukou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naznačte</a:t>
            </a:r>
            <a:r>
              <a:rPr lang="cs-CZ" sz="2400" spc="-1" dirty="0">
                <a:solidFill>
                  <a:srgbClr val="000000"/>
                </a:solidFill>
                <a:latin typeface="Cambria"/>
              </a:rPr>
              <a:t> možnosti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:</a:t>
            </a:r>
            <a:endParaRPr lang="cs-CZ" sz="2400" spc="-1" dirty="0">
              <a:solidFill>
                <a:srgbClr val="000000"/>
              </a:solidFill>
              <a:latin typeface="Cambria"/>
            </a:endParaRPr>
          </a:p>
          <a:p>
            <a:pPr marL="1257300" lvl="2" indent="-342900">
              <a:spcBef>
                <a:spcPts val="479"/>
              </a:spcBef>
              <a:buFont typeface="Arial" panose="020B0604020202020204" pitchFamily="34" charset="0"/>
              <a:buChar char="•"/>
            </a:pP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Zvedněte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ruku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 do </a:t>
            </a: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úrovně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očí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: </a:t>
            </a: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Vše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 v </a:t>
            </a: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pořádku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.
</a:t>
            </a: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Držte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ruku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 dole: </a:t>
            </a: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Příliš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snadné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, </a:t>
            </a: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nudím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 se.
</a:t>
            </a: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Dejte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ruku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nahoru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: </a:t>
            </a: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Příliš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těžké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, </a:t>
            </a: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topím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 se.</a:t>
            </a:r>
            <a:endParaRPr lang="cs-CZ" sz="2400" spc="-1" dirty="0">
              <a:solidFill>
                <a:srgbClr val="000000"/>
              </a:solidFill>
              <a:latin typeface="Cambria"/>
            </a:endParaRPr>
          </a:p>
          <a:p>
            <a:pPr marL="1257300" lvl="2" indent="-342900">
              <a:spcBef>
                <a:spcPts val="479"/>
              </a:spcBef>
              <a:buFont typeface="Arial" panose="020B0604020202020204" pitchFamily="34" charset="0"/>
              <a:buChar char="•"/>
            </a:pP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Zavř</a:t>
            </a:r>
            <a:r>
              <a:rPr lang="cs-CZ" sz="2400" spc="-1" dirty="0" err="1">
                <a:solidFill>
                  <a:srgbClr val="000000"/>
                </a:solidFill>
                <a:latin typeface="Cambria"/>
              </a:rPr>
              <a:t>ete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oči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 a </a:t>
            </a:r>
            <a:r>
              <a:rPr lang="cs-CZ" sz="2400" spc="-1" dirty="0">
                <a:solidFill>
                  <a:srgbClr val="000000"/>
                </a:solidFill>
                <a:latin typeface="Cambria"/>
              </a:rPr>
              <a:t>naznačte 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mi.</a:t>
            </a:r>
          </a:p>
        </p:txBody>
      </p:sp>
      <p:sp>
        <p:nvSpPr>
          <p:cNvPr id="236" name="TextShape 3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 dirty="0">
                <a:solidFill>
                  <a:srgbClr val="777777"/>
                </a:solidFill>
                <a:latin typeface="Cambria"/>
              </a:rPr>
              <a:t>RKMD</a:t>
            </a:r>
            <a:endParaRPr lang="en-GB" sz="10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0042102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TextShape 1"/>
          <p:cNvSpPr txBox="1"/>
          <p:nvPr/>
        </p:nvSpPr>
        <p:spPr>
          <a:xfrm>
            <a:off x="1193400" y="190332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2400" spc="-1" dirty="0" err="1">
                <a:solidFill>
                  <a:srgbClr val="7D1E1E"/>
                </a:solidFill>
                <a:latin typeface="Cambria"/>
              </a:rPr>
              <a:t>Děku</a:t>
            </a:r>
            <a:r>
              <a:rPr lang="cs-CZ" sz="2400" spc="-1" dirty="0">
                <a:solidFill>
                  <a:srgbClr val="7D1E1E"/>
                </a:solidFill>
                <a:latin typeface="Cambria"/>
              </a:rPr>
              <a:t>ji</a:t>
            </a:r>
            <a:r>
              <a:rPr lang="en-US" sz="2400" spc="-1" dirty="0">
                <a:solidFill>
                  <a:srgbClr val="7D1E1E"/>
                </a:solidFill>
                <a:latin typeface="Cambria"/>
              </a:rPr>
              <a:t> za </a:t>
            </a:r>
            <a:r>
              <a:rPr lang="en-US" sz="2400" spc="-1" dirty="0" err="1">
                <a:solidFill>
                  <a:srgbClr val="7D1E1E"/>
                </a:solidFill>
                <a:latin typeface="Cambria"/>
              </a:rPr>
              <a:t>pozornost</a:t>
            </a:r>
            <a:endParaRPr lang="cs-CZ" sz="2400" b="0" strike="noStrike" spc="-1" dirty="0">
              <a:solidFill>
                <a:srgbClr val="000000"/>
              </a:solidFill>
              <a:latin typeface="Verdana"/>
            </a:endParaRPr>
          </a:p>
        </p:txBody>
      </p:sp>
      <p:pic>
        <p:nvPicPr>
          <p:cNvPr id="248" name="Picture 2" descr="http://www.mobileapples.com/Assets/Content/Screensavers/Bye%20Bye.gif"/>
          <p:cNvPicPr/>
          <p:nvPr/>
        </p:nvPicPr>
        <p:blipFill>
          <a:blip r:embed="rId2"/>
          <a:stretch/>
        </p:blipFill>
        <p:spPr>
          <a:xfrm>
            <a:off x="8112240" y="3976200"/>
            <a:ext cx="2577240" cy="3436560"/>
          </a:xfrm>
          <a:prstGeom prst="rect">
            <a:avLst/>
          </a:prstGeom>
          <a:ln w="0">
            <a:noFill/>
          </a:ln>
        </p:spPr>
      </p:pic>
      <p:sp>
        <p:nvSpPr>
          <p:cNvPr id="249" name="TextShape 2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 dirty="0">
                <a:solidFill>
                  <a:srgbClr val="777777"/>
                </a:solidFill>
                <a:latin typeface="Cambria"/>
              </a:rPr>
              <a:t>RKMD</a:t>
            </a:r>
            <a:endParaRPr lang="en-GB" sz="1000" b="0" strike="noStrike" spc="-1" dirty="0">
              <a:latin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TextShape 1"/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1200" cap="none" spc="-1" normalizeH="0" baseline="0" noProof="0" dirty="0">
                <a:ln>
                  <a:noFill/>
                </a:ln>
                <a:solidFill>
                  <a:srgbClr val="7D1E1E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Ptaní se + aktivita na seminářích</a:t>
            </a:r>
            <a:endParaRPr kumimoji="0" lang="en-GB" sz="24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/>
              <a:ea typeface="DejaVu Sans"/>
              <a:cs typeface="DejaVu Sans"/>
            </a:endParaRPr>
          </a:p>
        </p:txBody>
      </p:sp>
      <p:sp>
        <p:nvSpPr>
          <p:cNvPr id="194" name="TextShape 2"/>
          <p:cNvSpPr txBox="1"/>
          <p:nvPr/>
        </p:nvSpPr>
        <p:spPr>
          <a:xfrm>
            <a:off x="1200240" y="1773360"/>
            <a:ext cx="10362960" cy="4357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457560" lvl="1">
              <a:spcBef>
                <a:spcPts val="439"/>
              </a:spcBef>
              <a:buClr>
                <a:srgbClr val="7D1E1E"/>
              </a:buClr>
              <a:defRPr/>
            </a:pPr>
            <a:r>
              <a:rPr lang="cs-CZ" sz="2200" spc="-1" dirty="0">
                <a:solidFill>
                  <a:srgbClr val="000000"/>
                </a:solidFill>
                <a:latin typeface="Cambria"/>
              </a:rPr>
              <a:t>Můžeme používat komplikované termity. V budoucnu vám pomůže</a:t>
            </a:r>
            <a:r>
              <a:rPr lang="en-US" sz="22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US" sz="2200" spc="-1" dirty="0" err="1">
                <a:solidFill>
                  <a:srgbClr val="000000"/>
                </a:solidFill>
                <a:latin typeface="Cambria"/>
              </a:rPr>
              <a:t>znát</a:t>
            </a:r>
            <a:r>
              <a:rPr lang="en-US" sz="22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US" sz="2200" spc="-1" dirty="0" err="1">
                <a:solidFill>
                  <a:srgbClr val="000000"/>
                </a:solidFill>
                <a:latin typeface="Cambria"/>
              </a:rPr>
              <a:t>manažerský</a:t>
            </a:r>
            <a:r>
              <a:rPr lang="en-US" sz="22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US" sz="2200" spc="-1" dirty="0" err="1">
                <a:solidFill>
                  <a:srgbClr val="000000"/>
                </a:solidFill>
                <a:latin typeface="Cambria"/>
              </a:rPr>
              <a:t>žargon</a:t>
            </a:r>
            <a:r>
              <a:rPr lang="en-US" sz="2200" spc="-1" dirty="0">
                <a:solidFill>
                  <a:srgbClr val="000000"/>
                </a:solidFill>
                <a:latin typeface="Cambria"/>
              </a:rPr>
              <a:t>: 
</a:t>
            </a:r>
            <a:r>
              <a:rPr lang="en-US" sz="2200" i="1" spc="-1" dirty="0">
                <a:solidFill>
                  <a:srgbClr val="000000"/>
                </a:solidFill>
                <a:latin typeface="Cambria"/>
              </a:rPr>
              <a:t>"</a:t>
            </a:r>
            <a:r>
              <a:rPr lang="en-US" sz="2200" i="1" spc="-1" dirty="0" err="1">
                <a:solidFill>
                  <a:srgbClr val="000000"/>
                </a:solidFill>
                <a:latin typeface="Cambria"/>
              </a:rPr>
              <a:t>Nasazením</a:t>
            </a:r>
            <a:r>
              <a:rPr lang="en-US" sz="2200" i="1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US" sz="2200" i="1" spc="-1" dirty="0" err="1">
                <a:solidFill>
                  <a:srgbClr val="000000"/>
                </a:solidFill>
                <a:latin typeface="Cambria"/>
              </a:rPr>
              <a:t>agilních</a:t>
            </a:r>
            <a:r>
              <a:rPr lang="en-US" sz="2200" i="1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US" sz="2200" i="1" spc="-1" dirty="0" err="1">
                <a:solidFill>
                  <a:srgbClr val="000000"/>
                </a:solidFill>
                <a:latin typeface="Cambria"/>
              </a:rPr>
              <a:t>metod</a:t>
            </a:r>
            <a:r>
              <a:rPr lang="en-US" sz="2200" i="1" spc="-1" dirty="0">
                <a:solidFill>
                  <a:srgbClr val="000000"/>
                </a:solidFill>
                <a:latin typeface="Cambria"/>
              </a:rPr>
              <a:t> a </a:t>
            </a:r>
            <a:r>
              <a:rPr lang="en-US" sz="2200" i="1" spc="-1" dirty="0" err="1">
                <a:solidFill>
                  <a:srgbClr val="000000"/>
                </a:solidFill>
                <a:latin typeface="Cambria"/>
              </a:rPr>
              <a:t>podporou</a:t>
            </a:r>
            <a:r>
              <a:rPr lang="en-US" sz="2200" i="1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US" sz="2200" i="1" spc="-1" dirty="0" err="1">
                <a:solidFill>
                  <a:srgbClr val="000000"/>
                </a:solidFill>
                <a:latin typeface="Cambria"/>
              </a:rPr>
              <a:t>mezioborové</a:t>
            </a:r>
            <a:r>
              <a:rPr lang="en-US" sz="2200" i="1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US" sz="2200" i="1" spc="-1" dirty="0" err="1">
                <a:solidFill>
                  <a:srgbClr val="000000"/>
                </a:solidFill>
                <a:latin typeface="Cambria"/>
              </a:rPr>
              <a:t>spolupráce</a:t>
            </a:r>
            <a:r>
              <a:rPr lang="en-US" sz="2200" i="1" spc="-1" dirty="0">
                <a:solidFill>
                  <a:srgbClr val="000000"/>
                </a:solidFill>
                <a:latin typeface="Cambria"/>
              </a:rPr>
              <a:t> se </a:t>
            </a:r>
            <a:r>
              <a:rPr lang="en-US" sz="2200" i="1" spc="-1" dirty="0" err="1">
                <a:solidFill>
                  <a:srgbClr val="000000"/>
                </a:solidFill>
                <a:latin typeface="Cambria"/>
              </a:rPr>
              <a:t>snažíme</a:t>
            </a:r>
            <a:r>
              <a:rPr lang="en-US" sz="2200" i="1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US" sz="2200" i="1" spc="-1" dirty="0" err="1">
                <a:solidFill>
                  <a:srgbClr val="000000"/>
                </a:solidFill>
                <a:latin typeface="Cambria"/>
              </a:rPr>
              <a:t>zvýšit</a:t>
            </a:r>
            <a:r>
              <a:rPr lang="en-US" sz="2200" i="1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US" sz="2200" i="1" spc="-1" dirty="0" err="1">
                <a:solidFill>
                  <a:srgbClr val="000000"/>
                </a:solidFill>
                <a:latin typeface="Cambria"/>
              </a:rPr>
              <a:t>efektivitu</a:t>
            </a:r>
            <a:r>
              <a:rPr lang="en-US" sz="2200" i="1" spc="-1" dirty="0">
                <a:solidFill>
                  <a:srgbClr val="000000"/>
                </a:solidFill>
                <a:latin typeface="Cambria"/>
              </a:rPr>
              <a:t> a </a:t>
            </a:r>
            <a:r>
              <a:rPr lang="en-US" sz="2200" i="1" spc="-1" dirty="0" err="1">
                <a:solidFill>
                  <a:srgbClr val="000000"/>
                </a:solidFill>
                <a:latin typeface="Cambria"/>
              </a:rPr>
              <a:t>přizpůsobivost</a:t>
            </a:r>
            <a:r>
              <a:rPr lang="en-US" sz="2200" i="1" spc="-1" dirty="0">
                <a:solidFill>
                  <a:srgbClr val="000000"/>
                </a:solidFill>
                <a:latin typeface="Cambria"/>
              </a:rPr>
              <a:t> v </a:t>
            </a:r>
            <a:r>
              <a:rPr lang="en-US" sz="2200" i="1" spc="-1" dirty="0" err="1">
                <a:solidFill>
                  <a:srgbClr val="000000"/>
                </a:solidFill>
                <a:latin typeface="Cambria"/>
              </a:rPr>
              <a:t>reakci</a:t>
            </a:r>
            <a:r>
              <a:rPr lang="en-US" sz="2200" i="1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US" sz="2200" i="1" spc="-1" dirty="0" err="1">
                <a:solidFill>
                  <a:srgbClr val="000000"/>
                </a:solidFill>
                <a:latin typeface="Cambria"/>
              </a:rPr>
              <a:t>na</a:t>
            </a:r>
            <a:r>
              <a:rPr lang="en-US" sz="2200" i="1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US" sz="2200" i="1" spc="-1" dirty="0" err="1">
                <a:solidFill>
                  <a:srgbClr val="000000"/>
                </a:solidFill>
                <a:latin typeface="Cambria"/>
              </a:rPr>
              <a:t>dynamiku</a:t>
            </a:r>
            <a:r>
              <a:rPr lang="en-US" sz="2200" i="1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US" sz="2200" i="1" spc="-1" dirty="0" err="1">
                <a:solidFill>
                  <a:srgbClr val="000000"/>
                </a:solidFill>
                <a:latin typeface="Cambria"/>
              </a:rPr>
              <a:t>trhu</a:t>
            </a:r>
            <a:r>
              <a:rPr lang="en-US" sz="2200" i="1" spc="-1" dirty="0">
                <a:solidFill>
                  <a:srgbClr val="000000"/>
                </a:solidFill>
                <a:latin typeface="Cambria"/>
              </a:rPr>
              <a:t>."</a:t>
            </a:r>
            <a:r>
              <a:rPr lang="en-US" sz="2200" spc="-1" dirty="0">
                <a:solidFill>
                  <a:srgbClr val="000000"/>
                </a:solidFill>
                <a:latin typeface="Cambria"/>
              </a:rPr>
              <a:t>
</a:t>
            </a:r>
            <a:r>
              <a:rPr lang="en-US" sz="2200" spc="-1" dirty="0" err="1">
                <a:solidFill>
                  <a:srgbClr val="000000"/>
                </a:solidFill>
                <a:latin typeface="Cambria"/>
              </a:rPr>
              <a:t>Pokud</a:t>
            </a:r>
            <a:r>
              <a:rPr lang="en-US" sz="2200" spc="-1" dirty="0">
                <a:solidFill>
                  <a:srgbClr val="000000"/>
                </a:solidFill>
                <a:latin typeface="Cambria"/>
              </a:rPr>
              <a:t> v </a:t>
            </a:r>
            <a:r>
              <a:rPr lang="en-US" sz="2200" spc="-1" dirty="0" err="1">
                <a:solidFill>
                  <a:srgbClr val="000000"/>
                </a:solidFill>
                <a:latin typeface="Cambria"/>
              </a:rPr>
              <a:t>této</a:t>
            </a:r>
            <a:r>
              <a:rPr lang="en-US" sz="22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US" sz="2200" spc="-1" dirty="0" err="1">
                <a:solidFill>
                  <a:srgbClr val="000000"/>
                </a:solidFill>
                <a:latin typeface="Cambria"/>
              </a:rPr>
              <a:t>třídě</a:t>
            </a:r>
            <a:r>
              <a:rPr lang="en-US" sz="22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US" sz="2200" spc="-1" dirty="0" err="1">
                <a:solidFill>
                  <a:srgbClr val="000000"/>
                </a:solidFill>
                <a:latin typeface="Cambria"/>
              </a:rPr>
              <a:t>uslyšíte</a:t>
            </a:r>
            <a:r>
              <a:rPr lang="en-US" sz="22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cs-CZ" sz="2200" spc="-1" dirty="0">
                <a:solidFill>
                  <a:srgbClr val="000000"/>
                </a:solidFill>
                <a:latin typeface="Cambria"/>
              </a:rPr>
              <a:t>něco</a:t>
            </a:r>
            <a:r>
              <a:rPr lang="en-US" sz="2200" spc="-1" dirty="0">
                <a:solidFill>
                  <a:srgbClr val="000000"/>
                </a:solidFill>
                <a:latin typeface="Cambria"/>
              </a:rPr>
              <a:t>,</a:t>
            </a:r>
            <a:r>
              <a:rPr lang="cs-CZ" sz="2200" spc="-1" dirty="0">
                <a:solidFill>
                  <a:srgbClr val="000000"/>
                </a:solidFill>
                <a:latin typeface="Cambria"/>
              </a:rPr>
              <a:t> čemu </a:t>
            </a:r>
            <a:r>
              <a:rPr lang="en-US" sz="2200" spc="-1" dirty="0" err="1">
                <a:solidFill>
                  <a:srgbClr val="000000"/>
                </a:solidFill>
                <a:latin typeface="Cambria"/>
              </a:rPr>
              <a:t>nerozumíte</a:t>
            </a:r>
            <a:r>
              <a:rPr lang="en-US" sz="2200" spc="-1" dirty="0">
                <a:solidFill>
                  <a:srgbClr val="000000"/>
                </a:solidFill>
                <a:latin typeface="Cambria"/>
              </a:rPr>
              <a:t>, </a:t>
            </a:r>
            <a:r>
              <a:rPr lang="en-US" sz="2200" spc="-1" dirty="0" err="1">
                <a:solidFill>
                  <a:srgbClr val="000000"/>
                </a:solidFill>
                <a:latin typeface="Cambria"/>
              </a:rPr>
              <a:t>zeptejte</a:t>
            </a:r>
            <a:r>
              <a:rPr lang="en-US" sz="2200" spc="-1" dirty="0">
                <a:solidFill>
                  <a:srgbClr val="000000"/>
                </a:solidFill>
                <a:latin typeface="Cambria"/>
              </a:rPr>
              <a:t> se. 
</a:t>
            </a:r>
            <a:r>
              <a:rPr lang="en-US" sz="2200" spc="-1" dirty="0" err="1">
                <a:solidFill>
                  <a:srgbClr val="000000"/>
                </a:solidFill>
                <a:latin typeface="Cambria"/>
              </a:rPr>
              <a:t>Jiná</a:t>
            </a:r>
            <a:r>
              <a:rPr lang="en-US" sz="2200" spc="-1" dirty="0">
                <a:solidFill>
                  <a:srgbClr val="000000"/>
                </a:solidFill>
                <a:latin typeface="Cambria"/>
              </a:rPr>
              <a:t> cesta </a:t>
            </a:r>
            <a:r>
              <a:rPr lang="en-US" sz="2200" spc="-1" dirty="0" err="1">
                <a:solidFill>
                  <a:srgbClr val="000000"/>
                </a:solidFill>
                <a:latin typeface="Cambria"/>
              </a:rPr>
              <a:t>neexistuje</a:t>
            </a:r>
            <a:r>
              <a:rPr lang="en-US" sz="2200" spc="-1" dirty="0">
                <a:solidFill>
                  <a:srgbClr val="000000"/>
                </a:solidFill>
                <a:latin typeface="Cambria"/>
              </a:rPr>
              <a:t>. </a:t>
            </a:r>
            <a:r>
              <a:rPr lang="en-US" sz="2200" spc="-1" dirty="0" err="1">
                <a:solidFill>
                  <a:srgbClr val="000000"/>
                </a:solidFill>
                <a:latin typeface="Cambria"/>
              </a:rPr>
              <a:t>Zeptejte</a:t>
            </a:r>
            <a:r>
              <a:rPr lang="en-US" sz="2200" spc="-1" dirty="0">
                <a:solidFill>
                  <a:srgbClr val="000000"/>
                </a:solidFill>
                <a:latin typeface="Cambria"/>
              </a:rPr>
              <a:t> se </a:t>
            </a:r>
            <a:r>
              <a:rPr lang="en-US" sz="2200" spc="-1" dirty="0" err="1">
                <a:solidFill>
                  <a:srgbClr val="000000"/>
                </a:solidFill>
                <a:latin typeface="Cambria"/>
              </a:rPr>
              <a:t>kdykoli</a:t>
            </a:r>
            <a:r>
              <a:rPr lang="en-US" sz="2200" spc="-1" dirty="0">
                <a:solidFill>
                  <a:srgbClr val="000000"/>
                </a:solidFill>
                <a:latin typeface="Cambria"/>
              </a:rPr>
              <a:t>, </a:t>
            </a:r>
            <a:r>
              <a:rPr lang="en-US" sz="2200" spc="-1" dirty="0" err="1">
                <a:solidFill>
                  <a:srgbClr val="000000"/>
                </a:solidFill>
                <a:latin typeface="Cambria"/>
              </a:rPr>
              <a:t>jednoduše</a:t>
            </a:r>
            <a:r>
              <a:rPr lang="en-US" sz="22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US" sz="2200" spc="-1" dirty="0" err="1">
                <a:solidFill>
                  <a:srgbClr val="000000"/>
                </a:solidFill>
                <a:latin typeface="Cambria"/>
              </a:rPr>
              <a:t>zvedněte</a:t>
            </a:r>
            <a:r>
              <a:rPr lang="en-US" sz="22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US" sz="2200" spc="-1" dirty="0" err="1">
                <a:solidFill>
                  <a:srgbClr val="000000"/>
                </a:solidFill>
                <a:latin typeface="Cambria"/>
              </a:rPr>
              <a:t>ruku</a:t>
            </a:r>
            <a:r>
              <a:rPr lang="en-US" sz="2200" spc="-1" dirty="0">
                <a:solidFill>
                  <a:srgbClr val="000000"/>
                </a:solidFill>
                <a:latin typeface="Cambria"/>
              </a:rPr>
              <a:t>. </a:t>
            </a:r>
            <a:r>
              <a:rPr lang="en-US" sz="2200" spc="-1" dirty="0" err="1">
                <a:solidFill>
                  <a:srgbClr val="000000"/>
                </a:solidFill>
                <a:latin typeface="Cambria"/>
              </a:rPr>
              <a:t>Pravděpodobně</a:t>
            </a:r>
            <a:r>
              <a:rPr lang="en-US" sz="22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US" sz="2200" spc="-1" dirty="0" err="1">
                <a:solidFill>
                  <a:srgbClr val="000000"/>
                </a:solidFill>
                <a:latin typeface="Cambria"/>
              </a:rPr>
              <a:t>nejste</a:t>
            </a:r>
            <a:r>
              <a:rPr lang="en-US" sz="22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US" sz="2200" spc="-1" dirty="0" err="1">
                <a:solidFill>
                  <a:srgbClr val="000000"/>
                </a:solidFill>
                <a:latin typeface="Cambria"/>
              </a:rPr>
              <a:t>sami</a:t>
            </a:r>
            <a:r>
              <a:rPr lang="en-US" sz="2200" spc="-1" dirty="0">
                <a:solidFill>
                  <a:srgbClr val="000000"/>
                </a:solidFill>
                <a:latin typeface="Cambria"/>
              </a:rPr>
              <a:t>, </a:t>
            </a:r>
            <a:r>
              <a:rPr lang="en-US" sz="2200" spc="-1" dirty="0" err="1">
                <a:solidFill>
                  <a:srgbClr val="000000"/>
                </a:solidFill>
                <a:latin typeface="Cambria"/>
              </a:rPr>
              <a:t>kdo</a:t>
            </a:r>
            <a:r>
              <a:rPr lang="en-US" sz="22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cs-CZ" sz="2200" spc="-1" dirty="0">
                <a:solidFill>
                  <a:srgbClr val="000000"/>
                </a:solidFill>
                <a:latin typeface="Cambria"/>
              </a:rPr>
              <a:t>danou věc </a:t>
            </a:r>
            <a:r>
              <a:rPr lang="en-US" sz="2200" spc="-1" dirty="0" err="1">
                <a:solidFill>
                  <a:srgbClr val="000000"/>
                </a:solidFill>
                <a:latin typeface="Cambria"/>
              </a:rPr>
              <a:t>neví</a:t>
            </a:r>
            <a:r>
              <a:rPr lang="en-US" sz="2200" spc="-1" dirty="0">
                <a:solidFill>
                  <a:srgbClr val="000000"/>
                </a:solidFill>
                <a:latin typeface="Cambria"/>
              </a:rPr>
              <a:t>.</a:t>
            </a:r>
            <a:endParaRPr lang="cs-CZ" sz="2200" spc="-1" dirty="0">
              <a:solidFill>
                <a:srgbClr val="000000"/>
              </a:solidFill>
              <a:latin typeface="Cambria"/>
            </a:endParaRPr>
          </a:p>
          <a:p>
            <a:pPr marL="457560" lvl="1">
              <a:spcBef>
                <a:spcPts val="439"/>
              </a:spcBef>
              <a:buClr>
                <a:srgbClr val="7D1E1E"/>
              </a:buClr>
              <a:defRPr/>
            </a:pPr>
            <a:endParaRPr lang="cs-CZ" sz="2200" i="1" spc="-1" dirty="0">
              <a:solidFill>
                <a:srgbClr val="000000"/>
              </a:solidFill>
              <a:latin typeface="Cambria"/>
            </a:endParaRPr>
          </a:p>
          <a:p>
            <a:pPr marL="457560" lvl="1">
              <a:spcBef>
                <a:spcPts val="439"/>
              </a:spcBef>
              <a:buClr>
                <a:srgbClr val="7D1E1E"/>
              </a:buClr>
              <a:defRPr/>
            </a:pPr>
            <a:r>
              <a:rPr lang="cs-CZ" sz="2200" spc="-1" dirty="0">
                <a:solidFill>
                  <a:srgbClr val="000000"/>
                </a:solidFill>
                <a:latin typeface="Cambria"/>
              </a:rPr>
              <a:t>Aktivita na semináři není hodnocena</a:t>
            </a:r>
          </a:p>
          <a:p>
            <a:pPr marL="457560" lvl="1">
              <a:spcBef>
                <a:spcPts val="439"/>
              </a:spcBef>
              <a:buClr>
                <a:srgbClr val="7D1E1E"/>
              </a:buClr>
              <a:defRPr/>
            </a:pPr>
            <a:r>
              <a:rPr lang="cs-CZ" sz="2200" spc="-1" dirty="0">
                <a:solidFill>
                  <a:srgbClr val="000000"/>
                </a:solidFill>
                <a:latin typeface="Cambria"/>
              </a:rPr>
              <a:t>…ale věříme na sociální tlak </a:t>
            </a:r>
            <a:r>
              <a:rPr lang="cs-CZ" sz="2200" spc="-1" dirty="0">
                <a:solidFill>
                  <a:srgbClr val="000000"/>
                </a:solidFill>
                <a:latin typeface="Cambria"/>
                <a:sym typeface="Wingdings" panose="05000000000000000000" pitchFamily="2" charset="2"/>
              </a:rPr>
              <a:t></a:t>
            </a:r>
            <a:endParaRPr lang="en-US" sz="2200" spc="-1" dirty="0">
              <a:solidFill>
                <a:srgbClr val="000000"/>
              </a:solidFill>
              <a:latin typeface="Cambria"/>
            </a:endParaRPr>
          </a:p>
          <a:p>
            <a:pPr marL="457560" lvl="1">
              <a:spcBef>
                <a:spcPts val="439"/>
              </a:spcBef>
              <a:buClr>
                <a:srgbClr val="7D1E1E"/>
              </a:buClr>
              <a:defRPr/>
            </a:pPr>
            <a:endParaRPr lang="en-US" sz="2200" i="1" spc="-1" dirty="0">
              <a:solidFill>
                <a:srgbClr val="000000"/>
              </a:solidFill>
              <a:latin typeface="Cambria"/>
            </a:endParaRPr>
          </a:p>
          <a:p>
            <a:pPr marL="457560" lvl="1">
              <a:spcBef>
                <a:spcPts val="439"/>
              </a:spcBef>
              <a:buClr>
                <a:srgbClr val="7D1E1E"/>
              </a:buClr>
              <a:defRPr/>
            </a:pPr>
            <a:endParaRPr kumimoji="0" lang="en-US" sz="22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  <a:p>
            <a:pPr marL="457560" marR="0" lvl="1" algn="l" defTabSz="914400" rtl="0" eaLnBrk="1" fontAlgn="auto" latinLnBrk="0" hangingPunct="1">
              <a:lnSpc>
                <a:spcPct val="100000"/>
              </a:lnSpc>
              <a:spcBef>
                <a:spcPts val="439"/>
              </a:spcBef>
              <a:spcAft>
                <a:spcPts val="0"/>
              </a:spcAft>
              <a:buClr>
                <a:srgbClr val="7D1E1E"/>
              </a:buClr>
              <a:buSzTx/>
              <a:tabLst/>
              <a:defRPr/>
            </a:pPr>
            <a:endParaRPr kumimoji="0" lang="cs-CZ" sz="22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2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</p:txBody>
      </p:sp>
      <p:sp>
        <p:nvSpPr>
          <p:cNvPr id="195" name="TextShape 3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1" normalizeH="0" baseline="0" noProof="0" dirty="0">
                <a:ln>
                  <a:noFill/>
                </a:ln>
                <a:solidFill>
                  <a:srgbClr val="777777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RKMD</a:t>
            </a:r>
            <a:endParaRPr kumimoji="0" lang="en-GB" sz="10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DejaVu Sans"/>
              <a:cs typeface="DejaVu Sans"/>
            </a:endParaRPr>
          </a:p>
        </p:txBody>
      </p:sp>
    </p:spTree>
    <p:extLst>
      <p:ext uri="{BB962C8B-B14F-4D97-AF65-F5344CB8AC3E}">
        <p14:creationId xmlns:p14="http://schemas.microsoft.com/office/powerpoint/2010/main" val="36417813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TextShape 1"/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lvl="0">
              <a:defRPr/>
            </a:pPr>
            <a:r>
              <a:rPr lang="en-GB" sz="2400" spc="-1" dirty="0" err="1">
                <a:solidFill>
                  <a:srgbClr val="7D1E1E"/>
                </a:solidFill>
                <a:latin typeface="Cambria"/>
              </a:rPr>
              <a:t>Rozvrh</a:t>
            </a:r>
            <a:r>
              <a:rPr lang="en-GB" sz="2400" spc="-1" dirty="0">
                <a:solidFill>
                  <a:srgbClr val="7D1E1E"/>
                </a:solidFill>
                <a:latin typeface="Cambria"/>
              </a:rPr>
              <a:t> </a:t>
            </a:r>
            <a:r>
              <a:rPr lang="en-GB" sz="2400" spc="-1" dirty="0" err="1">
                <a:solidFill>
                  <a:srgbClr val="7D1E1E"/>
                </a:solidFill>
                <a:latin typeface="Cambria"/>
              </a:rPr>
              <a:t>přednášek</a:t>
            </a:r>
            <a:r>
              <a:rPr lang="en-GB" sz="2400" spc="-1" dirty="0">
                <a:solidFill>
                  <a:srgbClr val="7D1E1E"/>
                </a:solidFill>
                <a:latin typeface="Cambria"/>
              </a:rPr>
              <a:t> a </a:t>
            </a:r>
            <a:r>
              <a:rPr lang="en-GB" sz="2400" spc="-1" dirty="0" err="1">
                <a:solidFill>
                  <a:srgbClr val="7D1E1E"/>
                </a:solidFill>
                <a:latin typeface="Cambria"/>
              </a:rPr>
              <a:t>seminářů</a:t>
            </a:r>
            <a:endParaRPr kumimoji="0" lang="en-GB" sz="2400" b="0" i="0" u="none" strike="noStrike" kern="1200" cap="none" spc="-1" normalizeH="0" baseline="0" noProof="0" dirty="0">
              <a:ln>
                <a:noFill/>
              </a:ln>
              <a:solidFill>
                <a:srgbClr val="7D1E1E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</p:txBody>
      </p:sp>
      <p:sp>
        <p:nvSpPr>
          <p:cNvPr id="197" name="TextShape 2"/>
          <p:cNvSpPr txBox="1"/>
          <p:nvPr/>
        </p:nvSpPr>
        <p:spPr>
          <a:xfrm>
            <a:off x="1200240" y="1773360"/>
            <a:ext cx="10362960" cy="4357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343080" lvl="0" indent="-342720">
              <a:spcBef>
                <a:spcPts val="479"/>
              </a:spcBef>
              <a:buClr>
                <a:srgbClr val="7D1E1E"/>
              </a:buClr>
              <a:buFont typeface="Wingdings" charset="2"/>
              <a:buChar char=""/>
              <a:defRPr/>
            </a:pPr>
            <a:r>
              <a:rPr lang="cs-CZ" sz="2400" spc="-1" dirty="0">
                <a:solidFill>
                  <a:srgbClr val="000000"/>
                </a:solidFill>
                <a:latin typeface="Cambria"/>
              </a:rPr>
              <a:t>3 přednáškové termíny (další termíny v rezervě), po 4 vyučovacích hodinách (teoreticky rozděleno do 2, tj. každý termín dvě přednášky)
6 seminářů, každý po 3 hodinách
Semináře jsou povinné</a:t>
            </a:r>
          </a:p>
          <a:p>
            <a:pPr marL="343080" lvl="0" indent="-342720">
              <a:spcBef>
                <a:spcPts val="479"/>
              </a:spcBef>
              <a:buClr>
                <a:srgbClr val="7D1E1E"/>
              </a:buClr>
              <a:buFont typeface="Wingdings" charset="2"/>
              <a:buChar char=""/>
              <a:defRPr/>
            </a:pPr>
            <a:r>
              <a:rPr lang="cs-CZ" sz="2400" spc="-1" dirty="0">
                <a:solidFill>
                  <a:srgbClr val="000000"/>
                </a:solidFill>
                <a:latin typeface="Cambria"/>
              </a:rPr>
              <a:t>Kurz nyní vedu zcela já, doc. Lukášová v případě mé nemoci, nebo pomůže s dozorováním testů.</a:t>
            </a:r>
          </a:p>
          <a:p>
            <a:pPr marL="360" lvl="0">
              <a:spcBef>
                <a:spcPts val="479"/>
              </a:spcBef>
              <a:buClr>
                <a:srgbClr val="7D1E1E"/>
              </a:buClr>
              <a:defRPr/>
            </a:pPr>
            <a:r>
              <a:rPr lang="cs-CZ" sz="2400" spc="-1" dirty="0">
                <a:solidFill>
                  <a:srgbClr val="000000"/>
                </a:solidFill>
                <a:latin typeface="Cambria"/>
              </a:rPr>
              <a:t>
Veškerá další komunikace e-mailem</a:t>
            </a:r>
            <a:endParaRPr kumimoji="0" lang="cs-CZ" sz="22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  <a:p>
            <a:pPr marL="743040" marR="0" lvl="1" indent="-342720" algn="l" defTabSz="914400" rtl="0" eaLnBrk="1" fontAlgn="auto" latinLnBrk="0" hangingPunct="1">
              <a:lnSpc>
                <a:spcPct val="100000"/>
              </a:lnSpc>
              <a:spcBef>
                <a:spcPts val="439"/>
              </a:spcBef>
              <a:spcAft>
                <a:spcPts val="0"/>
              </a:spcAft>
              <a:buClr>
                <a:srgbClr val="7D1E1E"/>
              </a:buClr>
              <a:buSzTx/>
              <a:buFont typeface="Wingdings" charset="2"/>
              <a:buChar char=""/>
              <a:tabLst>
                <a:tab pos="0" algn="l"/>
              </a:tabLst>
              <a:defRPr/>
            </a:pPr>
            <a:endParaRPr kumimoji="0" lang="cs-CZ" sz="22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2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endParaRPr kumimoji="0" lang="cs-CZ" sz="22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</p:txBody>
      </p:sp>
      <p:sp>
        <p:nvSpPr>
          <p:cNvPr id="198" name="TextShape 3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1" normalizeH="0" baseline="0" noProof="0" dirty="0">
                <a:ln>
                  <a:noFill/>
                </a:ln>
                <a:solidFill>
                  <a:srgbClr val="777777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RKMD</a:t>
            </a:r>
            <a:endParaRPr kumimoji="0" lang="en-GB" sz="10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DejaVu Sans"/>
              <a:cs typeface="DejaVu San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TextShape 1"/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1200" cap="none" spc="-1" normalizeH="0" baseline="0" noProof="0" dirty="0">
                <a:ln>
                  <a:noFill/>
                </a:ln>
                <a:solidFill>
                  <a:srgbClr val="7D1E1E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Rozvrh</a:t>
            </a:r>
            <a:endParaRPr kumimoji="0" lang="en-GB" sz="2400" b="0" i="0" u="none" strike="noStrike" kern="1200" cap="none" spc="-1" normalizeH="0" baseline="0" noProof="0" dirty="0">
              <a:ln>
                <a:noFill/>
              </a:ln>
              <a:solidFill>
                <a:srgbClr val="7D1E1E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</p:txBody>
      </p:sp>
      <p:sp>
        <p:nvSpPr>
          <p:cNvPr id="197" name="TextShape 2"/>
          <p:cNvSpPr txBox="1"/>
          <p:nvPr/>
        </p:nvSpPr>
        <p:spPr>
          <a:xfrm>
            <a:off x="1200240" y="1773360"/>
            <a:ext cx="10362960" cy="4357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343080" lvl="0" indent="-342720">
              <a:spcBef>
                <a:spcPts val="479"/>
              </a:spcBef>
              <a:buClr>
                <a:srgbClr val="7D1E1E"/>
              </a:buClr>
              <a:buFont typeface="Wingdings" charset="2"/>
              <a:buChar char=""/>
              <a:defRPr/>
            </a:pPr>
            <a:r>
              <a:rPr lang="cs-CZ" sz="2400" spc="-1" dirty="0">
                <a:solidFill>
                  <a:srgbClr val="000000"/>
                </a:solidFill>
                <a:latin typeface="Cambria"/>
              </a:rPr>
              <a:t>Přednášky nejsou povinné
Semináře povinné
Změny jsou možné a budou oznámeny e-mailem
Další přednáškové a seminární dny v záloze
Zpravidla kratší přestávka a kratší celkový seminář, na základě vyhodnocení vyučujícího</a:t>
            </a:r>
            <a:endParaRPr kumimoji="0" lang="cs-CZ" sz="22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2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endParaRPr kumimoji="0" lang="cs-CZ" sz="22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</p:txBody>
      </p:sp>
      <p:sp>
        <p:nvSpPr>
          <p:cNvPr id="198" name="TextShape 3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1" normalizeH="0" baseline="0" noProof="0" dirty="0">
                <a:ln>
                  <a:noFill/>
                </a:ln>
                <a:solidFill>
                  <a:srgbClr val="777777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RKMD</a:t>
            </a:r>
            <a:endParaRPr kumimoji="0" lang="en-GB" sz="10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DejaVu Sans"/>
              <a:cs typeface="DejaVu Sans"/>
            </a:endParaRPr>
          </a:p>
        </p:txBody>
      </p:sp>
      <p:pic>
        <p:nvPicPr>
          <p:cNvPr id="1025" name="DefaultOcx">
            <a:extLst>
              <a:ext uri="{FF2B5EF4-FFF2-40B4-BE49-F238E27FC236}">
                <a16:creationId xmlns:a16="http://schemas.microsoft.com/office/drawing/2014/main" id="{B2DA5909-9CDC-41A7-9429-A8FCA3C2F268}"/>
              </a:ext>
            </a:extLst>
          </p:cNvPr>
          <p:cNvPicPr preferRelativeResize="0">
            <a:picLocks noChangeArrowheads="1" noChangeShapeType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1600" cy="2667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10035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TextShape 1"/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lvl="0">
              <a:defRPr/>
            </a:pPr>
            <a:r>
              <a:rPr lang="cs-CZ" sz="2400" spc="-1" dirty="0">
                <a:solidFill>
                  <a:srgbClr val="7D1E1E"/>
                </a:solidFill>
                <a:latin typeface="Cambria"/>
              </a:rPr>
              <a:t>Rozvrh – proč byste měli navštěvovat přednášky</a:t>
            </a:r>
            <a:endParaRPr kumimoji="0" lang="en-GB" sz="2400" b="0" i="0" u="none" strike="noStrike" kern="1200" cap="none" spc="-1" normalizeH="0" baseline="0" noProof="0" dirty="0">
              <a:ln>
                <a:noFill/>
              </a:ln>
              <a:solidFill>
                <a:srgbClr val="7D1E1E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</p:txBody>
      </p:sp>
      <p:sp>
        <p:nvSpPr>
          <p:cNvPr id="197" name="TextShape 2"/>
          <p:cNvSpPr txBox="1"/>
          <p:nvPr/>
        </p:nvSpPr>
        <p:spPr>
          <a:xfrm>
            <a:off x="1200240" y="1773360"/>
            <a:ext cx="10362960" cy="4357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743040" lvl="1" indent="-342720">
              <a:spcBef>
                <a:spcPts val="439"/>
              </a:spcBef>
              <a:buClr>
                <a:srgbClr val="7D1E1E"/>
              </a:buClr>
              <a:buFont typeface="Wingdings" charset="2"/>
              <a:buChar char=""/>
              <a:tabLst>
                <a:tab pos="0" algn="l"/>
              </a:tabLst>
              <a:defRPr/>
            </a:pP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Přiměřeně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krátké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 a </a:t>
            </a: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doufejme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, </a:t>
            </a: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že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zábavné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, 
</a:t>
            </a: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Přednášky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dodávají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vaší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seminární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práci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jasnost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 a </a:t>
            </a: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hloubku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
</a:t>
            </a: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Mohlo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 by to </a:t>
            </a: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také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přimět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vašeho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učitele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, aby </a:t>
            </a: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vám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podal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pomocnou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ruku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 v </a:t>
            </a: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případě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, </a:t>
            </a: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že</a:t>
            </a:r>
            <a:r>
              <a:rPr lang="en-US" sz="2400" spc="-1" dirty="0">
                <a:solidFill>
                  <a:srgbClr val="000000"/>
                </a:solidFill>
                <a:latin typeface="Cambria"/>
              </a:rPr>
              <a:t> ji </a:t>
            </a:r>
            <a:r>
              <a:rPr lang="cs-CZ" sz="2400" spc="-1" dirty="0">
                <a:solidFill>
                  <a:srgbClr val="000000"/>
                </a:solidFill>
                <a:latin typeface="Cambria"/>
              </a:rPr>
              <a:t>budete </a:t>
            </a: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potřebova</a:t>
            </a:r>
            <a:r>
              <a:rPr lang="cs-CZ" sz="2400" spc="-1" dirty="0">
                <a:solidFill>
                  <a:srgbClr val="000000"/>
                </a:solidFill>
                <a:latin typeface="Cambria"/>
              </a:rPr>
              <a:t>t</a:t>
            </a:r>
            <a:endParaRPr kumimoji="0" lang="cs-CZ" sz="24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endParaRPr kumimoji="0" lang="cs-CZ" sz="24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</p:txBody>
      </p:sp>
      <p:sp>
        <p:nvSpPr>
          <p:cNvPr id="198" name="TextShape 3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1" normalizeH="0" baseline="0" noProof="0" dirty="0">
                <a:ln>
                  <a:noFill/>
                </a:ln>
                <a:solidFill>
                  <a:srgbClr val="777777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RKMD</a:t>
            </a:r>
            <a:endParaRPr kumimoji="0" lang="en-GB" sz="10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DejaVu Sans"/>
              <a:cs typeface="DejaVu Sans"/>
            </a:endParaRPr>
          </a:p>
        </p:txBody>
      </p:sp>
      <p:pic>
        <p:nvPicPr>
          <p:cNvPr id="1025" name="DefaultOcx">
            <a:extLst>
              <a:ext uri="{FF2B5EF4-FFF2-40B4-BE49-F238E27FC236}">
                <a16:creationId xmlns:a16="http://schemas.microsoft.com/office/drawing/2014/main" id="{B2DA5909-9CDC-41A7-9429-A8FCA3C2F268}"/>
              </a:ext>
            </a:extLst>
          </p:cNvPr>
          <p:cNvPicPr preferRelativeResize="0">
            <a:picLocks noChangeArrowheads="1" noChangeShapeType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1600" cy="2667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67624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TextShape 1"/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lvl="0">
              <a:defRPr/>
            </a:pPr>
            <a:r>
              <a:rPr lang="cs-CZ" sz="2400" spc="-1" dirty="0">
                <a:solidFill>
                  <a:srgbClr val="7D1E1E"/>
                </a:solidFill>
                <a:latin typeface="Cambria"/>
              </a:rPr>
              <a:t>V případě COVID nebo jiných mimořádných událostí</a:t>
            </a:r>
            <a:endParaRPr kumimoji="0" lang="en-GB" sz="2400" b="0" i="0" u="none" strike="noStrike" kern="1200" cap="none" spc="-1" normalizeH="0" baseline="0" noProof="0" dirty="0">
              <a:ln>
                <a:noFill/>
              </a:ln>
              <a:solidFill>
                <a:srgbClr val="7D1E1E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</p:txBody>
      </p:sp>
      <p:sp>
        <p:nvSpPr>
          <p:cNvPr id="197" name="TextShape 2"/>
          <p:cNvSpPr txBox="1"/>
          <p:nvPr/>
        </p:nvSpPr>
        <p:spPr>
          <a:xfrm>
            <a:off x="1200240" y="1773360"/>
            <a:ext cx="10362960" cy="4357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343080" lvl="0" indent="-342720">
              <a:spcBef>
                <a:spcPts val="479"/>
              </a:spcBef>
              <a:buClr>
                <a:srgbClr val="7D1E1E"/>
              </a:buClr>
              <a:buFont typeface="Wingdings" charset="2"/>
              <a:buChar char=""/>
              <a:defRPr/>
            </a:pPr>
            <a:r>
              <a:rPr lang="cs-CZ" sz="2400" spc="-1" dirty="0">
                <a:solidFill>
                  <a:srgbClr val="000000"/>
                </a:solidFill>
                <a:latin typeface="Cambria"/>
              </a:rPr>
              <a:t>Pro dokončení kurzu bude stále třeba dodržovat standardní pokyny a požadavky
V případě, že prezenční výuka není možná:
Všechny třídy se přesouvají do online režimu (MS Teams)
Přesně ve stejnou dobu jako prezenční výuka
Nechte kameru zapnutou
Stále se musíte aktivně zapojit
Vše je zaznamenáno 
Zkoušky online</a:t>
            </a:r>
            <a:endParaRPr kumimoji="0" lang="cs-CZ" sz="22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  <a:p>
            <a:pPr marL="743040" marR="0" lvl="1" indent="-342720" algn="l" defTabSz="914400" rtl="0" eaLnBrk="1" fontAlgn="auto" latinLnBrk="0" hangingPunct="1">
              <a:lnSpc>
                <a:spcPct val="100000"/>
              </a:lnSpc>
              <a:spcBef>
                <a:spcPts val="439"/>
              </a:spcBef>
              <a:spcAft>
                <a:spcPts val="0"/>
              </a:spcAft>
              <a:buClr>
                <a:srgbClr val="7D1E1E"/>
              </a:buClr>
              <a:buSzTx/>
              <a:buFont typeface="Wingdings" charset="2"/>
              <a:buChar char=""/>
              <a:tabLst>
                <a:tab pos="0" algn="l"/>
              </a:tabLst>
              <a:defRPr/>
            </a:pPr>
            <a:endParaRPr kumimoji="0" lang="cs-CZ" sz="22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2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endParaRPr kumimoji="0" lang="cs-CZ" sz="22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DejaVu Sans"/>
              <a:cs typeface="DejaVu Sans"/>
            </a:endParaRPr>
          </a:p>
        </p:txBody>
      </p:sp>
      <p:sp>
        <p:nvSpPr>
          <p:cNvPr id="198" name="TextShape 3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1" normalizeH="0" baseline="0" noProof="0" dirty="0">
                <a:ln>
                  <a:noFill/>
                </a:ln>
                <a:solidFill>
                  <a:srgbClr val="777777"/>
                </a:solidFill>
                <a:effectLst/>
                <a:uLnTx/>
                <a:uFillTx/>
                <a:latin typeface="Cambria"/>
                <a:ea typeface="DejaVu Sans"/>
                <a:cs typeface="DejaVu Sans"/>
              </a:rPr>
              <a:t>RKMD</a:t>
            </a:r>
            <a:endParaRPr kumimoji="0" lang="en-GB" sz="10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DejaVu Sans"/>
              <a:cs typeface="DejaVu Sans"/>
            </a:endParaRPr>
          </a:p>
        </p:txBody>
      </p:sp>
    </p:spTree>
    <p:extLst>
      <p:ext uri="{BB962C8B-B14F-4D97-AF65-F5344CB8AC3E}">
        <p14:creationId xmlns:p14="http://schemas.microsoft.com/office/powerpoint/2010/main" val="40661172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5109</TotalTime>
  <Words>2579</Words>
  <Application>Microsoft Office PowerPoint</Application>
  <PresentationFormat>Widescreen</PresentationFormat>
  <Paragraphs>258</Paragraphs>
  <Slides>47</Slides>
  <Notes>2</Notes>
  <HiddenSlides>6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47</vt:i4>
      </vt:variant>
    </vt:vector>
  </HeadingPairs>
  <TitlesOfParts>
    <vt:vector size="61" baseType="lpstr">
      <vt:lpstr>Arial</vt:lpstr>
      <vt:lpstr>Calibri</vt:lpstr>
      <vt:lpstr>Cambria</vt:lpstr>
      <vt:lpstr>Century Gothic</vt:lpstr>
      <vt:lpstr>lato</vt:lpstr>
      <vt:lpstr>lora</vt:lpstr>
      <vt:lpstr>Symbol</vt:lpstr>
      <vt:lpstr>Times New Roman</vt:lpstr>
      <vt:lpstr>Verdana</vt:lpstr>
      <vt:lpstr>Wingdings</vt:lpstr>
      <vt:lpstr>Office Theme</vt:lpstr>
      <vt:lpstr>Office Theme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Introduction. Requirements,Communication processes</dc:title>
  <dc:subject/>
  <dc:creator>Seeger</dc:creator>
  <dc:description/>
  <cp:lastModifiedBy>ESF host</cp:lastModifiedBy>
  <cp:revision>95</cp:revision>
  <dcterms:created xsi:type="dcterms:W3CDTF">2016-03-06T16:01:46Z</dcterms:created>
  <dcterms:modified xsi:type="dcterms:W3CDTF">2025-02-19T13:53:21Z</dcterms:modified>
  <dc:language>en-GB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1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Widescreen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22</vt:i4>
  </property>
</Properties>
</file>