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52"/>
  </p:notesMasterIdLst>
  <p:sldIdLst>
    <p:sldId id="256" r:id="rId5"/>
    <p:sldId id="388" r:id="rId6"/>
    <p:sldId id="389" r:id="rId7"/>
    <p:sldId id="399" r:id="rId8"/>
    <p:sldId id="409" r:id="rId9"/>
    <p:sldId id="390" r:id="rId10"/>
    <p:sldId id="391" r:id="rId11"/>
    <p:sldId id="401" r:id="rId12"/>
    <p:sldId id="378" r:id="rId13"/>
    <p:sldId id="392" r:id="rId14"/>
    <p:sldId id="393" r:id="rId15"/>
    <p:sldId id="261" r:id="rId16"/>
    <p:sldId id="377" r:id="rId17"/>
    <p:sldId id="387" r:id="rId18"/>
    <p:sldId id="394" r:id="rId19"/>
    <p:sldId id="379" r:id="rId20"/>
    <p:sldId id="397" r:id="rId21"/>
    <p:sldId id="398" r:id="rId22"/>
    <p:sldId id="400" r:id="rId23"/>
    <p:sldId id="271" r:id="rId24"/>
    <p:sldId id="402" r:id="rId25"/>
    <p:sldId id="403" r:id="rId26"/>
    <p:sldId id="405" r:id="rId27"/>
    <p:sldId id="406" r:id="rId28"/>
    <p:sldId id="407" r:id="rId29"/>
    <p:sldId id="415" r:id="rId30"/>
    <p:sldId id="416" r:id="rId31"/>
    <p:sldId id="280" r:id="rId32"/>
    <p:sldId id="373" r:id="rId33"/>
    <p:sldId id="269" r:id="rId34"/>
    <p:sldId id="375" r:id="rId35"/>
    <p:sldId id="278" r:id="rId36"/>
    <p:sldId id="273" r:id="rId37"/>
    <p:sldId id="380" r:id="rId38"/>
    <p:sldId id="279" r:id="rId39"/>
    <p:sldId id="382" r:id="rId40"/>
    <p:sldId id="411" r:id="rId41"/>
    <p:sldId id="412" r:id="rId42"/>
    <p:sldId id="321" r:id="rId43"/>
    <p:sldId id="417" r:id="rId44"/>
    <p:sldId id="418" r:id="rId45"/>
    <p:sldId id="419" r:id="rId46"/>
    <p:sldId id="413" r:id="rId47"/>
    <p:sldId id="414" r:id="rId48"/>
    <p:sldId id="381" r:id="rId49"/>
    <p:sldId id="410" r:id="rId50"/>
    <p:sldId id="277" r:id="rId51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5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073BC-6181-4DA8-98A3-26EB6B6DEB75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A0873-9DA6-4940-9853-C59D4E3D08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42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A0873-9DA6-4940-9853-C59D4E3D085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83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A0873-9DA6-4940-9853-C59D4E3D085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34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1219320" y="1125360"/>
            <a:ext cx="10362960" cy="2332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subTitle"/>
          </p:nvPr>
        </p:nvSpPr>
        <p:spPr>
          <a:xfrm>
            <a:off x="1219320" y="1125360"/>
            <a:ext cx="10362960" cy="2332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3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3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3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subTitle"/>
          </p:nvPr>
        </p:nvSpPr>
        <p:spPr>
          <a:xfrm>
            <a:off x="1219320" y="1125360"/>
            <a:ext cx="10362960" cy="2332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7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7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8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8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1219320" y="1125360"/>
            <a:ext cx="10362960" cy="2332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00000"/>
              </a:solidFill>
              <a:latin typeface="Camb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w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AEAEA"/>
            </a:gs>
            <a:gs pos="100000">
              <a:srgbClr val="D9D9D9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stomShape 1" hidden="1"/>
          <p:cNvSpPr/>
          <p:nvPr/>
        </p:nvSpPr>
        <p:spPr>
          <a:xfrm>
            <a:off x="0" y="-6480"/>
            <a:ext cx="12191760" cy="812520"/>
          </a:xfrm>
          <a:prstGeom prst="rect">
            <a:avLst/>
          </a:prstGeom>
          <a:gradFill rotWithShape="0">
            <a:gsLst>
              <a:gs pos="0">
                <a:srgbClr val="7D1E1E"/>
              </a:gs>
              <a:gs pos="100000">
                <a:srgbClr val="5E1616"/>
              </a:gs>
            </a:gsLst>
            <a:lin ang="18900000"/>
          </a:gradFill>
          <a:ln w="9525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CustomShape 2" hidden="1"/>
          <p:cNvSpPr/>
          <p:nvPr/>
        </p:nvSpPr>
        <p:spPr>
          <a:xfrm>
            <a:off x="9552240" y="463680"/>
            <a:ext cx="2059200" cy="16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cs-CZ" sz="1100" b="1" strike="noStrike" spc="-1">
                <a:solidFill>
                  <a:srgbClr val="FFFFFF"/>
                </a:solidFill>
                <a:latin typeface="Cambria"/>
              </a:rPr>
              <a:t>www.econ.muni.cz</a:t>
            </a:r>
            <a:endParaRPr lang="en-GB" sz="1100" b="0" strike="noStrike" spc="-1">
              <a:latin typeface="Arial"/>
            </a:endParaRPr>
          </a:p>
        </p:txBody>
      </p:sp>
      <p:pic>
        <p:nvPicPr>
          <p:cNvPr id="2" name="Picture 13" descr="pruh+znak_ESF_13_gray4+bily_RGB"/>
          <p:cNvPicPr/>
          <p:nvPr/>
        </p:nvPicPr>
        <p:blipFill>
          <a:blip r:embed="rId14"/>
          <a:srcRect t="32014" b="60695"/>
          <a:stretch/>
        </p:blipFill>
        <p:spPr>
          <a:xfrm>
            <a:off x="556560" y="25560"/>
            <a:ext cx="3119760" cy="993240"/>
          </a:xfrm>
          <a:prstGeom prst="rect">
            <a:avLst/>
          </a:prstGeom>
          <a:ln w="0">
            <a:noFill/>
          </a:ln>
        </p:spPr>
      </p:pic>
      <p:pic>
        <p:nvPicPr>
          <p:cNvPr id="3" name="Picture 15" descr="pruh+znak_ESF_13_gray4+bily_RGB"/>
          <p:cNvPicPr/>
          <p:nvPr/>
        </p:nvPicPr>
        <p:blipFill>
          <a:blip r:embed="rId14"/>
          <a:srcRect t="63434" b="33293"/>
          <a:stretch/>
        </p:blipFill>
        <p:spPr>
          <a:xfrm>
            <a:off x="556560" y="6410160"/>
            <a:ext cx="3119760" cy="445680"/>
          </a:xfrm>
          <a:prstGeom prst="rect">
            <a:avLst/>
          </a:prstGeom>
          <a:ln w="0">
            <a:noFill/>
          </a:ln>
        </p:spPr>
      </p:pic>
      <p:pic>
        <p:nvPicPr>
          <p:cNvPr id="4" name="Picture 16" descr="text_zahlavi"/>
          <p:cNvPicPr/>
          <p:nvPr/>
        </p:nvPicPr>
        <p:blipFill>
          <a:blip r:embed="rId15"/>
          <a:stretch/>
        </p:blipFill>
        <p:spPr>
          <a:xfrm>
            <a:off x="3606840" y="222120"/>
            <a:ext cx="5763240" cy="37440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3"/>
          <p:cNvSpPr>
            <a:spLocks noGrp="1"/>
          </p:cNvSpPr>
          <p:nvPr>
            <p:ph type="title"/>
          </p:nvPr>
        </p:nvSpPr>
        <p:spPr>
          <a:xfrm>
            <a:off x="3609000" y="2709720"/>
            <a:ext cx="7958160" cy="3455640"/>
          </a:xfrm>
          <a:prstGeom prst="rect">
            <a:avLst/>
          </a:prstGeom>
        </p:spPr>
        <p:txBody>
          <a:bodyPr lIns="0" tIns="0" rIns="0" bIns="1080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1" strike="noStrike" spc="-1">
                <a:solidFill>
                  <a:srgbClr val="7D1E1E"/>
                </a:solidFill>
                <a:latin typeface="Cambria"/>
              </a:rPr>
              <a:t>Kliknutím lze upravit styl.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ftr"/>
          </p:nvPr>
        </p:nvSpPr>
        <p:spPr>
          <a:xfrm>
            <a:off x="3609000" y="6442200"/>
            <a:ext cx="6614280" cy="279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sldNum"/>
          </p:nvPr>
        </p:nvSpPr>
        <p:spPr>
          <a:xfrm>
            <a:off x="10703880" y="6442200"/>
            <a:ext cx="878040" cy="279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EAFD6CA2-8FF0-4EC8-AA9F-21D3EC7702CC}" type="slidenum">
              <a:rPr lang="en-US" sz="1000" b="1" strike="noStrike" spc="-1">
                <a:solidFill>
                  <a:srgbClr val="7D1E1E"/>
                </a:solidFill>
                <a:latin typeface="Cambria"/>
              </a:rPr>
              <a:t>‹#›</a:t>
            </a:fld>
            <a:endParaRPr lang="en-GB" sz="1000" b="0" strike="noStrike" spc="-1">
              <a:latin typeface="Times New Roman"/>
            </a:endParaRPr>
          </a:p>
        </p:txBody>
      </p:sp>
      <p:sp>
        <p:nvSpPr>
          <p:cNvPr id="8" name="CustomShape 6"/>
          <p:cNvSpPr/>
          <p:nvPr/>
        </p:nvSpPr>
        <p:spPr>
          <a:xfrm>
            <a:off x="0" y="-6480"/>
            <a:ext cx="12191760" cy="2355480"/>
          </a:xfrm>
          <a:prstGeom prst="rect">
            <a:avLst/>
          </a:prstGeom>
          <a:gradFill rotWithShape="0">
            <a:gsLst>
              <a:gs pos="0">
                <a:srgbClr val="7D1E1E"/>
              </a:gs>
              <a:gs pos="100000">
                <a:srgbClr val="5E1616"/>
              </a:gs>
            </a:gsLst>
            <a:lin ang="18900000"/>
          </a:gradFill>
          <a:ln w="9525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" name="Picture 21" descr="text_TITL"/>
          <p:cNvPicPr/>
          <p:nvPr/>
        </p:nvPicPr>
        <p:blipFill>
          <a:blip r:embed="rId16"/>
          <a:stretch/>
        </p:blipFill>
        <p:spPr>
          <a:xfrm>
            <a:off x="3587760" y="798480"/>
            <a:ext cx="5018400" cy="845640"/>
          </a:xfrm>
          <a:prstGeom prst="rect">
            <a:avLst/>
          </a:prstGeom>
          <a:ln w="0">
            <a:noFill/>
          </a:ln>
        </p:spPr>
      </p:pic>
      <p:pic>
        <p:nvPicPr>
          <p:cNvPr id="10" name="Picture 22" descr="pruh_TITL"/>
          <p:cNvPicPr/>
          <p:nvPr/>
        </p:nvPicPr>
        <p:blipFill>
          <a:blip r:embed="rId17"/>
          <a:stretch/>
        </p:blipFill>
        <p:spPr>
          <a:xfrm>
            <a:off x="1200240" y="50760"/>
            <a:ext cx="1862280" cy="6762240"/>
          </a:xfrm>
          <a:prstGeom prst="rect">
            <a:avLst/>
          </a:prstGeom>
          <a:ln w="0">
            <a:noFill/>
          </a:ln>
        </p:spPr>
      </p:pic>
      <p:pic>
        <p:nvPicPr>
          <p:cNvPr id="11" name="Picture 23" descr="N:\work\projekty\šablony\sablony\logoC.wmf"/>
          <p:cNvPicPr/>
          <p:nvPr/>
        </p:nvPicPr>
        <p:blipFill>
          <a:blip r:embed="rId18"/>
          <a:stretch/>
        </p:blipFill>
        <p:spPr>
          <a:xfrm>
            <a:off x="1128240" y="533520"/>
            <a:ext cx="2008440" cy="1506240"/>
          </a:xfrm>
          <a:prstGeom prst="rect">
            <a:avLst/>
          </a:prstGeom>
          <a:ln w="0">
            <a:noFill/>
          </a:ln>
        </p:spPr>
      </p:pic>
      <p:sp>
        <p:nvSpPr>
          <p:cNvPr id="12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latin typeface="Cambria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AEAEA"/>
            </a:gs>
            <a:gs pos="100000">
              <a:srgbClr val="D9D9D9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0" y="-6480"/>
            <a:ext cx="12191760" cy="812520"/>
          </a:xfrm>
          <a:prstGeom prst="rect">
            <a:avLst/>
          </a:prstGeom>
          <a:gradFill rotWithShape="0">
            <a:gsLst>
              <a:gs pos="0">
                <a:srgbClr val="7D1E1E"/>
              </a:gs>
              <a:gs pos="100000">
                <a:srgbClr val="5E1616"/>
              </a:gs>
            </a:gsLst>
            <a:lin ang="18900000"/>
          </a:gradFill>
          <a:ln w="9525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CustomShape 2"/>
          <p:cNvSpPr/>
          <p:nvPr/>
        </p:nvSpPr>
        <p:spPr>
          <a:xfrm>
            <a:off x="9552240" y="463680"/>
            <a:ext cx="2059200" cy="16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cs-CZ" sz="1100" b="1" strike="noStrike" spc="-1">
                <a:solidFill>
                  <a:srgbClr val="FFFFFF"/>
                </a:solidFill>
                <a:latin typeface="Cambria"/>
              </a:rPr>
              <a:t>www.econ.muni.cz</a:t>
            </a:r>
            <a:endParaRPr lang="en-GB" sz="1100" b="0" strike="noStrike" spc="-1">
              <a:latin typeface="Arial"/>
            </a:endParaRPr>
          </a:p>
        </p:txBody>
      </p:sp>
      <p:pic>
        <p:nvPicPr>
          <p:cNvPr id="51" name="Picture 13" descr="pruh+znak_ESF_13_gray4+bily_RGB"/>
          <p:cNvPicPr/>
          <p:nvPr/>
        </p:nvPicPr>
        <p:blipFill>
          <a:blip r:embed="rId14"/>
          <a:srcRect t="32014" b="60695"/>
          <a:stretch/>
        </p:blipFill>
        <p:spPr>
          <a:xfrm>
            <a:off x="556560" y="25560"/>
            <a:ext cx="3119760" cy="993240"/>
          </a:xfrm>
          <a:prstGeom prst="rect">
            <a:avLst/>
          </a:prstGeom>
          <a:ln w="0">
            <a:noFill/>
          </a:ln>
        </p:spPr>
      </p:pic>
      <p:pic>
        <p:nvPicPr>
          <p:cNvPr id="52" name="Picture 15" descr="pruh+znak_ESF_13_gray4+bily_RGB"/>
          <p:cNvPicPr/>
          <p:nvPr/>
        </p:nvPicPr>
        <p:blipFill>
          <a:blip r:embed="rId14"/>
          <a:srcRect t="63434" b="33293"/>
          <a:stretch/>
        </p:blipFill>
        <p:spPr>
          <a:xfrm>
            <a:off x="556560" y="6410160"/>
            <a:ext cx="3119760" cy="445680"/>
          </a:xfrm>
          <a:prstGeom prst="rect">
            <a:avLst/>
          </a:prstGeom>
          <a:ln w="0">
            <a:noFill/>
          </a:ln>
        </p:spPr>
      </p:pic>
      <p:pic>
        <p:nvPicPr>
          <p:cNvPr id="53" name="Picture 16" descr="text_zahlavi"/>
          <p:cNvPicPr/>
          <p:nvPr/>
        </p:nvPicPr>
        <p:blipFill>
          <a:blip r:embed="rId15"/>
          <a:stretch/>
        </p:blipFill>
        <p:spPr>
          <a:xfrm>
            <a:off x="3606840" y="222120"/>
            <a:ext cx="5763240" cy="374400"/>
          </a:xfrm>
          <a:prstGeom prst="rect">
            <a:avLst/>
          </a:prstGeom>
          <a:ln w="0">
            <a:noFill/>
          </a:ln>
        </p:spPr>
      </p:pic>
      <p:sp>
        <p:nvSpPr>
          <p:cNvPr id="54" name="PlaceHolder 3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>
                <a:solidFill>
                  <a:srgbClr val="7D1E1E"/>
                </a:solidFill>
                <a:latin typeface="Cambria"/>
              </a:rPr>
              <a:t>Kliknutím lze upravit styl.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1200240" y="1773360"/>
            <a:ext cx="10362960" cy="4357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b="0" strike="noStrike" spc="-1">
                <a:solidFill>
                  <a:srgbClr val="000000"/>
                </a:solidFill>
                <a:latin typeface="Cambria"/>
              </a:rPr>
              <a:t>Kliknutím lze upravit styly předlohy textu.</a:t>
            </a:r>
          </a:p>
          <a:p>
            <a:pPr marL="743040" lvl="1" indent="-28548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200" b="0" strike="noStrike" spc="-1">
                <a:solidFill>
                  <a:srgbClr val="000000"/>
                </a:solidFill>
                <a:latin typeface="Cambria"/>
              </a:rPr>
              <a:t>Druhá úroveň</a:t>
            </a:r>
          </a:p>
          <a:p>
            <a:pPr marL="1143000" lvl="2" indent="-228240">
              <a:lnSpc>
                <a:spcPct val="100000"/>
              </a:lnSpc>
              <a:spcBef>
                <a:spcPts val="400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Třetí úroveň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7D1E1E"/>
              </a:buClr>
              <a:buFont typeface="Wingdings" charset="2"/>
              <a:buChar char="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Čtvrtá úroveň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7D1E1E"/>
              </a:buClr>
              <a:buFont typeface="Wingdings" charset="2"/>
              <a:buChar char="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Pátá úroveň</a:t>
            </a:r>
          </a:p>
        </p:txBody>
      </p:sp>
      <p:sp>
        <p:nvSpPr>
          <p:cNvPr id="56" name="PlaceHolder 5"/>
          <p:cNvSpPr>
            <a:spLocks noGrp="1"/>
          </p:cNvSpPr>
          <p:nvPr>
            <p:ph type="ftr"/>
          </p:nvPr>
        </p:nvSpPr>
        <p:spPr>
          <a:xfrm>
            <a:off x="3609000" y="6442200"/>
            <a:ext cx="6783480" cy="263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  <p:sp>
        <p:nvSpPr>
          <p:cNvPr id="57" name="PlaceHolder 6"/>
          <p:cNvSpPr>
            <a:spLocks noGrp="1"/>
          </p:cNvSpPr>
          <p:nvPr>
            <p:ph type="sldNum"/>
          </p:nvPr>
        </p:nvSpPr>
        <p:spPr>
          <a:xfrm>
            <a:off x="10697760" y="6442200"/>
            <a:ext cx="884520" cy="263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4785E002-4ED1-495E-96D2-284957091B99}" type="slidenum">
              <a:rPr lang="en-US" sz="1000" b="1" strike="noStrike" spc="-1">
                <a:solidFill>
                  <a:srgbClr val="7D1E1E"/>
                </a:solidFill>
                <a:latin typeface="Cambria"/>
              </a:rPr>
              <a:t>‹#›</a:t>
            </a:fld>
            <a:endParaRPr lang="en-GB" sz="10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AEAEA"/>
            </a:gs>
            <a:gs pos="100000">
              <a:srgbClr val="D9D9D9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0" y="-6480"/>
            <a:ext cx="12191760" cy="812520"/>
          </a:xfrm>
          <a:prstGeom prst="rect">
            <a:avLst/>
          </a:prstGeom>
          <a:gradFill rotWithShape="0">
            <a:gsLst>
              <a:gs pos="0">
                <a:srgbClr val="7D1E1E"/>
              </a:gs>
              <a:gs pos="100000">
                <a:srgbClr val="5E1616"/>
              </a:gs>
            </a:gsLst>
            <a:lin ang="18900000"/>
          </a:gradFill>
          <a:ln w="9525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2"/>
          <p:cNvSpPr/>
          <p:nvPr/>
        </p:nvSpPr>
        <p:spPr>
          <a:xfrm>
            <a:off x="9552240" y="463680"/>
            <a:ext cx="2059200" cy="16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cs-CZ" sz="1100" b="1" strike="noStrike" spc="-1">
                <a:solidFill>
                  <a:srgbClr val="FFFFFF"/>
                </a:solidFill>
                <a:latin typeface="Cambria"/>
              </a:rPr>
              <a:t>www.econ.muni.cz</a:t>
            </a:r>
            <a:endParaRPr lang="en-GB" sz="1100" b="0" strike="noStrike" spc="-1">
              <a:latin typeface="Arial"/>
            </a:endParaRPr>
          </a:p>
        </p:txBody>
      </p:sp>
      <p:pic>
        <p:nvPicPr>
          <p:cNvPr id="96" name="Picture 13" descr="pruh+znak_ESF_13_gray4+bily_RGB"/>
          <p:cNvPicPr/>
          <p:nvPr/>
        </p:nvPicPr>
        <p:blipFill>
          <a:blip r:embed="rId14"/>
          <a:srcRect t="32014" b="60695"/>
          <a:stretch/>
        </p:blipFill>
        <p:spPr>
          <a:xfrm>
            <a:off x="556560" y="25560"/>
            <a:ext cx="3119760" cy="993240"/>
          </a:xfrm>
          <a:prstGeom prst="rect">
            <a:avLst/>
          </a:prstGeom>
          <a:ln w="0">
            <a:noFill/>
          </a:ln>
        </p:spPr>
      </p:pic>
      <p:pic>
        <p:nvPicPr>
          <p:cNvPr id="97" name="Picture 15" descr="pruh+znak_ESF_13_gray4+bily_RGB"/>
          <p:cNvPicPr/>
          <p:nvPr/>
        </p:nvPicPr>
        <p:blipFill>
          <a:blip r:embed="rId14"/>
          <a:srcRect t="63434" b="33293"/>
          <a:stretch/>
        </p:blipFill>
        <p:spPr>
          <a:xfrm>
            <a:off x="556560" y="6410160"/>
            <a:ext cx="3119760" cy="445680"/>
          </a:xfrm>
          <a:prstGeom prst="rect">
            <a:avLst/>
          </a:prstGeom>
          <a:ln w="0">
            <a:noFill/>
          </a:ln>
        </p:spPr>
      </p:pic>
      <p:pic>
        <p:nvPicPr>
          <p:cNvPr id="98" name="Picture 16" descr="text_zahlavi"/>
          <p:cNvPicPr/>
          <p:nvPr/>
        </p:nvPicPr>
        <p:blipFill>
          <a:blip r:embed="rId15"/>
          <a:stretch/>
        </p:blipFill>
        <p:spPr>
          <a:xfrm>
            <a:off x="3606840" y="222120"/>
            <a:ext cx="5763240" cy="374400"/>
          </a:xfrm>
          <a:prstGeom prst="rect">
            <a:avLst/>
          </a:prstGeom>
          <a:ln w="0">
            <a:noFill/>
          </a:ln>
        </p:spPr>
      </p:pic>
      <p:sp>
        <p:nvSpPr>
          <p:cNvPr id="99" name="PlaceHolder 3"/>
          <p:cNvSpPr>
            <a:spLocks noGrp="1"/>
          </p:cNvSpPr>
          <p:nvPr>
            <p:ph type="ftr"/>
          </p:nvPr>
        </p:nvSpPr>
        <p:spPr>
          <a:xfrm>
            <a:off x="3609000" y="6442200"/>
            <a:ext cx="6783480" cy="263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CA7608BC-773F-4240-9CE1-D531C9214F59}" type="datetime">
              <a:rPr lang="en-US" sz="1800" b="0" strike="noStrike" spc="-1">
                <a:solidFill>
                  <a:srgbClr val="8B8B8B"/>
                </a:solidFill>
                <a:latin typeface="Cambria"/>
              </a:rPr>
              <a:t>2/19/2025</a:t>
            </a:fld>
            <a:endParaRPr lang="en-GB" sz="1800" b="0" strike="noStrike" spc="-1">
              <a:latin typeface="Times New Roman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sldNum"/>
          </p:nvPr>
        </p:nvSpPr>
        <p:spPr>
          <a:xfrm>
            <a:off x="10697760" y="6442200"/>
            <a:ext cx="884520" cy="263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39375F28-1397-4C96-B595-E83E4922C85B}" type="slidenum">
              <a:rPr lang="cs-CZ" sz="1000" b="1" strike="noStrike" spc="-1">
                <a:solidFill>
                  <a:srgbClr val="8B8B8B"/>
                </a:solidFill>
                <a:latin typeface="Cambria"/>
              </a:rPr>
              <a:t>‹#›</a:t>
            </a:fld>
            <a:endParaRPr lang="en-GB" sz="1000" b="0" strike="noStrike" spc="-1">
              <a:latin typeface="Times New Roman"/>
            </a:endParaRPr>
          </a:p>
        </p:txBody>
      </p:sp>
      <p:sp>
        <p:nvSpPr>
          <p:cNvPr id="102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1800" b="0" strike="noStrike" spc="-1">
                <a:solidFill>
                  <a:srgbClr val="000000"/>
                </a:solidFill>
                <a:latin typeface="Verdana"/>
              </a:rPr>
              <a:t>Click to edit the title text format</a:t>
            </a:r>
          </a:p>
        </p:txBody>
      </p:sp>
      <p:sp>
        <p:nvSpPr>
          <p:cNvPr id="103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latin typeface="Cambria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AEAEA"/>
            </a:gs>
            <a:gs pos="100000">
              <a:srgbClr val="D9D9D9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0" y="-6480"/>
            <a:ext cx="12191760" cy="812520"/>
          </a:xfrm>
          <a:prstGeom prst="rect">
            <a:avLst/>
          </a:prstGeom>
          <a:gradFill rotWithShape="0">
            <a:gsLst>
              <a:gs pos="0">
                <a:srgbClr val="7D1E1E"/>
              </a:gs>
              <a:gs pos="100000">
                <a:srgbClr val="5E1616"/>
              </a:gs>
            </a:gsLst>
            <a:lin ang="18900000"/>
          </a:gradFill>
          <a:ln w="9525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CustomShape 2"/>
          <p:cNvSpPr/>
          <p:nvPr/>
        </p:nvSpPr>
        <p:spPr>
          <a:xfrm>
            <a:off x="9552240" y="463680"/>
            <a:ext cx="2059200" cy="16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r>
              <a:rPr lang="cs-CZ" sz="1100" b="1" strike="noStrike" spc="-1">
                <a:solidFill>
                  <a:srgbClr val="FFFFFF"/>
                </a:solidFill>
                <a:latin typeface="Cambria"/>
              </a:rPr>
              <a:t>www.econ.muni.cz</a:t>
            </a:r>
            <a:endParaRPr lang="en-GB" sz="1100" b="0" strike="noStrike" spc="-1">
              <a:latin typeface="Arial"/>
            </a:endParaRPr>
          </a:p>
        </p:txBody>
      </p:sp>
      <p:pic>
        <p:nvPicPr>
          <p:cNvPr id="142" name="Picture 13" descr="pruh+znak_ESF_13_gray4+bily_RGB"/>
          <p:cNvPicPr/>
          <p:nvPr/>
        </p:nvPicPr>
        <p:blipFill>
          <a:blip r:embed="rId14"/>
          <a:srcRect t="32014" b="60695"/>
          <a:stretch/>
        </p:blipFill>
        <p:spPr>
          <a:xfrm>
            <a:off x="556560" y="25560"/>
            <a:ext cx="3119760" cy="993240"/>
          </a:xfrm>
          <a:prstGeom prst="rect">
            <a:avLst/>
          </a:prstGeom>
          <a:ln w="0">
            <a:noFill/>
          </a:ln>
        </p:spPr>
      </p:pic>
      <p:pic>
        <p:nvPicPr>
          <p:cNvPr id="143" name="Picture 15" descr="pruh+znak_ESF_13_gray4+bily_RGB"/>
          <p:cNvPicPr/>
          <p:nvPr/>
        </p:nvPicPr>
        <p:blipFill>
          <a:blip r:embed="rId14"/>
          <a:srcRect t="63434" b="33293"/>
          <a:stretch/>
        </p:blipFill>
        <p:spPr>
          <a:xfrm>
            <a:off x="556560" y="6410160"/>
            <a:ext cx="3119760" cy="445680"/>
          </a:xfrm>
          <a:prstGeom prst="rect">
            <a:avLst/>
          </a:prstGeom>
          <a:ln w="0">
            <a:noFill/>
          </a:ln>
        </p:spPr>
      </p:pic>
      <p:pic>
        <p:nvPicPr>
          <p:cNvPr id="144" name="Picture 16" descr="text_zahlavi"/>
          <p:cNvPicPr/>
          <p:nvPr/>
        </p:nvPicPr>
        <p:blipFill>
          <a:blip r:embed="rId15"/>
          <a:stretch/>
        </p:blipFill>
        <p:spPr>
          <a:xfrm>
            <a:off x="3606840" y="222120"/>
            <a:ext cx="5763240" cy="374400"/>
          </a:xfrm>
          <a:prstGeom prst="rect">
            <a:avLst/>
          </a:prstGeom>
          <a:ln w="0">
            <a:noFill/>
          </a:ln>
        </p:spPr>
      </p:pic>
      <p:sp>
        <p:nvSpPr>
          <p:cNvPr id="145" name="PlaceHolder 3"/>
          <p:cNvSpPr>
            <a:spLocks noGrp="1"/>
          </p:cNvSpPr>
          <p:nvPr>
            <p:ph type="title"/>
          </p:nvPr>
        </p:nvSpPr>
        <p:spPr>
          <a:xfrm>
            <a:off x="1219320" y="1125360"/>
            <a:ext cx="10362960" cy="502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>
                <a:solidFill>
                  <a:srgbClr val="7D1E1E"/>
                </a:solidFill>
                <a:latin typeface="Cambria"/>
              </a:rPr>
              <a:t>Kliknutím lze upravit styl.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ftr"/>
          </p:nvPr>
        </p:nvSpPr>
        <p:spPr>
          <a:xfrm>
            <a:off x="3609000" y="6442200"/>
            <a:ext cx="6783480" cy="263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 type="sldNum"/>
          </p:nvPr>
        </p:nvSpPr>
        <p:spPr>
          <a:xfrm>
            <a:off x="10697760" y="6442200"/>
            <a:ext cx="884520" cy="263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4D2D6B18-795D-4BA3-AB3E-C5D5C773B065}" type="slidenum">
              <a:rPr lang="en-US" sz="1000" b="1" strike="noStrike" spc="-1">
                <a:solidFill>
                  <a:srgbClr val="7D1E1E"/>
                </a:solidFill>
                <a:latin typeface="Cambria"/>
              </a:rPr>
              <a:t>‹#›</a:t>
            </a:fld>
            <a:endParaRPr lang="en-GB" sz="1000" b="0" strike="noStrike" spc="-1">
              <a:latin typeface="Times New Roman"/>
            </a:endParaRPr>
          </a:p>
        </p:txBody>
      </p:sp>
      <p:sp>
        <p:nvSpPr>
          <p:cNvPr id="148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latin typeface="Cambria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3609000" y="2709720"/>
            <a:ext cx="7958160" cy="3455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1080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7D1E1E"/>
                </a:solidFill>
                <a:latin typeface="Cambria"/>
              </a:rPr>
              <a:t>MPV_</a:t>
            </a:r>
            <a:r>
              <a:rPr lang="cs-CZ" sz="2400" b="1" spc="-1" dirty="0">
                <a:solidFill>
                  <a:srgbClr val="7D1E1E"/>
                </a:solidFill>
                <a:latin typeface="Cambria"/>
              </a:rPr>
              <a:t>RKMD</a:t>
            </a:r>
            <a:r>
              <a:rPr lang="en-US" sz="2400" b="1" strike="noStrike" spc="-1" dirty="0">
                <a:solidFill>
                  <a:srgbClr val="7D1E1E"/>
                </a:solidFill>
                <a:latin typeface="Cambria"/>
              </a:rPr>
              <a:t> </a:t>
            </a:r>
            <a:r>
              <a:rPr lang="cs-CZ" sz="2400" b="1" strike="noStrike" spc="-1" dirty="0">
                <a:solidFill>
                  <a:srgbClr val="7D1E1E"/>
                </a:solidFill>
                <a:latin typeface="Cambria"/>
              </a:rPr>
              <a:t>Rozvoj komunikačních a manažerských dovedností</a:t>
            </a:r>
            <a:br>
              <a:rPr dirty="0"/>
            </a:br>
            <a:r>
              <a:rPr lang="en-GB" sz="2400" b="1" spc="-1" dirty="0" err="1">
                <a:solidFill>
                  <a:srgbClr val="7D1E1E"/>
                </a:solidFill>
                <a:latin typeface="Cambria"/>
              </a:rPr>
              <a:t>Seminář</a:t>
            </a:r>
            <a:r>
              <a:rPr lang="en-GB" sz="2400" b="1" spc="-1" dirty="0">
                <a:solidFill>
                  <a:srgbClr val="7D1E1E"/>
                </a:solidFill>
                <a:latin typeface="Cambria"/>
              </a:rPr>
              <a:t> 1: </a:t>
            </a:r>
            <a:r>
              <a:rPr lang="en-GB" sz="2400" b="1" spc="-1" dirty="0" err="1">
                <a:solidFill>
                  <a:srgbClr val="7D1E1E"/>
                </a:solidFill>
                <a:latin typeface="Cambria"/>
              </a:rPr>
              <a:t>Základní</a:t>
            </a:r>
            <a:r>
              <a:rPr lang="en-GB" sz="2400" b="1" spc="-1" dirty="0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b="1" spc="-1" dirty="0" err="1">
                <a:solidFill>
                  <a:srgbClr val="7D1E1E"/>
                </a:solidFill>
                <a:latin typeface="Cambria"/>
              </a:rPr>
              <a:t>komunikační</a:t>
            </a:r>
            <a:r>
              <a:rPr lang="en-GB" sz="2400" b="1" spc="-1" dirty="0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b="1" spc="-1" dirty="0" err="1">
                <a:solidFill>
                  <a:srgbClr val="7D1E1E"/>
                </a:solidFill>
                <a:latin typeface="Cambria"/>
              </a:rPr>
              <a:t>dovednosti</a:t>
            </a:r>
            <a:br>
              <a:rPr dirty="0"/>
            </a:br>
            <a:br>
              <a:rPr dirty="0"/>
            </a:b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3609000" y="5373720"/>
            <a:ext cx="7958160" cy="79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cs-CZ" sz="2000" b="1" strike="noStrike" spc="-1" dirty="0">
                <a:solidFill>
                  <a:srgbClr val="000000"/>
                </a:solidFill>
                <a:latin typeface="Cambria"/>
              </a:rPr>
              <a:t>Jan Řezáč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lvl="0">
              <a:defRPr/>
            </a:pPr>
            <a:r>
              <a:rPr lang="cs-CZ" sz="2400" spc="-1" dirty="0">
                <a:solidFill>
                  <a:srgbClr val="7D1E1E"/>
                </a:solidFill>
                <a:latin typeface="Cambria"/>
              </a:rPr>
              <a:t>Požadavky kurzu – jaké jsou podmínky pro úspěšné absolvování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DejaVu Sans"/>
              <a:cs typeface="DejaVu Sans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3080" lvl="0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  <a:defRPr/>
            </a:pPr>
            <a:r>
              <a:rPr lang="cs-CZ" sz="2400" b="1" spc="-1" dirty="0">
                <a:solidFill>
                  <a:srgbClr val="000000"/>
                </a:solidFill>
                <a:latin typeface="Cambria"/>
              </a:rPr>
              <a:t>1) Účast na seminářích (85 %) = vynechání pouze jednoho semináře ze šesti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343080" lvl="0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  <a:defRPr/>
            </a:pP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Zameškání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více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než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dvou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seminářů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znemožňuje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ukončení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předmětu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!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lvl="0">
              <a:spcBef>
                <a:spcPts val="479"/>
              </a:spcBef>
              <a:tabLst>
                <a:tab pos="0" algn="l"/>
              </a:tabLst>
              <a:defRPr/>
            </a:pPr>
            <a:r>
              <a:rPr lang="cs-CZ" sz="2400" b="1" spc="-1" dirty="0">
                <a:solidFill>
                  <a:srgbClr val="000000"/>
                </a:solidFill>
                <a:latin typeface="Cambria"/>
              </a:rPr>
              <a:t>Semináře fungují pouze díky vaší aktivní účasti. Choďte včas, používejte elektroniku pouze k psaní poznámek, buďte mentálně přítomni.</a:t>
            </a:r>
            <a:endParaRPr kumimoji="0" lang="en-US" sz="2400" b="1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cs-CZ" sz="2400" b="1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RKMD</a:t>
            </a:r>
            <a:endParaRPr kumimoji="0" lang="en-GB" sz="10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  <p:pic>
        <p:nvPicPr>
          <p:cNvPr id="1026" name="Picture 2" descr="No laptop sign Royalty Free Vector Image - VectorStock">
            <a:extLst>
              <a:ext uri="{FF2B5EF4-FFF2-40B4-BE49-F238E27FC236}">
                <a16:creationId xmlns:a16="http://schemas.microsoft.com/office/drawing/2014/main" id="{6F053573-3EA1-6C2C-0AAE-361F205CE8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4021" y="4242025"/>
            <a:ext cx="1649179" cy="179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8455" y="4242025"/>
            <a:ext cx="1799924" cy="179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36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lvl="0">
              <a:defRPr/>
            </a:pPr>
            <a:r>
              <a:rPr lang="cs-CZ" sz="2400" spc="-1" dirty="0">
                <a:solidFill>
                  <a:srgbClr val="7D1E1E"/>
                </a:solidFill>
                <a:latin typeface="Cambria"/>
              </a:rPr>
              <a:t>Požadavky kurzu – jaké jsou podmínky pro úspěšné absolvování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DejaVu Sans"/>
              <a:cs typeface="DejaVu Sans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3080" lvl="0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  <a:defRPr/>
            </a:pPr>
            <a:r>
              <a:rPr kumimoji="0" lang="cs-CZ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2) </a:t>
            </a:r>
            <a:r>
              <a:rPr lang="cs-CZ" sz="2400" b="1" spc="-1" dirty="0">
                <a:solidFill>
                  <a:srgbClr val="000000"/>
                </a:solidFill>
                <a:latin typeface="Cambria"/>
              </a:rPr>
              <a:t>Prezentace na semináři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743040" lvl="1" indent="-342720"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  <a:defRPr/>
            </a:pPr>
            <a:r>
              <a:rPr lang="cs-CZ" sz="2200" spc="-1" dirty="0">
                <a:solidFill>
                  <a:srgbClr val="000000"/>
                </a:solidFill>
                <a:latin typeface="Cambria"/>
              </a:rPr>
              <a:t>Prezentace na téma související s managementem
Stručný na teorii, důraz na příklady a aplikace v reálném světě
Na konci tohoto týdne bude k dispozici balík v </a:t>
            </a:r>
            <a:r>
              <a:rPr lang="cs-CZ" sz="2200" spc="-1" dirty="0" err="1">
                <a:solidFill>
                  <a:srgbClr val="000000"/>
                </a:solidFill>
                <a:latin typeface="Cambria"/>
              </a:rPr>
              <a:t>ISu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, kde si před prezentací označíte své téma a cíl. Bude vám zaslán e-mail.</a:t>
            </a:r>
            <a:endParaRPr kumimoji="0" lang="cs-CZ" sz="2200" b="1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743040" lvl="1" indent="-342720"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  <a:defRPr/>
            </a:pPr>
            <a:r>
              <a:rPr lang="cs-CZ" sz="2200" b="1" spc="-1" dirty="0">
                <a:solidFill>
                  <a:srgbClr val="000000"/>
                </a:solidFill>
                <a:latin typeface="Cambria"/>
              </a:rPr>
              <a:t>Tři kroky:</a:t>
            </a:r>
            <a:endParaRPr kumimoji="0" lang="cs-CZ" sz="2200" b="1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743040" lvl="1" indent="-342720"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  <a:defRPr/>
            </a:pPr>
            <a:r>
              <a:rPr lang="cs-CZ" sz="2200" spc="-1" dirty="0">
                <a:solidFill>
                  <a:srgbClr val="000000"/>
                </a:solidFill>
                <a:latin typeface="Cambria"/>
              </a:rPr>
              <a:t>výběr tématu v </a:t>
            </a:r>
            <a:r>
              <a:rPr lang="cs-CZ" sz="2200" spc="-1" dirty="0" err="1">
                <a:solidFill>
                  <a:srgbClr val="000000"/>
                </a:solidFill>
                <a:latin typeface="Cambria"/>
              </a:rPr>
              <a:t>ISu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. 
Seminář 3 – krátký slovní popis vaší prezentace, osnovy a zdrojů na semináři
Seminář 4/5 – vaše aktuální prezentace</a:t>
            </a: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RKMD</a:t>
            </a:r>
            <a:endParaRPr kumimoji="0" lang="en-GB" sz="10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642778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lvl="0">
              <a:defRPr/>
            </a:pPr>
            <a:r>
              <a:rPr lang="cs-CZ" sz="2400" spc="-1" dirty="0">
                <a:solidFill>
                  <a:srgbClr val="7D1E1E"/>
                </a:solidFill>
                <a:latin typeface="Cambria"/>
              </a:rPr>
              <a:t>Požadavky kurzu – jaké jsou podmínky pro úspěšné absolvování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DejaVu Sans"/>
              <a:cs typeface="DejaVu Sans"/>
            </a:endParaRPr>
          </a:p>
        </p:txBody>
      </p:sp>
      <p:sp>
        <p:nvSpPr>
          <p:cNvPr id="200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lvl="0" indent="-342720">
              <a:spcBef>
                <a:spcPts val="349"/>
              </a:spcBef>
              <a:buClr>
                <a:srgbClr val="7D1E1E"/>
              </a:buClr>
              <a:buFont typeface="Wingdings" charset="2"/>
              <a:buChar char=""/>
              <a:tabLst>
                <a:tab pos="527760" algn="l"/>
              </a:tabLst>
              <a:defRPr/>
            </a:pPr>
            <a:r>
              <a:rPr lang="cs-CZ" sz="2400" b="1" spc="-7" dirty="0">
                <a:solidFill>
                  <a:srgbClr val="3D3C2C"/>
                </a:solidFill>
                <a:latin typeface="Cambria"/>
                <a:ea typeface="Cambria"/>
              </a:rPr>
              <a:t>3) Test (minimální úroveň znalostí 60%)</a:t>
            </a:r>
          </a:p>
          <a:p>
            <a:pPr marL="1384200" lvl="3" indent="-342720">
              <a:spcBef>
                <a:spcPts val="349"/>
              </a:spcBef>
              <a:buClr>
                <a:srgbClr val="7D1E1E"/>
              </a:buClr>
              <a:buFont typeface="Wingdings" charset="2"/>
              <a:buChar char=""/>
              <a:tabLst>
                <a:tab pos="527760" algn="l"/>
              </a:tabLst>
              <a:defRPr/>
            </a:pPr>
            <a:r>
              <a:rPr lang="en-GB" sz="2400" spc="-7" dirty="0" err="1">
                <a:solidFill>
                  <a:srgbClr val="3D3C2C"/>
                </a:solidFill>
                <a:latin typeface="Cambria"/>
                <a:ea typeface="Cambria"/>
              </a:rPr>
              <a:t>teoretické</a:t>
            </a:r>
            <a:r>
              <a:rPr lang="en-GB" sz="2400" spc="-7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7" dirty="0" err="1">
                <a:solidFill>
                  <a:srgbClr val="3D3C2C"/>
                </a:solidFill>
                <a:latin typeface="Cambria"/>
                <a:ea typeface="Cambria"/>
              </a:rPr>
              <a:t>znalosti</a:t>
            </a:r>
            <a:r>
              <a:rPr lang="en-GB" sz="2400" spc="-7" dirty="0">
                <a:solidFill>
                  <a:srgbClr val="3D3C2C"/>
                </a:solidFill>
                <a:latin typeface="Cambria"/>
                <a:ea typeface="Cambria"/>
              </a:rPr>
              <a:t>
</a:t>
            </a:r>
            <a:r>
              <a:rPr lang="en-GB" sz="2400" spc="-7" dirty="0" err="1">
                <a:solidFill>
                  <a:srgbClr val="3D3C2C"/>
                </a:solidFill>
                <a:latin typeface="Cambria"/>
                <a:ea typeface="Cambria"/>
              </a:rPr>
              <a:t>hodnocení</a:t>
            </a:r>
            <a:r>
              <a:rPr lang="en-GB" sz="2400" spc="-7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7" dirty="0" err="1">
                <a:solidFill>
                  <a:srgbClr val="3D3C2C"/>
                </a:solidFill>
                <a:latin typeface="Cambria"/>
                <a:ea typeface="Cambria"/>
              </a:rPr>
              <a:t>praktických</a:t>
            </a:r>
            <a:r>
              <a:rPr lang="en-GB" sz="2400" spc="-7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7" dirty="0" err="1">
                <a:solidFill>
                  <a:srgbClr val="3D3C2C"/>
                </a:solidFill>
                <a:latin typeface="Cambria"/>
                <a:ea typeface="Cambria"/>
              </a:rPr>
              <a:t>komunikačních</a:t>
            </a:r>
            <a:r>
              <a:rPr lang="en-GB" sz="2400" spc="-7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7" dirty="0" err="1">
                <a:solidFill>
                  <a:srgbClr val="3D3C2C"/>
                </a:solidFill>
                <a:latin typeface="Cambria"/>
                <a:ea typeface="Cambria"/>
              </a:rPr>
              <a:t>dovedností</a:t>
            </a:r>
            <a:r>
              <a:rPr lang="en-GB" sz="2400" spc="-7" dirty="0">
                <a:solidFill>
                  <a:srgbClr val="3D3C2C"/>
                </a:solidFill>
                <a:latin typeface="Cambria"/>
                <a:ea typeface="Cambria"/>
              </a:rPr>
              <a:t> (</a:t>
            </a:r>
            <a:r>
              <a:rPr lang="en-GB" sz="2400" spc="-7" dirty="0" err="1">
                <a:solidFill>
                  <a:srgbClr val="3D3C2C"/>
                </a:solidFill>
                <a:latin typeface="Cambria"/>
                <a:ea typeface="Cambria"/>
              </a:rPr>
              <a:t>prostřednictvím</a:t>
            </a:r>
            <a:r>
              <a:rPr lang="en-GB" sz="2400" spc="-7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7" dirty="0" err="1">
                <a:solidFill>
                  <a:srgbClr val="3D3C2C"/>
                </a:solidFill>
                <a:latin typeface="Cambria"/>
                <a:ea typeface="Cambria"/>
              </a:rPr>
              <a:t>praktických</a:t>
            </a:r>
            <a:r>
              <a:rPr lang="en-GB" sz="2400" spc="-7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7" dirty="0" err="1">
                <a:solidFill>
                  <a:srgbClr val="3D3C2C"/>
                </a:solidFill>
                <a:latin typeface="Cambria"/>
                <a:ea typeface="Cambria"/>
              </a:rPr>
              <a:t>příkladů</a:t>
            </a:r>
            <a:r>
              <a:rPr lang="en-GB" sz="2400" spc="-7" dirty="0">
                <a:solidFill>
                  <a:srgbClr val="3D3C2C"/>
                </a:solidFill>
                <a:latin typeface="Cambria"/>
                <a:ea typeface="Cambria"/>
              </a:rPr>
              <a:t>, </a:t>
            </a:r>
            <a:r>
              <a:rPr lang="en-GB" sz="2400" spc="-7" dirty="0" err="1">
                <a:solidFill>
                  <a:srgbClr val="3D3C2C"/>
                </a:solidFill>
                <a:latin typeface="Cambria"/>
                <a:ea typeface="Cambria"/>
              </a:rPr>
              <a:t>opravování</a:t>
            </a:r>
            <a:r>
              <a:rPr lang="en-GB" sz="2400" spc="-7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7" dirty="0" err="1">
                <a:solidFill>
                  <a:srgbClr val="3D3C2C"/>
                </a:solidFill>
                <a:latin typeface="Cambria"/>
                <a:ea typeface="Cambria"/>
              </a:rPr>
              <a:t>chybných</a:t>
            </a:r>
            <a:r>
              <a:rPr lang="en-GB" sz="2400" spc="-7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7" dirty="0" err="1">
                <a:solidFill>
                  <a:srgbClr val="3D3C2C"/>
                </a:solidFill>
                <a:latin typeface="Cambria"/>
                <a:ea typeface="Cambria"/>
              </a:rPr>
              <a:t>výroků</a:t>
            </a:r>
            <a:r>
              <a:rPr lang="en-GB" sz="2400" spc="-7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7" dirty="0" err="1">
                <a:solidFill>
                  <a:srgbClr val="3D3C2C"/>
                </a:solidFill>
                <a:latin typeface="Cambria"/>
                <a:ea typeface="Cambria"/>
              </a:rPr>
              <a:t>apod</a:t>
            </a:r>
            <a:r>
              <a:rPr lang="en-GB" sz="2400" spc="-7" dirty="0">
                <a:solidFill>
                  <a:srgbClr val="3D3C2C"/>
                </a:solidFill>
                <a:latin typeface="Cambria"/>
                <a:ea typeface="Cambria"/>
              </a:rPr>
              <a:t>.)
ABC a </a:t>
            </a:r>
            <a:r>
              <a:rPr lang="en-GB" sz="2400" spc="-7" dirty="0" err="1">
                <a:solidFill>
                  <a:srgbClr val="3D3C2C"/>
                </a:solidFill>
                <a:latin typeface="Cambria"/>
                <a:ea typeface="Cambria"/>
              </a:rPr>
              <a:t>otevřené</a:t>
            </a:r>
            <a:r>
              <a:rPr lang="en-GB" sz="2400" spc="-7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7" dirty="0" err="1">
                <a:solidFill>
                  <a:srgbClr val="3D3C2C"/>
                </a:solidFill>
                <a:latin typeface="Cambria"/>
                <a:ea typeface="Cambria"/>
              </a:rPr>
              <a:t>otázky</a:t>
            </a:r>
            <a:endParaRPr lang="cs-CZ" sz="2400" spc="-7" dirty="0">
              <a:solidFill>
                <a:srgbClr val="3D3C2C"/>
              </a:solidFill>
              <a:latin typeface="Cambria"/>
              <a:ea typeface="Cambria"/>
            </a:endParaRPr>
          </a:p>
          <a:p>
            <a:pPr marL="469800" lvl="1" indent="-342720">
              <a:spcBef>
                <a:spcPts val="349"/>
              </a:spcBef>
              <a:buClr>
                <a:srgbClr val="7D1E1E"/>
              </a:buClr>
              <a:buFont typeface="Wingdings" charset="2"/>
              <a:buChar char=""/>
              <a:tabLst>
                <a:tab pos="527760" algn="l"/>
              </a:tabLst>
              <a:defRPr/>
            </a:pP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Kritéria</a:t>
            </a:r>
            <a:r>
              <a:rPr lang="en-GB" sz="2400" spc="-12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hodnocení</a:t>
            </a:r>
            <a:r>
              <a:rPr lang="en-GB" sz="2400" spc="-12" dirty="0">
                <a:solidFill>
                  <a:srgbClr val="3D3C2C"/>
                </a:solidFill>
                <a:latin typeface="Cambria"/>
                <a:ea typeface="Cambria"/>
              </a:rPr>
              <a:t>:
</a:t>
            </a: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kvantita</a:t>
            </a:r>
            <a:r>
              <a:rPr lang="en-GB" sz="2400" spc="-12" dirty="0">
                <a:solidFill>
                  <a:srgbClr val="3D3C2C"/>
                </a:solidFill>
                <a:latin typeface="Cambria"/>
                <a:ea typeface="Cambria"/>
              </a:rPr>
              <a:t> a </a:t>
            </a: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kvalita</a:t>
            </a:r>
            <a:r>
              <a:rPr lang="en-GB" sz="2400" spc="-12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teoretických</a:t>
            </a:r>
            <a:r>
              <a:rPr lang="en-GB" sz="2400" spc="-12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znalostí</a:t>
            </a:r>
            <a:r>
              <a:rPr lang="en-GB" sz="2400" spc="-12" dirty="0">
                <a:solidFill>
                  <a:srgbClr val="3D3C2C"/>
                </a:solidFill>
                <a:latin typeface="Cambria"/>
                <a:ea typeface="Cambria"/>
              </a:rPr>
              <a:t>
</a:t>
            </a: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Porozumění</a:t>
            </a:r>
            <a:r>
              <a:rPr lang="en-GB" sz="2400" spc="-12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teorii</a:t>
            </a:r>
            <a:r>
              <a:rPr lang="en-GB" sz="2400" spc="-12" dirty="0">
                <a:solidFill>
                  <a:srgbClr val="3D3C2C"/>
                </a:solidFill>
                <a:latin typeface="Cambria"/>
                <a:ea typeface="Cambria"/>
              </a:rPr>
              <a:t>
</a:t>
            </a: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schopnost</a:t>
            </a:r>
            <a:r>
              <a:rPr lang="en-GB" sz="2400" spc="-12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aplikovat</a:t>
            </a:r>
            <a:r>
              <a:rPr lang="en-GB" sz="2400" spc="-12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získané</a:t>
            </a:r>
            <a:r>
              <a:rPr lang="en-GB" sz="2400" spc="-12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znalosti</a:t>
            </a:r>
            <a:r>
              <a:rPr lang="en-GB" sz="2400" spc="-12" dirty="0">
                <a:solidFill>
                  <a:srgbClr val="3D3C2C"/>
                </a:solidFill>
                <a:latin typeface="Cambria"/>
                <a:ea typeface="Cambria"/>
              </a:rPr>
              <a:t>
</a:t>
            </a: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míra</a:t>
            </a:r>
            <a:r>
              <a:rPr lang="en-GB" sz="2400" spc="-12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rozvoje</a:t>
            </a:r>
            <a:r>
              <a:rPr lang="en-GB" sz="2400" spc="-12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příslušných</a:t>
            </a:r>
            <a:r>
              <a:rPr lang="en-GB" sz="2400" spc="-12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dovedností</a:t>
            </a:r>
            <a:r>
              <a:rPr lang="en-GB" sz="2400" spc="-12" dirty="0">
                <a:solidFill>
                  <a:srgbClr val="3D3C2C"/>
                </a:solidFill>
                <a:latin typeface="Cambria"/>
                <a:ea typeface="Cambria"/>
              </a:rPr>
              <a:t>
NE </a:t>
            </a: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prezentace</a:t>
            </a:r>
            <a:r>
              <a:rPr lang="en-GB" sz="2400" spc="-12" dirty="0">
                <a:solidFill>
                  <a:srgbClr val="3D3C2C"/>
                </a:solidFill>
                <a:latin typeface="Cambria"/>
                <a:ea typeface="Cambria"/>
              </a:rPr>
              <a:t>, </a:t>
            </a: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účast</a:t>
            </a:r>
            <a:r>
              <a:rPr lang="en-GB" sz="2400" spc="-12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na</a:t>
            </a:r>
            <a:r>
              <a:rPr lang="en-GB" sz="2400" spc="-12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kurzu</a:t>
            </a:r>
            <a:r>
              <a:rPr lang="en-GB" sz="2400" spc="-12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nebo</a:t>
            </a:r>
            <a:r>
              <a:rPr lang="en-GB" sz="2400" spc="-12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účast</a:t>
            </a:r>
            <a:r>
              <a:rPr lang="en-GB" sz="2400" spc="-12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na</a:t>
            </a:r>
            <a:r>
              <a:rPr lang="en-GB" sz="2400" spc="-12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2" dirty="0" err="1">
                <a:solidFill>
                  <a:srgbClr val="3D3C2C"/>
                </a:solidFill>
                <a:latin typeface="Cambria"/>
                <a:ea typeface="Cambria"/>
              </a:rPr>
              <a:t>kurzu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201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RKMD</a:t>
            </a:r>
            <a:endParaRPr kumimoji="0" lang="en-GB" sz="10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spc="-1" dirty="0">
                <a:solidFill>
                  <a:srgbClr val="7D1E1E"/>
                </a:solidFill>
                <a:latin typeface="Cambria"/>
              </a:rPr>
              <a:t>Postup prací na prezentaci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400320" lvl="1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tabLst>
                <a:tab pos="0" algn="l"/>
              </a:tabLst>
            </a:pPr>
            <a:endParaRPr lang="en-GB" sz="2200" spc="-1" dirty="0">
              <a:solidFill>
                <a:srgbClr val="000000"/>
              </a:solidFill>
              <a:latin typeface="Cambria"/>
            </a:endParaRP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Věnujte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trochu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času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nalezení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tématu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které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se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vám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líbí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.
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Začněte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procházet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relevantní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zdroje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
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Popište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něco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užitečného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, co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jste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se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naučili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z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tématu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nikoli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všechno 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z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tématu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
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Konkrétní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příklad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a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případové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studie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jsou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lepší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než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teoretické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koncepty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
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Než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budete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prezentovat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můžete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si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vše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vyzkoušet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se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svou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osnovou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na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200" spc="-1" dirty="0" err="1">
                <a:solidFill>
                  <a:srgbClr val="000000"/>
                </a:solidFill>
                <a:latin typeface="Cambria"/>
              </a:rPr>
              <a:t>semináři</a:t>
            </a:r>
            <a:r>
              <a:rPr lang="en-GB" sz="2200" spc="-1" dirty="0">
                <a:solidFill>
                  <a:srgbClr val="000000"/>
                </a:solidFill>
                <a:latin typeface="Cambria"/>
              </a:rPr>
              <a:t> 3</a:t>
            </a: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endParaRPr lang="en-GB" sz="2200" spc="-1" dirty="0">
              <a:solidFill>
                <a:srgbClr val="000000"/>
              </a:solidFill>
              <a:latin typeface="Cambria"/>
            </a:endParaRP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endParaRPr lang="cs-CZ" sz="220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5202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pl-PL" sz="2400" spc="-1" dirty="0">
                <a:solidFill>
                  <a:srgbClr val="7D1E1E"/>
                </a:solidFill>
                <a:latin typeface="Cambria"/>
              </a:rPr>
              <a:t>Jak by měla vaše prezentace vypadat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r>
              <a:rPr lang="cs-CZ" sz="2200" spc="-1" dirty="0">
                <a:solidFill>
                  <a:srgbClr val="000000"/>
                </a:solidFill>
                <a:latin typeface="Cambria"/>
              </a:rPr>
              <a:t>Na základě dobré literatury
Jasný cíl a struktura
Zahrnutá zpětná vazba z přípravné lekce
Snadné pochopení
Pouze krátký úvod: Většina témat je chytrým spolužákům ve třídě již známa
Celkem cca 6 minut - Hotovo s teorií a motivací v 5 větách</a:t>
            </a:r>
          </a:p>
          <a:p>
            <a:pPr marL="400320" lvl="1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tabLst>
                <a:tab pos="0" algn="l"/>
              </a:tabLst>
            </a:pPr>
            <a:endParaRPr lang="cs-CZ" sz="2200" spc="-1" dirty="0">
              <a:solidFill>
                <a:srgbClr val="000000"/>
              </a:solidFill>
              <a:latin typeface="Cambria"/>
            </a:endParaRPr>
          </a:p>
          <a:p>
            <a:pPr marL="400320" lvl="1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tabLst>
                <a:tab pos="0" algn="l"/>
              </a:tabLst>
            </a:pP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Vaším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cílem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je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zlepšit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životy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těch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kteří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vám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naslouchali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. Bude 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ještě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celá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lekce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která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vám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pomůže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udělat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prezentaci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správně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.</a:t>
            </a:r>
            <a:endParaRPr lang="cs-CZ" sz="2200" strike="noStrike" spc="-1" dirty="0">
              <a:solidFill>
                <a:srgbClr val="000000"/>
              </a:solidFill>
              <a:latin typeface="Cambria"/>
            </a:endParaRP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endParaRPr lang="en-GB" sz="220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endParaRPr lang="en-GB" sz="2200" strike="noStrike" spc="-1" dirty="0">
              <a:solidFill>
                <a:srgbClr val="000000"/>
              </a:solidFill>
              <a:latin typeface="Cambria"/>
            </a:endParaRPr>
          </a:p>
          <a:p>
            <a:pPr marL="743040" lvl="1" indent="-342720">
              <a:lnSpc>
                <a:spcPct val="100000"/>
              </a:lnSpc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</a:pPr>
            <a:endParaRPr lang="cs-CZ" sz="220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cs-CZ" sz="22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11603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1426148" y="111474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lvl="0">
              <a:defRPr/>
            </a:pPr>
            <a:r>
              <a:rPr lang="cs-CZ" sz="2400" spc="-1" dirty="0">
                <a:solidFill>
                  <a:srgbClr val="7D1E1E"/>
                </a:solidFill>
                <a:latin typeface="Cambria"/>
              </a:rPr>
              <a:t>Studijní materiály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DejaVu Sans"/>
              <a:cs typeface="DejaVu Sans"/>
            </a:endParaRPr>
          </a:p>
        </p:txBody>
      </p:sp>
      <p:sp>
        <p:nvSpPr>
          <p:cNvPr id="203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285120" indent="-272520">
              <a:spcBef>
                <a:spcPts val="99"/>
              </a:spcBef>
              <a:buClr>
                <a:srgbClr val="7D1E1E"/>
              </a:buClr>
              <a:buFont typeface="Wingdings" charset="2"/>
              <a:buChar char=""/>
              <a:defRPr/>
            </a:pP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Materiály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poskytnuté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na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přednáškách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 (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prezentacích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)
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Semináře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 (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prezentace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 a 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cvičení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)
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Učební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texty</a:t>
            </a:r>
            <a:r>
              <a:rPr lang="cs-CZ" sz="2400" spc="-1" dirty="0">
                <a:solidFill>
                  <a:srgbClr val="3D3C2C"/>
                </a:solidFill>
                <a:latin typeface="Cambria"/>
                <a:ea typeface="Cambria"/>
              </a:rPr>
              <a:t> viz Osnova předmětu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:
</a:t>
            </a:r>
            <a:r>
              <a:rPr lang="cs-CZ" sz="2400" spc="-1" dirty="0">
                <a:solidFill>
                  <a:srgbClr val="3D3C2C"/>
                </a:solidFill>
                <a:latin typeface="Cambria"/>
                <a:ea typeface="Cambria"/>
              </a:rPr>
              <a:t>	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Komunikační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proces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
</a:t>
            </a:r>
            <a:r>
              <a:rPr lang="cs-CZ" sz="2400" spc="-1" dirty="0">
                <a:solidFill>
                  <a:srgbClr val="3D3C2C"/>
                </a:solidFill>
                <a:latin typeface="Cambria"/>
                <a:ea typeface="Cambria"/>
              </a:rPr>
              <a:t>	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Efektivní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verbální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komunikace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
</a:t>
            </a:r>
            <a:r>
              <a:rPr lang="cs-CZ" sz="2400" spc="-1" dirty="0">
                <a:solidFill>
                  <a:srgbClr val="3D3C2C"/>
                </a:solidFill>
                <a:latin typeface="Cambria"/>
                <a:ea typeface="Cambria"/>
              </a:rPr>
              <a:t>	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Základní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komunikační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dovednosti</a:t>
            </a:r>
            <a:endParaRPr kumimoji="0" lang="cs-CZ" sz="2200" b="0" i="0" u="none" strike="noStrike" kern="1200" cap="none" spc="-7" normalizeH="0" baseline="0" noProof="0" dirty="0">
              <a:ln>
                <a:noFill/>
              </a:ln>
              <a:solidFill>
                <a:srgbClr val="3D3C2C"/>
              </a:solidFill>
              <a:effectLst/>
              <a:uLnTx/>
              <a:uFillTx/>
              <a:latin typeface="Cambria"/>
              <a:ea typeface="Cambria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Máte nějaké otázky?</a:t>
            </a:r>
          </a:p>
        </p:txBody>
      </p:sp>
      <p:sp>
        <p:nvSpPr>
          <p:cNvPr id="204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RKMD</a:t>
            </a:r>
            <a:endParaRPr kumimoji="0" lang="en-GB" sz="10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Představte se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6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400" b="0" strike="noStrike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 algn="ctr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400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 algn="ctr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Vaše jméno a věk
ESF/FI/Jiné
Jakékoli předchozí podobné kurzy</a:t>
            </a:r>
          </a:p>
          <a:p>
            <a:pPr marL="12600" indent="-342720" algn="ctr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 čtete?</a:t>
            </a:r>
          </a:p>
          <a:p>
            <a:pPr algn="ctr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</a:pPr>
            <a:endParaRPr lang="cs-CZ" sz="2400" b="0" strike="noStrike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000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800" spc="-7" dirty="0">
              <a:solidFill>
                <a:srgbClr val="3D3C2C"/>
              </a:solidFill>
              <a:latin typeface="Century Gothic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8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07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99187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spc="-7" dirty="0">
                <a:solidFill>
                  <a:srgbClr val="7D1E1E"/>
                </a:solidFill>
                <a:latin typeface="Cambria"/>
              </a:rPr>
              <a:t>Jak zlepšit své komunikační dovednosti?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6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Učení je těžké. Naučit se soft </a:t>
            </a:r>
            <a:r>
              <a:rPr lang="cs-CZ" sz="2400" spc="-7" dirty="0" err="1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skills</a:t>
            </a: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(jako jsou prezentační dovednosti a vyjednávání) je ještě těžší. </a:t>
            </a:r>
          </a:p>
          <a:p>
            <a:pPr marL="342900" indent="-34290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
Jaké jsou některé běžné dobré způsoby, jak se naučit nové dovednosti? Hudba, matematika, jazyk?
</a:t>
            </a:r>
          </a:p>
          <a:p>
            <a:pPr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</a:pPr>
            <a:endParaRPr lang="cs-CZ" sz="2400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Jak se to liší při učení soft </a:t>
            </a:r>
            <a:r>
              <a:rPr lang="cs-CZ" sz="2400" spc="-7" dirty="0" err="1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skills</a:t>
            </a: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  <a:endParaRPr lang="cs-CZ" sz="2400" b="0" strike="noStrike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000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800" spc="-7" dirty="0">
              <a:solidFill>
                <a:srgbClr val="3D3C2C"/>
              </a:solidFill>
              <a:latin typeface="Century Gothic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8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07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9560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spc="-7" dirty="0">
                <a:solidFill>
                  <a:srgbClr val="7D1E1E"/>
                </a:solidFill>
                <a:latin typeface="Cambria"/>
              </a:rPr>
              <a:t>Jak zlepšovat své komunikační dovednosti?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6" name="TextShape 2"/>
          <p:cNvSpPr txBox="1"/>
          <p:nvPr/>
        </p:nvSpPr>
        <p:spPr>
          <a:xfrm>
            <a:off x="7156199" y="3953037"/>
            <a:ext cx="3532122" cy="185774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</a:pPr>
            <a:r>
              <a:rPr lang="cs-CZ" spc="-1" dirty="0">
                <a:solidFill>
                  <a:srgbClr val="000000"/>
                </a:solidFill>
                <a:latin typeface="Cambria"/>
              </a:rPr>
              <a:t>Praxe je pro měkké dovednosti těžko dostupná. 
Pasivní čtení materiálů nepřináší mnoho výhod.</a:t>
            </a:r>
            <a:endParaRPr lang="cs-CZ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07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  <p:pic>
        <p:nvPicPr>
          <p:cNvPr id="2050" name="Picture 2" descr="Leetcode: Overcoming the learning plateaus | by Ashveen Bansal | Medium">
            <a:extLst>
              <a:ext uri="{FF2B5EF4-FFF2-40B4-BE49-F238E27FC236}">
                <a16:creationId xmlns:a16="http://schemas.microsoft.com/office/drawing/2014/main" id="{C1B134EA-FF2E-748A-2E29-41AB41823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320" y="1628280"/>
            <a:ext cx="5730565" cy="4182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Unread Books at Home Still Spark Literacy Habits - Scientific American">
            <a:extLst>
              <a:ext uri="{FF2B5EF4-FFF2-40B4-BE49-F238E27FC236}">
                <a16:creationId xmlns:a16="http://schemas.microsoft.com/office/drawing/2014/main" id="{0834EFB7-A13E-D7A7-F4BE-543CA0648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058" y="4257591"/>
            <a:ext cx="982952" cy="7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ractice vs. Practise: What's The Difference? - Dictionary.com">
            <a:extLst>
              <a:ext uri="{FF2B5EF4-FFF2-40B4-BE49-F238E27FC236}">
                <a16:creationId xmlns:a16="http://schemas.microsoft.com/office/drawing/2014/main" id="{1FA4C027-BF52-A8B9-C1E9-B9025E1C3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427" y="2636628"/>
            <a:ext cx="1547373" cy="108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What Is A Plateau? - WorldAtlas">
            <a:extLst>
              <a:ext uri="{FF2B5EF4-FFF2-40B4-BE49-F238E27FC236}">
                <a16:creationId xmlns:a16="http://schemas.microsoft.com/office/drawing/2014/main" id="{2239DED6-69E2-FC26-1740-1893E004E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98" y="1570454"/>
            <a:ext cx="3375942" cy="224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E973D1F-0DD0-371F-9F57-F7877CC8288F}"/>
              </a:ext>
            </a:extLst>
          </p:cNvPr>
          <p:cNvSpPr txBox="1"/>
          <p:nvPr/>
        </p:nvSpPr>
        <p:spPr>
          <a:xfrm>
            <a:off x="4834701" y="2502494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Plateau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366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1200240" y="111474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spc="-7" dirty="0">
                <a:solidFill>
                  <a:srgbClr val="7D1E1E"/>
                </a:solidFill>
                <a:latin typeface="Cambria"/>
              </a:rPr>
              <a:t>Jak zlepšovat své komunikační dovednosti?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6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</a:pP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Extrémně důležitou součástí učení je mít někoho, kdo vás učí a dává dobrou zpětnou vazbu, což znamená: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Pozorně vás pozoruje;
Identifikuje oblasti, které je třeba zlepšit.
Rozděluje velké úkoly na menší části;
Navrhuje změny;
Sleduje průběh.</a:t>
            </a:r>
          </a:p>
          <a:p>
            <a:pPr marL="127080" lvl="1">
              <a:spcBef>
                <a:spcPts val="675"/>
              </a:spcBef>
              <a:buClr>
                <a:srgbClr val="7D1E1E"/>
              </a:buClr>
            </a:pP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 vše je pro soft </a:t>
            </a:r>
            <a:r>
              <a:rPr lang="cs-CZ" sz="2400" spc="-7" dirty="0" err="1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skills</a:t>
            </a:r>
            <a:r>
              <a:rPr lang="cs-CZ" sz="2400" spc="-7" dirty="0">
                <a:solidFill>
                  <a:srgbClr val="3D3C2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ve světě mimo semináře extrémně vzácné.</a:t>
            </a:r>
          </a:p>
          <a:p>
            <a:pPr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</a:pPr>
            <a:endParaRPr lang="cs-CZ" sz="2400" b="0" strike="noStrike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000" spc="-7" dirty="0">
              <a:solidFill>
                <a:srgbClr val="3D3C2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800" spc="-7" dirty="0">
              <a:solidFill>
                <a:srgbClr val="3D3C2C"/>
              </a:solidFill>
              <a:latin typeface="Century Gothic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endParaRPr lang="cs-CZ" sz="28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07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245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7D1E1E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Agenda</a:t>
            </a:r>
            <a:r>
              <a:rPr kumimoji="0" lang="en-US" sz="2400" b="0" i="0" u="none" strike="noStrike" kern="1200" cap="none" spc="-1" normalizeH="0" baseline="0" noProof="0" dirty="0">
                <a:ln>
                  <a:noFill/>
                </a:ln>
                <a:solidFill>
                  <a:srgbClr val="7D1E1E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 for today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DejaVu Sans"/>
              <a:cs typeface="DejaVu Sans"/>
            </a:endParaRPr>
          </a:p>
        </p:txBody>
      </p:sp>
      <p:sp>
        <p:nvSpPr>
          <p:cNvPr id="188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3080" lvl="0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  <a:defRPr/>
            </a:pP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Informace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o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kurzu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
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Požadavky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na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kurz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
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Úvod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
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Komunikační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process</a:t>
            </a: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3080" lvl="0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  <a:defRPr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Dávání feedbacku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
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Položení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správné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otázky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
Jak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být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lepším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posluchačem</a:t>
            </a: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3080" lvl="0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  <a:defRPr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3080" lvl="0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  <a:defRPr/>
            </a:pP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Všechny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prezentace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a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výukové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materiály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jsou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/budou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nahrány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v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ISu</a:t>
            </a: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3080" lvl="0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  <a:defRPr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https://is.muni.cz/auth/el/econ/jaro2025/MPV_RKMD/um/</a:t>
            </a:r>
          </a:p>
        </p:txBody>
      </p:sp>
      <p:sp>
        <p:nvSpPr>
          <p:cNvPr id="189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-1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RKMD</a:t>
            </a:r>
            <a:endParaRPr kumimoji="0" lang="en-GB" sz="10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spc="-7" dirty="0" err="1">
                <a:solidFill>
                  <a:srgbClr val="7D1E1E"/>
                </a:solidFill>
                <a:latin typeface="Cambria"/>
              </a:rPr>
              <a:t>Obecná</a:t>
            </a:r>
            <a:r>
              <a:rPr lang="en-GB" sz="2400" spc="-7" dirty="0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spc="-7" dirty="0" err="1">
                <a:solidFill>
                  <a:srgbClr val="7D1E1E"/>
                </a:solidFill>
                <a:latin typeface="Cambria"/>
              </a:rPr>
              <a:t>pravidla</a:t>
            </a:r>
            <a:r>
              <a:rPr lang="en-GB" sz="2400" spc="-7" dirty="0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spc="-7" dirty="0" err="1">
                <a:solidFill>
                  <a:srgbClr val="7D1E1E"/>
                </a:solidFill>
                <a:latin typeface="Cambria"/>
              </a:rPr>
              <a:t>efektivní</a:t>
            </a:r>
            <a:r>
              <a:rPr lang="en-GB" sz="2400" spc="-7" dirty="0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spc="-7" dirty="0" err="1">
                <a:solidFill>
                  <a:srgbClr val="7D1E1E"/>
                </a:solidFill>
                <a:latin typeface="Cambria"/>
              </a:rPr>
              <a:t>verbální</a:t>
            </a:r>
            <a:r>
              <a:rPr lang="en-GB" sz="2400" spc="-7" dirty="0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spc="-7" dirty="0" err="1">
                <a:solidFill>
                  <a:srgbClr val="7D1E1E"/>
                </a:solidFill>
                <a:latin typeface="Cambria"/>
              </a:rPr>
              <a:t>komunikace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2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386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Buďte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jasní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 a 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struční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, 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pozorně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naslouchejte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;
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Poskytujte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informace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 v 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logickém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pořadí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;
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Nezapomínejte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na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 to 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podstatné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;
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Přizpůsobte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 se 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svému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partnerovi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 (</a:t>
            </a:r>
            <a:r>
              <a:rPr lang="en-GB" sz="2400" spc="-1" dirty="0" err="1">
                <a:solidFill>
                  <a:srgbClr val="3D3C2C"/>
                </a:solidFill>
                <a:latin typeface="Cambria"/>
                <a:ea typeface="Cambria"/>
              </a:rPr>
              <a:t>partnerům</a:t>
            </a:r>
            <a:r>
              <a:rPr lang="en-GB" sz="2400" spc="-1" dirty="0">
                <a:solidFill>
                  <a:srgbClr val="3D3C2C"/>
                </a:solidFill>
                <a:latin typeface="Cambria"/>
                <a:ea typeface="Cambria"/>
              </a:rPr>
              <a:t>).</a:t>
            </a:r>
            <a:endParaRPr lang="cs-CZ" sz="2400" spc="-1" dirty="0">
              <a:solidFill>
                <a:srgbClr val="3D3C2C"/>
              </a:solidFill>
              <a:latin typeface="Cambria"/>
              <a:ea typeface="Cambria"/>
            </a:endParaRPr>
          </a:p>
          <a:p>
            <a:pPr>
              <a:lnSpc>
                <a:spcPct val="100000"/>
              </a:lnSpc>
              <a:spcBef>
                <a:spcPts val="283"/>
              </a:spcBef>
              <a:buClr>
                <a:srgbClr val="7D1E1E"/>
              </a:buClr>
            </a:pPr>
            <a:endParaRPr lang="cs-CZ" sz="2400" spc="-1" dirty="0">
              <a:solidFill>
                <a:srgbClr val="3D3C2C"/>
              </a:solidFill>
              <a:latin typeface="Cambria"/>
              <a:ea typeface="Cambria"/>
            </a:endParaRPr>
          </a:p>
          <a:p>
            <a:pPr>
              <a:lnSpc>
                <a:spcPct val="100000"/>
              </a:lnSpc>
              <a:spcBef>
                <a:spcPts val="283"/>
              </a:spcBef>
              <a:buClr>
                <a:srgbClr val="7D1E1E"/>
              </a:buClr>
            </a:pPr>
            <a:r>
              <a:rPr lang="cs-CZ" sz="2400" spc="-1" dirty="0">
                <a:solidFill>
                  <a:srgbClr val="3D3C2C"/>
                </a:solidFill>
                <a:latin typeface="Cambria"/>
                <a:ea typeface="Cambria"/>
              </a:rPr>
              <a:t>Obecné, povšechné </a:t>
            </a:r>
            <a:r>
              <a:rPr lang="cs-CZ" sz="2400" spc="-1" dirty="0" err="1">
                <a:solidFill>
                  <a:srgbClr val="3D3C2C"/>
                </a:solidFill>
                <a:latin typeface="Cambria"/>
                <a:ea typeface="Cambria"/>
              </a:rPr>
              <a:t>info</a:t>
            </a:r>
            <a:r>
              <a:rPr lang="cs-CZ" sz="2400" spc="-1" dirty="0">
                <a:solidFill>
                  <a:srgbClr val="3D3C2C"/>
                </a:solidFill>
                <a:latin typeface="Cambria"/>
                <a:ea typeface="Cambria"/>
              </a:rPr>
              <a:t>, že?</a:t>
            </a:r>
            <a:endParaRPr lang="cs-CZ" sz="2400" b="0" strike="noStrike" spc="-1" dirty="0">
              <a:solidFill>
                <a:srgbClr val="3D3C2C"/>
              </a:solidFill>
              <a:latin typeface="Cambria"/>
              <a:ea typeface="Cambria"/>
            </a:endParaRPr>
          </a:p>
          <a:p>
            <a:pPr marL="12600" indent="-342720">
              <a:lnSpc>
                <a:spcPct val="100000"/>
              </a:lnSpc>
              <a:spcBef>
                <a:spcPts val="283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1" dirty="0">
                <a:solidFill>
                  <a:srgbClr val="3D3C2C"/>
                </a:solidFill>
                <a:latin typeface="Cambria"/>
                <a:ea typeface="Cambria"/>
              </a:rPr>
              <a:t>Ale pro zlepšení, je nutné rozdělit proces do několika kroků, a studovat jej.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3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spc="-1" dirty="0">
                <a:solidFill>
                  <a:srgbClr val="7D1E1E"/>
                </a:solidFill>
                <a:latin typeface="Cambria"/>
              </a:rPr>
              <a:t>Komunikační proces - Schéma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  <p:pic>
        <p:nvPicPr>
          <p:cNvPr id="1028" name="Picture 4" descr="Základní model sociální komunikace (Basic Model of Social ...">
            <a:extLst>
              <a:ext uri="{FF2B5EF4-FFF2-40B4-BE49-F238E27FC236}">
                <a16:creationId xmlns:a16="http://schemas.microsoft.com/office/drawing/2014/main" id="{C640F812-18B6-EA10-F6E5-A9C25068E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13" y="1775280"/>
            <a:ext cx="10212973" cy="425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62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spc="-1" dirty="0">
                <a:solidFill>
                  <a:srgbClr val="7D1E1E"/>
                </a:solidFill>
                <a:latin typeface="Cambria"/>
              </a:rPr>
              <a:t>Komunikační proces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MPV_</a:t>
            </a:r>
            <a:r>
              <a:rPr lang="cs-CZ" sz="1000" b="0" strike="noStrike" spc="-1" dirty="0">
                <a:solidFill>
                  <a:srgbClr val="777777"/>
                </a:solidFill>
                <a:latin typeface="Cambria"/>
              </a:rPr>
              <a:t>RKMD </a:t>
            </a:r>
            <a:endParaRPr lang="en-GB" sz="1000" b="0" strike="noStrike" spc="-1" dirty="0">
              <a:latin typeface="Times New Roman"/>
            </a:endParaRPr>
          </a:p>
        </p:txBody>
      </p:sp>
      <p:sp>
        <p:nvSpPr>
          <p:cNvPr id="6" name="TextShape 2">
            <a:extLst>
              <a:ext uri="{FF2B5EF4-FFF2-40B4-BE49-F238E27FC236}">
                <a16:creationId xmlns:a16="http://schemas.microsoft.com/office/drawing/2014/main" id="{FF81E968-99DE-4CEE-807B-83065B69E6FC}"/>
              </a:ext>
            </a:extLst>
          </p:cNvPr>
          <p:cNvSpPr txBox="1"/>
          <p:nvPr/>
        </p:nvSpPr>
        <p:spPr>
          <a:xfrm>
            <a:off x="1200240" y="1773360"/>
            <a:ext cx="10195254" cy="4068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Abyste něčemu porozuměli, musíte jít do větších detailů (</a:t>
            </a: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granularita</a:t>
            </a:r>
            <a:r>
              <a:rPr lang="cs-CZ" sz="2400" spc="-7" dirty="0">
                <a:solidFill>
                  <a:srgbClr val="3D3C2C"/>
                </a:solidFill>
                <a:latin typeface="Century Gothic"/>
              </a:rPr>
              <a:t>).
Chcete-li vylepšit své nápady s ostatními, musíte sdílet stejnou slovní zásobu.
Když na komunikaci pohlížíme jako na kroky, je snazší odhalit chyby.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pic>
        <p:nvPicPr>
          <p:cNvPr id="2054" name="Picture 6" descr="Základní model sociální komunikace (Basic Model of Social ...">
            <a:extLst>
              <a:ext uri="{FF2B5EF4-FFF2-40B4-BE49-F238E27FC236}">
                <a16:creationId xmlns:a16="http://schemas.microsoft.com/office/drawing/2014/main" id="{9CFB116C-7F40-81E6-B1D1-253475D90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617" y="3807680"/>
            <a:ext cx="62865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536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1032534" y="1132217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spc="-1" dirty="0">
                <a:solidFill>
                  <a:srgbClr val="7D1E1E"/>
                </a:solidFill>
                <a:latin typeface="Cambria"/>
              </a:rPr>
              <a:t>Komunikační proces - příklad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  <p:sp>
        <p:nvSpPr>
          <p:cNvPr id="6" name="TextShape 2">
            <a:extLst>
              <a:ext uri="{FF2B5EF4-FFF2-40B4-BE49-F238E27FC236}">
                <a16:creationId xmlns:a16="http://schemas.microsoft.com/office/drawing/2014/main" id="{FF81E968-99DE-4CEE-807B-83065B69E6FC}"/>
              </a:ext>
            </a:extLst>
          </p:cNvPr>
          <p:cNvSpPr txBox="1"/>
          <p:nvPr/>
        </p:nvSpPr>
        <p:spPr>
          <a:xfrm>
            <a:off x="1200240" y="1773360"/>
            <a:ext cx="10195254" cy="4068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Odesílatel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se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chce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omluvit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a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věří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,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že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slova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jsou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důležitá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(ř</a:t>
            </a:r>
            <a:r>
              <a:rPr lang="cs-CZ" sz="2400" spc="-7" dirty="0" err="1">
                <a:solidFill>
                  <a:srgbClr val="3D3C2C"/>
                </a:solidFill>
                <a:latin typeface="Century Gothic"/>
              </a:rPr>
              <a:t>íct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"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Omlouvám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se ").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Příjemce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chce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přijmout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omluvu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a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věří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,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že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gesta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a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tón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hlasu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jsou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důležité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.
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Odesílatel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zakóduje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omluvu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jako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"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Omlouvám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se", a to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plochým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tónem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hlasu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. Toto "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Omlouvám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se" je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Příjemcem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dekódováno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jako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neupřímné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,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protože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postrádá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emoce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.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pic>
        <p:nvPicPr>
          <p:cNvPr id="6146" name="Picture 2" descr="Základní model sociální komunikace (Basic Model of Social ...">
            <a:extLst>
              <a:ext uri="{FF2B5EF4-FFF2-40B4-BE49-F238E27FC236}">
                <a16:creationId xmlns:a16="http://schemas.microsoft.com/office/drawing/2014/main" id="{AA5A426A-3E47-9B70-9107-3EF6F1F30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764" y="4085985"/>
            <a:ext cx="62865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217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pl-PL" sz="2400" spc="-1" dirty="0">
                <a:solidFill>
                  <a:srgbClr val="7D1E1E"/>
                </a:solidFill>
                <a:latin typeface="Cambria"/>
              </a:rPr>
              <a:t>Komunikační proces – Co bude dál? Realistický dialog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  <p:sp>
        <p:nvSpPr>
          <p:cNvPr id="6" name="TextShape 2">
            <a:extLst>
              <a:ext uri="{FF2B5EF4-FFF2-40B4-BE49-F238E27FC236}">
                <a16:creationId xmlns:a16="http://schemas.microsoft.com/office/drawing/2014/main" id="{FF81E968-99DE-4CEE-807B-83065B69E6FC}"/>
              </a:ext>
            </a:extLst>
          </p:cNvPr>
          <p:cNvSpPr txBox="1"/>
          <p:nvPr/>
        </p:nvSpPr>
        <p:spPr>
          <a:xfrm>
            <a:off x="1200240" y="1773360"/>
            <a:ext cx="10195254" cy="4068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Zvažte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následující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zpětnou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vazbu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po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předchozí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konverzaci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:</a:t>
            </a:r>
            <a:endParaRPr lang="cs-CZ" sz="2400" spc="-7" dirty="0">
              <a:solidFill>
                <a:srgbClr val="3D3C2C"/>
              </a:solidFill>
              <a:latin typeface="Century Gothic"/>
            </a:endParaRPr>
          </a:p>
          <a:p>
            <a:pPr marL="927000" lvl="2" indent="-342720"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i="1" spc="-7" dirty="0">
                <a:solidFill>
                  <a:srgbClr val="3D3C2C"/>
                </a:solidFill>
                <a:latin typeface="Century Gothic"/>
              </a:rPr>
              <a:t>P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: "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Ahoj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cs-CZ" sz="2400" i="1" spc="-7" dirty="0">
                <a:solidFill>
                  <a:srgbClr val="3D3C2C"/>
                </a:solidFill>
                <a:latin typeface="Century Gothic"/>
              </a:rPr>
              <a:t>Odesilateli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,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nejsem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si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jistý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,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jestli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je </a:t>
            </a:r>
            <a:r>
              <a:rPr lang="cs-CZ" sz="2400" i="1" spc="-7" dirty="0">
                <a:solidFill>
                  <a:srgbClr val="3D3C2C"/>
                </a:solidFill>
                <a:latin typeface="Century Gothic"/>
              </a:rPr>
              <a:t>tvoje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omluva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upřímná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,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chyběly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v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ní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emoce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kvůli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plochému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tónu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hlasu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.</a:t>
            </a:r>
            <a:endParaRPr lang="cs-CZ" sz="2400" i="1" spc="-7" dirty="0">
              <a:solidFill>
                <a:srgbClr val="3D3C2C"/>
              </a:solidFill>
              <a:latin typeface="Century Gothic"/>
            </a:endParaRPr>
          </a:p>
          <a:p>
            <a:pPr marL="927000" lvl="2" indent="-342720"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i="1" spc="-7" dirty="0">
                <a:solidFill>
                  <a:srgbClr val="3D3C2C"/>
                </a:solidFill>
                <a:latin typeface="Century Gothic"/>
              </a:rPr>
              <a:t>O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: "Ale ne,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Příjemce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,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podle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mého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chápání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je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důležité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slovo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"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promiň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". Moje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omluva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je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plně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upřímná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a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jsem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připraven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to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dokázat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dále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."
</a:t>
            </a:r>
            <a:r>
              <a:rPr lang="cs-CZ" sz="2400" i="1" spc="-7" dirty="0">
                <a:solidFill>
                  <a:srgbClr val="3D3C2C"/>
                </a:solidFill>
                <a:latin typeface="Century Gothic"/>
              </a:rPr>
              <a:t>P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: „</a:t>
            </a:r>
            <a:r>
              <a:rPr lang="cs-CZ" sz="2400" i="1" spc="-7" dirty="0">
                <a:solidFill>
                  <a:srgbClr val="3D3C2C"/>
                </a:solidFill>
                <a:latin typeface="Century Gothic"/>
              </a:rPr>
              <a:t>To r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ád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slyším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, </a:t>
            </a:r>
            <a:r>
              <a:rPr lang="cs-CZ" sz="2400" i="1" spc="-7" dirty="0">
                <a:solidFill>
                  <a:srgbClr val="3D3C2C"/>
                </a:solidFill>
                <a:latin typeface="Century Gothic"/>
              </a:rPr>
              <a:t>Odesilateli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!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Dnes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jsem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se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naučil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něco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nového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.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Přejděme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k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něčemu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i="1" spc="-7" dirty="0" err="1">
                <a:solidFill>
                  <a:srgbClr val="3D3C2C"/>
                </a:solidFill>
                <a:latin typeface="Century Gothic"/>
              </a:rPr>
              <a:t>produktivnějšímu</a:t>
            </a:r>
            <a:r>
              <a:rPr lang="en-US" sz="2400" i="1" spc="-7" dirty="0">
                <a:solidFill>
                  <a:srgbClr val="3D3C2C"/>
                </a:solidFill>
                <a:latin typeface="Century Gothic"/>
              </a:rPr>
              <a:t>."</a:t>
            </a:r>
            <a:endParaRPr lang="cs-CZ" sz="2400" b="0" i="1" strike="noStrike" spc="-1" dirty="0">
              <a:solidFill>
                <a:srgbClr val="000000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32330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Komunikační proces – realističtější konec</a:t>
            </a:r>
            <a:br>
              <a:rPr dirty="0"/>
            </a:b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  <p:sp>
        <p:nvSpPr>
          <p:cNvPr id="6" name="TextShape 2">
            <a:extLst>
              <a:ext uri="{FF2B5EF4-FFF2-40B4-BE49-F238E27FC236}">
                <a16:creationId xmlns:a16="http://schemas.microsoft.com/office/drawing/2014/main" id="{FF81E968-99DE-4CEE-807B-83065B69E6FC}"/>
              </a:ext>
            </a:extLst>
          </p:cNvPr>
          <p:cNvSpPr txBox="1"/>
          <p:nvPr/>
        </p:nvSpPr>
        <p:spPr>
          <a:xfrm>
            <a:off x="1200240" y="1773360"/>
            <a:ext cx="10195254" cy="4068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Příjemce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bude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kritizovat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odesílatele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za to,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že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není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upřímný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. Sender se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bude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cítit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nespravedlivě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odmítnut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,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protože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se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řádně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omluvil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. 
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Lidé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o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komunikaci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často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nekomunikují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a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jen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zřídka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jsme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připraveni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na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to,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že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ostatní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budou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mít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jiná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měřítka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.
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Necháváme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se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vést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našimi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naučenými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vzorci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,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což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vede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k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dalším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US" sz="2400" spc="-7" dirty="0" err="1">
                <a:solidFill>
                  <a:srgbClr val="3D3C2C"/>
                </a:solidFill>
                <a:latin typeface="Century Gothic"/>
              </a:rPr>
              <a:t>konfliktům</a:t>
            </a:r>
            <a:r>
              <a:rPr lang="en-US" sz="2400" spc="-7" dirty="0">
                <a:solidFill>
                  <a:srgbClr val="3D3C2C"/>
                </a:solidFill>
                <a:latin typeface="Century Gothic"/>
              </a:rPr>
              <a:t>.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2359894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Komunikační proces – popište kroky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  <p:sp>
        <p:nvSpPr>
          <p:cNvPr id="6" name="TextShape 2">
            <a:extLst>
              <a:ext uri="{FF2B5EF4-FFF2-40B4-BE49-F238E27FC236}">
                <a16:creationId xmlns:a16="http://schemas.microsoft.com/office/drawing/2014/main" id="{FF81E968-99DE-4CEE-807B-83065B69E6FC}"/>
              </a:ext>
            </a:extLst>
          </p:cNvPr>
          <p:cNvSpPr txBox="1"/>
          <p:nvPr/>
        </p:nvSpPr>
        <p:spPr>
          <a:xfrm>
            <a:off x="1200240" y="1773360"/>
            <a:ext cx="10195254" cy="4068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Manažer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: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 P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otřebuji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co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nejdříve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zprávu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o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projekcích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prodeje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.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Zaměstnanec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: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Dobře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dostanu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se k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tomu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jakmile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to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půjde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.</a:t>
            </a:r>
          </a:p>
          <a:p>
            <a:pPr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</a:pP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Později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toho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dne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...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Manažer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: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Už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je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skoro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konec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dne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.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Kde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je ta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zpráva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?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Zaměstnanec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: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Věděl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jsi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že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mám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ji</a:t>
            </a:r>
            <a:r>
              <a:rPr lang="cs-CZ" sz="2400" spc="-1" dirty="0" err="1">
                <a:solidFill>
                  <a:srgbClr val="000000"/>
                </a:solidFill>
                <a:latin typeface="Cambria"/>
              </a:rPr>
              <a:t>né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 úkoly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.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Myslel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jsem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že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konec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týdne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je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přijatelný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.</a:t>
            </a:r>
            <a:endParaRPr lang="cs-CZ" sz="2400" b="0" i="1" strike="noStrike" spc="-1" dirty="0">
              <a:solidFill>
                <a:srgbClr val="000000"/>
              </a:solidFill>
              <a:latin typeface="Cambria"/>
            </a:endParaRPr>
          </a:p>
        </p:txBody>
      </p:sp>
      <p:pic>
        <p:nvPicPr>
          <p:cNvPr id="5122" name="Picture 2" descr="Základní model sociální komunikace (Basic Model of Social ...">
            <a:extLst>
              <a:ext uri="{FF2B5EF4-FFF2-40B4-BE49-F238E27FC236}">
                <a16:creationId xmlns:a16="http://schemas.microsoft.com/office/drawing/2014/main" id="{08B0863C-D5C9-64C5-82E6-7E95328A7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617" y="3997948"/>
            <a:ext cx="62865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610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7D1E1E"/>
                </a:solidFill>
                <a:latin typeface="Cambria"/>
              </a:rPr>
              <a:t>Komunikační proces – popište kroky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  <p:sp>
        <p:nvSpPr>
          <p:cNvPr id="6" name="TextShape 2">
            <a:extLst>
              <a:ext uri="{FF2B5EF4-FFF2-40B4-BE49-F238E27FC236}">
                <a16:creationId xmlns:a16="http://schemas.microsoft.com/office/drawing/2014/main" id="{FF81E968-99DE-4CEE-807B-83065B69E6FC}"/>
              </a:ext>
            </a:extLst>
          </p:cNvPr>
          <p:cNvSpPr txBox="1"/>
          <p:nvPr/>
        </p:nvSpPr>
        <p:spPr>
          <a:xfrm>
            <a:off x="1200240" y="1773360"/>
            <a:ext cx="10195254" cy="4068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Manažer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: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Prosím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mějte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rozpočet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pro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tento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projekt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pod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kontrolou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.</a:t>
            </a: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Zaměstnanec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: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Jistě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zůstaneme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v 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obvyklých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mezích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.</a:t>
            </a: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Později</a:t>
            </a:r>
            <a:endParaRPr lang="en-US" sz="2400" spc="-1" dirty="0">
              <a:solidFill>
                <a:srgbClr val="000000"/>
              </a:solidFill>
              <a:latin typeface="Cambria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Manažer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: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Neviděl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jsem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žádné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aktualizace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rozpočtu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. 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Proč jste neřekl že jste přesáhli tři sta tisíc?</a:t>
            </a:r>
            <a:endParaRPr lang="en-US" sz="2400" spc="-1" dirty="0">
              <a:solidFill>
                <a:srgbClr val="000000"/>
              </a:solidFill>
              <a:latin typeface="Cambria"/>
            </a:endParaRPr>
          </a:p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Zaměstnanec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: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 Čerpáme stejné částky jako v jiném podobném projektu, nevím co ještě jsme měli dělat.</a:t>
            </a:r>
            <a:endParaRPr lang="cs-CZ" sz="2400" b="0" i="1" strike="noStrike" spc="-1" dirty="0">
              <a:solidFill>
                <a:srgbClr val="000000"/>
              </a:solidFill>
              <a:latin typeface="Cambria"/>
            </a:endParaRPr>
          </a:p>
        </p:txBody>
      </p:sp>
      <p:pic>
        <p:nvPicPr>
          <p:cNvPr id="4100" name="Picture 4" descr="Základní model sociální komunikace (Basic Model of Social ...">
            <a:extLst>
              <a:ext uri="{FF2B5EF4-FFF2-40B4-BE49-F238E27FC236}">
                <a16:creationId xmlns:a16="http://schemas.microsoft.com/office/drawing/2014/main" id="{77CF21A0-FCAB-CB04-56BC-D37F9A4A7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885" y="4419365"/>
            <a:ext cx="5170595" cy="2154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0834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0" strike="noStrike" spc="-12">
                <a:solidFill>
                  <a:srgbClr val="7D1E1E"/>
                </a:solidFill>
                <a:latin typeface="Cambria"/>
              </a:rPr>
              <a:t>Exercise:</a:t>
            </a:r>
            <a:r>
              <a:rPr lang="en-GB" sz="2400" b="0" strike="noStrike" spc="-7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b="0" strike="noStrike" spc="-12">
                <a:solidFill>
                  <a:srgbClr val="7D1E1E"/>
                </a:solidFill>
                <a:latin typeface="Cambria"/>
              </a:rPr>
              <a:t>Drawing </a:t>
            </a:r>
            <a:r>
              <a:rPr lang="en-GB" sz="2400" b="0" strike="noStrike" spc="-7">
                <a:solidFill>
                  <a:srgbClr val="7D1E1E"/>
                </a:solidFill>
                <a:latin typeface="Cambria"/>
              </a:rPr>
              <a:t>picture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23" name="TextShape 2"/>
          <p:cNvSpPr txBox="1"/>
          <p:nvPr/>
        </p:nvSpPr>
        <p:spPr>
          <a:xfrm>
            <a:off x="1219320" y="176320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(One student will be drawing, and should not see the picture on the next slide.)</a:t>
            </a:r>
          </a:p>
        </p:txBody>
      </p:sp>
      <p:sp>
        <p:nvSpPr>
          <p:cNvPr id="224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imple Rey-Osterrieth Complex figure Test">
            <a:extLst>
              <a:ext uri="{FF2B5EF4-FFF2-40B4-BE49-F238E27FC236}">
                <a16:creationId xmlns:a16="http://schemas.microsoft.com/office/drawing/2014/main" id="{1B6C2A84-6BC7-465A-B6D1-DBFEDBAA0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627308" y="844356"/>
            <a:ext cx="3841528" cy="532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10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lvl="0">
              <a:defRPr/>
            </a:pPr>
            <a:r>
              <a:rPr lang="en-GB" sz="2400" spc="-1" dirty="0" err="1">
                <a:solidFill>
                  <a:srgbClr val="7D1E1E"/>
                </a:solidFill>
                <a:latin typeface="Cambria"/>
              </a:rPr>
              <a:t>Cíle</a:t>
            </a:r>
            <a:r>
              <a:rPr lang="en-GB" sz="2400" spc="-1" dirty="0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7D1E1E"/>
                </a:solidFill>
                <a:latin typeface="Cambria"/>
              </a:rPr>
              <a:t>předmětu</a:t>
            </a:r>
            <a:b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</a:b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DejaVu Sans"/>
              <a:cs typeface="DejaVu Sans"/>
            </a:endParaRPr>
          </a:p>
        </p:txBody>
      </p:sp>
      <p:sp>
        <p:nvSpPr>
          <p:cNvPr id="194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60" marR="0" lvl="0" algn="ctr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tabLst/>
              <a:defRPr/>
            </a:pPr>
            <a:r>
              <a:rPr kumimoji="0" lang="cs-CZ" sz="2400" b="1" i="1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Jak lépe vést obtížné rozhovory.</a:t>
            </a:r>
            <a:endParaRPr kumimoji="0" lang="en-US" sz="2400" b="1" i="1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endParaRPr lang="en-US" sz="2400" spc="-1" dirty="0">
              <a:solidFill>
                <a:srgbClr val="000000"/>
              </a:solidFill>
              <a:latin typeface="Cambria"/>
              <a:ea typeface="DejaVu Sans"/>
              <a:cs typeface="DejaVu Sans"/>
            </a:endParaRPr>
          </a:p>
          <a:p>
            <a:pPr marL="343080" lvl="0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  <a:defRPr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Poskytnout vám základní znalosti o efektivní komunikaci v managementu a pomocí vzdělávacích metod rozvíjet vaše komunikační a manažerské dovednosti
Nejsou vyžadovány žádné předchozí znalosti. Je potřeba pouze základní úroveň angličtiny.
Počítejte s tím, že se naučíte sofistikovanou slovní zásobu manažerů a také to, jak strukturovat svá slova jasným (někdy extrémně jasným) způsobem pro lepší porozumění.</a:t>
            </a:r>
            <a:endParaRPr lang="cs-CZ" sz="2400" spc="-1" dirty="0">
              <a:solidFill>
                <a:srgbClr val="000000"/>
              </a:solidFill>
              <a:latin typeface="Cambria"/>
              <a:ea typeface="DejaVu Sans"/>
              <a:cs typeface="DejaVu Sans"/>
            </a:endParaRPr>
          </a:p>
          <a:p>
            <a:pPr marL="343080" marR="0" lvl="0" indent="-34272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/>
              <a:defRPr/>
            </a:pP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5" name="TextShape 3"/>
          <p:cNvSpPr txBox="1"/>
          <p:nvPr/>
        </p:nvSpPr>
        <p:spPr>
          <a:xfrm>
            <a:off x="3881143" y="61308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RKMD</a:t>
            </a:r>
            <a:endParaRPr kumimoji="0" lang="en-GB" sz="10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0" strike="noStrike" spc="-12">
                <a:solidFill>
                  <a:srgbClr val="7D1E1E"/>
                </a:solidFill>
                <a:latin typeface="Cambria"/>
              </a:rPr>
              <a:t>Exercise:</a:t>
            </a:r>
            <a:r>
              <a:rPr lang="en-GB" sz="2400" b="0" strike="noStrike" spc="-7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b="0" strike="noStrike" spc="-12">
                <a:solidFill>
                  <a:srgbClr val="7D1E1E"/>
                </a:solidFill>
                <a:latin typeface="Cambria"/>
              </a:rPr>
              <a:t>Drawing </a:t>
            </a:r>
            <a:r>
              <a:rPr lang="en-GB" sz="2400" b="0" strike="noStrike" spc="-7">
                <a:solidFill>
                  <a:srgbClr val="7D1E1E"/>
                </a:solidFill>
                <a:latin typeface="Cambria"/>
              </a:rPr>
              <a:t>picture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26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285120" indent="-272520">
              <a:lnSpc>
                <a:spcPct val="100000"/>
              </a:lnSpc>
              <a:spcBef>
                <a:spcPts val="9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15" dirty="0">
                <a:solidFill>
                  <a:srgbClr val="3D3C2C"/>
                </a:solidFill>
                <a:latin typeface="Cambria"/>
                <a:ea typeface="Cambria"/>
              </a:rPr>
              <a:t>What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was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important from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Sender’s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viewpoint to make</a:t>
            </a:r>
            <a:r>
              <a:rPr lang="en-GB" sz="2400" b="0" strike="noStrike" spc="-86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communication  process</a:t>
            </a:r>
            <a:r>
              <a:rPr lang="en-GB" sz="2400" b="0" strike="noStrike" spc="9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successful?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285120" indent="-272520">
              <a:lnSpc>
                <a:spcPct val="100000"/>
              </a:lnSpc>
              <a:spcBef>
                <a:spcPts val="5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15" dirty="0">
                <a:solidFill>
                  <a:srgbClr val="3D3C2C"/>
                </a:solidFill>
                <a:latin typeface="Cambria"/>
                <a:ea typeface="Cambria"/>
              </a:rPr>
              <a:t>What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was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important from Receiver’s viewpoint to make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communication  process</a:t>
            </a:r>
            <a:r>
              <a:rPr lang="en-GB" sz="2400" b="0" strike="noStrike" spc="9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successful?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27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0" strike="noStrike" spc="-12">
                <a:solidFill>
                  <a:srgbClr val="7D1E1E"/>
                </a:solidFill>
                <a:latin typeface="Cambria"/>
              </a:rPr>
              <a:t>Exercise:</a:t>
            </a:r>
            <a:r>
              <a:rPr lang="en-GB" sz="2400" b="0" strike="noStrike" spc="-7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b="0" strike="noStrike" spc="-12">
                <a:solidFill>
                  <a:srgbClr val="7D1E1E"/>
                </a:solidFill>
                <a:latin typeface="Cambria"/>
              </a:rPr>
              <a:t>Drawing </a:t>
            </a:r>
            <a:r>
              <a:rPr lang="en-GB" sz="2400" b="0" strike="noStrike" spc="-7">
                <a:solidFill>
                  <a:srgbClr val="7D1E1E"/>
                </a:solidFill>
                <a:latin typeface="Cambria"/>
              </a:rPr>
              <a:t>picture</a:t>
            </a:r>
            <a:endParaRPr lang="cs-CZ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29" name="TextShape 2"/>
          <p:cNvSpPr txBox="1"/>
          <p:nvPr/>
        </p:nvSpPr>
        <p:spPr>
          <a:xfrm>
            <a:off x="1219320" y="180360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285120" indent="-272520">
              <a:lnSpc>
                <a:spcPct val="100000"/>
              </a:lnSpc>
              <a:spcBef>
                <a:spcPts val="9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15" dirty="0">
                <a:solidFill>
                  <a:srgbClr val="3D3C2C"/>
                </a:solidFill>
                <a:latin typeface="Cambria"/>
                <a:ea typeface="Cambria"/>
              </a:rPr>
              <a:t>What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were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the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difficulties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in 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communication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from the viewpoint</a:t>
            </a:r>
            <a:r>
              <a:rPr lang="en-GB" sz="2400" b="0" strike="noStrike" spc="-97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of the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speaker?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285120" indent="-272520">
              <a:lnSpc>
                <a:spcPct val="100000"/>
              </a:lnSpc>
              <a:spcBef>
                <a:spcPts val="5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b="0" strike="noStrike" spc="-15" dirty="0">
                <a:solidFill>
                  <a:srgbClr val="3D3C2C"/>
                </a:solidFill>
                <a:latin typeface="Cambria"/>
                <a:ea typeface="Cambria"/>
              </a:rPr>
              <a:t>What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were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the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difficulties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in  </a:t>
            </a:r>
            <a:r>
              <a:rPr lang="en-GB" sz="2400" b="0" strike="noStrike" spc="-7" dirty="0">
                <a:solidFill>
                  <a:srgbClr val="3D3C2C"/>
                </a:solidFill>
                <a:latin typeface="Cambria"/>
                <a:ea typeface="Cambria"/>
              </a:rPr>
              <a:t>communication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from the viewpoint</a:t>
            </a:r>
            <a:r>
              <a:rPr lang="en-GB" sz="2400" b="0" strike="noStrike" spc="-97" dirty="0">
                <a:solidFill>
                  <a:srgbClr val="3D3C2C"/>
                </a:solidFill>
                <a:latin typeface="Cambria"/>
                <a:ea typeface="Cambria"/>
              </a:rPr>
              <a:t> </a:t>
            </a:r>
            <a:r>
              <a:rPr lang="en-GB" sz="2400" b="0" strike="noStrike" spc="-1" dirty="0">
                <a:solidFill>
                  <a:srgbClr val="3D3C2C"/>
                </a:solidFill>
                <a:latin typeface="Cambria"/>
                <a:ea typeface="Cambria"/>
              </a:rPr>
              <a:t>of the listener?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30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spc="-12" dirty="0" err="1">
                <a:solidFill>
                  <a:srgbClr val="7D1E1E"/>
                </a:solidFill>
                <a:latin typeface="Cambria"/>
              </a:rPr>
              <a:t>Cvičení</a:t>
            </a:r>
            <a:r>
              <a:rPr lang="en-GB" sz="2400" spc="-12" dirty="0">
                <a:solidFill>
                  <a:srgbClr val="7D1E1E"/>
                </a:solidFill>
                <a:latin typeface="Cambria"/>
              </a:rPr>
              <a:t>: Od </a:t>
            </a:r>
            <a:r>
              <a:rPr lang="en-GB" sz="2400" spc="-12" dirty="0" err="1">
                <a:solidFill>
                  <a:srgbClr val="7D1E1E"/>
                </a:solidFill>
                <a:latin typeface="Cambria"/>
              </a:rPr>
              <a:t>uzavřených</a:t>
            </a:r>
            <a:r>
              <a:rPr lang="en-GB" sz="2400" spc="-12" dirty="0">
                <a:solidFill>
                  <a:srgbClr val="7D1E1E"/>
                </a:solidFill>
                <a:latin typeface="Cambria"/>
              </a:rPr>
              <a:t> k </a:t>
            </a:r>
            <a:r>
              <a:rPr lang="en-GB" sz="2400" spc="-12" dirty="0" err="1">
                <a:solidFill>
                  <a:srgbClr val="7D1E1E"/>
                </a:solidFill>
                <a:latin typeface="Cambria"/>
              </a:rPr>
              <a:t>otevřeným</a:t>
            </a:r>
            <a:r>
              <a:rPr lang="en-GB" sz="2400" spc="-12" dirty="0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spc="-12" dirty="0" err="1">
                <a:solidFill>
                  <a:srgbClr val="7D1E1E"/>
                </a:solidFill>
                <a:latin typeface="Cambria"/>
              </a:rPr>
              <a:t>otázkám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99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spc="-1" dirty="0" err="1">
                <a:solidFill>
                  <a:srgbClr val="3D3C2C"/>
                </a:solidFill>
                <a:latin typeface="Century Gothic"/>
              </a:rPr>
              <a:t>Uzavřené</a:t>
            </a:r>
            <a:r>
              <a:rPr lang="en-GB" sz="2400" spc="-1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GB" sz="2400" spc="-1" dirty="0" err="1">
                <a:solidFill>
                  <a:srgbClr val="3D3C2C"/>
                </a:solidFill>
                <a:latin typeface="Century Gothic"/>
              </a:rPr>
              <a:t>otázky</a:t>
            </a:r>
            <a:r>
              <a:rPr lang="en-GB" sz="2400" spc="-1" dirty="0">
                <a:solidFill>
                  <a:srgbClr val="3D3C2C"/>
                </a:solidFill>
                <a:latin typeface="Century Gothic"/>
              </a:rPr>
              <a:t> vs. </a:t>
            </a:r>
            <a:r>
              <a:rPr lang="en-GB" sz="2400" spc="-1" dirty="0" err="1">
                <a:solidFill>
                  <a:srgbClr val="3D3C2C"/>
                </a:solidFill>
                <a:latin typeface="Century Gothic"/>
              </a:rPr>
              <a:t>otevřené</a:t>
            </a:r>
            <a:r>
              <a:rPr lang="en-GB" sz="2400" spc="-1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GB" sz="2400" spc="-1" dirty="0" err="1">
                <a:solidFill>
                  <a:srgbClr val="3D3C2C"/>
                </a:solidFill>
                <a:latin typeface="Century Gothic"/>
              </a:rPr>
              <a:t>otázky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36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40203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spc="-12" dirty="0" err="1">
                <a:solidFill>
                  <a:srgbClr val="7D1E1E"/>
                </a:solidFill>
                <a:latin typeface="Cambria"/>
              </a:rPr>
              <a:t>Diskuse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8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600" indent="-342720">
              <a:lnSpc>
                <a:spcPct val="100000"/>
              </a:lnSpc>
              <a:spcBef>
                <a:spcPts val="675"/>
              </a:spcBef>
              <a:buClr>
                <a:srgbClr val="7D1E1E"/>
              </a:buClr>
              <a:buFont typeface="Wingdings" charset="2"/>
              <a:buChar char=""/>
            </a:pPr>
            <a:r>
              <a:rPr lang="en-GB" sz="2400" spc="-12" dirty="0" err="1">
                <a:solidFill>
                  <a:srgbClr val="3D3C2C"/>
                </a:solidFill>
                <a:latin typeface="Century Gothic"/>
              </a:rPr>
              <a:t>Které</a:t>
            </a:r>
            <a:r>
              <a:rPr lang="en-GB" sz="2400" spc="-12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GB" sz="2400" spc="-12" dirty="0" err="1">
                <a:solidFill>
                  <a:srgbClr val="3D3C2C"/>
                </a:solidFill>
                <a:latin typeface="Century Gothic"/>
              </a:rPr>
              <a:t>jsou</a:t>
            </a:r>
            <a:r>
              <a:rPr lang="en-GB" sz="2400" spc="-12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GB" sz="2400" spc="-12" dirty="0" err="1">
                <a:solidFill>
                  <a:srgbClr val="3D3C2C"/>
                </a:solidFill>
                <a:latin typeface="Century Gothic"/>
              </a:rPr>
              <a:t>jednodušší</a:t>
            </a:r>
            <a:r>
              <a:rPr lang="en-GB" sz="2400" spc="-12" dirty="0">
                <a:solidFill>
                  <a:srgbClr val="3D3C2C"/>
                </a:solidFill>
                <a:latin typeface="Century Gothic"/>
              </a:rPr>
              <a:t>?
</a:t>
            </a:r>
            <a:r>
              <a:rPr lang="en-GB" sz="2400" spc="-12" dirty="0" err="1">
                <a:solidFill>
                  <a:srgbClr val="3D3C2C"/>
                </a:solidFill>
                <a:latin typeface="Century Gothic"/>
              </a:rPr>
              <a:t>Které</a:t>
            </a:r>
            <a:r>
              <a:rPr lang="en-GB" sz="2400" spc="-12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GB" sz="2400" spc="-12" dirty="0" err="1">
                <a:solidFill>
                  <a:srgbClr val="3D3C2C"/>
                </a:solidFill>
                <a:latin typeface="Century Gothic"/>
              </a:rPr>
              <a:t>jsou</a:t>
            </a:r>
            <a:r>
              <a:rPr lang="en-GB" sz="2400" spc="-12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GB" sz="2400" spc="-12" dirty="0" err="1">
                <a:solidFill>
                  <a:srgbClr val="3D3C2C"/>
                </a:solidFill>
                <a:latin typeface="Century Gothic"/>
              </a:rPr>
              <a:t>efektivnější</a:t>
            </a:r>
            <a:r>
              <a:rPr lang="en-GB" sz="2400" spc="-12" dirty="0">
                <a:solidFill>
                  <a:srgbClr val="3D3C2C"/>
                </a:solidFill>
                <a:latin typeface="Century Gothic"/>
              </a:rPr>
              <a:t> pro </a:t>
            </a:r>
            <a:r>
              <a:rPr lang="en-GB" sz="2400" spc="-12" dirty="0" err="1">
                <a:solidFill>
                  <a:srgbClr val="3D3C2C"/>
                </a:solidFill>
                <a:latin typeface="Century Gothic"/>
              </a:rPr>
              <a:t>získávání</a:t>
            </a:r>
            <a:r>
              <a:rPr lang="en-GB" sz="2400" spc="-12" dirty="0">
                <a:solidFill>
                  <a:srgbClr val="3D3C2C"/>
                </a:solidFill>
                <a:latin typeface="Century Gothic"/>
              </a:rPr>
              <a:t> </a:t>
            </a:r>
            <a:r>
              <a:rPr lang="en-GB" sz="2400" spc="-12" dirty="0" err="1">
                <a:solidFill>
                  <a:srgbClr val="3D3C2C"/>
                </a:solidFill>
                <a:latin typeface="Century Gothic"/>
              </a:rPr>
              <a:t>informací</a:t>
            </a:r>
            <a:r>
              <a:rPr lang="en-GB" sz="2400" spc="-12" dirty="0">
                <a:solidFill>
                  <a:srgbClr val="3D3C2C"/>
                </a:solidFill>
                <a:latin typeface="Century Gothic"/>
              </a:rPr>
              <a:t>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39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spc="-12" dirty="0" err="1">
                <a:solidFill>
                  <a:srgbClr val="7D1E1E"/>
                </a:solidFill>
                <a:latin typeface="Cambria"/>
              </a:rPr>
              <a:t>Cvičení</a:t>
            </a:r>
            <a:r>
              <a:rPr lang="en-GB" sz="2400" spc="-12" dirty="0">
                <a:solidFill>
                  <a:srgbClr val="7D1E1E"/>
                </a:solidFill>
                <a:latin typeface="Cambria"/>
              </a:rPr>
              <a:t>: </a:t>
            </a:r>
            <a:r>
              <a:rPr lang="en-GB" sz="2400" spc="-12" dirty="0" err="1">
                <a:solidFill>
                  <a:srgbClr val="7D1E1E"/>
                </a:solidFill>
                <a:latin typeface="Cambria"/>
              </a:rPr>
              <a:t>Změna</a:t>
            </a:r>
            <a:r>
              <a:rPr lang="en-GB" sz="2400" spc="-12" dirty="0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spc="-12" dirty="0" err="1">
                <a:solidFill>
                  <a:srgbClr val="7D1E1E"/>
                </a:solidFill>
                <a:latin typeface="Cambria"/>
              </a:rPr>
              <a:t>otázek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Použili byste tento postup? 
Znáte odpověď?
Funguje to u vás?
Dělali jste to už dříve?
Fungovalo to tak, jak jste očekávali?
Myslíte si, že byste tento produkt použili? </a:t>
            </a: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Jsi OK?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36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06951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spc="-12" dirty="0" err="1">
                <a:solidFill>
                  <a:srgbClr val="7D1E1E"/>
                </a:solidFill>
                <a:latin typeface="Cambria"/>
              </a:rPr>
              <a:t>Cvičení</a:t>
            </a:r>
            <a:r>
              <a:rPr lang="en-GB" sz="2400" spc="-12" dirty="0">
                <a:solidFill>
                  <a:srgbClr val="7D1E1E"/>
                </a:solidFill>
                <a:latin typeface="Cambria"/>
              </a:rPr>
              <a:t>: </a:t>
            </a:r>
            <a:r>
              <a:rPr lang="en-GB" sz="2400" spc="-12" dirty="0" err="1">
                <a:solidFill>
                  <a:srgbClr val="7D1E1E"/>
                </a:solidFill>
                <a:latin typeface="Cambria"/>
              </a:rPr>
              <a:t>Změna</a:t>
            </a:r>
            <a:r>
              <a:rPr lang="en-GB" sz="2400" spc="-12" dirty="0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spc="-12" dirty="0" err="1">
                <a:solidFill>
                  <a:srgbClr val="7D1E1E"/>
                </a:solidFill>
                <a:latin typeface="Cambria"/>
              </a:rPr>
              <a:t>otázek</a:t>
            </a:r>
            <a:r>
              <a:rPr lang="en-GB" sz="2400" spc="-12" dirty="0">
                <a:solidFill>
                  <a:srgbClr val="7D1E1E"/>
                </a:solidFill>
                <a:latin typeface="Cambria"/>
              </a:rPr>
              <a:t> – </a:t>
            </a:r>
            <a:r>
              <a:rPr lang="en-GB" sz="2400" spc="-12" dirty="0" err="1">
                <a:solidFill>
                  <a:srgbClr val="7D1E1E"/>
                </a:solidFill>
                <a:latin typeface="Cambria"/>
              </a:rPr>
              <a:t>Přemýšlejte</a:t>
            </a:r>
            <a:r>
              <a:rPr lang="en-GB" sz="2400" spc="-12" dirty="0">
                <a:solidFill>
                  <a:srgbClr val="7D1E1E"/>
                </a:solidFill>
                <a:latin typeface="Cambria"/>
              </a:rPr>
              <a:t> o </a:t>
            </a:r>
            <a:r>
              <a:rPr lang="en-GB" sz="2400" spc="-12" dirty="0" err="1">
                <a:solidFill>
                  <a:srgbClr val="7D1E1E"/>
                </a:solidFill>
                <a:latin typeface="Cambria"/>
              </a:rPr>
              <a:t>nápadu</a:t>
            </a:r>
            <a:r>
              <a:rPr lang="en-GB" sz="2400" spc="-12" dirty="0">
                <a:solidFill>
                  <a:srgbClr val="7D1E1E"/>
                </a:solidFill>
                <a:latin typeface="Cambria"/>
              </a:rPr>
              <a:t>/</a:t>
            </a:r>
            <a:r>
              <a:rPr lang="en-GB" sz="2400" spc="-12" dirty="0" err="1">
                <a:solidFill>
                  <a:srgbClr val="7D1E1E"/>
                </a:solidFill>
                <a:latin typeface="Cambria"/>
              </a:rPr>
              <a:t>potřebě</a:t>
            </a:r>
            <a:r>
              <a:rPr lang="en-GB" sz="2400" spc="-12" dirty="0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spc="-12" dirty="0" err="1">
                <a:solidFill>
                  <a:srgbClr val="7D1E1E"/>
                </a:solidFill>
                <a:latin typeface="Cambria"/>
              </a:rPr>
              <a:t>odesílatele</a:t>
            </a:r>
            <a:r>
              <a:rPr lang="en-GB" sz="2400" spc="-12" dirty="0">
                <a:solidFill>
                  <a:srgbClr val="7D1E1E"/>
                </a:solidFill>
                <a:latin typeface="Cambria"/>
              </a:rPr>
              <a:t>.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Myslíte si, že jsou to schopní lidé?
Četli jste vůbec manuál?
Jsou jen na návštěvě?
Měl bych tento návrh přijmout?
Dělal sis na hodině poznámky?
Myslíte, že bych měl začít s tímto projektem?
Můžeme dokončit bez zpoždění?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36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2237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spc="-12" dirty="0" err="1">
                <a:solidFill>
                  <a:srgbClr val="7D1E1E"/>
                </a:solidFill>
                <a:latin typeface="Cambria"/>
              </a:rPr>
              <a:t>Cvičení</a:t>
            </a:r>
            <a:r>
              <a:rPr lang="en-GB" sz="2400" spc="-12" dirty="0">
                <a:solidFill>
                  <a:srgbClr val="7D1E1E"/>
                </a:solidFill>
                <a:latin typeface="Cambria"/>
              </a:rPr>
              <a:t>: </a:t>
            </a:r>
            <a:r>
              <a:rPr lang="en-GB" sz="2400" spc="-12" dirty="0" err="1">
                <a:solidFill>
                  <a:srgbClr val="7D1E1E"/>
                </a:solidFill>
                <a:latin typeface="Cambria"/>
              </a:rPr>
              <a:t>Hra</a:t>
            </a:r>
            <a:r>
              <a:rPr lang="en-GB" sz="2400" spc="-12" dirty="0">
                <a:solidFill>
                  <a:srgbClr val="7D1E1E"/>
                </a:solidFill>
                <a:latin typeface="Cambria"/>
              </a:rPr>
              <a:t> se </a:t>
            </a:r>
            <a:r>
              <a:rPr lang="en-GB" sz="2400" spc="-12" dirty="0" err="1">
                <a:solidFill>
                  <a:srgbClr val="7D1E1E"/>
                </a:solidFill>
                <a:latin typeface="Cambria"/>
              </a:rPr>
              <a:t>jménem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Známá hra "Kdo jsem?" Jeden člověk odpovídá jako jiná osoba, ostatní ve skupině hádají kdo (všechny osoby můžou být použity, použijte zdravý rozum).
Poprvé: pouze uzavřené otázky
Podruhé: pouze otevřené otázky
Potřetí: vše povoleno</a:t>
            </a: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36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47290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1200240" y="111474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7" dirty="0">
                <a:solidFill>
                  <a:srgbClr val="7D1E1E"/>
                </a:solidFill>
                <a:latin typeface="Cambria"/>
              </a:rPr>
              <a:t>Umění naslouchání – správně poslouchat je dřina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Naslouchat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znamená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rozumět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nejen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slyšet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
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Pasivní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poslech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 
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Aktivní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naslouchání</a:t>
            </a: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49256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spc="-7" dirty="0" err="1">
                <a:solidFill>
                  <a:srgbClr val="7D1E1E"/>
                </a:solidFill>
                <a:latin typeface="Cambria"/>
              </a:rPr>
              <a:t>Umění</a:t>
            </a:r>
            <a:r>
              <a:rPr lang="en-GB" sz="2400" spc="-7" dirty="0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spc="-7" dirty="0" err="1">
                <a:solidFill>
                  <a:srgbClr val="7D1E1E"/>
                </a:solidFill>
                <a:latin typeface="Cambria"/>
              </a:rPr>
              <a:t>naslouchat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spc="-1" dirty="0" err="1">
                <a:solidFill>
                  <a:srgbClr val="000000"/>
                </a:solidFill>
                <a:latin typeface="Cambria"/>
              </a:rPr>
              <a:t>Naslouchání</a:t>
            </a:r>
            <a:r>
              <a:rPr lang="en-GB" sz="2400" b="1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b="1" spc="-1" dirty="0" err="1">
                <a:solidFill>
                  <a:srgbClr val="000000"/>
                </a:solidFill>
                <a:latin typeface="Cambria"/>
              </a:rPr>
              <a:t>znamená</a:t>
            </a:r>
            <a:r>
              <a:rPr lang="en-GB" sz="2400" b="1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b="1" spc="-1" dirty="0" err="1">
                <a:solidFill>
                  <a:srgbClr val="000000"/>
                </a:solidFill>
                <a:latin typeface="Cambria"/>
              </a:rPr>
              <a:t>snahu</a:t>
            </a:r>
            <a:r>
              <a:rPr lang="en-GB" sz="2400" b="1" spc="-1" dirty="0">
                <a:solidFill>
                  <a:srgbClr val="000000"/>
                </a:solidFill>
                <a:latin typeface="Cambria"/>
              </a:rPr>
              <a:t> o </a:t>
            </a:r>
            <a:r>
              <a:rPr lang="en-GB" sz="2400" b="1" spc="-1" dirty="0" err="1">
                <a:solidFill>
                  <a:srgbClr val="000000"/>
                </a:solidFill>
                <a:latin typeface="Cambria"/>
              </a:rPr>
              <a:t>porozumění</a:t>
            </a:r>
            <a:r>
              <a:rPr lang="en-GB" sz="2400" b="1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GB" sz="2400" b="1" spc="-1" dirty="0" err="1">
                <a:solidFill>
                  <a:srgbClr val="000000"/>
                </a:solidFill>
                <a:latin typeface="Cambria"/>
              </a:rPr>
              <a:t>nejen</a:t>
            </a:r>
            <a:r>
              <a:rPr lang="en-GB" sz="2400" b="1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b="1" spc="-1" dirty="0" err="1">
                <a:solidFill>
                  <a:srgbClr val="000000"/>
                </a:solidFill>
                <a:latin typeface="Cambria"/>
              </a:rPr>
              <a:t>slyšení</a:t>
            </a:r>
            <a:endParaRPr lang="en-GB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spc="-1" dirty="0" err="1">
                <a:solidFill>
                  <a:srgbClr val="000000"/>
                </a:solidFill>
                <a:latin typeface="Cambria"/>
              </a:rPr>
              <a:t>Pasivní</a:t>
            </a:r>
            <a:r>
              <a:rPr lang="en-GB" sz="2400" b="1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b="1" spc="-1" dirty="0" err="1">
                <a:solidFill>
                  <a:srgbClr val="000000"/>
                </a:solidFill>
                <a:latin typeface="Cambria"/>
              </a:rPr>
              <a:t>poslech</a:t>
            </a:r>
            <a:r>
              <a:rPr lang="en-GB" sz="2400" b="1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–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pouhé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přijímání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hlasových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signálů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bez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snahy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o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jejich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pochopení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a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dekódování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nezahrnuje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kontext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a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situaci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
</a:t>
            </a:r>
            <a:r>
              <a:rPr lang="en-GB" sz="2400" b="1" spc="-1" dirty="0" err="1">
                <a:solidFill>
                  <a:srgbClr val="000000"/>
                </a:solidFill>
                <a:latin typeface="Cambria"/>
              </a:rPr>
              <a:t>Aktivní</a:t>
            </a:r>
            <a:r>
              <a:rPr lang="en-GB" sz="2400" b="1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b="1" spc="-1" dirty="0" err="1">
                <a:solidFill>
                  <a:srgbClr val="000000"/>
                </a:solidFill>
                <a:latin typeface="Cambria"/>
              </a:rPr>
              <a:t>naslouchání</a:t>
            </a:r>
            <a:r>
              <a:rPr lang="en-GB" sz="2400" b="1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-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zohledňuje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se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citlivé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vnímání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partnera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spojené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s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empatií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sympatií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kontextem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a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neverbálním</a:t>
            </a:r>
            <a:r>
              <a:rPr lang="en-GB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000000"/>
                </a:solidFill>
                <a:latin typeface="Cambria"/>
              </a:rPr>
              <a:t>chováním</a:t>
            </a:r>
            <a:endParaRPr lang="cs-CZ" sz="240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strike="noStrike" spc="-1" dirty="0">
              <a:solidFill>
                <a:srgbClr val="000000"/>
              </a:solidFill>
              <a:latin typeface="Cambria"/>
            </a:endParaRPr>
          </a:p>
          <a:p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  <p:pic>
        <p:nvPicPr>
          <p:cNvPr id="2050" name="Picture 2" descr="Auditory Memory | Talking Talk">
            <a:extLst>
              <a:ext uri="{FF2B5EF4-FFF2-40B4-BE49-F238E27FC236}">
                <a16:creationId xmlns:a16="http://schemas.microsoft.com/office/drawing/2014/main" id="{02AE2F0F-D20E-43C8-B182-96F8271E7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199" y="220900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3 Steps to improve your Active Listening skills | Caveman in a Suit">
            <a:extLst>
              <a:ext uri="{FF2B5EF4-FFF2-40B4-BE49-F238E27FC236}">
                <a16:creationId xmlns:a16="http://schemas.microsoft.com/office/drawing/2014/main" id="{D6DF4A2F-AC3D-408B-9CCB-4A91C1FAF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016" y="2173445"/>
            <a:ext cx="232709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7869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000000"/>
                </a:solidFill>
                <a:latin typeface="Verdana"/>
              </a:rPr>
              <a:t>Aktivní naslouchání má různé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Verdana"/>
              </a:rPr>
              <a:t>cíle:Povzbuzování</a:t>
            </a:r>
            <a:endParaRPr lang="cs-CZ" sz="240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3C2D9DD-C6C3-F451-E5C2-018F82E280DA}"/>
              </a:ext>
            </a:extLst>
          </p:cNvPr>
          <p:cNvSpPr txBox="1"/>
          <p:nvPr/>
        </p:nvSpPr>
        <p:spPr>
          <a:xfrm>
            <a:off x="979714" y="1576898"/>
            <a:ext cx="817245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400" spc="-1" dirty="0">
                <a:solidFill>
                  <a:srgbClr val="000000"/>
                </a:solidFill>
                <a:latin typeface="Cambria"/>
              </a:rPr>
              <a:t>Cíl je projevit zájem; povzbudit mluvčího k dalšímu hovoru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Je třeba: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nevyslovovat souhlas či nesouhlas;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neužívat neutrální slova;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měnit tón hlasu.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Příklady otázek: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Můžeš mi o tom říct něco více?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Co se vlastně stalo?</a:t>
            </a:r>
          </a:p>
        </p:txBody>
      </p:sp>
    </p:spTree>
    <p:extLst>
      <p:ext uri="{BB962C8B-B14F-4D97-AF65-F5344CB8AC3E}">
        <p14:creationId xmlns:p14="http://schemas.microsoft.com/office/powerpoint/2010/main" val="262389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lvl="0">
              <a:defRPr/>
            </a:pPr>
            <a:r>
              <a:rPr lang="en-GB" sz="2400" spc="-1" dirty="0" err="1">
                <a:solidFill>
                  <a:srgbClr val="7D1E1E"/>
                </a:solidFill>
                <a:latin typeface="Cambria"/>
              </a:rPr>
              <a:t>Témata</a:t>
            </a:r>
            <a:r>
              <a:rPr lang="en-GB" sz="2400" spc="-1" dirty="0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7D1E1E"/>
                </a:solidFill>
                <a:latin typeface="Cambria"/>
              </a:rPr>
              <a:t>šesti</a:t>
            </a:r>
            <a:r>
              <a:rPr lang="en-GB" sz="2400" spc="-1" dirty="0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7D1E1E"/>
                </a:solidFill>
                <a:latin typeface="Cambria"/>
              </a:rPr>
              <a:t>přednášek</a:t>
            </a:r>
            <a:r>
              <a:rPr lang="en-GB" sz="2400" spc="-1" dirty="0">
                <a:solidFill>
                  <a:srgbClr val="7D1E1E"/>
                </a:solidFill>
                <a:latin typeface="Cambria"/>
              </a:rPr>
              <a:t> a </a:t>
            </a:r>
            <a:r>
              <a:rPr lang="en-GB" sz="2400" spc="-1" dirty="0" err="1">
                <a:solidFill>
                  <a:srgbClr val="7D1E1E"/>
                </a:solidFill>
                <a:latin typeface="Cambria"/>
              </a:rPr>
              <a:t>seminářů</a:t>
            </a:r>
            <a:r>
              <a:rPr lang="en-GB" sz="2400" spc="-1" dirty="0">
                <a:solidFill>
                  <a:srgbClr val="7D1E1E"/>
                </a:solidFill>
                <a:latin typeface="Cambria"/>
              </a:rPr>
              <a:t>:</a:t>
            </a: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</a:br>
            <a:endParaRPr kumimoji="0" lang="en-GB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DejaVu Sans"/>
              <a:cs typeface="DejaVu Sans"/>
            </a:endParaRPr>
          </a:p>
        </p:txBody>
      </p:sp>
      <p:sp>
        <p:nvSpPr>
          <p:cNvPr id="194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743040" lvl="1" indent="-285480"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defRPr/>
            </a:pPr>
            <a:r>
              <a:rPr lang="cs-CZ" sz="2200" spc="-1" dirty="0">
                <a:solidFill>
                  <a:srgbClr val="000000"/>
                </a:solidFill>
                <a:latin typeface="Cambria"/>
              </a:rPr>
              <a:t>Pouze omezený počet témat s vysokým zaměřením a spousta vyhrazeného času na jednotlivé téma (jako rozinky v rozinkovém koláči)</a:t>
            </a:r>
          </a:p>
          <a:p>
            <a:pPr marL="743040" lvl="1" indent="-285480"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defRPr/>
            </a:pPr>
            <a:r>
              <a:rPr kumimoji="0" lang="cs-CZ" sz="22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Semináře:</a:t>
            </a:r>
          </a:p>
          <a:p>
            <a:pPr marL="914760" lvl="1" indent="-457200">
              <a:spcBef>
                <a:spcPts val="439"/>
              </a:spcBef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sz="2200" spc="-1" dirty="0">
                <a:solidFill>
                  <a:srgbClr val="000000"/>
                </a:solidFill>
                <a:latin typeface="Cambria"/>
              </a:rPr>
              <a:t>Úvod + Základní komunikační dovednosti
Neverbální komunikace + Asertivita
Prezentační dovednosti
Týmová práce
VAŠE prezentace
Vyjednávání</a:t>
            </a: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5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RKMD</a:t>
            </a:r>
            <a:endParaRPr kumimoji="0" lang="en-GB" sz="10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  <p:pic>
        <p:nvPicPr>
          <p:cNvPr id="3074" name="Picture 2" descr="Eggless Raisin Cake Recipe in Simple Steps • Chakris Kitchen">
            <a:extLst>
              <a:ext uri="{FF2B5EF4-FFF2-40B4-BE49-F238E27FC236}">
                <a16:creationId xmlns:a16="http://schemas.microsoft.com/office/drawing/2014/main" id="{0E3B9748-B20E-630B-ED80-3FF196A0B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4112" y="2093265"/>
            <a:ext cx="2988168" cy="1988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3ED611BD-3DA7-3783-0719-B8D53DE41D45}"/>
              </a:ext>
            </a:extLst>
          </p:cNvPr>
          <p:cNvSpPr/>
          <p:nvPr/>
        </p:nvSpPr>
        <p:spPr>
          <a:xfrm>
            <a:off x="4555897" y="3687185"/>
            <a:ext cx="5415280" cy="276352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accent4">
                    <a:lumMod val="85000"/>
                    <a:lumOff val="15000"/>
                  </a:schemeClr>
                </a:solidFill>
              </a:rPr>
              <a:t>Všechny dovednosti dobrého manažera</a:t>
            </a:r>
            <a:endParaRPr lang="en-GB" sz="2800" dirty="0">
              <a:solidFill>
                <a:schemeClr val="accent4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E4C66FA-542F-DF3E-A0EB-86F4CB0066E2}"/>
              </a:ext>
            </a:extLst>
          </p:cNvPr>
          <p:cNvSpPr/>
          <p:nvPr/>
        </p:nvSpPr>
        <p:spPr>
          <a:xfrm>
            <a:off x="5419022" y="5519487"/>
            <a:ext cx="1306569" cy="51134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RKMD Téma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Rectangle: Rounded Corners 5">
            <a:extLst>
              <a:ext uri="{FF2B5EF4-FFF2-40B4-BE49-F238E27FC236}">
                <a16:creationId xmlns:a16="http://schemas.microsoft.com/office/drawing/2014/main" id="{F39655FD-3A13-4E17-378A-D2F621BBC22D}"/>
              </a:ext>
            </a:extLst>
          </p:cNvPr>
          <p:cNvSpPr/>
          <p:nvPr/>
        </p:nvSpPr>
        <p:spPr>
          <a:xfrm>
            <a:off x="7263537" y="5519487"/>
            <a:ext cx="1306569" cy="51134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RKMD Téma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5">
            <a:extLst>
              <a:ext uri="{FF2B5EF4-FFF2-40B4-BE49-F238E27FC236}">
                <a16:creationId xmlns:a16="http://schemas.microsoft.com/office/drawing/2014/main" id="{3F1B67B0-05E4-1A6D-EFB8-0B321256573A}"/>
              </a:ext>
            </a:extLst>
          </p:cNvPr>
          <p:cNvSpPr/>
          <p:nvPr/>
        </p:nvSpPr>
        <p:spPr>
          <a:xfrm>
            <a:off x="5637962" y="4081755"/>
            <a:ext cx="1306569" cy="51134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RKMD Téma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5">
            <a:extLst>
              <a:ext uri="{FF2B5EF4-FFF2-40B4-BE49-F238E27FC236}">
                <a16:creationId xmlns:a16="http://schemas.microsoft.com/office/drawing/2014/main" id="{4EE46EC6-C5E5-7AE5-27BF-05E8017808A7}"/>
              </a:ext>
            </a:extLst>
          </p:cNvPr>
          <p:cNvSpPr/>
          <p:nvPr/>
        </p:nvSpPr>
        <p:spPr>
          <a:xfrm>
            <a:off x="7617936" y="3981784"/>
            <a:ext cx="1306569" cy="51134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RKMD Téma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3806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128013-261F-45C6-A4B2-4314D5FDD1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>
            <a:extLst>
              <a:ext uri="{FF2B5EF4-FFF2-40B4-BE49-F238E27FC236}">
                <a16:creationId xmlns:a16="http://schemas.microsoft.com/office/drawing/2014/main" id="{D1B0CC81-C8C5-9B83-BF4C-0CD4F3D8C7D5}"/>
              </a:ext>
            </a:extLst>
          </p:cNvPr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000000"/>
                </a:solidFill>
                <a:latin typeface="Verdana"/>
              </a:rPr>
              <a:t>Aktivní naslouchání má různé cíle: Objasňování</a:t>
            </a:r>
          </a:p>
        </p:txBody>
      </p:sp>
      <p:sp>
        <p:nvSpPr>
          <p:cNvPr id="213" name="TextShape 3">
            <a:extLst>
              <a:ext uri="{FF2B5EF4-FFF2-40B4-BE49-F238E27FC236}">
                <a16:creationId xmlns:a16="http://schemas.microsoft.com/office/drawing/2014/main" id="{DA446E27-E6B5-E4DC-1E69-349479C064CB}"/>
              </a:ext>
            </a:extLst>
          </p:cNvPr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EBAC96F-CACA-5D2C-52E5-3084A9164203}"/>
              </a:ext>
            </a:extLst>
          </p:cNvPr>
          <p:cNvSpPr txBox="1"/>
          <p:nvPr/>
        </p:nvSpPr>
        <p:spPr>
          <a:xfrm>
            <a:off x="979714" y="1576898"/>
            <a:ext cx="817245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400" spc="-1" dirty="0">
                <a:solidFill>
                  <a:srgbClr val="000000"/>
                </a:solidFill>
                <a:latin typeface="Cambria"/>
              </a:rPr>
              <a:t>Cíl je získat více informací či pomoci mluvčímu, aby hovořil i o dalších hlediscích problému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Je třeba: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klást otázky;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naznačovat jiný výklad problému;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podněcovat mluvčího, aby dále vysvětloval.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Příklady otázek: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Kdy se to stalo?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Co si myslíš o tamtom aspektu?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Kdo jiný mohl být zapojený?</a:t>
            </a:r>
          </a:p>
        </p:txBody>
      </p:sp>
    </p:spTree>
    <p:extLst>
      <p:ext uri="{BB962C8B-B14F-4D97-AF65-F5344CB8AC3E}">
        <p14:creationId xmlns:p14="http://schemas.microsoft.com/office/powerpoint/2010/main" val="17469793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1887A9-F34C-32B8-C953-5964E539E2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>
            <a:extLst>
              <a:ext uri="{FF2B5EF4-FFF2-40B4-BE49-F238E27FC236}">
                <a16:creationId xmlns:a16="http://schemas.microsoft.com/office/drawing/2014/main" id="{986CB6E0-B190-08AC-5B79-43794FFB9039}"/>
              </a:ext>
            </a:extLst>
          </p:cNvPr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000000"/>
                </a:solidFill>
                <a:latin typeface="Verdana"/>
              </a:rPr>
              <a:t>Aktivní naslouchání má různé cíle: Zrcadlení (reflexe) pocitů</a:t>
            </a:r>
          </a:p>
        </p:txBody>
      </p:sp>
      <p:sp>
        <p:nvSpPr>
          <p:cNvPr id="213" name="TextShape 3">
            <a:extLst>
              <a:ext uri="{FF2B5EF4-FFF2-40B4-BE49-F238E27FC236}">
                <a16:creationId xmlns:a16="http://schemas.microsoft.com/office/drawing/2014/main" id="{A92B0DBF-56C7-1242-A9FF-939DD5E80AFE}"/>
              </a:ext>
            </a:extLst>
          </p:cNvPr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BC5585B-245A-66E3-FA64-A65EF9BAD061}"/>
              </a:ext>
            </a:extLst>
          </p:cNvPr>
          <p:cNvSpPr txBox="1"/>
          <p:nvPr/>
        </p:nvSpPr>
        <p:spPr>
          <a:xfrm>
            <a:off x="979714" y="1576898"/>
            <a:ext cx="817245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400" spc="-1" dirty="0">
                <a:solidFill>
                  <a:srgbClr val="000000"/>
                </a:solidFill>
                <a:latin typeface="Cambria"/>
              </a:rPr>
              <a:t>Cíl je projevit, že chápeme a rozumíme tomu, co mluvčí cítí;</a:t>
            </a:r>
          </a:p>
          <a:p>
            <a:pPr algn="l"/>
            <a:r>
              <a:rPr lang="cs-CZ" sz="2400" spc="-1" dirty="0">
                <a:solidFill>
                  <a:srgbClr val="000000"/>
                </a:solidFill>
                <a:latin typeface="Cambria"/>
              </a:rPr>
              <a:t>pomoci mu prozkoumat a vyhodnotit jeho pocity.</a:t>
            </a:r>
          </a:p>
          <a:p>
            <a:pPr algn="l"/>
            <a:r>
              <a:rPr lang="cs-CZ" sz="2400" spc="-1" dirty="0">
                <a:solidFill>
                  <a:srgbClr val="000000"/>
                </a:solidFill>
                <a:latin typeface="Cambria"/>
              </a:rPr>
              <a:t>Je třeba: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vyjádřit základní pocity a emoce mluvčího.</a:t>
            </a:r>
          </a:p>
          <a:p>
            <a:pPr algn="l"/>
            <a:r>
              <a:rPr lang="cs-CZ" sz="2400" spc="-1" dirty="0">
                <a:solidFill>
                  <a:srgbClr val="000000"/>
                </a:solidFill>
                <a:latin typeface="Cambria"/>
              </a:rPr>
              <a:t>Příklady sdělení: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Vypadá to, že tě to pěkně štve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Cítím ve vašem hlase smutek.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Jsem z toho příběhu sám vyděšený.</a:t>
            </a:r>
          </a:p>
        </p:txBody>
      </p:sp>
    </p:spTree>
    <p:extLst>
      <p:ext uri="{BB962C8B-B14F-4D97-AF65-F5344CB8AC3E}">
        <p14:creationId xmlns:p14="http://schemas.microsoft.com/office/powerpoint/2010/main" val="40013537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F247B6-3148-6386-B83A-9A524CF195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>
            <a:extLst>
              <a:ext uri="{FF2B5EF4-FFF2-40B4-BE49-F238E27FC236}">
                <a16:creationId xmlns:a16="http://schemas.microsoft.com/office/drawing/2014/main" id="{800570B2-43E5-1B5D-E271-9D3708DB8468}"/>
              </a:ext>
            </a:extLst>
          </p:cNvPr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000000"/>
                </a:solidFill>
                <a:latin typeface="Verdana"/>
              </a:rPr>
              <a:t>Aktivní naslouchání má různé cíle: Shrnutí</a:t>
            </a:r>
          </a:p>
        </p:txBody>
      </p:sp>
      <p:sp>
        <p:nvSpPr>
          <p:cNvPr id="213" name="TextShape 3">
            <a:extLst>
              <a:ext uri="{FF2B5EF4-FFF2-40B4-BE49-F238E27FC236}">
                <a16:creationId xmlns:a16="http://schemas.microsoft.com/office/drawing/2014/main" id="{2C4872B0-F1E9-597B-A786-80B527888CFE}"/>
              </a:ext>
            </a:extLst>
          </p:cNvPr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>
                <a:solidFill>
                  <a:srgbClr val="777777"/>
                </a:solidFill>
                <a:latin typeface="Cambria"/>
              </a:rPr>
              <a:t>MPV_COMA Communication and Managerial Skills Training</a:t>
            </a:r>
            <a:endParaRPr lang="en-GB" sz="1000" b="0" strike="noStrike" spc="-1">
              <a:latin typeface="Times New Roman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53889D9-3D04-B29F-C2C7-A13A0BE18D91}"/>
              </a:ext>
            </a:extLst>
          </p:cNvPr>
          <p:cNvSpPr txBox="1"/>
          <p:nvPr/>
        </p:nvSpPr>
        <p:spPr>
          <a:xfrm>
            <a:off x="979714" y="1576898"/>
            <a:ext cx="817245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400" spc="-1" dirty="0">
                <a:solidFill>
                  <a:srgbClr val="000000"/>
                </a:solidFill>
                <a:latin typeface="Cambria"/>
              </a:rPr>
              <a:t>Cíl je zhodnotit dosažený </a:t>
            </a:r>
            <a:r>
              <a:rPr lang="cs-CZ" sz="2400" spc="-1">
                <a:solidFill>
                  <a:srgbClr val="000000"/>
                </a:solidFill>
                <a:latin typeface="Cambria"/>
              </a:rPr>
              <a:t>pokrok; shrnout 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důležité myšlenky a </a:t>
            </a:r>
            <a:r>
              <a:rPr lang="cs-CZ" sz="2400" spc="-1">
                <a:solidFill>
                  <a:srgbClr val="000000"/>
                </a:solidFill>
                <a:latin typeface="Cambria"/>
              </a:rPr>
              <a:t>fakta; položit 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základ k další diskuzi.</a:t>
            </a:r>
          </a:p>
          <a:p>
            <a:pPr algn="l"/>
            <a:r>
              <a:rPr lang="cs-CZ" sz="2400" spc="-1" dirty="0">
                <a:solidFill>
                  <a:srgbClr val="000000"/>
                </a:solidFill>
                <a:latin typeface="Cambria"/>
              </a:rPr>
              <a:t>Je třeba: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zopakovat hlavní vyřčené myšlenky a pocity.</a:t>
            </a:r>
          </a:p>
          <a:p>
            <a:pPr algn="l"/>
            <a:r>
              <a:rPr lang="cs-CZ" sz="2400" spc="-1" dirty="0">
                <a:solidFill>
                  <a:srgbClr val="000000"/>
                </a:solidFill>
                <a:latin typeface="Cambria"/>
              </a:rPr>
              <a:t>Příklady sdělení: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Takže to, co jsi mi řekl bylo hlavně o…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Chci si být jist, že mi nic neuteklo, takže… </a:t>
            </a:r>
          </a:p>
        </p:txBody>
      </p:sp>
    </p:spTree>
    <p:extLst>
      <p:ext uri="{BB962C8B-B14F-4D97-AF65-F5344CB8AC3E}">
        <p14:creationId xmlns:p14="http://schemas.microsoft.com/office/powerpoint/2010/main" val="39092236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105800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b="0" strike="noStrike" spc="-7" dirty="0">
                <a:solidFill>
                  <a:srgbClr val="7D1E1E"/>
                </a:solidFill>
                <a:latin typeface="Cambria"/>
              </a:rPr>
              <a:t>Communication </a:t>
            </a:r>
            <a:r>
              <a:rPr lang="en-GB" sz="2800" b="0" strike="noStrike" spc="-1" dirty="0">
                <a:solidFill>
                  <a:srgbClr val="7D1E1E"/>
                </a:solidFill>
                <a:latin typeface="Cambria"/>
              </a:rPr>
              <a:t>exercise</a:t>
            </a:r>
            <a:r>
              <a:rPr lang="cs-CZ" sz="2800" b="0" strike="noStrike" spc="-1" dirty="0">
                <a:solidFill>
                  <a:srgbClr val="7D1E1E"/>
                </a:solidFill>
                <a:latin typeface="Cambria"/>
              </a:rPr>
              <a:t> -</a:t>
            </a:r>
            <a:r>
              <a:rPr lang="cs-CZ" sz="2800" spc="-1" dirty="0">
                <a:solidFill>
                  <a:srgbClr val="7D1E1E"/>
                </a:solidFill>
                <a:latin typeface="Cambria"/>
              </a:rPr>
              <a:t> Just Listen</a:t>
            </a:r>
          </a:p>
          <a:p>
            <a:pPr>
              <a:lnSpc>
                <a:spcPct val="100000"/>
              </a:lnSpc>
            </a:pPr>
            <a:endParaRPr lang="cs-CZ" sz="28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1058000" y="162828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algn="l"/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In pairs: One person is the speaker, one is the listener</a:t>
            </a:r>
            <a:b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</a:br>
            <a:endParaRPr lang="en-GB" sz="2400" b="0" i="0" dirty="0">
              <a:solidFill>
                <a:srgbClr val="2A2A2A"/>
              </a:solidFill>
              <a:effectLst/>
              <a:latin typeface="lora"/>
            </a:endParaRPr>
          </a:p>
          <a:p>
            <a:pPr algn="l"/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STEP 1 </a:t>
            </a:r>
          </a:p>
          <a:p>
            <a:pPr algn="l"/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Speaker talks 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for </a:t>
            </a:r>
            <a:r>
              <a:rPr lang="cs-CZ" sz="2400" b="1" i="0" dirty="0">
                <a:solidFill>
                  <a:srgbClr val="2A2A2A"/>
                </a:solidFill>
                <a:effectLst/>
                <a:latin typeface="lora"/>
              </a:rPr>
              <a:t>two</a:t>
            </a:r>
            <a:r>
              <a:rPr lang="en-GB" sz="2400" b="1" i="0" dirty="0">
                <a:solidFill>
                  <a:srgbClr val="2A2A2A"/>
                </a:solidFill>
                <a:effectLst/>
                <a:latin typeface="lora"/>
              </a:rPr>
              <a:t> minutes 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on </a:t>
            </a:r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any topic of their choosing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.</a:t>
            </a:r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 The listener 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stay</a:t>
            </a:r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s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 </a:t>
            </a:r>
            <a:r>
              <a:rPr lang="cs-CZ" sz="2400" b="1" i="0" dirty="0">
                <a:solidFill>
                  <a:srgbClr val="2A2A2A"/>
                </a:solidFill>
                <a:effectLst/>
                <a:latin typeface="lora"/>
              </a:rPr>
              <a:t>completely </a:t>
            </a:r>
            <a:r>
              <a:rPr lang="en-GB" sz="2400" b="1" i="0" dirty="0">
                <a:solidFill>
                  <a:srgbClr val="2A2A2A"/>
                </a:solidFill>
                <a:effectLst/>
                <a:latin typeface="lora"/>
              </a:rPr>
              <a:t>quiet </a:t>
            </a:r>
            <a:r>
              <a:rPr lang="cs-CZ" sz="2400" b="1" i="0" dirty="0">
                <a:solidFill>
                  <a:srgbClr val="2A2A2A"/>
                </a:solidFill>
                <a:effectLst/>
                <a:latin typeface="lora"/>
              </a:rPr>
              <a:t>and motionless 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while the </a:t>
            </a:r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speaker 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talks, just listening instead of speaking.</a:t>
            </a:r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 No questions, no nods, no „mhm“.</a:t>
            </a:r>
          </a:p>
          <a:p>
            <a:pPr algn="l"/>
            <a:r>
              <a:rPr lang="cs-CZ" sz="2400" dirty="0">
                <a:solidFill>
                  <a:srgbClr val="2A2A2A"/>
                </a:solidFill>
                <a:latin typeface="lora"/>
              </a:rPr>
              <a:t>Switch within the pair and do the same. </a:t>
            </a:r>
          </a:p>
          <a:p>
            <a:pPr algn="l"/>
            <a:endParaRPr lang="cs-CZ" sz="2400" dirty="0">
              <a:solidFill>
                <a:srgbClr val="2A2A2A"/>
              </a:solidFill>
              <a:latin typeface="lora"/>
            </a:endParaRPr>
          </a:p>
          <a:p>
            <a:pPr algn="l"/>
            <a:r>
              <a:rPr lang="cs-CZ" sz="2400" dirty="0">
                <a:solidFill>
                  <a:srgbClr val="2A2A2A"/>
                </a:solidFill>
                <a:latin typeface="lora"/>
              </a:rPr>
              <a:t>After that, STEP 2: </a:t>
            </a:r>
          </a:p>
          <a:p>
            <a:endParaRPr lang="cs-CZ" sz="2400" b="0" i="0" dirty="0">
              <a:solidFill>
                <a:srgbClr val="2A2A2A"/>
              </a:solidFill>
              <a:effectLst/>
              <a:latin typeface="lora"/>
            </a:endParaRPr>
          </a:p>
          <a:p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Speaker talks 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for </a:t>
            </a:r>
            <a:r>
              <a:rPr lang="cs-CZ" sz="2400" b="1" i="0" dirty="0">
                <a:solidFill>
                  <a:srgbClr val="2A2A2A"/>
                </a:solidFill>
                <a:effectLst/>
                <a:latin typeface="lora"/>
              </a:rPr>
              <a:t>two</a:t>
            </a:r>
            <a:r>
              <a:rPr lang="en-GB" sz="2400" b="1" i="0" dirty="0">
                <a:solidFill>
                  <a:srgbClr val="2A2A2A"/>
                </a:solidFill>
                <a:effectLst/>
                <a:latin typeface="lora"/>
              </a:rPr>
              <a:t> minutes 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on </a:t>
            </a:r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any topic of their choosing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.</a:t>
            </a:r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 The listener 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stay</a:t>
            </a:r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s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 </a:t>
            </a:r>
            <a:r>
              <a:rPr lang="cs-CZ" sz="2400" b="1" i="0" dirty="0">
                <a:solidFill>
                  <a:srgbClr val="2A2A2A"/>
                </a:solidFill>
                <a:effectLst/>
                <a:latin typeface="lora"/>
              </a:rPr>
              <a:t>tries the techniques of active listening</a:t>
            </a:r>
            <a:r>
              <a:rPr lang="en-GB" sz="2400" b="0" i="0" dirty="0">
                <a:solidFill>
                  <a:srgbClr val="2A2A2A"/>
                </a:solidFill>
                <a:effectLst/>
                <a:latin typeface="lora"/>
              </a:rPr>
              <a:t>.</a:t>
            </a:r>
            <a:r>
              <a:rPr lang="cs-CZ" sz="2400" b="0" i="0" dirty="0">
                <a:solidFill>
                  <a:srgbClr val="2A2A2A"/>
                </a:solidFill>
                <a:effectLst/>
                <a:latin typeface="lora"/>
              </a:rPr>
              <a:t> </a:t>
            </a:r>
            <a:r>
              <a:rPr lang="cs-CZ" sz="2400" dirty="0">
                <a:solidFill>
                  <a:srgbClr val="2A2A2A"/>
                </a:solidFill>
                <a:latin typeface="lora"/>
              </a:rPr>
              <a:t>Switch within the pair and do the same.</a:t>
            </a:r>
          </a:p>
          <a:p>
            <a:pPr algn="l">
              <a:buFont typeface="+mj-lt"/>
              <a:buAutoNum type="arabicPeriod"/>
            </a:pPr>
            <a:endParaRPr lang="en-GB" sz="2400" b="0" i="0" dirty="0">
              <a:solidFill>
                <a:srgbClr val="2A2A2A"/>
              </a:solidFill>
              <a:effectLst/>
              <a:latin typeface="lora"/>
            </a:endParaRPr>
          </a:p>
          <a:p>
            <a:pPr algn="l"/>
            <a:endParaRPr lang="en-GB" sz="2400" i="0" dirty="0">
              <a:solidFill>
                <a:srgbClr val="2A2A2A"/>
              </a:solidFill>
              <a:effectLst/>
              <a:latin typeface="lato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74775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105800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spc="-7" dirty="0" err="1">
                <a:solidFill>
                  <a:srgbClr val="7D1E1E"/>
                </a:solidFill>
                <a:latin typeface="Cambria"/>
              </a:rPr>
              <a:t>Komunikační</a:t>
            </a:r>
            <a:r>
              <a:rPr lang="en-GB" sz="2800" spc="-7" dirty="0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800" spc="-7" dirty="0" err="1">
                <a:solidFill>
                  <a:srgbClr val="7D1E1E"/>
                </a:solidFill>
                <a:latin typeface="Cambria"/>
              </a:rPr>
              <a:t>cvičení</a:t>
            </a:r>
            <a:r>
              <a:rPr lang="en-GB" sz="2800" spc="-7" dirty="0">
                <a:solidFill>
                  <a:srgbClr val="7D1E1E"/>
                </a:solidFill>
                <a:latin typeface="Cambria"/>
              </a:rPr>
              <a:t> – </a:t>
            </a:r>
            <a:r>
              <a:rPr lang="en-GB" sz="2800" spc="-7" dirty="0" err="1">
                <a:solidFill>
                  <a:srgbClr val="7D1E1E"/>
                </a:solidFill>
                <a:latin typeface="Cambria"/>
              </a:rPr>
              <a:t>Radikální</a:t>
            </a:r>
            <a:r>
              <a:rPr lang="en-GB" sz="2800" spc="-7" dirty="0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800" spc="-7" dirty="0" err="1">
                <a:solidFill>
                  <a:srgbClr val="7D1E1E"/>
                </a:solidFill>
                <a:latin typeface="Cambria"/>
              </a:rPr>
              <a:t>empatie</a:t>
            </a:r>
            <a:endParaRPr lang="cs-CZ" sz="28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1058000" y="162828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r>
              <a:rPr lang="en-US" sz="2400" dirty="0" err="1">
                <a:solidFill>
                  <a:srgbClr val="2A2A2A"/>
                </a:solidFill>
                <a:latin typeface="lora"/>
              </a:rPr>
              <a:t>Skupiny</a:t>
            </a:r>
            <a:r>
              <a:rPr lang="en-US" sz="2400" dirty="0">
                <a:solidFill>
                  <a:srgbClr val="2A2A2A"/>
                </a:solidFill>
                <a:latin typeface="lora"/>
              </a:rPr>
              <a:t> po </a:t>
            </a:r>
            <a:r>
              <a:rPr lang="en-US" sz="2400" dirty="0" err="1">
                <a:solidFill>
                  <a:srgbClr val="2A2A2A"/>
                </a:solidFill>
                <a:latin typeface="lora"/>
              </a:rPr>
              <a:t>třech</a:t>
            </a:r>
            <a:r>
              <a:rPr lang="en-US" sz="2400" dirty="0">
                <a:solidFill>
                  <a:srgbClr val="2A2A2A"/>
                </a:solidFill>
                <a:latin typeface="lora"/>
              </a:rPr>
              <a:t>: </a:t>
            </a:r>
            <a:r>
              <a:rPr lang="en-US" sz="2400" dirty="0" err="1">
                <a:solidFill>
                  <a:srgbClr val="2A2A2A"/>
                </a:solidFill>
                <a:latin typeface="lora"/>
              </a:rPr>
              <a:t>Jedna</a:t>
            </a:r>
            <a:r>
              <a:rPr lang="en-US" sz="2400" dirty="0">
                <a:solidFill>
                  <a:srgbClr val="2A2A2A"/>
                </a:solidFill>
                <a:latin typeface="lora"/>
              </a:rPr>
              <a:t> </a:t>
            </a:r>
            <a:r>
              <a:rPr lang="en-US" sz="2400" dirty="0" err="1">
                <a:solidFill>
                  <a:srgbClr val="2A2A2A"/>
                </a:solidFill>
                <a:latin typeface="lora"/>
              </a:rPr>
              <a:t>osoba</a:t>
            </a:r>
            <a:r>
              <a:rPr lang="en-US" sz="2400" dirty="0">
                <a:solidFill>
                  <a:srgbClr val="2A2A2A"/>
                </a:solidFill>
                <a:latin typeface="lora"/>
              </a:rPr>
              <a:t> </a:t>
            </a:r>
            <a:r>
              <a:rPr lang="cs-CZ" sz="2400" dirty="0">
                <a:solidFill>
                  <a:srgbClr val="2A2A2A"/>
                </a:solidFill>
                <a:latin typeface="lora"/>
              </a:rPr>
              <a:t>hovoří</a:t>
            </a:r>
            <a:r>
              <a:rPr lang="en-US" sz="2400" dirty="0">
                <a:solidFill>
                  <a:srgbClr val="2A2A2A"/>
                </a:solidFill>
                <a:latin typeface="lora"/>
              </a:rPr>
              <a:t>, </a:t>
            </a:r>
            <a:r>
              <a:rPr lang="en-US" sz="2400" dirty="0" err="1">
                <a:solidFill>
                  <a:srgbClr val="2A2A2A"/>
                </a:solidFill>
                <a:latin typeface="lora"/>
              </a:rPr>
              <a:t>jedna</a:t>
            </a:r>
            <a:r>
              <a:rPr lang="en-US" sz="2400" dirty="0">
                <a:solidFill>
                  <a:srgbClr val="2A2A2A"/>
                </a:solidFill>
                <a:latin typeface="lora"/>
              </a:rPr>
              <a:t> je </a:t>
            </a:r>
            <a:r>
              <a:rPr lang="en-US" sz="2400" dirty="0" err="1">
                <a:solidFill>
                  <a:srgbClr val="2A2A2A"/>
                </a:solidFill>
                <a:latin typeface="lora"/>
              </a:rPr>
              <a:t>posluchač</a:t>
            </a:r>
            <a:r>
              <a:rPr lang="en-US" sz="2400" dirty="0">
                <a:solidFill>
                  <a:srgbClr val="2A2A2A"/>
                </a:solidFill>
                <a:latin typeface="lora"/>
              </a:rPr>
              <a:t>, </a:t>
            </a:r>
            <a:r>
              <a:rPr lang="en-US" sz="2400" dirty="0" err="1">
                <a:solidFill>
                  <a:srgbClr val="2A2A2A"/>
                </a:solidFill>
                <a:latin typeface="lora"/>
              </a:rPr>
              <a:t>jedna</a:t>
            </a:r>
            <a:r>
              <a:rPr lang="en-US" sz="2400" dirty="0">
                <a:solidFill>
                  <a:srgbClr val="2A2A2A"/>
                </a:solidFill>
                <a:latin typeface="lora"/>
              </a:rPr>
              <a:t> je </a:t>
            </a:r>
            <a:r>
              <a:rPr lang="cs-CZ" sz="2400" dirty="0">
                <a:solidFill>
                  <a:srgbClr val="2A2A2A"/>
                </a:solidFill>
                <a:latin typeface="lora"/>
              </a:rPr>
              <a:t>Poskytovatel feedbacku</a:t>
            </a:r>
            <a:br>
              <a:rPr lang="en-US" sz="2400" dirty="0">
                <a:solidFill>
                  <a:srgbClr val="2A2A2A"/>
                </a:solidFill>
                <a:latin typeface="lora"/>
              </a:rPr>
            </a:br>
            <a:r>
              <a:rPr lang="en-US" sz="2400" dirty="0">
                <a:solidFill>
                  <a:srgbClr val="2A2A2A"/>
                </a:solidFill>
                <a:latin typeface="lora"/>
              </a:rPr>
              <a:t>
</a:t>
            </a:r>
            <a:r>
              <a:rPr lang="cs-CZ" sz="2400" b="1" dirty="0">
                <a:solidFill>
                  <a:srgbClr val="2A2A2A"/>
                </a:solidFill>
                <a:latin typeface="lora"/>
              </a:rPr>
              <a:t>Mluvčí</a:t>
            </a:r>
            <a:r>
              <a:rPr lang="en-US" sz="2400" b="1" dirty="0">
                <a:solidFill>
                  <a:srgbClr val="2A2A2A"/>
                </a:solidFill>
                <a:latin typeface="lora"/>
              </a:rPr>
              <a:t> </a:t>
            </a:r>
            <a:r>
              <a:rPr lang="cs-CZ" sz="2400" b="1" dirty="0">
                <a:solidFill>
                  <a:srgbClr val="2A2A2A"/>
                </a:solidFill>
                <a:latin typeface="lora"/>
              </a:rPr>
              <a:t>a Posluchač </a:t>
            </a:r>
            <a:r>
              <a:rPr lang="en-US" sz="2400" dirty="0" err="1">
                <a:solidFill>
                  <a:srgbClr val="2A2A2A"/>
                </a:solidFill>
                <a:latin typeface="lora"/>
              </a:rPr>
              <a:t>hovoří</a:t>
            </a:r>
            <a:r>
              <a:rPr lang="en-US" sz="2400" dirty="0">
                <a:solidFill>
                  <a:srgbClr val="2A2A2A"/>
                </a:solidFill>
                <a:latin typeface="lora"/>
              </a:rPr>
              <a:t> </a:t>
            </a:r>
            <a:r>
              <a:rPr lang="en-US" sz="2400" dirty="0" err="1">
                <a:solidFill>
                  <a:srgbClr val="2A2A2A"/>
                </a:solidFill>
                <a:latin typeface="lora"/>
              </a:rPr>
              <a:t>cca</a:t>
            </a:r>
            <a:r>
              <a:rPr lang="en-US" sz="2400" dirty="0">
                <a:solidFill>
                  <a:srgbClr val="2A2A2A"/>
                </a:solidFill>
                <a:latin typeface="lora"/>
              </a:rPr>
              <a:t> </a:t>
            </a:r>
            <a:r>
              <a:rPr lang="cs-CZ" sz="2400" dirty="0">
                <a:solidFill>
                  <a:srgbClr val="2A2A2A"/>
                </a:solidFill>
                <a:latin typeface="lora"/>
              </a:rPr>
              <a:t>3-5</a:t>
            </a:r>
            <a:r>
              <a:rPr lang="en-US" sz="2400" dirty="0">
                <a:solidFill>
                  <a:srgbClr val="2A2A2A"/>
                </a:solidFill>
                <a:latin typeface="lora"/>
              </a:rPr>
              <a:t> </a:t>
            </a:r>
            <a:r>
              <a:rPr lang="en-US" sz="2400" dirty="0" err="1">
                <a:solidFill>
                  <a:srgbClr val="2A2A2A"/>
                </a:solidFill>
                <a:latin typeface="lora"/>
              </a:rPr>
              <a:t>minuty</a:t>
            </a:r>
            <a:r>
              <a:rPr lang="en-US" sz="2400" dirty="0">
                <a:solidFill>
                  <a:srgbClr val="2A2A2A"/>
                </a:solidFill>
                <a:latin typeface="lora"/>
              </a:rPr>
              <a:t> o </a:t>
            </a:r>
            <a:r>
              <a:rPr lang="en-US" sz="2400" dirty="0" err="1">
                <a:solidFill>
                  <a:srgbClr val="2A2A2A"/>
                </a:solidFill>
                <a:latin typeface="lora"/>
              </a:rPr>
              <a:t>situaci</a:t>
            </a:r>
            <a:r>
              <a:rPr lang="en-US" sz="2400" dirty="0">
                <a:solidFill>
                  <a:srgbClr val="2A2A2A"/>
                </a:solidFill>
                <a:latin typeface="lora"/>
              </a:rPr>
              <a:t>, </a:t>
            </a:r>
            <a:r>
              <a:rPr lang="en-US" sz="2400" dirty="0" err="1">
                <a:solidFill>
                  <a:srgbClr val="2A2A2A"/>
                </a:solidFill>
                <a:latin typeface="lora"/>
              </a:rPr>
              <a:t>kdy</a:t>
            </a:r>
            <a:r>
              <a:rPr lang="en-US" sz="2400" dirty="0">
                <a:solidFill>
                  <a:srgbClr val="2A2A2A"/>
                </a:solidFill>
                <a:latin typeface="lora"/>
              </a:rPr>
              <a:t> se </a:t>
            </a:r>
            <a:r>
              <a:rPr lang="en-US" sz="2400" dirty="0" err="1">
                <a:solidFill>
                  <a:srgbClr val="2A2A2A"/>
                </a:solidFill>
                <a:latin typeface="lora"/>
              </a:rPr>
              <a:t>potýkali</a:t>
            </a:r>
            <a:r>
              <a:rPr lang="en-US" sz="2400" dirty="0">
                <a:solidFill>
                  <a:srgbClr val="2A2A2A"/>
                </a:solidFill>
                <a:latin typeface="lora"/>
              </a:rPr>
              <a:t> s </a:t>
            </a:r>
            <a:r>
              <a:rPr lang="en-US" sz="2400" dirty="0" err="1">
                <a:solidFill>
                  <a:srgbClr val="2A2A2A"/>
                </a:solidFill>
                <a:latin typeface="lora"/>
              </a:rPr>
              <a:t>obtížemi</a:t>
            </a:r>
            <a:r>
              <a:rPr lang="cs-CZ" sz="2400" dirty="0">
                <a:solidFill>
                  <a:srgbClr val="2A2A2A"/>
                </a:solidFill>
                <a:latin typeface="lora"/>
              </a:rPr>
              <a:t> (ale o které je pro ně snadné mluvit)</a:t>
            </a:r>
            <a:r>
              <a:rPr lang="en-US" sz="2400" dirty="0">
                <a:solidFill>
                  <a:srgbClr val="2A2A2A"/>
                </a:solidFill>
                <a:latin typeface="lora"/>
              </a:rPr>
              <a:t>. </a:t>
            </a:r>
            <a:r>
              <a:rPr lang="cs-CZ" sz="2400" dirty="0">
                <a:solidFill>
                  <a:srgbClr val="2A2A2A"/>
                </a:solidFill>
                <a:latin typeface="lora"/>
              </a:rPr>
              <a:t>Posluchač klade otázky a používá techniky aktivního naslouchání</a:t>
            </a:r>
            <a:r>
              <a:rPr lang="en-US" sz="2400" dirty="0">
                <a:solidFill>
                  <a:srgbClr val="2A2A2A"/>
                </a:solidFill>
                <a:latin typeface="lora"/>
              </a:rPr>
              <a:t>.
</a:t>
            </a:r>
            <a:r>
              <a:rPr lang="en-US" sz="2400" i="1" dirty="0" err="1">
                <a:solidFill>
                  <a:srgbClr val="2A2A2A"/>
                </a:solidFill>
                <a:latin typeface="lora"/>
              </a:rPr>
              <a:t>Byl</a:t>
            </a:r>
            <a:r>
              <a:rPr lang="en-US" sz="2400" i="1" dirty="0">
                <a:solidFill>
                  <a:srgbClr val="2A2A2A"/>
                </a:solidFill>
                <a:latin typeface="lora"/>
              </a:rPr>
              <a:t> </a:t>
            </a:r>
            <a:r>
              <a:rPr lang="en-US" sz="2400" i="1" dirty="0" err="1">
                <a:solidFill>
                  <a:srgbClr val="2A2A2A"/>
                </a:solidFill>
                <a:latin typeface="lora"/>
              </a:rPr>
              <a:t>jsem</a:t>
            </a:r>
            <a:r>
              <a:rPr lang="en-US" sz="2400" i="1" dirty="0">
                <a:solidFill>
                  <a:srgbClr val="2A2A2A"/>
                </a:solidFill>
                <a:latin typeface="lora"/>
              </a:rPr>
              <a:t> </a:t>
            </a:r>
            <a:r>
              <a:rPr lang="en-US" sz="2400" i="1" dirty="0" err="1">
                <a:solidFill>
                  <a:srgbClr val="2A2A2A"/>
                </a:solidFill>
                <a:latin typeface="lora"/>
              </a:rPr>
              <a:t>nespravedlivě</a:t>
            </a:r>
            <a:r>
              <a:rPr lang="en-US" sz="2400" i="1" dirty="0">
                <a:solidFill>
                  <a:srgbClr val="2A2A2A"/>
                </a:solidFill>
                <a:latin typeface="lora"/>
              </a:rPr>
              <a:t> </a:t>
            </a:r>
            <a:r>
              <a:rPr lang="en-US" sz="2400" i="1" dirty="0" err="1">
                <a:solidFill>
                  <a:srgbClr val="2A2A2A"/>
                </a:solidFill>
                <a:latin typeface="lora"/>
              </a:rPr>
              <a:t>napaden</a:t>
            </a:r>
            <a:r>
              <a:rPr lang="en-US" sz="2400" i="1" dirty="0">
                <a:solidFill>
                  <a:srgbClr val="2A2A2A"/>
                </a:solidFill>
                <a:latin typeface="lora"/>
              </a:rPr>
              <a:t> </a:t>
            </a:r>
            <a:r>
              <a:rPr lang="en-US" sz="2400" i="1" dirty="0" err="1">
                <a:solidFill>
                  <a:srgbClr val="2A2A2A"/>
                </a:solidFill>
                <a:latin typeface="lora"/>
              </a:rPr>
              <a:t>svým</a:t>
            </a:r>
            <a:r>
              <a:rPr lang="en-US" sz="2400" i="1" dirty="0">
                <a:solidFill>
                  <a:srgbClr val="2A2A2A"/>
                </a:solidFill>
                <a:latin typeface="lora"/>
              </a:rPr>
              <a:t> </a:t>
            </a:r>
            <a:r>
              <a:rPr lang="en-US" sz="2400" i="1" dirty="0" err="1">
                <a:solidFill>
                  <a:srgbClr val="2A2A2A"/>
                </a:solidFill>
                <a:latin typeface="lora"/>
              </a:rPr>
              <a:t>manažerem</a:t>
            </a:r>
            <a:r>
              <a:rPr lang="en-US" sz="2400" i="1" dirty="0">
                <a:solidFill>
                  <a:srgbClr val="2A2A2A"/>
                </a:solidFill>
                <a:latin typeface="lora"/>
              </a:rPr>
              <a:t> a...</a:t>
            </a:r>
            <a:r>
              <a:rPr lang="cs-CZ" sz="2400" i="1" dirty="0">
                <a:solidFill>
                  <a:srgbClr val="2A2A2A"/>
                </a:solidFill>
                <a:latin typeface="lora"/>
              </a:rPr>
              <a:t>A co se stalo dál?</a:t>
            </a:r>
            <a:r>
              <a:rPr lang="en-US" sz="2400" dirty="0">
                <a:solidFill>
                  <a:srgbClr val="2A2A2A"/>
                </a:solidFill>
                <a:latin typeface="lora"/>
              </a:rPr>
              <a:t>
</a:t>
            </a:r>
            <a:r>
              <a:rPr lang="cs-CZ" sz="2400" b="1" dirty="0">
                <a:solidFill>
                  <a:srgbClr val="2A2A2A"/>
                </a:solidFill>
                <a:latin typeface="lora"/>
              </a:rPr>
              <a:t>Poskytovatel feedbacku </a:t>
            </a:r>
            <a:r>
              <a:rPr lang="cs-CZ" sz="2400" dirty="0">
                <a:solidFill>
                  <a:srgbClr val="2A2A2A"/>
                </a:solidFill>
                <a:latin typeface="lora"/>
              </a:rPr>
              <a:t>dává feedback, můžou být dvě roviny. Jednak se pokusí identifikovat kroky komunikačního procesu v problému mluvčího, </a:t>
            </a:r>
            <a:r>
              <a:rPr lang="cs-CZ" sz="2400" dirty="0" err="1">
                <a:solidFill>
                  <a:srgbClr val="2A2A2A"/>
                </a:solidFill>
                <a:latin typeface="lora"/>
              </a:rPr>
              <a:t>druhak</a:t>
            </a:r>
            <a:r>
              <a:rPr lang="cs-CZ" sz="2400" dirty="0">
                <a:solidFill>
                  <a:srgbClr val="2A2A2A"/>
                </a:solidFill>
                <a:latin typeface="lora"/>
              </a:rPr>
              <a:t>, hodnotí jak byly Posluchačem použity komunikační techniky (otázky, aktivní naslouchání)</a:t>
            </a:r>
          </a:p>
        </p:txBody>
      </p:sp>
      <p:sp>
        <p:nvSpPr>
          <p:cNvPr id="213" name="TextShape 3"/>
          <p:cNvSpPr txBox="1"/>
          <p:nvPr/>
        </p:nvSpPr>
        <p:spPr>
          <a:xfrm>
            <a:off x="2282224" y="6204127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64401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spc="-12" dirty="0">
                <a:solidFill>
                  <a:srgbClr val="7D1E1E"/>
                </a:solidFill>
                <a:latin typeface="Cambria"/>
              </a:rPr>
              <a:t>Final e</a:t>
            </a:r>
            <a:r>
              <a:rPr lang="en-GB" sz="2400" b="0" strike="noStrike" spc="-12" dirty="0" err="1">
                <a:solidFill>
                  <a:srgbClr val="7D1E1E"/>
                </a:solidFill>
                <a:latin typeface="Cambria"/>
              </a:rPr>
              <a:t>xercise</a:t>
            </a:r>
            <a:r>
              <a:rPr lang="cs-CZ" sz="2400" b="0" strike="noStrike" spc="-12" dirty="0">
                <a:solidFill>
                  <a:srgbClr val="7D1E1E"/>
                </a:solidFill>
                <a:latin typeface="Cambria"/>
              </a:rPr>
              <a:t>: The interview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Groups of three. Speaker, interviewer, feedback-giver.</a:t>
            </a: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b="1" strike="noStrike" spc="-1" dirty="0">
                <a:solidFill>
                  <a:srgbClr val="000000"/>
                </a:solidFill>
                <a:latin typeface="Cambria"/>
              </a:rPr>
              <a:t>Speaker: </a:t>
            </a: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Think of </a:t>
            </a:r>
            <a:r>
              <a:rPr lang="cs-CZ" sz="2400" b="1" strike="noStrike" spc="-1" dirty="0">
                <a:solidFill>
                  <a:srgbClr val="000000"/>
                </a:solidFill>
                <a:latin typeface="Cambria"/>
              </a:rPr>
              <a:t>scenario where it was difficult to you to communicate or when you had a conflict with someone</a:t>
            </a:r>
            <a:r>
              <a:rPr lang="cs-CZ" sz="2400" b="0" strike="noStrike" spc="-1" dirty="0">
                <a:solidFill>
                  <a:srgbClr val="000000"/>
                </a:solidFill>
                <a:latin typeface="Cambria"/>
              </a:rPr>
              <a:t>, but you are still comfortable talking about. Talk for cca 3 minutes.</a:t>
            </a: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b="1" spc="-1" dirty="0">
                <a:solidFill>
                  <a:srgbClr val="000000"/>
                </a:solidFill>
                <a:latin typeface="Cambria"/>
              </a:rPr>
              <a:t>Interviewer: 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Help the speaker by interviewing them and get as much information as you can. Use all the small tricks we learned today – active listening, adequate questions, focus on the process etc.</a:t>
            </a: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cs-CZ" sz="2400" b="1" spc="-1" dirty="0">
                <a:solidFill>
                  <a:srgbClr val="000000"/>
                </a:solidFill>
                <a:latin typeface="Cambria"/>
              </a:rPr>
              <a:t>Feedback giver: 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Observe the interaction, do not interrupt. Afterwards, try to give meaningful feedback to both. </a:t>
            </a: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342900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endParaRPr lang="cs-CZ" sz="2400" b="0" strike="noStrike" spc="-1" dirty="0">
              <a:solidFill>
                <a:srgbClr val="000000"/>
              </a:solidFill>
              <a:latin typeface="Cambria"/>
            </a:endParaRPr>
          </a:p>
        </p:txBody>
      </p:sp>
      <p:sp>
        <p:nvSpPr>
          <p:cNvPr id="236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9908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spc="-12" dirty="0">
                <a:solidFill>
                  <a:srgbClr val="7D1E1E"/>
                </a:solidFill>
                <a:latin typeface="Cambria"/>
              </a:rPr>
              <a:t>Závěrečná kontrola: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1257300" lvl="2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mbria"/>
              </a:rPr>
              <a:t>Jak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snadné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bylo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tento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seminář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sledovat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 a vnímat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?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Rukou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naznačte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 možnosti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:</a:t>
            </a: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1257300" lvl="2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Zvedněte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ruku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do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úrovně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očí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: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Vše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v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pořádku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.
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Držte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ruku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dole: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Příliš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snadné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nudím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se.
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Dejte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ruku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nahoru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: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Příliš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těžké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topím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se.</a:t>
            </a:r>
            <a:endParaRPr lang="cs-CZ" sz="2400" spc="-1" dirty="0">
              <a:solidFill>
                <a:srgbClr val="000000"/>
              </a:solidFill>
              <a:latin typeface="Cambria"/>
            </a:endParaRPr>
          </a:p>
          <a:p>
            <a:pPr marL="1257300" lvl="2" indent="-342900">
              <a:spcBef>
                <a:spcPts val="479"/>
              </a:spcBef>
              <a:buFont typeface="Arial" panose="020B0604020202020204" pitchFamily="34" charset="0"/>
              <a:buChar char="•"/>
            </a:pP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Zavř</a:t>
            </a:r>
            <a:r>
              <a:rPr lang="cs-CZ" sz="2400" spc="-1" dirty="0" err="1">
                <a:solidFill>
                  <a:srgbClr val="000000"/>
                </a:solidFill>
                <a:latin typeface="Cambria"/>
              </a:rPr>
              <a:t>ete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oči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a 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naznačte 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mi.</a:t>
            </a:r>
          </a:p>
        </p:txBody>
      </p:sp>
      <p:sp>
        <p:nvSpPr>
          <p:cNvPr id="236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04210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1193400" y="190332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spc="-1" dirty="0" err="1">
                <a:solidFill>
                  <a:srgbClr val="7D1E1E"/>
                </a:solidFill>
                <a:latin typeface="Cambria"/>
              </a:rPr>
              <a:t>Děku</a:t>
            </a:r>
            <a:r>
              <a:rPr lang="cs-CZ" sz="2400" spc="-1" dirty="0">
                <a:solidFill>
                  <a:srgbClr val="7D1E1E"/>
                </a:solidFill>
                <a:latin typeface="Cambria"/>
              </a:rPr>
              <a:t>ji</a:t>
            </a:r>
            <a:r>
              <a:rPr lang="en-US" sz="2400" spc="-1" dirty="0">
                <a:solidFill>
                  <a:srgbClr val="7D1E1E"/>
                </a:solidFill>
                <a:latin typeface="Cambria"/>
              </a:rPr>
              <a:t> za </a:t>
            </a:r>
            <a:r>
              <a:rPr lang="en-US" sz="2400" spc="-1" dirty="0" err="1">
                <a:solidFill>
                  <a:srgbClr val="7D1E1E"/>
                </a:solidFill>
                <a:latin typeface="Cambria"/>
              </a:rPr>
              <a:t>pozornost</a:t>
            </a:r>
            <a:endParaRPr lang="cs-CZ" sz="2400" b="0" strike="noStrike" spc="-1" dirty="0">
              <a:solidFill>
                <a:srgbClr val="000000"/>
              </a:solidFill>
              <a:latin typeface="Verdana"/>
            </a:endParaRPr>
          </a:p>
        </p:txBody>
      </p:sp>
      <p:pic>
        <p:nvPicPr>
          <p:cNvPr id="248" name="Picture 2" descr="http://www.mobileapples.com/Assets/Content/Screensavers/Bye%20Bye.gif"/>
          <p:cNvPicPr/>
          <p:nvPr/>
        </p:nvPicPr>
        <p:blipFill>
          <a:blip r:embed="rId2"/>
          <a:stretch/>
        </p:blipFill>
        <p:spPr>
          <a:xfrm>
            <a:off x="8112240" y="3976200"/>
            <a:ext cx="2577240" cy="3436560"/>
          </a:xfrm>
          <a:prstGeom prst="rect">
            <a:avLst/>
          </a:prstGeom>
          <a:ln w="0">
            <a:noFill/>
          </a:ln>
        </p:spPr>
      </p:pic>
      <p:sp>
        <p:nvSpPr>
          <p:cNvPr id="249" name="TextShape 2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777777"/>
                </a:solidFill>
                <a:latin typeface="Cambria"/>
              </a:rPr>
              <a:t>RKMD</a:t>
            </a:r>
            <a:endParaRPr lang="en-GB" sz="1000" b="0" strike="noStrike" spc="-1" dirty="0">
              <a:latin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7D1E1E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Ptaní se + aktivita na seminářích</a:t>
            </a:r>
            <a:endParaRPr kumimoji="0" lang="en-GB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DejaVu Sans"/>
              <a:cs typeface="DejaVu Sans"/>
            </a:endParaRPr>
          </a:p>
        </p:txBody>
      </p:sp>
      <p:sp>
        <p:nvSpPr>
          <p:cNvPr id="194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457560" lvl="1">
              <a:spcBef>
                <a:spcPts val="439"/>
              </a:spcBef>
              <a:buClr>
                <a:srgbClr val="7D1E1E"/>
              </a:buClr>
              <a:defRPr/>
            </a:pPr>
            <a:r>
              <a:rPr lang="cs-CZ" sz="2200" spc="-1" dirty="0">
                <a:solidFill>
                  <a:srgbClr val="000000"/>
                </a:solidFill>
                <a:latin typeface="Cambria"/>
              </a:rPr>
              <a:t>Můžeme používat komplikované termity. V budoucnu vám pomůže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znát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manažerský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žargon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: 
</a:t>
            </a:r>
            <a:r>
              <a:rPr lang="en-US" sz="2200" i="1" spc="-1" dirty="0">
                <a:solidFill>
                  <a:srgbClr val="000000"/>
                </a:solidFill>
                <a:latin typeface="Cambria"/>
              </a:rPr>
              <a:t>"</a:t>
            </a:r>
            <a:r>
              <a:rPr lang="en-US" sz="2200" i="1" spc="-1" dirty="0" err="1">
                <a:solidFill>
                  <a:srgbClr val="000000"/>
                </a:solidFill>
                <a:latin typeface="Cambria"/>
              </a:rPr>
              <a:t>Nasazením</a:t>
            </a:r>
            <a:r>
              <a:rPr lang="en-US" sz="2200" i="1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i="1" spc="-1" dirty="0" err="1">
                <a:solidFill>
                  <a:srgbClr val="000000"/>
                </a:solidFill>
                <a:latin typeface="Cambria"/>
              </a:rPr>
              <a:t>agilních</a:t>
            </a:r>
            <a:r>
              <a:rPr lang="en-US" sz="2200" i="1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i="1" spc="-1" dirty="0" err="1">
                <a:solidFill>
                  <a:srgbClr val="000000"/>
                </a:solidFill>
                <a:latin typeface="Cambria"/>
              </a:rPr>
              <a:t>metod</a:t>
            </a:r>
            <a:r>
              <a:rPr lang="en-US" sz="2200" i="1" spc="-1" dirty="0">
                <a:solidFill>
                  <a:srgbClr val="000000"/>
                </a:solidFill>
                <a:latin typeface="Cambria"/>
              </a:rPr>
              <a:t> a </a:t>
            </a:r>
            <a:r>
              <a:rPr lang="en-US" sz="2200" i="1" spc="-1" dirty="0" err="1">
                <a:solidFill>
                  <a:srgbClr val="000000"/>
                </a:solidFill>
                <a:latin typeface="Cambria"/>
              </a:rPr>
              <a:t>podporou</a:t>
            </a:r>
            <a:r>
              <a:rPr lang="en-US" sz="2200" i="1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i="1" spc="-1" dirty="0" err="1">
                <a:solidFill>
                  <a:srgbClr val="000000"/>
                </a:solidFill>
                <a:latin typeface="Cambria"/>
              </a:rPr>
              <a:t>mezioborové</a:t>
            </a:r>
            <a:r>
              <a:rPr lang="en-US" sz="2200" i="1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i="1" spc="-1" dirty="0" err="1">
                <a:solidFill>
                  <a:srgbClr val="000000"/>
                </a:solidFill>
                <a:latin typeface="Cambria"/>
              </a:rPr>
              <a:t>spolupráce</a:t>
            </a:r>
            <a:r>
              <a:rPr lang="en-US" sz="2200" i="1" spc="-1" dirty="0">
                <a:solidFill>
                  <a:srgbClr val="000000"/>
                </a:solidFill>
                <a:latin typeface="Cambria"/>
              </a:rPr>
              <a:t> se </a:t>
            </a:r>
            <a:r>
              <a:rPr lang="en-US" sz="2200" i="1" spc="-1" dirty="0" err="1">
                <a:solidFill>
                  <a:srgbClr val="000000"/>
                </a:solidFill>
                <a:latin typeface="Cambria"/>
              </a:rPr>
              <a:t>snažíme</a:t>
            </a:r>
            <a:r>
              <a:rPr lang="en-US" sz="2200" i="1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i="1" spc="-1" dirty="0" err="1">
                <a:solidFill>
                  <a:srgbClr val="000000"/>
                </a:solidFill>
                <a:latin typeface="Cambria"/>
              </a:rPr>
              <a:t>zvýšit</a:t>
            </a:r>
            <a:r>
              <a:rPr lang="en-US" sz="2200" i="1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i="1" spc="-1" dirty="0" err="1">
                <a:solidFill>
                  <a:srgbClr val="000000"/>
                </a:solidFill>
                <a:latin typeface="Cambria"/>
              </a:rPr>
              <a:t>efektivitu</a:t>
            </a:r>
            <a:r>
              <a:rPr lang="en-US" sz="2200" i="1" spc="-1" dirty="0">
                <a:solidFill>
                  <a:srgbClr val="000000"/>
                </a:solidFill>
                <a:latin typeface="Cambria"/>
              </a:rPr>
              <a:t> a </a:t>
            </a:r>
            <a:r>
              <a:rPr lang="en-US" sz="2200" i="1" spc="-1" dirty="0" err="1">
                <a:solidFill>
                  <a:srgbClr val="000000"/>
                </a:solidFill>
                <a:latin typeface="Cambria"/>
              </a:rPr>
              <a:t>přizpůsobivost</a:t>
            </a:r>
            <a:r>
              <a:rPr lang="en-US" sz="2200" i="1" spc="-1" dirty="0">
                <a:solidFill>
                  <a:srgbClr val="000000"/>
                </a:solidFill>
                <a:latin typeface="Cambria"/>
              </a:rPr>
              <a:t> v </a:t>
            </a:r>
            <a:r>
              <a:rPr lang="en-US" sz="2200" i="1" spc="-1" dirty="0" err="1">
                <a:solidFill>
                  <a:srgbClr val="000000"/>
                </a:solidFill>
                <a:latin typeface="Cambria"/>
              </a:rPr>
              <a:t>reakci</a:t>
            </a:r>
            <a:r>
              <a:rPr lang="en-US" sz="2200" i="1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i="1" spc="-1" dirty="0" err="1">
                <a:solidFill>
                  <a:srgbClr val="000000"/>
                </a:solidFill>
                <a:latin typeface="Cambria"/>
              </a:rPr>
              <a:t>na</a:t>
            </a:r>
            <a:r>
              <a:rPr lang="en-US" sz="2200" i="1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i="1" spc="-1" dirty="0" err="1">
                <a:solidFill>
                  <a:srgbClr val="000000"/>
                </a:solidFill>
                <a:latin typeface="Cambria"/>
              </a:rPr>
              <a:t>dynamiku</a:t>
            </a:r>
            <a:r>
              <a:rPr lang="en-US" sz="2200" i="1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i="1" spc="-1" dirty="0" err="1">
                <a:solidFill>
                  <a:srgbClr val="000000"/>
                </a:solidFill>
                <a:latin typeface="Cambria"/>
              </a:rPr>
              <a:t>trhu</a:t>
            </a:r>
            <a:r>
              <a:rPr lang="en-US" sz="2200" i="1" spc="-1" dirty="0">
                <a:solidFill>
                  <a:srgbClr val="000000"/>
                </a:solidFill>
                <a:latin typeface="Cambria"/>
              </a:rPr>
              <a:t>."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
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Pokud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v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této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třídě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uslyšíte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něco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,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 čemu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nerozumíte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zeptejte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se. 
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Jiná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cesta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neexistuje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.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Zeptejte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se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kdykoli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jednoduše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zvedněte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ruku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.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Pravděpodobně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nejste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sami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kdo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cs-CZ" sz="2200" spc="-1" dirty="0">
                <a:solidFill>
                  <a:srgbClr val="000000"/>
                </a:solidFill>
                <a:latin typeface="Cambria"/>
              </a:rPr>
              <a:t>danou věc </a:t>
            </a:r>
            <a:r>
              <a:rPr lang="en-US" sz="2200" spc="-1" dirty="0" err="1">
                <a:solidFill>
                  <a:srgbClr val="000000"/>
                </a:solidFill>
                <a:latin typeface="Cambria"/>
              </a:rPr>
              <a:t>neví</a:t>
            </a:r>
            <a:r>
              <a:rPr lang="en-US" sz="2200" spc="-1" dirty="0">
                <a:solidFill>
                  <a:srgbClr val="000000"/>
                </a:solidFill>
                <a:latin typeface="Cambria"/>
              </a:rPr>
              <a:t>.</a:t>
            </a:r>
            <a:endParaRPr lang="cs-CZ" sz="2200" spc="-1" dirty="0">
              <a:solidFill>
                <a:srgbClr val="000000"/>
              </a:solidFill>
              <a:latin typeface="Cambria"/>
            </a:endParaRPr>
          </a:p>
          <a:p>
            <a:pPr marL="457560" lvl="1">
              <a:spcBef>
                <a:spcPts val="439"/>
              </a:spcBef>
              <a:buClr>
                <a:srgbClr val="7D1E1E"/>
              </a:buClr>
              <a:defRPr/>
            </a:pPr>
            <a:endParaRPr lang="cs-CZ" sz="2200" i="1" spc="-1" dirty="0">
              <a:solidFill>
                <a:srgbClr val="000000"/>
              </a:solidFill>
              <a:latin typeface="Cambria"/>
            </a:endParaRPr>
          </a:p>
          <a:p>
            <a:pPr marL="457560" lvl="1">
              <a:spcBef>
                <a:spcPts val="439"/>
              </a:spcBef>
              <a:buClr>
                <a:srgbClr val="7D1E1E"/>
              </a:buClr>
              <a:defRPr/>
            </a:pPr>
            <a:r>
              <a:rPr lang="cs-CZ" sz="2200" spc="-1" dirty="0">
                <a:solidFill>
                  <a:srgbClr val="000000"/>
                </a:solidFill>
                <a:latin typeface="Cambria"/>
              </a:rPr>
              <a:t>Aktivita na semináři není hodnocena</a:t>
            </a:r>
          </a:p>
          <a:p>
            <a:pPr marL="457560" lvl="1">
              <a:spcBef>
                <a:spcPts val="439"/>
              </a:spcBef>
              <a:buClr>
                <a:srgbClr val="7D1E1E"/>
              </a:buClr>
              <a:defRPr/>
            </a:pPr>
            <a:r>
              <a:rPr lang="cs-CZ" sz="2200" spc="-1" dirty="0">
                <a:solidFill>
                  <a:srgbClr val="000000"/>
                </a:solidFill>
                <a:latin typeface="Cambria"/>
              </a:rPr>
              <a:t>…ale věříme na sociální tlak </a:t>
            </a:r>
            <a:r>
              <a:rPr lang="cs-CZ" sz="2200" spc="-1" dirty="0">
                <a:solidFill>
                  <a:srgbClr val="000000"/>
                </a:solidFill>
                <a:latin typeface="Cambria"/>
                <a:sym typeface="Wingdings" panose="05000000000000000000" pitchFamily="2" charset="2"/>
              </a:rPr>
              <a:t></a:t>
            </a:r>
            <a:endParaRPr lang="en-US" sz="2200" spc="-1" dirty="0">
              <a:solidFill>
                <a:srgbClr val="000000"/>
              </a:solidFill>
              <a:latin typeface="Cambria"/>
            </a:endParaRPr>
          </a:p>
          <a:p>
            <a:pPr marL="457560" lvl="1">
              <a:spcBef>
                <a:spcPts val="439"/>
              </a:spcBef>
              <a:buClr>
                <a:srgbClr val="7D1E1E"/>
              </a:buClr>
              <a:defRPr/>
            </a:pPr>
            <a:endParaRPr lang="en-US" sz="2200" i="1" spc="-1" dirty="0">
              <a:solidFill>
                <a:srgbClr val="000000"/>
              </a:solidFill>
              <a:latin typeface="Cambria"/>
            </a:endParaRPr>
          </a:p>
          <a:p>
            <a:pPr marL="457560" lvl="1">
              <a:spcBef>
                <a:spcPts val="439"/>
              </a:spcBef>
              <a:buClr>
                <a:srgbClr val="7D1E1E"/>
              </a:buClr>
              <a:defRPr/>
            </a:pPr>
            <a:endParaRPr kumimoji="0" lang="en-US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457560" marR="0" lvl="1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tabLst/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5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RKMD</a:t>
            </a:r>
            <a:endParaRPr kumimoji="0" lang="en-GB" sz="10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3641781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lvl="0">
              <a:defRPr/>
            </a:pPr>
            <a:r>
              <a:rPr lang="en-GB" sz="2400" spc="-1" dirty="0" err="1">
                <a:solidFill>
                  <a:srgbClr val="7D1E1E"/>
                </a:solidFill>
                <a:latin typeface="Cambria"/>
              </a:rPr>
              <a:t>Rozvrh</a:t>
            </a:r>
            <a:r>
              <a:rPr lang="en-GB" sz="2400" spc="-1" dirty="0">
                <a:solidFill>
                  <a:srgbClr val="7D1E1E"/>
                </a:solidFill>
                <a:latin typeface="Cambria"/>
              </a:rPr>
              <a:t> </a:t>
            </a:r>
            <a:r>
              <a:rPr lang="en-GB" sz="2400" spc="-1" dirty="0" err="1">
                <a:solidFill>
                  <a:srgbClr val="7D1E1E"/>
                </a:solidFill>
                <a:latin typeface="Cambria"/>
              </a:rPr>
              <a:t>přednášek</a:t>
            </a:r>
            <a:r>
              <a:rPr lang="en-GB" sz="2400" spc="-1" dirty="0">
                <a:solidFill>
                  <a:srgbClr val="7D1E1E"/>
                </a:solidFill>
                <a:latin typeface="Cambria"/>
              </a:rPr>
              <a:t> a </a:t>
            </a:r>
            <a:r>
              <a:rPr lang="en-GB" sz="2400" spc="-1" dirty="0" err="1">
                <a:solidFill>
                  <a:srgbClr val="7D1E1E"/>
                </a:solidFill>
                <a:latin typeface="Cambria"/>
              </a:rPr>
              <a:t>seminářů</a:t>
            </a:r>
            <a:endParaRPr kumimoji="0" lang="en-GB" sz="2400" b="0" i="0" u="none" strike="noStrike" kern="1200" cap="none" spc="-1" normalizeH="0" baseline="0" noProof="0" dirty="0">
              <a:ln>
                <a:noFill/>
              </a:ln>
              <a:solidFill>
                <a:srgbClr val="7D1E1E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3080" lvl="0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  <a:defRPr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3 přednáškové termíny (další termíny v rezervě), po 4 vyučovacích hodinách (teoreticky rozděleno do 2, tj. každý termín dvě přednášky)
6 seminářů, každý po 3 hodinách
Semináře jsou povinné</a:t>
            </a:r>
          </a:p>
          <a:p>
            <a:pPr marL="343080" lvl="0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  <a:defRPr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Kurz nyní vedu zcela já, doc. Lukášová v případě mé nemoci, nebo pomůže s dozorováním testů.</a:t>
            </a:r>
          </a:p>
          <a:p>
            <a:pPr marL="360" lvl="0">
              <a:spcBef>
                <a:spcPts val="479"/>
              </a:spcBef>
              <a:buClr>
                <a:srgbClr val="7D1E1E"/>
              </a:buClr>
              <a:defRPr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
Veškerá další komunikace e-mailem</a:t>
            </a: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74304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0" algn="l"/>
              </a:tabLst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RKMD</a:t>
            </a:r>
            <a:endParaRPr kumimoji="0" lang="en-GB" sz="10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-1" normalizeH="0" baseline="0" noProof="0" dirty="0">
                <a:ln>
                  <a:noFill/>
                </a:ln>
                <a:solidFill>
                  <a:srgbClr val="7D1E1E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Rozvrh</a:t>
            </a:r>
            <a:endParaRPr kumimoji="0" lang="en-GB" sz="2400" b="0" i="0" u="none" strike="noStrike" kern="1200" cap="none" spc="-1" normalizeH="0" baseline="0" noProof="0" dirty="0">
              <a:ln>
                <a:noFill/>
              </a:ln>
              <a:solidFill>
                <a:srgbClr val="7D1E1E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3080" lvl="0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  <a:defRPr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Přednášky nejsou povinné
Semináře povinné
Změny jsou možné a budou oznámeny e-mailem
Další přednáškové a seminární dny v záloze
Zpravidla kratší přestávka a kratší celkový seminář, na základě vyhodnocení vyučujícího</a:t>
            </a: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RKMD</a:t>
            </a:r>
            <a:endParaRPr kumimoji="0" lang="en-GB" sz="10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  <p:pic>
        <p:nvPicPr>
          <p:cNvPr id="1025" name="DefaultOcx">
            <a:extLst>
              <a:ext uri="{FF2B5EF4-FFF2-40B4-BE49-F238E27FC236}">
                <a16:creationId xmlns:a16="http://schemas.microsoft.com/office/drawing/2014/main" id="{B2DA5909-9CDC-41A7-9429-A8FCA3C2F268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003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lvl="0">
              <a:defRPr/>
            </a:pPr>
            <a:r>
              <a:rPr lang="cs-CZ" sz="2400" spc="-1" dirty="0">
                <a:solidFill>
                  <a:srgbClr val="7D1E1E"/>
                </a:solidFill>
                <a:latin typeface="Cambria"/>
              </a:rPr>
              <a:t>Rozvrh – proč byste měli navštěvovat přednášky</a:t>
            </a:r>
            <a:endParaRPr kumimoji="0" lang="en-GB" sz="2400" b="0" i="0" u="none" strike="noStrike" kern="1200" cap="none" spc="-1" normalizeH="0" baseline="0" noProof="0" dirty="0">
              <a:ln>
                <a:noFill/>
              </a:ln>
              <a:solidFill>
                <a:srgbClr val="7D1E1E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743040" lvl="1" indent="-342720">
              <a:spcBef>
                <a:spcPts val="439"/>
              </a:spcBef>
              <a:buClr>
                <a:srgbClr val="7D1E1E"/>
              </a:buClr>
              <a:buFont typeface="Wingdings" charset="2"/>
              <a:buChar char=""/>
              <a:tabLst>
                <a:tab pos="0" algn="l"/>
              </a:tabLst>
              <a:defRPr/>
            </a:pP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Přiměřeně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krátké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a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doufejme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že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zábavné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, 
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Přednášky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dodávají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vaší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seminární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práci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jasnost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a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hloubku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
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Mohlo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by to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také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přimět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vašeho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učitele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, aby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vám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podal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pomocnou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ruku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v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případě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,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že</a:t>
            </a:r>
            <a:r>
              <a:rPr lang="en-US" sz="2400" spc="-1" dirty="0">
                <a:solidFill>
                  <a:srgbClr val="000000"/>
                </a:solidFill>
                <a:latin typeface="Cambria"/>
              </a:rPr>
              <a:t> ji 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budete </a:t>
            </a:r>
            <a:r>
              <a:rPr lang="en-US" sz="2400" spc="-1" dirty="0" err="1">
                <a:solidFill>
                  <a:srgbClr val="000000"/>
                </a:solidFill>
                <a:latin typeface="Cambria"/>
              </a:rPr>
              <a:t>potřebova</a:t>
            </a:r>
            <a:r>
              <a:rPr lang="cs-CZ" sz="2400" spc="-1" dirty="0">
                <a:solidFill>
                  <a:srgbClr val="000000"/>
                </a:solidFill>
                <a:latin typeface="Cambria"/>
              </a:rPr>
              <a:t>t</a:t>
            </a: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cs-CZ" sz="24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RKMD</a:t>
            </a:r>
            <a:endParaRPr kumimoji="0" lang="en-GB" sz="10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  <p:pic>
        <p:nvPicPr>
          <p:cNvPr id="1025" name="DefaultOcx">
            <a:extLst>
              <a:ext uri="{FF2B5EF4-FFF2-40B4-BE49-F238E27FC236}">
                <a16:creationId xmlns:a16="http://schemas.microsoft.com/office/drawing/2014/main" id="{B2DA5909-9CDC-41A7-9429-A8FCA3C2F268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762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1219320" y="1125360"/>
            <a:ext cx="10362960" cy="502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lvl="0">
              <a:defRPr/>
            </a:pPr>
            <a:r>
              <a:rPr lang="cs-CZ" sz="2400" spc="-1" dirty="0">
                <a:solidFill>
                  <a:srgbClr val="7D1E1E"/>
                </a:solidFill>
                <a:latin typeface="Cambria"/>
              </a:rPr>
              <a:t>V případě COVID nebo jiných mimořádných událostí</a:t>
            </a:r>
            <a:endParaRPr kumimoji="0" lang="en-GB" sz="2400" b="0" i="0" u="none" strike="noStrike" kern="1200" cap="none" spc="-1" normalizeH="0" baseline="0" noProof="0" dirty="0">
              <a:ln>
                <a:noFill/>
              </a:ln>
              <a:solidFill>
                <a:srgbClr val="7D1E1E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1200240" y="1773360"/>
            <a:ext cx="10362960" cy="4357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343080" lvl="0" indent="-342720">
              <a:spcBef>
                <a:spcPts val="479"/>
              </a:spcBef>
              <a:buClr>
                <a:srgbClr val="7D1E1E"/>
              </a:buClr>
              <a:buFont typeface="Wingdings" charset="2"/>
              <a:buChar char=""/>
              <a:defRPr/>
            </a:pPr>
            <a:r>
              <a:rPr lang="cs-CZ" sz="2400" spc="-1" dirty="0">
                <a:solidFill>
                  <a:srgbClr val="000000"/>
                </a:solidFill>
                <a:latin typeface="Cambria"/>
              </a:rPr>
              <a:t>Pro dokončení kurzu bude stále třeba dodržovat standardní pokyny a požadavky
V případě, že prezenční výuka není možná:
Všechny třídy se přesouvají do online režimu (MS Teams)
Přesně ve stejnou dobu jako prezenční výuka
Nechte kameru zapnutou
Stále se musíte aktivně zapojit
Vše je zaznamenáno 
Zkoušky online</a:t>
            </a: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743040" marR="0" lvl="1" indent="-342720" algn="l" defTabSz="914400" rtl="0" eaLnBrk="1" fontAlgn="auto" latinLnBrk="0" hangingPunct="1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7D1E1E"/>
              </a:buClr>
              <a:buSzTx/>
              <a:buFont typeface="Wingdings" charset="2"/>
              <a:buChar char=""/>
              <a:tabLst>
                <a:tab pos="0" algn="l"/>
              </a:tabLst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cs-CZ" sz="2200" b="0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DejaVu Sans"/>
              <a:cs typeface="DejaVu Sans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3609000" y="6442200"/>
            <a:ext cx="6783480" cy="263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mbria"/>
                <a:ea typeface="DejaVu Sans"/>
                <a:cs typeface="DejaVu Sans"/>
              </a:rPr>
              <a:t>RKMD</a:t>
            </a:r>
            <a:endParaRPr kumimoji="0" lang="en-GB" sz="10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4066117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5109</TotalTime>
  <Words>2579</Words>
  <Application>Microsoft Office PowerPoint</Application>
  <PresentationFormat>Widescreen</PresentationFormat>
  <Paragraphs>258</Paragraphs>
  <Slides>47</Slides>
  <Notes>2</Notes>
  <HiddenSlides>6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47</vt:i4>
      </vt:variant>
    </vt:vector>
  </HeadingPairs>
  <TitlesOfParts>
    <vt:vector size="61" baseType="lpstr">
      <vt:lpstr>Arial</vt:lpstr>
      <vt:lpstr>Calibri</vt:lpstr>
      <vt:lpstr>Cambria</vt:lpstr>
      <vt:lpstr>Century Gothic</vt:lpstr>
      <vt:lpstr>lato</vt:lpstr>
      <vt:lpstr>lora</vt:lpstr>
      <vt:lpstr>Symbol</vt:lpstr>
      <vt:lpstr>Times New Roman</vt:lpstr>
      <vt:lpstr>Verdana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Introduction. Requirements,Communication processes</dc:title>
  <dc:subject/>
  <dc:creator>Seeger</dc:creator>
  <dc:description/>
  <cp:lastModifiedBy>ESF host</cp:lastModifiedBy>
  <cp:revision>95</cp:revision>
  <dcterms:created xsi:type="dcterms:W3CDTF">2016-03-06T16:01:46Z</dcterms:created>
  <dcterms:modified xsi:type="dcterms:W3CDTF">2025-02-19T13:53:21Z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1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