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37"/>
  </p:notesMasterIdLst>
  <p:handoutMasterIdLst>
    <p:handoutMasterId r:id="rId38"/>
  </p:handoutMasterIdLst>
  <p:sldIdLst>
    <p:sldId id="256" r:id="rId3"/>
    <p:sldId id="316" r:id="rId4"/>
    <p:sldId id="321" r:id="rId5"/>
    <p:sldId id="373" r:id="rId6"/>
    <p:sldId id="317" r:id="rId7"/>
    <p:sldId id="367" r:id="rId8"/>
    <p:sldId id="388" r:id="rId9"/>
    <p:sldId id="315" r:id="rId10"/>
    <p:sldId id="323" r:id="rId11"/>
    <p:sldId id="325" r:id="rId12"/>
    <p:sldId id="335" r:id="rId13"/>
    <p:sldId id="330" r:id="rId14"/>
    <p:sldId id="336" r:id="rId15"/>
    <p:sldId id="333" r:id="rId16"/>
    <p:sldId id="334" r:id="rId17"/>
    <p:sldId id="383" r:id="rId18"/>
    <p:sldId id="338" r:id="rId19"/>
    <p:sldId id="346" r:id="rId20"/>
    <p:sldId id="348" r:id="rId21"/>
    <p:sldId id="350" r:id="rId22"/>
    <p:sldId id="351" r:id="rId23"/>
    <p:sldId id="390" r:id="rId24"/>
    <p:sldId id="384" r:id="rId25"/>
    <p:sldId id="361" r:id="rId26"/>
    <p:sldId id="364" r:id="rId27"/>
    <p:sldId id="389" r:id="rId28"/>
    <p:sldId id="328" r:id="rId29"/>
    <p:sldId id="385" r:id="rId30"/>
    <p:sldId id="386" r:id="rId31"/>
    <p:sldId id="362" r:id="rId32"/>
    <p:sldId id="363" r:id="rId33"/>
    <p:sldId id="267" r:id="rId34"/>
    <p:sldId id="382" r:id="rId35"/>
    <p:sldId id="387" r:id="rId3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Rezac" initials="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1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0" autoAdjust="0"/>
    <p:restoredTop sz="72276" autoAdjust="0"/>
  </p:normalViewPr>
  <p:slideViewPr>
    <p:cSldViewPr>
      <p:cViewPr varScale="1">
        <p:scale>
          <a:sx n="81" d="100"/>
          <a:sy n="81" d="100"/>
        </p:scale>
        <p:origin x="1788" y="96"/>
      </p:cViewPr>
      <p:guideLst>
        <p:guide orient="horz" pos="2160"/>
        <p:guide pos="2880"/>
      </p:guideLst>
    </p:cSldViewPr>
  </p:slideViewPr>
  <p:outlineViewPr>
    <p:cViewPr>
      <p:scale>
        <a:sx n="33" d="100"/>
        <a:sy n="33" d="100"/>
      </p:scale>
      <p:origin x="0" y="-8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E9898F4-6A2F-42CC-9F1A-32BEC2F423D1}" type="datetimeFigureOut">
              <a:rPr lang="en-US" smtClean="0"/>
              <a:t>3/4/2025</a:t>
            </a:fld>
            <a:endParaRPr lang="en-US"/>
          </a:p>
        </p:txBody>
      </p:sp>
      <p:sp>
        <p:nvSpPr>
          <p:cNvPr id="4" name="Zástupný symbol pro zápatí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7278262E-B7EB-4D00-8515-085DE524E8E0}" type="slidenum">
              <a:rPr lang="en-US" smtClean="0"/>
              <a:t>‹#›</a:t>
            </a:fld>
            <a:endParaRPr lang="en-US"/>
          </a:p>
        </p:txBody>
      </p:sp>
    </p:spTree>
    <p:extLst>
      <p:ext uri="{BB962C8B-B14F-4D97-AF65-F5344CB8AC3E}">
        <p14:creationId xmlns:p14="http://schemas.microsoft.com/office/powerpoint/2010/main" val="1596870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EB198462-3AF8-4C4C-9176-693D22ADE987}" type="datetimeFigureOut">
              <a:rPr lang="en-US" smtClean="0"/>
              <a:t>3/4/2025</a:t>
            </a:fld>
            <a:endParaRPr lang="en-US"/>
          </a:p>
        </p:txBody>
      </p:sp>
      <p:sp>
        <p:nvSpPr>
          <p:cNvPr id="4" name="Zástupný symbol pro obrázek snímk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8FB2558B-1E97-47C6-B27A-9F9B3A329E89}" type="slidenum">
              <a:rPr lang="en-US" smtClean="0"/>
              <a:t>‹#›</a:t>
            </a:fld>
            <a:endParaRPr lang="en-US"/>
          </a:p>
        </p:txBody>
      </p:sp>
    </p:spTree>
    <p:extLst>
      <p:ext uri="{BB962C8B-B14F-4D97-AF65-F5344CB8AC3E}">
        <p14:creationId xmlns:p14="http://schemas.microsoft.com/office/powerpoint/2010/main" val="106074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ntrepreneur.com/article/2237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outline&gt;</a:t>
            </a:r>
          </a:p>
          <a:p>
            <a:pPr marL="171450" indent="-171450">
              <a:buFontTx/>
              <a:buChar char="-"/>
            </a:pPr>
            <a:r>
              <a:rPr lang="en-US" dirty="0"/>
              <a:t>Intro + admin 15 mins</a:t>
            </a:r>
          </a:p>
          <a:p>
            <a:pPr marL="171450" indent="-171450">
              <a:buFontTx/>
              <a:buChar char="-"/>
            </a:pPr>
            <a:r>
              <a:rPr lang="en-US" dirty="0"/>
              <a:t>Fears, destress 15</a:t>
            </a:r>
          </a:p>
          <a:p>
            <a:pPr marL="171450" indent="-171450">
              <a:buFontTx/>
              <a:buChar char="-"/>
            </a:pPr>
            <a:r>
              <a:rPr lang="en-US" dirty="0"/>
              <a:t>Ethos 15</a:t>
            </a:r>
          </a:p>
          <a:p>
            <a:pPr marL="171450" indent="-171450">
              <a:buFontTx/>
              <a:buChar char="-"/>
            </a:pPr>
            <a:r>
              <a:rPr lang="en-US" dirty="0"/>
              <a:t>Exercise 1 10 mins</a:t>
            </a:r>
          </a:p>
          <a:p>
            <a:pPr marL="171450" indent="-171450">
              <a:buFontTx/>
              <a:buChar char="-"/>
            </a:pPr>
            <a:r>
              <a:rPr lang="en-US" dirty="0"/>
              <a:t>Exercise 2 10 mins</a:t>
            </a:r>
          </a:p>
          <a:p>
            <a:pPr marL="171450" indent="-171450">
              <a:buFontTx/>
              <a:buChar char="-"/>
            </a:pPr>
            <a:r>
              <a:rPr lang="en-US" dirty="0"/>
              <a:t>Pathos 10 </a:t>
            </a:r>
          </a:p>
          <a:p>
            <a:pPr marL="171450" indent="-171450">
              <a:buFontTx/>
              <a:buChar char="-"/>
            </a:pPr>
            <a:r>
              <a:rPr lang="en-US" dirty="0"/>
              <a:t>Exercise3 10 mins</a:t>
            </a:r>
          </a:p>
          <a:p>
            <a:pPr marL="171450" indent="-171450">
              <a:buFontTx/>
              <a:buChar char="-"/>
            </a:pPr>
            <a:r>
              <a:rPr lang="en-US" dirty="0"/>
              <a:t>Logos 10 </a:t>
            </a:r>
          </a:p>
          <a:p>
            <a:pPr marL="171450" indent="-171450">
              <a:buFontTx/>
              <a:buChar char="-"/>
            </a:pPr>
            <a:r>
              <a:rPr lang="en-US" dirty="0"/>
              <a:t>Biggest </a:t>
            </a:r>
            <a:r>
              <a:rPr lang="en-US" dirty="0" err="1"/>
              <a:t>erros</a:t>
            </a:r>
            <a:r>
              <a:rPr lang="en-US" dirty="0"/>
              <a:t> 15</a:t>
            </a:r>
          </a:p>
          <a:p>
            <a:pPr marL="171450" indent="-171450">
              <a:buFontTx/>
              <a:buChar char="-"/>
            </a:pPr>
            <a:r>
              <a:rPr lang="en-US" dirty="0"/>
              <a:t>Exercise 4 40 mins [group]</a:t>
            </a:r>
          </a:p>
          <a:p>
            <a:pPr marL="171450" indent="-171450">
              <a:buFontTx/>
              <a:buChar char="-"/>
            </a:pPr>
            <a:r>
              <a:rPr lang="en-US" dirty="0"/>
              <a:t>Exercise 5 20 mis</a:t>
            </a:r>
            <a:r>
              <a:rPr lang="en-US"/>
              <a:t>, optional</a:t>
            </a:r>
            <a:endParaRPr lang="en-US" dirty="0"/>
          </a:p>
        </p:txBody>
      </p:sp>
      <p:sp>
        <p:nvSpPr>
          <p:cNvPr id="4" name="Slide Number Placeholder 3"/>
          <p:cNvSpPr>
            <a:spLocks noGrp="1"/>
          </p:cNvSpPr>
          <p:nvPr>
            <p:ph type="sldNum" sz="quarter" idx="5"/>
          </p:nvPr>
        </p:nvSpPr>
        <p:spPr/>
        <p:txBody>
          <a:bodyPr/>
          <a:lstStyle/>
          <a:p>
            <a:fld id="{8FB2558B-1E97-47C6-B27A-9F9B3A329E89}" type="slidenum">
              <a:rPr lang="en-US" smtClean="0"/>
              <a:t>1</a:t>
            </a:fld>
            <a:endParaRPr lang="en-US"/>
          </a:p>
        </p:txBody>
      </p:sp>
    </p:spTree>
    <p:extLst>
      <p:ext uri="{BB962C8B-B14F-4D97-AF65-F5344CB8AC3E}">
        <p14:creationId xmlns:p14="http://schemas.microsoft.com/office/powerpoint/2010/main" val="292602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0FA6913-0569-4702-AFC1-BD1923125DC8}" type="slidenum">
              <a:rPr lang="cs-CZ"/>
              <a:pPr/>
              <a:t>10</a:t>
            </a:fld>
            <a:endParaRPr lang="cs-CZ"/>
          </a:p>
        </p:txBody>
      </p:sp>
      <p:sp>
        <p:nvSpPr>
          <p:cNvPr id="4710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1st part of </a:t>
            </a:r>
            <a:r>
              <a:rPr lang="nl-NL" dirty="0" err="1"/>
              <a:t>aristoteles</a:t>
            </a:r>
            <a:r>
              <a:rPr lang="nl-NL" dirty="0"/>
              <a:t>!</a:t>
            </a:r>
          </a:p>
        </p:txBody>
      </p:sp>
    </p:spTree>
    <p:extLst>
      <p:ext uri="{BB962C8B-B14F-4D97-AF65-F5344CB8AC3E}">
        <p14:creationId xmlns:p14="http://schemas.microsoft.com/office/powerpoint/2010/main" val="426963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A5BA67A-AB20-4D14-9963-DCA1FAFA3FBB}" type="slidenum">
              <a:rPr lang="cs-CZ"/>
              <a:pPr/>
              <a:t>11</a:t>
            </a:fld>
            <a:endParaRPr lang="cs-CZ"/>
          </a:p>
        </p:txBody>
      </p:sp>
      <p:sp>
        <p:nvSpPr>
          <p:cNvPr id="54273" name="Rectangle 1"/>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you smile, the more the audience likes you.</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you open your mouth, the better they hear you.</a:t>
            </a:r>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indent="-33337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The more are facial expression same with what you say, the more they understand.</a:t>
            </a:r>
          </a:p>
          <a:p>
            <a:endParaRPr lang="nl-NL" dirty="0"/>
          </a:p>
        </p:txBody>
      </p:sp>
    </p:spTree>
    <p:extLst>
      <p:ext uri="{BB962C8B-B14F-4D97-AF65-F5344CB8AC3E}">
        <p14:creationId xmlns:p14="http://schemas.microsoft.com/office/powerpoint/2010/main" val="18719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74BFC91-2D95-4347-935B-651CB81ADB46}" type="slidenum">
              <a:rPr lang="cs-CZ"/>
              <a:pPr/>
              <a:t>12</a:t>
            </a:fld>
            <a:endParaRPr lang="cs-CZ"/>
          </a:p>
        </p:txBody>
      </p:sp>
      <p:sp>
        <p:nvSpPr>
          <p:cNvPr id="4915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405395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DBFB5A7E-201E-48B9-91D8-70E4E2377540}" type="slidenum">
              <a:rPr lang="cs-CZ"/>
              <a:pPr/>
              <a:t>13</a:t>
            </a:fld>
            <a:endParaRPr lang="cs-CZ"/>
          </a:p>
        </p:txBody>
      </p:sp>
      <p:sp>
        <p:nvSpPr>
          <p:cNvPr id="55297"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nl-NL" dirty="0" err="1"/>
              <a:t>Looking</a:t>
            </a:r>
            <a:r>
              <a:rPr lang="nl-NL" dirty="0"/>
              <a:t> </a:t>
            </a:r>
            <a:r>
              <a:rPr lang="nl-NL" dirty="0" err="1"/>
              <a:t>strait</a:t>
            </a:r>
            <a:r>
              <a:rPr lang="nl-NL" baseline="0" dirty="0"/>
              <a:t> in the </a:t>
            </a:r>
            <a:r>
              <a:rPr lang="nl-NL" baseline="0" dirty="0" err="1"/>
              <a:t>eye</a:t>
            </a:r>
            <a:r>
              <a:rPr lang="nl-NL" baseline="0" dirty="0"/>
              <a:t>: pro: </a:t>
            </a:r>
            <a:r>
              <a:rPr lang="nl-NL" baseline="0" dirty="0" err="1"/>
              <a:t>polight</a:t>
            </a:r>
            <a:r>
              <a:rPr lang="nl-NL" baseline="0" dirty="0"/>
              <a:t>, </a:t>
            </a:r>
            <a:r>
              <a:rPr lang="nl-NL" baseline="0" dirty="0" err="1"/>
              <a:t>interested</a:t>
            </a:r>
            <a:r>
              <a:rPr lang="nl-NL" baseline="0" dirty="0"/>
              <a:t>, </a:t>
            </a:r>
            <a:r>
              <a:rPr lang="nl-NL" baseline="0" dirty="0" err="1"/>
              <a:t>positive</a:t>
            </a:r>
            <a:r>
              <a:rPr lang="nl-NL" baseline="0" dirty="0"/>
              <a:t>. </a:t>
            </a:r>
            <a:r>
              <a:rPr lang="nl-NL" baseline="0" dirty="0" err="1"/>
              <a:t>Con</a:t>
            </a:r>
            <a:r>
              <a:rPr lang="nl-NL" baseline="0" dirty="0"/>
              <a:t>: </a:t>
            </a:r>
            <a:r>
              <a:rPr lang="nl-NL" baseline="0" dirty="0" err="1"/>
              <a:t>can</a:t>
            </a:r>
            <a:r>
              <a:rPr lang="nl-NL" baseline="0" dirty="0"/>
              <a:t> </a:t>
            </a:r>
            <a:r>
              <a:rPr lang="nl-NL" baseline="0" dirty="0" err="1"/>
              <a:t>make</a:t>
            </a:r>
            <a:r>
              <a:rPr lang="nl-NL" baseline="0" dirty="0"/>
              <a:t> </a:t>
            </a:r>
            <a:r>
              <a:rPr lang="nl-NL" baseline="0" dirty="0" err="1"/>
              <a:t>people</a:t>
            </a:r>
            <a:r>
              <a:rPr lang="nl-NL" baseline="0" dirty="0"/>
              <a:t> </a:t>
            </a:r>
            <a:r>
              <a:rPr lang="nl-NL" baseline="0" dirty="0" err="1"/>
              <a:t>unconfortable</a:t>
            </a:r>
            <a:endParaRPr lang="nl-NL"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nl-NL"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nl-NL" dirty="0" err="1"/>
              <a:t>Lighthouse</a:t>
            </a:r>
            <a:r>
              <a:rPr lang="nl-NL" dirty="0"/>
              <a:t> </a:t>
            </a:r>
            <a:r>
              <a:rPr lang="nl-NL" dirty="0" err="1"/>
              <a:t>method</a:t>
            </a:r>
            <a:r>
              <a:rPr lang="nl-NL" dirty="0"/>
              <a:t>: </a:t>
            </a:r>
            <a:r>
              <a:rPr lang="cs-CZ" dirty="0"/>
              <a:t>Around 1-2 seconds, from person to person (not more) To</a:t>
            </a:r>
            <a:r>
              <a:rPr lang="cs-CZ" b="1" dirty="0"/>
              <a:t> Everybody </a:t>
            </a:r>
            <a:r>
              <a:rPr lang="cs-CZ" dirty="0"/>
              <a:t>in the room</a:t>
            </a:r>
          </a:p>
          <a:p>
            <a:endParaRPr lang="nl-NL" dirty="0"/>
          </a:p>
          <a:p>
            <a:r>
              <a:rPr lang="nl-NL" dirty="0"/>
              <a:t>Show wrong</a:t>
            </a:r>
            <a:r>
              <a:rPr lang="nl-NL" baseline="0" dirty="0"/>
              <a:t> </a:t>
            </a:r>
            <a:r>
              <a:rPr lang="nl-NL" baseline="0" dirty="0" err="1"/>
              <a:t>ways</a:t>
            </a:r>
            <a:r>
              <a:rPr lang="nl-NL" baseline="0" dirty="0"/>
              <a:t> of </a:t>
            </a:r>
            <a:r>
              <a:rPr lang="nl-NL" baseline="0" dirty="0" err="1"/>
              <a:t>eye</a:t>
            </a:r>
            <a:r>
              <a:rPr lang="nl-NL" baseline="0" dirty="0"/>
              <a:t> contact </a:t>
            </a:r>
            <a:r>
              <a:rPr lang="nl-NL" baseline="0" dirty="0" err="1"/>
              <a:t>like</a:t>
            </a:r>
            <a:r>
              <a:rPr lang="nl-NL" baseline="0" dirty="0"/>
              <a:t>:</a:t>
            </a:r>
          </a:p>
          <a:p>
            <a:pPr>
              <a:buFontTx/>
              <a:buChar char="-"/>
            </a:pPr>
            <a:r>
              <a:rPr lang="nl-NL" baseline="0" dirty="0"/>
              <a:t>Staring to long to a </a:t>
            </a:r>
            <a:r>
              <a:rPr lang="nl-NL" baseline="0" dirty="0" err="1"/>
              <a:t>person</a:t>
            </a:r>
            <a:endParaRPr lang="nl-NL" baseline="0" dirty="0"/>
          </a:p>
          <a:p>
            <a:pPr>
              <a:buFontTx/>
              <a:buChar char="-"/>
            </a:pPr>
            <a:r>
              <a:rPr lang="nl-NL" baseline="0" dirty="0"/>
              <a:t> missing the sites of a </a:t>
            </a:r>
            <a:r>
              <a:rPr lang="nl-NL" baseline="0" dirty="0" err="1"/>
              <a:t>group</a:t>
            </a:r>
            <a:endParaRPr lang="nl-NL" baseline="0" dirty="0"/>
          </a:p>
          <a:p>
            <a:pPr>
              <a:buFontTx/>
              <a:buChar char="-"/>
            </a:pPr>
            <a:r>
              <a:rPr lang="nl-NL" baseline="0" dirty="0"/>
              <a:t> staring down</a:t>
            </a:r>
          </a:p>
          <a:p>
            <a:pPr>
              <a:buFontTx/>
              <a:buChar char="-"/>
            </a:pPr>
            <a:r>
              <a:rPr lang="nl-NL" baseline="0" dirty="0"/>
              <a:t> staring over the </a:t>
            </a:r>
            <a:r>
              <a:rPr lang="nl-NL" baseline="0" dirty="0" err="1"/>
              <a:t>group</a:t>
            </a:r>
            <a:endParaRPr lang="nl-NL" dirty="0"/>
          </a:p>
        </p:txBody>
      </p:sp>
    </p:spTree>
    <p:extLst>
      <p:ext uri="{BB962C8B-B14F-4D97-AF65-F5344CB8AC3E}">
        <p14:creationId xmlns:p14="http://schemas.microsoft.com/office/powerpoint/2010/main" val="32796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3890C478-8EB9-437C-BB78-C0E13B8DFD08}" type="slidenum">
              <a:rPr lang="cs-CZ"/>
              <a:pPr/>
              <a:t>14</a:t>
            </a:fld>
            <a:endParaRPr lang="cs-CZ"/>
          </a:p>
        </p:txBody>
      </p:sp>
      <p:sp>
        <p:nvSpPr>
          <p:cNvPr id="5017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8664C6-1577-4945-AF0C-077274581530}"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cs-CZ" sz="1200">
              <a:solidFill>
                <a:srgbClr val="000000"/>
              </a:solidFill>
              <a:latin typeface="Calibri" pitchFamily="80" charset="0"/>
            </a:endParaRPr>
          </a:p>
        </p:txBody>
      </p:sp>
      <p:sp>
        <p:nvSpPr>
          <p:cNvPr id="50178"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0179"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You can speak only when you breath out.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If you breath out usually for 20 seconds, than under stress in 10. And that is too little for fluent sentences.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Try it for a while!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200" dirty="0">
                <a:solidFill>
                  <a:srgbClr val="000000"/>
                </a:solidFill>
              </a:rPr>
              <a:t>Correct technique is to breath in belly, than in chest, breath out chest and breath out from belly</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4074259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3646F2BC-A0EB-4C8D-9BE8-5782686665F4}" type="slidenum">
              <a:rPr lang="cs-CZ"/>
              <a:pPr/>
              <a:t>15</a:t>
            </a:fld>
            <a:endParaRPr lang="cs-CZ"/>
          </a:p>
        </p:txBody>
      </p:sp>
      <p:sp>
        <p:nvSpPr>
          <p:cNvPr id="51201" name="Rectangle 1"/>
          <p:cNvSpPr txBox="1">
            <a:spLocks noGrp="1" noRot="1" noChangeAspect="1" noChangeArrowheads="1"/>
          </p:cNvSpPr>
          <p:nvPr>
            <p:ph type="sldImg"/>
          </p:nvPr>
        </p:nvSpPr>
        <p:spPr bwMode="auto">
          <a:xfrm>
            <a:off x="1106488" y="812800"/>
            <a:ext cx="5341937" cy="4005263"/>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572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F6810A49-3798-4413-855A-D058567A6F9A}" type="slidenum">
              <a:rPr lang="cs-CZ"/>
              <a:pPr/>
              <a:t>17</a:t>
            </a:fld>
            <a:endParaRPr lang="cs-CZ"/>
          </a:p>
        </p:txBody>
      </p:sp>
      <p:sp>
        <p:nvSpPr>
          <p:cNvPr id="5734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200742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89D8442C-532D-44B4-A91A-969B8C463735}" type="slidenum">
              <a:rPr lang="cs-CZ"/>
              <a:pPr/>
              <a:t>18</a:t>
            </a:fld>
            <a:endParaRPr lang="cs-CZ"/>
          </a:p>
        </p:txBody>
      </p:sp>
      <p:sp>
        <p:nvSpPr>
          <p:cNvPr id="60417"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4024293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95A883F4-C1AC-4F13-A6FA-86E06D3CB323}" type="slidenum">
              <a:rPr lang="cs-CZ"/>
              <a:pPr/>
              <a:t>19</a:t>
            </a:fld>
            <a:endParaRPr lang="cs-CZ"/>
          </a:p>
        </p:txBody>
      </p:sp>
      <p:sp>
        <p:nvSpPr>
          <p:cNvPr id="6246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64845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40E9FF62-7A85-4DAD-8870-FE82862B8FF0}" type="slidenum">
              <a:rPr lang="cs-CZ"/>
              <a:pPr/>
              <a:t>20</a:t>
            </a:fld>
            <a:endParaRPr lang="cs-CZ"/>
          </a:p>
        </p:txBody>
      </p:sp>
      <p:sp>
        <p:nvSpPr>
          <p:cNvPr id="63489"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82901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So</a:t>
            </a:r>
            <a:r>
              <a:rPr lang="nl-NL" baseline="0" dirty="0"/>
              <a:t> </a:t>
            </a:r>
            <a:r>
              <a:rPr lang="nl-NL" baseline="0" dirty="0" err="1"/>
              <a:t>how</a:t>
            </a:r>
            <a:r>
              <a:rPr lang="nl-NL" baseline="0" dirty="0"/>
              <a:t> are we  </a:t>
            </a:r>
            <a:r>
              <a:rPr lang="nl-NL" baseline="0" dirty="0" err="1"/>
              <a:t>going</a:t>
            </a:r>
            <a:r>
              <a:rPr lang="nl-NL" baseline="0" dirty="0"/>
              <a:t> to </a:t>
            </a:r>
            <a:r>
              <a:rPr lang="nl-NL" baseline="0" dirty="0" err="1"/>
              <a:t>practise</a:t>
            </a:r>
            <a:r>
              <a:rPr lang="nl-NL" baseline="0" dirty="0"/>
              <a:t> </a:t>
            </a:r>
            <a:r>
              <a:rPr lang="nl-NL" baseline="0" dirty="0" err="1"/>
              <a:t>it</a:t>
            </a:r>
            <a:r>
              <a:rPr lang="nl-NL" baseline="0" dirty="0"/>
              <a:t> in </a:t>
            </a:r>
            <a:r>
              <a:rPr lang="nl-NL" baseline="0" dirty="0" err="1"/>
              <a:t>this</a:t>
            </a:r>
            <a:r>
              <a:rPr lang="nl-NL" baseline="0" dirty="0"/>
              <a:t> </a:t>
            </a:r>
            <a:r>
              <a:rPr lang="nl-NL" baseline="0" dirty="0" err="1"/>
              <a:t>session</a:t>
            </a:r>
            <a:r>
              <a:rPr lang="nl-NL" baseline="0" dirty="0"/>
              <a:t>:</a:t>
            </a:r>
            <a:endParaRPr lang="nl-NL" dirty="0"/>
          </a:p>
          <a:p>
            <a:endParaRPr lang="nl-NL" dirty="0"/>
          </a:p>
          <a:p>
            <a:r>
              <a:rPr lang="nl-NL" dirty="0" err="1"/>
              <a:t>Biggest</a:t>
            </a:r>
            <a:r>
              <a:rPr lang="nl-NL" baseline="0" dirty="0"/>
              <a:t> part </a:t>
            </a:r>
            <a:r>
              <a:rPr lang="nl-NL" baseline="0" dirty="0" err="1"/>
              <a:t>will</a:t>
            </a:r>
            <a:r>
              <a:rPr lang="nl-NL" baseline="0" dirty="0"/>
              <a:t> </a:t>
            </a:r>
            <a:r>
              <a:rPr lang="nl-NL" baseline="0" dirty="0" err="1"/>
              <a:t>be</a:t>
            </a:r>
            <a:r>
              <a:rPr lang="nl-NL" baseline="0" dirty="0"/>
              <a:t> </a:t>
            </a:r>
            <a:r>
              <a:rPr lang="nl-NL" baseline="0" dirty="0" err="1"/>
              <a:t>practising</a:t>
            </a:r>
            <a:endParaRPr lang="nl-NL" baseline="0" dirty="0"/>
          </a:p>
          <a:p>
            <a:r>
              <a:rPr lang="nl-NL" baseline="0" dirty="0" err="1"/>
              <a:t>Why</a:t>
            </a:r>
            <a:r>
              <a:rPr lang="nl-NL" baseline="0" dirty="0"/>
              <a:t> do we </a:t>
            </a:r>
            <a:r>
              <a:rPr lang="nl-NL" baseline="0" dirty="0" err="1"/>
              <a:t>emphasize</a:t>
            </a:r>
            <a:r>
              <a:rPr lang="nl-NL" baseline="0" dirty="0"/>
              <a:t> </a:t>
            </a:r>
            <a:r>
              <a:rPr lang="nl-NL" baseline="0" dirty="0" err="1"/>
              <a:t>practising</a:t>
            </a:r>
            <a:r>
              <a:rPr lang="nl-NL" baseline="0" dirty="0"/>
              <a:t>? </a:t>
            </a:r>
            <a:r>
              <a:rPr lang="nl-NL" baseline="0" dirty="0" err="1"/>
              <a:t>Presentation</a:t>
            </a:r>
            <a:r>
              <a:rPr lang="nl-NL" baseline="0" dirty="0"/>
              <a:t> is </a:t>
            </a:r>
            <a:r>
              <a:rPr lang="nl-NL" baseline="0" dirty="0" err="1"/>
              <a:t>for</a:t>
            </a:r>
            <a:r>
              <a:rPr lang="nl-NL" baseline="0" dirty="0"/>
              <a:t> the most part a soft </a:t>
            </a:r>
            <a:r>
              <a:rPr lang="nl-NL" baseline="0" dirty="0" err="1"/>
              <a:t>skill</a:t>
            </a:r>
            <a:r>
              <a:rPr lang="nl-NL" baseline="0" dirty="0"/>
              <a:t>. </a:t>
            </a:r>
            <a:r>
              <a:rPr lang="nl-NL" baseline="0" dirty="0" err="1"/>
              <a:t>You</a:t>
            </a:r>
            <a:r>
              <a:rPr lang="nl-NL" baseline="0" dirty="0"/>
              <a:t> </a:t>
            </a:r>
            <a:r>
              <a:rPr lang="nl-NL" baseline="0" dirty="0" err="1"/>
              <a:t>can</a:t>
            </a:r>
            <a:r>
              <a:rPr lang="nl-NL" baseline="0" dirty="0"/>
              <a:t> </a:t>
            </a:r>
            <a:r>
              <a:rPr lang="nl-NL" baseline="0" dirty="0" err="1"/>
              <a:t>read</a:t>
            </a:r>
            <a:r>
              <a:rPr lang="nl-NL" baseline="0" dirty="0"/>
              <a:t> </a:t>
            </a:r>
            <a:r>
              <a:rPr lang="nl-NL" baseline="0" dirty="0" err="1"/>
              <a:t>about</a:t>
            </a:r>
            <a:r>
              <a:rPr lang="nl-NL" baseline="0" dirty="0"/>
              <a:t> </a:t>
            </a:r>
            <a:r>
              <a:rPr lang="nl-NL" baseline="0" dirty="0" err="1"/>
              <a:t>it</a:t>
            </a:r>
            <a:r>
              <a:rPr lang="nl-NL" baseline="0" dirty="0"/>
              <a:t> all </a:t>
            </a:r>
            <a:r>
              <a:rPr lang="nl-NL" baseline="0" dirty="0" err="1"/>
              <a:t>you</a:t>
            </a:r>
            <a:r>
              <a:rPr lang="nl-NL" baseline="0" dirty="0"/>
              <a:t> want </a:t>
            </a:r>
            <a:r>
              <a:rPr lang="nl-NL" baseline="0" dirty="0" err="1"/>
              <a:t>but</a:t>
            </a:r>
            <a:r>
              <a:rPr lang="nl-NL" baseline="0" dirty="0"/>
              <a:t> </a:t>
            </a:r>
            <a:r>
              <a:rPr lang="nl-NL" baseline="0" dirty="0" err="1"/>
              <a:t>you</a:t>
            </a:r>
            <a:r>
              <a:rPr lang="nl-NL" baseline="0" dirty="0"/>
              <a:t> have to do it. Environments in </a:t>
            </a:r>
            <a:r>
              <a:rPr lang="nl-NL" baseline="0" dirty="0" err="1"/>
              <a:t>groups</a:t>
            </a:r>
            <a:r>
              <a:rPr lang="nl-NL" baseline="0" dirty="0"/>
              <a:t>, </a:t>
            </a:r>
            <a:r>
              <a:rPr lang="nl-NL" baseline="0" dirty="0" err="1"/>
              <a:t>with</a:t>
            </a:r>
            <a:r>
              <a:rPr lang="nl-NL" baseline="0" dirty="0"/>
              <a:t> </a:t>
            </a:r>
            <a:r>
              <a:rPr lang="nl-NL" baseline="0" dirty="0" err="1"/>
              <a:t>constructive</a:t>
            </a:r>
            <a:r>
              <a:rPr lang="nl-NL" baseline="0" dirty="0"/>
              <a:t> feedback to </a:t>
            </a:r>
            <a:r>
              <a:rPr lang="nl-NL" baseline="0" dirty="0" err="1"/>
              <a:t>each</a:t>
            </a:r>
            <a:r>
              <a:rPr lang="nl-NL" baseline="0" dirty="0"/>
              <a:t> </a:t>
            </a:r>
            <a:r>
              <a:rPr lang="nl-NL" baseline="0" dirty="0" err="1"/>
              <a:t>other</a:t>
            </a:r>
            <a:r>
              <a:rPr lang="nl-NL" baseline="0" dirty="0"/>
              <a:t> are the best </a:t>
            </a:r>
            <a:r>
              <a:rPr lang="nl-NL" baseline="0" dirty="0" err="1"/>
              <a:t>way</a:t>
            </a:r>
            <a:r>
              <a:rPr lang="nl-NL" baseline="0" dirty="0"/>
              <a:t> to </a:t>
            </a:r>
            <a:r>
              <a:rPr lang="nl-NL" baseline="0" dirty="0" err="1"/>
              <a:t>practize</a:t>
            </a:r>
            <a:r>
              <a:rPr lang="nl-NL" baseline="0" dirty="0"/>
              <a:t> </a:t>
            </a:r>
            <a:r>
              <a:rPr lang="nl-NL" baseline="0" dirty="0" err="1"/>
              <a:t>presentation</a:t>
            </a:r>
            <a:r>
              <a:rPr lang="nl-NL" baseline="0" dirty="0"/>
              <a:t> </a:t>
            </a:r>
            <a:r>
              <a:rPr lang="nl-NL" baseline="0" dirty="0" err="1"/>
              <a:t>skills</a:t>
            </a:r>
            <a:r>
              <a:rPr lang="nl-NL" baseline="0" dirty="0"/>
              <a:t>.</a:t>
            </a:r>
          </a:p>
          <a:p>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2</a:t>
            </a:fld>
            <a:endParaRPr lang="cs-CZ"/>
          </a:p>
        </p:txBody>
      </p:sp>
    </p:spTree>
    <p:extLst>
      <p:ext uri="{BB962C8B-B14F-4D97-AF65-F5344CB8AC3E}">
        <p14:creationId xmlns:p14="http://schemas.microsoft.com/office/powerpoint/2010/main" val="441809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A3D249B1-6A7E-4330-8ADB-804F7917C8C1}" type="slidenum">
              <a:rPr lang="cs-CZ"/>
              <a:pPr/>
              <a:t>21</a:t>
            </a:fld>
            <a:endParaRPr lang="cs-CZ"/>
          </a:p>
        </p:txBody>
      </p:sp>
      <p:sp>
        <p:nvSpPr>
          <p:cNvPr id="64513"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2634451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2AE819E-6293-478A-8B20-CA0A3572CA37}" type="slidenum">
              <a:rPr lang="cs-CZ"/>
              <a:pPr/>
              <a:t>22</a:t>
            </a:fld>
            <a:endParaRPr lang="cs-CZ"/>
          </a:p>
        </p:txBody>
      </p:sp>
      <p:sp>
        <p:nvSpPr>
          <p:cNvPr id="6758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layout</a:t>
            </a:r>
            <a:endParaRPr lang="nl-NL" dirty="0"/>
          </a:p>
        </p:txBody>
      </p:sp>
    </p:spTree>
    <p:extLst>
      <p:ext uri="{BB962C8B-B14F-4D97-AF65-F5344CB8AC3E}">
        <p14:creationId xmlns:p14="http://schemas.microsoft.com/office/powerpoint/2010/main" val="2689289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1E0D3FFA-67C7-4BCE-B00D-06E48B60FD8D}" type="slidenum">
              <a:rPr lang="cs-CZ"/>
              <a:pPr/>
              <a:t>24</a:t>
            </a:fld>
            <a:endParaRPr lang="cs-CZ"/>
          </a:p>
        </p:txBody>
      </p:sp>
      <p:sp>
        <p:nvSpPr>
          <p:cNvPr id="72705"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endParaRPr lang="nl-NL" dirty="0"/>
          </a:p>
        </p:txBody>
      </p:sp>
    </p:spTree>
    <p:extLst>
      <p:ext uri="{BB962C8B-B14F-4D97-AF65-F5344CB8AC3E}">
        <p14:creationId xmlns:p14="http://schemas.microsoft.com/office/powerpoint/2010/main" val="1484175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C45F9DA-7F11-4E6A-9BFE-231A4FEDA5B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EE1CA2-8F0A-4521-8B65-F1E3A3047008}" type="slidenum">
              <a:rPr lang="en-GB" altLang="en-US">
                <a:latin typeface="Times New Roman" panose="02020603050405020304" pitchFamily="18" charset="0"/>
              </a:rPr>
              <a:pPr/>
              <a:t>27</a:t>
            </a:fld>
            <a:endParaRPr lang="en-GB"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id="{AEF19F97-DE62-480D-A19A-ABBF2B6FF8B1}"/>
              </a:ext>
            </a:extLst>
          </p:cNvPr>
          <p:cNvSpPr>
            <a:spLocks noGrp="1" noRot="1" noChangeAspect="1" noChangeArrowheads="1" noTextEdit="1"/>
          </p:cNvSpPr>
          <p:nvPr>
            <p:ph type="sldImg"/>
          </p:nvPr>
        </p:nvSpPr>
        <p:spPr>
          <a:xfrm>
            <a:off x="917575" y="744538"/>
            <a:ext cx="4962525" cy="3722687"/>
          </a:xfrm>
          <a:ln/>
        </p:spPr>
      </p:sp>
      <p:sp>
        <p:nvSpPr>
          <p:cNvPr id="23556" name="Rectangle 3">
            <a:extLst>
              <a:ext uri="{FF2B5EF4-FFF2-40B4-BE49-F238E27FC236}">
                <a16:creationId xmlns:a16="http://schemas.microsoft.com/office/drawing/2014/main" id="{8ADEFA58-25BD-4AF0-9192-E5B805721174}"/>
              </a:ext>
            </a:extLst>
          </p:cNvPr>
          <p:cNvSpPr>
            <a:spLocks noGrp="1" noChangeArrowheads="1"/>
          </p:cNvSpPr>
          <p:nvPr>
            <p:ph type="body" idx="1"/>
          </p:nvPr>
        </p:nvSpPr>
        <p:spPr>
          <a:noFill/>
        </p:spPr>
        <p:txBody>
          <a:bodyPr/>
          <a:lstStyle/>
          <a:p>
            <a:pPr eaLnBrk="1" hangingPunct="1"/>
            <a:r>
              <a:rPr lang="en-IE" altLang="en-US"/>
              <a:t>Goal for all talks is to have a list of 3 things you would like audience to take away</a:t>
            </a:r>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2AE819E-6293-478A-8B20-CA0A3572CA37}" type="slidenum">
              <a:rPr lang="cs-CZ"/>
              <a:pPr/>
              <a:t>28</a:t>
            </a:fld>
            <a:endParaRPr lang="cs-CZ"/>
          </a:p>
        </p:txBody>
      </p:sp>
      <p:sp>
        <p:nvSpPr>
          <p:cNvPr id="6758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layout</a:t>
            </a:r>
            <a:endParaRPr lang="nl-NL" dirty="0"/>
          </a:p>
        </p:txBody>
      </p:sp>
    </p:spTree>
    <p:extLst>
      <p:ext uri="{BB962C8B-B14F-4D97-AF65-F5344CB8AC3E}">
        <p14:creationId xmlns:p14="http://schemas.microsoft.com/office/powerpoint/2010/main" val="458592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62AE819E-6293-478A-8B20-CA0A3572CA37}" type="slidenum">
              <a:rPr lang="cs-CZ"/>
              <a:pPr/>
              <a:t>29</a:t>
            </a:fld>
            <a:endParaRPr lang="cs-CZ"/>
          </a:p>
        </p:txBody>
      </p:sp>
      <p:sp>
        <p:nvSpPr>
          <p:cNvPr id="6758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r>
              <a:rPr lang="nl-NL" dirty="0" err="1"/>
              <a:t>layout</a:t>
            </a:r>
            <a:endParaRPr lang="nl-NL" dirty="0"/>
          </a:p>
        </p:txBody>
      </p:sp>
    </p:spTree>
    <p:extLst>
      <p:ext uri="{BB962C8B-B14F-4D97-AF65-F5344CB8AC3E}">
        <p14:creationId xmlns:p14="http://schemas.microsoft.com/office/powerpoint/2010/main" val="4232347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5D926342-7AB9-4821-BB00-B4D8BF249AD2}" type="slidenum">
              <a:rPr lang="cs-CZ"/>
              <a:pPr/>
              <a:t>30</a:t>
            </a:fld>
            <a:endParaRPr lang="cs-CZ"/>
          </a:p>
        </p:txBody>
      </p:sp>
      <p:sp>
        <p:nvSpPr>
          <p:cNvPr id="7680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In </a:t>
            </a:r>
            <a:r>
              <a:rPr lang="nl-NL" dirty="0" err="1"/>
              <a:t>groups</a:t>
            </a:r>
            <a:r>
              <a:rPr lang="nl-NL" dirty="0"/>
              <a:t> </a:t>
            </a:r>
            <a:r>
              <a:rPr lang="nl-NL" dirty="0" err="1"/>
              <a:t>like</a:t>
            </a:r>
            <a:r>
              <a:rPr lang="nl-NL" dirty="0"/>
              <a:t> </a:t>
            </a:r>
            <a:r>
              <a:rPr lang="nl-NL" dirty="0" err="1"/>
              <a:t>other</a:t>
            </a:r>
            <a:r>
              <a:rPr lang="nl-NL" dirty="0"/>
              <a:t> </a:t>
            </a:r>
            <a:r>
              <a:rPr lang="nl-NL" dirty="0" err="1"/>
              <a:t>exersize</a:t>
            </a:r>
            <a:r>
              <a:rPr lang="nl-NL" baseline="0" dirty="0"/>
              <a:t> (6-11)</a:t>
            </a:r>
          </a:p>
          <a:p>
            <a:pPr>
              <a:buFontTx/>
              <a:buChar char="-"/>
            </a:pPr>
            <a:r>
              <a:rPr lang="nl-NL" baseline="0" dirty="0"/>
              <a:t>5 </a:t>
            </a:r>
            <a:r>
              <a:rPr lang="nl-NL" baseline="0" dirty="0" err="1"/>
              <a:t>minutes</a:t>
            </a:r>
            <a:r>
              <a:rPr lang="nl-NL" baseline="0" dirty="0"/>
              <a:t> </a:t>
            </a:r>
            <a:r>
              <a:rPr lang="nl-NL" baseline="0" dirty="0" err="1"/>
              <a:t>for</a:t>
            </a:r>
            <a:r>
              <a:rPr lang="nl-NL" baseline="0" dirty="0"/>
              <a:t> preparing</a:t>
            </a:r>
          </a:p>
          <a:p>
            <a:pPr>
              <a:buFontTx/>
              <a:buChar char="-"/>
            </a:pPr>
            <a:r>
              <a:rPr lang="nl-NL" baseline="0" dirty="0"/>
              <a:t> 5 </a:t>
            </a:r>
            <a:r>
              <a:rPr lang="nl-NL" baseline="0" dirty="0" err="1"/>
              <a:t>minutes</a:t>
            </a:r>
            <a:r>
              <a:rPr lang="nl-NL" baseline="0" dirty="0"/>
              <a:t> to talk </a:t>
            </a:r>
            <a:r>
              <a:rPr lang="nl-NL" baseline="0" dirty="0" err="1"/>
              <a:t>it</a:t>
            </a:r>
            <a:r>
              <a:rPr lang="nl-NL" baseline="0" dirty="0"/>
              <a:t> over</a:t>
            </a:r>
          </a:p>
          <a:p>
            <a:pPr>
              <a:buFontTx/>
              <a:buChar char="-"/>
            </a:pPr>
            <a:r>
              <a:rPr lang="nl-NL" baseline="0" dirty="0"/>
              <a:t> presenting + feedback 4 </a:t>
            </a:r>
            <a:r>
              <a:rPr lang="nl-NL" baseline="0" dirty="0" err="1"/>
              <a:t>minutes</a:t>
            </a:r>
            <a:r>
              <a:rPr lang="nl-NL" baseline="0" dirty="0"/>
              <a:t> </a:t>
            </a:r>
            <a:r>
              <a:rPr lang="nl-NL" baseline="0" dirty="0" err="1"/>
              <a:t>each</a:t>
            </a:r>
            <a:r>
              <a:rPr lang="nl-NL" baseline="0" dirty="0"/>
              <a:t> (40 </a:t>
            </a:r>
            <a:r>
              <a:rPr lang="nl-NL" baseline="0" dirty="0" err="1"/>
              <a:t>minutes</a:t>
            </a:r>
            <a:r>
              <a:rPr lang="nl-NL" baseline="0" dirty="0"/>
              <a:t>)</a:t>
            </a:r>
            <a:endParaRPr lang="nl-NL" dirty="0"/>
          </a:p>
        </p:txBody>
      </p:sp>
    </p:spTree>
    <p:extLst>
      <p:ext uri="{BB962C8B-B14F-4D97-AF65-F5344CB8AC3E}">
        <p14:creationId xmlns:p14="http://schemas.microsoft.com/office/powerpoint/2010/main" val="296333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2199E67B-8BFF-42C1-A03D-C5BD7FB5AE29}" type="slidenum">
              <a:rPr lang="cs-CZ"/>
              <a:pPr/>
              <a:t>31</a:t>
            </a:fld>
            <a:endParaRPr lang="cs-CZ"/>
          </a:p>
        </p:txBody>
      </p:sp>
      <p:sp>
        <p:nvSpPr>
          <p:cNvPr id="77825" name="Rectangle 1"/>
          <p:cNvSpPr txBox="1">
            <a:spLocks noGrp="1" noRot="1" noChangeAspect="1" noChangeArrowheads="1"/>
          </p:cNvSpPr>
          <p:nvPr>
            <p:ph type="sldImg"/>
          </p:nvPr>
        </p:nvSpPr>
        <p:spPr bwMode="auto">
          <a:xfrm>
            <a:off x="1108075" y="812800"/>
            <a:ext cx="5337175" cy="4003675"/>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755650" y="5078413"/>
            <a:ext cx="6043613" cy="4806950"/>
          </a:xfrm>
          <a:prstGeom prst="rect">
            <a:avLst/>
          </a:prstGeom>
          <a:noFill/>
          <a:ln cap="flat">
            <a:round/>
            <a:headEnd/>
            <a:tailEnd/>
          </a:ln>
        </p:spPr>
        <p:txBody>
          <a:bodyPr wrap="none" anchor="ctr"/>
          <a:lstStyle/>
          <a:p>
            <a:endParaRPr lang="nl-NL"/>
          </a:p>
        </p:txBody>
      </p:sp>
    </p:spTree>
    <p:extLst>
      <p:ext uri="{BB962C8B-B14F-4D97-AF65-F5344CB8AC3E}">
        <p14:creationId xmlns:p14="http://schemas.microsoft.com/office/powerpoint/2010/main" val="1433159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5D926342-7AB9-4821-BB00-B4D8BF249AD2}" type="slidenum">
              <a:rPr lang="cs-CZ"/>
              <a:pPr/>
              <a:t>34</a:t>
            </a:fld>
            <a:endParaRPr lang="cs-CZ"/>
          </a:p>
        </p:txBody>
      </p:sp>
      <p:sp>
        <p:nvSpPr>
          <p:cNvPr id="7680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a:t>In </a:t>
            </a:r>
            <a:r>
              <a:rPr lang="nl-NL" dirty="0" err="1"/>
              <a:t>groups</a:t>
            </a:r>
            <a:r>
              <a:rPr lang="nl-NL" dirty="0"/>
              <a:t> </a:t>
            </a:r>
            <a:r>
              <a:rPr lang="nl-NL" dirty="0" err="1"/>
              <a:t>like</a:t>
            </a:r>
            <a:r>
              <a:rPr lang="nl-NL" dirty="0"/>
              <a:t> </a:t>
            </a:r>
            <a:r>
              <a:rPr lang="nl-NL" dirty="0" err="1"/>
              <a:t>other</a:t>
            </a:r>
            <a:r>
              <a:rPr lang="nl-NL" dirty="0"/>
              <a:t> </a:t>
            </a:r>
            <a:r>
              <a:rPr lang="nl-NL" dirty="0" err="1"/>
              <a:t>exersize</a:t>
            </a:r>
            <a:r>
              <a:rPr lang="nl-NL" baseline="0" dirty="0"/>
              <a:t> (6-11)</a:t>
            </a:r>
          </a:p>
          <a:p>
            <a:pPr>
              <a:buFontTx/>
              <a:buChar char="-"/>
            </a:pPr>
            <a:r>
              <a:rPr lang="nl-NL" baseline="0" dirty="0"/>
              <a:t>5 </a:t>
            </a:r>
            <a:r>
              <a:rPr lang="nl-NL" baseline="0" dirty="0" err="1"/>
              <a:t>minutes</a:t>
            </a:r>
            <a:r>
              <a:rPr lang="nl-NL" baseline="0" dirty="0"/>
              <a:t> </a:t>
            </a:r>
            <a:r>
              <a:rPr lang="nl-NL" baseline="0" dirty="0" err="1"/>
              <a:t>for</a:t>
            </a:r>
            <a:r>
              <a:rPr lang="nl-NL" baseline="0" dirty="0"/>
              <a:t> preparing</a:t>
            </a:r>
          </a:p>
          <a:p>
            <a:pPr>
              <a:buFontTx/>
              <a:buChar char="-"/>
            </a:pPr>
            <a:r>
              <a:rPr lang="nl-NL" baseline="0" dirty="0"/>
              <a:t> 5 </a:t>
            </a:r>
            <a:r>
              <a:rPr lang="nl-NL" baseline="0" dirty="0" err="1"/>
              <a:t>minutes</a:t>
            </a:r>
            <a:r>
              <a:rPr lang="nl-NL" baseline="0" dirty="0"/>
              <a:t> to talk </a:t>
            </a:r>
            <a:r>
              <a:rPr lang="nl-NL" baseline="0" dirty="0" err="1"/>
              <a:t>it</a:t>
            </a:r>
            <a:r>
              <a:rPr lang="nl-NL" baseline="0" dirty="0"/>
              <a:t> over</a:t>
            </a:r>
          </a:p>
          <a:p>
            <a:pPr>
              <a:buFontTx/>
              <a:buChar char="-"/>
            </a:pPr>
            <a:r>
              <a:rPr lang="nl-NL" baseline="0" dirty="0"/>
              <a:t> presenting + feedback 4 </a:t>
            </a:r>
            <a:r>
              <a:rPr lang="nl-NL" baseline="0" dirty="0" err="1"/>
              <a:t>minutes</a:t>
            </a:r>
            <a:r>
              <a:rPr lang="nl-NL" baseline="0" dirty="0"/>
              <a:t> </a:t>
            </a:r>
            <a:r>
              <a:rPr lang="nl-NL" baseline="0" dirty="0" err="1"/>
              <a:t>each</a:t>
            </a:r>
            <a:r>
              <a:rPr lang="nl-NL" baseline="0" dirty="0"/>
              <a:t> (40 </a:t>
            </a:r>
            <a:r>
              <a:rPr lang="nl-NL" baseline="0" dirty="0" err="1"/>
              <a:t>minutes</a:t>
            </a:r>
            <a:r>
              <a:rPr lang="nl-NL" baseline="0" dirty="0"/>
              <a:t>)</a:t>
            </a:r>
            <a:endParaRPr lang="nl-NL" dirty="0"/>
          </a:p>
        </p:txBody>
      </p:sp>
    </p:spTree>
    <p:extLst>
      <p:ext uri="{BB962C8B-B14F-4D97-AF65-F5344CB8AC3E}">
        <p14:creationId xmlns:p14="http://schemas.microsoft.com/office/powerpoint/2010/main" val="296333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Inspiring</a:t>
            </a:r>
            <a:r>
              <a:rPr lang="nl-NL" dirty="0"/>
              <a:t>? </a:t>
            </a:r>
            <a:r>
              <a:rPr lang="nl-NL" dirty="0" err="1"/>
              <a:t>Expresive</a:t>
            </a:r>
            <a:r>
              <a:rPr lang="nl-NL" dirty="0"/>
              <a:t>? </a:t>
            </a:r>
            <a:r>
              <a:rPr lang="nl-NL" dirty="0" err="1"/>
              <a:t>Good</a:t>
            </a:r>
            <a:r>
              <a:rPr lang="nl-NL" dirty="0"/>
              <a:t> content? </a:t>
            </a:r>
            <a:r>
              <a:rPr lang="nl-NL" dirty="0" err="1"/>
              <a:t>Enthousiastic</a:t>
            </a:r>
            <a:r>
              <a:rPr lang="nl-NL" dirty="0"/>
              <a:t>? </a:t>
            </a:r>
            <a:r>
              <a:rPr lang="nl-NL" dirty="0" err="1"/>
              <a:t>Clear</a:t>
            </a:r>
            <a:r>
              <a:rPr lang="nl-NL" dirty="0"/>
              <a:t>? </a:t>
            </a:r>
            <a:r>
              <a:rPr lang="nl-NL" dirty="0" err="1"/>
              <a:t>Good</a:t>
            </a:r>
            <a:r>
              <a:rPr lang="nl-NL" dirty="0"/>
              <a:t> feeling?</a:t>
            </a:r>
          </a:p>
          <a:p>
            <a:r>
              <a:rPr lang="nl-NL" dirty="0" err="1"/>
              <a:t>Get</a:t>
            </a:r>
            <a:r>
              <a:rPr lang="nl-NL" dirty="0"/>
              <a:t> </a:t>
            </a:r>
            <a:r>
              <a:rPr lang="nl-NL" dirty="0" err="1"/>
              <a:t>towards</a:t>
            </a:r>
            <a:r>
              <a:rPr lang="nl-NL" baseline="0" dirty="0"/>
              <a:t> </a:t>
            </a:r>
            <a:r>
              <a:rPr lang="nl-NL" baseline="0" dirty="0" err="1"/>
              <a:t>aristoteles</a:t>
            </a:r>
            <a:r>
              <a:rPr lang="nl-NL" baseline="0" dirty="0"/>
              <a:t> </a:t>
            </a:r>
            <a:r>
              <a:rPr lang="nl-NL" baseline="0" dirty="0" err="1"/>
              <a:t>structure</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3</a:t>
            </a:fld>
            <a:endParaRPr lang="cs-CZ"/>
          </a:p>
        </p:txBody>
      </p:sp>
    </p:spTree>
    <p:extLst>
      <p:ext uri="{BB962C8B-B14F-4D97-AF65-F5344CB8AC3E}">
        <p14:creationId xmlns:p14="http://schemas.microsoft.com/office/powerpoint/2010/main" val="416183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a:bodyPr>
          <a:lstStyle/>
          <a:p>
            <a:r>
              <a:rPr lang="nl-NL" dirty="0" err="1"/>
              <a:t>Inspiring</a:t>
            </a:r>
            <a:r>
              <a:rPr lang="nl-NL" dirty="0"/>
              <a:t>? </a:t>
            </a:r>
            <a:r>
              <a:rPr lang="nl-NL" dirty="0" err="1"/>
              <a:t>Expresive</a:t>
            </a:r>
            <a:r>
              <a:rPr lang="nl-NL" dirty="0"/>
              <a:t>? </a:t>
            </a:r>
            <a:r>
              <a:rPr lang="nl-NL" dirty="0" err="1"/>
              <a:t>Good</a:t>
            </a:r>
            <a:r>
              <a:rPr lang="nl-NL" dirty="0"/>
              <a:t> content? </a:t>
            </a:r>
            <a:r>
              <a:rPr lang="nl-NL" dirty="0" err="1"/>
              <a:t>Enthousiastic</a:t>
            </a:r>
            <a:r>
              <a:rPr lang="nl-NL" dirty="0"/>
              <a:t>? </a:t>
            </a:r>
            <a:r>
              <a:rPr lang="nl-NL" dirty="0" err="1"/>
              <a:t>Clear</a:t>
            </a:r>
            <a:r>
              <a:rPr lang="nl-NL" dirty="0"/>
              <a:t>? </a:t>
            </a:r>
            <a:r>
              <a:rPr lang="nl-NL" dirty="0" err="1"/>
              <a:t>Good</a:t>
            </a:r>
            <a:r>
              <a:rPr lang="nl-NL" dirty="0"/>
              <a:t> feeling?</a:t>
            </a:r>
          </a:p>
          <a:p>
            <a:r>
              <a:rPr lang="nl-NL" dirty="0" err="1"/>
              <a:t>Get</a:t>
            </a:r>
            <a:r>
              <a:rPr lang="nl-NL" dirty="0"/>
              <a:t> </a:t>
            </a:r>
            <a:r>
              <a:rPr lang="nl-NL" dirty="0" err="1"/>
              <a:t>towards</a:t>
            </a:r>
            <a:r>
              <a:rPr lang="nl-NL" baseline="0" dirty="0"/>
              <a:t> </a:t>
            </a:r>
            <a:r>
              <a:rPr lang="nl-NL" baseline="0" dirty="0" err="1"/>
              <a:t>aristoteles</a:t>
            </a:r>
            <a:r>
              <a:rPr lang="nl-NL" baseline="0" dirty="0"/>
              <a:t> </a:t>
            </a:r>
            <a:r>
              <a:rPr lang="nl-NL" baseline="0" dirty="0" err="1"/>
              <a:t>structure</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4</a:t>
            </a:fld>
            <a:endParaRPr lang="cs-CZ"/>
          </a:p>
        </p:txBody>
      </p:sp>
    </p:spTree>
    <p:extLst>
      <p:ext uri="{BB962C8B-B14F-4D97-AF65-F5344CB8AC3E}">
        <p14:creationId xmlns:p14="http://schemas.microsoft.com/office/powerpoint/2010/main" val="2608342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08075" y="812800"/>
            <a:ext cx="5329238" cy="3995738"/>
          </a:xfrm>
        </p:spPr>
      </p:sp>
      <p:sp>
        <p:nvSpPr>
          <p:cNvPr id="3" name="Tijdelijke aanduiding voor notities 2"/>
          <p:cNvSpPr>
            <a:spLocks noGrp="1"/>
          </p:cNvSpPr>
          <p:nvPr>
            <p:ph type="body" idx="1"/>
          </p:nvPr>
        </p:nvSpPr>
        <p:spPr/>
        <p:txBody>
          <a:bodyPr>
            <a:normAutofit fontScale="77500" lnSpcReduction="20000"/>
          </a:bodyPr>
          <a:lstStyle/>
          <a:p>
            <a:r>
              <a:rPr lang="nl-NL" dirty="0" err="1"/>
              <a:t>Befor</a:t>
            </a:r>
            <a:r>
              <a:rPr lang="nl-NL" baseline="0" dirty="0" err="1"/>
              <a:t>e</a:t>
            </a:r>
            <a:r>
              <a:rPr lang="nl-NL" baseline="0" dirty="0"/>
              <a:t> we start </a:t>
            </a:r>
            <a:r>
              <a:rPr lang="nl-NL" baseline="0" dirty="0" err="1"/>
              <a:t>practising</a:t>
            </a:r>
            <a:r>
              <a:rPr lang="nl-NL" baseline="0" dirty="0"/>
              <a:t>:</a:t>
            </a:r>
            <a:endParaRPr lang="nl-NL" dirty="0"/>
          </a:p>
          <a:p>
            <a:endParaRPr lang="nl-NL" dirty="0"/>
          </a:p>
          <a:p>
            <a:r>
              <a:rPr lang="nl-NL" dirty="0"/>
              <a:t>Research </a:t>
            </a:r>
            <a:r>
              <a:rPr lang="nl-NL" baseline="0" dirty="0"/>
              <a:t>(western research, </a:t>
            </a:r>
            <a:r>
              <a:rPr lang="nl-NL" baseline="0" dirty="0" err="1"/>
              <a:t>either</a:t>
            </a:r>
            <a:r>
              <a:rPr lang="nl-NL" baseline="0" dirty="0"/>
              <a:t> </a:t>
            </a:r>
            <a:r>
              <a:rPr lang="nl-NL" baseline="0" dirty="0" err="1"/>
              <a:t>they</a:t>
            </a:r>
            <a:r>
              <a:rPr lang="nl-NL" baseline="0" dirty="0"/>
              <a:t> are </a:t>
            </a:r>
            <a:r>
              <a:rPr lang="nl-NL" baseline="0" dirty="0" err="1"/>
              <a:t>pussys</a:t>
            </a:r>
            <a:r>
              <a:rPr lang="nl-NL" baseline="0" dirty="0"/>
              <a:t> </a:t>
            </a:r>
            <a:r>
              <a:rPr lang="nl-NL" baseline="0" dirty="0" err="1"/>
              <a:t>or</a:t>
            </a:r>
            <a:r>
              <a:rPr lang="nl-NL" baseline="0" dirty="0"/>
              <a:t> </a:t>
            </a:r>
            <a:r>
              <a:rPr lang="nl-NL" baseline="0" dirty="0" err="1"/>
              <a:t>here</a:t>
            </a:r>
            <a:r>
              <a:rPr lang="nl-NL" baseline="0" dirty="0"/>
              <a:t> are the </a:t>
            </a:r>
            <a:r>
              <a:rPr lang="nl-NL" baseline="0" dirty="0" err="1"/>
              <a:t>same</a:t>
            </a:r>
            <a:r>
              <a:rPr lang="nl-NL" baseline="0" dirty="0"/>
              <a:t> </a:t>
            </a:r>
            <a:r>
              <a:rPr lang="nl-NL" baseline="0" dirty="0" err="1"/>
              <a:t>fears</a:t>
            </a:r>
            <a:r>
              <a:rPr lang="nl-NL" baseline="0" dirty="0"/>
              <a:t>) </a:t>
            </a:r>
            <a:r>
              <a:rPr lang="nl-NL" baseline="0" dirty="0" err="1"/>
              <a:t>says</a:t>
            </a:r>
            <a:r>
              <a:rPr lang="nl-NL" baseline="0" dirty="0"/>
              <a:t> </a:t>
            </a:r>
            <a:r>
              <a:rPr lang="nl-NL" baseline="0" dirty="0" err="1"/>
              <a:t>its</a:t>
            </a:r>
            <a:r>
              <a:rPr lang="nl-NL" baseline="0" dirty="0"/>
              <a:t> the </a:t>
            </a:r>
            <a:r>
              <a:rPr lang="nl-NL" baseline="0" dirty="0" err="1"/>
              <a:t>number</a:t>
            </a:r>
            <a:r>
              <a:rPr lang="nl-NL" baseline="0" dirty="0"/>
              <a:t> 4 </a:t>
            </a:r>
            <a:r>
              <a:rPr lang="nl-NL" baseline="0" dirty="0" err="1"/>
              <a:t>biggest</a:t>
            </a:r>
            <a:r>
              <a:rPr lang="nl-NL" baseline="0" dirty="0"/>
              <a:t> </a:t>
            </a:r>
            <a:r>
              <a:rPr lang="nl-NL" baseline="0" dirty="0" err="1"/>
              <a:t>fear</a:t>
            </a:r>
            <a:r>
              <a:rPr lang="nl-NL" baseline="0" dirty="0"/>
              <a:t> (</a:t>
            </a:r>
            <a:r>
              <a:rPr lang="nl-NL" baseline="0" dirty="0" err="1"/>
              <a:t>just</a:t>
            </a:r>
            <a:r>
              <a:rPr lang="nl-NL" baseline="0" dirty="0"/>
              <a:t> </a:t>
            </a:r>
            <a:r>
              <a:rPr lang="nl-NL" baseline="0" dirty="0" err="1"/>
              <a:t>before</a:t>
            </a:r>
            <a:r>
              <a:rPr lang="nl-NL" baseline="0" dirty="0"/>
              <a:t> </a:t>
            </a:r>
            <a:r>
              <a:rPr lang="nl-NL" baseline="0" dirty="0" err="1"/>
              <a:t>terrorism</a:t>
            </a:r>
            <a:r>
              <a:rPr lang="nl-NL" baseline="0" dirty="0"/>
              <a:t>) of </a:t>
            </a:r>
            <a:r>
              <a:rPr lang="nl-NL" baseline="0" dirty="0" err="1"/>
              <a:t>people</a:t>
            </a:r>
            <a:r>
              <a:rPr lang="nl-NL" baseline="0" dirty="0"/>
              <a:t> in </a:t>
            </a:r>
            <a:r>
              <a:rPr lang="nl-NL" baseline="0" dirty="0" err="1"/>
              <a:t>life</a:t>
            </a:r>
            <a:r>
              <a:rPr lang="nl-NL" baseline="0" dirty="0"/>
              <a:t> (</a:t>
            </a:r>
            <a:r>
              <a:rPr lang="nl-NL" baseline="0" dirty="0" err="1"/>
              <a:t>let’s</a:t>
            </a:r>
            <a:r>
              <a:rPr lang="nl-NL" baseline="0" dirty="0"/>
              <a:t> </a:t>
            </a:r>
            <a:r>
              <a:rPr lang="nl-NL" baseline="0" dirty="0" err="1"/>
              <a:t>work</a:t>
            </a:r>
            <a:r>
              <a:rPr lang="nl-NL" baseline="0" dirty="0"/>
              <a:t> </a:t>
            </a:r>
            <a:r>
              <a:rPr lang="nl-NL" baseline="0" dirty="0" err="1"/>
              <a:t>on</a:t>
            </a:r>
            <a:r>
              <a:rPr lang="nl-NL" baseline="0" dirty="0"/>
              <a:t> </a:t>
            </a:r>
            <a:r>
              <a:rPr lang="nl-NL" baseline="0" dirty="0" err="1"/>
              <a:t>that</a:t>
            </a:r>
            <a:r>
              <a:rPr lang="nl-NL" baseline="0" dirty="0"/>
              <a:t>)</a:t>
            </a:r>
          </a:p>
          <a:p>
            <a:endParaRPr lang="nl-NL" baseline="0" dirty="0"/>
          </a:p>
          <a:p>
            <a:r>
              <a:rPr lang="nl-NL" baseline="0" dirty="0" err="1"/>
              <a:t>Example</a:t>
            </a:r>
            <a:r>
              <a:rPr lang="nl-NL" baseline="0" dirty="0"/>
              <a:t> of Richard </a:t>
            </a:r>
            <a:r>
              <a:rPr lang="nl-NL" baseline="0" dirty="0" err="1"/>
              <a:t>Branson</a:t>
            </a:r>
            <a:r>
              <a:rPr lang="nl-NL" baseline="0" dirty="0"/>
              <a:t> -&gt; </a:t>
            </a:r>
            <a:r>
              <a:rPr lang="nl-NL" baseline="0" dirty="0" err="1"/>
              <a:t>representation</a:t>
            </a:r>
            <a:r>
              <a:rPr lang="nl-NL" baseline="0" dirty="0"/>
              <a:t> of </a:t>
            </a:r>
            <a:r>
              <a:rPr lang="nl-NL" baseline="0" dirty="0" err="1"/>
              <a:t>his</a:t>
            </a:r>
            <a:r>
              <a:rPr lang="nl-NL" baseline="0" dirty="0"/>
              <a:t> </a:t>
            </a:r>
            <a:r>
              <a:rPr lang="nl-NL" baseline="0" dirty="0" err="1"/>
              <a:t>on</a:t>
            </a:r>
            <a:r>
              <a:rPr lang="nl-NL" baseline="0" dirty="0"/>
              <a:t> </a:t>
            </a:r>
            <a:r>
              <a:rPr lang="nl-NL" baseline="0" dirty="0" err="1"/>
              <a:t>multibillion</a:t>
            </a:r>
            <a:r>
              <a:rPr lang="nl-NL" baseline="0" dirty="0"/>
              <a:t> brand </a:t>
            </a:r>
            <a:r>
              <a:rPr lang="nl-NL" baseline="0" dirty="0" err="1"/>
              <a:t>but</a:t>
            </a:r>
            <a:r>
              <a:rPr lang="nl-NL" baseline="0" dirty="0"/>
              <a:t>….. Is </a:t>
            </a:r>
            <a:r>
              <a:rPr lang="nl-NL" baseline="0" dirty="0" err="1"/>
              <a:t>affraid</a:t>
            </a:r>
            <a:r>
              <a:rPr lang="nl-NL" baseline="0" dirty="0"/>
              <a:t> of public </a:t>
            </a:r>
            <a:r>
              <a:rPr lang="nl-NL" baseline="0" dirty="0" err="1"/>
              <a:t>speaking</a:t>
            </a:r>
            <a:r>
              <a:rPr lang="nl-NL" baseline="0" dirty="0"/>
              <a:t>. </a:t>
            </a:r>
          </a:p>
          <a:p>
            <a:r>
              <a:rPr lang="nl-NL" dirty="0">
                <a:hlinkClick r:id="rId3"/>
              </a:rPr>
              <a:t>http://www.entrepreneur.com/article/223760</a:t>
            </a:r>
            <a:endParaRPr lang="nl-NL" dirty="0"/>
          </a:p>
          <a:p>
            <a:endParaRPr lang="nl-NL" dirty="0"/>
          </a:p>
          <a:p>
            <a:r>
              <a:rPr lang="en-US" sz="1200" b="0" i="0" kern="1200" dirty="0">
                <a:solidFill>
                  <a:srgbClr val="000000"/>
                </a:solidFill>
                <a:latin typeface="Times New Roman" pitchFamily="16" charset="0"/>
                <a:ea typeface="+mn-ea"/>
                <a:cs typeface="+mn-cs"/>
              </a:rPr>
              <a:t>Everyone has his own personal demons, but experts seem to agree that two of the most common phobias are fear of flying and of public speaking. I am lucky: Flying has never bothered me, but on the other hand, several of my hot-air balloon trips ended in some pretty terrifying landings, so I can certainly relate. (everyone has</a:t>
            </a:r>
            <a:r>
              <a:rPr lang="en-US" sz="1200" b="0" i="0" kern="1200" baseline="0" dirty="0">
                <a:solidFill>
                  <a:srgbClr val="000000"/>
                </a:solidFill>
                <a:latin typeface="Times New Roman" pitchFamily="16" charset="0"/>
                <a:ea typeface="+mn-ea"/>
                <a:cs typeface="+mn-cs"/>
              </a:rPr>
              <a:t> its fears)</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I first realized that I would have to face my fears when the late Sir Freddie </a:t>
            </a:r>
            <a:r>
              <a:rPr lang="en-US" sz="1200" b="0" i="0" kern="1200" dirty="0" err="1">
                <a:solidFill>
                  <a:srgbClr val="000000"/>
                </a:solidFill>
                <a:latin typeface="Times New Roman" pitchFamily="16" charset="0"/>
                <a:ea typeface="+mn-ea"/>
                <a:cs typeface="+mn-cs"/>
              </a:rPr>
              <a:t>Laker</a:t>
            </a:r>
            <a:r>
              <a:rPr lang="en-US" sz="1200" b="0" i="0" kern="1200" dirty="0">
                <a:solidFill>
                  <a:srgbClr val="000000"/>
                </a:solidFill>
                <a:latin typeface="Times New Roman" pitchFamily="16" charset="0"/>
                <a:ea typeface="+mn-ea"/>
                <a:cs typeface="+mn-cs"/>
              </a:rPr>
              <a:t> coached me to make myself the public face of our new airline. I remember thinking, "That's easy for you to say," because I was utterly terrified.</a:t>
            </a: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Probably the best advice I was ever given about appearing on TV or public speaking was, "Just try to imagine you're in a living room having a chat with someone." This approach helped me a great deal, though an apology may still be in order for those who sat through my earlier efforts. (things</a:t>
            </a:r>
            <a:r>
              <a:rPr lang="en-US" sz="1200" b="0" i="0" kern="1200" baseline="0" dirty="0">
                <a:solidFill>
                  <a:srgbClr val="000000"/>
                </a:solidFill>
                <a:latin typeface="Times New Roman" pitchFamily="16" charset="0"/>
                <a:ea typeface="+mn-ea"/>
                <a:cs typeface="+mn-cs"/>
              </a:rPr>
              <a:t> that help overcome his fear)</a:t>
            </a:r>
            <a:endParaRPr lang="en-US" sz="1200" b="0" i="0" kern="1200" dirty="0">
              <a:solidFill>
                <a:srgbClr val="000000"/>
              </a:solidFill>
              <a:latin typeface="Times New Roman" pitchFamily="16" charset="0"/>
              <a:ea typeface="+mn-ea"/>
              <a:cs typeface="+mn-cs"/>
            </a:endParaRPr>
          </a:p>
          <a:p>
            <a:endParaRPr lang="nl-NL" dirty="0"/>
          </a:p>
          <a:p>
            <a:r>
              <a:rPr lang="en-US" sz="1200" b="0" i="0" kern="1200" dirty="0">
                <a:solidFill>
                  <a:srgbClr val="000000"/>
                </a:solidFill>
                <a:latin typeface="Times New Roman" pitchFamily="16" charset="0"/>
                <a:ea typeface="+mn-ea"/>
                <a:cs typeface="+mn-cs"/>
              </a:rPr>
              <a:t>Whenever possible I now try to arrange for less structured question-and-answer sessions rather than traditional 25-minute speeches. It's not only less nerve-racking for me, but I also find that audiences get a lot more out of a session when they can jump in with questions rather than sitting there thinking, "I wish he'd talk about XYZ.“ (changing</a:t>
            </a:r>
            <a:r>
              <a:rPr lang="en-US" sz="1200" b="0" i="0" kern="1200" baseline="0" dirty="0">
                <a:solidFill>
                  <a:srgbClr val="000000"/>
                </a:solidFill>
                <a:latin typeface="Times New Roman" pitchFamily="16" charset="0"/>
                <a:ea typeface="+mn-ea"/>
                <a:cs typeface="+mn-cs"/>
              </a:rPr>
              <a:t> the setting to make it more </a:t>
            </a:r>
            <a:r>
              <a:rPr lang="en-US" sz="1200" b="0" i="0" kern="1200" baseline="0" dirty="0" err="1">
                <a:solidFill>
                  <a:srgbClr val="000000"/>
                </a:solidFill>
                <a:latin typeface="Times New Roman" pitchFamily="16" charset="0"/>
                <a:ea typeface="+mn-ea"/>
                <a:cs typeface="+mn-cs"/>
              </a:rPr>
              <a:t>confortable</a:t>
            </a:r>
            <a:r>
              <a:rPr lang="en-US" sz="1200" b="0" i="0" kern="1200" baseline="0" dirty="0">
                <a:solidFill>
                  <a:srgbClr val="000000"/>
                </a:solidFill>
                <a:latin typeface="Times New Roman" pitchFamily="16" charset="0"/>
                <a:ea typeface="+mn-ea"/>
                <a:cs typeface="+mn-cs"/>
              </a:rPr>
              <a:t>)</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A friend's 5-year-old son once dubbed our daily lessons in the pool, "Uncle Richard's drowning classes," but I have never lost a student. Last week I helped three adults learn to swim. First you help your students to overcome their fear of putting their mouths and noses underwater. Once they get past this obstacle, you next coax them to hold their breath underwater for a little while. When your students are joyously blowing bubbles, they're on their way. (You</a:t>
            </a:r>
            <a:r>
              <a:rPr lang="en-US" sz="1200" b="0" i="0" kern="1200" baseline="0" dirty="0">
                <a:solidFill>
                  <a:srgbClr val="000000"/>
                </a:solidFill>
                <a:latin typeface="Times New Roman" pitchFamily="16" charset="0"/>
                <a:ea typeface="+mn-ea"/>
                <a:cs typeface="+mn-cs"/>
              </a:rPr>
              <a:t> can get over every fear by getting out of your </a:t>
            </a:r>
            <a:r>
              <a:rPr lang="en-US" sz="1200" b="0" i="0" kern="1200" baseline="0" dirty="0" err="1">
                <a:solidFill>
                  <a:srgbClr val="000000"/>
                </a:solidFill>
                <a:latin typeface="Times New Roman" pitchFamily="16" charset="0"/>
                <a:ea typeface="+mn-ea"/>
                <a:cs typeface="+mn-cs"/>
              </a:rPr>
              <a:t>confort</a:t>
            </a:r>
            <a:r>
              <a:rPr lang="en-US" sz="1200" b="0" i="0" kern="1200" baseline="0" dirty="0">
                <a:solidFill>
                  <a:srgbClr val="000000"/>
                </a:solidFill>
                <a:latin typeface="Times New Roman" pitchFamily="16" charset="0"/>
                <a:ea typeface="+mn-ea"/>
                <a:cs typeface="+mn-cs"/>
              </a:rPr>
              <a:t> zone)</a:t>
            </a:r>
            <a:endParaRPr lang="en-US" sz="1200" b="0" i="0" kern="1200" dirty="0">
              <a:solidFill>
                <a:srgbClr val="000000"/>
              </a:solidFill>
              <a:latin typeface="Times New Roman" pitchFamily="16" charset="0"/>
              <a:ea typeface="+mn-ea"/>
              <a:cs typeface="+mn-cs"/>
            </a:endParaRPr>
          </a:p>
          <a:p>
            <a:endParaRPr lang="en-US" sz="1200" b="0" i="0" kern="1200" dirty="0">
              <a:solidFill>
                <a:srgbClr val="000000"/>
              </a:solidFill>
              <a:latin typeface="Times New Roman" pitchFamily="16" charset="0"/>
              <a:ea typeface="+mn-ea"/>
              <a:cs typeface="+mn-cs"/>
            </a:endParaRPr>
          </a:p>
          <a:p>
            <a:r>
              <a:rPr lang="en-US" sz="1200" b="0" i="0" kern="1200" dirty="0">
                <a:solidFill>
                  <a:srgbClr val="000000"/>
                </a:solidFill>
                <a:latin typeface="Times New Roman" pitchFamily="16" charset="0"/>
                <a:ea typeface="+mn-ea"/>
                <a:cs typeface="+mn-cs"/>
              </a:rPr>
              <a:t>Franklin D. Roosevelt was right on target about phobias when he said, "The only thing we have to fear is fear itself." Hiding from fear only makes it stronger. So enlist allies if necessary and face your fears with a battle cry of, "Screw it. Let's do it!" You will be amazed at what you can accomplish -- both at work and at play. (you can overcome every fear)</a:t>
            </a:r>
            <a:endParaRPr lang="nl-NL" dirty="0"/>
          </a:p>
        </p:txBody>
      </p:sp>
      <p:sp>
        <p:nvSpPr>
          <p:cNvPr id="4" name="Tijdelijke aanduiding voor dianummer 3"/>
          <p:cNvSpPr>
            <a:spLocks noGrp="1"/>
          </p:cNvSpPr>
          <p:nvPr>
            <p:ph type="sldNum" idx="10"/>
          </p:nvPr>
        </p:nvSpPr>
        <p:spPr/>
        <p:txBody>
          <a:bodyPr/>
          <a:lstStyle/>
          <a:p>
            <a:fld id="{76A388F3-5E72-45C5-8BAF-EE5341B4A70D}" type="slidenum">
              <a:rPr lang="cs-CZ" smtClean="0"/>
              <a:pPr/>
              <a:t>5</a:t>
            </a:fld>
            <a:endParaRPr lang="cs-CZ"/>
          </a:p>
        </p:txBody>
      </p:sp>
    </p:spTree>
    <p:extLst>
      <p:ext uri="{BB962C8B-B14F-4D97-AF65-F5344CB8AC3E}">
        <p14:creationId xmlns:p14="http://schemas.microsoft.com/office/powerpoint/2010/main" val="2612166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FB2558B-1E97-47C6-B27A-9F9B3A329E89}" type="slidenum">
              <a:rPr lang="en-US" smtClean="0"/>
              <a:t>6</a:t>
            </a:fld>
            <a:endParaRPr lang="en-US"/>
          </a:p>
        </p:txBody>
      </p:sp>
    </p:spTree>
    <p:extLst>
      <p:ext uri="{BB962C8B-B14F-4D97-AF65-F5344CB8AC3E}">
        <p14:creationId xmlns:p14="http://schemas.microsoft.com/office/powerpoint/2010/main" val="401355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BF21C294-2CF2-487E-9591-1A3D66E87149}" type="slidenum">
              <a:rPr lang="cs-CZ"/>
              <a:pPr/>
              <a:t>7</a:t>
            </a:fld>
            <a:endParaRPr lang="cs-CZ"/>
          </a:p>
        </p:txBody>
      </p:sp>
      <p:sp>
        <p:nvSpPr>
          <p:cNvPr id="4403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47405C-F16C-4A2E-B241-094A94856D8E}"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cs-CZ" sz="1200">
              <a:solidFill>
                <a:srgbClr val="000000"/>
              </a:solidFill>
              <a:latin typeface="Calibri" pitchFamily="80" charset="0"/>
            </a:endParaRPr>
          </a:p>
        </p:txBody>
      </p:sp>
      <p:sp>
        <p:nvSpPr>
          <p:cNvPr id="4403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4035"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and </a:t>
            </a:r>
            <a:r>
              <a:rPr lang="nl-NL" sz="1200" dirty="0" err="1">
                <a:solidFill>
                  <a:srgbClr val="000000"/>
                </a:solidFill>
              </a:rPr>
              <a:t>how</a:t>
            </a: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t>
            </a:r>
            <a:r>
              <a:rPr lang="nl-NL" sz="1200" dirty="0" err="1">
                <a:solidFill>
                  <a:srgbClr val="000000"/>
                </a:solidFill>
              </a:rPr>
              <a:t>presentation</a:t>
            </a:r>
            <a:r>
              <a:rPr lang="nl-NL" sz="1200" baseline="0" dirty="0">
                <a:solidFill>
                  <a:srgbClr val="000000"/>
                </a:solidFill>
              </a:rPr>
              <a:t> </a:t>
            </a:r>
            <a:r>
              <a:rPr lang="nl-NL" sz="1200" baseline="0" dirty="0" err="1">
                <a:solidFill>
                  <a:srgbClr val="000000"/>
                </a:solidFill>
              </a:rPr>
              <a:t>skills</a:t>
            </a:r>
            <a:r>
              <a:rPr lang="nl-NL" sz="1200" baseline="0" dirty="0">
                <a:solidFill>
                  <a:srgbClr val="000000"/>
                </a:solidFill>
              </a:rPr>
              <a:t>?</a:t>
            </a:r>
            <a:endParaRPr lang="nl-NL"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People</a:t>
            </a:r>
            <a:r>
              <a:rPr lang="nl-NL" sz="1200" dirty="0">
                <a:solidFill>
                  <a:srgbClr val="000000"/>
                </a:solidFill>
              </a:rPr>
              <a:t> </a:t>
            </a:r>
            <a:r>
              <a:rPr lang="nl-NL" sz="1200" dirty="0" err="1">
                <a:solidFill>
                  <a:srgbClr val="000000"/>
                </a:solidFill>
              </a:rPr>
              <a:t>love</a:t>
            </a:r>
            <a:r>
              <a:rPr lang="nl-NL" sz="1200" dirty="0">
                <a:solidFill>
                  <a:srgbClr val="000000"/>
                </a:solidFill>
              </a:rPr>
              <a:t> </a:t>
            </a:r>
            <a:r>
              <a:rPr lang="nl-NL" sz="1200" dirty="0" err="1">
                <a:solidFill>
                  <a:srgbClr val="000000"/>
                </a:solidFill>
              </a:rPr>
              <a:t>story’s</a:t>
            </a:r>
            <a:endParaRPr lang="cs-CZ"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Transfering</a:t>
            </a:r>
            <a:r>
              <a:rPr lang="nl-NL" sz="1200" dirty="0">
                <a:solidFill>
                  <a:srgbClr val="000000"/>
                </a:solidFill>
              </a:rPr>
              <a:t> a message</a:t>
            </a: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Inspiring</a:t>
            </a:r>
            <a:r>
              <a:rPr lang="nl-NL" sz="1200" dirty="0">
                <a:solidFill>
                  <a:srgbClr val="000000"/>
                </a:solidFill>
              </a:rPr>
              <a:t> </a:t>
            </a:r>
            <a:r>
              <a:rPr lang="nl-NL" sz="1200" dirty="0" err="1">
                <a:solidFill>
                  <a:srgbClr val="000000"/>
                </a:solidFill>
              </a:rPr>
              <a:t>an</a:t>
            </a:r>
            <a:r>
              <a:rPr lang="nl-NL" sz="1200" dirty="0">
                <a:solidFill>
                  <a:srgbClr val="000000"/>
                </a:solidFill>
              </a:rPr>
              <a:t> </a:t>
            </a:r>
            <a:r>
              <a:rPr lang="nl-NL" sz="1200" dirty="0" err="1">
                <a:solidFill>
                  <a:srgbClr val="000000"/>
                </a:solidFill>
              </a:rPr>
              <a:t>audience</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How</a:t>
            </a:r>
            <a:r>
              <a:rPr lang="nl-NL" sz="1200" dirty="0">
                <a:solidFill>
                  <a:srgbClr val="000000"/>
                </a:solidFill>
              </a:rPr>
              <a:t> </a:t>
            </a:r>
            <a:r>
              <a:rPr lang="nl-NL" sz="1200" dirty="0" err="1">
                <a:solidFill>
                  <a:srgbClr val="000000"/>
                </a:solidFill>
              </a:rPr>
              <a:t>can</a:t>
            </a:r>
            <a:r>
              <a:rPr lang="nl-NL" sz="1200" dirty="0">
                <a:solidFill>
                  <a:srgbClr val="000000"/>
                </a:solidFill>
              </a:rPr>
              <a:t> we </a:t>
            </a:r>
            <a:r>
              <a:rPr lang="nl-NL" sz="1200" dirty="0" err="1">
                <a:solidFill>
                  <a:srgbClr val="000000"/>
                </a:solidFill>
              </a:rPr>
              <a:t>learn</a:t>
            </a:r>
            <a:r>
              <a:rPr lang="nl-NL" sz="1200" dirty="0">
                <a:solidFill>
                  <a:srgbClr val="000000"/>
                </a:solidFill>
              </a:rPr>
              <a:t> </a:t>
            </a:r>
            <a:r>
              <a:rPr lang="nl-NL" sz="1200" dirty="0" err="1">
                <a:solidFill>
                  <a:srgbClr val="000000"/>
                </a:solidFill>
              </a:rPr>
              <a:t>it</a:t>
            </a:r>
            <a:r>
              <a:rPr lang="nl-NL" sz="1200" dirty="0">
                <a:solidFill>
                  <a:srgbClr val="000000"/>
                </a:solidFill>
              </a:rPr>
              <a:t>?</a:t>
            </a: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err="1">
                <a:solidFill>
                  <a:srgbClr val="000000"/>
                </a:solidFill>
              </a:rPr>
              <a:t>Practise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study</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observe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get</a:t>
            </a:r>
            <a:r>
              <a:rPr lang="nl-NL" sz="1200" baseline="0" dirty="0">
                <a:solidFill>
                  <a:srgbClr val="000000"/>
                </a:solidFill>
              </a:rPr>
              <a:t> and </a:t>
            </a:r>
            <a:r>
              <a:rPr lang="nl-NL" sz="1200" baseline="0" dirty="0" err="1">
                <a:solidFill>
                  <a:srgbClr val="000000"/>
                </a:solidFill>
              </a:rPr>
              <a:t>use</a:t>
            </a:r>
            <a:r>
              <a:rPr lang="nl-NL" sz="1200" baseline="0" dirty="0">
                <a:solidFill>
                  <a:srgbClr val="000000"/>
                </a:solidFill>
              </a:rPr>
              <a:t> feedback</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People love listening to stories. It is the most natural and VERY enjoyable thing.</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i="1" dirty="0">
                <a:solidFill>
                  <a:srgbClr val="000000"/>
                </a:solidFill>
              </a:rPr>
              <a:t>Remember how you liked stories as a child? That is, how you should speak again.</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b="1" dirty="0">
                <a:solidFill>
                  <a:srgbClr val="000000"/>
                </a:solidFill>
              </a:rPr>
              <a:t>By telling</a:t>
            </a:r>
            <a:r>
              <a:rPr lang="cs-CZ" sz="1200" dirty="0">
                <a:solidFill>
                  <a:srgbClr val="000000"/>
                </a:solidFill>
              </a:rPr>
              <a:t> something, you are </a:t>
            </a:r>
            <a:r>
              <a:rPr lang="cs-CZ" sz="1200" b="1" dirty="0">
                <a:solidFill>
                  <a:srgbClr val="000000"/>
                </a:solidFill>
              </a:rPr>
              <a:t>GIVING </a:t>
            </a:r>
            <a:r>
              <a:rPr lang="cs-CZ" sz="1200" dirty="0">
                <a:solidFill>
                  <a:srgbClr val="000000"/>
                </a:solidFill>
              </a:rPr>
              <a:t>your audience another perspective, and making their world richer.</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If you have a passion - you have a story.</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(other place, remove?)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1819137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3"/>
          <p:cNvSpPr>
            <a:spLocks noGrp="1" noChangeArrowheads="1"/>
          </p:cNvSpPr>
          <p:nvPr>
            <p:ph type="sldNum"/>
          </p:nvPr>
        </p:nvSpPr>
        <p:spPr>
          <a:ln/>
        </p:spPr>
        <p:txBody>
          <a:bodyPr/>
          <a:lstStyle/>
          <a:p>
            <a:fld id="{BF21C294-2CF2-487E-9591-1A3D66E87149}" type="slidenum">
              <a:rPr lang="cs-CZ"/>
              <a:pPr/>
              <a:t>8</a:t>
            </a:fld>
            <a:endParaRPr lang="cs-CZ"/>
          </a:p>
        </p:txBody>
      </p:sp>
      <p:sp>
        <p:nvSpPr>
          <p:cNvPr id="4403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A47405C-F16C-4A2E-B241-094A94856D8E}" type="slidenum">
              <a:rPr lang="cs-CZ" sz="1200">
                <a:solidFill>
                  <a:srgbClr val="000000"/>
                </a:solidFill>
                <a:latin typeface="Calibri" pitchFamily="80" charset="0"/>
              </a:rPr>
              <a:pPr algn="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cs-CZ" sz="1200">
              <a:solidFill>
                <a:srgbClr val="000000"/>
              </a:solidFill>
              <a:latin typeface="Calibri" pitchFamily="80" charset="0"/>
            </a:endParaRPr>
          </a:p>
        </p:txBody>
      </p:sp>
      <p:sp>
        <p:nvSpPr>
          <p:cNvPr id="44034" name="Rectangle 2"/>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4035" name="Rectangle 3"/>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and </a:t>
            </a:r>
            <a:r>
              <a:rPr lang="nl-NL" sz="1200" dirty="0" err="1">
                <a:solidFill>
                  <a:srgbClr val="000000"/>
                </a:solidFill>
              </a:rPr>
              <a:t>how</a:t>
            </a: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Why</a:t>
            </a:r>
            <a:r>
              <a:rPr lang="nl-NL" sz="1200" dirty="0">
                <a:solidFill>
                  <a:srgbClr val="000000"/>
                </a:solidFill>
              </a:rPr>
              <a:t> </a:t>
            </a:r>
            <a:r>
              <a:rPr lang="nl-NL" sz="1200" dirty="0" err="1">
                <a:solidFill>
                  <a:srgbClr val="000000"/>
                </a:solidFill>
              </a:rPr>
              <a:t>presentation</a:t>
            </a:r>
            <a:r>
              <a:rPr lang="nl-NL" sz="1200" baseline="0" dirty="0">
                <a:solidFill>
                  <a:srgbClr val="000000"/>
                </a:solidFill>
              </a:rPr>
              <a:t> </a:t>
            </a:r>
            <a:r>
              <a:rPr lang="nl-NL" sz="1200" baseline="0" dirty="0" err="1">
                <a:solidFill>
                  <a:srgbClr val="000000"/>
                </a:solidFill>
              </a:rPr>
              <a:t>skills</a:t>
            </a:r>
            <a:r>
              <a:rPr lang="nl-NL" sz="1200" baseline="0" dirty="0">
                <a:solidFill>
                  <a:srgbClr val="000000"/>
                </a:solidFill>
              </a:rPr>
              <a:t>?</a:t>
            </a:r>
            <a:endParaRPr lang="nl-NL"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People</a:t>
            </a:r>
            <a:r>
              <a:rPr lang="nl-NL" sz="1200" dirty="0">
                <a:solidFill>
                  <a:srgbClr val="000000"/>
                </a:solidFill>
              </a:rPr>
              <a:t> </a:t>
            </a:r>
            <a:r>
              <a:rPr lang="nl-NL" sz="1200" dirty="0" err="1">
                <a:solidFill>
                  <a:srgbClr val="000000"/>
                </a:solidFill>
              </a:rPr>
              <a:t>love</a:t>
            </a:r>
            <a:r>
              <a:rPr lang="nl-NL" sz="1200" dirty="0">
                <a:solidFill>
                  <a:srgbClr val="000000"/>
                </a:solidFill>
              </a:rPr>
              <a:t> </a:t>
            </a:r>
            <a:r>
              <a:rPr lang="nl-NL" sz="1200" dirty="0" err="1">
                <a:solidFill>
                  <a:srgbClr val="000000"/>
                </a:solidFill>
              </a:rPr>
              <a:t>story’s</a:t>
            </a:r>
            <a:endParaRPr lang="cs-CZ" sz="1200" dirty="0">
              <a:solidFill>
                <a:srgbClr val="000000"/>
              </a:solidFill>
            </a:endParaRP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Transfering</a:t>
            </a:r>
            <a:r>
              <a:rPr lang="nl-NL" sz="1200" dirty="0">
                <a:solidFill>
                  <a:srgbClr val="000000"/>
                </a:solidFill>
              </a:rPr>
              <a:t> a message</a:t>
            </a:r>
          </a:p>
          <a:p>
            <a:pPr>
              <a:spcAft>
                <a:spcPts val="1413"/>
              </a:spcAft>
              <a:buClrTx/>
              <a:buFont typeface="Arial"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Inspiring</a:t>
            </a:r>
            <a:r>
              <a:rPr lang="nl-NL" sz="1200" dirty="0">
                <a:solidFill>
                  <a:srgbClr val="000000"/>
                </a:solidFill>
              </a:rPr>
              <a:t> </a:t>
            </a:r>
            <a:r>
              <a:rPr lang="nl-NL" sz="1200" dirty="0" err="1">
                <a:solidFill>
                  <a:srgbClr val="000000"/>
                </a:solidFill>
              </a:rPr>
              <a:t>an</a:t>
            </a:r>
            <a:r>
              <a:rPr lang="nl-NL" sz="1200" dirty="0">
                <a:solidFill>
                  <a:srgbClr val="000000"/>
                </a:solidFill>
              </a:rPr>
              <a:t> </a:t>
            </a:r>
            <a:r>
              <a:rPr lang="nl-NL" sz="1200" dirty="0" err="1">
                <a:solidFill>
                  <a:srgbClr val="000000"/>
                </a:solidFill>
              </a:rPr>
              <a:t>audience</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dirty="0" err="1">
                <a:solidFill>
                  <a:srgbClr val="000000"/>
                </a:solidFill>
              </a:rPr>
              <a:t>How</a:t>
            </a:r>
            <a:r>
              <a:rPr lang="nl-NL" sz="1200" dirty="0">
                <a:solidFill>
                  <a:srgbClr val="000000"/>
                </a:solidFill>
              </a:rPr>
              <a:t> </a:t>
            </a:r>
            <a:r>
              <a:rPr lang="nl-NL" sz="1200" dirty="0" err="1">
                <a:solidFill>
                  <a:srgbClr val="000000"/>
                </a:solidFill>
              </a:rPr>
              <a:t>can</a:t>
            </a:r>
            <a:r>
              <a:rPr lang="nl-NL" sz="1200" dirty="0">
                <a:solidFill>
                  <a:srgbClr val="000000"/>
                </a:solidFill>
              </a:rPr>
              <a:t> we </a:t>
            </a:r>
            <a:r>
              <a:rPr lang="nl-NL" sz="1200" dirty="0" err="1">
                <a:solidFill>
                  <a:srgbClr val="000000"/>
                </a:solidFill>
              </a:rPr>
              <a:t>learn</a:t>
            </a:r>
            <a:r>
              <a:rPr lang="nl-NL" sz="1200" dirty="0">
                <a:solidFill>
                  <a:srgbClr val="000000"/>
                </a:solidFill>
              </a:rPr>
              <a:t> </a:t>
            </a:r>
            <a:r>
              <a:rPr lang="nl-NL" sz="1200" dirty="0" err="1">
                <a:solidFill>
                  <a:srgbClr val="000000"/>
                </a:solidFill>
              </a:rPr>
              <a:t>it</a:t>
            </a:r>
            <a:r>
              <a:rPr lang="nl-NL" sz="1200" dirty="0">
                <a:solidFill>
                  <a:srgbClr val="000000"/>
                </a:solidFill>
              </a:rPr>
              <a:t>?</a:t>
            </a: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err="1">
                <a:solidFill>
                  <a:srgbClr val="000000"/>
                </a:solidFill>
              </a:rPr>
              <a:t>Practise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study</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observe</a:t>
            </a:r>
            <a:endParaRPr lang="nl-NL" sz="1200" baseline="0" dirty="0">
              <a:solidFill>
                <a:srgbClr val="000000"/>
              </a:solidFill>
            </a:endParaRPr>
          </a:p>
          <a:p>
            <a:pPr>
              <a:spcAft>
                <a:spcPts val="1413"/>
              </a:spcAf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nl-NL" sz="1200" baseline="0" dirty="0">
                <a:solidFill>
                  <a:srgbClr val="000000"/>
                </a:solidFill>
              </a:rPr>
              <a:t> </a:t>
            </a:r>
            <a:r>
              <a:rPr lang="nl-NL" sz="1200" baseline="0" dirty="0" err="1">
                <a:solidFill>
                  <a:srgbClr val="000000"/>
                </a:solidFill>
              </a:rPr>
              <a:t>get</a:t>
            </a:r>
            <a:r>
              <a:rPr lang="nl-NL" sz="1200" baseline="0" dirty="0">
                <a:solidFill>
                  <a:srgbClr val="000000"/>
                </a:solidFill>
              </a:rPr>
              <a:t> and </a:t>
            </a:r>
            <a:r>
              <a:rPr lang="nl-NL" sz="1200" baseline="0" dirty="0" err="1">
                <a:solidFill>
                  <a:srgbClr val="000000"/>
                </a:solidFill>
              </a:rPr>
              <a:t>use</a:t>
            </a:r>
            <a:r>
              <a:rPr lang="nl-NL" sz="1200" baseline="0" dirty="0">
                <a:solidFill>
                  <a:srgbClr val="000000"/>
                </a:solidFill>
              </a:rPr>
              <a:t> feedback</a:t>
            </a: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nl-NL" sz="1200" dirty="0">
              <a:solidFill>
                <a:srgbClr val="000000"/>
              </a:solidFill>
            </a:endParaRP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People love listening to stories. It is the most natural and VERY enjoyable thing.</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i="1" dirty="0">
                <a:solidFill>
                  <a:srgbClr val="000000"/>
                </a:solidFill>
              </a:rPr>
              <a:t>Remember how you liked stories as a child? That is, how you should speak again.</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b="1" dirty="0">
                <a:solidFill>
                  <a:srgbClr val="000000"/>
                </a:solidFill>
              </a:rPr>
              <a:t>By telling</a:t>
            </a:r>
            <a:r>
              <a:rPr lang="cs-CZ" sz="1200" dirty="0">
                <a:solidFill>
                  <a:srgbClr val="000000"/>
                </a:solidFill>
              </a:rPr>
              <a:t> something, you are </a:t>
            </a:r>
            <a:r>
              <a:rPr lang="cs-CZ" sz="1200" b="1" dirty="0">
                <a:solidFill>
                  <a:srgbClr val="000000"/>
                </a:solidFill>
              </a:rPr>
              <a:t>GIVING </a:t>
            </a:r>
            <a:r>
              <a:rPr lang="cs-CZ" sz="1200" dirty="0">
                <a:solidFill>
                  <a:srgbClr val="000000"/>
                </a:solidFill>
              </a:rPr>
              <a:t>your audience another perspective, and making their world richer.</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If you have a passion - you have a story.</a:t>
            </a:r>
          </a:p>
          <a:p>
            <a:pPr>
              <a:spcAft>
                <a:spcPts val="1413"/>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cs-CZ" sz="1200" dirty="0">
                <a:solidFill>
                  <a:srgbClr val="000000"/>
                </a:solidFill>
              </a:rPr>
              <a:t>(other place, remove?)</a:t>
            </a:r>
          </a:p>
          <a:p>
            <a:pPr>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ea typeface="Microsoft YaHei" charset="-122"/>
            </a:endParaRPr>
          </a:p>
        </p:txBody>
      </p:sp>
    </p:spTree>
    <p:extLst>
      <p:ext uri="{BB962C8B-B14F-4D97-AF65-F5344CB8AC3E}">
        <p14:creationId xmlns:p14="http://schemas.microsoft.com/office/powerpoint/2010/main" val="1294240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p:cNvSpPr>
            <a:spLocks noGrp="1" noChangeArrowheads="1"/>
          </p:cNvSpPr>
          <p:nvPr>
            <p:ph type="sldNum"/>
          </p:nvPr>
        </p:nvSpPr>
        <p:spPr>
          <a:ln/>
        </p:spPr>
        <p:txBody>
          <a:bodyPr/>
          <a:lstStyle/>
          <a:p>
            <a:fld id="{750F584D-67B8-40F6-A749-9B26317B68A0}" type="slidenum">
              <a:rPr lang="cs-CZ"/>
              <a:pPr/>
              <a:t>9</a:t>
            </a:fld>
            <a:endParaRPr lang="cs-CZ"/>
          </a:p>
        </p:txBody>
      </p:sp>
      <p:sp>
        <p:nvSpPr>
          <p:cNvPr id="46081" name="Rectangle 1"/>
          <p:cNvSpPr txBox="1">
            <a:spLocks noGrp="1" noRot="1" noChangeAspect="1" noChangeArrowheads="1"/>
          </p:cNvSpPr>
          <p:nvPr>
            <p:ph type="sldImg"/>
          </p:nvPr>
        </p:nvSpPr>
        <p:spPr bwMode="auto">
          <a:xfrm>
            <a:off x="1108075" y="812800"/>
            <a:ext cx="5335588" cy="4002088"/>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755650" y="5078413"/>
            <a:ext cx="6042025" cy="4805362"/>
          </a:xfrm>
          <a:prstGeom prst="rect">
            <a:avLst/>
          </a:prstGeom>
          <a:noFill/>
          <a:ln cap="flat">
            <a:round/>
            <a:headEnd/>
            <a:tailEnd/>
          </a:ln>
        </p:spPr>
        <p:txBody>
          <a:bodyPr wrap="none" anchor="ctr"/>
          <a:lstStyle/>
          <a:p>
            <a:r>
              <a:rPr lang="nl-NL" dirty="0" err="1"/>
              <a:t>Aristiteles</a:t>
            </a:r>
            <a:r>
              <a:rPr lang="nl-NL" baseline="0" dirty="0"/>
              <a:t> </a:t>
            </a:r>
            <a:r>
              <a:rPr lang="nl-NL" baseline="0" dirty="0" err="1"/>
              <a:t>structured</a:t>
            </a:r>
            <a:r>
              <a:rPr lang="nl-NL" baseline="0" dirty="0"/>
              <a:t> </a:t>
            </a:r>
            <a:r>
              <a:rPr lang="nl-NL" baseline="0" dirty="0" err="1"/>
              <a:t>it</a:t>
            </a:r>
            <a:r>
              <a:rPr lang="nl-NL" baseline="0" dirty="0"/>
              <a:t> in the </a:t>
            </a:r>
            <a:r>
              <a:rPr lang="nl-NL" baseline="0" dirty="0" err="1"/>
              <a:t>following</a:t>
            </a:r>
            <a:r>
              <a:rPr lang="nl-NL" baseline="0" dirty="0"/>
              <a:t> </a:t>
            </a:r>
            <a:r>
              <a:rPr lang="nl-NL" baseline="0" dirty="0" err="1"/>
              <a:t>way</a:t>
            </a:r>
            <a:r>
              <a:rPr lang="nl-NL" baseline="0" dirty="0"/>
              <a:t>:</a:t>
            </a:r>
          </a:p>
          <a:p>
            <a:endParaRPr lang="nl-NL" dirty="0"/>
          </a:p>
          <a:p>
            <a:r>
              <a:rPr lang="nl-NL" dirty="0" err="1"/>
              <a:t>Discussion</a:t>
            </a:r>
            <a:r>
              <a:rPr lang="nl-NL" dirty="0"/>
              <a:t>/</a:t>
            </a:r>
            <a:r>
              <a:rPr lang="nl-NL" dirty="0" err="1"/>
              <a:t>example</a:t>
            </a:r>
            <a:r>
              <a:rPr lang="nl-NL" baseline="0" dirty="0"/>
              <a:t> of </a:t>
            </a:r>
            <a:r>
              <a:rPr lang="nl-NL" baseline="0" dirty="0" err="1"/>
              <a:t>how</a:t>
            </a:r>
            <a:r>
              <a:rPr lang="nl-NL" baseline="0" dirty="0"/>
              <a:t> important </a:t>
            </a:r>
            <a:r>
              <a:rPr lang="nl-NL" baseline="0" dirty="0" err="1"/>
              <a:t>non-verbal</a:t>
            </a:r>
            <a:r>
              <a:rPr lang="nl-NL" baseline="0" dirty="0"/>
              <a:t>, </a:t>
            </a:r>
            <a:r>
              <a:rPr lang="nl-NL" baseline="0" dirty="0" err="1"/>
              <a:t>intonation</a:t>
            </a:r>
            <a:r>
              <a:rPr lang="nl-NL" baseline="0" dirty="0"/>
              <a:t> and content are </a:t>
            </a:r>
            <a:r>
              <a:rPr lang="nl-NL" baseline="0" dirty="0" err="1"/>
              <a:t>but</a:t>
            </a:r>
            <a:r>
              <a:rPr lang="nl-NL" baseline="0" dirty="0"/>
              <a:t> </a:t>
            </a:r>
            <a:r>
              <a:rPr lang="nl-NL" baseline="0" dirty="0" err="1"/>
              <a:t>that</a:t>
            </a:r>
            <a:r>
              <a:rPr lang="nl-NL" baseline="0" dirty="0"/>
              <a:t> </a:t>
            </a:r>
            <a:r>
              <a:rPr lang="nl-NL" baseline="0" dirty="0" err="1"/>
              <a:t>they</a:t>
            </a:r>
            <a:r>
              <a:rPr lang="nl-NL" baseline="0" dirty="0"/>
              <a:t> </a:t>
            </a:r>
            <a:r>
              <a:rPr lang="nl-NL" baseline="0" dirty="0" err="1"/>
              <a:t>can</a:t>
            </a:r>
            <a:r>
              <a:rPr lang="nl-NL" baseline="0" dirty="0"/>
              <a:t> </a:t>
            </a:r>
            <a:r>
              <a:rPr lang="nl-NL" baseline="0" dirty="0" err="1"/>
              <a:t>not</a:t>
            </a:r>
            <a:r>
              <a:rPr lang="nl-NL" baseline="0" dirty="0"/>
              <a:t> miss </a:t>
            </a:r>
            <a:r>
              <a:rPr lang="nl-NL" baseline="0" dirty="0" err="1"/>
              <a:t>each</a:t>
            </a:r>
            <a:r>
              <a:rPr lang="nl-NL" baseline="0" dirty="0"/>
              <a:t> </a:t>
            </a:r>
            <a:r>
              <a:rPr lang="nl-NL" baseline="0" dirty="0" err="1"/>
              <a:t>other</a:t>
            </a:r>
            <a:r>
              <a:rPr lang="nl-NL" baseline="0" dirty="0"/>
              <a:t> and </a:t>
            </a:r>
            <a:r>
              <a:rPr lang="nl-NL" baseline="0" dirty="0" err="1"/>
              <a:t>it</a:t>
            </a:r>
            <a:r>
              <a:rPr lang="nl-NL" baseline="0" dirty="0"/>
              <a:t> </a:t>
            </a:r>
            <a:r>
              <a:rPr lang="nl-NL" baseline="0" dirty="0" err="1"/>
              <a:t>depends</a:t>
            </a:r>
            <a:r>
              <a:rPr lang="nl-NL" baseline="0" dirty="0"/>
              <a:t> </a:t>
            </a:r>
            <a:r>
              <a:rPr lang="nl-NL" baseline="0" dirty="0" err="1"/>
              <a:t>on</a:t>
            </a:r>
            <a:r>
              <a:rPr lang="nl-NL" baseline="0" dirty="0"/>
              <a:t> the </a:t>
            </a:r>
            <a:r>
              <a:rPr lang="nl-NL" baseline="0" dirty="0" err="1"/>
              <a:t>situation</a:t>
            </a:r>
            <a:r>
              <a:rPr lang="nl-NL" baseline="0" dirty="0"/>
              <a:t>.</a:t>
            </a:r>
          </a:p>
        </p:txBody>
      </p:sp>
    </p:spTree>
    <p:extLst>
      <p:ext uri="{BB962C8B-B14F-4D97-AF65-F5344CB8AC3E}">
        <p14:creationId xmlns:p14="http://schemas.microsoft.com/office/powerpoint/2010/main" val="208219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b="1"/>
            </a:lvl1pPr>
          </a:lstStyle>
          <a:p>
            <a:pPr lvl="0"/>
            <a:r>
              <a:rPr lang="cs-CZ" altLang="en-US"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pPr lvl="0"/>
            <a:r>
              <a:rPr lang="cs-CZ" altLang="en-US"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en-US"/>
              <a:t>MPV_COMA Communication and Managerial Skills Training</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12EE810F-F3D8-45F2-B703-BAD786D31C08}" type="slidenum">
              <a:rPr lang="en-US" smtClean="0"/>
              <a:t>‹#›</a:t>
            </a:fld>
            <a:endParaRPr lang="en-US"/>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51925" name="Picture 21" descr="text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extLst>
            <a:ext uri="{909E8E84-426E-40DD-AFC4-6F175D3DCCD1}">
              <a14:hiddenFill xmlns:a14="http://schemas.microsoft.com/office/drawing/2010/main">
                <a:solidFill>
                  <a:srgbClr val="FFFFFF"/>
                </a:solidFill>
              </a14:hiddenFill>
            </a:ext>
          </a:extLst>
        </p:spPr>
      </p:pic>
      <p:pic>
        <p:nvPicPr>
          <p:cNvPr id="251926" name="Picture 22" descr="pruh_TI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7" name="Picture 23" descr="N:\work\projekty\šablony\sablony\logoC.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51536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948324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456481" y="273629"/>
            <a:ext cx="8216640" cy="1133399"/>
          </a:xfrm>
        </p:spPr>
        <p:txBody>
          <a:bodyPr/>
          <a:lstStyle/>
          <a:p>
            <a:r>
              <a:rPr lang="nl-NL"/>
              <a:t>Klik om de stijl te bewerken</a:t>
            </a:r>
          </a:p>
        </p:txBody>
      </p:sp>
      <p:sp>
        <p:nvSpPr>
          <p:cNvPr id="3" name="Tijdelijke aanduiding voor datum 2"/>
          <p:cNvSpPr>
            <a:spLocks noGrp="1"/>
          </p:cNvSpPr>
          <p:nvPr>
            <p:ph type="dt" idx="10"/>
          </p:nvPr>
        </p:nvSpPr>
        <p:spPr>
          <a:xfrm>
            <a:off x="456480" y="6247376"/>
            <a:ext cx="2118240" cy="460848"/>
          </a:xfrm>
        </p:spPr>
        <p:txBody>
          <a:bodyPr/>
          <a:lstStyle>
            <a:lvl1pPr>
              <a:defRPr/>
            </a:lvl1pPr>
          </a:lstStyle>
          <a:p>
            <a:endParaRPr lang="cs-CZ"/>
          </a:p>
        </p:txBody>
      </p:sp>
      <p:sp>
        <p:nvSpPr>
          <p:cNvPr id="4" name="Tijdelijke aanduiding voor voettekst 3"/>
          <p:cNvSpPr>
            <a:spLocks noGrp="1"/>
          </p:cNvSpPr>
          <p:nvPr>
            <p:ph type="ftr" idx="11"/>
          </p:nvPr>
        </p:nvSpPr>
        <p:spPr>
          <a:xfrm>
            <a:off x="3127680" y="6247376"/>
            <a:ext cx="2887200" cy="460848"/>
          </a:xfrm>
        </p:spPr>
        <p:txBody>
          <a:bodyPr/>
          <a:lstStyle>
            <a:lvl1pPr>
              <a:defRPr/>
            </a:lvl1pPr>
          </a:lstStyle>
          <a:p>
            <a:endParaRPr lang="cs-CZ"/>
          </a:p>
        </p:txBody>
      </p:sp>
      <p:sp>
        <p:nvSpPr>
          <p:cNvPr id="5" name="Tijdelijke aanduiding voor dianummer 4"/>
          <p:cNvSpPr>
            <a:spLocks noGrp="1"/>
          </p:cNvSpPr>
          <p:nvPr>
            <p:ph type="sldNum" idx="12"/>
          </p:nvPr>
        </p:nvSpPr>
        <p:spPr>
          <a:xfrm>
            <a:off x="6556320" y="6247376"/>
            <a:ext cx="2118240" cy="460848"/>
          </a:xfrm>
        </p:spPr>
        <p:txBody>
          <a:bodyPr/>
          <a:lstStyle>
            <a:lvl1pPr>
              <a:defRPr/>
            </a:lvl1pPr>
          </a:lstStyle>
          <a:p>
            <a:fld id="{72063E26-49E0-452F-96FA-7FA4A931251A}" type="slidenum">
              <a:rPr lang="cs-CZ"/>
              <a:pPr/>
              <a:t>‹#›</a:t>
            </a:fld>
            <a:endParaRPr lang="cs-CZ"/>
          </a:p>
        </p:txBody>
      </p:sp>
    </p:spTree>
    <p:extLst>
      <p:ext uri="{BB962C8B-B14F-4D97-AF65-F5344CB8AC3E}">
        <p14:creationId xmlns:p14="http://schemas.microsoft.com/office/powerpoint/2010/main" val="428882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US"/>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F03991EA-BB32-40AC-991E-346958A3D245}" type="slidenum">
              <a:rPr lang="cs-CZ" altLang="en-US"/>
              <a:pPr/>
              <a:t>‹#›</a:t>
            </a:fld>
            <a:endParaRPr lang="cs-CZ" altLang="en-US"/>
          </a:p>
        </p:txBody>
      </p:sp>
    </p:spTree>
    <p:extLst>
      <p:ext uri="{BB962C8B-B14F-4D97-AF65-F5344CB8AC3E}">
        <p14:creationId xmlns:p14="http://schemas.microsoft.com/office/powerpoint/2010/main" val="85253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8C204186-EDC9-40B4-A099-7A3299E01EDA}" type="slidenum">
              <a:rPr lang="cs-CZ" altLang="en-US"/>
              <a:pPr/>
              <a:t>‹#›</a:t>
            </a:fld>
            <a:endParaRPr lang="cs-CZ" altLang="en-US"/>
          </a:p>
        </p:txBody>
      </p:sp>
    </p:spTree>
    <p:extLst>
      <p:ext uri="{BB962C8B-B14F-4D97-AF65-F5344CB8AC3E}">
        <p14:creationId xmlns:p14="http://schemas.microsoft.com/office/powerpoint/2010/main" val="206587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ACEDBEBB-433A-4424-88C6-9A27143FA522}" type="slidenum">
              <a:rPr lang="cs-CZ" altLang="en-US"/>
              <a:pPr/>
              <a:t>‹#›</a:t>
            </a:fld>
            <a:endParaRPr lang="cs-CZ" altLang="en-US"/>
          </a:p>
        </p:txBody>
      </p:sp>
    </p:spTree>
    <p:extLst>
      <p:ext uri="{BB962C8B-B14F-4D97-AF65-F5344CB8AC3E}">
        <p14:creationId xmlns:p14="http://schemas.microsoft.com/office/powerpoint/2010/main" val="210204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072CAECF-4113-4BD3-AD6F-0D0C423BE0A5}" type="slidenum">
              <a:rPr lang="cs-CZ" altLang="en-US"/>
              <a:pPr/>
              <a:t>‹#›</a:t>
            </a:fld>
            <a:endParaRPr lang="cs-CZ" altLang="en-US"/>
          </a:p>
        </p:txBody>
      </p:sp>
    </p:spTree>
    <p:extLst>
      <p:ext uri="{BB962C8B-B14F-4D97-AF65-F5344CB8AC3E}">
        <p14:creationId xmlns:p14="http://schemas.microsoft.com/office/powerpoint/2010/main" val="168176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zápatí 6"/>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8" name="Zástupný symbol pro číslo snímku 7"/>
          <p:cNvSpPr>
            <a:spLocks noGrp="1"/>
          </p:cNvSpPr>
          <p:nvPr>
            <p:ph type="sldNum" sz="quarter" idx="11"/>
          </p:nvPr>
        </p:nvSpPr>
        <p:spPr/>
        <p:txBody>
          <a:bodyPr/>
          <a:lstStyle>
            <a:lvl1pPr>
              <a:defRPr/>
            </a:lvl1pPr>
          </a:lstStyle>
          <a:p>
            <a:fld id="{448E1B49-01A1-47C8-A1CA-16AE4EAECFBE}" type="slidenum">
              <a:rPr lang="cs-CZ" altLang="en-US"/>
              <a:pPr/>
              <a:t>‹#›</a:t>
            </a:fld>
            <a:endParaRPr lang="cs-CZ" altLang="en-US"/>
          </a:p>
        </p:txBody>
      </p:sp>
    </p:spTree>
    <p:extLst>
      <p:ext uri="{BB962C8B-B14F-4D97-AF65-F5344CB8AC3E}">
        <p14:creationId xmlns:p14="http://schemas.microsoft.com/office/powerpoint/2010/main" val="256995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zápatí 2"/>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4" name="Zástupný symbol pro číslo snímku 3"/>
          <p:cNvSpPr>
            <a:spLocks noGrp="1"/>
          </p:cNvSpPr>
          <p:nvPr>
            <p:ph type="sldNum" sz="quarter" idx="11"/>
          </p:nvPr>
        </p:nvSpPr>
        <p:spPr/>
        <p:txBody>
          <a:bodyPr/>
          <a:lstStyle>
            <a:lvl1pPr>
              <a:defRPr/>
            </a:lvl1pPr>
          </a:lstStyle>
          <a:p>
            <a:fld id="{70D3A0B2-ADD2-4DAE-B940-E4A4B569F509}" type="slidenum">
              <a:rPr lang="cs-CZ" altLang="en-US"/>
              <a:pPr/>
              <a:t>‹#›</a:t>
            </a:fld>
            <a:endParaRPr lang="cs-CZ" altLang="en-US"/>
          </a:p>
        </p:txBody>
      </p:sp>
    </p:spTree>
    <p:extLst>
      <p:ext uri="{BB962C8B-B14F-4D97-AF65-F5344CB8AC3E}">
        <p14:creationId xmlns:p14="http://schemas.microsoft.com/office/powerpoint/2010/main" val="467731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3" name="Zástupný symbol pro číslo snímku 2"/>
          <p:cNvSpPr>
            <a:spLocks noGrp="1"/>
          </p:cNvSpPr>
          <p:nvPr>
            <p:ph type="sldNum" sz="quarter" idx="11"/>
          </p:nvPr>
        </p:nvSpPr>
        <p:spPr/>
        <p:txBody>
          <a:bodyPr/>
          <a:lstStyle>
            <a:lvl1pPr>
              <a:defRPr/>
            </a:lvl1pPr>
          </a:lstStyle>
          <a:p>
            <a:fld id="{97B0B90F-7C49-4C1F-AFB8-D10CA1354027}" type="slidenum">
              <a:rPr lang="cs-CZ" altLang="en-US"/>
              <a:pPr/>
              <a:t>‹#›</a:t>
            </a:fld>
            <a:endParaRPr lang="cs-CZ" altLang="en-US"/>
          </a:p>
        </p:txBody>
      </p:sp>
    </p:spTree>
    <p:extLst>
      <p:ext uri="{BB962C8B-B14F-4D97-AF65-F5344CB8AC3E}">
        <p14:creationId xmlns:p14="http://schemas.microsoft.com/office/powerpoint/2010/main" val="5714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lvl1pPr>
              <a:defRPr sz="2800"/>
            </a:lvl1pPr>
            <a:lvl2pPr>
              <a:defRPr sz="2400"/>
            </a:lvl2pPr>
            <a:lvl3pPr>
              <a:defRPr sz="2400"/>
            </a:lvl3pPr>
            <a:lvl4pPr>
              <a:defRPr sz="2400"/>
            </a:lvl4pPr>
            <a:lvl5pPr>
              <a:defRPr sz="2400"/>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735807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06E56C76-8F00-4597-B38E-D1C95BFF6FAB}" type="slidenum">
              <a:rPr lang="cs-CZ" altLang="en-US"/>
              <a:pPr/>
              <a:t>‹#›</a:t>
            </a:fld>
            <a:endParaRPr lang="cs-CZ" altLang="en-US"/>
          </a:p>
        </p:txBody>
      </p:sp>
    </p:spTree>
    <p:extLst>
      <p:ext uri="{BB962C8B-B14F-4D97-AF65-F5344CB8AC3E}">
        <p14:creationId xmlns:p14="http://schemas.microsoft.com/office/powerpoint/2010/main" val="399111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6" name="Zástupný symbol pro číslo snímku 5"/>
          <p:cNvSpPr>
            <a:spLocks noGrp="1"/>
          </p:cNvSpPr>
          <p:nvPr>
            <p:ph type="sldNum" sz="quarter" idx="11"/>
          </p:nvPr>
        </p:nvSpPr>
        <p:spPr/>
        <p:txBody>
          <a:bodyPr/>
          <a:lstStyle>
            <a:lvl1pPr>
              <a:defRPr/>
            </a:lvl1pPr>
          </a:lstStyle>
          <a:p>
            <a:fld id="{80D53684-B2AC-42AD-BB4A-F08C517E0349}" type="slidenum">
              <a:rPr lang="cs-CZ" altLang="en-US"/>
              <a:pPr/>
              <a:t>‹#›</a:t>
            </a:fld>
            <a:endParaRPr lang="cs-CZ" altLang="en-US"/>
          </a:p>
        </p:txBody>
      </p:sp>
    </p:spTree>
    <p:extLst>
      <p:ext uri="{BB962C8B-B14F-4D97-AF65-F5344CB8AC3E}">
        <p14:creationId xmlns:p14="http://schemas.microsoft.com/office/powerpoint/2010/main" val="3640258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D20AD6A1-10E6-4022-91D0-697353309D92}" type="slidenum">
              <a:rPr lang="cs-CZ" altLang="en-US"/>
              <a:pPr/>
              <a:t>‹#›</a:t>
            </a:fld>
            <a:endParaRPr lang="cs-CZ" altLang="en-US"/>
          </a:p>
        </p:txBody>
      </p:sp>
    </p:spTree>
    <p:extLst>
      <p:ext uri="{BB962C8B-B14F-4D97-AF65-F5344CB8AC3E}">
        <p14:creationId xmlns:p14="http://schemas.microsoft.com/office/powerpoint/2010/main" val="291261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zápatí 3"/>
          <p:cNvSpPr>
            <a:spLocks noGrp="1"/>
          </p:cNvSpPr>
          <p:nvPr>
            <p:ph type="ftr" sz="quarter" idx="10"/>
          </p:nvPr>
        </p:nvSpPr>
        <p:spPr/>
        <p:txBody>
          <a:bodyPr/>
          <a:lstStyle>
            <a:lvl1pPr>
              <a:defRPr/>
            </a:lvl1pPr>
          </a:lstStyle>
          <a:p>
            <a:r>
              <a:rPr lang="en-US" altLang="en-US"/>
              <a:t>MPV_COMA Communication and Managerial Skills Training</a:t>
            </a:r>
            <a:endParaRPr lang="cs-CZ" altLang="en-US"/>
          </a:p>
        </p:txBody>
      </p:sp>
      <p:sp>
        <p:nvSpPr>
          <p:cNvPr id="5" name="Zástupný symbol pro číslo snímku 4"/>
          <p:cNvSpPr>
            <a:spLocks noGrp="1"/>
          </p:cNvSpPr>
          <p:nvPr>
            <p:ph type="sldNum" sz="quarter" idx="11"/>
          </p:nvPr>
        </p:nvSpPr>
        <p:spPr/>
        <p:txBody>
          <a:bodyPr/>
          <a:lstStyle>
            <a:lvl1pPr>
              <a:defRPr/>
            </a:lvl1pPr>
          </a:lstStyle>
          <a:p>
            <a:fld id="{F32D756E-B8BD-4F40-96A9-650BF68B6BD7}" type="slidenum">
              <a:rPr lang="cs-CZ" altLang="en-US"/>
              <a:pPr/>
              <a:t>‹#›</a:t>
            </a:fld>
            <a:endParaRPr lang="cs-CZ" altLang="en-US"/>
          </a:p>
        </p:txBody>
      </p:sp>
    </p:spTree>
    <p:extLst>
      <p:ext uri="{BB962C8B-B14F-4D97-AF65-F5344CB8AC3E}">
        <p14:creationId xmlns:p14="http://schemas.microsoft.com/office/powerpoint/2010/main" val="217430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en-US"/>
              <a:t>MPV_COMA Communication and Managerial Skills Training</a:t>
            </a:r>
          </a:p>
        </p:txBody>
      </p:sp>
      <p:sp>
        <p:nvSpPr>
          <p:cNvPr id="5" name="Zástupný symbol pro číslo snímku 4"/>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80287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9605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zápatí 6"/>
          <p:cNvSpPr>
            <a:spLocks noGrp="1"/>
          </p:cNvSpPr>
          <p:nvPr>
            <p:ph type="ftr" sz="quarter" idx="10"/>
          </p:nvPr>
        </p:nvSpPr>
        <p:spPr/>
        <p:txBody>
          <a:bodyPr/>
          <a:lstStyle>
            <a:lvl1pPr>
              <a:defRPr/>
            </a:lvl1pPr>
          </a:lstStyle>
          <a:p>
            <a:r>
              <a:rPr lang="en-US"/>
              <a:t>MPV_COMA Communication and Managerial Skills Training</a:t>
            </a:r>
          </a:p>
        </p:txBody>
      </p:sp>
      <p:sp>
        <p:nvSpPr>
          <p:cNvPr id="8" name="Zástupný symbol pro číslo snímku 7"/>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77965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zápatí 2"/>
          <p:cNvSpPr>
            <a:spLocks noGrp="1"/>
          </p:cNvSpPr>
          <p:nvPr>
            <p:ph type="ftr" sz="quarter" idx="10"/>
          </p:nvPr>
        </p:nvSpPr>
        <p:spPr/>
        <p:txBody>
          <a:bodyPr/>
          <a:lstStyle>
            <a:lvl1pPr>
              <a:defRPr/>
            </a:lvl1pPr>
          </a:lstStyle>
          <a:p>
            <a:r>
              <a:rPr lang="en-US"/>
              <a:t>MPV_COMA Communication and Managerial Skills Training</a:t>
            </a:r>
          </a:p>
        </p:txBody>
      </p:sp>
      <p:sp>
        <p:nvSpPr>
          <p:cNvPr id="4" name="Zástupný symbol pro číslo snímku 3"/>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75877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MPV_COMA Communication and Managerial Skills Training</a:t>
            </a:r>
          </a:p>
        </p:txBody>
      </p:sp>
      <p:sp>
        <p:nvSpPr>
          <p:cNvPr id="3" name="Zástupný symbol pro číslo snímku 2"/>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394478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233785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en-US"/>
              <a:t>MPV_COMA Communication and Managerial Skills Training</a:t>
            </a:r>
          </a:p>
        </p:txBody>
      </p:sp>
      <p:sp>
        <p:nvSpPr>
          <p:cNvPr id="6" name="Zástupný symbol pro číslo snímku 5"/>
          <p:cNvSpPr>
            <a:spLocks noGrp="1"/>
          </p:cNvSpPr>
          <p:nvPr>
            <p:ph type="sldNum" sz="quarter" idx="11"/>
          </p:nvPr>
        </p:nvSpPr>
        <p:spPr/>
        <p:txBody>
          <a:bodyPr/>
          <a:lstStyle>
            <a:lvl1pPr>
              <a:defRPr/>
            </a:lvl1pPr>
          </a:lstStyle>
          <a:p>
            <a:fld id="{12EE810F-F3D8-45F2-B703-BAD786D31C08}" type="slidenum">
              <a:rPr lang="en-US" smtClean="0"/>
              <a:t>‹#›</a:t>
            </a:fld>
            <a:endParaRPr lang="en-US"/>
          </a:p>
        </p:txBody>
      </p:sp>
    </p:spTree>
    <p:extLst>
      <p:ext uri="{BB962C8B-B14F-4D97-AF65-F5344CB8AC3E}">
        <p14:creationId xmlns:p14="http://schemas.microsoft.com/office/powerpoint/2010/main" val="117369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AEAEA"/>
            </a:gs>
            <a:gs pos="100000">
              <a:srgbClr val="EAEAEA">
                <a:gamma/>
                <a:shade val="92941"/>
                <a:invGamma/>
              </a:srgbClr>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en-US"/>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en-US" dirty="0"/>
              <a:t>Klepnutím lze upravit styly předlohy textu.</a:t>
            </a:r>
          </a:p>
          <a:p>
            <a:pPr lvl="1"/>
            <a:r>
              <a:rPr lang="cs-CZ" altLang="en-US" dirty="0"/>
              <a:t>Druhá úroveň</a:t>
            </a:r>
          </a:p>
          <a:p>
            <a:pPr lvl="2"/>
            <a:r>
              <a:rPr lang="cs-CZ" altLang="en-US" dirty="0"/>
              <a:t>Třetí úroveň</a:t>
            </a:r>
          </a:p>
          <a:p>
            <a:pPr lvl="3"/>
            <a:r>
              <a:rPr lang="cs-CZ" altLang="en-US" dirty="0"/>
              <a:t>Čtvrtá úroveň</a:t>
            </a:r>
          </a:p>
          <a:p>
            <a:pPr lvl="4"/>
            <a:r>
              <a:rPr lang="cs-CZ" altLang="en-US" dirty="0"/>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en-US"/>
              <a:t>MPV_COMA Communication and Managerial Skills Training</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12EE810F-F3D8-45F2-B703-BAD786D31C08}" type="slidenum">
              <a:rPr lang="en-US" smtClean="0"/>
              <a:t>‹#›</a:t>
            </a:fld>
            <a:endParaRPr lang="en-US"/>
          </a:p>
        </p:txBody>
      </p:sp>
      <p:sp>
        <p:nvSpPr>
          <p:cNvPr id="226314" name="Text Box 10"/>
          <p:cNvSpPr txBox="1">
            <a:spLocks noChangeArrowheads="1"/>
          </p:cNvSpPr>
          <p:nvPr/>
        </p:nvSpPr>
        <p:spPr bwMode="auto">
          <a:xfrm>
            <a:off x="7164288" y="463551"/>
            <a:ext cx="1544737"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50000"/>
              </a:spcBef>
            </a:pPr>
            <a:r>
              <a:rPr lang="cs-CZ" altLang="en-US" sz="1100" b="1" dirty="0">
                <a:solidFill>
                  <a:srgbClr val="FFFFFF"/>
                </a:solidFill>
                <a:latin typeface="Verdana" pitchFamily="34" charset="0"/>
              </a:rPr>
              <a:t>www.econ.muni.cz</a:t>
            </a:r>
          </a:p>
        </p:txBody>
      </p:sp>
      <p:pic>
        <p:nvPicPr>
          <p:cNvPr id="226317" name="Picture 13"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26319" name="Picture 15" descr="pruh+znak_ESF_13_gray4+bily_RGB"/>
          <p:cNvPicPr>
            <a:picLocks noChangeAspect="1" noChangeArrowheads="1"/>
          </p:cNvPicPr>
          <p:nvPr/>
        </p:nvPicPr>
        <p:blipFill>
          <a:blip r:embed="rId14">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extLst>
            <a:ext uri="{909E8E84-426E-40DD-AFC4-6F175D3DCCD1}">
              <a14:hiddenFill xmlns:a14="http://schemas.microsoft.com/office/drawing/2010/main">
                <a:solidFill>
                  <a:srgbClr val="FFFFFF"/>
                </a:solidFill>
              </a14:hiddenFill>
            </a:ext>
          </a:extLst>
        </p:spPr>
      </p:pic>
      <p:pic>
        <p:nvPicPr>
          <p:cNvPr id="226320" name="Picture 16" descr="text_zahlavi"/>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sldNum="0" hdr="0" dt="0"/>
  <p:txStyles>
    <p:titleStyle>
      <a:lvl1pPr algn="l" rtl="0" eaLnBrk="1" fontAlgn="base" hangingPunct="1">
        <a:spcBef>
          <a:spcPct val="0"/>
        </a:spcBef>
        <a:spcAft>
          <a:spcPct val="0"/>
        </a:spcAft>
        <a:defRPr sz="2400">
          <a:solidFill>
            <a:srgbClr val="7D1E1E"/>
          </a:solidFill>
          <a:latin typeface="+mj-lt"/>
          <a:ea typeface="+mj-ea"/>
          <a:cs typeface="+mj-cs"/>
        </a:defRPr>
      </a:lvl1pPr>
      <a:lvl2pPr algn="l" rtl="0" eaLnBrk="1" fontAlgn="base" hangingPunct="1">
        <a:spcBef>
          <a:spcPct val="0"/>
        </a:spcBef>
        <a:spcAft>
          <a:spcPct val="0"/>
        </a:spcAft>
        <a:defRPr sz="2400">
          <a:solidFill>
            <a:srgbClr val="7D1E1E"/>
          </a:solidFill>
          <a:latin typeface="Verdana" pitchFamily="34" charset="0"/>
        </a:defRPr>
      </a:lvl2pPr>
      <a:lvl3pPr algn="l" rtl="0" eaLnBrk="1" fontAlgn="base" hangingPunct="1">
        <a:spcBef>
          <a:spcPct val="0"/>
        </a:spcBef>
        <a:spcAft>
          <a:spcPct val="0"/>
        </a:spcAft>
        <a:defRPr sz="2400">
          <a:solidFill>
            <a:srgbClr val="7D1E1E"/>
          </a:solidFill>
          <a:latin typeface="Verdana" pitchFamily="34" charset="0"/>
        </a:defRPr>
      </a:lvl3pPr>
      <a:lvl4pPr algn="l" rtl="0" eaLnBrk="1" fontAlgn="base" hangingPunct="1">
        <a:spcBef>
          <a:spcPct val="0"/>
        </a:spcBef>
        <a:spcAft>
          <a:spcPct val="0"/>
        </a:spcAft>
        <a:defRPr sz="2400">
          <a:solidFill>
            <a:srgbClr val="7D1E1E"/>
          </a:solidFill>
          <a:latin typeface="Verdana" pitchFamily="34" charset="0"/>
        </a:defRPr>
      </a:lvl4pPr>
      <a:lvl5pPr algn="l" rtl="0" eaLnBrk="1" fontAlgn="base" hangingPunct="1">
        <a:spcBef>
          <a:spcPct val="0"/>
        </a:spcBef>
        <a:spcAft>
          <a:spcPct val="0"/>
        </a:spcAft>
        <a:defRPr sz="2400">
          <a:solidFill>
            <a:srgbClr val="7D1E1E"/>
          </a:solidFill>
          <a:latin typeface="Verdana" pitchFamily="34" charset="0"/>
        </a:defRPr>
      </a:lvl5pPr>
      <a:lvl6pPr marL="457200" algn="l" rtl="0" eaLnBrk="1" fontAlgn="base" hangingPunct="1">
        <a:spcBef>
          <a:spcPct val="0"/>
        </a:spcBef>
        <a:spcAft>
          <a:spcPct val="0"/>
        </a:spcAft>
        <a:defRPr sz="2400">
          <a:solidFill>
            <a:srgbClr val="7D1E1E"/>
          </a:solidFill>
          <a:latin typeface="Verdana" pitchFamily="34" charset="0"/>
        </a:defRPr>
      </a:lvl6pPr>
      <a:lvl7pPr marL="914400" algn="l" rtl="0" eaLnBrk="1" fontAlgn="base" hangingPunct="1">
        <a:spcBef>
          <a:spcPct val="0"/>
        </a:spcBef>
        <a:spcAft>
          <a:spcPct val="0"/>
        </a:spcAft>
        <a:defRPr sz="2400">
          <a:solidFill>
            <a:srgbClr val="7D1E1E"/>
          </a:solidFill>
          <a:latin typeface="Verdana" pitchFamily="34" charset="0"/>
        </a:defRPr>
      </a:lvl7pPr>
      <a:lvl8pPr marL="1371600" algn="l" rtl="0" eaLnBrk="1" fontAlgn="base" hangingPunct="1">
        <a:spcBef>
          <a:spcPct val="0"/>
        </a:spcBef>
        <a:spcAft>
          <a:spcPct val="0"/>
        </a:spcAft>
        <a:defRPr sz="2400">
          <a:solidFill>
            <a:srgbClr val="7D1E1E"/>
          </a:solidFill>
          <a:latin typeface="Verdana" pitchFamily="34" charset="0"/>
        </a:defRPr>
      </a:lvl8pPr>
      <a:lvl9pPr marL="1828800" algn="l" rtl="0" eaLnBrk="1" fontAlgn="base" hangingPunct="1">
        <a:spcBef>
          <a:spcPct val="0"/>
        </a:spcBef>
        <a:spcAft>
          <a:spcPct val="0"/>
        </a:spcAft>
        <a:defRPr sz="2400">
          <a:solidFill>
            <a:srgbClr val="7D1E1E"/>
          </a:solidFill>
          <a:latin typeface="Verdana"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36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32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32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32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32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EAEAEA"/>
            </a:gs>
            <a:gs pos="100000">
              <a:srgbClr val="EAEAEA">
                <a:gamma/>
                <a:shade val="92941"/>
                <a:invGamma/>
              </a:srgbClr>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j-lt"/>
              </a:defRPr>
            </a:lvl1pPr>
          </a:lstStyle>
          <a:p>
            <a:r>
              <a:rPr lang="en-US" altLang="en-US"/>
              <a:t>MPV_COMA Communication and Managerial Skills Training</a:t>
            </a:r>
            <a:endParaRPr lang="cs-CZ" altLang="en-US"/>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j-lt"/>
              </a:defRPr>
            </a:lvl1pPr>
          </a:lstStyle>
          <a:p>
            <a:fld id="{0594FAD7-FF7C-4C2C-AA3D-AA47D5DD3747}" type="slidenum">
              <a:rPr lang="cs-CZ" altLang="en-US"/>
              <a:pPr/>
              <a:t>‹#›</a:t>
            </a:fld>
            <a:endParaRPr lang="cs-CZ" altLang="en-US"/>
          </a:p>
        </p:txBody>
      </p:sp>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en-US"/>
              <a:t>Klepnutím lze upravit styl předlohy nadpisů.</a:t>
            </a:r>
          </a:p>
        </p:txBody>
      </p:sp>
      <p:pic>
        <p:nvPicPr>
          <p:cNvPr id="227344" name="Picture 16" descr="text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extLst>
            <a:ext uri="{909E8E84-426E-40DD-AFC4-6F175D3DCCD1}">
              <a14:hiddenFill xmlns:a14="http://schemas.microsoft.com/office/drawing/2010/main">
                <a:solidFill>
                  <a:srgbClr val="FFFFFF"/>
                </a:solidFill>
              </a14:hiddenFill>
            </a:ext>
          </a:extLst>
        </p:spPr>
      </p:pic>
      <p:pic>
        <p:nvPicPr>
          <p:cNvPr id="227345" name="Picture 17" descr="pruh_TIT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46" name="Picture 18"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mj-lt"/>
          <a:ea typeface="+mj-ea"/>
          <a:cs typeface="+mj-cs"/>
        </a:defRPr>
      </a:lvl1pPr>
      <a:lvl2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2pPr>
      <a:lvl3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3pPr>
      <a:lvl4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4pPr>
      <a:lvl5pPr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5pPr>
      <a:lvl6pPr marL="4572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6pPr>
      <a:lvl7pPr marL="9144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7pPr>
      <a:lvl8pPr marL="13716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8pPr>
      <a:lvl9pPr marL="1828800" algn="l" rtl="0" eaLnBrk="1" fontAlgn="base" hangingPunct="1">
        <a:spcBef>
          <a:spcPct val="20000"/>
        </a:spcBef>
        <a:spcAft>
          <a:spcPct val="0"/>
        </a:spcAft>
        <a:buClr>
          <a:srgbClr val="7D1E1E"/>
        </a:buClr>
        <a:buSzPct val="90000"/>
        <a:buFont typeface="Wingdings" pitchFamily="2" charset="2"/>
        <a:defRPr sz="2800" b="1">
          <a:solidFill>
            <a:srgbClr val="7D1E1E"/>
          </a:solidFill>
          <a:latin typeface="Verdana" pitchFamily="34" charset="0"/>
        </a:defRPr>
      </a:lvl9pPr>
    </p:titleStyle>
    <p:bodyStyle>
      <a:lvl1pPr algn="l" rtl="0" eaLnBrk="1" fontAlgn="base" hangingPunct="1">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eaLnBrk="1" fontAlgn="base" hangingPunct="1">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4000" dirty="0"/>
              <a:t>Prezentační dovednosti</a:t>
            </a:r>
            <a:br>
              <a:rPr lang="cs-CZ" sz="4000" dirty="0"/>
            </a:br>
            <a:r>
              <a:rPr lang="cs-CZ" sz="4000" dirty="0"/>
              <a:t>Seminář</a:t>
            </a:r>
            <a:endParaRPr lang="en-US" sz="1600" dirty="0">
              <a:solidFill>
                <a:schemeClr val="accent4">
                  <a:lumMod val="50000"/>
                  <a:lumOff val="50000"/>
                </a:schemeClr>
              </a:solidFill>
            </a:endParaRPr>
          </a:p>
        </p:txBody>
      </p:sp>
      <p:sp>
        <p:nvSpPr>
          <p:cNvPr id="3" name="Podnadpis 2"/>
          <p:cNvSpPr>
            <a:spLocks noGrp="1"/>
          </p:cNvSpPr>
          <p:nvPr>
            <p:ph type="subTitle" idx="1"/>
          </p:nvPr>
        </p:nvSpPr>
        <p:spPr/>
        <p:txBody>
          <a:bodyPr/>
          <a:lstStyle/>
          <a:p>
            <a:r>
              <a:rPr lang="cs-CZ" b="1" dirty="0"/>
              <a:t>Jan Řezáč</a:t>
            </a:r>
            <a:endParaRPr lang="en-US" b="1" dirty="0"/>
          </a:p>
        </p:txBody>
      </p:sp>
    </p:spTree>
    <p:extLst>
      <p:ext uri="{BB962C8B-B14F-4D97-AF65-F5344CB8AC3E}">
        <p14:creationId xmlns:p14="http://schemas.microsoft.com/office/powerpoint/2010/main" val="426093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nl-NL" sz="2400" kern="0" dirty="0">
                <a:latin typeface="Calibri" pitchFamily="34" charset="0"/>
              </a:rPr>
              <a:t>Postoj
Ruce
Náručí
Dýchání
Mimika
Oči
Pohyb po místnosti</a:t>
            </a:r>
          </a:p>
        </p:txBody>
      </p:sp>
      <p:sp>
        <p:nvSpPr>
          <p:cNvPr id="15" name="Rectangle 1"/>
          <p:cNvSpPr txBox="1">
            <a:spLocks noChangeArrowheads="1"/>
          </p:cNvSpPr>
          <p:nvPr/>
        </p:nvSpPr>
        <p:spPr bwMode="auto">
          <a:xfrm>
            <a:off x="251237" y="766284"/>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err="1">
                <a:solidFill>
                  <a:srgbClr val="000000"/>
                </a:solidFill>
                <a:latin typeface="Calibri" pitchFamily="34" charset="0"/>
                <a:ea typeface="+mj-ea"/>
                <a:cs typeface="+mj-cs"/>
              </a:rPr>
              <a:t>Ethos</a:t>
            </a:r>
            <a:r>
              <a:rPr lang="cs-CZ" sz="2177" b="1" dirty="0">
                <a:solidFill>
                  <a:srgbClr val="000000"/>
                </a:solidFill>
                <a:latin typeface="Calibri" pitchFamily="34" charset="0"/>
                <a:ea typeface="+mj-ea"/>
                <a:cs typeface="+mj-cs"/>
              </a:rPr>
              <a:t>: Způsoby, jak ukázat důvěryhodnost</a:t>
            </a:r>
          </a:p>
        </p:txBody>
      </p:sp>
      <p:pic>
        <p:nvPicPr>
          <p:cNvPr id="77826" name="Picture 2" descr="https://encrypted-tbn1.google.com/images?q=tbn:ANd9GcQyQWQUi9p4PH_PaOFsHZiGfmniW3iXE9Smdvhn0vQeCly5y-7mEg"/>
          <p:cNvPicPr>
            <a:picLocks noChangeAspect="1" noChangeArrowheads="1"/>
          </p:cNvPicPr>
          <p:nvPr/>
        </p:nvPicPr>
        <p:blipFill>
          <a:blip r:embed="rId3" cstate="print"/>
          <a:srcRect/>
          <a:stretch>
            <a:fillRect/>
          </a:stretch>
        </p:blipFill>
        <p:spPr bwMode="auto">
          <a:xfrm>
            <a:off x="4572000" y="1861380"/>
            <a:ext cx="4119040" cy="3085306"/>
          </a:xfrm>
          <a:prstGeom prst="rect">
            <a:avLst/>
          </a:prstGeom>
          <a:noFill/>
        </p:spPr>
      </p:pic>
    </p:spTree>
    <p:extLst>
      <p:ext uri="{BB962C8B-B14F-4D97-AF65-F5344CB8AC3E}">
        <p14:creationId xmlns:p14="http://schemas.microsoft.com/office/powerpoint/2010/main" val="1839838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3" cstate="print"/>
          <a:srcRect/>
          <a:stretch>
            <a:fillRect/>
          </a:stretch>
        </p:blipFill>
        <p:spPr bwMode="auto">
          <a:xfrm>
            <a:off x="1567395" y="3820905"/>
            <a:ext cx="2743335" cy="2091061"/>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2404">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dirty="0">
                <a:latin typeface="Calibri" pitchFamily="34" charset="0"/>
              </a:rPr>
              <a:t>Úsměv</a:t>
            </a:r>
            <a:r>
              <a:rPr lang="nl-NL" sz="2800" dirty="0">
                <a:latin typeface="Calibri" pitchFamily="34" charset="0"/>
              </a:rPr>
              <a:t> vylepš</a:t>
            </a:r>
            <a:r>
              <a:rPr lang="cs-CZ" sz="2800" dirty="0" err="1">
                <a:latin typeface="Calibri" pitchFamily="34" charset="0"/>
              </a:rPr>
              <a:t>uje</a:t>
            </a:r>
            <a:r>
              <a:rPr lang="nl-NL" sz="2800" dirty="0">
                <a:latin typeface="Calibri" pitchFamily="34" charset="0"/>
              </a:rPr>
              <a:t> vaši image
Otevřená ústa zlepšují váš hlas
Výraz obličeje zlepšuje porozumění</a:t>
            </a:r>
            <a:endParaRPr lang="cs-CZ" sz="2800" dirty="0">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a:latin typeface="Calibri" pitchFamily="34" charset="0"/>
              </a:rPr>
              <a:t>Mimika</a:t>
            </a:r>
            <a:endParaRPr lang="cs-CZ" sz="2177" b="1" kern="0" dirty="0">
              <a:latin typeface="Calibri" pitchFamily="34" charset="0"/>
              <a:ea typeface="+mj-ea"/>
              <a:cs typeface="+mj-cs"/>
            </a:endParaRPr>
          </a:p>
        </p:txBody>
      </p:sp>
      <p:pic>
        <p:nvPicPr>
          <p:cNvPr id="9" name="Picture 6" descr="http://elizabethhuffman.com/masks.jpg"/>
          <p:cNvPicPr>
            <a:picLocks noChangeAspect="1" noChangeArrowheads="1"/>
          </p:cNvPicPr>
          <p:nvPr/>
        </p:nvPicPr>
        <p:blipFill>
          <a:blip r:embed="rId4" cstate="print"/>
          <a:srcRect/>
          <a:stretch>
            <a:fillRect/>
          </a:stretch>
        </p:blipFill>
        <p:spPr bwMode="auto">
          <a:xfrm>
            <a:off x="5421127" y="3708085"/>
            <a:ext cx="2351430" cy="2137663"/>
          </a:xfrm>
          <a:prstGeom prst="rect">
            <a:avLst/>
          </a:prstGeom>
          <a:noFill/>
        </p:spPr>
      </p:pic>
    </p:spTree>
    <p:extLst>
      <p:ext uri="{BB962C8B-B14F-4D97-AF65-F5344CB8AC3E}">
        <p14:creationId xmlns:p14="http://schemas.microsoft.com/office/powerpoint/2010/main" val="35330689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cstate="print"/>
          <a:srcRect/>
          <a:stretch>
            <a:fillRect/>
          </a:stretch>
        </p:blipFill>
        <p:spPr bwMode="auto">
          <a:xfrm>
            <a:off x="2808428" y="4265525"/>
            <a:ext cx="3788415" cy="2412790"/>
          </a:xfrm>
          <a:prstGeom prst="rect">
            <a:avLst/>
          </a:prstGeom>
          <a:noFill/>
          <a:ln w="9525" cap="flat">
            <a:noFill/>
            <a:round/>
            <a:headEnd/>
            <a:tailEnd/>
          </a:ln>
          <a:effectLst/>
        </p:spPr>
      </p:pic>
      <p:sp>
        <p:nvSpPr>
          <p:cNvPr id="12"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Nejlepší je, když jsou uvolněné a přirozeně se hýbající.</a:t>
            </a:r>
          </a:p>
          <a:p>
            <a:pPr indent="-30672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1814" dirty="0">
              <a:latin typeface="Calibri" pitchFamily="34" charset="0"/>
            </a:endParaRPr>
          </a:p>
          <a:p>
            <a:pPr>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Udělejte z nich součást svého hlasu.</a:t>
            </a:r>
          </a:p>
          <a:p>
            <a:pPr>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1814" dirty="0">
                <a:latin typeface="Calibri" pitchFamily="34" charset="0"/>
              </a:rPr>
              <a:t>
Mezi věci, které můžete dělat, patří počítání, ukazování na věci nebo vztah k publiku.</a:t>
            </a: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kern="0" dirty="0">
                <a:solidFill>
                  <a:srgbClr val="000000"/>
                </a:solidFill>
                <a:latin typeface="Calibri" pitchFamily="34" charset="0"/>
                <a:ea typeface="+mj-ea"/>
                <a:cs typeface="+mj-cs"/>
              </a:rPr>
              <a:t>Co dělat s rukama?</a:t>
            </a:r>
          </a:p>
        </p:txBody>
      </p:sp>
    </p:spTree>
    <p:extLst>
      <p:ext uri="{BB962C8B-B14F-4D97-AF65-F5344CB8AC3E}">
        <p14:creationId xmlns:p14="http://schemas.microsoft.com/office/powerpoint/2010/main" val="9178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943890" y="1604521"/>
            <a:ext cx="7112003" cy="3480663"/>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200" dirty="0">
                <a:latin typeface="Calibri" pitchFamily="34" charset="0"/>
              </a:rPr>
              <a:t>Oční kontakt je v sociální interakci 	zásadní
Dívat se přímo do očí nebo ne?</a:t>
            </a:r>
          </a:p>
          <a:p>
            <a:pPr>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200" dirty="0">
                <a:latin typeface="Calibri" pitchFamily="34" charset="0"/>
              </a:rPr>
              <a:t>
	Metoda majáku: Přibližně 1-2 sekundy 	postupně na každého v místnosti</a:t>
            </a: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3600" b="1" kern="0" dirty="0">
                <a:solidFill>
                  <a:srgbClr val="000000"/>
                </a:solidFill>
                <a:latin typeface="Calibri" pitchFamily="34" charset="0"/>
                <a:ea typeface="+mj-ea"/>
                <a:cs typeface="+mj-cs"/>
              </a:rPr>
              <a:t>Oční k</a:t>
            </a:r>
            <a:r>
              <a:rPr lang="nl-NL" sz="3600" b="1" kern="0" dirty="0">
                <a:solidFill>
                  <a:srgbClr val="000000"/>
                </a:solidFill>
                <a:latin typeface="Calibri" pitchFamily="34" charset="0"/>
                <a:ea typeface="+mj-ea"/>
                <a:cs typeface="+mj-cs"/>
              </a:rPr>
              <a:t>ontakt</a:t>
            </a:r>
            <a:endParaRPr lang="cs-CZ" sz="3600" b="1" kern="0" dirty="0">
              <a:solidFill>
                <a:srgbClr val="000000"/>
              </a:solidFill>
              <a:latin typeface="Calibri" pitchFamily="34" charset="0"/>
              <a:ea typeface="+mj-ea"/>
              <a:cs typeface="+mj-cs"/>
            </a:endParaRPr>
          </a:p>
        </p:txBody>
      </p:sp>
      <p:pic>
        <p:nvPicPr>
          <p:cNvPr id="1026" name="Picture 2" descr="Lampička MAJÁK (Design II)">
            <a:extLst>
              <a:ext uri="{FF2B5EF4-FFF2-40B4-BE49-F238E27FC236}">
                <a16:creationId xmlns:a16="http://schemas.microsoft.com/office/drawing/2014/main" id="{F36851B0-D1CC-1CA9-55B0-5FA926E27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343" y="2514600"/>
            <a:ext cx="19431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116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p:cNvPicPr>
            <a:picLocks noChangeAspect="1" noChangeArrowheads="1"/>
          </p:cNvPicPr>
          <p:nvPr/>
        </p:nvPicPr>
        <p:blipFill>
          <a:blip r:embed="rId3" cstate="print"/>
          <a:srcRect/>
          <a:stretch>
            <a:fillRect/>
          </a:stretch>
        </p:blipFill>
        <p:spPr bwMode="auto">
          <a:xfrm>
            <a:off x="6890147" y="2109665"/>
            <a:ext cx="2024842" cy="2419934"/>
          </a:xfrm>
          <a:prstGeom prst="rect">
            <a:avLst/>
          </a:prstGeom>
          <a:noFill/>
          <a:ln w="9525" cap="flat">
            <a:noFill/>
            <a:round/>
            <a:headEnd/>
            <a:tailEnd/>
          </a:ln>
          <a:effectLst/>
        </p:spPr>
      </p:pic>
      <p:sp>
        <p:nvSpPr>
          <p:cNvPr id="12292"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14" name="Rectangle 2"/>
          <p:cNvSpPr txBox="1">
            <a:spLocks noChangeArrowheads="1"/>
          </p:cNvSpPr>
          <p:nvPr/>
        </p:nvSpPr>
        <p:spPr>
          <a:xfrm>
            <a:off x="1052460" y="1604520"/>
            <a:ext cx="5535764" cy="2673607"/>
          </a:xfrm>
          <a:prstGeom prst="rect">
            <a:avLst/>
          </a:prstGeom>
          <a:ln/>
        </p:spPr>
        <p:txBody>
          <a:bodyPr/>
          <a:lstStyle/>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2800" dirty="0">
                <a:solidFill>
                  <a:srgbClr val="000000"/>
                </a:solidFill>
                <a:latin typeface="Calibri" pitchFamily="34" charset="0"/>
              </a:rPr>
              <a:t>Je to důležité, protože dobře můžete mluvit pouze tehdy, když dýcháte správně.</a:t>
            </a: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2800" dirty="0">
                <a:solidFill>
                  <a:srgbClr val="000000"/>
                </a:solidFill>
                <a:latin typeface="Calibri" pitchFamily="34" charset="0"/>
              </a:rPr>
              <a:t>
 Trénink zde může přinést obrovské zlepšení za poměrně krátkou dobu.
</a:t>
            </a:r>
          </a:p>
          <a:p>
            <a:pPr marL="195843" indent="-191523">
              <a:tabLst>
                <a:tab pos="195843" algn="l"/>
                <a:tab pos="601929" algn="l"/>
                <a:tab pos="1009455" algn="l"/>
                <a:tab pos="1416981" algn="l"/>
                <a:tab pos="1824507" algn="l"/>
                <a:tab pos="2232033" algn="l"/>
                <a:tab pos="2639559" algn="l"/>
                <a:tab pos="3047085" algn="l"/>
                <a:tab pos="3454611" algn="l"/>
                <a:tab pos="3862137" algn="l"/>
                <a:tab pos="4269663" algn="l"/>
                <a:tab pos="4677189" algn="l"/>
                <a:tab pos="5084715" algn="l"/>
                <a:tab pos="5492241" algn="l"/>
                <a:tab pos="5899768" algn="l"/>
                <a:tab pos="6307293" algn="l"/>
                <a:tab pos="6714820" algn="l"/>
                <a:tab pos="7122345" algn="l"/>
                <a:tab pos="7529872" algn="l"/>
                <a:tab pos="7937397" algn="l"/>
                <a:tab pos="8344924" algn="l"/>
                <a:tab pos="8536446" algn="l"/>
              </a:tabLst>
            </a:pPr>
            <a:r>
              <a:rPr lang="cs-CZ" sz="2800" dirty="0">
                <a:solidFill>
                  <a:srgbClr val="000000"/>
                </a:solidFill>
                <a:latin typeface="Calibri" pitchFamily="34" charset="0"/>
              </a:rPr>
              <a:t>Jednou z nejdůležitějších dovedností je kapacita vašich plic.
Ve stresu (jako když mluvíte na veřejnosti) je vaše kapacita snížena na polovinu.</a:t>
            </a:r>
            <a:endParaRPr lang="nl-NL" sz="2800" kern="0" dirty="0">
              <a:solidFill>
                <a:srgbClr val="000000"/>
              </a:solidFill>
              <a:latin typeface="Calibri" pitchFamily="34" charset="0"/>
            </a:endParaRPr>
          </a:p>
        </p:txBody>
      </p:sp>
      <p:sp>
        <p:nvSpPr>
          <p:cNvPr id="15" name="Rectangle 1"/>
          <p:cNvSpPr>
            <a:spLocks noGrp="1" noChangeArrowheads="1"/>
          </p:cNvSpPr>
          <p:nvPr>
            <p:ph type="title"/>
          </p:nvPr>
        </p:nvSpPr>
        <p:spPr>
          <a:xfrm>
            <a:off x="179512" y="987016"/>
            <a:ext cx="2612699"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200" b="1" kern="1200" dirty="0">
                <a:solidFill>
                  <a:schemeClr val="tx1"/>
                </a:solidFill>
                <a:latin typeface="Calibri" pitchFamily="34" charset="0"/>
                <a:ea typeface="Microsoft YaHei" charset="-122"/>
                <a:cs typeface="+mn-cs"/>
              </a:rPr>
              <a:t>Dýchání</a:t>
            </a:r>
          </a:p>
        </p:txBody>
      </p:sp>
    </p:spTree>
    <p:extLst>
      <p:ext uri="{BB962C8B-B14F-4D97-AF65-F5344CB8AC3E}">
        <p14:creationId xmlns:p14="http://schemas.microsoft.com/office/powerpoint/2010/main" val="24804501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3" cstate="print"/>
          <a:srcRect/>
          <a:stretch>
            <a:fillRect/>
          </a:stretch>
        </p:blipFill>
        <p:spPr bwMode="auto">
          <a:xfrm>
            <a:off x="4283968" y="2377665"/>
            <a:ext cx="2715187" cy="3800924"/>
          </a:xfrm>
          <a:prstGeom prst="rect">
            <a:avLst/>
          </a:prstGeom>
          <a:noFill/>
          <a:ln w="9525" cap="flat">
            <a:noFill/>
            <a:round/>
            <a:headEnd/>
            <a:tailEnd/>
          </a:ln>
          <a:effectLst/>
        </p:spPr>
      </p:pic>
      <p:sp>
        <p:nvSpPr>
          <p:cNvPr id="13"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dirty="0">
                <a:latin typeface="Calibri" pitchFamily="34" charset="0"/>
              </a:rPr>
              <a:t>Nadechněte se, pak vydechněte a vydávejte zvuk </a:t>
            </a: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2800" dirty="0">
              <a:latin typeface="Calibri" pitchFamily="34" charset="0"/>
            </a:endParaRP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i="1" dirty="0" err="1">
                <a:latin typeface="Calibri" pitchFamily="34" charset="0"/>
              </a:rPr>
              <a:t>Aaaaaaaaaaaaaaaa</a:t>
            </a:r>
            <a:endParaRPr lang="cs-CZ" sz="2800" i="1" dirty="0">
              <a:latin typeface="Calibri" pitchFamily="34" charset="0"/>
            </a:endParaRP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2800" dirty="0">
              <a:latin typeface="Calibri" pitchFamily="34" charset="0"/>
            </a:endParaRP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dirty="0">
                <a:latin typeface="Calibri" pitchFamily="34" charset="0"/>
              </a:rPr>
              <a:t>po dobu 20 sekund!</a:t>
            </a:r>
          </a:p>
          <a:p>
            <a:pPr indent="-302404">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2800" dirty="0">
              <a:latin typeface="Calibri" pitchFamily="34" charset="0"/>
            </a:endParaRPr>
          </a:p>
          <a:p>
            <a:pPr marL="311045" indent="-311045" defTabSz="407526" fontAlgn="base" hangingPunct="0">
              <a:lnSpc>
                <a:spcPct val="93000"/>
              </a:lnSpc>
              <a:spcBef>
                <a:spcPct val="0"/>
              </a:spcBef>
              <a:spcAft>
                <a:spcPts val="1282"/>
              </a:spcAft>
              <a:buClr>
                <a:srgbClr val="000000"/>
              </a:buClr>
              <a:buSzPct val="100000"/>
              <a:defRPr/>
            </a:pPr>
            <a:endParaRPr lang="nl-NL" sz="2800" kern="0" dirty="0">
              <a:latin typeface="Calibri" pitchFamily="34" charset="0"/>
            </a:endParaRPr>
          </a:p>
        </p:txBody>
      </p:sp>
      <p:sp>
        <p:nvSpPr>
          <p:cNvPr id="14"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nl-NL" sz="3200" b="1" kern="0" dirty="0">
                <a:solidFill>
                  <a:srgbClr val="000000"/>
                </a:solidFill>
                <a:latin typeface="Calibri" pitchFamily="34" charset="0"/>
                <a:ea typeface="+mj-ea"/>
                <a:cs typeface="+mj-cs"/>
              </a:rPr>
              <a:t>Cvičení</a:t>
            </a:r>
            <a:endParaRPr lang="cs-CZ" sz="3200"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8133472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7BC57-7BC7-453A-BEB4-6571FB99243C}"/>
              </a:ext>
            </a:extLst>
          </p:cNvPr>
          <p:cNvSpPr>
            <a:spLocks noGrp="1"/>
          </p:cNvSpPr>
          <p:nvPr>
            <p:ph type="title"/>
          </p:nvPr>
        </p:nvSpPr>
        <p:spPr/>
        <p:txBody>
          <a:bodyPr/>
          <a:lstStyle/>
          <a:p>
            <a:r>
              <a:rPr lang="cs-CZ" dirty="0"/>
              <a:t>Presentations online</a:t>
            </a:r>
            <a:endParaRPr lang="en-GB" dirty="0"/>
          </a:p>
        </p:txBody>
      </p:sp>
      <p:sp>
        <p:nvSpPr>
          <p:cNvPr id="3" name="Content Placeholder 2">
            <a:extLst>
              <a:ext uri="{FF2B5EF4-FFF2-40B4-BE49-F238E27FC236}">
                <a16:creationId xmlns:a16="http://schemas.microsoft.com/office/drawing/2014/main" id="{06948283-47A7-444F-A3BF-8DDB0704B117}"/>
              </a:ext>
            </a:extLst>
          </p:cNvPr>
          <p:cNvSpPr>
            <a:spLocks noGrp="1"/>
          </p:cNvSpPr>
          <p:nvPr>
            <p:ph idx="1"/>
          </p:nvPr>
        </p:nvSpPr>
        <p:spPr/>
        <p:txBody>
          <a:bodyPr/>
          <a:lstStyle/>
          <a:p>
            <a:r>
              <a:rPr lang="cs-CZ" dirty="0"/>
              <a:t>What experience do you have?</a:t>
            </a:r>
          </a:p>
          <a:p>
            <a:endParaRPr lang="cs-CZ" dirty="0"/>
          </a:p>
          <a:p>
            <a:endParaRPr lang="en-GB" dirty="0"/>
          </a:p>
          <a:p>
            <a:r>
              <a:rPr lang="cs-CZ" dirty="0"/>
              <a:t>How is it different? Harder or easier?</a:t>
            </a:r>
          </a:p>
          <a:p>
            <a:endParaRPr lang="cs-CZ" dirty="0"/>
          </a:p>
          <a:p>
            <a:endParaRPr lang="cs-CZ" dirty="0"/>
          </a:p>
          <a:p>
            <a:r>
              <a:rPr lang="cs-CZ" dirty="0"/>
              <a:t>Do you have any tips?</a:t>
            </a:r>
          </a:p>
        </p:txBody>
      </p:sp>
      <p:sp>
        <p:nvSpPr>
          <p:cNvPr id="4" name="Footer Placeholder 3">
            <a:extLst>
              <a:ext uri="{FF2B5EF4-FFF2-40B4-BE49-F238E27FC236}">
                <a16:creationId xmlns:a16="http://schemas.microsoft.com/office/drawing/2014/main" id="{1D9BFC3C-0B28-4568-80A7-99680E493625}"/>
              </a:ext>
            </a:extLst>
          </p:cNvPr>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20446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Uvolněné, flexibilní, sebevědomé pohyby těla
Hluboké dýchání.
Pozitivní výraz obličeje a oční kontakt
Celá místnost je tu pro vás!</a:t>
            </a: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b="1" dirty="0" err="1">
                <a:latin typeface="Calibri" pitchFamily="34" charset="0"/>
              </a:rPr>
              <a:t>Ethos</a:t>
            </a:r>
            <a:r>
              <a:rPr lang="cs-CZ" sz="2800" b="1" dirty="0">
                <a:latin typeface="Calibri" pitchFamily="34" charset="0"/>
              </a:rPr>
              <a:t> - rekapitulace</a:t>
            </a:r>
            <a:endParaRPr lang="cs-CZ" sz="2800"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5940152" y="3284984"/>
            <a:ext cx="2072160" cy="2802240"/>
          </a:xfrm>
          <a:prstGeom prst="rect">
            <a:avLst/>
          </a:prstGeom>
          <a:noFill/>
          <a:ln w="9525" cap="flat">
            <a:noFill/>
            <a:round/>
            <a:headEnd/>
            <a:tailEnd/>
          </a:ln>
          <a:effectLst/>
        </p:spPr>
      </p:pic>
    </p:spTree>
    <p:extLst>
      <p:ext uri="{BB962C8B-B14F-4D97-AF65-F5344CB8AC3E}">
        <p14:creationId xmlns:p14="http://schemas.microsoft.com/office/powerpoint/2010/main" val="4136156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052460" y="1979529"/>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Předstupte před třídu, zaujměte správný postoj, nadechněte se a řekněte nahlas</a:t>
            </a:r>
            <a:r>
              <a:rPr lang="cs-CZ" sz="2400" b="1" dirty="0">
                <a:latin typeface="Calibri" pitchFamily="34" charset="0"/>
              </a:rPr>
              <a:t> (NAHLAS!)</a:t>
            </a:r>
            <a:r>
              <a:rPr lang="cs-CZ" sz="2400" dirty="0">
                <a:latin typeface="Calibri" pitchFamily="34" charset="0"/>
              </a:rPr>
              <a:t> začátek:</a:t>
            </a:r>
          </a:p>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
</a:t>
            </a:r>
            <a:r>
              <a:rPr lang="cs-CZ" sz="2800" dirty="0">
                <a:latin typeface="Calibri" pitchFamily="34" charset="0"/>
              </a:rPr>
              <a:t>"Jsem tu, abych vám řekl ten nejlepší příběh všech dob.„</a:t>
            </a:r>
            <a:r>
              <a:rPr lang="cs-CZ" sz="2400" dirty="0">
                <a:latin typeface="Calibri" pitchFamily="34" charset="0"/>
              </a:rPr>
              <a:t>
A to je vše :-) Připravte se na další kolo – zamyslete se a vytvořte svůj vlastní dobrý, kreativní začátek.</a:t>
            </a:r>
          </a:p>
        </p:txBody>
      </p:sp>
      <p:sp>
        <p:nvSpPr>
          <p:cNvPr id="15" name="Rectangle 1"/>
          <p:cNvSpPr txBox="1">
            <a:spLocks noChangeArrowheads="1"/>
          </p:cNvSpPr>
          <p:nvPr/>
        </p:nvSpPr>
        <p:spPr bwMode="auto">
          <a:xfrm>
            <a:off x="899592" y="840489"/>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b="1" dirty="0">
                <a:latin typeface="Calibri" pitchFamily="34" charset="0"/>
              </a:rPr>
              <a:t>Cvičení – Jak na správný začátek vaší prezentace</a:t>
            </a:r>
            <a:endParaRPr lang="cs-CZ" sz="2400" b="1" kern="0" dirty="0">
              <a:latin typeface="Calibri" pitchFamily="34" charset="0"/>
              <a:ea typeface="+mj-ea"/>
              <a:cs typeface="+mj-cs"/>
            </a:endParaRPr>
          </a:p>
        </p:txBody>
      </p:sp>
    </p:spTree>
    <p:extLst>
      <p:ext uri="{BB962C8B-B14F-4D97-AF65-F5344CB8AC3E}">
        <p14:creationId xmlns:p14="http://schemas.microsoft.com/office/powerpoint/2010/main" val="11802275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r>
              <a:rPr lang="en-US" sz="2400" kern="0" dirty="0" err="1">
                <a:latin typeface="Calibri" pitchFamily="34" charset="0"/>
              </a:rPr>
              <a:t>Pauzy</a:t>
            </a:r>
            <a:r>
              <a:rPr lang="en-US" sz="2400" kern="0" dirty="0">
                <a:latin typeface="Calibri" pitchFamily="34" charset="0"/>
              </a:rPr>
              <a:t> </a:t>
            </a:r>
            <a:r>
              <a:rPr lang="en-US" sz="2400" kern="0" dirty="0" err="1">
                <a:latin typeface="Calibri" pitchFamily="34" charset="0"/>
              </a:rPr>
              <a:t>ve</a:t>
            </a:r>
            <a:r>
              <a:rPr lang="en-US" sz="2400" kern="0" dirty="0">
                <a:latin typeface="Calibri" pitchFamily="34" charset="0"/>
              </a:rPr>
              <a:t> </a:t>
            </a:r>
            <a:r>
              <a:rPr lang="en-US" sz="2400" kern="0" dirty="0" err="1">
                <a:latin typeface="Calibri" pitchFamily="34" charset="0"/>
              </a:rPr>
              <a:t>vašem</a:t>
            </a:r>
            <a:r>
              <a:rPr lang="en-US" sz="2400" kern="0" dirty="0">
                <a:latin typeface="Calibri" pitchFamily="34" charset="0"/>
              </a:rPr>
              <a:t> </a:t>
            </a:r>
            <a:r>
              <a:rPr lang="en-US" sz="2400" kern="0" dirty="0" err="1">
                <a:latin typeface="Calibri" pitchFamily="34" charset="0"/>
              </a:rPr>
              <a:t>projevu</a:t>
            </a:r>
            <a:r>
              <a:rPr lang="en-US" sz="2400" kern="0" dirty="0">
                <a:latin typeface="Calibri" pitchFamily="34" charset="0"/>
              </a:rPr>
              <a:t>
</a:t>
            </a:r>
            <a:r>
              <a:rPr lang="en-US" sz="2400" kern="0" dirty="0" err="1">
                <a:latin typeface="Calibri" pitchFamily="34" charset="0"/>
              </a:rPr>
              <a:t>Intonace</a:t>
            </a:r>
            <a:r>
              <a:rPr lang="en-US" sz="2400" kern="0" dirty="0">
                <a:latin typeface="Calibri" pitchFamily="34" charset="0"/>
              </a:rPr>
              <a:t>
</a:t>
            </a:r>
            <a:r>
              <a:rPr lang="en-US" sz="2400" kern="0" dirty="0" err="1">
                <a:latin typeface="Calibri" pitchFamily="34" charset="0"/>
              </a:rPr>
              <a:t>Pravidlo</a:t>
            </a:r>
            <a:r>
              <a:rPr lang="en-US" sz="2400" kern="0" dirty="0">
                <a:latin typeface="Calibri" pitchFamily="34" charset="0"/>
              </a:rPr>
              <a:t> </a:t>
            </a:r>
            <a:r>
              <a:rPr lang="en-US" sz="2400" kern="0" dirty="0" err="1">
                <a:latin typeface="Calibri" pitchFamily="34" charset="0"/>
              </a:rPr>
              <a:t>tří</a:t>
            </a:r>
            <a:endParaRPr lang="cs-CZ" sz="2400" dirty="0"/>
          </a:p>
          <a:p>
            <a:pPr marL="311045" indent="-311045" defTabSz="407526" fontAlgn="base" hangingPunct="0">
              <a:lnSpc>
                <a:spcPct val="150000"/>
              </a:lnSpc>
              <a:spcBef>
                <a:spcPct val="0"/>
              </a:spcBef>
              <a:spcAft>
                <a:spcPts val="1282"/>
              </a:spcAft>
              <a:buClr>
                <a:srgbClr val="000000"/>
              </a:buClr>
              <a:buSzPct val="100000"/>
              <a:buFont typeface="+mj-lt"/>
              <a:buAutoNum type="arabicPeriod"/>
              <a:defRPr/>
            </a:pPr>
            <a:endParaRPr lang="en-US" sz="2400" kern="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b="1" dirty="0" err="1">
                <a:latin typeface="Calibri" pitchFamily="34" charset="0"/>
              </a:rPr>
              <a:t>Pathos</a:t>
            </a:r>
            <a:r>
              <a:rPr lang="cs-CZ" sz="2800" b="1" dirty="0">
                <a:latin typeface="Calibri" pitchFamily="34" charset="0"/>
              </a:rPr>
              <a:t> (techniky verbálního projevu)</a:t>
            </a:r>
            <a:endParaRPr lang="cs-CZ" sz="2800"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4506570" y="1988840"/>
            <a:ext cx="3984480" cy="4036320"/>
          </a:xfrm>
          <a:prstGeom prst="rect">
            <a:avLst/>
          </a:prstGeom>
          <a:noFill/>
          <a:ln w="9525" cap="flat">
            <a:noFill/>
            <a:round/>
            <a:headEnd/>
            <a:tailEnd/>
          </a:ln>
          <a:effectLst/>
        </p:spPr>
      </p:pic>
    </p:spTree>
    <p:extLst>
      <p:ext uri="{BB962C8B-B14F-4D97-AF65-F5344CB8AC3E}">
        <p14:creationId xmlns:p14="http://schemas.microsoft.com/office/powerpoint/2010/main" val="37341733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90700" y="1742760"/>
            <a:ext cx="7438590" cy="2673607"/>
          </a:xfrm>
          <a:prstGeom prst="rect">
            <a:avLst/>
          </a:prstGeom>
          <a:ln/>
        </p:spPr>
        <p:txBody>
          <a:bodyPr/>
          <a:lstStyle/>
          <a:p>
            <a:pPr>
              <a:lnSpc>
                <a:spcPct val="100000"/>
              </a:lnSpc>
              <a:buFont typeface="Arial" pitchFamily="34" charset="0"/>
              <a:buChar char="•"/>
            </a:pPr>
            <a:r>
              <a:rPr lang="cs-CZ" sz="2800" dirty="0">
                <a:latin typeface="Calibri" pitchFamily="34" charset="0"/>
              </a:rPr>
              <a:t> Kontrola harmonogramu
 Správné návyky pro prezentaci:
 Co ukázat
 Jak mluvit
 Jak si vybrat, o čem se bude mluvit
 Cvičení
 Prezentace vaší osnovy</a:t>
            </a:r>
            <a:endParaRPr lang="nl-NL" sz="2800" kern="0" dirty="0">
              <a:solidFill>
                <a:srgbClr val="000000"/>
              </a:solidFill>
              <a:latin typeface="Calibri" pitchFamily="34" charset="0"/>
            </a:endParaRPr>
          </a:p>
        </p:txBody>
      </p:sp>
      <p:sp>
        <p:nvSpPr>
          <p:cNvPr id="2" name="Rectangle 1">
            <a:extLst>
              <a:ext uri="{FF2B5EF4-FFF2-40B4-BE49-F238E27FC236}">
                <a16:creationId xmlns:a16="http://schemas.microsoft.com/office/drawing/2014/main" id="{A9E93B70-05F2-1363-519B-D07A9EEC4A36}"/>
              </a:ext>
            </a:extLst>
          </p:cNvPr>
          <p:cNvSpPr>
            <a:spLocks noGrp="1" noChangeArrowheads="1"/>
          </p:cNvSpPr>
          <p:nvPr>
            <p:ph type="title"/>
          </p:nvPr>
        </p:nvSpPr>
        <p:spPr>
          <a:xfrm>
            <a:off x="182881" y="1056365"/>
            <a:ext cx="8483153"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b="1" dirty="0">
                <a:latin typeface="Calibri" pitchFamily="34" charset="0"/>
              </a:rPr>
              <a:t>Program semináře prezentačních dovedností</a:t>
            </a:r>
          </a:p>
        </p:txBody>
      </p:sp>
    </p:spTree>
    <p:extLst>
      <p:ext uri="{BB962C8B-B14F-4D97-AF65-F5344CB8AC3E}">
        <p14:creationId xmlns:p14="http://schemas.microsoft.com/office/powerpoint/2010/main" val="297206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Všimli jste si, jak často jsou na slidech přesně tři odrážky?
Tři je dobré číslo. Dva bývají příliš málo. Čtyři jsou příliš mnoho a lidé zapomínají.
Je to nápověda, ne pravidlo.</a:t>
            </a:r>
            <a:endParaRPr lang="nl-NL" sz="240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600" b="1" dirty="0">
                <a:latin typeface="Calibri" pitchFamily="34" charset="0"/>
              </a:rPr>
              <a:t>Pravidlo tří</a:t>
            </a:r>
            <a:endParaRPr lang="cs-CZ" sz="3600" b="1" kern="0" dirty="0">
              <a:latin typeface="Calibri" pitchFamily="34" charset="0"/>
              <a:ea typeface="+mj-ea"/>
              <a:cs typeface="+mj-cs"/>
            </a:endParaRPr>
          </a:p>
        </p:txBody>
      </p:sp>
      <p:pic>
        <p:nvPicPr>
          <p:cNvPr id="10" name="Picture 4"/>
          <p:cNvPicPr>
            <a:picLocks noChangeAspect="1" noChangeArrowheads="1"/>
          </p:cNvPicPr>
          <p:nvPr/>
        </p:nvPicPr>
        <p:blipFill>
          <a:blip r:embed="rId3" cstate="print"/>
          <a:srcRect/>
          <a:stretch>
            <a:fillRect/>
          </a:stretch>
        </p:blipFill>
        <p:spPr bwMode="auto">
          <a:xfrm>
            <a:off x="5220072" y="3351590"/>
            <a:ext cx="3365128" cy="2237649"/>
          </a:xfrm>
          <a:prstGeom prst="rect">
            <a:avLst/>
          </a:prstGeom>
          <a:noFill/>
          <a:ln w="9525" cap="flat">
            <a:noFill/>
            <a:round/>
            <a:headEnd/>
            <a:tailEnd/>
          </a:ln>
          <a:effectLst/>
        </p:spPr>
      </p:pic>
    </p:spTree>
    <p:extLst>
      <p:ext uri="{BB962C8B-B14F-4D97-AF65-F5344CB8AC3E}">
        <p14:creationId xmlns:p14="http://schemas.microsoft.com/office/powerpoint/2010/main" val="25765157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dirty="0">
                <a:latin typeface="Calibri" pitchFamily="34" charset="0"/>
              </a:rPr>
              <a:t>Je NAPROSTO NORMÁLNÍ mít přibližně 3 sekundovou pauzu.
Můžete si uspořádat myšlenky, nebo využít pauzu k vytvoření napětí.
Pro zkušené – zapracujte na své intonaci. Použijte svůj hlas k zacílení klíčových bodů.</a:t>
            </a:r>
            <a:endParaRPr lang="cs-CZ" sz="2000" dirty="0">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b="1" dirty="0">
                <a:latin typeface="Calibri" pitchFamily="34" charset="0"/>
              </a:rPr>
              <a:t>Pauzy a intonace</a:t>
            </a:r>
            <a:endParaRPr lang="cs-CZ" sz="2800" b="1" kern="0" dirty="0">
              <a:latin typeface="Calibri" pitchFamily="34" charset="0"/>
              <a:ea typeface="+mj-ea"/>
              <a:cs typeface="+mj-cs"/>
            </a:endParaRPr>
          </a:p>
        </p:txBody>
      </p:sp>
      <p:pic>
        <p:nvPicPr>
          <p:cNvPr id="7" name="Picture 4"/>
          <p:cNvPicPr>
            <a:picLocks noChangeAspect="1" noChangeArrowheads="1"/>
          </p:cNvPicPr>
          <p:nvPr/>
        </p:nvPicPr>
        <p:blipFill>
          <a:blip r:embed="rId3" cstate="print"/>
          <a:srcRect/>
          <a:stretch>
            <a:fillRect/>
          </a:stretch>
        </p:blipFill>
        <p:spPr bwMode="auto">
          <a:xfrm>
            <a:off x="6732240" y="5085184"/>
            <a:ext cx="1416960" cy="1408320"/>
          </a:xfrm>
          <a:prstGeom prst="rect">
            <a:avLst/>
          </a:prstGeom>
          <a:noFill/>
          <a:ln w="9525" cap="flat">
            <a:noFill/>
            <a:round/>
            <a:headEnd/>
            <a:tailEnd/>
          </a:ln>
          <a:effectLst/>
        </p:spPr>
      </p:pic>
    </p:spTree>
    <p:extLst>
      <p:ext uri="{BB962C8B-B14F-4D97-AF65-F5344CB8AC3E}">
        <p14:creationId xmlns:p14="http://schemas.microsoft.com/office/powerpoint/2010/main" val="37449728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95728" y="1695516"/>
            <a:ext cx="8948271" cy="4636096"/>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153355" indent="-457200">
              <a:lnSpc>
                <a:spcPct val="150000"/>
              </a:lnSpc>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Žádná prezentace/snímek/věta není dokonalá. Zlepšíte se ne tím, že půjdete za dokonalostí, ale tím, že snížíte chybovost.
Typickou chybou je, že jste zaseknutí ve svém stylu: jak kombinujete tempo, humor, fakta, slidy... a je toho příliš mnoho nebo příliš málo.
Vědomě se snažte změnit svůj styl, i pro malou část prezentace, abyste se vyhnuli extrémům.</a:t>
            </a: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600" b="1" dirty="0">
                <a:latin typeface="Calibri" pitchFamily="34" charset="0"/>
              </a:rPr>
              <a:t>Důležitost rozmanitosti</a:t>
            </a:r>
            <a:endParaRPr lang="cs-CZ" sz="3600" b="1" kern="0" dirty="0">
              <a:latin typeface="Calibri" pitchFamily="34" charset="0"/>
              <a:ea typeface="+mj-ea"/>
              <a:cs typeface="+mj-cs"/>
            </a:endParaRPr>
          </a:p>
        </p:txBody>
      </p:sp>
    </p:spTree>
    <p:extLst>
      <p:ext uri="{BB962C8B-B14F-4D97-AF65-F5344CB8AC3E}">
        <p14:creationId xmlns:p14="http://schemas.microsoft.com/office/powerpoint/2010/main" val="24359951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3">
            <a:extLst>
              <a:ext uri="{FF2B5EF4-FFF2-40B4-BE49-F238E27FC236}">
                <a16:creationId xmlns:a16="http://schemas.microsoft.com/office/drawing/2014/main" id="{EB11AB81-CDE9-41BB-B0FB-1322BA708928}"/>
              </a:ext>
            </a:extLst>
          </p:cNvPr>
          <p:cNvSpPr>
            <a:spLocks noGrp="1" noChangeArrowheads="1"/>
          </p:cNvSpPr>
          <p:nvPr>
            <p:ph type="body" idx="1"/>
          </p:nvPr>
        </p:nvSpPr>
        <p:spPr>
          <a:xfrm>
            <a:off x="457200" y="1166018"/>
            <a:ext cx="8229600" cy="4525963"/>
          </a:xfrm>
        </p:spPr>
        <p:txBody>
          <a:bodyPr/>
          <a:lstStyle/>
          <a:p>
            <a:pPr eaLnBrk="1" hangingPunct="1">
              <a:buFontTx/>
              <a:buNone/>
            </a:pPr>
            <a:r>
              <a:rPr lang="cs-CZ" altLang="en-US" b="1" kern="1200" dirty="0">
                <a:latin typeface="Calibri" pitchFamily="34" charset="0"/>
              </a:rPr>
              <a:t>Cvičení: </a:t>
            </a:r>
            <a:r>
              <a:rPr lang="cs-CZ" altLang="en-US" b="1" kern="1200" dirty="0" err="1">
                <a:latin typeface="Calibri" pitchFamily="34" charset="0"/>
              </a:rPr>
              <a:t>Elevator</a:t>
            </a:r>
            <a:r>
              <a:rPr lang="cs-CZ" altLang="en-US" b="1" kern="1200" dirty="0">
                <a:latin typeface="Calibri" pitchFamily="34" charset="0"/>
              </a:rPr>
              <a:t> </a:t>
            </a:r>
            <a:r>
              <a:rPr lang="cs-CZ" altLang="en-US" b="1" kern="1200" dirty="0" err="1">
                <a:latin typeface="Calibri" pitchFamily="34" charset="0"/>
              </a:rPr>
              <a:t>pitch</a:t>
            </a:r>
            <a:endParaRPr lang="en-IE" altLang="en-US" b="1" kern="1200" dirty="0">
              <a:latin typeface="Calibri" pitchFamily="34" charset="0"/>
            </a:endParaRPr>
          </a:p>
          <a:p>
            <a:r>
              <a:rPr lang="pl-PL" altLang="en-US" dirty="0"/>
              <a:t>Mluvte o předmětu své prezentace po dobu 1 minuty (stačí i uvažovat nahlas)</a:t>
            </a:r>
          </a:p>
          <a:p>
            <a:r>
              <a:rPr lang="pl-PL" altLang="en-US" dirty="0"/>
              <a:t>Pokuste se nedělat zvuky jako „Hmmmm...”. Kolegové vám počítají
</a:t>
            </a:r>
            <a:endParaRPr lang="en-GB" altLang="en-US" dirty="0"/>
          </a:p>
        </p:txBody>
      </p:sp>
      <p:pic>
        <p:nvPicPr>
          <p:cNvPr id="91139" name="Picture 4" descr="gameshow">
            <a:extLst>
              <a:ext uri="{FF2B5EF4-FFF2-40B4-BE49-F238E27FC236}">
                <a16:creationId xmlns:a16="http://schemas.microsoft.com/office/drawing/2014/main" id="{C8800F2E-8EE9-4AD7-A929-D68FD1D19D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045838"/>
            <a:ext cx="6609928" cy="468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226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dirty="0">
                <a:latin typeface="Calibri" pitchFamily="34" charset="0"/>
              </a:rPr>
              <a:t>Obvykle o situaci víte mnohem více než vaše publikum.
Obtížnou částí je výběr a zjednodušení informací, které chcete sdělit.
Důležité je také pořadí, ve kterém budete informace prezentovat.</a:t>
            </a: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b="1" dirty="0">
                <a:latin typeface="Calibri" pitchFamily="34" charset="0"/>
              </a:rPr>
              <a:t>Logos (fakta)</a:t>
            </a:r>
            <a:endParaRPr lang="cs-CZ" sz="2800" b="1" kern="0" dirty="0">
              <a:latin typeface="Calibri" pitchFamily="34" charset="0"/>
              <a:ea typeface="+mj-ea"/>
              <a:cs typeface="+mj-cs"/>
            </a:endParaRPr>
          </a:p>
        </p:txBody>
      </p:sp>
    </p:spTree>
    <p:extLst>
      <p:ext uri="{BB962C8B-B14F-4D97-AF65-F5344CB8AC3E}">
        <p14:creationId xmlns:p14="http://schemas.microsoft.com/office/powerpoint/2010/main" val="27711467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Struktura prezentace</a:t>
            </a:r>
          </a:p>
        </p:txBody>
      </p:sp>
      <p:sp>
        <p:nvSpPr>
          <p:cNvPr id="3" name="Content Placeholder 2"/>
          <p:cNvSpPr>
            <a:spLocks noGrp="1"/>
          </p:cNvSpPr>
          <p:nvPr>
            <p:ph idx="1"/>
          </p:nvPr>
        </p:nvSpPr>
        <p:spPr/>
        <p:txBody>
          <a:bodyPr/>
          <a:lstStyle/>
          <a:p>
            <a:pPr>
              <a:lnSpc>
                <a:spcPct val="200000"/>
              </a:lnSpc>
            </a:pPr>
            <a:r>
              <a:rPr lang="cs-CZ" sz="2400" dirty="0">
                <a:latin typeface="Calibri" panose="020F0502020204030204" pitchFamily="34" charset="0"/>
                <a:cs typeface="Calibri" panose="020F0502020204030204" pitchFamily="34" charset="0"/>
              </a:rPr>
              <a:t>Všechny prezentace by měly mít úvod, hlavní část a závěr
V zásadě existují dva způsoby, jak strukturovat prezentaci
Akademické (diplomová práce, publikum Ted </a:t>
            </a:r>
            <a:r>
              <a:rPr lang="cs-CZ" sz="2400" dirty="0" err="1">
                <a:latin typeface="Calibri" panose="020F0502020204030204" pitchFamily="34" charset="0"/>
                <a:cs typeface="Calibri" panose="020F0502020204030204" pitchFamily="34" charset="0"/>
              </a:rPr>
              <a:t>talks</a:t>
            </a:r>
            <a:r>
              <a:rPr lang="cs-CZ" sz="2400" dirty="0">
                <a:latin typeface="Calibri" panose="020F0502020204030204" pitchFamily="34" charset="0"/>
                <a:cs typeface="Calibri" panose="020F0502020204030204" pitchFamily="34" charset="0"/>
              </a:rPr>
              <a:t>) a Konzultační (obchod, analýzy pro vedoucí pracovníky)</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353698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Volba faktů</a:t>
            </a:r>
          </a:p>
        </p:txBody>
      </p:sp>
      <p:sp>
        <p:nvSpPr>
          <p:cNvPr id="3" name="Content Placeholder 2"/>
          <p:cNvSpPr>
            <a:spLocks noGrp="1"/>
          </p:cNvSpPr>
          <p:nvPr>
            <p:ph idx="1"/>
          </p:nvPr>
        </p:nvSpPr>
        <p:spPr/>
        <p:txBody>
          <a:bodyPr/>
          <a:lstStyle/>
          <a:p>
            <a:pPr>
              <a:lnSpc>
                <a:spcPct val="150000"/>
              </a:lnSpc>
            </a:pPr>
            <a:r>
              <a:rPr lang="cs-CZ" sz="2400" dirty="0">
                <a:latin typeface="Calibri" panose="020F0502020204030204" pitchFamily="34" charset="0"/>
                <a:cs typeface="Calibri" panose="020F0502020204030204" pitchFamily="34" charset="0"/>
              </a:rPr>
              <a:t>Jak čtete o svém tématu, získáváte stále více informací, Volba: Čas je omezený, tak co řeknete? 
Získané znalosti si můžete představit jako stavební bloky vaší prezentace. Je jen na vás, jak </a:t>
            </a:r>
            <a:r>
              <a:rPr lang="cs-CZ" sz="2400" dirty="0" err="1">
                <a:latin typeface="Calibri" panose="020F0502020204030204" pitchFamily="34" charset="0"/>
                <a:cs typeface="Calibri" panose="020F0502020204030204" pitchFamily="34" charset="0"/>
              </a:rPr>
              <a:t>prezantaci</a:t>
            </a:r>
            <a:r>
              <a:rPr lang="cs-CZ" sz="2400" dirty="0">
                <a:latin typeface="Calibri" panose="020F0502020204030204" pitchFamily="34" charset="0"/>
                <a:cs typeface="Calibri" panose="020F0502020204030204" pitchFamily="34" charset="0"/>
              </a:rPr>
              <a:t> vytvarujete, ale nutně (!) budou některé bloky vynechány
Obvykle to, co se naučíte na začátku, zůstane mimo prezentaci: úvod, který je nutný znát pro vás, ale ne pro ostatní</a:t>
            </a:r>
          </a:p>
        </p:txBody>
      </p:sp>
      <p:sp>
        <p:nvSpPr>
          <p:cNvPr id="4" name="Footer Placeholder 3"/>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3879109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1323100-7C54-4F76-8619-9F3E083A8B68}"/>
              </a:ext>
            </a:extLst>
          </p:cNvPr>
          <p:cNvSpPr>
            <a:spLocks noGrp="1" noChangeArrowheads="1"/>
          </p:cNvSpPr>
          <p:nvPr>
            <p:ph type="title"/>
          </p:nvPr>
        </p:nvSpPr>
        <p:spPr/>
        <p:txBody>
          <a:bodyPr/>
          <a:lstStyle/>
          <a:p>
            <a:r>
              <a:rPr lang="cs-CZ" altLang="en-US" sz="3000" dirty="0"/>
              <a:t>Paměť publika je omezená</a:t>
            </a:r>
            <a:endParaRPr lang="en-US" altLang="en-US" sz="3000" dirty="0"/>
          </a:p>
        </p:txBody>
      </p:sp>
      <p:sp>
        <p:nvSpPr>
          <p:cNvPr id="138243" name="Rectangle 3">
            <a:extLst>
              <a:ext uri="{FF2B5EF4-FFF2-40B4-BE49-F238E27FC236}">
                <a16:creationId xmlns:a16="http://schemas.microsoft.com/office/drawing/2014/main" id="{5E70D75B-222B-4CA6-A8A9-557ACBE2A6E0}"/>
              </a:ext>
            </a:extLst>
          </p:cNvPr>
          <p:cNvSpPr>
            <a:spLocks noGrp="1" noChangeArrowheads="1"/>
          </p:cNvSpPr>
          <p:nvPr>
            <p:ph type="body" idx="1"/>
          </p:nvPr>
        </p:nvSpPr>
        <p:spPr>
          <a:xfrm>
            <a:off x="914400" y="1844824"/>
            <a:ext cx="7772400" cy="4357687"/>
          </a:xfrm>
        </p:spPr>
        <p:txBody>
          <a:bodyPr/>
          <a:lstStyle/>
          <a:p>
            <a:pPr>
              <a:lnSpc>
                <a:spcPct val="90000"/>
              </a:lnSpc>
              <a:buNone/>
            </a:pPr>
            <a:r>
              <a:rPr lang="en-US" altLang="en-US" dirty="0" err="1"/>
              <a:t>Kdyby</a:t>
            </a:r>
            <a:r>
              <a:rPr lang="en-US" altLang="en-US" dirty="0"/>
              <a:t> </a:t>
            </a:r>
            <a:r>
              <a:rPr lang="en-US" altLang="en-US" dirty="0" err="1"/>
              <a:t>si</a:t>
            </a:r>
            <a:r>
              <a:rPr lang="en-US" altLang="en-US" dirty="0"/>
              <a:t> </a:t>
            </a:r>
            <a:r>
              <a:rPr lang="en-US" altLang="en-US" dirty="0" err="1"/>
              <a:t>vaše</a:t>
            </a:r>
            <a:r>
              <a:rPr lang="en-US" altLang="en-US" dirty="0"/>
              <a:t> </a:t>
            </a:r>
            <a:r>
              <a:rPr lang="en-US" altLang="en-US" dirty="0" err="1"/>
              <a:t>publikum</a:t>
            </a:r>
            <a:r>
              <a:rPr lang="en-US" altLang="en-US" dirty="0"/>
              <a:t> </a:t>
            </a:r>
            <a:r>
              <a:rPr lang="en-US" altLang="en-US" dirty="0" err="1"/>
              <a:t>mohlo</a:t>
            </a:r>
            <a:r>
              <a:rPr lang="en-US" altLang="en-US" dirty="0"/>
              <a:t> </a:t>
            </a:r>
            <a:r>
              <a:rPr lang="en-US" altLang="en-US" dirty="0" err="1"/>
              <a:t>pamatovat</a:t>
            </a:r>
            <a:r>
              <a:rPr lang="en-US" altLang="en-US" dirty="0"/>
              <a:t> </a:t>
            </a:r>
            <a:r>
              <a:rPr lang="en-US" altLang="en-US" dirty="0" err="1"/>
              <a:t>pouze</a:t>
            </a:r>
            <a:r>
              <a:rPr lang="en-US" altLang="en-US" dirty="0"/>
              <a:t> </a:t>
            </a:r>
            <a:r>
              <a:rPr lang="en-US" altLang="en-US" dirty="0" err="1"/>
              <a:t>tři</a:t>
            </a:r>
            <a:r>
              <a:rPr lang="en-US" altLang="en-US" dirty="0"/>
              <a:t> </a:t>
            </a:r>
            <a:r>
              <a:rPr lang="en-US" altLang="en-US" dirty="0" err="1"/>
              <a:t>věci</a:t>
            </a:r>
            <a:r>
              <a:rPr lang="en-US" altLang="en-US" dirty="0"/>
              <a:t> z </a:t>
            </a:r>
            <a:r>
              <a:rPr lang="en-US" altLang="en-US" dirty="0" err="1"/>
              <a:t>vaší</a:t>
            </a:r>
            <a:r>
              <a:rPr lang="en-US" altLang="en-US" dirty="0"/>
              <a:t> </a:t>
            </a:r>
            <a:r>
              <a:rPr lang="en-US" altLang="en-US" dirty="0" err="1"/>
              <a:t>prezentace</a:t>
            </a:r>
            <a:r>
              <a:rPr lang="en-US" altLang="en-US" dirty="0"/>
              <a:t>, co </a:t>
            </a:r>
            <a:r>
              <a:rPr lang="en-US" altLang="en-US" dirty="0" err="1"/>
              <a:t>byste</a:t>
            </a:r>
            <a:r>
              <a:rPr lang="en-US" altLang="en-US" dirty="0"/>
              <a:t> </a:t>
            </a:r>
            <a:r>
              <a:rPr lang="en-US" altLang="en-US" dirty="0" err="1"/>
              <a:t>chtěli</a:t>
            </a:r>
            <a:r>
              <a:rPr lang="en-US" altLang="en-US" dirty="0"/>
              <a:t>, aby to </a:t>
            </a:r>
            <a:r>
              <a:rPr lang="en-US" altLang="en-US" dirty="0" err="1"/>
              <a:t>bylo</a:t>
            </a:r>
            <a:r>
              <a:rPr lang="en-US" altLang="en-US"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899592" y="1556792"/>
            <a:ext cx="6720098" cy="3600400"/>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200" i="1" dirty="0">
                <a:latin typeface="Calibri" pitchFamily="34" charset="0"/>
              </a:rPr>
              <a:t>Co myslíte?</a:t>
            </a: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b="1" dirty="0">
                <a:latin typeface="Calibri" pitchFamily="34" charset="0"/>
              </a:rPr>
              <a:t>Nejčastější chyby v prezentacích</a:t>
            </a:r>
            <a:endParaRPr lang="cs-CZ" sz="2800" b="1" kern="0" dirty="0">
              <a:latin typeface="Calibri" pitchFamily="34" charset="0"/>
              <a:ea typeface="+mj-ea"/>
              <a:cs typeface="+mj-cs"/>
            </a:endParaRPr>
          </a:p>
        </p:txBody>
      </p:sp>
    </p:spTree>
    <p:extLst>
      <p:ext uri="{BB962C8B-B14F-4D97-AF65-F5344CB8AC3E}">
        <p14:creationId xmlns:p14="http://schemas.microsoft.com/office/powerpoint/2010/main" val="10261610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31640" y="1844824"/>
            <a:ext cx="6720098" cy="3600400"/>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200" i="1" dirty="0">
                <a:latin typeface="Calibri" pitchFamily="34" charset="0"/>
              </a:rPr>
              <a:t>Příliš rychlé tempo
Příliš tichý hlas
Příliš mnoho důrazu na úvod</a:t>
            </a:r>
          </a:p>
        </p:txBody>
      </p:sp>
      <p:sp>
        <p:nvSpPr>
          <p:cNvPr id="13"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600" b="1" dirty="0">
                <a:latin typeface="Calibri" pitchFamily="34" charset="0"/>
              </a:rPr>
              <a:t>Nejčastější chyby v prezentacích</a:t>
            </a:r>
            <a:endParaRPr lang="cs-CZ" sz="3600" b="1" kern="0" dirty="0">
              <a:latin typeface="Calibri" pitchFamily="34" charset="0"/>
              <a:ea typeface="+mj-ea"/>
              <a:cs typeface="+mj-cs"/>
            </a:endParaRPr>
          </a:p>
        </p:txBody>
      </p:sp>
    </p:spTree>
    <p:extLst>
      <p:ext uri="{BB962C8B-B14F-4D97-AF65-F5344CB8AC3E}">
        <p14:creationId xmlns:p14="http://schemas.microsoft.com/office/powerpoint/2010/main" val="5126097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7585" y="1604521"/>
            <a:ext cx="8216640" cy="3457417"/>
          </a:xfrm>
        </p:spPr>
        <p:txBody>
          <a:bodyPr/>
          <a:lstStyle/>
          <a:p>
            <a:pPr>
              <a:lnSpc>
                <a:spcPct val="150000"/>
              </a:lnSpc>
            </a:pPr>
            <a:r>
              <a:rPr lang="nl-NL" sz="1814" dirty="0">
                <a:latin typeface="Calibri" pitchFamily="34" charset="0"/>
              </a:rPr>
              <a:t>Inspirující? 
Expresivní? 
Dobrý obsah? 
Nadšen</a:t>
            </a:r>
            <a:r>
              <a:rPr lang="cs-CZ" sz="1814" dirty="0">
                <a:latin typeface="Calibri" pitchFamily="34" charset="0"/>
              </a:rPr>
              <a:t>í</a:t>
            </a:r>
            <a:r>
              <a:rPr lang="nl-NL" sz="1814" dirty="0">
                <a:latin typeface="Calibri" pitchFamily="34" charset="0"/>
              </a:rPr>
              <a:t>? 
Dobrý pocit?</a:t>
            </a:r>
            <a:endParaRPr lang="nl-NL" sz="1814" dirty="0"/>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l-PL" sz="2177" b="1" dirty="0">
                <a:solidFill>
                  <a:srgbClr val="000000"/>
                </a:solidFill>
                <a:latin typeface="Calibri" pitchFamily="34" charset="0"/>
                <a:ea typeface="+mj-ea"/>
                <a:cs typeface="+mj-cs"/>
              </a:rPr>
              <a:t>Co dělá prezentaci DOBROU prezentací?</a:t>
            </a:r>
            <a:endParaRPr lang="cs-CZ" sz="2177" b="1"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230586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115616" y="2222841"/>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Procvičujte ve skupinách – řekněte si navzájem osnovu své prezentace a pracujte se zpětnou vazbou.
Po poslechu poskytněte zpětnou vazbu o: neverbální komunikaci, tempu, srozumitelnosti, struktuře, ale hlavně jak to udělat, aby to bavilo jak publikum, tak vás </a:t>
            </a:r>
            <a:r>
              <a:rPr lang="cs-CZ" sz="2400" dirty="0">
                <a:latin typeface="Calibri" pitchFamily="34" charset="0"/>
                <a:sym typeface="Wingdings" panose="05000000000000000000" pitchFamily="2" charset="2"/>
              </a:rPr>
              <a:t></a:t>
            </a:r>
            <a:endParaRPr lang="cs-CZ" sz="2400" i="1" dirty="0">
              <a:latin typeface="Calibri" pitchFamily="34" charset="0"/>
            </a:endParaRPr>
          </a:p>
        </p:txBody>
      </p:sp>
      <p:sp>
        <p:nvSpPr>
          <p:cNvPr id="9" name="Rectangle 1"/>
          <p:cNvSpPr txBox="1">
            <a:spLocks noChangeArrowheads="1"/>
          </p:cNvSpPr>
          <p:nvPr/>
        </p:nvSpPr>
        <p:spPr bwMode="auto">
          <a:xfrm>
            <a:off x="330423" y="836712"/>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Závěrečné cvičení: Skupinová kontrola osnovy prezentace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18921523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259632" y="1412776"/>
            <a:ext cx="717732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3845">
              <a:lnSpc>
                <a:spcPct val="150000"/>
              </a:lnSpc>
              <a:buFont typeface="Arial"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Publikum miluje řečníky a projevy. Dokonalost je zbytečná, být dost dobrý je cílem.
Správné držení těla, gesta a dýchání jsou neuvěřitelně užitečné.
Výběr omezeného počtu klíčových poznatků je základem úspěšné prezentace</a:t>
            </a:r>
          </a:p>
        </p:txBody>
      </p:sp>
      <p:sp>
        <p:nvSpPr>
          <p:cNvPr id="10" name="Rectangle 1"/>
          <p:cNvSpPr txBox="1">
            <a:spLocks noChangeArrowheads="1"/>
          </p:cNvSpPr>
          <p:nvPr/>
        </p:nvSpPr>
        <p:spPr bwMode="auto">
          <a:xfrm>
            <a:off x="467544" y="692696"/>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defTabSz="407526" fontAlgn="base" hangingPunct="0">
              <a:lnSpc>
                <a:spcPct val="93000"/>
              </a:lnSpc>
              <a:spcBef>
                <a:spcPct val="0"/>
              </a:spcBef>
              <a:spcAft>
                <a:spcPct val="0"/>
              </a:spcAft>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cs-CZ" sz="2800" b="1" kern="0" dirty="0" err="1">
                <a:solidFill>
                  <a:srgbClr val="000000"/>
                </a:solidFill>
                <a:latin typeface="Calibri" pitchFamily="34" charset="0"/>
                <a:ea typeface="+mj-ea"/>
                <a:cs typeface="+mj-cs"/>
              </a:rPr>
              <a:t>Summary</a:t>
            </a:r>
            <a:r>
              <a:rPr lang="cs-CZ" sz="2800" b="1" kern="0" dirty="0">
                <a:solidFill>
                  <a:srgbClr val="000000"/>
                </a:solidFill>
                <a:latin typeface="Calibri" pitchFamily="34" charset="0"/>
                <a:ea typeface="+mj-ea"/>
                <a:cs typeface="+mj-cs"/>
              </a:rPr>
              <a:t> </a:t>
            </a:r>
            <a:r>
              <a:rPr lang="cs-CZ" sz="2800" b="1" kern="0" dirty="0" err="1">
                <a:solidFill>
                  <a:srgbClr val="000000"/>
                </a:solidFill>
                <a:latin typeface="Calibri" pitchFamily="34" charset="0"/>
                <a:ea typeface="+mj-ea"/>
                <a:cs typeface="+mj-cs"/>
              </a:rPr>
              <a:t>for</a:t>
            </a:r>
            <a:r>
              <a:rPr lang="cs-CZ" sz="2800" b="1" kern="0" dirty="0">
                <a:solidFill>
                  <a:srgbClr val="000000"/>
                </a:solidFill>
                <a:latin typeface="Calibri" pitchFamily="34" charset="0"/>
                <a:ea typeface="+mj-ea"/>
                <a:cs typeface="+mj-cs"/>
              </a:rPr>
              <a:t> </a:t>
            </a:r>
            <a:r>
              <a:rPr lang="cs-CZ" sz="2800" b="1" kern="0" dirty="0" err="1">
                <a:solidFill>
                  <a:srgbClr val="000000"/>
                </a:solidFill>
                <a:latin typeface="Calibri" pitchFamily="34" charset="0"/>
                <a:ea typeface="+mj-ea"/>
                <a:cs typeface="+mj-cs"/>
              </a:rPr>
              <a:t>the</a:t>
            </a:r>
            <a:r>
              <a:rPr lang="cs-CZ" sz="2800" b="1" kern="0" dirty="0">
                <a:solidFill>
                  <a:srgbClr val="000000"/>
                </a:solidFill>
                <a:latin typeface="Calibri" pitchFamily="34" charset="0"/>
                <a:ea typeface="+mj-ea"/>
                <a:cs typeface="+mj-cs"/>
              </a:rPr>
              <a:t> </a:t>
            </a:r>
            <a:r>
              <a:rPr lang="nl-NL" sz="2800" b="1" kern="0" dirty="0">
                <a:solidFill>
                  <a:srgbClr val="000000"/>
                </a:solidFill>
                <a:latin typeface="Calibri" pitchFamily="34" charset="0"/>
                <a:ea typeface="+mj-ea"/>
                <a:cs typeface="+mj-cs"/>
              </a:rPr>
              <a:t>presentation skills</a:t>
            </a:r>
            <a:endParaRPr lang="cs-CZ" sz="2800" b="1" kern="0"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42060246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US" dirty="0" err="1"/>
              <a:t>Děkuj</a:t>
            </a:r>
            <a:r>
              <a:rPr lang="cs-CZ" dirty="0"/>
              <a:t>i</a:t>
            </a:r>
            <a:r>
              <a:rPr lang="en-US" dirty="0"/>
              <a:t> za </a:t>
            </a:r>
            <a:r>
              <a:rPr lang="en-US" dirty="0" err="1"/>
              <a:t>pozornost</a:t>
            </a:r>
            <a:endParaRPr lang="en-US" dirty="0"/>
          </a:p>
        </p:txBody>
      </p:sp>
      <p:pic>
        <p:nvPicPr>
          <p:cNvPr id="2050" name="Picture 2" descr="http://www.mobileapples.com/Assets/Content/Screensavers/Bye%20By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976342"/>
            <a:ext cx="2577572" cy="343676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r>
              <a:rPr lang="en-US" altLang="en-US"/>
              <a:t>MPV_COMA Communication and Managerial Skills Training</a:t>
            </a:r>
            <a:endParaRPr lang="cs-CZ" altLang="en-US"/>
          </a:p>
        </p:txBody>
      </p:sp>
    </p:spTree>
    <p:extLst>
      <p:ext uri="{BB962C8B-B14F-4D97-AF65-F5344CB8AC3E}">
        <p14:creationId xmlns:p14="http://schemas.microsoft.com/office/powerpoint/2010/main" val="1545969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D383-203E-4E82-BD98-C7C119F45002}"/>
              </a:ext>
            </a:extLst>
          </p:cNvPr>
          <p:cNvSpPr>
            <a:spLocks noGrp="1"/>
          </p:cNvSpPr>
          <p:nvPr>
            <p:ph type="title"/>
          </p:nvPr>
        </p:nvSpPr>
        <p:spPr/>
        <p:txBody>
          <a:bodyPr/>
          <a:lstStyle/>
          <a:p>
            <a:r>
              <a:rPr lang="cs-CZ" dirty="0"/>
              <a:t>Group exercise – sell us your idea</a:t>
            </a:r>
            <a:endParaRPr lang="en-GB" dirty="0"/>
          </a:p>
        </p:txBody>
      </p:sp>
      <p:sp>
        <p:nvSpPr>
          <p:cNvPr id="3" name="Content Placeholder 2">
            <a:extLst>
              <a:ext uri="{FF2B5EF4-FFF2-40B4-BE49-F238E27FC236}">
                <a16:creationId xmlns:a16="http://schemas.microsoft.com/office/drawing/2014/main" id="{FA22C2FC-EEB6-48D1-9EE8-6CC6FAAB6237}"/>
              </a:ext>
            </a:extLst>
          </p:cNvPr>
          <p:cNvSpPr>
            <a:spLocks noGrp="1"/>
          </p:cNvSpPr>
          <p:nvPr>
            <p:ph idx="1"/>
          </p:nvPr>
        </p:nvSpPr>
        <p:spPr/>
        <p:txBody>
          <a:bodyPr/>
          <a:lstStyle/>
          <a:p>
            <a:r>
              <a:rPr lang="cs-CZ" b="0" i="0" dirty="0">
                <a:solidFill>
                  <a:srgbClr val="000000"/>
                </a:solidFill>
                <a:effectLst/>
                <a:latin typeface="Verdana" panose="020B0604030504040204" pitchFamily="34" charset="0"/>
              </a:rPr>
              <a:t>Examples</a:t>
            </a:r>
          </a:p>
          <a:p>
            <a:pPr lvl="1"/>
            <a:r>
              <a:rPr lang="en-GB" b="0" i="0" dirty="0">
                <a:solidFill>
                  <a:srgbClr val="000000"/>
                </a:solidFill>
                <a:effectLst/>
                <a:latin typeface="Verdana" panose="020B0604030504040204" pitchFamily="34" charset="0"/>
              </a:rPr>
              <a:t>National </a:t>
            </a:r>
            <a:r>
              <a:rPr lang="cs-CZ" dirty="0">
                <a:solidFill>
                  <a:srgbClr val="000000"/>
                </a:solidFill>
                <a:latin typeface="Verdana" panose="020B0604030504040204" pitchFamily="34" charset="0"/>
              </a:rPr>
              <a:t>„</a:t>
            </a:r>
            <a:r>
              <a:rPr lang="en-GB" b="0" i="0" dirty="0">
                <a:solidFill>
                  <a:srgbClr val="000000"/>
                </a:solidFill>
                <a:effectLst/>
                <a:latin typeface="Verdana" panose="020B0604030504040204" pitchFamily="34" charset="0"/>
              </a:rPr>
              <a:t>I Love You</a:t>
            </a:r>
            <a:r>
              <a:rPr lang="cs-CZ" b="0" i="0" dirty="0">
                <a:solidFill>
                  <a:srgbClr val="000000"/>
                </a:solidFill>
                <a:effectLst/>
                <a:latin typeface="Verdana" panose="020B0604030504040204" pitchFamily="34" charset="0"/>
              </a:rPr>
              <a:t>“</a:t>
            </a:r>
            <a:r>
              <a:rPr lang="en-GB" b="0" i="0" dirty="0">
                <a:solidFill>
                  <a:srgbClr val="000000"/>
                </a:solidFill>
                <a:effectLst/>
                <a:latin typeface="Verdana" panose="020B0604030504040204" pitchFamily="34" charset="0"/>
              </a:rPr>
              <a:t> Day,</a:t>
            </a:r>
            <a:endParaRPr lang="cs-CZ" b="0" i="0" dirty="0">
              <a:solidFill>
                <a:srgbClr val="000000"/>
              </a:solidFill>
              <a:effectLst/>
              <a:latin typeface="Verdana" panose="020B0604030504040204" pitchFamily="34" charset="0"/>
            </a:endParaRPr>
          </a:p>
          <a:p>
            <a:pPr lvl="1"/>
            <a:r>
              <a:rPr lang="cs-CZ" b="0" i="0" dirty="0">
                <a:solidFill>
                  <a:srgbClr val="000000"/>
                </a:solidFill>
                <a:effectLst/>
                <a:latin typeface="Verdana" panose="020B0604030504040204" pitchFamily="34" charset="0"/>
              </a:rPr>
              <a:t>Never-Missing Bowling Ball</a:t>
            </a:r>
          </a:p>
          <a:p>
            <a:pPr lvl="1"/>
            <a:r>
              <a:rPr lang="en-GB" b="0" i="0" dirty="0">
                <a:solidFill>
                  <a:srgbClr val="000000"/>
                </a:solidFill>
                <a:effectLst/>
                <a:latin typeface="Verdana" panose="020B0604030504040204" pitchFamily="34" charset="0"/>
              </a:rPr>
              <a:t>DIY Snow Kit for Sunny Places</a:t>
            </a:r>
            <a:endParaRPr lang="cs-CZ" b="0" i="0" dirty="0">
              <a:solidFill>
                <a:srgbClr val="000000"/>
              </a:solidFill>
              <a:effectLst/>
              <a:latin typeface="Verdana" panose="020B0604030504040204" pitchFamily="34" charset="0"/>
            </a:endParaRPr>
          </a:p>
          <a:p>
            <a:pPr lvl="1"/>
            <a:r>
              <a:rPr lang="en-GB" b="0" i="0" dirty="0">
                <a:solidFill>
                  <a:srgbClr val="000000"/>
                </a:solidFill>
                <a:effectLst/>
                <a:latin typeface="Verdana" panose="020B0604030504040204" pitchFamily="34" charset="0"/>
              </a:rPr>
              <a:t>Society for the Abolition of Mondays</a:t>
            </a:r>
            <a:endParaRPr lang="cs-CZ" b="0" i="0" dirty="0">
              <a:solidFill>
                <a:srgbClr val="000000"/>
              </a:solidFill>
              <a:effectLst/>
              <a:latin typeface="Verdana" panose="020B0604030504040204" pitchFamily="34" charset="0"/>
            </a:endParaRPr>
          </a:p>
          <a:p>
            <a:pPr lvl="1"/>
            <a:r>
              <a:rPr lang="cs-CZ" dirty="0" err="1">
                <a:solidFill>
                  <a:srgbClr val="000000"/>
                </a:solidFill>
                <a:latin typeface="Verdana" panose="020B0604030504040204" pitchFamily="34" charset="0"/>
              </a:rPr>
              <a:t>One</a:t>
            </a:r>
            <a:r>
              <a:rPr lang="cs-CZ" dirty="0">
                <a:solidFill>
                  <a:srgbClr val="000000"/>
                </a:solidFill>
                <a:latin typeface="Verdana" panose="020B0604030504040204" pitchFamily="34" charset="0"/>
              </a:rPr>
              <a:t> </a:t>
            </a:r>
            <a:r>
              <a:rPr lang="cs-CZ" dirty="0" err="1">
                <a:solidFill>
                  <a:srgbClr val="000000"/>
                </a:solidFill>
                <a:latin typeface="Verdana" panose="020B0604030504040204" pitchFamily="34" charset="0"/>
              </a:rPr>
              <a:t>weird</a:t>
            </a:r>
            <a:r>
              <a:rPr lang="cs-CZ" dirty="0">
                <a:solidFill>
                  <a:srgbClr val="000000"/>
                </a:solidFill>
                <a:latin typeface="Verdana" panose="020B0604030504040204" pitchFamily="34" charset="0"/>
              </a:rPr>
              <a:t> </a:t>
            </a:r>
            <a:r>
              <a:rPr lang="cs-CZ" dirty="0" err="1">
                <a:solidFill>
                  <a:srgbClr val="000000"/>
                </a:solidFill>
                <a:latin typeface="Verdana" panose="020B0604030504040204" pitchFamily="34" charset="0"/>
              </a:rPr>
              <a:t>trick</a:t>
            </a:r>
            <a:r>
              <a:rPr lang="cs-CZ" dirty="0">
                <a:solidFill>
                  <a:srgbClr val="000000"/>
                </a:solidFill>
                <a:latin typeface="Verdana" panose="020B0604030504040204" pitchFamily="34" charset="0"/>
              </a:rPr>
              <a:t> </a:t>
            </a:r>
            <a:r>
              <a:rPr lang="cs-CZ" dirty="0" err="1">
                <a:solidFill>
                  <a:srgbClr val="000000"/>
                </a:solidFill>
                <a:latin typeface="Verdana" panose="020B0604030504040204" pitchFamily="34" charset="0"/>
              </a:rPr>
              <a:t>for</a:t>
            </a:r>
            <a:r>
              <a:rPr lang="cs-CZ" dirty="0">
                <a:solidFill>
                  <a:srgbClr val="000000"/>
                </a:solidFill>
                <a:latin typeface="Verdana" panose="020B0604030504040204" pitchFamily="34" charset="0"/>
              </a:rPr>
              <a:t> </a:t>
            </a:r>
            <a:r>
              <a:rPr lang="cs-CZ" dirty="0" err="1">
                <a:solidFill>
                  <a:srgbClr val="000000"/>
                </a:solidFill>
                <a:latin typeface="Verdana" panose="020B0604030504040204" pitchFamily="34" charset="0"/>
              </a:rPr>
              <a:t>companies</a:t>
            </a:r>
            <a:r>
              <a:rPr lang="cs-CZ" dirty="0">
                <a:solidFill>
                  <a:srgbClr val="000000"/>
                </a:solidFill>
                <a:latin typeface="Verdana" panose="020B0604030504040204" pitchFamily="34" charset="0"/>
              </a:rPr>
              <a:t> to make more </a:t>
            </a:r>
            <a:r>
              <a:rPr lang="cs-CZ" dirty="0" err="1">
                <a:solidFill>
                  <a:srgbClr val="000000"/>
                </a:solidFill>
                <a:latin typeface="Verdana" panose="020B0604030504040204" pitchFamily="34" charset="0"/>
              </a:rPr>
              <a:t>money</a:t>
            </a:r>
            <a:endParaRPr lang="cs-CZ" b="0" i="0" dirty="0">
              <a:solidFill>
                <a:srgbClr val="000000"/>
              </a:solidFill>
              <a:effectLst/>
              <a:latin typeface="Verdana" panose="020B0604030504040204" pitchFamily="34" charset="0"/>
            </a:endParaRPr>
          </a:p>
          <a:p>
            <a:pPr lvl="1"/>
            <a:endParaRPr lang="cs-CZ" b="0" i="0" dirty="0">
              <a:solidFill>
                <a:srgbClr val="000000"/>
              </a:solidFill>
              <a:effectLst/>
              <a:latin typeface="Verdana" panose="020B0604030504040204" pitchFamily="34" charset="0"/>
            </a:endParaRPr>
          </a:p>
          <a:p>
            <a:r>
              <a:rPr lang="cs-CZ">
                <a:solidFill>
                  <a:srgbClr val="000000"/>
                </a:solidFill>
                <a:latin typeface="Verdana" panose="020B0604030504040204" pitchFamily="34" charset="0"/>
              </a:rPr>
              <a:t>20 </a:t>
            </a:r>
            <a:r>
              <a:rPr lang="cs-CZ" dirty="0">
                <a:solidFill>
                  <a:srgbClr val="000000"/>
                </a:solidFill>
                <a:latin typeface="Verdana" panose="020B0604030504040204" pitchFamily="34" charset="0"/>
              </a:rPr>
              <a:t>minutes to </a:t>
            </a:r>
            <a:r>
              <a:rPr lang="cs-CZ" dirty="0" err="1">
                <a:solidFill>
                  <a:srgbClr val="000000"/>
                </a:solidFill>
                <a:latin typeface="Verdana" panose="020B0604030504040204" pitchFamily="34" charset="0"/>
              </a:rPr>
              <a:t>prepare</a:t>
            </a:r>
            <a:r>
              <a:rPr lang="cs-CZ" dirty="0">
                <a:solidFill>
                  <a:srgbClr val="000000"/>
                </a:solidFill>
                <a:latin typeface="Verdana" panose="020B0604030504040204" pitchFamily="34" charset="0"/>
              </a:rPr>
              <a:t> a 5 </a:t>
            </a:r>
            <a:r>
              <a:rPr lang="cs-CZ" dirty="0" err="1">
                <a:solidFill>
                  <a:srgbClr val="000000"/>
                </a:solidFill>
                <a:latin typeface="Verdana" panose="020B0604030504040204" pitchFamily="34" charset="0"/>
              </a:rPr>
              <a:t>minute</a:t>
            </a:r>
            <a:r>
              <a:rPr lang="cs-CZ" dirty="0">
                <a:solidFill>
                  <a:srgbClr val="000000"/>
                </a:solidFill>
                <a:latin typeface="Verdana" panose="020B0604030504040204" pitchFamily="34" charset="0"/>
              </a:rPr>
              <a:t> presentation. Everyone in the group needs to present.</a:t>
            </a:r>
            <a:endParaRPr lang="cs-CZ" b="0" i="0" dirty="0">
              <a:solidFill>
                <a:srgbClr val="000000"/>
              </a:solidFill>
              <a:effectLst/>
              <a:latin typeface="Verdana" panose="020B0604030504040204" pitchFamily="34" charset="0"/>
            </a:endParaRPr>
          </a:p>
        </p:txBody>
      </p:sp>
      <p:sp>
        <p:nvSpPr>
          <p:cNvPr id="4" name="Footer Placeholder 3">
            <a:extLst>
              <a:ext uri="{FF2B5EF4-FFF2-40B4-BE49-F238E27FC236}">
                <a16:creationId xmlns:a16="http://schemas.microsoft.com/office/drawing/2014/main" id="{1E955A5C-7F27-486F-B929-D13A42337D66}"/>
              </a:ext>
            </a:extLst>
          </p:cNvPr>
          <p:cNvSpPr>
            <a:spLocks noGrp="1"/>
          </p:cNvSpPr>
          <p:nvPr>
            <p:ph type="ftr" sz="quarter" idx="10"/>
          </p:nvPr>
        </p:nvSpPr>
        <p:spPr/>
        <p:txBody>
          <a:bodyPr/>
          <a:lstStyle/>
          <a:p>
            <a:r>
              <a:rPr lang="en-US"/>
              <a:t>MPV_COMA Communication and Managerial Skills Training</a:t>
            </a:r>
          </a:p>
        </p:txBody>
      </p:sp>
    </p:spTree>
    <p:extLst>
      <p:ext uri="{BB962C8B-B14F-4D97-AF65-F5344CB8AC3E}">
        <p14:creationId xmlns:p14="http://schemas.microsoft.com/office/powerpoint/2010/main" val="2596698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052460" y="1604520"/>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Now, give us your story</a:t>
            </a:r>
            <a:r>
              <a:rPr lang="nl-NL" sz="2400" dirty="0">
                <a:latin typeface="Calibri" pitchFamily="34" charset="0"/>
              </a:rPr>
              <a:t> (two minutes)</a:t>
            </a:r>
            <a:r>
              <a:rPr lang="cs-CZ" sz="2400" dirty="0">
                <a:latin typeface="Calibri" pitchFamily="34" charset="0"/>
              </a:rPr>
              <a:t>!</a:t>
            </a:r>
            <a:r>
              <a:rPr lang="en-US" sz="2400" dirty="0">
                <a:latin typeface="Calibri" pitchFamily="34" charset="0"/>
              </a:rPr>
              <a:t> </a:t>
            </a:r>
            <a:r>
              <a:rPr lang="cs-CZ" sz="2400" dirty="0">
                <a:latin typeface="Calibri" pitchFamily="34" charset="0"/>
              </a:rPr>
              <a:t>Best story of your life, your dream...or perhaps something you expect to </a:t>
            </a:r>
            <a:r>
              <a:rPr lang="cs-CZ" sz="2400" dirty="0" err="1">
                <a:latin typeface="Calibri" pitchFamily="34" charset="0"/>
              </a:rPr>
              <a:t>present</a:t>
            </a:r>
            <a:r>
              <a:rPr lang="cs-CZ" sz="2400" dirty="0">
                <a:latin typeface="Calibri" pitchFamily="34" charset="0"/>
              </a:rPr>
              <a:t> </a:t>
            </a:r>
            <a:r>
              <a:rPr lang="cs-CZ" sz="2400" dirty="0" err="1">
                <a:latin typeface="Calibri" pitchFamily="34" charset="0"/>
              </a:rPr>
              <a:t>soon</a:t>
            </a:r>
            <a:endParaRPr lang="cs-CZ" sz="2400"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Practise in pairs – tell each other your story and work with feedback.</a:t>
            </a:r>
            <a:r>
              <a:rPr lang="en-US" sz="2400" dirty="0">
                <a:latin typeface="Calibri" pitchFamily="34" charset="0"/>
              </a:rPr>
              <a:t> After feedback, try again</a:t>
            </a:r>
            <a:r>
              <a:rPr lang="en-US" sz="2400">
                <a:latin typeface="Calibri" pitchFamily="34" charset="0"/>
              </a:rPr>
              <a:t>, better.</a:t>
            </a:r>
            <a:endParaRPr lang="en-US" sz="2400"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240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buFont typeface="Arial" pitchFamily="34" charset="0"/>
              <a:buChar char="•"/>
              <a:defRPr/>
            </a:pPr>
            <a:r>
              <a:rPr lang="cs-CZ" sz="2400" dirty="0">
                <a:latin typeface="Calibri" pitchFamily="34" charset="0"/>
              </a:rPr>
              <a:t>In </a:t>
            </a:r>
            <a:r>
              <a:rPr lang="cs-CZ" sz="2400" dirty="0" err="1">
                <a:latin typeface="Calibri" pitchFamily="34" charset="0"/>
              </a:rPr>
              <a:t>the</a:t>
            </a:r>
            <a:r>
              <a:rPr lang="cs-CZ" sz="2400" dirty="0">
                <a:latin typeface="Calibri" pitchFamily="34" charset="0"/>
              </a:rPr>
              <a:t> </a:t>
            </a:r>
            <a:r>
              <a:rPr lang="cs-CZ" sz="2400" dirty="0" err="1">
                <a:latin typeface="Calibri" pitchFamily="34" charset="0"/>
              </a:rPr>
              <a:t>presentation</a:t>
            </a:r>
            <a:r>
              <a:rPr lang="cs-CZ" sz="2400" dirty="0">
                <a:latin typeface="Calibri" pitchFamily="34" charset="0"/>
              </a:rPr>
              <a:t>, </a:t>
            </a:r>
            <a:r>
              <a:rPr lang="cs-CZ" sz="2400" dirty="0" err="1">
                <a:latin typeface="Calibri" pitchFamily="34" charset="0"/>
              </a:rPr>
              <a:t>give</a:t>
            </a:r>
            <a:r>
              <a:rPr lang="cs-CZ" sz="2400" dirty="0">
                <a:latin typeface="Calibri" pitchFamily="34" charset="0"/>
              </a:rPr>
              <a:t> feedback on:  </a:t>
            </a:r>
            <a:r>
              <a:rPr lang="nl-NL" sz="2400" kern="0" dirty="0">
                <a:latin typeface="Calibri" pitchFamily="34" charset="0"/>
              </a:rPr>
              <a:t>Posture</a:t>
            </a:r>
            <a:r>
              <a:rPr lang="cs-CZ" sz="2400" kern="0" dirty="0">
                <a:latin typeface="Calibri" pitchFamily="34" charset="0"/>
              </a:rPr>
              <a:t>, </a:t>
            </a:r>
            <a:r>
              <a:rPr lang="nl-NL" sz="2400" kern="0" dirty="0">
                <a:latin typeface="Calibri" pitchFamily="34" charset="0"/>
              </a:rPr>
              <a:t>Hands</a:t>
            </a:r>
            <a:r>
              <a:rPr lang="cs-CZ" sz="2400" kern="0" dirty="0">
                <a:latin typeface="Calibri" pitchFamily="34" charset="0"/>
              </a:rPr>
              <a:t>, </a:t>
            </a:r>
            <a:r>
              <a:rPr lang="nl-NL" sz="2400" kern="0" dirty="0">
                <a:latin typeface="Calibri" pitchFamily="34" charset="0"/>
              </a:rPr>
              <a:t>Arms</a:t>
            </a:r>
            <a:r>
              <a:rPr lang="cs-CZ" sz="2400" kern="0" dirty="0">
                <a:latin typeface="Calibri" pitchFamily="34" charset="0"/>
              </a:rPr>
              <a:t>, </a:t>
            </a:r>
            <a:r>
              <a:rPr lang="nl-NL" sz="2400" kern="0" dirty="0">
                <a:latin typeface="Calibri" pitchFamily="34" charset="0"/>
              </a:rPr>
              <a:t>Breathing</a:t>
            </a:r>
            <a:r>
              <a:rPr lang="cs-CZ" sz="2400" kern="0" dirty="0">
                <a:latin typeface="Calibri" pitchFamily="34" charset="0"/>
              </a:rPr>
              <a:t>, </a:t>
            </a:r>
            <a:r>
              <a:rPr lang="nl-NL" sz="2400" kern="0" dirty="0">
                <a:latin typeface="Calibri" pitchFamily="34" charset="0"/>
              </a:rPr>
              <a:t>Facial expression</a:t>
            </a:r>
            <a:r>
              <a:rPr lang="cs-CZ" sz="2400" kern="0" dirty="0">
                <a:latin typeface="Calibri" pitchFamily="34" charset="0"/>
              </a:rPr>
              <a:t>, </a:t>
            </a:r>
            <a:r>
              <a:rPr lang="nl-NL" sz="2400" kern="0" dirty="0">
                <a:latin typeface="Calibri" pitchFamily="34" charset="0"/>
              </a:rPr>
              <a:t>Eyes</a:t>
            </a:r>
            <a:r>
              <a:rPr lang="cs-CZ" sz="2400" kern="0" dirty="0">
                <a:latin typeface="Calibri" pitchFamily="34" charset="0"/>
              </a:rPr>
              <a:t>, </a:t>
            </a:r>
            <a:r>
              <a:rPr lang="cs-CZ" sz="2400" kern="0" dirty="0" err="1">
                <a:latin typeface="Calibri" pitchFamily="34" charset="0"/>
              </a:rPr>
              <a:t>Pauses</a:t>
            </a:r>
            <a:r>
              <a:rPr lang="cs-CZ" sz="2400" kern="0" dirty="0">
                <a:latin typeface="Calibri" pitchFamily="34" charset="0"/>
              </a:rPr>
              <a:t>, </a:t>
            </a:r>
            <a:r>
              <a:rPr lang="cs-CZ" sz="2400" kern="0" dirty="0" err="1">
                <a:latin typeface="Calibri" pitchFamily="34" charset="0"/>
              </a:rPr>
              <a:t>Metaphors</a:t>
            </a:r>
            <a:r>
              <a:rPr lang="cs-CZ" sz="2400" kern="0" dirty="0">
                <a:latin typeface="Calibri" pitchFamily="34" charset="0"/>
              </a:rPr>
              <a:t>/</a:t>
            </a:r>
            <a:r>
              <a:rPr lang="cs-CZ" sz="2400" kern="0" dirty="0" err="1">
                <a:latin typeface="Calibri" pitchFamily="34" charset="0"/>
              </a:rPr>
              <a:t>Analogies</a:t>
            </a:r>
            <a:r>
              <a:rPr lang="cs-CZ" sz="2400" kern="0" dirty="0">
                <a:latin typeface="Calibri" pitchFamily="34" charset="0"/>
              </a:rPr>
              <a:t>, </a:t>
            </a:r>
            <a:r>
              <a:rPr lang="cs-CZ" sz="2400" kern="0" dirty="0" err="1">
                <a:latin typeface="Calibri" pitchFamily="34" charset="0"/>
              </a:rPr>
              <a:t>Clarity</a:t>
            </a:r>
            <a:endParaRPr lang="nl-NL" sz="2400" kern="0"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2400" dirty="0">
              <a:latin typeface="Calibri" pitchFamily="34" charset="0"/>
            </a:endParaRPr>
          </a:p>
          <a:p>
            <a:pPr indent="-305285">
              <a:lnSpc>
                <a:spcPct val="150000"/>
              </a:lnSpc>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cs-CZ" sz="2400" i="1" dirty="0">
              <a:latin typeface="Calibri" pitchFamily="34" charset="0"/>
            </a:endParaRPr>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177" b="1" dirty="0">
                <a:latin typeface="Calibri" pitchFamily="34" charset="0"/>
              </a:rPr>
              <a:t>Final exercise</a:t>
            </a:r>
            <a:endParaRPr lang="cs-CZ" sz="2177" b="1" kern="0" dirty="0">
              <a:latin typeface="Calibri" pitchFamily="34" charset="0"/>
              <a:ea typeface="+mj-ea"/>
              <a:cs typeface="+mj-cs"/>
            </a:endParaRPr>
          </a:p>
        </p:txBody>
      </p:sp>
    </p:spTree>
    <p:extLst>
      <p:ext uri="{BB962C8B-B14F-4D97-AF65-F5344CB8AC3E}">
        <p14:creationId xmlns:p14="http://schemas.microsoft.com/office/powerpoint/2010/main" val="31524360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7585" y="1604521"/>
            <a:ext cx="8216640" cy="3457417"/>
          </a:xfrm>
        </p:spPr>
        <p:txBody>
          <a:bodyPr/>
          <a:lstStyle/>
          <a:p>
            <a:pPr>
              <a:lnSpc>
                <a:spcPct val="150000"/>
              </a:lnSpc>
            </a:pPr>
            <a:r>
              <a:rPr lang="cs-CZ" sz="1814" dirty="0">
                <a:latin typeface="Calibri" pitchFamily="34" charset="0"/>
              </a:rPr>
              <a:t>Pocit úspěchu?
Dobrá okamžitá zpětná vazba?
Nápady na zlepšení?
Pocit díky-bohu-že-je-konec?</a:t>
            </a:r>
            <a:endParaRPr lang="nl-NL" sz="1814" dirty="0"/>
          </a:p>
        </p:txBody>
      </p:sp>
      <p:sp>
        <p:nvSpPr>
          <p:cNvPr id="9"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a:solidFill>
                  <a:srgbClr val="000000"/>
                </a:solidFill>
                <a:latin typeface="Calibri" pitchFamily="34" charset="0"/>
                <a:ea typeface="+mj-ea"/>
                <a:cs typeface="+mj-cs"/>
              </a:rPr>
              <a:t>Co dělá prezentaci příjemnou prezentací</a:t>
            </a:r>
            <a:r>
              <a:rPr lang="cs-CZ" sz="2177" b="1" dirty="0">
                <a:solidFill>
                  <a:srgbClr val="000000"/>
                </a:solidFill>
                <a:latin typeface="Calibri" pitchFamily="34" charset="0"/>
                <a:ea typeface="+mj-ea"/>
                <a:cs typeface="+mj-cs"/>
              </a:rPr>
              <a:t>,</a:t>
            </a:r>
            <a:r>
              <a:rPr lang="nl-NL" sz="2177" b="1" dirty="0">
                <a:solidFill>
                  <a:srgbClr val="000000"/>
                </a:solidFill>
                <a:latin typeface="Calibri" pitchFamily="34" charset="0"/>
                <a:ea typeface="+mj-ea"/>
                <a:cs typeface="+mj-cs"/>
              </a:rPr>
              <a:t> pro přednášejícího?</a:t>
            </a:r>
            <a:endParaRPr lang="cs-CZ" sz="2177" b="1"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11398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Public%20Speaking"/>
          <p:cNvPicPr>
            <a:picLocks noChangeAspect="1" noChangeArrowheads="1"/>
          </p:cNvPicPr>
          <p:nvPr/>
        </p:nvPicPr>
        <p:blipFill>
          <a:blip r:embed="rId3" cstate="print"/>
          <a:srcRect/>
          <a:stretch>
            <a:fillRect/>
          </a:stretch>
        </p:blipFill>
        <p:spPr bwMode="auto">
          <a:xfrm>
            <a:off x="6465137" y="3789535"/>
            <a:ext cx="2211319" cy="2542077"/>
          </a:xfrm>
          <a:prstGeom prst="rect">
            <a:avLst/>
          </a:prstGeom>
          <a:noFill/>
          <a:ln w="9525">
            <a:noFill/>
            <a:miter lim="800000"/>
            <a:headEnd/>
            <a:tailEnd/>
          </a:ln>
        </p:spPr>
      </p:pic>
      <p:sp>
        <p:nvSpPr>
          <p:cNvPr id="11" name="Rectangle 2"/>
          <p:cNvSpPr txBox="1">
            <a:spLocks noChangeArrowheads="1"/>
          </p:cNvSpPr>
          <p:nvPr/>
        </p:nvSpPr>
        <p:spPr>
          <a:xfrm>
            <a:off x="467544" y="1340768"/>
            <a:ext cx="8208912" cy="2673607"/>
          </a:xfrm>
          <a:prstGeom prst="rect">
            <a:avLst/>
          </a:prstGeom>
          <a:ln/>
        </p:spPr>
        <p:txBody>
          <a:bodyPr/>
          <a:lstStyle/>
          <a:p>
            <a:pPr>
              <a:lnSpc>
                <a:spcPct val="150000"/>
              </a:lnSpc>
              <a:buFont typeface="Arial" pitchFamily="34" charset="0"/>
              <a:buChar char="•"/>
            </a:pPr>
            <a:r>
              <a:rPr lang="nl-NL" sz="2400" dirty="0">
                <a:latin typeface="Calibri" pitchFamily="34" charset="0"/>
              </a:rPr>
              <a:t>  Každý člověk je nervózní, když má mluvit před velkým publikem
 Miliardáři a nositelé Nobelovy ceny se bojí prezentovat
 5 největších obav lidí:
 Terorismus
 L</a:t>
            </a:r>
            <a:r>
              <a:rPr lang="cs-CZ" sz="2400" dirty="0" err="1">
                <a:latin typeface="Calibri" pitchFamily="34" charset="0"/>
              </a:rPr>
              <a:t>étání</a:t>
            </a:r>
            <a:r>
              <a:rPr lang="nl-NL" sz="2400" dirty="0">
                <a:latin typeface="Calibri" pitchFamily="34" charset="0"/>
              </a:rPr>
              <a:t>
 Nebezpečná zvířata
 Výšky
 Veřejné vystupování</a:t>
            </a:r>
          </a:p>
          <a:p>
            <a:pPr>
              <a:lnSpc>
                <a:spcPct val="150000"/>
              </a:lnSpc>
              <a:buFontTx/>
              <a:buChar char="-"/>
            </a:pPr>
            <a:endParaRPr lang="nl-NL" sz="2400" dirty="0">
              <a:latin typeface="Calibri" pitchFamily="34" charset="0"/>
            </a:endParaRPr>
          </a:p>
          <a:p>
            <a:pPr marL="311045" indent="-311045" defTabSz="407526" fontAlgn="base" hangingPunct="0">
              <a:lnSpc>
                <a:spcPct val="150000"/>
              </a:lnSpc>
              <a:spcBef>
                <a:spcPct val="0"/>
              </a:spcBef>
              <a:spcAft>
                <a:spcPts val="1282"/>
              </a:spcAft>
              <a:buClr>
                <a:srgbClr val="000000"/>
              </a:buClr>
              <a:buSzPct val="100000"/>
              <a:defRPr/>
            </a:pPr>
            <a:endParaRPr lang="nl-NL" sz="2400" kern="0" dirty="0">
              <a:solidFill>
                <a:srgbClr val="000000"/>
              </a:solidFill>
              <a:latin typeface="Calibri" pitchFamily="34" charset="0"/>
            </a:endParaRPr>
          </a:p>
        </p:txBody>
      </p:sp>
      <p:sp>
        <p:nvSpPr>
          <p:cNvPr id="12" name="Rectangle 1"/>
          <p:cNvSpPr txBox="1">
            <a:spLocks noChangeArrowheads="1"/>
          </p:cNvSpPr>
          <p:nvPr/>
        </p:nvSpPr>
        <p:spPr bwMode="auto">
          <a:xfrm>
            <a:off x="195728" y="526388"/>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177" b="1" dirty="0">
                <a:solidFill>
                  <a:srgbClr val="000000"/>
                </a:solidFill>
                <a:latin typeface="Calibri" pitchFamily="34" charset="0"/>
                <a:ea typeface="+mj-ea"/>
                <a:cs typeface="+mj-cs"/>
              </a:rPr>
              <a:t>Strach mluvit na veřejnosti</a:t>
            </a:r>
            <a:endParaRPr lang="cs-CZ" sz="2177" b="1" dirty="0">
              <a:solidFill>
                <a:srgbClr val="000000"/>
              </a:solidFill>
              <a:latin typeface="Calibri" pitchFamily="34" charset="0"/>
              <a:ea typeface="+mj-ea"/>
              <a:cs typeface="+mj-cs"/>
            </a:endParaRPr>
          </a:p>
        </p:txBody>
      </p:sp>
    </p:spTree>
    <p:extLst>
      <p:ext uri="{BB962C8B-B14F-4D97-AF65-F5344CB8AC3E}">
        <p14:creationId xmlns:p14="http://schemas.microsoft.com/office/powerpoint/2010/main" val="182828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3" y="476672"/>
            <a:ext cx="8336487" cy="861261"/>
          </a:xfrm>
          <a:prstGeom prst="rect">
            <a:avLst/>
          </a:prstGeom>
        </p:spPr>
        <p:txBody>
          <a:bodyPr vert="horz" wrap="square" lIns="0" tIns="487172" rIns="0" bIns="0" rtlCol="0">
            <a:spAutoFit/>
          </a:bodyPr>
          <a:lstStyle/>
          <a:p>
            <a:pPr marL="12700">
              <a:lnSpc>
                <a:spcPct val="100000"/>
              </a:lnSpc>
            </a:pPr>
            <a:r>
              <a:rPr lang="pl-PL" spc="-10" dirty="0"/>
              <a:t>Jak se vypořádat s nervy</a:t>
            </a:r>
            <a:endParaRPr spc="-5" dirty="0"/>
          </a:p>
        </p:txBody>
      </p:sp>
      <p:sp>
        <p:nvSpPr>
          <p:cNvPr id="3" name="object 3"/>
          <p:cNvSpPr txBox="1"/>
          <p:nvPr/>
        </p:nvSpPr>
        <p:spPr>
          <a:xfrm>
            <a:off x="1104139" y="1483990"/>
            <a:ext cx="8039861" cy="4779963"/>
          </a:xfrm>
          <a:prstGeom prst="rect">
            <a:avLst/>
          </a:prstGeom>
        </p:spPr>
        <p:txBody>
          <a:bodyPr vert="horz" wrap="square" lIns="0" tIns="0" rIns="0" bIns="0" rtlCol="0">
            <a:spAutoFit/>
          </a:bodyPr>
          <a:lstStyle/>
          <a:p>
            <a:pPr marL="652780" indent="-342900">
              <a:lnSpc>
                <a:spcPct val="150000"/>
              </a:lnSpc>
              <a:buFont typeface="Arial" panose="020B0604020202020204" pitchFamily="34" charset="0"/>
              <a:buChar char="•"/>
            </a:pPr>
            <a:r>
              <a:rPr lang="cs-CZ" sz="2400" dirty="0">
                <a:latin typeface="Calibri" pitchFamily="34" charset="0"/>
              </a:rPr>
              <a:t>Procvičujte si hluboké dýchání
Pijte vodu před a během
Úsměv
Použití vizualizačních technik</a:t>
            </a:r>
          </a:p>
          <a:p>
            <a:pPr marL="1109980" lvl="1" indent="-342900">
              <a:lnSpc>
                <a:spcPct val="150000"/>
              </a:lnSpc>
              <a:buFont typeface="Arial" panose="020B0604020202020204" pitchFamily="34" charset="0"/>
              <a:buChar char="•"/>
            </a:pPr>
            <a:r>
              <a:rPr lang="cs-CZ" sz="2000" dirty="0">
                <a:latin typeface="Calibri" pitchFamily="34" charset="0"/>
              </a:rPr>
              <a:t>Představte si, že svou prezentaci předvádíte publiku, které má zájem, je nadšené, usmívá se a pozitivně reaguje. Případně si představte pouze jednu osobu.</a:t>
            </a:r>
          </a:p>
          <a:p>
            <a:pPr marL="1109980" lvl="1" indent="-342900">
              <a:lnSpc>
                <a:spcPct val="150000"/>
              </a:lnSpc>
              <a:buFont typeface="Arial" panose="020B0604020202020204" pitchFamily="34" charset="0"/>
              <a:buChar char="•"/>
            </a:pPr>
            <a:r>
              <a:rPr lang="cs-CZ" sz="2400" dirty="0">
                <a:latin typeface="Calibri" pitchFamily="34" charset="0"/>
              </a:rPr>
              <a:t>Mluvte pomaleji než v konverzaci
Hýbejte se během prezentace</a:t>
            </a:r>
            <a:endParaRPr sz="2400" dirty="0">
              <a:latin typeface="Calibri" pitchFamily="34" charset="0"/>
            </a:endParaRPr>
          </a:p>
        </p:txBody>
      </p:sp>
    </p:spTree>
    <p:extLst>
      <p:ext uri="{BB962C8B-B14F-4D97-AF65-F5344CB8AC3E}">
        <p14:creationId xmlns:p14="http://schemas.microsoft.com/office/powerpoint/2010/main" val="30875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6149"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sp>
        <p:nvSpPr>
          <p:cNvPr id="14" name="Rectangle 1"/>
          <p:cNvSpPr>
            <a:spLocks noGrp="1" noChangeArrowheads="1"/>
          </p:cNvSpPr>
          <p:nvPr>
            <p:ph type="title"/>
          </p:nvPr>
        </p:nvSpPr>
        <p:spPr>
          <a:xfrm>
            <a:off x="182881" y="1056365"/>
            <a:ext cx="8483153"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l-PL" sz="2800" b="1" dirty="0">
                <a:latin typeface="Calibri" pitchFamily="34" charset="0"/>
              </a:rPr>
              <a:t>Co když se mi lidé budou smát? </a:t>
            </a:r>
            <a:endParaRPr lang="en-US" sz="2800" b="1" dirty="0">
              <a:latin typeface="Calibri" pitchFamily="34" charset="0"/>
            </a:endParaRPr>
          </a:p>
        </p:txBody>
      </p:sp>
      <p:sp>
        <p:nvSpPr>
          <p:cNvPr id="2" name="Rectangle 2">
            <a:extLst>
              <a:ext uri="{FF2B5EF4-FFF2-40B4-BE49-F238E27FC236}">
                <a16:creationId xmlns:a16="http://schemas.microsoft.com/office/drawing/2014/main" id="{8B9F9750-23E7-B0E9-0225-761D8EE8F4BB}"/>
              </a:ext>
            </a:extLst>
          </p:cNvPr>
          <p:cNvSpPr txBox="1">
            <a:spLocks noChangeArrowheads="1"/>
          </p:cNvSpPr>
          <p:nvPr/>
        </p:nvSpPr>
        <p:spPr bwMode="auto">
          <a:xfrm>
            <a:off x="852705" y="1722753"/>
            <a:ext cx="7438590" cy="2673607"/>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marL="154796" indent="-457200">
              <a:buFont typeface="Arial" panose="020B0604020202020204" pitchFamily="34" charset="0"/>
              <a:buChar char="•"/>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dirty="0">
                <a:latin typeface="Calibri" pitchFamily="34" charset="0"/>
              </a:rPr>
              <a:t>Představte si scénář, kdy se prezentace strašlivě pokazí.
Může dojít k tomu, že se všichni smějí?</a:t>
            </a:r>
            <a:endParaRPr lang="nl-NL" sz="2800" kern="0" dirty="0">
              <a:latin typeface="Calibri" pitchFamily="34" charset="0"/>
            </a:endParaRPr>
          </a:p>
        </p:txBody>
      </p:sp>
      <p:pic>
        <p:nvPicPr>
          <p:cNvPr id="1026" name="Picture 2" descr="Laughing Business People Stock Photo - Download Image Now - Cruel, Laughing,  Embarrassment - iStock">
            <a:extLst>
              <a:ext uri="{FF2B5EF4-FFF2-40B4-BE49-F238E27FC236}">
                <a16:creationId xmlns:a16="http://schemas.microsoft.com/office/drawing/2014/main" id="{1BCDF96E-D668-1AC7-8ED8-63C92C195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178" y="3243554"/>
            <a:ext cx="5047457" cy="334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920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0401" y="694441"/>
            <a:ext cx="8244000" cy="417600"/>
          </a:xfrm>
          <a:prstGeom prst="rect">
            <a:avLst/>
          </a:prstGeom>
          <a:noFill/>
          <a:ln w="9525" cap="flat">
            <a:noFill/>
            <a:round/>
            <a:headEnd/>
            <a:tailEnd/>
          </a:ln>
          <a:effectLst/>
        </p:spPr>
        <p:txBody>
          <a:bodyPr wrap="none" anchor="ctr"/>
          <a:lstStyle/>
          <a:p>
            <a:endParaRPr lang="nl-NL" sz="1633"/>
          </a:p>
        </p:txBody>
      </p:sp>
      <p:sp>
        <p:nvSpPr>
          <p:cNvPr id="6149" name="Text Box 5"/>
          <p:cNvSpPr txBox="1">
            <a:spLocks noChangeArrowheads="1"/>
          </p:cNvSpPr>
          <p:nvPr/>
        </p:nvSpPr>
        <p:spPr bwMode="auto">
          <a:xfrm>
            <a:off x="182881" y="783721"/>
            <a:ext cx="7132320" cy="417600"/>
          </a:xfrm>
          <a:prstGeom prst="rect">
            <a:avLst/>
          </a:prstGeom>
          <a:noFill/>
          <a:ln w="9525" cap="flat">
            <a:noFill/>
            <a:round/>
            <a:headEnd/>
            <a:tailEnd/>
          </a:ln>
          <a:effectLst/>
        </p:spPr>
        <p:txBody>
          <a:bodyPr wrap="none" anchor="ctr"/>
          <a:lstStyle/>
          <a:p>
            <a:endParaRPr lang="nl-NL" sz="1633"/>
          </a:p>
        </p:txBody>
      </p:sp>
      <p:sp>
        <p:nvSpPr>
          <p:cNvPr id="6151" name="Text Box 7"/>
          <p:cNvSpPr txBox="1">
            <a:spLocks noChangeArrowheads="1"/>
          </p:cNvSpPr>
          <p:nvPr/>
        </p:nvSpPr>
        <p:spPr bwMode="auto">
          <a:xfrm>
            <a:off x="47521" y="1437480"/>
            <a:ext cx="8808480" cy="3859200"/>
          </a:xfrm>
          <a:prstGeom prst="rect">
            <a:avLst/>
          </a:prstGeom>
          <a:noFill/>
          <a:ln w="9525" cap="flat">
            <a:noFill/>
            <a:round/>
            <a:headEnd/>
            <a:tailEnd/>
          </a:ln>
          <a:effectLst/>
        </p:spPr>
        <p:txBody>
          <a:bodyPr lIns="81638" tIns="40819" rIns="81638" bIns="40819"/>
          <a:lstStyle/>
          <a:p>
            <a:pPr>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nl-NL" sz="2903" dirty="0">
              <a:solidFill>
                <a:srgbClr val="000000"/>
              </a:solidFill>
            </a:endParaRPr>
          </a:p>
        </p:txBody>
      </p:sp>
      <p:sp>
        <p:nvSpPr>
          <p:cNvPr id="14" name="Rectangle 1"/>
          <p:cNvSpPr>
            <a:spLocks noGrp="1" noChangeArrowheads="1"/>
          </p:cNvSpPr>
          <p:nvPr>
            <p:ph type="title"/>
          </p:nvPr>
        </p:nvSpPr>
        <p:spPr>
          <a:xfrm>
            <a:off x="182881" y="1056365"/>
            <a:ext cx="8483153" cy="1139040"/>
          </a:xfrm>
          <a:ln/>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nl-NL" sz="2800" b="1" dirty="0">
                <a:latin typeface="Calibri" pitchFamily="34" charset="0"/>
              </a:rPr>
              <a:t>Proč prezentační dovednosti?</a:t>
            </a:r>
            <a:endParaRPr lang="cs-CZ" sz="2800" b="1" dirty="0">
              <a:latin typeface="Calibri" pitchFamily="34" charset="0"/>
            </a:endParaRPr>
          </a:p>
        </p:txBody>
      </p:sp>
      <p:sp>
        <p:nvSpPr>
          <p:cNvPr id="10" name="Rectangle 2"/>
          <p:cNvSpPr txBox="1">
            <a:spLocks noChangeArrowheads="1"/>
          </p:cNvSpPr>
          <p:nvPr/>
        </p:nvSpPr>
        <p:spPr>
          <a:xfrm>
            <a:off x="683568" y="2064107"/>
            <a:ext cx="7184923" cy="1763572"/>
          </a:xfrm>
          <a:prstGeom prst="rect">
            <a:avLst/>
          </a:prstGeom>
          <a:ln/>
        </p:spPr>
        <p:txBody>
          <a:bodyPr/>
          <a:lstStyle/>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nl-NL" sz="2400" dirty="0">
                <a:solidFill>
                  <a:srgbClr val="000000"/>
                </a:solidFill>
                <a:latin typeface="Calibri" pitchFamily="34" charset="0"/>
              </a:rPr>
              <a:t>Lidé milují příběhy
Pro přenos znalostí
</a:t>
            </a:r>
            <a:r>
              <a:rPr lang="cs-CZ" sz="2400" dirty="0">
                <a:solidFill>
                  <a:srgbClr val="000000"/>
                </a:solidFill>
                <a:latin typeface="Calibri" pitchFamily="34" charset="0"/>
              </a:rPr>
              <a:t>Pro </a:t>
            </a:r>
            <a:r>
              <a:rPr lang="nl-NL" sz="2400" dirty="0">
                <a:solidFill>
                  <a:srgbClr val="000000"/>
                </a:solidFill>
                <a:latin typeface="Calibri" pitchFamily="34" charset="0"/>
              </a:rPr>
              <a:t>Inspiro</a:t>
            </a:r>
            <a:r>
              <a:rPr lang="cs-CZ" sz="2400" dirty="0">
                <a:solidFill>
                  <a:srgbClr val="000000"/>
                </a:solidFill>
                <a:latin typeface="Calibri" pitchFamily="34" charset="0"/>
              </a:rPr>
              <a:t>vání</a:t>
            </a:r>
            <a:r>
              <a:rPr lang="nl-NL" sz="2400" dirty="0">
                <a:solidFill>
                  <a:srgbClr val="000000"/>
                </a:solidFill>
                <a:latin typeface="Calibri" pitchFamily="34" charset="0"/>
              </a:rPr>
              <a:t> publik</a:t>
            </a:r>
            <a:r>
              <a:rPr lang="cs-CZ" sz="2400" dirty="0">
                <a:solidFill>
                  <a:srgbClr val="000000"/>
                </a:solidFill>
                <a:latin typeface="Calibri" pitchFamily="34" charset="0"/>
              </a:rPr>
              <a:t>a</a:t>
            </a:r>
          </a:p>
          <a:p>
            <a:pPr marL="414726" indent="-414726">
              <a:lnSpc>
                <a:spcPct val="150000"/>
              </a:lnSpc>
              <a:spcAft>
                <a:spcPts val="1282"/>
              </a:spcAf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cs-CZ" sz="2400" kern="0" dirty="0">
                <a:solidFill>
                  <a:srgbClr val="000000"/>
                </a:solidFill>
                <a:latin typeface="Calibri" pitchFamily="34" charset="0"/>
              </a:rPr>
              <a:t>Sami se učíme</a:t>
            </a:r>
            <a:endParaRPr lang="nl-NL" sz="2400" kern="0" dirty="0">
              <a:solidFill>
                <a:srgbClr val="000000"/>
              </a:solidFill>
              <a:latin typeface="Calibri" pitchFamily="34" charset="0"/>
            </a:endParaRPr>
          </a:p>
        </p:txBody>
      </p:sp>
      <p:pic>
        <p:nvPicPr>
          <p:cNvPr id="93186" name="Picture 2" descr="http://www.talkingfingers.com/educational-reading-software/wp-content/uploads/speech1.jpg"/>
          <p:cNvPicPr>
            <a:picLocks noChangeAspect="1" noChangeArrowheads="1"/>
          </p:cNvPicPr>
          <p:nvPr/>
        </p:nvPicPr>
        <p:blipFill>
          <a:blip r:embed="rId3" cstate="print"/>
          <a:srcRect/>
          <a:stretch>
            <a:fillRect/>
          </a:stretch>
        </p:blipFill>
        <p:spPr bwMode="auto">
          <a:xfrm>
            <a:off x="4114778" y="2187968"/>
            <a:ext cx="4406400" cy="2712960"/>
          </a:xfrm>
          <a:prstGeom prst="rect">
            <a:avLst/>
          </a:prstGeom>
          <a:noFill/>
        </p:spPr>
      </p:pic>
    </p:spTree>
    <p:extLst>
      <p:ext uri="{BB962C8B-B14F-4D97-AF65-F5344CB8AC3E}">
        <p14:creationId xmlns:p14="http://schemas.microsoft.com/office/powerpoint/2010/main" val="327913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7007909" y="3890146"/>
            <a:ext cx="2104110" cy="2678108"/>
          </a:xfrm>
          <a:prstGeom prst="rect">
            <a:avLst/>
          </a:prstGeom>
          <a:noFill/>
          <a:ln w="9525" cap="flat">
            <a:noFill/>
            <a:round/>
            <a:headEnd/>
            <a:tailEnd/>
          </a:ln>
          <a:effectLst/>
        </p:spPr>
      </p:pic>
      <p:sp>
        <p:nvSpPr>
          <p:cNvPr id="11" name="Rectangle 2"/>
          <p:cNvSpPr txBox="1">
            <a:spLocks noChangeArrowheads="1"/>
          </p:cNvSpPr>
          <p:nvPr/>
        </p:nvSpPr>
        <p:spPr bwMode="auto">
          <a:xfrm>
            <a:off x="392962" y="1628800"/>
            <a:ext cx="8751038" cy="4176464"/>
          </a:xfrm>
          <a:prstGeom prst="rect">
            <a:avLst/>
          </a:prstGeom>
          <a:noFill/>
          <a:ln w="9525" cap="flat">
            <a:noFill/>
            <a:round/>
            <a:headEnd/>
            <a:tailEnd/>
          </a:ln>
          <a:effectLst/>
        </p:spPr>
        <p:txBody>
          <a:bodyPr vert="horz" wrap="square" lIns="0" tIns="25471" rIns="0" bIns="0" numCol="1" anchor="t" anchorCtr="0" compatLnSpc="1">
            <a:prstTxWarp prst="textNoShape">
              <a:avLst/>
            </a:prstTxWarp>
          </a:bodyPr>
          <a:lstStyle/>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3600" dirty="0">
                <a:latin typeface="Calibri" pitchFamily="34" charset="0"/>
              </a:rPr>
              <a:t>Dobrá řeč má tři stránky:
</a:t>
            </a:r>
            <a:r>
              <a:rPr lang="cs-CZ" sz="3600" dirty="0" err="1">
                <a:latin typeface="Calibri" pitchFamily="34" charset="0"/>
              </a:rPr>
              <a:t>Ethos</a:t>
            </a:r>
            <a:r>
              <a:rPr lang="cs-CZ" sz="3600" dirty="0">
                <a:latin typeface="Calibri" pitchFamily="34" charset="0"/>
              </a:rPr>
              <a:t> (neverbální komunikace)
</a:t>
            </a:r>
            <a:r>
              <a:rPr lang="cs-CZ" sz="3600" dirty="0" err="1">
                <a:latin typeface="Calibri" pitchFamily="34" charset="0"/>
              </a:rPr>
              <a:t>Pathos</a:t>
            </a:r>
            <a:r>
              <a:rPr lang="cs-CZ" sz="3600" dirty="0">
                <a:latin typeface="Calibri" pitchFamily="34" charset="0"/>
              </a:rPr>
              <a:t> (jazykové techniky, které používáte)
Logos (fakta, která říkáte)</a:t>
            </a:r>
          </a:p>
          <a:p>
            <a:pPr indent="-305285">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400" dirty="0">
                <a:latin typeface="Calibri" pitchFamily="34" charset="0"/>
              </a:rPr>
              <a:t>
</a:t>
            </a:r>
            <a:r>
              <a:rPr lang="cs-CZ" sz="3200" dirty="0">
                <a:latin typeface="Calibri" pitchFamily="34" charset="0"/>
              </a:rPr>
              <a:t>Brilantní prezentace zahrnuje všechny 3.</a:t>
            </a:r>
            <a:endParaRPr lang="nl-NL" sz="3200" kern="0" dirty="0">
              <a:latin typeface="Calibri" pitchFamily="34" charset="0"/>
            </a:endParaRPr>
          </a:p>
        </p:txBody>
      </p:sp>
      <p:sp>
        <p:nvSpPr>
          <p:cNvPr id="12" name="Rectangle 1"/>
          <p:cNvSpPr txBox="1">
            <a:spLocks noChangeArrowheads="1"/>
          </p:cNvSpPr>
          <p:nvPr/>
        </p:nvSpPr>
        <p:spPr bwMode="auto">
          <a:xfrm>
            <a:off x="392962" y="865810"/>
            <a:ext cx="8483153" cy="1139040"/>
          </a:xfrm>
          <a:prstGeom prst="rect">
            <a:avLst/>
          </a:prstGeom>
          <a:noFill/>
          <a:ln w="9525" cap="flat">
            <a:noFill/>
            <a:round/>
            <a:headEnd/>
            <a:tailEnd/>
          </a:ln>
          <a:effectLst/>
        </p:spPr>
        <p:txBody>
          <a:bodyPr vert="horz" wrap="square" lIns="0" tIns="0" rIns="0" bIns="0" numCol="1" anchor="ctr" anchorCtr="0" compatLnSpc="1">
            <a:prstTxWarp prst="textNoShape">
              <a:avLst/>
            </a:prstTxWarp>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cs-CZ" sz="2800" b="1" dirty="0">
                <a:solidFill>
                  <a:srgbClr val="7D1E1E"/>
                </a:solidFill>
                <a:latin typeface="Calibri" pitchFamily="34" charset="0"/>
                <a:ea typeface="+mj-ea"/>
                <a:cs typeface="+mj-cs"/>
              </a:rPr>
              <a:t>Aristotelova rada</a:t>
            </a:r>
          </a:p>
        </p:txBody>
      </p:sp>
    </p:spTree>
    <p:extLst>
      <p:ext uri="{BB962C8B-B14F-4D97-AF65-F5344CB8AC3E}">
        <p14:creationId xmlns:p14="http://schemas.microsoft.com/office/powerpoint/2010/main" val="18938574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ESF_EN">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Verdan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ESF_EN</Template>
  <TotalTime>4765</TotalTime>
  <Words>2475</Words>
  <Application>Microsoft Office PowerPoint</Application>
  <PresentationFormat>On-screen Show (4:3)</PresentationFormat>
  <Paragraphs>243</Paragraphs>
  <Slides>34</Slides>
  <Notes>28</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Times New Roman</vt:lpstr>
      <vt:lpstr>Trebuchet MS</vt:lpstr>
      <vt:lpstr>Verdana</vt:lpstr>
      <vt:lpstr>Wingdings</vt:lpstr>
      <vt:lpstr>ESF_EN</vt:lpstr>
      <vt:lpstr>BÉŽOVÁ TITL</vt:lpstr>
      <vt:lpstr>Prezentační dovednosti Seminář</vt:lpstr>
      <vt:lpstr>Program semináře prezentačních dovedností</vt:lpstr>
      <vt:lpstr>PowerPoint Presentation</vt:lpstr>
      <vt:lpstr>PowerPoint Presentation</vt:lpstr>
      <vt:lpstr>PowerPoint Presentation</vt:lpstr>
      <vt:lpstr>Jak se vypořádat s nervy</vt:lpstr>
      <vt:lpstr>Co když se mi lidé budou smát? </vt:lpstr>
      <vt:lpstr>Proč prezentační dovednosti?</vt:lpstr>
      <vt:lpstr>PowerPoint Presentation</vt:lpstr>
      <vt:lpstr>PowerPoint Presentation</vt:lpstr>
      <vt:lpstr>PowerPoint Presentation</vt:lpstr>
      <vt:lpstr>PowerPoint Presentation</vt:lpstr>
      <vt:lpstr>PowerPoint Presentation</vt:lpstr>
      <vt:lpstr>Dýchání</vt:lpstr>
      <vt:lpstr>PowerPoint Presentation</vt:lpstr>
      <vt:lpstr>Presentations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Struktura prezentace</vt:lpstr>
      <vt:lpstr>Volba faktů</vt:lpstr>
      <vt:lpstr>Paměť publika je omezená</vt:lpstr>
      <vt:lpstr>PowerPoint Presentation</vt:lpstr>
      <vt:lpstr>PowerPoint Presentation</vt:lpstr>
      <vt:lpstr>PowerPoint Presentation</vt:lpstr>
      <vt:lpstr>PowerPoint Presentation</vt:lpstr>
      <vt:lpstr>Děkuji za pozornost</vt:lpstr>
      <vt:lpstr>Group exercise – sell us your idea</vt:lpstr>
      <vt:lpstr>PowerPoint Presentation</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Choice Theory lecture in BPV_APEC Public Economics</dc:title>
  <dc:creator>Fišar Miloš</dc:creator>
  <cp:lastModifiedBy>ESF host</cp:lastModifiedBy>
  <cp:revision>123</cp:revision>
  <cp:lastPrinted>2013-10-22T13:36:38Z</cp:lastPrinted>
  <dcterms:created xsi:type="dcterms:W3CDTF">2013-10-14T12:12:15Z</dcterms:created>
  <dcterms:modified xsi:type="dcterms:W3CDTF">2025-03-04T18:19:40Z</dcterms:modified>
</cp:coreProperties>
</file>