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40" r:id="rId1"/>
  </p:sldMasterIdLst>
  <p:sldIdLst>
    <p:sldId id="256" r:id="rId2"/>
    <p:sldId id="257" r:id="rId3"/>
    <p:sldId id="259" r:id="rId4"/>
    <p:sldId id="258" r:id="rId5"/>
    <p:sldId id="274" r:id="rId6"/>
    <p:sldId id="275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70" r:id="rId17"/>
    <p:sldId id="276" r:id="rId18"/>
    <p:sldId id="272" r:id="rId19"/>
  </p:sldIdLst>
  <p:sldSz cx="9144000" cy="6858000" type="screen4x3"/>
  <p:notesSz cx="6858000" cy="9144000"/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449" autoAdjust="0"/>
    <p:restoredTop sz="94660"/>
  </p:normalViewPr>
  <p:slideViewPr>
    <p:cSldViewPr>
      <p:cViewPr varScale="1">
        <p:scale>
          <a:sx n="76" d="100"/>
          <a:sy n="76" d="100"/>
        </p:scale>
        <p:origin x="-99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lipsa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Elipsa 8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4" name="Nadpis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22" name="Podnadpis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cs-CZ" smtClean="0"/>
              <a:t>Klepnutím lze upravit styl předlohy podnadpisů.</a:t>
            </a:r>
            <a:endParaRPr lang="en-US"/>
          </a:p>
        </p:txBody>
      </p:sp>
      <p:sp>
        <p:nvSpPr>
          <p:cNvPr id="6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7B559BE-7CD0-4794-8D9C-FC086BAC90CD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7" name="Zástupný symbol pro zápatí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cs-CZ"/>
          </a:p>
        </p:txBody>
      </p:sp>
      <p:sp>
        <p:nvSpPr>
          <p:cNvPr id="8" name="Zástupný symbol pro číslo snímku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CD0D4910-1DA2-4B7E-82AF-71FB2CE073A7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Zástupný symbol pro datum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81CE3A-9597-46A5-A567-2C210303AA91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5" name="Zástupný symbol pro zápatí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3B0774-9C4D-4A71-8570-E84B1528A3FA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Zástupný symbol pro datum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22581A-E70C-427B-B5B8-5DB3C8FD0E14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5" name="Zástupný symbol pro zápatí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B531A6-2130-4FDD-AB5B-1B835541FA02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E1966B-A6F3-4409-8388-9B553A081DBD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3" name="Zástupný symbol pro zápatí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4" name="Zástupný symbol pro číslo snímku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4C4CB5-CAD1-4CF1-B8A0-B3F7E611069D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Zástupný symbol pro datum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74FF42-6E90-48A1-9361-90C7A8EC6B9C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5" name="Zástupný symbol pro zápatí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B9521-5650-4804-8B9F-6C99073EF3BF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délník 6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Obdélník 9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Elipsa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Elipsa 8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8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E97427F-B89D-48C8-AB98-02AB7DCD0045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9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cs-CZ"/>
          </a:p>
        </p:txBody>
      </p:sp>
      <p:sp>
        <p:nvSpPr>
          <p:cNvPr id="10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599859A-041B-4D60-B571-EC1EB8CB9BA3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5" name="Zástupný symbol pro datum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390E27-B827-430E-9686-FC5538A14FD8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6" name="Zástupný symbol pro zápatí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Zástupný symbol pro číslo snímku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78AF0C-0EA1-4F94-B0D1-C2DA448ABB2A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3D23B32-9565-4D4A-A667-C602382DC1C7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4ABBCCEA-F941-4676-8E27-5E208743615A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3" name="Zástupný symbol pro datum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343D73-8D5C-43C6-AD4C-422BDD544792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4" name="Zástupný symbol pro zápatí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5" name="Zástupný symbol pro číslo snímku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192D9B-372E-4FA7-AAB8-4FDE4E220F05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délník 4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Obdélník 5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761E206-A8E8-4614-8138-65427534696C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5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D8E4078-371D-48BA-893D-6120A8E86AFA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C64097F-9253-4156-8FDE-551A9323FC9B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2BF00FF8-E58F-4330-B3E0-C7650714C74B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délník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auto">
              <a:lnSpc>
                <a:spcPts val="3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2"/>
              <a:buNone/>
              <a:defRPr/>
            </a:pPr>
            <a:endParaRPr lang="en-US" sz="3200">
              <a:latin typeface="+mn-lt"/>
            </a:endParaRPr>
          </a:p>
        </p:txBody>
      </p:sp>
      <p:sp>
        <p:nvSpPr>
          <p:cNvPr id="6" name="Vývojový diagram: postup 8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Vývojový diagram: postup 9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cs-CZ" noProof="0" smtClean="0"/>
              <a:t>Klepnutím na ikonu přidáte obrázek.</a:t>
            </a:r>
            <a:endParaRPr lang="en-US" noProof="0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8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E52C2A9F-44A7-46A4-8871-EB9E08F8DDBC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9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cs-CZ"/>
          </a:p>
        </p:txBody>
      </p:sp>
      <p:sp>
        <p:nvSpPr>
          <p:cNvPr id="10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8565B4FE-CBD6-4464-B921-C7E1C4ED0E9F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Výseč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Elipsa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1" name="Prstenec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2" name="Obdélník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Zástupný symbol pro nadpis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cs-CZ" smtClean="0"/>
              <a:t>Klepnutím lze upravit styl předlohy nadpisů.</a:t>
            </a:r>
            <a:endParaRPr lang="en-US"/>
          </a:p>
        </p:txBody>
      </p:sp>
      <p:sp>
        <p:nvSpPr>
          <p:cNvPr id="1033" name="Zástupný symbol pro text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smtClean="0"/>
          </a:p>
        </p:txBody>
      </p:sp>
      <p:sp>
        <p:nvSpPr>
          <p:cNvPr id="24" name="Zástupný symbol pro datum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latin typeface="+mn-lt"/>
              </a:defRPr>
            </a:lvl1pPr>
            <a:extLst/>
          </a:lstStyle>
          <a:p>
            <a:pPr>
              <a:defRPr/>
            </a:pPr>
            <a:fld id="{DB51F4D1-0A3E-4E32-9F14-BF7BE0452076}" type="datetimeFigureOut">
              <a:rPr lang="cs-CZ"/>
              <a:pPr>
                <a:defRPr/>
              </a:pPr>
              <a:t>6.10.2008</a:t>
            </a:fld>
            <a:endParaRPr lang="cs-CZ"/>
          </a:p>
        </p:txBody>
      </p:sp>
      <p:sp>
        <p:nvSpPr>
          <p:cNvPr id="10" name="Zástupný symbol pro zápatí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  <a:latin typeface="+mn-lt"/>
              </a:defRPr>
            </a:lvl1pPr>
            <a:extLst/>
          </a:lstStyle>
          <a:p>
            <a:pPr>
              <a:defRPr/>
            </a:pPr>
            <a:endParaRPr lang="cs-CZ"/>
          </a:p>
        </p:txBody>
      </p:sp>
      <p:sp>
        <p:nvSpPr>
          <p:cNvPr id="22" name="Zástupný symbol pro číslo snímku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  <a:latin typeface="+mn-lt"/>
              </a:defRPr>
            </a:lvl1pPr>
            <a:extLst/>
          </a:lstStyle>
          <a:p>
            <a:pPr>
              <a:defRPr/>
            </a:pPr>
            <a:fld id="{BEB7A222-4491-48B4-AC6F-32F2F230B533}" type="slidenum">
              <a:rPr lang="cs-CZ"/>
              <a:pPr>
                <a:defRPr/>
              </a:pPr>
              <a:t>‹#›</a:t>
            </a:fld>
            <a:endParaRPr lang="cs-CZ"/>
          </a:p>
        </p:txBody>
      </p:sp>
      <p:sp>
        <p:nvSpPr>
          <p:cNvPr id="15" name="Obdélník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53" r:id="rId1"/>
    <p:sldLayoutId id="2147483852" r:id="rId2"/>
    <p:sldLayoutId id="2147483854" r:id="rId3"/>
    <p:sldLayoutId id="2147483851" r:id="rId4"/>
    <p:sldLayoutId id="2147483855" r:id="rId5"/>
    <p:sldLayoutId id="2147483850" r:id="rId6"/>
    <p:sldLayoutId id="2147483856" r:id="rId7"/>
    <p:sldLayoutId id="2147483857" r:id="rId8"/>
    <p:sldLayoutId id="2147483858" r:id="rId9"/>
    <p:sldLayoutId id="2147483849" r:id="rId10"/>
    <p:sldLayoutId id="2147483848" r:id="rId11"/>
    <p:sldLayoutId id="2147483847" r:id="rId12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572314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C32D2E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84AA33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357313" y="1143000"/>
            <a:ext cx="7407275" cy="1471613"/>
          </a:xfrm>
        </p:spPr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b="1" dirty="0" smtClean="0">
                <a:solidFill>
                  <a:schemeClr val="tx2">
                    <a:satMod val="130000"/>
                  </a:schemeClr>
                </a:solidFill>
              </a:rPr>
              <a:t>Zrod a vývoj kapitalismu jako fenoménu industriální společnosti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428750" y="4714875"/>
            <a:ext cx="7407275" cy="1752600"/>
          </a:xfrm>
        </p:spPr>
        <p:txBody>
          <a:bodyPr>
            <a:normAutofit/>
          </a:bodyPr>
          <a:lstStyle/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cs-CZ" dirty="0" smtClean="0"/>
              <a:t>Martin </a:t>
            </a:r>
            <a:r>
              <a:rPr lang="cs-CZ" dirty="0" err="1" smtClean="0"/>
              <a:t>Lošťák</a:t>
            </a:r>
            <a:endParaRPr lang="cs-CZ" dirty="0" smtClean="0"/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cs-CZ" dirty="0" smtClean="0"/>
              <a:t>Pavel Popelka</a:t>
            </a:r>
          </a:p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cs-CZ" dirty="0" smtClean="0"/>
              <a:t>Martin Vymyslický</a:t>
            </a:r>
            <a:endParaRPr lang="cs-CZ" dirty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Sklon k úsporám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cs-CZ" dirty="0" smtClean="0"/>
              <a:t>Úspory a následné investování vedou k růstu produktivity, proto kalvinismus vyžaduje odříkání (spoření)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cs-CZ" dirty="0" smtClean="0"/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cs-CZ" dirty="0" smtClean="0"/>
              <a:t>Nové ctnosti - šetrnost, spořivost, střídmost, odříkání smyslových požitků a zážitků včetně estetických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cs-CZ" dirty="0" smtClean="0"/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cs-CZ" dirty="0" smtClean="0"/>
              <a:t>Vybízení k riziku - vyhledávání a efektivní využívání příležitostí, které nechali druzí uniknout. Realizováním šance a získáním, kde ostatní ztratili,  zvyšuje věřící svou subjektivní pravděpodobnost spasení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cs-CZ" dirty="0" smtClean="0"/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cs-CZ" dirty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Zisk je posvátný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24578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cs-CZ" sz="2700" smtClean="0"/>
              <a:t>Ve středověku sloužilo vlastnictví pouze k uspokojení fyziologických potřeb, zisk odsoudil Tomáš Akvinský i Karel Marx</a:t>
            </a:r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cs-CZ" sz="2700" smtClean="0"/>
          </a:p>
          <a:p>
            <a:pPr eaLnBrk="1" hangingPunct="1">
              <a:lnSpc>
                <a:spcPct val="90000"/>
              </a:lnSpc>
            </a:pPr>
            <a:r>
              <a:rPr lang="cs-CZ" sz="2700" smtClean="0"/>
              <a:t>Kalvín chápe majetek jako prostředek k tvorbě zisku ne majiteli, ale nepřítomnému Bohu, který je majitel všeho</a:t>
            </a:r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cs-CZ" sz="2700" smtClean="0"/>
          </a:p>
          <a:p>
            <a:pPr eaLnBrk="1" hangingPunct="1">
              <a:lnSpc>
                <a:spcPct val="90000"/>
              </a:lnSpc>
            </a:pPr>
            <a:r>
              <a:rPr lang="cs-CZ" sz="2700" smtClean="0"/>
              <a:t>Člověk = „hospodář Páně“</a:t>
            </a:r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4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4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45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4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4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45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Etika a obchod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cs-CZ" sz="2700" smtClean="0"/>
              <a:t>Ve středověku byl obchodník pochybnou osobou</a:t>
            </a:r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cs-CZ" sz="2700" smtClean="0"/>
          </a:p>
          <a:p>
            <a:pPr eaLnBrk="1" hangingPunct="1">
              <a:lnSpc>
                <a:spcPct val="90000"/>
              </a:lnSpc>
            </a:pPr>
            <a:r>
              <a:rPr lang="cs-CZ" sz="2700" smtClean="0"/>
              <a:t>V rámci kalvinismu obchodníci učí spotřebitele efektivnosti</a:t>
            </a:r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cs-CZ" sz="2700" smtClean="0"/>
          </a:p>
          <a:p>
            <a:pPr eaLnBrk="1" hangingPunct="1">
              <a:lnSpc>
                <a:spcPct val="90000"/>
              </a:lnSpc>
            </a:pPr>
            <a:r>
              <a:rPr lang="cs-CZ" sz="2700" smtClean="0"/>
              <a:t>Obchodníci sice netvoří fyzické výrobky, ale přinášejí užitek, čímž hodnotu výrobku zvyšují</a:t>
            </a:r>
          </a:p>
          <a:p>
            <a:pPr eaLnBrk="1" hangingPunct="1">
              <a:lnSpc>
                <a:spcPct val="90000"/>
              </a:lnSpc>
            </a:pPr>
            <a:r>
              <a:rPr lang="cs-CZ" sz="2700" smtClean="0"/>
              <a:t>Obchodník maximalizuje svůj zisk a tím napomáhá neviditelné ruce trhu. Jestliže je úspěšný, pak je chápán i jako dobrý člověk a morální občan </a:t>
            </a:r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2"/>
          <p:cNvSpPr>
            <a:spLocks noGrp="1"/>
          </p:cNvSpPr>
          <p:nvPr>
            <p:ph type="title"/>
          </p:nvPr>
        </p:nvSpPr>
        <p:spPr bwMode="auto"/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cs-CZ" sz="3900" smtClean="0">
                <a:effectLst/>
              </a:rPr>
              <a:t>Protestantský vliv nejen na povolání </a:t>
            </a:r>
          </a:p>
        </p:txBody>
      </p:sp>
      <p:sp>
        <p:nvSpPr>
          <p:cNvPr id="26626" name="Rectangle 3"/>
          <p:cNvSpPr>
            <a:spLocks noGrp="1"/>
          </p:cNvSpPr>
          <p:nvPr>
            <p:ph type="body" idx="1"/>
          </p:nvPr>
        </p:nvSpPr>
        <p:spPr>
          <a:xfrm>
            <a:off x="1403350" y="1412875"/>
            <a:ext cx="7499350" cy="4800600"/>
          </a:xfrm>
        </p:spPr>
        <p:txBody>
          <a:bodyPr/>
          <a:lstStyle/>
          <a:p>
            <a:pPr eaLnBrk="1" hangingPunct="1"/>
            <a:r>
              <a:rPr lang="cs-CZ" sz="2700" smtClean="0"/>
              <a:t>Demokracie a její efektivnost</a:t>
            </a:r>
          </a:p>
          <a:p>
            <a:pPr eaLnBrk="1" hangingPunct="1"/>
            <a:endParaRPr lang="cs-CZ" sz="2700" smtClean="0"/>
          </a:p>
          <a:p>
            <a:pPr eaLnBrk="1" hangingPunct="1"/>
            <a:r>
              <a:rPr lang="cs-CZ" sz="2700" smtClean="0"/>
              <a:t>Nový důraz na peníze</a:t>
            </a:r>
          </a:p>
          <a:p>
            <a:pPr lvl="1" eaLnBrk="1" hangingPunct="1"/>
            <a:r>
              <a:rPr lang="cs-CZ" sz="2300" smtClean="0"/>
              <a:t>modifikace tradičních systémů</a:t>
            </a:r>
          </a:p>
          <a:p>
            <a:pPr lvl="1" eaLnBrk="1" hangingPunct="1"/>
            <a:r>
              <a:rPr lang="cs-CZ" sz="2300" smtClean="0"/>
              <a:t>demokratizace sociálních tříd</a:t>
            </a:r>
          </a:p>
          <a:p>
            <a:pPr lvl="1" eaLnBrk="1" hangingPunct="1"/>
            <a:r>
              <a:rPr lang="cs-CZ" sz="2300" smtClean="0"/>
              <a:t>důchod jako determinant statutu</a:t>
            </a:r>
          </a:p>
          <a:p>
            <a:pPr lvl="1" eaLnBrk="1" hangingPunct="1"/>
            <a:r>
              <a:rPr lang="cs-CZ" sz="2300" smtClean="0"/>
              <a:t>peníze jako odměna za zásluhy </a:t>
            </a:r>
          </a:p>
          <a:p>
            <a:pPr eaLnBrk="1" hangingPunct="1"/>
            <a:endParaRPr lang="cs-CZ" sz="2300" smtClean="0"/>
          </a:p>
          <a:p>
            <a:pPr eaLnBrk="1" hangingPunct="1"/>
            <a:endParaRPr lang="cs-CZ" sz="2300" smtClean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6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6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66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6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6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662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26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26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2662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26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6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2662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266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66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2662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2662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2662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2662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2"/>
          <p:cNvSpPr>
            <a:spLocks noGrp="1"/>
          </p:cNvSpPr>
          <p:nvPr>
            <p:ph type="title"/>
          </p:nvPr>
        </p:nvSpPr>
        <p:spPr bwMode="auto"/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cs-CZ" smtClean="0">
                <a:effectLst/>
              </a:rPr>
              <a:t>Myšlenka „Laissez faire“</a:t>
            </a:r>
          </a:p>
        </p:txBody>
      </p:sp>
      <p:sp>
        <p:nvSpPr>
          <p:cNvPr id="27650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cs-CZ" sz="2700" smtClean="0"/>
              <a:t>Individualismus jako stavební kámen kalvínské kultury</a:t>
            </a:r>
          </a:p>
          <a:p>
            <a:pPr eaLnBrk="1" hangingPunct="1"/>
            <a:endParaRPr lang="cs-CZ" sz="2700" smtClean="0"/>
          </a:p>
          <a:p>
            <a:pPr eaLnBrk="1" hangingPunct="1"/>
            <a:r>
              <a:rPr lang="cs-CZ" sz="2700" smtClean="0"/>
              <a:t>Individualismus x militarismus, agrese</a:t>
            </a:r>
          </a:p>
          <a:p>
            <a:pPr lvl="1" eaLnBrk="1" hangingPunct="1"/>
            <a:r>
              <a:rPr lang="cs-CZ" sz="2300" smtClean="0"/>
              <a:t>Nově vznikající povolání</a:t>
            </a:r>
          </a:p>
          <a:p>
            <a:pPr lvl="1" eaLnBrk="1" hangingPunct="1"/>
            <a:r>
              <a:rPr lang="cs-CZ" sz="2300" smtClean="0"/>
              <a:t>Otázka centrálního řízení v případě nutnosti</a:t>
            </a:r>
          </a:p>
          <a:p>
            <a:pPr lvl="2" eaLnBrk="1" hangingPunct="1"/>
            <a:endParaRPr lang="cs-CZ" sz="2100" smtClean="0"/>
          </a:p>
          <a:p>
            <a:pPr eaLnBrk="1" hangingPunct="1"/>
            <a:endParaRPr lang="cs-CZ" sz="2700" smtClean="0"/>
          </a:p>
          <a:p>
            <a:pPr eaLnBrk="1" hangingPunct="1"/>
            <a:endParaRPr lang="cs-CZ" sz="2700" smtClean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76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76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76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765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765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765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2765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2765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2765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2765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765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2765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2"/>
          <p:cNvSpPr>
            <a:spLocks noGrp="1"/>
          </p:cNvSpPr>
          <p:nvPr>
            <p:ph type="title"/>
          </p:nvPr>
        </p:nvSpPr>
        <p:spPr bwMode="auto"/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cs-CZ" smtClean="0">
                <a:effectLst/>
              </a:rPr>
              <a:t>Materiální a duchovní vzestup</a:t>
            </a:r>
          </a:p>
        </p:txBody>
      </p:sp>
      <p:sp>
        <p:nvSpPr>
          <p:cNvPr id="28674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cs-CZ" sz="2700" smtClean="0"/>
              <a:t>Podněcující Kalvínská etika</a:t>
            </a:r>
          </a:p>
          <a:p>
            <a:pPr eaLnBrk="1" hangingPunct="1"/>
            <a:r>
              <a:rPr lang="cs-CZ" sz="2700" smtClean="0"/>
              <a:t>Orientace na střední třídu, obavy ze směru „dolů“</a:t>
            </a:r>
          </a:p>
          <a:p>
            <a:pPr eaLnBrk="1" hangingPunct="1"/>
            <a:r>
              <a:rPr lang="cs-CZ" sz="2700" smtClean="0"/>
              <a:t>Přitažlivost dosažení životního standardu střední třídy jako daleko lákavější než myšlenky revoluce</a:t>
            </a:r>
          </a:p>
          <a:p>
            <a:pPr eaLnBrk="1" hangingPunct="1"/>
            <a:r>
              <a:rPr lang="cs-CZ" sz="2700" smtClean="0"/>
              <a:t> Marxova „věštba“</a:t>
            </a:r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8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8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8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8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8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86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86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86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286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86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86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2"/>
          <p:cNvSpPr>
            <a:spLocks noGrp="1"/>
          </p:cNvSpPr>
          <p:nvPr>
            <p:ph type="title"/>
          </p:nvPr>
        </p:nvSpPr>
        <p:spPr bwMode="auto"/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cs-CZ" smtClean="0">
                <a:effectLst/>
              </a:rPr>
              <a:t>Tržní hospodářství – reakce</a:t>
            </a:r>
          </a:p>
        </p:txBody>
      </p:sp>
      <p:sp>
        <p:nvSpPr>
          <p:cNvPr id="29698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 2" pitchFamily="18" charset="2"/>
              <a:buNone/>
            </a:pPr>
            <a:endParaRPr lang="cs-CZ" sz="2800" smtClean="0"/>
          </a:p>
          <a:p>
            <a:pPr eaLnBrk="1" hangingPunct="1"/>
            <a:r>
              <a:rPr lang="cs-CZ" sz="2800" smtClean="0"/>
              <a:t>Manipulace spotřebitelem</a:t>
            </a:r>
          </a:p>
          <a:p>
            <a:pPr eaLnBrk="1" hangingPunct="1">
              <a:buFont typeface="Wingdings 2" pitchFamily="18" charset="2"/>
              <a:buNone/>
            </a:pPr>
            <a:endParaRPr lang="cs-CZ" sz="2800" smtClean="0"/>
          </a:p>
          <a:p>
            <a:pPr eaLnBrk="1" hangingPunct="1"/>
            <a:r>
              <a:rPr lang="cs-CZ" sz="2800" smtClean="0"/>
              <a:t>emravnost kapitalismu</a:t>
            </a:r>
            <a:br>
              <a:rPr lang="cs-CZ" sz="2800" smtClean="0"/>
            </a:br>
            <a:r>
              <a:rPr lang="cs-CZ" sz="2800" smtClean="0"/>
              <a:t>marxisté, merkantilisté x pohled kalvinistů</a:t>
            </a:r>
          </a:p>
          <a:p>
            <a:pPr eaLnBrk="1" hangingPunct="1">
              <a:buFont typeface="Wingdings 2" pitchFamily="18" charset="2"/>
              <a:buNone/>
            </a:pPr>
            <a:endParaRPr lang="cs-CZ" smtClean="0"/>
          </a:p>
          <a:p>
            <a:pPr eaLnBrk="1" hangingPunct="1"/>
            <a:r>
              <a:rPr lang="cs-CZ" sz="2700" smtClean="0"/>
              <a:t>Oslabení tradičních institucí</a:t>
            </a:r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96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96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96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9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9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9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96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96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96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2"/>
          <p:cNvSpPr>
            <a:spLocks noGrp="1"/>
          </p:cNvSpPr>
          <p:nvPr>
            <p:ph type="title"/>
          </p:nvPr>
        </p:nvSpPr>
        <p:spPr bwMode="auto"/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cs-CZ" smtClean="0">
                <a:effectLst/>
              </a:rPr>
              <a:t>Děkujeme za pozornost</a:t>
            </a:r>
          </a:p>
        </p:txBody>
      </p:sp>
      <p:sp>
        <p:nvSpPr>
          <p:cNvPr id="30722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smtClean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Rectangle 2"/>
          <p:cNvSpPr>
            <a:spLocks noGrp="1"/>
          </p:cNvSpPr>
          <p:nvPr>
            <p:ph type="title"/>
          </p:nvPr>
        </p:nvSpPr>
        <p:spPr bwMode="auto"/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cs-CZ" smtClean="0">
                <a:effectLst/>
              </a:rPr>
              <a:t>Použitá literatura</a:t>
            </a:r>
          </a:p>
        </p:txBody>
      </p:sp>
      <p:sp>
        <p:nvSpPr>
          <p:cNvPr id="31746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cs-CZ" sz="2700" smtClean="0"/>
              <a:t>Gerhard W. Ditz, Protestantská etika a tržní hospodářství</a:t>
            </a:r>
          </a:p>
          <a:p>
            <a:pPr eaLnBrk="1" hangingPunct="1"/>
            <a:r>
              <a:rPr lang="cs-CZ" sz="2700" smtClean="0"/>
              <a:t>Jozef Faltus,Václav Průcha, Všeobecné hospodářské dějiny 19. a 20. století</a:t>
            </a:r>
          </a:p>
          <a:p>
            <a:pPr eaLnBrk="1" hangingPunct="1"/>
            <a:r>
              <a:rPr lang="cs-CZ" sz="2700" smtClean="0"/>
              <a:t>Daniel Bell, Kulturní rozpory kapitalismu</a:t>
            </a:r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17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17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17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17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17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17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174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174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174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Kapitalismus jako společensko-ekonomická formace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5362" name="Zástupný symbol pro obsah 6"/>
          <p:cNvSpPr>
            <a:spLocks noGrp="1"/>
          </p:cNvSpPr>
          <p:nvPr>
            <p:ph idx="1"/>
          </p:nvPr>
        </p:nvSpPr>
        <p:spPr>
          <a:xfrm>
            <a:off x="1428750" y="1857375"/>
            <a:ext cx="7497763" cy="4800600"/>
          </a:xfrm>
        </p:spPr>
        <p:txBody>
          <a:bodyPr/>
          <a:lstStyle/>
          <a:p>
            <a:pPr eaLnBrk="1" hangingPunct="1"/>
            <a:r>
              <a:rPr lang="cs-CZ" smtClean="0"/>
              <a:t>Prvobytně pospolná společnost</a:t>
            </a:r>
          </a:p>
          <a:p>
            <a:pPr eaLnBrk="1" hangingPunct="1"/>
            <a:r>
              <a:rPr lang="cs-CZ" smtClean="0"/>
              <a:t>Otrokářská společnost</a:t>
            </a:r>
          </a:p>
          <a:p>
            <a:pPr eaLnBrk="1" hangingPunct="1"/>
            <a:r>
              <a:rPr lang="cs-CZ" smtClean="0"/>
              <a:t>Feudalismus</a:t>
            </a:r>
          </a:p>
          <a:p>
            <a:pPr eaLnBrk="1" hangingPunct="1"/>
            <a:r>
              <a:rPr lang="cs-CZ" b="1" smtClean="0"/>
              <a:t>Kapitalismus</a:t>
            </a:r>
          </a:p>
          <a:p>
            <a:pPr eaLnBrk="1" hangingPunct="1"/>
            <a:r>
              <a:rPr lang="cs-CZ" smtClean="0"/>
              <a:t>Socialismus</a:t>
            </a:r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536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Definice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9458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cs-CZ" smtClean="0"/>
              <a:t>Kapitalismus = společensko-ekonomický systém, spočívající na občanské rovnosti před zákonem, soukromém vlastnictví výrobních prostředků a na systému námezdní práce</a:t>
            </a:r>
          </a:p>
          <a:p>
            <a:pPr lvl="1" eaLnBrk="1" hangingPunct="1"/>
            <a:r>
              <a:rPr lang="cs-CZ" smtClean="0"/>
              <a:t>Pojem byl zaveden marxistickou teorií jako negativní označení pro tržní hospodářství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9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9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945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94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94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945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Charakteristika doby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cs-CZ" dirty="0" smtClean="0"/>
              <a:t>Krize feudalismu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Nevýkonnost zemědělství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Rozvoj výroby, peněz, měst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Útlak rolnictva, vykořisťování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„Raný kapitalismus“ (16.-18. století)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endParaRPr lang="cs-CZ" dirty="0" smtClean="0"/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cs-CZ" dirty="0" smtClean="0"/>
              <a:t>Nástup průmyslové revoluce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Masová produkce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Zvýšení produktivity práce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2 základní třídy kapitalistické společnosti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Negativní sociální důsledky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Rozvoj ekonomických věd a teorií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endParaRPr lang="cs-CZ" dirty="0" smtClean="0"/>
          </a:p>
          <a:p>
            <a:pPr marL="886968" lvl="2" eaLnBrk="1" fontAlgn="auto" hangingPunct="1">
              <a:spcAft>
                <a:spcPts val="0"/>
              </a:spcAft>
              <a:buFont typeface="Wingdings 2"/>
              <a:buChar char=""/>
              <a:defRPr/>
            </a:pPr>
            <a:endParaRPr lang="cs-CZ" dirty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Ekonomické vědy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3" name="Zástupný symbol pro obsah 2"/>
          <p:cNvSpPr>
            <a:spLocks noGrp="1"/>
          </p:cNvSpPr>
          <p:nvPr>
            <p:ph idx="4294967295"/>
          </p:nvPr>
        </p:nvSpPr>
        <p:spPr/>
        <p:txBody>
          <a:bodyPr>
            <a:normAutofit fontScale="92500" lnSpcReduction="10000"/>
          </a:bodyPr>
          <a:lstStyle/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cs-CZ" dirty="0" smtClean="0"/>
              <a:t>Klasická politická ekonomie 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Adam </a:t>
            </a:r>
            <a:r>
              <a:rPr lang="cs-CZ" dirty="0" err="1" smtClean="0"/>
              <a:t>Smith</a:t>
            </a:r>
            <a:r>
              <a:rPr lang="cs-CZ" dirty="0" smtClean="0"/>
              <a:t>, David </a:t>
            </a:r>
            <a:r>
              <a:rPr lang="cs-CZ" dirty="0" err="1" smtClean="0"/>
              <a:t>Ricardo</a:t>
            </a:r>
            <a:endParaRPr lang="cs-CZ" dirty="0" smtClean="0"/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Liberalismus, snaha o formulaci zákonů tržní ekonomiky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cs-CZ" dirty="0" smtClean="0"/>
              <a:t>Kritika kapitalismu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Utopický socialismus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err="1" smtClean="0"/>
              <a:t>Saint</a:t>
            </a:r>
            <a:r>
              <a:rPr lang="cs-CZ" dirty="0" smtClean="0"/>
              <a:t>-Simon, Fourier, </a:t>
            </a:r>
            <a:r>
              <a:rPr lang="cs-CZ" dirty="0" err="1" smtClean="0"/>
              <a:t>Owen</a:t>
            </a:r>
            <a:endParaRPr lang="cs-CZ" dirty="0" smtClean="0"/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Majetková nerovnost je v rozporu s božími i lidskými zákony, kapitalismus odporuje lidské přirozenosti</a:t>
            </a:r>
          </a:p>
          <a:p>
            <a:pPr marL="640080" lvl="1" indent="-237744" eaLnBrk="1" fontAlgn="auto" hangingPunct="1">
              <a:spcAft>
                <a:spcPts val="0"/>
              </a:spcAft>
              <a:buFont typeface="Verdana"/>
              <a:buChar char="◦"/>
              <a:defRPr/>
            </a:pPr>
            <a:r>
              <a:rPr lang="cs-CZ" dirty="0" smtClean="0"/>
              <a:t>Požadavky na reformy, průkopníci družstevnictví</a:t>
            </a:r>
            <a:endParaRPr lang="cs-CZ" dirty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Ekonomické vědy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8434" name="Zástupný symbol pro obsah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 eaLnBrk="1" hangingPunct="1"/>
            <a:r>
              <a:rPr lang="cs-CZ" smtClean="0"/>
              <a:t>Rozštěpení klasické politické ekonomie</a:t>
            </a:r>
          </a:p>
          <a:p>
            <a:pPr lvl="1" eaLnBrk="1" hangingPunct="1"/>
            <a:r>
              <a:rPr lang="cs-CZ" smtClean="0"/>
              <a:t>Snaha reagovat na ostré sociální rozpory</a:t>
            </a:r>
          </a:p>
          <a:p>
            <a:pPr lvl="1" eaLnBrk="1" hangingPunct="1"/>
            <a:r>
              <a:rPr lang="cs-CZ" smtClean="0"/>
              <a:t>J.S.Mill, S. de Sismondi, P.J. Proudhon</a:t>
            </a:r>
          </a:p>
          <a:p>
            <a:pPr eaLnBrk="1" hangingPunct="1"/>
            <a:r>
              <a:rPr lang="cs-CZ" smtClean="0"/>
              <a:t>Radikální křídlo</a:t>
            </a:r>
          </a:p>
          <a:p>
            <a:pPr lvl="1" eaLnBrk="1" hangingPunct="1"/>
            <a:r>
              <a:rPr lang="cs-CZ" smtClean="0"/>
              <a:t>K. Marx, B. Engels</a:t>
            </a:r>
          </a:p>
          <a:p>
            <a:pPr lvl="1" eaLnBrk="1" hangingPunct="1"/>
            <a:r>
              <a:rPr lang="cs-CZ" smtClean="0"/>
              <a:t>Vyústěním kapitalistického hospodářství je socialismus, přechod ke společenské formě vlastnictví výrobních prostředků</a:t>
            </a:r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8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84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8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84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4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84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184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184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84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184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84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184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184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184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184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184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>
          <a:xfrm>
            <a:off x="1428750" y="1857375"/>
            <a:ext cx="7407275" cy="1471613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Protestantská etika a tržní hospodářství</a:t>
            </a:r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>
          <a:xfrm>
            <a:off x="1428750" y="3786188"/>
            <a:ext cx="7407275" cy="1752600"/>
          </a:xfrm>
        </p:spPr>
        <p:txBody>
          <a:bodyPr>
            <a:normAutofit/>
          </a:bodyPr>
          <a:lstStyle/>
          <a:p>
            <a:pPr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cs-CZ" dirty="0" err="1" smtClean="0"/>
              <a:t>Gerhard</a:t>
            </a:r>
            <a:r>
              <a:rPr lang="cs-CZ" dirty="0" smtClean="0"/>
              <a:t> W. </a:t>
            </a:r>
            <a:r>
              <a:rPr lang="cs-CZ" dirty="0" err="1" smtClean="0"/>
              <a:t>Ditz</a:t>
            </a:r>
            <a:endParaRPr lang="cs-CZ" dirty="0" smtClean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„Kalvínská etika“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21506" name="Zástupný symbol pro obsah 2"/>
          <p:cNvSpPr>
            <a:spLocks noGrp="1"/>
          </p:cNvSpPr>
          <p:nvPr>
            <p:ph idx="1"/>
          </p:nvPr>
        </p:nvSpPr>
        <p:spPr>
          <a:xfrm>
            <a:off x="1403350" y="1196975"/>
            <a:ext cx="7499350" cy="4800600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cs-CZ" sz="2700" smtClean="0"/>
              <a:t>Kalvinismus = náboženský směr, podle kterého má každý člověk Bohem určené poslání, důraz na lidskou pracovitost</a:t>
            </a:r>
          </a:p>
          <a:p>
            <a:pPr eaLnBrk="1" hangingPunct="1">
              <a:lnSpc>
                <a:spcPct val="80000"/>
              </a:lnSpc>
              <a:buFont typeface="Wingdings 2" pitchFamily="18" charset="2"/>
              <a:buNone/>
            </a:pPr>
            <a:endParaRPr lang="cs-CZ" sz="2700" smtClean="0"/>
          </a:p>
          <a:p>
            <a:pPr eaLnBrk="1" hangingPunct="1">
              <a:lnSpc>
                <a:spcPct val="80000"/>
              </a:lnSpc>
            </a:pPr>
            <a:r>
              <a:rPr lang="cs-CZ" sz="2700" smtClean="0"/>
              <a:t>Posláním se rozumí snaha o zisk, soukromé podnikání a neomezená soutěž se staly morálními činnostmi</a:t>
            </a:r>
          </a:p>
          <a:p>
            <a:pPr eaLnBrk="1" hangingPunct="1">
              <a:lnSpc>
                <a:spcPct val="80000"/>
              </a:lnSpc>
              <a:buFont typeface="Wingdings 2" pitchFamily="18" charset="2"/>
              <a:buNone/>
            </a:pPr>
            <a:endParaRPr lang="cs-CZ" sz="2700" smtClean="0"/>
          </a:p>
          <a:p>
            <a:pPr eaLnBrk="1" hangingPunct="1">
              <a:lnSpc>
                <a:spcPct val="80000"/>
              </a:lnSpc>
            </a:pPr>
            <a:r>
              <a:rPr lang="cs-CZ" sz="2700" smtClean="0"/>
              <a:t>Víra v neviditelnou ruku trhu – sobecké individuální jednání přinese maximální prospěch největšímu počtu lidí („ne každý bude spasen“)</a:t>
            </a:r>
          </a:p>
          <a:p>
            <a:pPr eaLnBrk="1" hangingPunct="1">
              <a:lnSpc>
                <a:spcPct val="80000"/>
              </a:lnSpc>
              <a:buFont typeface="Wingdings 2" pitchFamily="18" charset="2"/>
              <a:buNone/>
            </a:pPr>
            <a:endParaRPr lang="cs-CZ" sz="2700" smtClean="0"/>
          </a:p>
          <a:p>
            <a:pPr eaLnBrk="1" hangingPunct="1">
              <a:lnSpc>
                <a:spcPct val="80000"/>
              </a:lnSpc>
            </a:pPr>
            <a:r>
              <a:rPr lang="cs-CZ" sz="2700" smtClean="0"/>
              <a:t>Moderní ekonomický vývoj koreluje s přijetím a prosazováním kalvínské etiky</a:t>
            </a:r>
          </a:p>
          <a:p>
            <a:pPr eaLnBrk="1" hangingPunct="1">
              <a:lnSpc>
                <a:spcPct val="80000"/>
              </a:lnSpc>
            </a:pPr>
            <a:endParaRPr lang="cs-CZ" sz="2700" smtClean="0"/>
          </a:p>
          <a:p>
            <a:pPr eaLnBrk="1" hangingPunct="1">
              <a:lnSpc>
                <a:spcPct val="80000"/>
              </a:lnSpc>
            </a:pPr>
            <a:endParaRPr lang="cs-CZ" sz="2500" smtClean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15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150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150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150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150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2150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150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150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dirty="0" smtClean="0">
                <a:solidFill>
                  <a:schemeClr val="tx2">
                    <a:satMod val="130000"/>
                  </a:schemeClr>
                </a:solidFill>
              </a:rPr>
              <a:t>Odlišné chápání práce</a:t>
            </a:r>
            <a:endParaRPr lang="cs-C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22530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cs-CZ" sz="2700" smtClean="0"/>
              <a:t>Středověk – práce chápána jako boží trest za lidský hřích</a:t>
            </a:r>
          </a:p>
          <a:p>
            <a:pPr eaLnBrk="1" hangingPunct="1">
              <a:lnSpc>
                <a:spcPct val="80000"/>
              </a:lnSpc>
              <a:buFont typeface="Wingdings 2" pitchFamily="18" charset="2"/>
              <a:buNone/>
            </a:pPr>
            <a:endParaRPr lang="cs-CZ" sz="3000" smtClean="0"/>
          </a:p>
          <a:p>
            <a:pPr eaLnBrk="1" hangingPunct="1">
              <a:lnSpc>
                <a:spcPct val="80000"/>
              </a:lnSpc>
            </a:pPr>
            <a:r>
              <a:rPr lang="cs-CZ" sz="2700" smtClean="0"/>
              <a:t>Kalvín – racionální pracovní úsilí zaměřené na tvorbu bohatství je posvátným závazkem pro ty, kteří se cítí být povoláni a chtějí být vyvolenými</a:t>
            </a:r>
          </a:p>
          <a:p>
            <a:pPr eaLnBrk="1" hangingPunct="1">
              <a:lnSpc>
                <a:spcPct val="80000"/>
              </a:lnSpc>
              <a:buFont typeface="Wingdings 2" pitchFamily="18" charset="2"/>
              <a:buNone/>
            </a:pPr>
            <a:endParaRPr lang="cs-CZ" sz="2700" smtClean="0"/>
          </a:p>
          <a:p>
            <a:pPr eaLnBrk="1" hangingPunct="1">
              <a:lnSpc>
                <a:spcPct val="80000"/>
              </a:lnSpc>
            </a:pPr>
            <a:r>
              <a:rPr lang="cs-CZ" sz="2700" smtClean="0"/>
              <a:t>Jako správná je chápána pouze zaměstnanost, angažování v produktivní činnosti, nečinnost nebo požitkářství značí upadnutí v nemilost</a:t>
            </a:r>
          </a:p>
          <a:p>
            <a:pPr eaLnBrk="1" hangingPunct="1">
              <a:lnSpc>
                <a:spcPct val="80000"/>
              </a:lnSpc>
            </a:pPr>
            <a:endParaRPr lang="cs-CZ" sz="2700" smtClean="0"/>
          </a:p>
        </p:txBody>
      </p:sp>
    </p:spTree>
  </p:cSld>
  <p:clrMapOvr>
    <a:masterClrMapping/>
  </p:clrMapOvr>
  <p:transition spd="med">
    <p:pull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5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25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25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25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25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25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2253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2253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253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lunovrat">
  <a:themeElements>
    <a:clrScheme name="Slunovrat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lunovrat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lunovrat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381</TotalTime>
  <Words>557</Words>
  <Application>Microsoft Office PowerPoint</Application>
  <PresentationFormat>On-screen Show (4:3)</PresentationFormat>
  <Paragraphs>109</Paragraphs>
  <Slides>18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Šablona návrhu</vt:lpstr>
      </vt:variant>
      <vt:variant>
        <vt:i4>7</vt:i4>
      </vt:variant>
      <vt:variant>
        <vt:lpstr>Nadpisy snímků</vt:lpstr>
      </vt:variant>
      <vt:variant>
        <vt:i4>18</vt:i4>
      </vt:variant>
    </vt:vector>
  </HeadingPairs>
  <TitlesOfParts>
    <vt:vector size="30" baseType="lpstr">
      <vt:lpstr>Arial</vt:lpstr>
      <vt:lpstr>Gill Sans MT</vt:lpstr>
      <vt:lpstr>Wingdings 2</vt:lpstr>
      <vt:lpstr>Verdana</vt:lpstr>
      <vt:lpstr>Calibri</vt:lpstr>
      <vt:lpstr>Slunovrat</vt:lpstr>
      <vt:lpstr>Slunovrat</vt:lpstr>
      <vt:lpstr>Slunovrat</vt:lpstr>
      <vt:lpstr>Slunovrat</vt:lpstr>
      <vt:lpstr>Slunovrat</vt:lpstr>
      <vt:lpstr>Slunovrat</vt:lpstr>
      <vt:lpstr>Slunovrat</vt:lpstr>
      <vt:lpstr>Zrod a vývoj kapitalismu jako fenoménu industriální společnosti</vt:lpstr>
      <vt:lpstr>Kapitalismus jako společensko-ekonomická formace</vt:lpstr>
      <vt:lpstr>Definice</vt:lpstr>
      <vt:lpstr>Charakteristika doby</vt:lpstr>
      <vt:lpstr>Ekonomické vědy</vt:lpstr>
      <vt:lpstr>Ekonomické vědy</vt:lpstr>
      <vt:lpstr>Protestantská etika a tržní hospodářství</vt:lpstr>
      <vt:lpstr>„Kalvínská etika“</vt:lpstr>
      <vt:lpstr>Odlišné chápání práce</vt:lpstr>
      <vt:lpstr>Sklon k úsporám</vt:lpstr>
      <vt:lpstr>Zisk je posvátný</vt:lpstr>
      <vt:lpstr>Etika a obchod</vt:lpstr>
      <vt:lpstr>Protestantský vliv nejen na povolání </vt:lpstr>
      <vt:lpstr>Myšlenka „Laissez faire“</vt:lpstr>
      <vt:lpstr>Materiální a duchovní vzestup</vt:lpstr>
      <vt:lpstr>Tržní hospodářství – reakce</vt:lpstr>
      <vt:lpstr>Děkujeme za pozornost</vt:lpstr>
      <vt:lpstr>Použitá literatura</vt:lpstr>
    </vt:vector>
  </TitlesOfParts>
  <Company>test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Zrod a vývoj kapitalismu jako fenoménu industriální společnosti</dc:title>
  <dc:creator>test</dc:creator>
  <cp:lastModifiedBy>Martin Lošťák</cp:lastModifiedBy>
  <cp:revision>23</cp:revision>
  <dcterms:created xsi:type="dcterms:W3CDTF">2008-10-05T16:11:01Z</dcterms:created>
  <dcterms:modified xsi:type="dcterms:W3CDTF">2008-10-06T19:23:33Z</dcterms:modified>
</cp:coreProperties>
</file>