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7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C7E53-E500-41C2-8277-0E0C31140378}" type="datetimeFigureOut">
              <a:rPr lang="cs-CZ" smtClean="0"/>
              <a:pPr/>
              <a:t>2.12.2008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9F64E-1995-4E6E-A727-ABC6513C38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hyperlink" Target="http://www.mze.cz/Index.aspx?ch=275&amp;typ=1&amp;val=17332&amp;ids=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/>
          <a:lstStyle/>
          <a:p>
            <a:r>
              <a:rPr lang="cs-CZ" dirty="0" smtClean="0"/>
              <a:t>POKUSNÁ ZVÍŘATA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143932" cy="254319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Zákon č. 246/1992 Sb., na ochranu zvířat proti týrání</a:t>
            </a:r>
          </a:p>
          <a:p>
            <a:r>
              <a:rPr lang="cs-CZ" dirty="0" smtClean="0"/>
              <a:t>Část pátá – ochrana pokusných zvířat</a:t>
            </a:r>
          </a:p>
          <a:p>
            <a:endParaRPr lang="cs-CZ" sz="1600" dirty="0" smtClean="0"/>
          </a:p>
          <a:p>
            <a:pPr algn="r"/>
            <a:r>
              <a:rPr lang="cs-CZ" sz="2000" dirty="0" smtClean="0"/>
              <a:t>Šárka Němčáková</a:t>
            </a:r>
          </a:p>
          <a:p>
            <a:pPr algn="r"/>
            <a:r>
              <a:rPr lang="cs-CZ" sz="2000" dirty="0" smtClean="0"/>
              <a:t>20.11.2008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2000240"/>
            <a:ext cx="18192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5"/>
            <a:ext cx="9088039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428605"/>
            <a:ext cx="9095243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23980"/>
            <a:ext cx="9144000" cy="643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5"/>
            <a:ext cx="9112667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9102487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2000"/>
            <a:ext cx="9144000" cy="59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89832"/>
            <a:ext cx="9144000" cy="5968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Použité zdroje</a:t>
            </a:r>
            <a:br>
              <a:rPr lang="cs-CZ" dirty="0" smtClean="0"/>
            </a:br>
            <a:r>
              <a:rPr lang="cs-CZ" sz="2200" dirty="0" smtClean="0"/>
              <a:t>aneb kde hledat, pokud vás zajímají podrobnosti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5900750" cy="3983047"/>
          </a:xfrm>
        </p:spPr>
        <p:txBody>
          <a:bodyPr/>
          <a:lstStyle/>
          <a:p>
            <a:r>
              <a:rPr lang="cs-CZ" sz="2400" dirty="0" smtClean="0"/>
              <a:t>Zákon č. 246/1992 Sb., na ochranu zvířat proti týrání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Ministerstvo zemědělství: </a:t>
            </a:r>
            <a:r>
              <a:rPr lang="cs-CZ" sz="2400" u="sng" dirty="0" smtClean="0">
                <a:hlinkClick r:id="rId2"/>
              </a:rPr>
              <a:t>http://www.mze.</a:t>
            </a:r>
            <a:r>
              <a:rPr lang="cs-CZ" sz="2400" u="sng" dirty="0" err="1" smtClean="0">
                <a:hlinkClick r:id="rId2"/>
              </a:rPr>
              <a:t>cz</a:t>
            </a:r>
            <a:r>
              <a:rPr lang="cs-CZ" sz="2400" u="sng" dirty="0" smtClean="0">
                <a:hlinkClick r:id="rId2"/>
              </a:rPr>
              <a:t>/Index.</a:t>
            </a:r>
            <a:r>
              <a:rPr lang="cs-CZ" sz="2400" u="sng" dirty="0" err="1" smtClean="0">
                <a:hlinkClick r:id="rId2"/>
              </a:rPr>
              <a:t>aspx</a:t>
            </a:r>
            <a:r>
              <a:rPr lang="cs-CZ" sz="2400" u="sng" dirty="0" smtClean="0">
                <a:hlinkClick r:id="rId2"/>
              </a:rPr>
              <a:t>?ch=275&amp;typ=1&amp;val=17332&amp;</a:t>
            </a:r>
            <a:r>
              <a:rPr lang="cs-CZ" sz="2400" u="sng" dirty="0" err="1" smtClean="0">
                <a:hlinkClick r:id="rId2"/>
              </a:rPr>
              <a:t>ids</a:t>
            </a:r>
            <a:r>
              <a:rPr lang="cs-CZ" sz="2400" u="sng" dirty="0" smtClean="0">
                <a:hlinkClick r:id="rId2"/>
              </a:rPr>
              <a:t>=0</a:t>
            </a:r>
            <a:endParaRPr lang="cs-CZ" sz="2400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2000240"/>
            <a:ext cx="1809755" cy="2990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6000" dirty="0" smtClean="0"/>
              <a:t>Definice pokusného zvířete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2643182"/>
            <a:ext cx="7929618" cy="34290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sz="3500" dirty="0" smtClean="0"/>
              <a:t>   </a:t>
            </a:r>
            <a:r>
              <a:rPr lang="cs-CZ" sz="3000" dirty="0" smtClean="0"/>
              <a:t>Pokusným zvířetem je každé zvíře, které je   nebo má být použito k pokusům, včetně volně žijícího zvířete, samostatného života schopné </a:t>
            </a:r>
            <a:r>
              <a:rPr lang="cs-CZ" sz="3000" dirty="0" err="1" smtClean="0"/>
              <a:t>larviální</a:t>
            </a:r>
            <a:r>
              <a:rPr lang="cs-CZ" sz="3000" dirty="0" smtClean="0"/>
              <a:t> formy nebo rozmnožování schopné  </a:t>
            </a:r>
            <a:r>
              <a:rPr lang="cs-CZ" sz="3000" dirty="0" err="1" smtClean="0"/>
              <a:t>larviální</a:t>
            </a:r>
            <a:r>
              <a:rPr lang="cs-CZ" sz="3000" dirty="0" smtClean="0"/>
              <a:t> formy. </a:t>
            </a:r>
            <a:endParaRPr lang="cs-CZ" sz="3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/>
          <a:lstStyle/>
          <a:p>
            <a:r>
              <a:rPr lang="cs-CZ" dirty="0" smtClean="0"/>
              <a:t>Definice pokusu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Pokus je jakékoliv použití zvířete k pokusným nebo jiným vědeckým účelům, které u zvířete vyvolá nebo je způsobilé vyvolat bolest, úzkost nebo utrpení, anebo které může vést k trvalému poškození nebo ke ztížení přirozeného způsobu života zvířete, anebo které v důsledku provedených zákroků  vede nebo může vést k tomu, aby se zvíře s takovýmto poškozením narodilo; za pokus se považují i případy, kdy bylo u zvířete vyloučeno utrpení nebo trvalé poškození úspěšným použitím prostředků pro celkové nebo místní znecitlivění, prostředků snižujících bolest nebo jiných metod. </a:t>
            </a:r>
          </a:p>
          <a:p>
            <a:pPr>
              <a:buNone/>
            </a:pPr>
            <a:r>
              <a:rPr lang="cs-CZ" dirty="0" smtClean="0"/>
              <a:t>     Veterinární léčebné preventivní a diagnostické úkony, inseminace a přenos embryí, porážení zvířat v chovu nejsou pokusem podle tohoto zákona. 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Pokusy lze provádět pouze za účelem: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Odvrácení nebo prevence nemocí</a:t>
            </a:r>
          </a:p>
          <a:p>
            <a:r>
              <a:rPr lang="cs-CZ" dirty="0" smtClean="0"/>
              <a:t>Provádění diagnostiky nebo léčby onemocnění</a:t>
            </a:r>
          </a:p>
          <a:p>
            <a:r>
              <a:rPr lang="cs-CZ" dirty="0" smtClean="0"/>
              <a:t>Zjišťování, vyhodnocování či modifikace fyziologických stavů</a:t>
            </a:r>
          </a:p>
          <a:p>
            <a:r>
              <a:rPr lang="cs-CZ" dirty="0" smtClean="0"/>
              <a:t>Ochrany ŽP v zájmu zdraví a živ. Podmínek</a:t>
            </a:r>
          </a:p>
          <a:p>
            <a:r>
              <a:rPr lang="cs-CZ" dirty="0" smtClean="0"/>
              <a:t>Provádění výuky (pokud nejde jinak)</a:t>
            </a:r>
          </a:p>
          <a:p>
            <a:r>
              <a:rPr lang="cs-CZ" dirty="0" smtClean="0"/>
              <a:t>Zachování/rozmnožování živého materiálu pro vědecké účely</a:t>
            </a:r>
          </a:p>
          <a:p>
            <a:r>
              <a:rPr lang="cs-CZ" dirty="0" smtClean="0"/>
              <a:t>Provádění vědeckého výzkumu</a:t>
            </a:r>
          </a:p>
          <a:p>
            <a:r>
              <a:rPr lang="cs-CZ" dirty="0" smtClean="0"/>
              <a:t>Konání soudního řízení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928670"/>
            <a:ext cx="7715304" cy="4811715"/>
          </a:xfrm>
        </p:spPr>
        <p:txBody>
          <a:bodyPr/>
          <a:lstStyle/>
          <a:p>
            <a:r>
              <a:rPr lang="cs-CZ" dirty="0" smtClean="0"/>
              <a:t>Pokusy smí provádět jen zařízení s akreditací ministerstva, s odborně vzdělanými osobami a vyhovujícím vybavení.</a:t>
            </a:r>
          </a:p>
          <a:p>
            <a:r>
              <a:rPr lang="cs-CZ" dirty="0" smtClean="0"/>
              <a:t>Pokusy jsou povoleny pouze pokud nelze poznatky získat jiným způsobem.</a:t>
            </a:r>
          </a:p>
          <a:p>
            <a:r>
              <a:rPr lang="cs-CZ" dirty="0" smtClean="0"/>
              <a:t>Pokusy se provádějí na zvířatech k těmto účelům chovaným, toulavá a opuštěná zvířata nesmějí být používána.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Zakázané pokusy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2643182"/>
            <a:ext cx="8229600" cy="3525831"/>
          </a:xfrm>
        </p:spPr>
        <p:txBody>
          <a:bodyPr/>
          <a:lstStyle/>
          <a:p>
            <a:r>
              <a:rPr lang="cs-CZ" dirty="0" smtClean="0"/>
              <a:t>Vývoj a zkoušení zbraní, bojových látek </a:t>
            </a:r>
          </a:p>
          <a:p>
            <a:r>
              <a:rPr lang="cs-CZ" dirty="0" smtClean="0"/>
              <a:t>Vývoj a zkoušení kosmetických prostředků a jejich ingrediencí</a:t>
            </a:r>
          </a:p>
          <a:p>
            <a:r>
              <a:rPr lang="cs-CZ" dirty="0" smtClean="0"/>
              <a:t>Pokusy na chráněných a ohrožených zvířatech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3116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Provoz uživatelského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Odborná komise zařízení</a:t>
            </a:r>
          </a:p>
          <a:p>
            <a:r>
              <a:rPr lang="cs-CZ" dirty="0" smtClean="0"/>
              <a:t>Zajištění veterinární péče o pokusná zvířata</a:t>
            </a:r>
          </a:p>
          <a:p>
            <a:r>
              <a:rPr lang="cs-CZ" dirty="0" smtClean="0"/>
              <a:t>Vedení záznamů (počet, druh zvířat, původ, datum přijetí) – uchovat min. 3 roky</a:t>
            </a:r>
          </a:p>
          <a:p>
            <a:r>
              <a:rPr lang="cs-CZ" dirty="0" smtClean="0"/>
              <a:t>Provádění pokusů, které působí větší než nepatrnou bolest, jen za znecitlivění, pokud to nevylučuje účel pokusu</a:t>
            </a:r>
          </a:p>
          <a:p>
            <a:r>
              <a:rPr lang="cs-CZ" dirty="0" smtClean="0"/>
              <a:t>Použití zvířat k bolestivým pokusům pouze 1x, pokud opakování není součásti pokusu</a:t>
            </a:r>
          </a:p>
          <a:p>
            <a:r>
              <a:rPr lang="cs-CZ" dirty="0" smtClean="0"/>
              <a:t>Zajištění přiměřené péče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zvířat při provádění pokusů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43404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K  pokusu  nelze  použít  zvířata  s  klinicky  zjevnými  příznaky onemocnění, pokud to není součástí schváleného projektu pokusů.</a:t>
            </a:r>
          </a:p>
          <a:p>
            <a:pPr algn="just"/>
            <a:r>
              <a:rPr lang="cs-CZ" sz="2800" dirty="0" smtClean="0"/>
              <a:t>Znecitlivění  nebo  jiné  metody tlumící bolest se řídí prospěchem zvířete se zřetelem na jeho druh a na účel pokusu.</a:t>
            </a:r>
          </a:p>
          <a:p>
            <a:pPr algn="just"/>
            <a:r>
              <a:rPr lang="cs-CZ" sz="2800" dirty="0" smtClean="0"/>
              <a:t> Prostředky, které způsobují pouze ochrnutí svalů, se nepovažují za prostředky vhodné pro znecitlivění.</a:t>
            </a:r>
            <a:endParaRPr lang="cs-CZ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85860"/>
            <a:ext cx="8586788" cy="143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/>
          <a:lstStyle/>
          <a:p>
            <a:r>
              <a:rPr lang="cs-CZ" dirty="0" smtClean="0"/>
              <a:t>… a teď trocha statistiky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286124"/>
            <a:ext cx="2999686" cy="256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447</Words>
  <Application>Microsoft Office PowerPoint</Application>
  <PresentationFormat>Předvádění na obrazovce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POKUSNÁ ZVÍŘATA</vt:lpstr>
      <vt:lpstr>Definice pokusného zvířete</vt:lpstr>
      <vt:lpstr>Definice pokusu</vt:lpstr>
      <vt:lpstr>Pokusy lze provádět pouze za účelem: </vt:lpstr>
      <vt:lpstr>Snímek 5</vt:lpstr>
      <vt:lpstr>Zakázané pokusy</vt:lpstr>
      <vt:lpstr>Provoz uživatelského zařízení</vt:lpstr>
      <vt:lpstr>Ochrana zvířat při provádění pokusů</vt:lpstr>
      <vt:lpstr>… a teď trocha statistiky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Použité zdroje aneb kde hledat, pokud vás zajímají podrobnosti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POKUSNÁ ZVÍŘATA</dc:title>
  <dc:creator>Martin Hánečka</dc:creator>
  <cp:lastModifiedBy>ESP Brno</cp:lastModifiedBy>
  <cp:revision>28</cp:revision>
  <dcterms:created xsi:type="dcterms:W3CDTF">2008-11-19T21:20:06Z</dcterms:created>
  <dcterms:modified xsi:type="dcterms:W3CDTF">2008-12-02T10:57:13Z</dcterms:modified>
</cp:coreProperties>
</file>