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5" r:id="rId4"/>
    <p:sldId id="266" r:id="rId5"/>
    <p:sldId id="267" r:id="rId6"/>
    <p:sldId id="285" r:id="rId7"/>
    <p:sldId id="283" r:id="rId8"/>
    <p:sldId id="284" r:id="rId9"/>
    <p:sldId id="28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9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5C4F"/>
    <a:srgbClr val="E7E5E5"/>
    <a:srgbClr val="EC8D2F"/>
    <a:srgbClr val="5E5447"/>
    <a:srgbClr val="E66624"/>
    <a:srgbClr val="66FFFF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5" autoAdjust="0"/>
    <p:restoredTop sz="87363" autoAdjust="0"/>
  </p:normalViewPr>
  <p:slideViewPr>
    <p:cSldViewPr snapToObjects="1">
      <p:cViewPr varScale="1">
        <p:scale>
          <a:sx n="74" d="100"/>
          <a:sy n="74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04"/>
    </p:cViewPr>
  </p:sorterViewPr>
  <p:notesViewPr>
    <p:cSldViewPr snapToObjects="1">
      <p:cViewPr varScale="1">
        <p:scale>
          <a:sx n="117" d="100"/>
          <a:sy n="117" d="100"/>
        </p:scale>
        <p:origin x="-3080" y="-12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352425"/>
            <a:ext cx="3038475" cy="2667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7A40DE24-68B7-4C71-8B21-FB20F8AB4ED3}" type="datetimeFigureOut">
              <a:rPr lang="en-US"/>
              <a:pPr>
                <a:defRPr/>
              </a:pPr>
              <a:t>10/15/2009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8475" cy="4651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F4BAEB4C-C405-48FD-A626-D1C83EBD1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413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266700"/>
            <a:ext cx="21859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338477-DA89-4FFE-80C9-0FC762C83280}" type="datetimeFigureOut">
              <a:rPr lang="en-US"/>
              <a:pPr>
                <a:defRPr/>
              </a:pPr>
              <a:t>10/15/2009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61E313-AC19-4D12-AA66-8F04155A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FAA9-30C0-4DE1-85F1-861FE38168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465138"/>
            <a:fld id="{D949942F-4DF4-4B76-AACE-AAA15381C612}" type="slidenum">
              <a:rPr lang="cs-CZ" sz="1200">
                <a:latin typeface="Times New Roman" pitchFamily="18" charset="0"/>
              </a:rPr>
              <a:pPr algn="r" defTabSz="465138"/>
              <a:t>7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6476-58BA-4C7A-8C08-D8C841A0D380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715-8D00-44D7-AC28-0F78B9735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17523-351F-4620-BECC-1A1F6FC0C709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B62D-3E51-4BDB-AD2E-A10BBC8B4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668B-41D3-48EC-BD21-27ECDB15C5CC}" type="datetime1">
              <a:rPr lang="cs-CZ"/>
              <a:pPr>
                <a:defRPr/>
              </a:pPr>
              <a:t>15.10.2009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90AB-ABF0-4AE9-A797-5D3BBB7AD4E9}" type="datetime1">
              <a:rPr lang="cs-CZ"/>
              <a:pPr>
                <a:defRPr/>
              </a:pPr>
              <a:t>15.10.2009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30EB-514E-407A-A84C-6C479C7A53D5}" type="datetime1">
              <a:rPr lang="cs-CZ"/>
              <a:pPr>
                <a:defRPr/>
              </a:pPr>
              <a:t>15.10.2009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D478-04C1-4275-8132-C2058F1C0EB6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A37D-C813-4E29-81F3-4D41A2766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7B23-1DD7-4C6C-A82D-23717F1AEC19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643F-A20A-488D-94A7-74E53BE8622D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83BA-EEC6-476A-A09E-52B4A0651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5BAF-FDE3-468D-B488-3A0FAB50021C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70E7-43C9-4D31-8299-9BD2EC6AD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9904-EE46-4264-B958-BE06016D17EA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186C-F609-4073-B4C1-73C1C2777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D46E-960B-4D8D-AF3D-1666DE89FFDE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9CD0-3DD0-452B-BACB-04F89D225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49B7-D7CC-4DF0-810E-62A2A254CE4F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F6D7-DC9C-4865-B16A-8CBEE0A8A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0078-9836-40CB-94CF-610FBC432022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CC20-A0D6-43E5-9913-1851B7AE3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39FF6-2CB0-447C-8613-77C4C36B0092}" type="datetime1">
              <a:rPr lang="cs-CZ"/>
              <a:pPr>
                <a:defRPr/>
              </a:pPr>
              <a:t>15.10.2009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CE2BD20-61F4-4EB1-8DCE-884B5A9FA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4.jpeg"/><Relationship Id="rId2" Type="http://schemas.openxmlformats.org/officeDocument/2006/relationships/hyperlink" Target="http://www.bcmktgonline.com/frustrated_businessman_with_laptop_300x200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bb-plastic.com/production%20department/printing%20machine.jpg" TargetMode="External"/><Relationship Id="rId11" Type="http://schemas.openxmlformats.org/officeDocument/2006/relationships/hyperlink" Target="http://images.google.cz/imgres?imgurl=http://artfiles.art.com/images/-/Construction-Workers-Lunching-on-a-Crossbeam-1932-Photographic-Print-C10114692.jpeg&amp;imgrefurl=http://www.art.com/asp/sp-asp/_/pd--10114692/sp--D/Construction_Workers_Lunching_on_a_Crossbeam_1932.htm&amp;h=320&amp;w=400&amp;sz=27&amp;hl=cs&amp;start=19&amp;tbnid=KAhPgW4LTSNHoM:&amp;tbnh=99&amp;tbnw=124&amp;prev=/images?q=workers&amp;gbv=2&amp;svnum=10&amp;hl=cs" TargetMode="External"/><Relationship Id="rId5" Type="http://schemas.openxmlformats.org/officeDocument/2006/relationships/image" Target="../media/image41.jpeg"/><Relationship Id="rId10" Type="http://schemas.openxmlformats.org/officeDocument/2006/relationships/image" Target="../media/image43.jpeg"/><Relationship Id="rId4" Type="http://schemas.openxmlformats.org/officeDocument/2006/relationships/hyperlink" Target="http://customersrock.files.wordpress.com/2006/12/frustrated-man.jpg" TargetMode="External"/><Relationship Id="rId9" Type="http://schemas.openxmlformats.org/officeDocument/2006/relationships/hyperlink" Target="http://images.google.cz/imgres?imgurl=http://www.kweii.com/site/services/color_pocessing/pantone_exp/pantone_exp_image/pantone_table.jpg&amp;imgrefurl=http://www.kweii.com/site/services/color_pocessing/pantone_exp/pantone_exp.html&amp;h=896&amp;w=1280&amp;sz=145&amp;hl=cs&amp;start=1&amp;tbnid=hCoPa3atVtWoOM:&amp;tbnh=105&amp;tbnw=150&amp;prev=/images?q=pantone&amp;gbv=2&amp;svnum=10&amp;hl=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instein.cs.uri.edu/tutorials/csc101/pc/excel97/images/excel1.jp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startbreakingfree.com/wp-content/uploads/2007/05/safe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moneykingdom.net/money.gif&amp;imgrefurl=http://topsecretblogger.com/5-ways-to-make-money-online-with-ads/&amp;h=1200&amp;w=900&amp;sz=415&amp;hl=cs&amp;start=4&amp;tbnid=42ytRYiKePC9UM:&amp;tbnh=150&amp;tbnw=113&amp;prev=/images?q=Money&amp;gbv=2&amp;svnum=10&amp;hl=cs&amp;sa=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christopherjohn.co.uk/images/hurdles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earthobservatory.nasa.gov/Newsroom/NewImages/Images/AS11-44-6548_lrg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ally.rit.edu/cary/cc_db/19th_century/10.jpeg" TargetMode="External"/><Relationship Id="rId7" Type="http://schemas.openxmlformats.org/officeDocument/2006/relationships/hyperlink" Target="http://images.google.cz/imgres?imgurl=http://img.en.china.cn/image/10/63/61/20/90/1063687090_1_big.jpg&amp;imgrefurl=http://search.en.china.cn/provide.php?k=machine&amp;type=1&amp;h=1086&amp;w=2126&amp;sz=251&amp;hl=cs&amp;start=16&amp;tbnid=2x7GUs-oAU3QqM:&amp;tbnh=77&amp;tbnw=150&amp;prev=/images?q=Printing+machine+China+&amp;gbv=2&amp;svnum=10&amp;hl=cs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13.jpeg"/><Relationship Id="rId5" Type="http://schemas.openxmlformats.org/officeDocument/2006/relationships/hyperlink" Target="http://images.google.cz/imgres?imgurl=http://product-image.tradeindia.com/00087495/b/Rotogravure-Printing-Machine.jpg&amp;imgrefurl=http://fotoflex.tradeindia.com/&amp;h=338&amp;w=450&amp;sz=18&amp;hl=cs&amp;start=23&amp;tbnid=NTin6M7Wn0HARM:&amp;tbnh=95&amp;tbnw=127&amp;prev=/images?q=Printing+machine+India&amp;start=20&amp;gbv=2&amp;ndsp=20&amp;svnum=10&amp;hl=cs&amp;sa=N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narod-sobe.cz/svet/hmota/telesa/planety/Zeme/satelitni_snimky/globe_west_102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aristocraft.com/catalog/figures/images/60070-Stanley,%20wheelbarrow.jpg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://www.sonofthesouth.net/slavery/african-american-art/negro-caricature.jpg" TargetMode="External"/><Relationship Id="rId12" Type="http://schemas.openxmlformats.org/officeDocument/2006/relationships/image" Target="../media/image28.jpeg"/><Relationship Id="rId17" Type="http://schemas.openxmlformats.org/officeDocument/2006/relationships/image" Target="../media/image10.png"/><Relationship Id="rId2" Type="http://schemas.openxmlformats.org/officeDocument/2006/relationships/hyperlink" Target="http://www.foxprohistory.org/softwareboxes/foxbase_mac_21.jpg" TargetMode="Externa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hyperlink" Target="http://www.loc.gov/shop/images/catalog/items/enlarge/enlarge_nofagr.jpg" TargetMode="External"/><Relationship Id="rId5" Type="http://schemas.openxmlformats.org/officeDocument/2006/relationships/image" Target="../media/image24.jpeg"/><Relationship Id="rId15" Type="http://schemas.openxmlformats.org/officeDocument/2006/relationships/hyperlink" Target="http://images.google.cz/imgres?imgurl=http://www.mormonhistoricsitesfoundation.org/art/iowaCityArticle1.jpg&amp;imgrefurl=http://www.mormonhistoricsitesfoundation.org/articles/iowaCity1.htm&amp;h=194&amp;w=300&amp;sz=38&amp;hl=cs&amp;start=3&amp;tbnid=cCZeF5KYawfUrM:&amp;tbnh=75&amp;tbnw=116&amp;prev=/images?q=handcart&amp;gbv=2&amp;svnum=10&amp;hl=cs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informix-support.co.uk/images/leftmenu.jpg" TargetMode="External"/><Relationship Id="rId9" Type="http://schemas.openxmlformats.org/officeDocument/2006/relationships/hyperlink" Target="http://images.google.cz/imgres?imgurl=http://www.business-in-asia.com/images/china_worker2.jpeg&amp;imgrefurl=http://www.business-in-asia.com/china_wages.html&amp;h=155&amp;w=184&amp;sz=16&amp;hl=cs&amp;start=5&amp;tbnid=85RfPPJkbSww4M:&amp;tbnh=86&amp;tbnw=102&amp;prev=/images?q=Chinese+workers&amp;gbv=2&amp;svnum=10&amp;hl=cs" TargetMode="External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hyperlink" Target="http://digiweb.ihned.cz/attachment.php/14616980/FLHmfWOnjKI1azGSbkyVAd4hNq0oB9gD/human_evolution__350x210_.jpg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  <a:cs typeface="+mn-cs"/>
              </a:rPr>
              <a:t>Jaromír </a:t>
            </a:r>
            <a:r>
              <a:rPr lang="cs-CZ" b="1" dirty="0" err="1">
                <a:solidFill>
                  <a:schemeClr val="bg1"/>
                </a:solidFill>
                <a:latin typeface="+mj-lt"/>
                <a:cs typeface="+mn-cs"/>
              </a:rPr>
              <a:t>Skorkovský</a:t>
            </a:r>
            <a:endParaRPr lang="cs-CZ" b="1" dirty="0">
              <a:solidFill>
                <a:schemeClr val="bg1"/>
              </a:solidFill>
              <a:latin typeface="+mj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dirty="0" err="1">
                <a:solidFill>
                  <a:schemeClr val="bg1"/>
                </a:solidFill>
                <a:latin typeface="+mj-lt"/>
                <a:cs typeface="+mn-cs"/>
              </a:rPr>
              <a:t>Training</a:t>
            </a:r>
            <a:r>
              <a:rPr lang="cs-CZ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j-lt"/>
                <a:cs typeface="+mn-cs"/>
              </a:rPr>
              <a:t>manager</a:t>
            </a:r>
            <a:endParaRPr lang="en-US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292350" y="5029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cs-CZ" b="1">
                <a:solidFill>
                  <a:srgbClr val="695C4F"/>
                </a:solidFill>
                <a:latin typeface="Calibri" pitchFamily="34" charset="0"/>
              </a:rPr>
              <a:t>1</a:t>
            </a:r>
            <a:r>
              <a:rPr lang="cs-CZ" b="1">
                <a:solidFill>
                  <a:srgbClr val="695C4F"/>
                </a:solidFill>
              </a:rPr>
              <a:t>6</a:t>
            </a:r>
            <a:r>
              <a:rPr lang="cs-CZ" b="1">
                <a:solidFill>
                  <a:srgbClr val="695C4F"/>
                </a:solidFill>
                <a:latin typeface="Calibri" pitchFamily="34" charset="0"/>
              </a:rPr>
              <a:t>.</a:t>
            </a:r>
            <a:r>
              <a:rPr lang="cs-CZ" b="1">
                <a:solidFill>
                  <a:srgbClr val="695C4F"/>
                </a:solidFill>
              </a:rPr>
              <a:t>10</a:t>
            </a:r>
            <a:r>
              <a:rPr lang="cs-CZ" b="1">
                <a:solidFill>
                  <a:srgbClr val="695C4F"/>
                </a:solidFill>
                <a:latin typeface="Calibri" pitchFamily="34" charset="0"/>
              </a:rPr>
              <a:t>5. 2009</a:t>
            </a:r>
            <a:r>
              <a:rPr lang="cs-CZ">
                <a:solidFill>
                  <a:srgbClr val="695C4F"/>
                </a:solidFill>
                <a:latin typeface="Calibri" pitchFamily="34" charset="0"/>
              </a:rPr>
              <a:t>, </a:t>
            </a:r>
            <a:r>
              <a:rPr lang="cs-CZ">
                <a:solidFill>
                  <a:srgbClr val="695C4F"/>
                </a:solidFill>
              </a:rPr>
              <a:t>Praha</a:t>
            </a:r>
            <a:endParaRPr lang="en-US">
              <a:solidFill>
                <a:srgbClr val="695C4F"/>
              </a:solidFill>
              <a:latin typeface="Calibri" pitchFamily="34" charset="0"/>
            </a:endParaRPr>
          </a:p>
        </p:txBody>
      </p:sp>
      <p:pic>
        <p:nvPicPr>
          <p:cNvPr id="18437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90600" y="19812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latin typeface="+mj-lt"/>
                <a:ea typeface="+mj-ea"/>
                <a:cs typeface="+mj-cs"/>
              </a:rPr>
              <a:t>PrintVis</a:t>
            </a:r>
            <a:r>
              <a:rPr lang="cs-CZ" dirty="0" smtClean="0">
                <a:latin typeface="+mj-lt"/>
                <a:ea typeface="+mj-ea"/>
                <a:cs typeface="+mj-cs"/>
              </a:rPr>
              <a:t> – Cesta k lepším výsledkům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643446"/>
            <a:ext cx="1695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Obchodník a jeho dilema</a:t>
            </a:r>
          </a:p>
        </p:txBody>
      </p:sp>
      <p:pic>
        <p:nvPicPr>
          <p:cNvPr id="421895" name="Picture 7" descr="frustrated_businessman_with_laptop_300x2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2754313"/>
            <a:ext cx="19843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7" name="Picture 9" descr="frustrated-ma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3" y="2787650"/>
            <a:ext cx="19589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1" name="Picture 13" descr="printing%2520machin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1063" y="5192713"/>
            <a:ext cx="15414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02" name="Line 14"/>
          <p:cNvSpPr>
            <a:spLocks noChangeShapeType="1"/>
          </p:cNvSpPr>
          <p:nvPr/>
        </p:nvSpPr>
        <p:spPr bwMode="auto">
          <a:xfrm flipV="1">
            <a:off x="2303463" y="3078163"/>
            <a:ext cx="1887537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2430463" y="2681288"/>
            <a:ext cx="94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rgbClr val="3333FF"/>
                </a:solidFill>
                <a:latin typeface="+mj-lt"/>
                <a:cs typeface="+mn-cs"/>
              </a:rPr>
              <a:t>Poptávka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 flipH="1">
            <a:off x="2303463" y="3889375"/>
            <a:ext cx="19224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2357438" y="4365625"/>
            <a:ext cx="1620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rgbClr val="008000"/>
                </a:solidFill>
                <a:latin typeface="+mj-lt"/>
                <a:cs typeface="+mn-cs"/>
              </a:rPr>
              <a:t>Přesná obchodní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rgbClr val="008000"/>
                </a:solidFill>
                <a:latin typeface="+mj-lt"/>
                <a:cs typeface="+mn-cs"/>
              </a:rPr>
              <a:t>cena nabídky</a:t>
            </a:r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 flipH="1">
            <a:off x="2743200" y="3136900"/>
            <a:ext cx="11113" cy="682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11450" y="3303588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Calibri" pitchFamily="34" charset="0"/>
              </a:rPr>
              <a:t>T= 0,4 sec</a:t>
            </a:r>
          </a:p>
        </p:txBody>
      </p:sp>
      <p:pic>
        <p:nvPicPr>
          <p:cNvPr id="421910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2025" y="1328738"/>
            <a:ext cx="1366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12" name="Picture 24" descr="pantone_tabl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8850" y="26035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14" name="Picture 26" descr="Construction-Workers-Lunching-on-a-Crossbeam-1932-Photographic-Print-C1011469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8050" y="3779838"/>
            <a:ext cx="15430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15" name="AutoShape 27"/>
          <p:cNvSpPr>
            <a:spLocks noChangeArrowheads="1"/>
          </p:cNvSpPr>
          <p:nvPr/>
        </p:nvSpPr>
        <p:spPr bwMode="auto">
          <a:xfrm>
            <a:off x="6261100" y="1550988"/>
            <a:ext cx="765175" cy="4329112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7934" y="5683970"/>
            <a:ext cx="1218005" cy="8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2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2" grpId="0" animBg="1"/>
      <p:bldP spid="421903" grpId="0"/>
      <p:bldP spid="421904" grpId="0" animBg="1"/>
      <p:bldP spid="421906" grpId="0"/>
      <p:bldP spid="421907" grpId="0" animBg="1"/>
      <p:bldP spid="421909" grpId="0"/>
      <p:bldP spid="421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Aplikace PrintVis pro polygrafii 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500313"/>
            <a:ext cx="6656387" cy="352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sz="1800" smtClean="0"/>
              <a:t>umí navrhnout rychlé a variantní cenové nabídky</a:t>
            </a:r>
          </a:p>
          <a:p>
            <a:pPr eaLnBrk="1" hangingPunct="1">
              <a:lnSpc>
                <a:spcPct val="90000"/>
              </a:lnSpc>
            </a:pPr>
            <a:endParaRPr lang="cs-CZ" sz="18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sz="1800" smtClean="0"/>
              <a:t>zvládá velký počet nabídek </a:t>
            </a:r>
          </a:p>
          <a:p>
            <a:pPr eaLnBrk="1" hangingPunct="1">
              <a:lnSpc>
                <a:spcPct val="90000"/>
              </a:lnSpc>
            </a:pPr>
            <a:endParaRPr lang="cs-CZ" sz="18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sz="1800" smtClean="0"/>
              <a:t>umožňuje rychlou odezvu na požadavky zákazníka</a:t>
            </a:r>
          </a:p>
          <a:p>
            <a:pPr eaLnBrk="1" hangingPunct="1">
              <a:lnSpc>
                <a:spcPct val="90000"/>
              </a:lnSpc>
            </a:pPr>
            <a:endParaRPr lang="cs-CZ" sz="18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sz="1800" smtClean="0"/>
              <a:t>vysoce efektivní řešení při opakovaných zakázkách s použitím údajů z podobných dřívějších zakázek nebo přednastavených šablon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s-CZ" sz="18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cs-CZ" sz="1800" smtClean="0"/>
              <a:t>definice návrhu obchodní ceny (z časů, od kusu, podle speciální obchodní politiky,..)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s-CZ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cs-CZ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496" y="805583"/>
            <a:ext cx="1218005" cy="8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Aplikace PrintVis pro polygrafii  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749425"/>
            <a:ext cx="6656387" cy="3521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800" smtClean="0"/>
              <a:t>   </a:t>
            </a:r>
          </a:p>
          <a:p>
            <a:pPr eaLnBrk="1" hangingPunct="1">
              <a:lnSpc>
                <a:spcPct val="80000"/>
              </a:lnSpc>
            </a:pPr>
            <a:endParaRPr lang="cs-CZ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sz="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systém eviduje všechny podklady zákazníků (pdf,..) 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nástroje a metodika pro výpočet sazeb nákladových míst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 zabezpečuje správné vedení technologických postupů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optimalizační algoritmy minimalizující náklady (správné rozměry papíru, definice tiskových délek,..)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sz="1800" smtClean="0"/>
              <a:t>nástroje a metodika pro výpočet sazeb nákladových míst</a:t>
            </a:r>
          </a:p>
          <a:p>
            <a:pPr eaLnBrk="1" hangingPunct="1">
              <a:lnSpc>
                <a:spcPct val="80000"/>
              </a:lnSpc>
            </a:pPr>
            <a:endParaRPr 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800" smtClean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496" y="805583"/>
            <a:ext cx="1218005" cy="8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Aplikace PrintVis pro polygrafii 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500313"/>
            <a:ext cx="6656387" cy="41005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cs-CZ" sz="1800" smtClean="0"/>
              <a:t>vypracovaná metodika pro parametrizaci (PRIME)</a:t>
            </a:r>
          </a:p>
          <a:p>
            <a:pPr eaLnBrk="1" hangingPunct="1">
              <a:buFontTx/>
              <a:buChar char="•"/>
            </a:pPr>
            <a:endParaRPr lang="cs-CZ" sz="1800" smtClean="0"/>
          </a:p>
          <a:p>
            <a:pPr eaLnBrk="1" hangingPunct="1">
              <a:buFontTx/>
              <a:buChar char="•"/>
            </a:pPr>
            <a:r>
              <a:rPr lang="cs-CZ" sz="1800" smtClean="0"/>
              <a:t>automatické i ruční plánování výroby  </a:t>
            </a:r>
          </a:p>
          <a:p>
            <a:pPr eaLnBrk="1" hangingPunct="1">
              <a:buFontTx/>
              <a:buChar char="•"/>
            </a:pPr>
            <a:endParaRPr lang="cs-CZ" sz="1800" smtClean="0"/>
          </a:p>
          <a:p>
            <a:pPr eaLnBrk="1" hangingPunct="1">
              <a:buFontTx/>
              <a:buChar char="•"/>
            </a:pPr>
            <a:r>
              <a:rPr lang="cs-CZ" sz="1800" smtClean="0"/>
              <a:t>tiskové výstupy pro výrobu (technologický sáček) je navržen podle polygrafických zvyklostí</a:t>
            </a:r>
          </a:p>
          <a:p>
            <a:pPr eaLnBrk="1" hangingPunct="1">
              <a:buFontTx/>
              <a:buChar char="•"/>
            </a:pPr>
            <a:endParaRPr lang="cs-CZ" sz="1800" smtClean="0"/>
          </a:p>
          <a:p>
            <a:pPr eaLnBrk="1" hangingPunct="1">
              <a:buFontTx/>
              <a:buChar char="•"/>
            </a:pPr>
            <a:r>
              <a:rPr lang="cs-CZ" sz="1800" smtClean="0"/>
              <a:t>návaznost na ostatní oddělení jako je  např. nákup materiálu, skladové hospodářství nebo expedice </a:t>
            </a:r>
          </a:p>
          <a:p>
            <a:pPr eaLnBrk="1" hangingPunct="1">
              <a:buFontTx/>
              <a:buChar char="•"/>
            </a:pPr>
            <a:endParaRPr lang="cs-CZ" sz="1800" smtClean="0"/>
          </a:p>
          <a:p>
            <a:pPr eaLnBrk="1" hangingPunct="1">
              <a:buFontTx/>
              <a:buChar char="•"/>
            </a:pPr>
            <a:r>
              <a:rPr lang="cs-CZ" sz="1800" smtClean="0"/>
              <a:t>podpora standardu JDF</a:t>
            </a:r>
          </a:p>
          <a:p>
            <a:pPr eaLnBrk="1" hangingPunct="1">
              <a:buFontTx/>
              <a:buChar char="•"/>
            </a:pPr>
            <a:endParaRPr lang="cs-CZ" smtClean="0"/>
          </a:p>
          <a:p>
            <a:pPr eaLnBrk="1" hangingPunct="1">
              <a:buFontTx/>
              <a:buChar char="•"/>
            </a:pPr>
            <a:endParaRPr lang="cs-CZ" smtClean="0"/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6084888" y="2852738"/>
            <a:ext cx="2490787" cy="792162"/>
          </a:xfrm>
          <a:prstGeom prst="rightArrow">
            <a:avLst>
              <a:gd name="adj1" fmla="val 50000"/>
              <a:gd name="adj2" fmla="val 7860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400">
                <a:latin typeface="Calibri" pitchFamily="34" charset="0"/>
              </a:rPr>
              <a:t>Prime-další snímek</a:t>
            </a:r>
            <a:endParaRPr lang="en-GB" sz="140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0972" y="909421"/>
            <a:ext cx="1085105" cy="7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1155700"/>
            <a:ext cx="6586537" cy="457200"/>
          </a:xfrm>
        </p:spPr>
        <p:txBody>
          <a:bodyPr/>
          <a:lstStyle/>
          <a:p>
            <a:pPr eaLnBrk="1" hangingPunct="1"/>
            <a:r>
              <a:rPr lang="cs-CZ" sz="2000" smtClean="0"/>
              <a:t>PRIME : </a:t>
            </a:r>
            <a:r>
              <a:rPr lang="en-GB" sz="1600" smtClean="0"/>
              <a:t>PrintVis Rapid Implementation Methodology</a:t>
            </a:r>
            <a:r>
              <a:rPr lang="cs-CZ" sz="2000" smtClean="0"/>
              <a:t>  </a:t>
            </a: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438150" y="1998663"/>
            <a:ext cx="1398588" cy="311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Hodinové sazby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1136650" y="2409825"/>
            <a:ext cx="684213" cy="322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Ceníky</a:t>
            </a:r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182563" y="2825750"/>
            <a:ext cx="1643062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Rychlostní tabulky</a:t>
            </a:r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647700" y="3216275"/>
            <a:ext cx="11811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Přídavky 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4879975" y="1587500"/>
            <a:ext cx="11113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657225" y="3605213"/>
            <a:ext cx="1181100" cy="3000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Stroje (CC)</a:t>
            </a:r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auto">
          <a:xfrm>
            <a:off x="641350" y="4021138"/>
            <a:ext cx="1181100" cy="30003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Uživatelé</a:t>
            </a:r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636588" y="5507038"/>
            <a:ext cx="1181100" cy="3000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Stavy zakázek</a:t>
            </a:r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auto">
          <a:xfrm>
            <a:off x="350838" y="5884863"/>
            <a:ext cx="1470025" cy="3349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Skupiny zákazníků</a:t>
            </a:r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auto">
          <a:xfrm>
            <a:off x="358775" y="6308725"/>
            <a:ext cx="1470025" cy="3349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Skupiny výrobků</a:t>
            </a:r>
          </a:p>
        </p:txBody>
      </p:sp>
      <p:sp>
        <p:nvSpPr>
          <p:cNvPr id="435213" name="Rectangle 13"/>
          <p:cNvSpPr>
            <a:spLocks noChangeArrowheads="1"/>
          </p:cNvSpPr>
          <p:nvPr/>
        </p:nvSpPr>
        <p:spPr bwMode="auto">
          <a:xfrm>
            <a:off x="320675" y="1612900"/>
            <a:ext cx="1512888" cy="311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Formáty, vzorce</a:t>
            </a:r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644525" y="4397375"/>
            <a:ext cx="1181100" cy="3000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Kódy operací</a:t>
            </a:r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641350" y="5145088"/>
            <a:ext cx="1181100" cy="300037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Barvy</a:t>
            </a:r>
          </a:p>
        </p:txBody>
      </p:sp>
      <p:sp>
        <p:nvSpPr>
          <p:cNvPr id="435216" name="Rectangle 16"/>
          <p:cNvSpPr>
            <a:spLocks noChangeArrowheads="1"/>
          </p:cNvSpPr>
          <p:nvPr/>
        </p:nvSpPr>
        <p:spPr bwMode="auto">
          <a:xfrm>
            <a:off x="649288" y="4759325"/>
            <a:ext cx="1181100" cy="300038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Verdana" pitchFamily="34" charset="0"/>
              </a:rPr>
              <a:t>Papír</a:t>
            </a:r>
          </a:p>
        </p:txBody>
      </p:sp>
      <p:sp>
        <p:nvSpPr>
          <p:cNvPr id="435217" name="AutoShape 17"/>
          <p:cNvSpPr>
            <a:spLocks noChangeArrowheads="1"/>
          </p:cNvSpPr>
          <p:nvPr/>
        </p:nvSpPr>
        <p:spPr bwMode="auto">
          <a:xfrm>
            <a:off x="2060575" y="1655763"/>
            <a:ext cx="2301875" cy="49657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669900">
                  <a:alpha val="50998"/>
                </a:srgbClr>
              </a:gs>
              <a:gs pos="100000">
                <a:srgbClr val="0033CC">
                  <a:alpha val="62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Calibri" pitchFamily="34" charset="0"/>
              </a:rPr>
              <a:t>Manuál</a:t>
            </a:r>
          </a:p>
          <a:p>
            <a:pPr algn="ctr"/>
            <a:r>
              <a:rPr lang="cs-CZ">
                <a:latin typeface="Calibri" pitchFamily="34" charset="0"/>
              </a:rPr>
              <a:t>pro vyplnění </a:t>
            </a:r>
          </a:p>
          <a:p>
            <a:pPr algn="ctr"/>
            <a:r>
              <a:rPr lang="cs-CZ">
                <a:latin typeface="Calibri" pitchFamily="34" charset="0"/>
              </a:rPr>
              <a:t>tabulek </a:t>
            </a:r>
          </a:p>
          <a:p>
            <a:pPr algn="ctr"/>
            <a:r>
              <a:rPr lang="cs-CZ">
                <a:latin typeface="Calibri" pitchFamily="34" charset="0"/>
              </a:rPr>
              <a:t>v Excelu </a:t>
            </a:r>
          </a:p>
        </p:txBody>
      </p:sp>
      <p:pic>
        <p:nvPicPr>
          <p:cNvPr id="435218" name="Picture 18" descr="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1838325"/>
            <a:ext cx="10001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19" name="Picture 19" descr="excel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5" y="3286125"/>
            <a:ext cx="1673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2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151188"/>
            <a:ext cx="18446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21" name="Picture 21" descr="dynamics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8963" y="5345113"/>
            <a:ext cx="2849562" cy="604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6840538" y="4792663"/>
            <a:ext cx="0" cy="55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5223" name="Text Box 23"/>
          <p:cNvSpPr txBox="1">
            <a:spLocks noChangeArrowheads="1"/>
          </p:cNvSpPr>
          <p:nvPr/>
        </p:nvSpPr>
        <p:spPr bwMode="auto">
          <a:xfrm>
            <a:off x="6481763" y="2624138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Dataport</a:t>
            </a: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6083300" y="3863975"/>
            <a:ext cx="336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0972" y="909421"/>
            <a:ext cx="1085105" cy="7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animBg="1"/>
      <p:bldP spid="435204" grpId="0" animBg="1"/>
      <p:bldP spid="435205" grpId="0" animBg="1"/>
      <p:bldP spid="435206" grpId="0" animBg="1"/>
      <p:bldP spid="435208" grpId="0" animBg="1"/>
      <p:bldP spid="435209" grpId="0" animBg="1"/>
      <p:bldP spid="435210" grpId="0" animBg="1"/>
      <p:bldP spid="435211" grpId="0" animBg="1"/>
      <p:bldP spid="435212" grpId="0" animBg="1"/>
      <p:bldP spid="435213" grpId="0" animBg="1"/>
      <p:bldP spid="435214" grpId="0" animBg="1"/>
      <p:bldP spid="435215" grpId="0" animBg="1"/>
      <p:bldP spid="435216" grpId="0" animBg="1"/>
      <p:bldP spid="435217" grpId="0" animBg="1"/>
      <p:bldP spid="435222" grpId="0" animBg="1"/>
      <p:bldP spid="435223" grpId="0"/>
      <p:bldP spid="435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Zázemí velkých a stabilních SW firem </a:t>
            </a: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2643188" y="3005138"/>
            <a:ext cx="36528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	STABILITA DODAVATELŮ</a:t>
            </a: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 </a:t>
            </a: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 OCHRANA INVESTICE DO ERP</a:t>
            </a:r>
          </a:p>
        </p:txBody>
      </p:sp>
      <p:sp>
        <p:nvSpPr>
          <p:cNvPr id="428040" name="AutoShape 8"/>
          <p:cNvSpPr>
            <a:spLocks noChangeArrowheads="1"/>
          </p:cNvSpPr>
          <p:nvPr/>
        </p:nvSpPr>
        <p:spPr bwMode="auto">
          <a:xfrm>
            <a:off x="4213225" y="3575050"/>
            <a:ext cx="879475" cy="881063"/>
          </a:xfrm>
          <a:prstGeom prst="downArrow">
            <a:avLst>
              <a:gd name="adj1" fmla="val 50000"/>
              <a:gd name="adj2" fmla="val 250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28044" name="Picture 12" descr="saf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4570413"/>
            <a:ext cx="20701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2495" y="858277"/>
            <a:ext cx="1150825" cy="8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Zázemí velkých a stabilních SW firem 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1571625" y="3397250"/>
            <a:ext cx="62055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	 </a:t>
            </a:r>
          </a:p>
          <a:p>
            <a:pPr algn="ctr"/>
            <a:r>
              <a:rPr lang="cs-CZ" sz="2000">
                <a:latin typeface="Calibri" pitchFamily="34" charset="0"/>
              </a:rPr>
              <a:t>VÝVOJ NENÍ ZÁVISLÝ NA MALÉM TÝMU VÝVOJÁŘŮ</a:t>
            </a: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</a:t>
            </a:r>
          </a:p>
          <a:p>
            <a:pPr algn="ctr"/>
            <a:endParaRPr lang="cs-CZ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cs-CZ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cs-CZ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cs-CZ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 </a:t>
            </a:r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JISTOTA, ŽE APLIKACE  </a:t>
            </a:r>
          </a:p>
          <a:p>
            <a:pPr algn="ctr"/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   NEZASTARÁ A BUDE VYUŽÍVAT MODERNÍ  TECHNOLOGIE</a:t>
            </a:r>
          </a:p>
          <a:p>
            <a:pPr algn="ctr"/>
            <a:r>
              <a:rPr lang="cs-CZ" sz="2000">
                <a:solidFill>
                  <a:srgbClr val="0033CC"/>
                </a:solidFill>
                <a:latin typeface="Calibri" pitchFamily="34" charset="0"/>
              </a:rPr>
              <a:t>(zabezpečení vývoje=ochrana investic)</a:t>
            </a: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4329113" y="4259263"/>
            <a:ext cx="879475" cy="1077912"/>
          </a:xfrm>
          <a:prstGeom prst="downArrow">
            <a:avLst>
              <a:gd name="adj1" fmla="val 50000"/>
              <a:gd name="adj2" fmla="val 3064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29066" name="Picture 10" descr="progra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988" y="2201863"/>
            <a:ext cx="152241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70" name="Picture 14" descr="mone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2888" y="22987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72" name="Picture 16" descr="windows_vista_screensh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75" y="2319338"/>
            <a:ext cx="205898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73" name="AutoShape 17"/>
          <p:cNvSpPr>
            <a:spLocks noChangeArrowheads="1"/>
          </p:cNvSpPr>
          <p:nvPr/>
        </p:nvSpPr>
        <p:spPr bwMode="auto">
          <a:xfrm>
            <a:off x="3808413" y="2824163"/>
            <a:ext cx="2616200" cy="474662"/>
          </a:xfrm>
          <a:prstGeom prst="rightArrow">
            <a:avLst>
              <a:gd name="adj1" fmla="val 50000"/>
              <a:gd name="adj2" fmla="val 1377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4019" y="807133"/>
            <a:ext cx="1216544" cy="8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nimBg="1"/>
      <p:bldP spid="4290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Zázemí velkých a stabilních SW firem 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2324100" y="3317875"/>
            <a:ext cx="47529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	</a:t>
            </a:r>
            <a:r>
              <a:rPr lang="cs-CZ"/>
              <a:t>ZABEZPEČENÉ STANDARDY</a:t>
            </a:r>
          </a:p>
          <a:p>
            <a:pPr algn="ctr"/>
            <a:endParaRPr lang="cs-CZ"/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</a:t>
            </a: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 </a:t>
            </a:r>
            <a:r>
              <a:rPr lang="cs-CZ">
                <a:solidFill>
                  <a:srgbClr val="FF0000"/>
                </a:solidFill>
              </a:rPr>
              <a:t>RYCHLÉ REAKCE NA POŽADAVKY </a:t>
            </a: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4491038" y="4014788"/>
            <a:ext cx="879475" cy="881062"/>
          </a:xfrm>
          <a:prstGeom prst="downArrow">
            <a:avLst>
              <a:gd name="adj1" fmla="val 50000"/>
              <a:gd name="adj2" fmla="val 250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30088" name="Picture 8" descr="hurdl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4154488"/>
            <a:ext cx="1146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020" y="755989"/>
            <a:ext cx="1283724" cy="90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Zázemí velkých a stabilních SW firem 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520700" y="3306763"/>
            <a:ext cx="83264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	</a:t>
            </a:r>
            <a:r>
              <a:rPr lang="cs-CZ"/>
              <a:t>140 INSTALACÍ NA SVĚTĚ</a:t>
            </a: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            </a:t>
            </a:r>
          </a:p>
          <a:p>
            <a:pPr algn="ctr"/>
            <a:r>
              <a:rPr lang="cs-CZ">
                <a:solidFill>
                  <a:srgbClr val="FF0000"/>
                </a:solidFill>
                <a:latin typeface="Calibri" pitchFamily="34" charset="0"/>
              </a:rPr>
              <a:t> 	</a:t>
            </a:r>
            <a:r>
              <a:rPr lang="cs-CZ" sz="2000">
                <a:solidFill>
                  <a:srgbClr val="FF0000"/>
                </a:solidFill>
              </a:rPr>
              <a:t>INTEGRACE ZKUŠENOSTÍ A POŽADAVKŮ OD VELKÉHO</a:t>
            </a:r>
          </a:p>
          <a:p>
            <a:pPr algn="ctr"/>
            <a:r>
              <a:rPr lang="cs-CZ" sz="2000">
                <a:solidFill>
                  <a:srgbClr val="FF0000"/>
                </a:solidFill>
              </a:rPr>
              <a:t>POČTU ZÁKAZNÍKŮ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1109" name="AutoShape 5"/>
          <p:cNvSpPr>
            <a:spLocks noChangeArrowheads="1"/>
          </p:cNvSpPr>
          <p:nvPr/>
        </p:nvSpPr>
        <p:spPr bwMode="auto">
          <a:xfrm>
            <a:off x="4491038" y="4014788"/>
            <a:ext cx="879475" cy="881062"/>
          </a:xfrm>
          <a:prstGeom prst="downArrow">
            <a:avLst>
              <a:gd name="adj1" fmla="val 50000"/>
              <a:gd name="adj2" fmla="val 250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31112" name="Picture 8" descr="AS11-44-6548_lr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226695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496" y="805583"/>
            <a:ext cx="1218005" cy="8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PrinVis  mluví různými jazyky</a:t>
            </a:r>
          </a:p>
        </p:txBody>
      </p:sp>
      <p:pic>
        <p:nvPicPr>
          <p:cNvPr id="38914" name="Picture 6" descr="europe-poli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4963" y="2498725"/>
            <a:ext cx="312578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863" y="3502025"/>
            <a:ext cx="669925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3838" y="4751388"/>
            <a:ext cx="6699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7650" y="4152900"/>
            <a:ext cx="693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8763" y="2873375"/>
            <a:ext cx="647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1775" y="5341938"/>
            <a:ext cx="6556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7038" y="2932113"/>
            <a:ext cx="6397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9575" y="4071938"/>
            <a:ext cx="674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2750" y="4722813"/>
            <a:ext cx="669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87488" y="3503613"/>
            <a:ext cx="6746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9525" y="3489325"/>
            <a:ext cx="623888" cy="48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60972" y="909421"/>
            <a:ext cx="1085105" cy="7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2522538"/>
            <a:ext cx="735013" cy="112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713" y="3852863"/>
            <a:ext cx="735012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997075" y="1585913"/>
            <a:ext cx="617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200" dirty="0" err="1">
                <a:solidFill>
                  <a:srgbClr val="B71932"/>
                </a:solidFill>
                <a:latin typeface="+mj-lt"/>
                <a:cs typeface="+mn-cs"/>
              </a:rPr>
              <a:t>PrintVis</a:t>
            </a:r>
            <a:r>
              <a:rPr lang="cs-CZ" sz="2200" dirty="0">
                <a:solidFill>
                  <a:srgbClr val="B71932"/>
                </a:solidFill>
                <a:latin typeface="+mj-lt"/>
                <a:cs typeface="+mn-cs"/>
              </a:rPr>
              <a:t> a konkurence </a:t>
            </a:r>
            <a:endParaRPr lang="cs-CZ" sz="1200" dirty="0">
              <a:solidFill>
                <a:schemeClr val="bg2"/>
              </a:solidFill>
              <a:latin typeface="+mj-lt"/>
              <a:cs typeface="+mn-cs"/>
            </a:endParaRPr>
          </a:p>
        </p:txBody>
      </p:sp>
      <p:sp>
        <p:nvSpPr>
          <p:cNvPr id="20484" name="Text Box 5"/>
          <p:cNvSpPr txBox="1">
            <a:spLocks noChangeAspect="1" noChangeArrowheads="1"/>
          </p:cNvSpPr>
          <p:nvPr/>
        </p:nvSpPr>
        <p:spPr bwMode="auto">
          <a:xfrm>
            <a:off x="1863725" y="3825875"/>
            <a:ext cx="5181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0500" lvl="1">
              <a:spcBef>
                <a:spcPct val="50000"/>
              </a:spcBef>
            </a:pPr>
            <a:r>
              <a:rPr lang="cs-CZ"/>
              <a:t>Praha</a:t>
            </a:r>
            <a:r>
              <a:rPr lang="cs-CZ">
                <a:latin typeface="Calibri" pitchFamily="34" charset="0"/>
              </a:rPr>
              <a:t> </a:t>
            </a:r>
          </a:p>
          <a:p>
            <a:pPr marL="190500" lvl="1">
              <a:spcBef>
                <a:spcPct val="50000"/>
              </a:spcBef>
            </a:pPr>
            <a:r>
              <a:rPr lang="cs-CZ" sz="1400">
                <a:latin typeface="Calibri" pitchFamily="34" charset="0"/>
              </a:rPr>
              <a:t>1</a:t>
            </a:r>
            <a:r>
              <a:rPr lang="cs-CZ" sz="1400"/>
              <a:t>6</a:t>
            </a:r>
            <a:r>
              <a:rPr lang="cs-CZ" sz="1400">
                <a:latin typeface="Calibri" pitchFamily="34" charset="0"/>
              </a:rPr>
              <a:t>.</a:t>
            </a:r>
            <a:r>
              <a:rPr lang="cs-CZ" sz="1400"/>
              <a:t>10.</a:t>
            </a:r>
            <a:r>
              <a:rPr lang="cs-CZ" sz="1400">
                <a:latin typeface="Calibri" pitchFamily="34" charset="0"/>
              </a:rPr>
              <a:t>.2009</a:t>
            </a:r>
          </a:p>
          <a:p>
            <a:pPr marL="190500" lvl="1">
              <a:spcBef>
                <a:spcPct val="50000"/>
              </a:spcBef>
            </a:pPr>
            <a:endParaRPr lang="cs-CZ" sz="1400">
              <a:latin typeface="Calibri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922463" y="2454275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90500" lvl="1">
              <a:lnSpc>
                <a:spcPct val="120000"/>
              </a:lnSpc>
              <a:spcBef>
                <a:spcPct val="50000"/>
              </a:spcBef>
            </a:pPr>
            <a:r>
              <a:rPr lang="cs-CZ">
                <a:latin typeface="Calibri" pitchFamily="34" charset="0"/>
              </a:rPr>
              <a:t>Jaromír Skorkovský </a:t>
            </a:r>
            <a:br>
              <a:rPr lang="cs-CZ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Training Manager</a:t>
            </a:r>
            <a:endParaRPr lang="cs-CZ" sz="1200">
              <a:latin typeface="Calibri" pitchFamily="34" charset="0"/>
            </a:endParaRPr>
          </a:p>
          <a:p>
            <a:pPr marL="190500" lvl="1">
              <a:lnSpc>
                <a:spcPct val="120000"/>
              </a:lnSpc>
              <a:spcBef>
                <a:spcPct val="50000"/>
              </a:spcBef>
            </a:pPr>
            <a:r>
              <a:rPr lang="cs-CZ" sz="1400">
                <a:latin typeface="Calibri" pitchFamily="34" charset="0"/>
              </a:rPr>
              <a:t> </a:t>
            </a:r>
            <a:endParaRPr lang="cs-CZ" sz="1200">
              <a:latin typeface="Calibri" pitchFamily="34" charset="0"/>
            </a:endParaRPr>
          </a:p>
          <a:p>
            <a:pPr marL="190500" lvl="1">
              <a:lnSpc>
                <a:spcPct val="120000"/>
              </a:lnSpc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pic>
        <p:nvPicPr>
          <p:cNvPr id="20486" name="Picture 12" descr="dynamics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3588" y="5738813"/>
            <a:ext cx="28495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j0163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5650" y="2547938"/>
            <a:ext cx="17462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4676" y="607206"/>
            <a:ext cx="1475042" cy="10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ransition advTm="3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Podpora firmy Microsoft</a:t>
            </a:r>
          </a:p>
        </p:txBody>
      </p:sp>
      <p:pic>
        <p:nvPicPr>
          <p:cNvPr id="39938" name="Picture 7" descr="microso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663" y="2471738"/>
            <a:ext cx="2857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0972" y="909421"/>
            <a:ext cx="1085105" cy="7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301625" y="1712913"/>
            <a:ext cx="1862138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1169988" y="2351088"/>
            <a:ext cx="820737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POPTÁVKA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304800" y="2841625"/>
            <a:ext cx="18288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Poptávka 1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225425" y="5888038"/>
            <a:ext cx="809625" cy="29051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solidFill>
                  <a:srgbClr val="FFFF00"/>
                </a:solidFill>
                <a:latin typeface="Calibri" pitchFamily="34" charset="0"/>
              </a:rPr>
              <a:t>BARVY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477838" y="6311900"/>
            <a:ext cx="809625" cy="29051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solidFill>
                  <a:srgbClr val="FFFF00"/>
                </a:solidFill>
                <a:latin typeface="Calibri" pitchFamily="34" charset="0"/>
              </a:rPr>
              <a:t>ŠABLONA</a:t>
            </a:r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1296988" y="5880100"/>
            <a:ext cx="809625" cy="2905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solidFill>
                  <a:srgbClr val="000099"/>
                </a:solidFill>
                <a:latin typeface="Calibri" pitchFamily="34" charset="0"/>
              </a:rPr>
              <a:t>FORMÁT</a:t>
            </a: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1560513" y="6327775"/>
            <a:ext cx="809625" cy="2905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STROJ</a:t>
            </a:r>
          </a:p>
        </p:txBody>
      </p:sp>
      <p:sp>
        <p:nvSpPr>
          <p:cNvPr id="436233" name="Rectangle 9"/>
          <p:cNvSpPr>
            <a:spLocks noChangeArrowheads="1"/>
          </p:cNvSpPr>
          <p:nvPr/>
        </p:nvSpPr>
        <p:spPr bwMode="auto">
          <a:xfrm>
            <a:off x="2298700" y="5848350"/>
            <a:ext cx="809625" cy="290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Množství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2665413" y="6307138"/>
            <a:ext cx="809625" cy="2905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PAPÍR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254000" y="5383213"/>
            <a:ext cx="3240088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 flipV="1">
            <a:off x="1100138" y="5394325"/>
            <a:ext cx="0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37" name="Line 13"/>
          <p:cNvSpPr>
            <a:spLocks noChangeShapeType="1"/>
          </p:cNvSpPr>
          <p:nvPr/>
        </p:nvSpPr>
        <p:spPr bwMode="auto">
          <a:xfrm flipV="1">
            <a:off x="625475" y="540543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V="1">
            <a:off x="1789113" y="5389563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 flipV="1">
            <a:off x="2738438" y="542448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40" name="Line 16"/>
          <p:cNvSpPr>
            <a:spLocks noChangeShapeType="1"/>
          </p:cNvSpPr>
          <p:nvPr/>
        </p:nvSpPr>
        <p:spPr bwMode="auto">
          <a:xfrm flipV="1">
            <a:off x="2195513" y="5378450"/>
            <a:ext cx="0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V="1">
            <a:off x="3284538" y="5391150"/>
            <a:ext cx="0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 flipV="1">
            <a:off x="2036763" y="310197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43" name="Rectangle 19"/>
          <p:cNvSpPr>
            <a:spLocks noChangeArrowheads="1"/>
          </p:cNvSpPr>
          <p:nvPr/>
        </p:nvSpPr>
        <p:spPr bwMode="auto">
          <a:xfrm>
            <a:off x="312738" y="3243263"/>
            <a:ext cx="1482725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Poptávka 2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 flipV="1">
            <a:off x="1592263" y="3525838"/>
            <a:ext cx="1587" cy="179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2211388" y="2049463"/>
            <a:ext cx="300037" cy="242887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6246" name="Rectangle 22"/>
          <p:cNvSpPr>
            <a:spLocks noChangeArrowheads="1"/>
          </p:cNvSpPr>
          <p:nvPr/>
        </p:nvSpPr>
        <p:spPr bwMode="auto">
          <a:xfrm>
            <a:off x="2554288" y="1720850"/>
            <a:ext cx="1862137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6247" name="Rectangle 23"/>
          <p:cNvSpPr>
            <a:spLocks noChangeArrowheads="1"/>
          </p:cNvSpPr>
          <p:nvPr/>
        </p:nvSpPr>
        <p:spPr bwMode="auto">
          <a:xfrm>
            <a:off x="3446463" y="2370138"/>
            <a:ext cx="820737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NABÍDKA</a:t>
            </a:r>
          </a:p>
        </p:txBody>
      </p:sp>
      <p:sp>
        <p:nvSpPr>
          <p:cNvPr id="436248" name="Rectangle 24"/>
          <p:cNvSpPr>
            <a:spLocks noChangeArrowheads="1"/>
          </p:cNvSpPr>
          <p:nvPr/>
        </p:nvSpPr>
        <p:spPr bwMode="auto">
          <a:xfrm>
            <a:off x="2547938" y="2862263"/>
            <a:ext cx="182880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Nabídka 2</a:t>
            </a:r>
          </a:p>
        </p:txBody>
      </p:sp>
      <p:sp>
        <p:nvSpPr>
          <p:cNvPr id="436249" name="Line 25"/>
          <p:cNvSpPr>
            <a:spLocks noChangeShapeType="1"/>
          </p:cNvSpPr>
          <p:nvPr/>
        </p:nvSpPr>
        <p:spPr bwMode="auto">
          <a:xfrm flipV="1">
            <a:off x="3436938" y="1308100"/>
            <a:ext cx="0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50" name="Rectangle 26"/>
          <p:cNvSpPr>
            <a:spLocks noChangeArrowheads="1"/>
          </p:cNvSpPr>
          <p:nvPr/>
        </p:nvSpPr>
        <p:spPr bwMode="auto">
          <a:xfrm>
            <a:off x="2936875" y="762000"/>
            <a:ext cx="1063625" cy="544513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solidFill>
                  <a:srgbClr val="FFFF00"/>
                </a:solidFill>
                <a:latin typeface="Calibri" pitchFamily="34" charset="0"/>
              </a:rPr>
              <a:t>KALKULACE</a:t>
            </a:r>
          </a:p>
        </p:txBody>
      </p:sp>
      <p:sp>
        <p:nvSpPr>
          <p:cNvPr id="436251" name="Rectangle 27"/>
          <p:cNvSpPr>
            <a:spLocks noChangeArrowheads="1"/>
          </p:cNvSpPr>
          <p:nvPr/>
        </p:nvSpPr>
        <p:spPr bwMode="auto">
          <a:xfrm>
            <a:off x="4135438" y="722313"/>
            <a:ext cx="1063625" cy="54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solidFill>
                  <a:srgbClr val="000099"/>
                </a:solidFill>
                <a:latin typeface="Calibri" pitchFamily="34" charset="0"/>
              </a:rPr>
              <a:t>VYŘAZENÍ</a:t>
            </a:r>
          </a:p>
        </p:txBody>
      </p:sp>
      <p:sp>
        <p:nvSpPr>
          <p:cNvPr id="436252" name="Line 28"/>
          <p:cNvSpPr>
            <a:spLocks noChangeShapeType="1"/>
          </p:cNvSpPr>
          <p:nvPr/>
        </p:nvSpPr>
        <p:spPr bwMode="auto">
          <a:xfrm flipV="1">
            <a:off x="4302125" y="1292225"/>
            <a:ext cx="0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53" name="AutoShape 29"/>
          <p:cNvSpPr>
            <a:spLocks noChangeArrowheads="1"/>
          </p:cNvSpPr>
          <p:nvPr/>
        </p:nvSpPr>
        <p:spPr bwMode="auto">
          <a:xfrm>
            <a:off x="4475163" y="2079625"/>
            <a:ext cx="300037" cy="242888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6254" name="Rectangle 30"/>
          <p:cNvSpPr>
            <a:spLocks noChangeArrowheads="1"/>
          </p:cNvSpPr>
          <p:nvPr/>
        </p:nvSpPr>
        <p:spPr bwMode="auto">
          <a:xfrm>
            <a:off x="4784725" y="1693863"/>
            <a:ext cx="1862138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6255" name="Rectangle 31"/>
          <p:cNvSpPr>
            <a:spLocks noChangeArrowheads="1"/>
          </p:cNvSpPr>
          <p:nvPr/>
        </p:nvSpPr>
        <p:spPr bwMode="auto">
          <a:xfrm>
            <a:off x="5605463" y="2319338"/>
            <a:ext cx="820737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OBJEDNAVKA</a:t>
            </a:r>
          </a:p>
        </p:txBody>
      </p:sp>
      <p:sp>
        <p:nvSpPr>
          <p:cNvPr id="436256" name="Rectangle 32"/>
          <p:cNvSpPr>
            <a:spLocks noChangeArrowheads="1"/>
          </p:cNvSpPr>
          <p:nvPr/>
        </p:nvSpPr>
        <p:spPr bwMode="auto">
          <a:xfrm>
            <a:off x="4811713" y="2870200"/>
            <a:ext cx="18288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Objednávka </a:t>
            </a:r>
          </a:p>
        </p:txBody>
      </p:sp>
      <p:sp>
        <p:nvSpPr>
          <p:cNvPr id="436257" name="Rectangle 33"/>
          <p:cNvSpPr>
            <a:spLocks noChangeArrowheads="1"/>
          </p:cNvSpPr>
          <p:nvPr/>
        </p:nvSpPr>
        <p:spPr bwMode="auto">
          <a:xfrm>
            <a:off x="6853238" y="1712913"/>
            <a:ext cx="1862137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6258" name="Rectangle 34"/>
          <p:cNvSpPr>
            <a:spLocks noChangeArrowheads="1"/>
          </p:cNvSpPr>
          <p:nvPr/>
        </p:nvSpPr>
        <p:spPr bwMode="auto">
          <a:xfrm>
            <a:off x="7742238" y="2373313"/>
            <a:ext cx="820737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PLÁN</a:t>
            </a:r>
          </a:p>
        </p:txBody>
      </p:sp>
      <p:sp>
        <p:nvSpPr>
          <p:cNvPr id="436259" name="Rectangle 35"/>
          <p:cNvSpPr>
            <a:spLocks noChangeArrowheads="1"/>
          </p:cNvSpPr>
          <p:nvPr/>
        </p:nvSpPr>
        <p:spPr bwMode="auto">
          <a:xfrm>
            <a:off x="6878638" y="2878138"/>
            <a:ext cx="182880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Objednávka </a:t>
            </a:r>
          </a:p>
        </p:txBody>
      </p:sp>
      <p:sp>
        <p:nvSpPr>
          <p:cNvPr id="436260" name="Line 36"/>
          <p:cNvSpPr>
            <a:spLocks noChangeShapeType="1"/>
          </p:cNvSpPr>
          <p:nvPr/>
        </p:nvSpPr>
        <p:spPr bwMode="auto">
          <a:xfrm>
            <a:off x="7048500" y="2686050"/>
            <a:ext cx="23813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61" name="Rectangle 37"/>
          <p:cNvSpPr>
            <a:spLocks noChangeArrowheads="1"/>
          </p:cNvSpPr>
          <p:nvPr/>
        </p:nvSpPr>
        <p:spPr bwMode="auto">
          <a:xfrm>
            <a:off x="6781800" y="3390900"/>
            <a:ext cx="2105025" cy="544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solidFill>
                  <a:schemeClr val="bg1"/>
                </a:solidFill>
                <a:latin typeface="Calibri" pitchFamily="34" charset="0"/>
              </a:rPr>
              <a:t>PLÁNOVACÍ  OKNO</a:t>
            </a:r>
          </a:p>
        </p:txBody>
      </p:sp>
      <p:sp>
        <p:nvSpPr>
          <p:cNvPr id="436262" name="AutoShape 38"/>
          <p:cNvSpPr>
            <a:spLocks noChangeArrowheads="1"/>
          </p:cNvSpPr>
          <p:nvPr/>
        </p:nvSpPr>
        <p:spPr bwMode="auto">
          <a:xfrm>
            <a:off x="6646863" y="2227263"/>
            <a:ext cx="207962" cy="231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6263" name="Rectangle 39"/>
          <p:cNvSpPr>
            <a:spLocks noChangeArrowheads="1"/>
          </p:cNvSpPr>
          <p:nvPr/>
        </p:nvSpPr>
        <p:spPr bwMode="auto">
          <a:xfrm>
            <a:off x="5437188" y="4660900"/>
            <a:ext cx="923925" cy="2174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OPERACE 1</a:t>
            </a:r>
            <a:endParaRPr lang="en-US" sz="900">
              <a:latin typeface="Calibri" pitchFamily="34" charset="0"/>
            </a:endParaRPr>
          </a:p>
        </p:txBody>
      </p:sp>
      <p:sp>
        <p:nvSpPr>
          <p:cNvPr id="436264" name="Rectangle 40"/>
          <p:cNvSpPr>
            <a:spLocks noChangeArrowheads="1"/>
          </p:cNvSpPr>
          <p:nvPr/>
        </p:nvSpPr>
        <p:spPr bwMode="auto">
          <a:xfrm>
            <a:off x="6245225" y="4886325"/>
            <a:ext cx="911225" cy="206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OPERACE 2</a:t>
            </a:r>
            <a:endParaRPr lang="en-US" sz="900">
              <a:latin typeface="Calibri" pitchFamily="34" charset="0"/>
            </a:endParaRPr>
          </a:p>
        </p:txBody>
      </p:sp>
      <p:sp>
        <p:nvSpPr>
          <p:cNvPr id="436265" name="Rectangle 41"/>
          <p:cNvSpPr>
            <a:spLocks noChangeArrowheads="1"/>
          </p:cNvSpPr>
          <p:nvPr/>
        </p:nvSpPr>
        <p:spPr bwMode="auto">
          <a:xfrm>
            <a:off x="7132638" y="5113338"/>
            <a:ext cx="911225" cy="206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OPERACE 3</a:t>
            </a:r>
            <a:endParaRPr lang="en-US" sz="900">
              <a:latin typeface="Calibri" pitchFamily="34" charset="0"/>
            </a:endParaRPr>
          </a:p>
        </p:txBody>
      </p:sp>
      <p:sp>
        <p:nvSpPr>
          <p:cNvPr id="436266" name="Line 42"/>
          <p:cNvSpPr>
            <a:spLocks noChangeShapeType="1"/>
          </p:cNvSpPr>
          <p:nvPr/>
        </p:nvSpPr>
        <p:spPr bwMode="auto">
          <a:xfrm>
            <a:off x="6864350" y="3992563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6267" name="Rectangle 43"/>
          <p:cNvSpPr>
            <a:spLocks noChangeArrowheads="1"/>
          </p:cNvSpPr>
          <p:nvPr/>
        </p:nvSpPr>
        <p:spPr bwMode="auto">
          <a:xfrm>
            <a:off x="4930775" y="4421188"/>
            <a:ext cx="3425825" cy="1157287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436268" name="Rectangle 44"/>
          <p:cNvSpPr>
            <a:spLocks noChangeArrowheads="1"/>
          </p:cNvSpPr>
          <p:nvPr/>
        </p:nvSpPr>
        <p:spPr bwMode="auto">
          <a:xfrm>
            <a:off x="4992688" y="5226050"/>
            <a:ext cx="820737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GANTT</a:t>
            </a:r>
          </a:p>
        </p:txBody>
      </p:sp>
      <p:sp>
        <p:nvSpPr>
          <p:cNvPr id="436269" name="AutoShape 45"/>
          <p:cNvSpPr>
            <a:spLocks noChangeArrowheads="1"/>
          </p:cNvSpPr>
          <p:nvPr/>
        </p:nvSpPr>
        <p:spPr bwMode="auto">
          <a:xfrm>
            <a:off x="7385050" y="706438"/>
            <a:ext cx="1446213" cy="901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36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69246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1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1644650"/>
            <a:ext cx="721201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2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88" y="381000"/>
            <a:ext cx="700246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3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2393950"/>
            <a:ext cx="70024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4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63" y="1917700"/>
            <a:ext cx="728503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5" name="Picture 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4950" y="1008063"/>
            <a:ext cx="65722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6" name="Picture 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3725" y="1403350"/>
            <a:ext cx="80914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7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5775" y="1644650"/>
            <a:ext cx="520541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8" name="Picture 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06713" y="1000125"/>
            <a:ext cx="5761037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79" name="Picture 5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125" y="1801813"/>
            <a:ext cx="74215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80" name="Picture 5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4863" y="1258888"/>
            <a:ext cx="66135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81" name="Picture 5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9038" y="1420813"/>
            <a:ext cx="732313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3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3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3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3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3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3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3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4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43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43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2000"/>
                                        <p:tgtEl>
                                          <p:spTgt spid="43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4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2000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3" dur="2000"/>
                                        <p:tgtEl>
                                          <p:spTgt spid="43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43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4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43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43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4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43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4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4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4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4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4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43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43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43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4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4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4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2" dur="500"/>
                                        <p:tgtEl>
                                          <p:spTgt spid="4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4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43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0"/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4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nimBg="1"/>
      <p:bldP spid="436227" grpId="0" animBg="1"/>
      <p:bldP spid="436228" grpId="0" animBg="1"/>
      <p:bldP spid="436229" grpId="0" animBg="1"/>
      <p:bldP spid="436230" grpId="0" animBg="1"/>
      <p:bldP spid="436231" grpId="0" animBg="1"/>
      <p:bldP spid="436232" grpId="0" animBg="1"/>
      <p:bldP spid="436233" grpId="0" animBg="1"/>
      <p:bldP spid="436234" grpId="0" animBg="1"/>
      <p:bldP spid="436235" grpId="0" animBg="1"/>
      <p:bldP spid="436236" grpId="0" animBg="1"/>
      <p:bldP spid="436237" grpId="0" animBg="1"/>
      <p:bldP spid="436238" grpId="0" animBg="1"/>
      <p:bldP spid="436239" grpId="0" animBg="1"/>
      <p:bldP spid="436240" grpId="0" animBg="1"/>
      <p:bldP spid="436241" grpId="0" animBg="1"/>
      <p:bldP spid="436242" grpId="0" animBg="1"/>
      <p:bldP spid="436243" grpId="0" animBg="1"/>
      <p:bldP spid="436244" grpId="0" animBg="1"/>
      <p:bldP spid="436245" grpId="0" animBg="1"/>
      <p:bldP spid="436246" grpId="0" animBg="1"/>
      <p:bldP spid="436247" grpId="0" animBg="1"/>
      <p:bldP spid="436248" grpId="0" animBg="1"/>
      <p:bldP spid="436249" grpId="0" animBg="1"/>
      <p:bldP spid="436250" grpId="0" animBg="1"/>
      <p:bldP spid="436251" grpId="0" animBg="1"/>
      <p:bldP spid="436252" grpId="0" animBg="1"/>
      <p:bldP spid="436253" grpId="0" animBg="1"/>
      <p:bldP spid="436254" grpId="0" animBg="1"/>
      <p:bldP spid="436255" grpId="0" animBg="1"/>
      <p:bldP spid="436256" grpId="0" animBg="1"/>
      <p:bldP spid="436257" grpId="0" animBg="1"/>
      <p:bldP spid="436258" grpId="0" animBg="1"/>
      <p:bldP spid="436259" grpId="0" animBg="1"/>
      <p:bldP spid="436260" grpId="0" animBg="1"/>
      <p:bldP spid="436261" grpId="0" animBg="1"/>
      <p:bldP spid="436262" grpId="0" animBg="1"/>
      <p:bldP spid="436263" grpId="0" animBg="1"/>
      <p:bldP spid="436264" grpId="0" animBg="1"/>
      <p:bldP spid="436265" grpId="0" animBg="1"/>
      <p:bldP spid="436266" grpId="0" animBg="1"/>
      <p:bldP spid="436268" grpId="0" animBg="1"/>
      <p:bldP spid="4362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393700" y="1665288"/>
            <a:ext cx="1862138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1282700" y="2325688"/>
            <a:ext cx="8207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PREPRESS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419100" y="2830513"/>
            <a:ext cx="182880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Objednávka </a:t>
            </a:r>
          </a:p>
        </p:txBody>
      </p:sp>
      <p:sp>
        <p:nvSpPr>
          <p:cNvPr id="437253" name="AutoShape 5"/>
          <p:cNvSpPr>
            <a:spLocks noChangeArrowheads="1"/>
          </p:cNvSpPr>
          <p:nvPr/>
        </p:nvSpPr>
        <p:spPr bwMode="auto">
          <a:xfrm>
            <a:off x="2268538" y="2038350"/>
            <a:ext cx="300037" cy="242888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2589213" y="1638300"/>
            <a:ext cx="1862137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3478213" y="2298700"/>
            <a:ext cx="820737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V TISKU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2614613" y="2803525"/>
            <a:ext cx="18288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Výrobní zakázka</a:t>
            </a:r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738" y="3255963"/>
            <a:ext cx="1531937" cy="3298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37258" name="Line 10"/>
          <p:cNvSpPr>
            <a:spLocks noChangeShapeType="1"/>
          </p:cNvSpPr>
          <p:nvPr/>
        </p:nvSpPr>
        <p:spPr bwMode="auto">
          <a:xfrm>
            <a:off x="2916238" y="259238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4372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213" y="3286125"/>
            <a:ext cx="436086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60" name="AutoShape 12"/>
          <p:cNvSpPr>
            <a:spLocks noChangeArrowheads="1"/>
          </p:cNvSpPr>
          <p:nvPr/>
        </p:nvSpPr>
        <p:spPr bwMode="auto">
          <a:xfrm>
            <a:off x="4232275" y="4616450"/>
            <a:ext cx="300038" cy="242888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4808538" y="1668463"/>
            <a:ext cx="1862137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5697538" y="2328863"/>
            <a:ext cx="820737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DODÁVKA</a:t>
            </a: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4833938" y="2833688"/>
            <a:ext cx="182880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Výrobní zakázka</a:t>
            </a:r>
          </a:p>
        </p:txBody>
      </p:sp>
      <p:sp>
        <p:nvSpPr>
          <p:cNvPr id="437264" name="AutoShape 16"/>
          <p:cNvSpPr>
            <a:spLocks noChangeArrowheads="1"/>
          </p:cNvSpPr>
          <p:nvPr/>
        </p:nvSpPr>
        <p:spPr bwMode="auto">
          <a:xfrm>
            <a:off x="4487863" y="2011363"/>
            <a:ext cx="300037" cy="242887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7265" name="Rectangle 17"/>
          <p:cNvSpPr>
            <a:spLocks noChangeArrowheads="1"/>
          </p:cNvSpPr>
          <p:nvPr/>
        </p:nvSpPr>
        <p:spPr bwMode="auto">
          <a:xfrm>
            <a:off x="5559425" y="698500"/>
            <a:ext cx="1063625" cy="544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solidFill>
                  <a:srgbClr val="000099"/>
                </a:solidFill>
                <a:latin typeface="Calibri" pitchFamily="34" charset="0"/>
              </a:rPr>
              <a:t>DODACÍ LIST</a:t>
            </a:r>
          </a:p>
        </p:txBody>
      </p:sp>
      <p:sp>
        <p:nvSpPr>
          <p:cNvPr id="437266" name="Line 18"/>
          <p:cNvSpPr>
            <a:spLocks noChangeShapeType="1"/>
          </p:cNvSpPr>
          <p:nvPr/>
        </p:nvSpPr>
        <p:spPr bwMode="auto">
          <a:xfrm flipV="1">
            <a:off x="5726113" y="1255713"/>
            <a:ext cx="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37267" name="Rectangle 19"/>
          <p:cNvSpPr>
            <a:spLocks noChangeArrowheads="1"/>
          </p:cNvSpPr>
          <p:nvPr/>
        </p:nvSpPr>
        <p:spPr bwMode="auto">
          <a:xfrm>
            <a:off x="6934200" y="1663700"/>
            <a:ext cx="1862138" cy="974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Karta průběhu </a:t>
            </a:r>
          </a:p>
          <a:p>
            <a:pPr algn="ctr"/>
            <a:r>
              <a:rPr lang="cs-CZ" sz="1200">
                <a:latin typeface="Calibri" pitchFamily="34" charset="0"/>
              </a:rPr>
              <a:t>zakázkou</a:t>
            </a:r>
          </a:p>
          <a:p>
            <a:pPr algn="ctr"/>
            <a:endParaRPr lang="cs-CZ" sz="1200">
              <a:latin typeface="Calibri" pitchFamily="34" charset="0"/>
            </a:endParaRPr>
          </a:p>
        </p:txBody>
      </p:sp>
      <p:sp>
        <p:nvSpPr>
          <p:cNvPr id="437268" name="Rectangle 20"/>
          <p:cNvSpPr>
            <a:spLocks noChangeArrowheads="1"/>
          </p:cNvSpPr>
          <p:nvPr/>
        </p:nvSpPr>
        <p:spPr bwMode="auto">
          <a:xfrm>
            <a:off x="7823200" y="2324100"/>
            <a:ext cx="820738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900">
                <a:latin typeface="Calibri" pitchFamily="34" charset="0"/>
              </a:rPr>
              <a:t>FAKTURACE</a:t>
            </a:r>
          </a:p>
        </p:txBody>
      </p:sp>
      <p:sp>
        <p:nvSpPr>
          <p:cNvPr id="437269" name="Rectangle 21"/>
          <p:cNvSpPr>
            <a:spLocks noChangeArrowheads="1"/>
          </p:cNvSpPr>
          <p:nvPr/>
        </p:nvSpPr>
        <p:spPr bwMode="auto">
          <a:xfrm>
            <a:off x="6959600" y="2828925"/>
            <a:ext cx="18288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latin typeface="Calibri" pitchFamily="34" charset="0"/>
              </a:rPr>
              <a:t>Výrobní zakázka</a:t>
            </a:r>
          </a:p>
        </p:txBody>
      </p:sp>
      <p:sp>
        <p:nvSpPr>
          <p:cNvPr id="437270" name="AutoShape 22"/>
          <p:cNvSpPr>
            <a:spLocks noChangeArrowheads="1"/>
          </p:cNvSpPr>
          <p:nvPr/>
        </p:nvSpPr>
        <p:spPr bwMode="auto">
          <a:xfrm>
            <a:off x="6696075" y="2065338"/>
            <a:ext cx="300038" cy="242887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37271" name="Rectangle 23"/>
          <p:cNvSpPr>
            <a:spLocks noChangeArrowheads="1"/>
          </p:cNvSpPr>
          <p:nvPr/>
        </p:nvSpPr>
        <p:spPr bwMode="auto">
          <a:xfrm>
            <a:off x="7383463" y="717550"/>
            <a:ext cx="1063625" cy="5445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>
                <a:solidFill>
                  <a:srgbClr val="000099"/>
                </a:solidFill>
                <a:latin typeface="Calibri" pitchFamily="34" charset="0"/>
              </a:rPr>
              <a:t>FAKTURA</a:t>
            </a:r>
          </a:p>
        </p:txBody>
      </p:sp>
      <p:sp>
        <p:nvSpPr>
          <p:cNvPr id="437272" name="Line 24"/>
          <p:cNvSpPr>
            <a:spLocks noChangeShapeType="1"/>
          </p:cNvSpPr>
          <p:nvPr/>
        </p:nvSpPr>
        <p:spPr bwMode="auto">
          <a:xfrm flipV="1">
            <a:off x="7550150" y="1274763"/>
            <a:ext cx="0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437273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1014413"/>
            <a:ext cx="63706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74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8463" y="730250"/>
            <a:ext cx="41989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75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9988" y="1444625"/>
            <a:ext cx="6804025" cy="3970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3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nimBg="1"/>
      <p:bldP spid="437251" grpId="0" animBg="1"/>
      <p:bldP spid="437252" grpId="0" animBg="1"/>
      <p:bldP spid="437253" grpId="0" animBg="1"/>
      <p:bldP spid="437254" grpId="0" animBg="1"/>
      <p:bldP spid="437255" grpId="0" animBg="1"/>
      <p:bldP spid="437256" grpId="0" animBg="1"/>
      <p:bldP spid="437258" grpId="0" animBg="1"/>
      <p:bldP spid="437260" grpId="0" animBg="1"/>
      <p:bldP spid="437261" grpId="0" animBg="1"/>
      <p:bldP spid="437262" grpId="0" animBg="1"/>
      <p:bldP spid="437263" grpId="0" animBg="1"/>
      <p:bldP spid="437264" grpId="0" animBg="1"/>
      <p:bldP spid="437265" grpId="0" animBg="1"/>
      <p:bldP spid="437266" grpId="0" animBg="1"/>
      <p:bldP spid="437267" grpId="0" animBg="1"/>
      <p:bldP spid="437268" grpId="0" animBg="1"/>
      <p:bldP spid="437269" grpId="0" animBg="1"/>
      <p:bldP spid="437270" grpId="0" animBg="1"/>
      <p:bldP spid="437271" grpId="0" animBg="1"/>
      <p:bldP spid="437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3010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686175"/>
            <a:ext cx="7772400" cy="1385888"/>
          </a:xfrm>
        </p:spPr>
        <p:txBody>
          <a:bodyPr/>
          <a:lstStyle/>
          <a:p>
            <a:pPr eaLnBrk="1" hangingPunct="1"/>
            <a:r>
              <a:rPr lang="cs-CZ" smtClean="0"/>
              <a:t>Jaromír Skorkovský</a:t>
            </a:r>
          </a:p>
          <a:p>
            <a:pPr eaLnBrk="1" hangingPunct="1"/>
            <a:r>
              <a:rPr lang="cs-CZ" sz="1600" smtClean="0"/>
              <a:t>Training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Certifikované řešení pro tiskárny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cs-CZ" smtClean="0"/>
              <a:t>Firma Microsoft certifikovala PrintVis jako celosvětové standardní řešení pro polygrafický  průmysl založené na MS Dynamics NAV </a:t>
            </a:r>
          </a:p>
        </p:txBody>
      </p:sp>
      <p:pic>
        <p:nvPicPr>
          <p:cNvPr id="416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4256088"/>
            <a:ext cx="1698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5" name="Picture 7" descr="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5788" y="4197350"/>
            <a:ext cx="13112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7" name="Picture 9" descr="Rotogravure-Printing-Machin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4938" y="3195638"/>
            <a:ext cx="12779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81" name="Picture 13" descr="1063687090_1_bi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2550" y="5792788"/>
            <a:ext cx="1543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83" name="Picture 15" descr="globe_west_1024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7950" y="4211638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dynamics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43588" y="5738813"/>
            <a:ext cx="28495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4676" y="607206"/>
            <a:ext cx="1475042" cy="10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Integrované řešení </a:t>
            </a: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25513" y="4422775"/>
            <a:ext cx="2570162" cy="1606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>
                <a:latin typeface="Calibri" pitchFamily="34" charset="0"/>
              </a:rPr>
              <a:t>ERP MS Dynamics NAV</a:t>
            </a:r>
          </a:p>
          <a:p>
            <a:pPr algn="ctr"/>
            <a:endParaRPr lang="cs-CZ" sz="1600">
              <a:latin typeface="Calibri" pitchFamily="34" charset="0"/>
            </a:endParaRPr>
          </a:p>
        </p:txBody>
      </p:sp>
      <p:pic>
        <p:nvPicPr>
          <p:cNvPr id="22531" name="Picture 5" descr="dynamics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5532438"/>
            <a:ext cx="14843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105025" y="3657600"/>
            <a:ext cx="2535238" cy="121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Calibri" pitchFamily="34" charset="0"/>
              </a:rPr>
              <a:t>Aplikace PrintVis</a:t>
            </a:r>
          </a:p>
          <a:p>
            <a:pPr algn="ctr"/>
            <a:endParaRPr lang="cs-CZ">
              <a:latin typeface="Calibri" pitchFamily="34" charset="0"/>
            </a:endParaRPr>
          </a:p>
        </p:txBody>
      </p:sp>
      <p:pic>
        <p:nvPicPr>
          <p:cNvPr id="22533" name="Picture 7" descr="PrintVis_jp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4383088"/>
            <a:ext cx="554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7238" y="1022350"/>
            <a:ext cx="31623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1525" y="2835275"/>
            <a:ext cx="315277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4838700" y="2997200"/>
            <a:ext cx="982663" cy="26050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2101850" y="4422775"/>
            <a:ext cx="1390650" cy="449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>
            <a:off x="958850" y="3240088"/>
            <a:ext cx="11461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242888" y="1919288"/>
            <a:ext cx="128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0000"/>
                </a:solidFill>
                <a:latin typeface="Verdana" pitchFamily="34" charset="0"/>
              </a:rPr>
              <a:t>Účetnictví</a:t>
            </a:r>
          </a:p>
          <a:p>
            <a:r>
              <a:rPr lang="en-US" sz="1400">
                <a:solidFill>
                  <a:srgbClr val="FF0000"/>
                </a:solidFill>
                <a:latin typeface="Verdana" pitchFamily="34" charset="0"/>
              </a:rPr>
              <a:t>Controlling</a:t>
            </a:r>
          </a:p>
          <a:p>
            <a:r>
              <a:rPr lang="cs-CZ" sz="1400">
                <a:solidFill>
                  <a:srgbClr val="FF0000"/>
                </a:solidFill>
                <a:latin typeface="Verdana" pitchFamily="34" charset="0"/>
              </a:rPr>
              <a:t>Logistika</a:t>
            </a:r>
          </a:p>
          <a:p>
            <a:r>
              <a:rPr lang="cs-CZ" sz="1400">
                <a:solidFill>
                  <a:srgbClr val="FF0000"/>
                </a:solidFill>
                <a:latin typeface="Verdana" pitchFamily="34" charset="0"/>
              </a:rPr>
              <a:t>Nákup</a:t>
            </a:r>
          </a:p>
          <a:p>
            <a:r>
              <a:rPr lang="cs-CZ" sz="1400">
                <a:solidFill>
                  <a:srgbClr val="FF0000"/>
                </a:solidFill>
                <a:latin typeface="Verdana" pitchFamily="34" charset="0"/>
              </a:rPr>
              <a:t>Prodej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560388" y="3370263"/>
            <a:ext cx="4156075" cy="3113087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3519488" y="5543550"/>
            <a:ext cx="96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solidFill>
                  <a:srgbClr val="3333FF"/>
                </a:solidFill>
                <a:latin typeface="Calibri" pitchFamily="34" charset="0"/>
              </a:rPr>
              <a:t>  Jedna</a:t>
            </a:r>
          </a:p>
          <a:p>
            <a:r>
              <a:rPr lang="cs-CZ" sz="1600">
                <a:solidFill>
                  <a:srgbClr val="3333FF"/>
                </a:solidFill>
                <a:latin typeface="Calibri" pitchFamily="34" charset="0"/>
              </a:rPr>
              <a:t>databáze</a:t>
            </a:r>
          </a:p>
        </p:txBody>
      </p:sp>
      <p:pic>
        <p:nvPicPr>
          <p:cNvPr id="22542" name="Picture 17" descr="PrintVis_jp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863" y="1527175"/>
            <a:ext cx="7524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2" grpId="0" animBg="1"/>
      <p:bldP spid="417804" grpId="0" animBg="1"/>
      <p:bldP spid="417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1933575" y="1443038"/>
            <a:ext cx="6192838" cy="457200"/>
          </a:xfrm>
        </p:spPr>
        <p:txBody>
          <a:bodyPr/>
          <a:lstStyle/>
          <a:p>
            <a:pPr eaLnBrk="1" hangingPunct="1"/>
            <a:r>
              <a:rPr lang="cs-CZ" sz="2000" smtClean="0"/>
              <a:t>Mnohdy současný stav IS/IT v polygrafii</a:t>
            </a:r>
          </a:p>
        </p:txBody>
      </p:sp>
      <p:sp>
        <p:nvSpPr>
          <p:cNvPr id="418821" name="AutoShape 5"/>
          <p:cNvSpPr>
            <a:spLocks noChangeArrowheads="1"/>
          </p:cNvSpPr>
          <p:nvPr/>
        </p:nvSpPr>
        <p:spPr bwMode="auto">
          <a:xfrm>
            <a:off x="1331913" y="2997200"/>
            <a:ext cx="949325" cy="2073275"/>
          </a:xfrm>
          <a:prstGeom prst="can">
            <a:avLst>
              <a:gd name="adj" fmla="val 545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418822" name="AutoShape 6"/>
          <p:cNvSpPr>
            <a:spLocks noChangeArrowheads="1"/>
          </p:cNvSpPr>
          <p:nvPr/>
        </p:nvSpPr>
        <p:spPr bwMode="auto">
          <a:xfrm>
            <a:off x="1304925" y="2043113"/>
            <a:ext cx="949325" cy="8572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>
                <a:latin typeface="Calibri" pitchFamily="34" charset="0"/>
              </a:rPr>
              <a:t>Účto</a:t>
            </a:r>
          </a:p>
        </p:txBody>
      </p:sp>
      <p:pic>
        <p:nvPicPr>
          <p:cNvPr id="418826" name="Picture 10" descr="foxbase_mac_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3" y="3563938"/>
            <a:ext cx="628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7" name="AutoShape 11"/>
          <p:cNvSpPr>
            <a:spLocks noChangeArrowheads="1"/>
          </p:cNvSpPr>
          <p:nvPr/>
        </p:nvSpPr>
        <p:spPr bwMode="auto">
          <a:xfrm>
            <a:off x="4048125" y="2957513"/>
            <a:ext cx="949325" cy="2038350"/>
          </a:xfrm>
          <a:prstGeom prst="can">
            <a:avLst>
              <a:gd name="adj" fmla="val 53679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418828" name="AutoShape 12"/>
          <p:cNvSpPr>
            <a:spLocks noChangeArrowheads="1"/>
          </p:cNvSpPr>
          <p:nvPr/>
        </p:nvSpPr>
        <p:spPr bwMode="auto">
          <a:xfrm>
            <a:off x="4056063" y="2117725"/>
            <a:ext cx="949325" cy="776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>
                <a:latin typeface="Calibri" pitchFamily="34" charset="0"/>
              </a:rPr>
              <a:t>Obchod</a:t>
            </a:r>
          </a:p>
        </p:txBody>
      </p:sp>
      <p:pic>
        <p:nvPicPr>
          <p:cNvPr id="418830" name="Picture 14" descr="leftmen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4025" y="3549650"/>
            <a:ext cx="5492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31" name="AutoShape 15"/>
          <p:cNvSpPr>
            <a:spLocks noChangeArrowheads="1"/>
          </p:cNvSpPr>
          <p:nvPr/>
        </p:nvSpPr>
        <p:spPr bwMode="auto">
          <a:xfrm>
            <a:off x="6670675" y="2838450"/>
            <a:ext cx="949325" cy="2152650"/>
          </a:xfrm>
          <a:prstGeom prst="can">
            <a:avLst>
              <a:gd name="adj" fmla="val 56689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pic>
        <p:nvPicPr>
          <p:cNvPr id="418834" name="Picture 18" descr="progresssoftwa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556000"/>
            <a:ext cx="3254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35" name="AutoShape 19"/>
          <p:cNvSpPr>
            <a:spLocks noChangeArrowheads="1"/>
          </p:cNvSpPr>
          <p:nvPr/>
        </p:nvSpPr>
        <p:spPr bwMode="auto">
          <a:xfrm>
            <a:off x="6643688" y="1987550"/>
            <a:ext cx="949325" cy="776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600">
                <a:latin typeface="Calibri" pitchFamily="34" charset="0"/>
              </a:rPr>
              <a:t>Výroba</a:t>
            </a:r>
          </a:p>
        </p:txBody>
      </p:sp>
      <p:sp>
        <p:nvSpPr>
          <p:cNvPr id="418836" name="AutoShape 20"/>
          <p:cNvSpPr>
            <a:spLocks noChangeArrowheads="1"/>
          </p:cNvSpPr>
          <p:nvPr/>
        </p:nvSpPr>
        <p:spPr bwMode="auto">
          <a:xfrm>
            <a:off x="2362200" y="3657600"/>
            <a:ext cx="1609725" cy="520700"/>
          </a:xfrm>
          <a:prstGeom prst="leftRightArrow">
            <a:avLst>
              <a:gd name="adj1" fmla="val 50000"/>
              <a:gd name="adj2" fmla="val 61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18837" name="AutoShape 21"/>
          <p:cNvSpPr>
            <a:spLocks noChangeArrowheads="1"/>
          </p:cNvSpPr>
          <p:nvPr/>
        </p:nvSpPr>
        <p:spPr bwMode="auto">
          <a:xfrm>
            <a:off x="5008563" y="3630613"/>
            <a:ext cx="1609725" cy="520700"/>
          </a:xfrm>
          <a:prstGeom prst="leftRightArrow">
            <a:avLst>
              <a:gd name="adj1" fmla="val 50000"/>
              <a:gd name="adj2" fmla="val 61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18840" name="Picture 24" descr="negro-caricatur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725" y="1909763"/>
            <a:ext cx="7762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44" name="Picture 28" descr="china_worker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03500" y="2012950"/>
            <a:ext cx="971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46" name="Picture 30" descr="enlarge_nofagr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9075" y="2035175"/>
            <a:ext cx="1066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890588" y="2454275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8849" name="Line 33"/>
          <p:cNvSpPr>
            <a:spLocks noChangeShapeType="1"/>
          </p:cNvSpPr>
          <p:nvPr/>
        </p:nvSpPr>
        <p:spPr bwMode="auto">
          <a:xfrm>
            <a:off x="3559175" y="2508250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>
            <a:off x="6332538" y="2435225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8851" name="Text Box 35"/>
          <p:cNvSpPr txBox="1">
            <a:spLocks noChangeArrowheads="1"/>
          </p:cNvSpPr>
          <p:nvPr/>
        </p:nvSpPr>
        <p:spPr bwMode="auto">
          <a:xfrm>
            <a:off x="520700" y="5543550"/>
            <a:ext cx="83296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Verdana" pitchFamily="34" charset="0"/>
              </a:rPr>
              <a:t>Různé systémy nad různými databázemi, s různým ovládáním,</a:t>
            </a:r>
          </a:p>
          <a:p>
            <a:r>
              <a:rPr lang="cs-CZ" sz="1600">
                <a:latin typeface="Verdana" pitchFamily="34" charset="0"/>
              </a:rPr>
              <a:t>od různých dodavatelů, v různých verzích</a:t>
            </a:r>
          </a:p>
          <a:p>
            <a:r>
              <a:rPr lang="cs-CZ" sz="1600">
                <a:latin typeface="Verdana" pitchFamily="34" charset="0"/>
              </a:rPr>
              <a:t>a s různými typy importů a exportů dat má za následek</a:t>
            </a:r>
            <a:r>
              <a:rPr lang="cs-CZ" sz="1600">
                <a:latin typeface="Calibri" pitchFamily="34" charset="0"/>
              </a:rPr>
              <a:t> </a:t>
            </a:r>
            <a:r>
              <a:rPr lang="cs-CZ" sz="1600"/>
              <a:t>pracné udržování systému,</a:t>
            </a:r>
          </a:p>
          <a:p>
            <a:r>
              <a:rPr lang="cs-CZ" sz="1600"/>
              <a:t>nepřesná data a navíc ve špatnou dobu, návratnost investic nízká a po čase vyvstane </a:t>
            </a:r>
          </a:p>
          <a:p>
            <a:r>
              <a:rPr lang="cs-CZ" sz="1600"/>
              <a:t>potřeba </a:t>
            </a:r>
            <a:r>
              <a:rPr lang="cs-CZ" sz="1600" b="1">
                <a:solidFill>
                  <a:srgbClr val="FF3300"/>
                </a:solidFill>
              </a:rPr>
              <a:t>integrovaného řešení</a:t>
            </a:r>
            <a:r>
              <a:rPr lang="cs-CZ" sz="1600"/>
              <a:t> </a:t>
            </a:r>
            <a:r>
              <a:rPr lang="cs-CZ" sz="1600">
                <a:latin typeface="Calibri" pitchFamily="34" charset="0"/>
              </a:rPr>
              <a:t>  </a:t>
            </a:r>
          </a:p>
        </p:txBody>
      </p:sp>
      <p:pic>
        <p:nvPicPr>
          <p:cNvPr id="418853" name="Picture 37" descr="60070-Stanley,%2520wheelbarrow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14625" y="4246563"/>
            <a:ext cx="914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55" name="Picture 39" descr="iowaCityArticle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45100" y="4230688"/>
            <a:ext cx="1104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58" name="Text Box 42"/>
          <p:cNvSpPr txBox="1">
            <a:spLocks noChangeArrowheads="1"/>
          </p:cNvSpPr>
          <p:nvPr/>
        </p:nvSpPr>
        <p:spPr bwMode="auto">
          <a:xfrm>
            <a:off x="0" y="3089275"/>
            <a:ext cx="91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Calibri" pitchFamily="34" charset="0"/>
              </a:rPr>
              <a:t>Dodavatel</a:t>
            </a:r>
          </a:p>
          <a:p>
            <a:pPr algn="ctr"/>
            <a:r>
              <a:rPr lang="cs-CZ" sz="1200">
                <a:latin typeface="Calibri" pitchFamily="34" charset="0"/>
              </a:rPr>
              <a:t>John Brown</a:t>
            </a:r>
          </a:p>
          <a:p>
            <a:pPr algn="ctr"/>
            <a:r>
              <a:rPr lang="cs-CZ" sz="1200">
                <a:latin typeface="Calibri" pitchFamily="34" charset="0"/>
              </a:rPr>
              <a:t>Software</a:t>
            </a:r>
          </a:p>
        </p:txBody>
      </p:sp>
      <p:sp>
        <p:nvSpPr>
          <p:cNvPr id="418859" name="Text Box 43"/>
          <p:cNvSpPr txBox="1">
            <a:spLocks noChangeArrowheads="1"/>
          </p:cNvSpPr>
          <p:nvPr/>
        </p:nvSpPr>
        <p:spPr bwMode="auto">
          <a:xfrm>
            <a:off x="2508250" y="2889250"/>
            <a:ext cx="81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200">
                <a:latin typeface="Calibri" pitchFamily="34" charset="0"/>
              </a:rPr>
              <a:t>Dodavatel</a:t>
            </a:r>
          </a:p>
          <a:p>
            <a:pPr algn="ctr"/>
            <a:r>
              <a:rPr lang="en-US" sz="1200">
                <a:latin typeface="Calibri" pitchFamily="34" charset="0"/>
              </a:rPr>
              <a:t>Chinese</a:t>
            </a:r>
          </a:p>
          <a:p>
            <a:pPr algn="ctr"/>
            <a:r>
              <a:rPr lang="cs-CZ" sz="1200">
                <a:latin typeface="Calibri" pitchFamily="34" charset="0"/>
              </a:rPr>
              <a:t>SW </a:t>
            </a:r>
            <a:r>
              <a:rPr lang="en-US" sz="1200">
                <a:latin typeface="Calibri" pitchFamily="34" charset="0"/>
              </a:rPr>
              <a:t>Kings</a:t>
            </a:r>
          </a:p>
        </p:txBody>
      </p:sp>
      <p:sp>
        <p:nvSpPr>
          <p:cNvPr id="418860" name="Text Box 44"/>
          <p:cNvSpPr txBox="1">
            <a:spLocks noChangeArrowheads="1"/>
          </p:cNvSpPr>
          <p:nvPr/>
        </p:nvSpPr>
        <p:spPr bwMode="auto">
          <a:xfrm>
            <a:off x="5165725" y="2908300"/>
            <a:ext cx="1104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ES</a:t>
            </a:r>
            <a:r>
              <a:rPr lang="cs-CZ" sz="1200">
                <a:latin typeface="Calibri" pitchFamily="34" charset="0"/>
              </a:rPr>
              <a:t>K</a:t>
            </a:r>
            <a:r>
              <a:rPr lang="en-US" sz="1200">
                <a:latin typeface="Calibri" pitchFamily="34" charset="0"/>
              </a:rPr>
              <a:t>IMO</a:t>
            </a:r>
          </a:p>
          <a:p>
            <a:pPr algn="ctr"/>
            <a:r>
              <a:rPr lang="en-US" sz="1200">
                <a:latin typeface="Calibri" pitchFamily="34" charset="0"/>
              </a:rPr>
              <a:t>Virtual </a:t>
            </a:r>
          </a:p>
          <a:p>
            <a:pPr algn="ctr"/>
            <a:r>
              <a:rPr lang="en-US" sz="1200">
                <a:latin typeface="Calibri" pitchFamily="34" charset="0"/>
              </a:rPr>
              <a:t>Manufacturing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54676" y="607206"/>
            <a:ext cx="1475042" cy="10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1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1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  <p:bldP spid="418822" grpId="0" animBg="1"/>
      <p:bldP spid="418827" grpId="0" animBg="1"/>
      <p:bldP spid="418828" grpId="0" animBg="1"/>
      <p:bldP spid="418831" grpId="0" animBg="1"/>
      <p:bldP spid="418835" grpId="0" animBg="1"/>
      <p:bldP spid="418836" grpId="0" animBg="1"/>
      <p:bldP spid="418837" grpId="0" animBg="1"/>
      <p:bldP spid="418848" grpId="0" animBg="1"/>
      <p:bldP spid="418849" grpId="0" animBg="1"/>
      <p:bldP spid="418850" grpId="0" animBg="1"/>
      <p:bldP spid="418851" grpId="0"/>
      <p:bldP spid="418858" grpId="0"/>
      <p:bldP spid="418859" grpId="0"/>
      <p:bldP spid="4188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000" b="1" smtClean="0"/>
              <a:t>Následky heterogenních IS/IT struktur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600200"/>
            <a:ext cx="8482013" cy="48529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cs-CZ" sz="2000" smtClean="0"/>
              <a:t>pracné udržování spolupráce mezi aplikacemi různých verzí</a:t>
            </a:r>
          </a:p>
          <a:p>
            <a:pPr eaLnBrk="1" hangingPunct="1">
              <a:buFontTx/>
              <a:buChar char="•"/>
            </a:pPr>
            <a:r>
              <a:rPr lang="cs-CZ" sz="2000" smtClean="0"/>
              <a:t>složité postupy při opravách zanášející další chyby</a:t>
            </a:r>
          </a:p>
          <a:p>
            <a:pPr eaLnBrk="1" hangingPunct="1">
              <a:buFontTx/>
              <a:buChar char="•"/>
            </a:pPr>
            <a:r>
              <a:rPr lang="cs-CZ" sz="2000" smtClean="0"/>
              <a:t>duplicitní záznamy a tím i nebezpečí vzniku chyb </a:t>
            </a:r>
          </a:p>
          <a:p>
            <a:pPr eaLnBrk="1" hangingPunct="1">
              <a:buFontTx/>
              <a:buChar char="•"/>
            </a:pPr>
            <a:r>
              <a:rPr lang="cs-CZ" sz="2000" smtClean="0"/>
              <a:t>pracné převody dat mezi heterogenními aplikacemi (        )        </a:t>
            </a:r>
          </a:p>
          <a:p>
            <a:pPr eaLnBrk="1" hangingPunct="1">
              <a:buFontTx/>
              <a:buChar char="•"/>
            </a:pPr>
            <a:r>
              <a:rPr lang="cs-CZ" sz="2000" smtClean="0"/>
              <a:t>neaktuální údaje vedoucí k nepřesným kalkulacím a ke </a:t>
            </a:r>
            <a:r>
              <a:rPr lang="cs-CZ" sz="2000" smtClean="0">
                <a:solidFill>
                  <a:srgbClr val="FF3300"/>
                </a:solidFill>
              </a:rPr>
              <a:t>špatným rozhodnutím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496" y="805583"/>
            <a:ext cx="1218005" cy="8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 h="57150" prst="coolSlant"/>
          </a:sp3d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11188" y="4149725"/>
            <a:ext cx="1439862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cs-CZ" sz="1200">
                <a:latin typeface="Calibri" pitchFamily="34" charset="0"/>
              </a:rPr>
              <a:t>Lokální verze</a:t>
            </a:r>
          </a:p>
          <a:p>
            <a:pPr algn="ctr" defTabSz="914400"/>
            <a:r>
              <a:rPr lang="cs-CZ" sz="1200">
                <a:latin typeface="Calibri" pitchFamily="34" charset="0"/>
              </a:rPr>
              <a:t>vertikálního řešení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611188" y="5119688"/>
            <a:ext cx="1439862" cy="503237"/>
          </a:xfrm>
          <a:prstGeom prst="rect">
            <a:avLst/>
          </a:prstGeom>
          <a:solidFill>
            <a:srgbClr val="2E5A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Účetnictví</a:t>
            </a:r>
          </a:p>
          <a:p>
            <a:pPr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„Odpočinek“ </a:t>
            </a:r>
            <a:endParaRPr lang="en-GB" sz="12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2266950" y="4149725"/>
            <a:ext cx="1439863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Lokální verze</a:t>
            </a:r>
          </a:p>
          <a:p>
            <a:pPr algn="ctr"/>
            <a:r>
              <a:rPr lang="cs-CZ" sz="1200">
                <a:latin typeface="Calibri" pitchFamily="34" charset="0"/>
              </a:rPr>
              <a:t>vertikálního řešení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266950" y="5119688"/>
            <a:ext cx="1439863" cy="503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>
                <a:latin typeface="Calibri" pitchFamily="34" charset="0"/>
              </a:rPr>
              <a:t>Účetnictví</a:t>
            </a:r>
          </a:p>
          <a:p>
            <a:pPr algn="ctr"/>
            <a:r>
              <a:rPr lang="cs-CZ" sz="1200">
                <a:latin typeface="Calibri" pitchFamily="34" charset="0"/>
              </a:rPr>
              <a:t>„</a:t>
            </a:r>
            <a:r>
              <a:rPr lang="cs-CZ" sz="1400">
                <a:latin typeface="Calibri" pitchFamily="34" charset="0"/>
              </a:rPr>
              <a:t>Harpagon“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50185" name="AutoShape 10"/>
          <p:cNvSpPr>
            <a:spLocks noChangeArrowheads="1"/>
          </p:cNvSpPr>
          <p:nvPr/>
        </p:nvSpPr>
        <p:spPr bwMode="auto">
          <a:xfrm>
            <a:off x="1187450" y="4652963"/>
            <a:ext cx="288925" cy="466725"/>
          </a:xfrm>
          <a:prstGeom prst="upDownArrow">
            <a:avLst>
              <a:gd name="adj1" fmla="val 50000"/>
              <a:gd name="adj2" fmla="val 323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2843213" y="4652963"/>
            <a:ext cx="288925" cy="466725"/>
          </a:xfrm>
          <a:prstGeom prst="upDownArrow">
            <a:avLst>
              <a:gd name="adj1" fmla="val 50000"/>
              <a:gd name="adj2" fmla="val 323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4264025" y="4219575"/>
            <a:ext cx="384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cs-CZ" sz="1400"/>
              <a:t>Dodavatel lokální verze dodává a dále </a:t>
            </a:r>
            <a:r>
              <a:rPr lang="cs-CZ" sz="1400">
                <a:solidFill>
                  <a:srgbClr val="FF3300"/>
                </a:solidFill>
              </a:rPr>
              <a:t>nevyvíjí</a:t>
            </a:r>
            <a:endParaRPr lang="en-GB" sz="1400">
              <a:solidFill>
                <a:srgbClr val="FF3300"/>
              </a:solidFill>
            </a:endParaRPr>
          </a:p>
        </p:txBody>
      </p:sp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4264025" y="5170488"/>
            <a:ext cx="327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Uživatel si přeje….a každý něco jiného </a:t>
            </a:r>
            <a:endParaRPr lang="en-GB" sz="1400"/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19113" y="5897563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cs-CZ"/>
              <a:t>Napřed lokální řešení a potom ekonomika. Lokální řešení se často dále </a:t>
            </a:r>
            <a:r>
              <a:rPr lang="cs-CZ" b="1">
                <a:solidFill>
                  <a:srgbClr val="FF3300"/>
                </a:solidFill>
              </a:rPr>
              <a:t>nevyvíjí</a:t>
            </a:r>
          </a:p>
          <a:p>
            <a:pPr defTabSz="914400"/>
            <a:r>
              <a:rPr lang="cs-CZ" sz="1400"/>
              <a:t>(kapacitní problémy, cash flow dodávajících  firem nedovolí masivní investici do upgrade,atd.)</a:t>
            </a:r>
            <a:r>
              <a:rPr lang="cs-CZ"/>
              <a:t> </a:t>
            </a:r>
            <a:endParaRPr lang="en-GB"/>
          </a:p>
        </p:txBody>
      </p:sp>
      <p:sp>
        <p:nvSpPr>
          <p:cNvPr id="50190" name="AutoShape 15"/>
          <p:cNvSpPr>
            <a:spLocks noChangeArrowheads="1"/>
          </p:cNvSpPr>
          <p:nvPr/>
        </p:nvSpPr>
        <p:spPr bwMode="auto">
          <a:xfrm>
            <a:off x="6445250" y="2708275"/>
            <a:ext cx="288925" cy="28892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829" name="Picture 181" descr="oval clear pillow emb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263" y="2051050"/>
            <a:ext cx="48244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2" name="AutoShape 115"/>
          <p:cNvCxnSpPr>
            <a:cxnSpLocks noChangeShapeType="1"/>
          </p:cNvCxnSpPr>
          <p:nvPr/>
        </p:nvCxnSpPr>
        <p:spPr bwMode="auto">
          <a:xfrm rot="16200000" flipV="1">
            <a:off x="2955132" y="4110831"/>
            <a:ext cx="354012" cy="2016125"/>
          </a:xfrm>
          <a:prstGeom prst="bentConnector5">
            <a:avLst>
              <a:gd name="adj1" fmla="val -64574"/>
              <a:gd name="adj2" fmla="val 37560"/>
              <a:gd name="adj3" fmla="val 164574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pic>
        <p:nvPicPr>
          <p:cNvPr id="795785" name="Picture 137" descr="a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63" y="2500313"/>
            <a:ext cx="5616576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86" name="AutoShape 138"/>
          <p:cNvSpPr>
            <a:spLocks noChangeArrowheads="1"/>
          </p:cNvSpPr>
          <p:nvPr/>
        </p:nvSpPr>
        <p:spPr bwMode="auto">
          <a:xfrm>
            <a:off x="1763713" y="4149725"/>
            <a:ext cx="1008062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400" b="1">
                <a:solidFill>
                  <a:srgbClr val="FFFF00"/>
                </a:solidFill>
                <a:latin typeface="Calibri" pitchFamily="34" charset="0"/>
              </a:rPr>
              <a:t>Řízení výroby</a:t>
            </a:r>
            <a:endParaRPr lang="en-US" sz="14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95787" name="Picture 139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140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88" name="AutoShape 140"/>
          <p:cNvSpPr>
            <a:spLocks noChangeArrowheads="1"/>
          </p:cNvSpPr>
          <p:nvPr/>
        </p:nvSpPr>
        <p:spPr bwMode="auto">
          <a:xfrm>
            <a:off x="539750" y="3500438"/>
            <a:ext cx="1008063" cy="360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Sklady</a:t>
            </a:r>
          </a:p>
        </p:txBody>
      </p:sp>
      <p:pic>
        <p:nvPicPr>
          <p:cNvPr id="795789" name="Picture 141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392488"/>
            <a:ext cx="140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90" name="AutoShape 142"/>
          <p:cNvSpPr>
            <a:spLocks noChangeArrowheads="1"/>
          </p:cNvSpPr>
          <p:nvPr/>
        </p:nvSpPr>
        <p:spPr bwMode="auto">
          <a:xfrm>
            <a:off x="1712913" y="3500438"/>
            <a:ext cx="1309687" cy="360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Logistika</a:t>
            </a:r>
          </a:p>
        </p:txBody>
      </p:sp>
      <p:pic>
        <p:nvPicPr>
          <p:cNvPr id="795791" name="Picture 143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5857875"/>
            <a:ext cx="140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92" name="AutoShape 144"/>
          <p:cNvSpPr>
            <a:spLocks noChangeArrowheads="1"/>
          </p:cNvSpPr>
          <p:nvPr/>
        </p:nvSpPr>
        <p:spPr bwMode="auto">
          <a:xfrm>
            <a:off x="3143250" y="6000750"/>
            <a:ext cx="1008063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 b="1">
                <a:solidFill>
                  <a:srgbClr val="FFFF00"/>
                </a:solidFill>
                <a:latin typeface="Calibri" pitchFamily="34" charset="0"/>
              </a:rPr>
              <a:t>DTP</a:t>
            </a:r>
          </a:p>
        </p:txBody>
      </p:sp>
      <p:pic>
        <p:nvPicPr>
          <p:cNvPr id="795793" name="Picture 145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29063"/>
            <a:ext cx="140176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794" name="Picture 146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13288"/>
            <a:ext cx="14017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95" name="AutoShape 147"/>
          <p:cNvSpPr>
            <a:spLocks noChangeArrowheads="1"/>
          </p:cNvSpPr>
          <p:nvPr/>
        </p:nvSpPr>
        <p:spPr bwMode="auto">
          <a:xfrm>
            <a:off x="520700" y="4108450"/>
            <a:ext cx="1008063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000">
                <a:solidFill>
                  <a:schemeClr val="tx2"/>
                </a:solidFill>
              </a:rPr>
              <a:t>Nabídky</a:t>
            </a:r>
          </a:p>
          <a:p>
            <a:pPr marL="342900" indent="-342900" algn="ctr"/>
            <a:r>
              <a:rPr lang="cs-CZ" sz="1000">
                <a:solidFill>
                  <a:schemeClr val="tx2"/>
                </a:solidFill>
              </a:rPr>
              <a:t>Objednávky</a:t>
            </a:r>
          </a:p>
        </p:txBody>
      </p:sp>
      <p:sp>
        <p:nvSpPr>
          <p:cNvPr id="795796" name="AutoShape 148"/>
          <p:cNvSpPr>
            <a:spLocks noChangeArrowheads="1"/>
          </p:cNvSpPr>
          <p:nvPr/>
        </p:nvSpPr>
        <p:spPr bwMode="auto">
          <a:xfrm>
            <a:off x="428625" y="4797425"/>
            <a:ext cx="1258888" cy="5365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Exporty</a:t>
            </a:r>
          </a:p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Importy</a:t>
            </a:r>
          </a:p>
        </p:txBody>
      </p:sp>
      <p:pic>
        <p:nvPicPr>
          <p:cNvPr id="795797" name="Picture 149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4510088"/>
            <a:ext cx="14017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798" name="AutoShape 150"/>
          <p:cNvSpPr>
            <a:spLocks noChangeArrowheads="1"/>
          </p:cNvSpPr>
          <p:nvPr/>
        </p:nvSpPr>
        <p:spPr bwMode="auto">
          <a:xfrm>
            <a:off x="1763713" y="4941888"/>
            <a:ext cx="1008062" cy="360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Zprávy</a:t>
            </a:r>
          </a:p>
        </p:txBody>
      </p:sp>
      <p:pic>
        <p:nvPicPr>
          <p:cNvPr id="795799" name="Picture 151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1638" y="3900488"/>
            <a:ext cx="140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309563" y="5861050"/>
            <a:ext cx="1403350" cy="641350"/>
            <a:chOff x="3992" y="572"/>
            <a:chExt cx="884" cy="404"/>
          </a:xfrm>
        </p:grpSpPr>
        <p:pic>
          <p:nvPicPr>
            <p:cNvPr id="25661" name="Picture 153" descr="a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2" y="572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2" name="AutoShape 154"/>
            <p:cNvSpPr>
              <a:spLocks noChangeArrowheads="1"/>
            </p:cNvSpPr>
            <p:nvPr/>
          </p:nvSpPr>
          <p:spPr bwMode="auto">
            <a:xfrm>
              <a:off x="4105" y="663"/>
              <a:ext cx="635" cy="22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cs-CZ" sz="1100"/>
                <a:t>Kalkulace    </a:t>
              </a:r>
              <a:endParaRPr lang="cs-CZ" sz="1100">
                <a:latin typeface="Calibri" pitchFamily="34" charset="0"/>
              </a:endParaRPr>
            </a:p>
          </p:txBody>
        </p:sp>
      </p:grpSp>
      <p:pic>
        <p:nvPicPr>
          <p:cNvPr id="795803" name="Picture 155" descr="a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22860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04" name="AutoShape 156"/>
          <p:cNvSpPr>
            <a:spLocks noChangeArrowheads="1"/>
          </p:cNvSpPr>
          <p:nvPr/>
        </p:nvSpPr>
        <p:spPr bwMode="auto">
          <a:xfrm>
            <a:off x="3071813" y="2428875"/>
            <a:ext cx="1008062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Ekonomika</a:t>
            </a:r>
          </a:p>
        </p:txBody>
      </p:sp>
      <p:pic>
        <p:nvPicPr>
          <p:cNvPr id="795805" name="Picture 157" descr="a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587692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06" name="AutoShape 158"/>
          <p:cNvSpPr>
            <a:spLocks noChangeArrowheads="1"/>
          </p:cNvSpPr>
          <p:nvPr/>
        </p:nvSpPr>
        <p:spPr bwMode="auto">
          <a:xfrm>
            <a:off x="1763713" y="6021388"/>
            <a:ext cx="1008062" cy="360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latin typeface="Calibri" pitchFamily="34" charset="0"/>
              </a:rPr>
              <a:t>CRM</a:t>
            </a:r>
          </a:p>
        </p:txBody>
      </p:sp>
      <p:pic>
        <p:nvPicPr>
          <p:cNvPr id="795807" name="Picture 159" descr="a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22764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08" name="Rectangle 160"/>
          <p:cNvSpPr>
            <a:spLocks noChangeArrowheads="1"/>
          </p:cNvSpPr>
          <p:nvPr/>
        </p:nvSpPr>
        <p:spPr bwMode="auto">
          <a:xfrm>
            <a:off x="1835150" y="2420938"/>
            <a:ext cx="936625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Manažer.</a:t>
            </a:r>
          </a:p>
        </p:txBody>
      </p:sp>
      <p:sp>
        <p:nvSpPr>
          <p:cNvPr id="795809" name="AutoShape 161"/>
          <p:cNvSpPr>
            <a:spLocks noChangeArrowheads="1"/>
          </p:cNvSpPr>
          <p:nvPr/>
        </p:nvSpPr>
        <p:spPr bwMode="auto">
          <a:xfrm>
            <a:off x="3071813" y="4033838"/>
            <a:ext cx="1008062" cy="3603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100">
                <a:solidFill>
                  <a:schemeClr val="tx2"/>
                </a:solidFill>
              </a:rPr>
              <a:t>Čárové kódy</a:t>
            </a:r>
            <a:endParaRPr lang="cs-CZ" sz="110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795810" name="AutoShape 162"/>
          <p:cNvCxnSpPr>
            <a:cxnSpLocks noChangeShapeType="1"/>
          </p:cNvCxnSpPr>
          <p:nvPr/>
        </p:nvCxnSpPr>
        <p:spPr bwMode="auto">
          <a:xfrm>
            <a:off x="1025525" y="5438775"/>
            <a:ext cx="0" cy="4381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95811" name="AutoShape 163"/>
          <p:cNvCxnSpPr>
            <a:cxnSpLocks noChangeShapeType="1"/>
          </p:cNvCxnSpPr>
          <p:nvPr/>
        </p:nvCxnSpPr>
        <p:spPr bwMode="auto">
          <a:xfrm>
            <a:off x="2320925" y="5445125"/>
            <a:ext cx="0" cy="431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95812" name="AutoShape 164"/>
          <p:cNvCxnSpPr>
            <a:cxnSpLocks noChangeShapeType="1"/>
          </p:cNvCxnSpPr>
          <p:nvPr/>
        </p:nvCxnSpPr>
        <p:spPr bwMode="auto">
          <a:xfrm flipH="1" flipV="1">
            <a:off x="3630613" y="2927350"/>
            <a:ext cx="11112" cy="4302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5813" name="AutoShape 165"/>
          <p:cNvCxnSpPr>
            <a:cxnSpLocks noChangeShapeType="1"/>
          </p:cNvCxnSpPr>
          <p:nvPr/>
        </p:nvCxnSpPr>
        <p:spPr bwMode="auto">
          <a:xfrm flipV="1">
            <a:off x="2320925" y="2917825"/>
            <a:ext cx="0" cy="4397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95814" name="Picture 166" descr="a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205038"/>
            <a:ext cx="450056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15" name="AutoShape 167"/>
          <p:cNvSpPr>
            <a:spLocks noChangeArrowheads="1"/>
          </p:cNvSpPr>
          <p:nvPr/>
        </p:nvSpPr>
        <p:spPr bwMode="auto">
          <a:xfrm>
            <a:off x="5364163" y="4365625"/>
            <a:ext cx="1871662" cy="72072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>
                <a:solidFill>
                  <a:schemeClr val="tx2"/>
                </a:solidFill>
                <a:latin typeface="Calibri" pitchFamily="34" charset="0"/>
              </a:rPr>
              <a:t>Ekonomika</a:t>
            </a:r>
          </a:p>
          <a:p>
            <a:pPr marL="342900" indent="-342900" algn="ctr"/>
            <a:r>
              <a:rPr lang="cs-CZ">
                <a:solidFill>
                  <a:schemeClr val="tx2"/>
                </a:solidFill>
                <a:latin typeface="Calibri" pitchFamily="34" charset="0"/>
              </a:rPr>
              <a:t>(ERP systém)</a:t>
            </a:r>
          </a:p>
        </p:txBody>
      </p:sp>
      <p:pic>
        <p:nvPicPr>
          <p:cNvPr id="795816" name="Picture 168" descr="a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2708275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17" name="Rectangle 169"/>
          <p:cNvSpPr>
            <a:spLocks noChangeArrowheads="1"/>
          </p:cNvSpPr>
          <p:nvPr/>
        </p:nvSpPr>
        <p:spPr bwMode="auto">
          <a:xfrm>
            <a:off x="5795963" y="3068638"/>
            <a:ext cx="936625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Manažerský systém</a:t>
            </a:r>
          </a:p>
          <a:p>
            <a:pPr marL="342900" indent="-342900" algn="ctr"/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Business Analytics</a:t>
            </a:r>
            <a:r>
              <a:rPr lang="cs-CZ" sz="120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795818" name="Picture 170" descr="a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2075" y="3425825"/>
            <a:ext cx="2447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19" name="AutoShape 171"/>
          <p:cNvSpPr>
            <a:spLocks noChangeArrowheads="1"/>
          </p:cNvSpPr>
          <p:nvPr/>
        </p:nvSpPr>
        <p:spPr bwMode="auto">
          <a:xfrm>
            <a:off x="6616700" y="3752850"/>
            <a:ext cx="1657350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/>
              <a:t> Plánování a řízení</a:t>
            </a:r>
          </a:p>
          <a:p>
            <a:pPr marL="342900" indent="-342900" algn="ctr"/>
            <a:r>
              <a:rPr lang="cs-CZ" sz="1200"/>
              <a:t>výroby</a:t>
            </a:r>
          </a:p>
        </p:txBody>
      </p:sp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7488238" y="4244975"/>
            <a:ext cx="1655762" cy="936625"/>
            <a:chOff x="3992" y="572"/>
            <a:chExt cx="884" cy="404"/>
          </a:xfrm>
        </p:grpSpPr>
        <p:pic>
          <p:nvPicPr>
            <p:cNvPr id="25659" name="Picture 173" descr="a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2" y="572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60" name="AutoShape 174"/>
            <p:cNvSpPr>
              <a:spLocks noChangeArrowheads="1"/>
            </p:cNvSpPr>
            <p:nvPr/>
          </p:nvSpPr>
          <p:spPr bwMode="auto">
            <a:xfrm>
              <a:off x="4105" y="663"/>
              <a:ext cx="635" cy="22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cs-CZ" sz="1200"/>
                <a:t> JDF</a:t>
              </a:r>
            </a:p>
          </p:txBody>
        </p:sp>
      </p:grpSp>
      <p:pic>
        <p:nvPicPr>
          <p:cNvPr id="795823" name="Picture 175" descr="a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9263" y="4770438"/>
            <a:ext cx="36004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24" name="AutoShape 176"/>
          <p:cNvSpPr>
            <a:spLocks noChangeArrowheads="1"/>
          </p:cNvSpPr>
          <p:nvPr/>
        </p:nvSpPr>
        <p:spPr bwMode="auto">
          <a:xfrm>
            <a:off x="4714875" y="5281613"/>
            <a:ext cx="2449513" cy="10795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400">
                <a:solidFill>
                  <a:schemeClr val="tx2"/>
                </a:solidFill>
              </a:rPr>
              <a:t> </a:t>
            </a:r>
            <a:r>
              <a:rPr lang="cs-CZ" sz="1400">
                <a:solidFill>
                  <a:schemeClr val="tx2"/>
                </a:solidFill>
                <a:latin typeface="Calibri" pitchFamily="34" charset="0"/>
              </a:rPr>
              <a:t>Výrobní a obchodní</a:t>
            </a:r>
          </a:p>
          <a:p>
            <a:pPr marL="342900" indent="-342900" algn="ctr"/>
            <a:r>
              <a:rPr lang="cs-CZ" sz="1400">
                <a:solidFill>
                  <a:schemeClr val="tx2"/>
                </a:solidFill>
                <a:latin typeface="Calibri" pitchFamily="34" charset="0"/>
              </a:rPr>
              <a:t>dokumentace</a:t>
            </a:r>
          </a:p>
          <a:p>
            <a:pPr marL="342900" indent="-342900" algn="ctr"/>
            <a:r>
              <a:rPr lang="cs-CZ" sz="140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Document Management</a:t>
            </a:r>
          </a:p>
          <a:p>
            <a:pPr marL="342900" indent="-342900" algn="ctr"/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System</a:t>
            </a:r>
            <a:r>
              <a:rPr lang="cs-CZ" sz="1400">
                <a:solidFill>
                  <a:schemeClr val="tx2"/>
                </a:solidFill>
                <a:latin typeface="Calibri" pitchFamily="34" charset="0"/>
              </a:rPr>
              <a:t>) </a:t>
            </a:r>
            <a:endParaRPr 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95825" name="Picture 177" descr="A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1916113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26" name="AutoShape 178"/>
          <p:cNvSpPr>
            <a:spLocks noChangeArrowheads="1"/>
          </p:cNvSpPr>
          <p:nvPr/>
        </p:nvSpPr>
        <p:spPr bwMode="auto">
          <a:xfrm>
            <a:off x="323850" y="2060575"/>
            <a:ext cx="1008063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latin typeface="Calibri" pitchFamily="34" charset="0"/>
              </a:rPr>
              <a:t>QMS</a:t>
            </a:r>
          </a:p>
        </p:txBody>
      </p:sp>
      <p:pic>
        <p:nvPicPr>
          <p:cNvPr id="795827" name="Picture 179" descr="A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4797425"/>
            <a:ext cx="17287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28" name="AutoShape 180"/>
          <p:cNvSpPr>
            <a:spLocks noChangeArrowheads="1"/>
          </p:cNvSpPr>
          <p:nvPr/>
        </p:nvSpPr>
        <p:spPr bwMode="auto">
          <a:xfrm>
            <a:off x="7488238" y="5141913"/>
            <a:ext cx="1223962" cy="7191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 b="1">
                <a:solidFill>
                  <a:srgbClr val="FFFF00"/>
                </a:solidFill>
              </a:rPr>
              <a:t>DTP</a:t>
            </a:r>
            <a:endParaRPr lang="cs-CZ" sz="1200" b="1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algn="ctr"/>
            <a:r>
              <a:rPr lang="cs-CZ" sz="1200">
                <a:latin typeface="Calibri" pitchFamily="34" charset="0"/>
              </a:rPr>
              <a:t>(</a:t>
            </a:r>
            <a:r>
              <a:rPr lang="en-US" sz="1200">
                <a:latin typeface="Calibri" pitchFamily="34" charset="0"/>
              </a:rPr>
              <a:t>Document </a:t>
            </a:r>
          </a:p>
          <a:p>
            <a:pPr marL="342900" indent="-342900" algn="ctr"/>
            <a:r>
              <a:rPr lang="en-US" sz="1200">
                <a:latin typeface="Calibri" pitchFamily="34" charset="0"/>
              </a:rPr>
              <a:t>Management</a:t>
            </a:r>
          </a:p>
          <a:p>
            <a:pPr marL="342900" indent="-342900" algn="ctr"/>
            <a:r>
              <a:rPr lang="en-US" sz="1200">
                <a:latin typeface="Calibri" pitchFamily="34" charset="0"/>
              </a:rPr>
              <a:t>System</a:t>
            </a:r>
            <a:r>
              <a:rPr lang="cs-CZ" sz="1200">
                <a:latin typeface="Calibri" pitchFamily="34" charset="0"/>
              </a:rPr>
              <a:t>)</a:t>
            </a:r>
          </a:p>
        </p:txBody>
      </p:sp>
      <p:sp>
        <p:nvSpPr>
          <p:cNvPr id="795830" name="Text Box 182"/>
          <p:cNvSpPr txBox="1">
            <a:spLocks noChangeArrowheads="1"/>
          </p:cNvSpPr>
          <p:nvPr/>
        </p:nvSpPr>
        <p:spPr bwMode="auto">
          <a:xfrm>
            <a:off x="5940425" y="2492375"/>
            <a:ext cx="1628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>
                <a:latin typeface="Calibri" pitchFamily="34" charset="0"/>
              </a:rPr>
              <a:t>SQL Server</a:t>
            </a:r>
          </a:p>
        </p:txBody>
      </p:sp>
      <p:sp>
        <p:nvSpPr>
          <p:cNvPr id="25644" name="Freeform 183"/>
          <p:cNvSpPr>
            <a:spLocks/>
          </p:cNvSpPr>
          <p:nvPr/>
        </p:nvSpPr>
        <p:spPr bwMode="auto">
          <a:xfrm>
            <a:off x="2722563" y="5445125"/>
            <a:ext cx="1633537" cy="1189038"/>
          </a:xfrm>
          <a:custGeom>
            <a:avLst/>
            <a:gdLst>
              <a:gd name="T0" fmla="*/ 2147483647 w 1029"/>
              <a:gd name="T1" fmla="*/ 0 h 749"/>
              <a:gd name="T2" fmla="*/ 2147483647 w 1029"/>
              <a:gd name="T3" fmla="*/ 2147483647 h 749"/>
              <a:gd name="T4" fmla="*/ 2147483647 w 1029"/>
              <a:gd name="T5" fmla="*/ 2147483647 h 749"/>
              <a:gd name="T6" fmla="*/ 2147483647 w 1029"/>
              <a:gd name="T7" fmla="*/ 2147483647 h 749"/>
              <a:gd name="T8" fmla="*/ 2147483647 w 1029"/>
              <a:gd name="T9" fmla="*/ 2147483647 h 749"/>
              <a:gd name="T10" fmla="*/ 2147483647 w 1029"/>
              <a:gd name="T11" fmla="*/ 2147483647 h 749"/>
              <a:gd name="T12" fmla="*/ 2147483647 w 1029"/>
              <a:gd name="T13" fmla="*/ 2147483647 h 749"/>
              <a:gd name="T14" fmla="*/ 2147483647 w 1029"/>
              <a:gd name="T15" fmla="*/ 2147483647 h 7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9"/>
              <a:gd name="T25" fmla="*/ 0 h 749"/>
              <a:gd name="T26" fmla="*/ 1029 w 1029"/>
              <a:gd name="T27" fmla="*/ 749 h 7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9" h="749">
                <a:moveTo>
                  <a:pt x="349" y="0"/>
                </a:moveTo>
                <a:cubicBezTo>
                  <a:pt x="265" y="53"/>
                  <a:pt x="182" y="106"/>
                  <a:pt x="167" y="227"/>
                </a:cubicBezTo>
                <a:cubicBezTo>
                  <a:pt x="152" y="348"/>
                  <a:pt x="205" y="749"/>
                  <a:pt x="258" y="726"/>
                </a:cubicBezTo>
                <a:cubicBezTo>
                  <a:pt x="311" y="703"/>
                  <a:pt x="477" y="167"/>
                  <a:pt x="485" y="91"/>
                </a:cubicBezTo>
                <a:cubicBezTo>
                  <a:pt x="493" y="15"/>
                  <a:pt x="371" y="242"/>
                  <a:pt x="303" y="272"/>
                </a:cubicBezTo>
                <a:cubicBezTo>
                  <a:pt x="235" y="302"/>
                  <a:pt x="0" y="280"/>
                  <a:pt x="76" y="272"/>
                </a:cubicBezTo>
                <a:cubicBezTo>
                  <a:pt x="152" y="264"/>
                  <a:pt x="598" y="182"/>
                  <a:pt x="757" y="227"/>
                </a:cubicBezTo>
                <a:cubicBezTo>
                  <a:pt x="916" y="272"/>
                  <a:pt x="972" y="408"/>
                  <a:pt x="1029" y="544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cxnSp>
        <p:nvCxnSpPr>
          <p:cNvPr id="73" name="AutoShape 163"/>
          <p:cNvCxnSpPr>
            <a:cxnSpLocks noChangeShapeType="1"/>
          </p:cNvCxnSpPr>
          <p:nvPr/>
        </p:nvCxnSpPr>
        <p:spPr bwMode="auto">
          <a:xfrm>
            <a:off x="3643313" y="5429250"/>
            <a:ext cx="0" cy="431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79" name="Picture 143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786188"/>
            <a:ext cx="140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43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786188"/>
            <a:ext cx="140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AutoShape 144"/>
          <p:cNvSpPr>
            <a:spLocks noChangeArrowheads="1"/>
          </p:cNvSpPr>
          <p:nvPr/>
        </p:nvSpPr>
        <p:spPr bwMode="auto">
          <a:xfrm>
            <a:off x="5435600" y="3968750"/>
            <a:ext cx="1008063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200">
                <a:solidFill>
                  <a:schemeClr val="tx2"/>
                </a:solidFill>
              </a:rPr>
              <a:t>Čárové kódy</a:t>
            </a:r>
            <a:endParaRPr lang="cs-CZ" sz="120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2" name="AutoShape 164"/>
          <p:cNvCxnSpPr>
            <a:cxnSpLocks noChangeShapeType="1"/>
          </p:cNvCxnSpPr>
          <p:nvPr/>
        </p:nvCxnSpPr>
        <p:spPr bwMode="auto">
          <a:xfrm rot="10800000">
            <a:off x="2857500" y="2571750"/>
            <a:ext cx="285750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50" name="Nadpis 1"/>
          <p:cNvSpPr txBox="1">
            <a:spLocks/>
          </p:cNvSpPr>
          <p:nvPr/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>
                <a:solidFill>
                  <a:srgbClr val="695C4F"/>
                </a:solidFill>
                <a:latin typeface="Verdana" pitchFamily="34" charset="0"/>
              </a:rPr>
              <a:t>Možná struktura IS v tiskárně a základní směr její transformace</a:t>
            </a:r>
          </a:p>
        </p:txBody>
      </p:sp>
      <p:sp>
        <p:nvSpPr>
          <p:cNvPr id="4" name="AutoShape 142"/>
          <p:cNvSpPr>
            <a:spLocks noChangeArrowheads="1"/>
          </p:cNvSpPr>
          <p:nvPr/>
        </p:nvSpPr>
        <p:spPr bwMode="auto">
          <a:xfrm>
            <a:off x="3022600" y="4797425"/>
            <a:ext cx="1008063" cy="3603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cs-CZ" sz="1100">
                <a:solidFill>
                  <a:schemeClr val="tx2"/>
                </a:solidFill>
              </a:rPr>
              <a:t>Nákup</a:t>
            </a:r>
          </a:p>
          <a:p>
            <a:pPr marL="342900" indent="-342900" algn="ctr"/>
            <a:r>
              <a:rPr lang="cs-CZ" sz="1100">
                <a:solidFill>
                  <a:schemeClr val="tx2"/>
                </a:solidFill>
              </a:rPr>
              <a:t>Prodej</a:t>
            </a:r>
            <a:endParaRPr lang="cs-CZ" sz="11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79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79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9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9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79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9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1000"/>
                                        <p:tgtEl>
                                          <p:spTgt spid="79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9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9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9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9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9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9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9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9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9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3" dur="3000"/>
                                        <p:tgtEl>
                                          <p:spTgt spid="79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7" dur="1000"/>
                                        <p:tgtEl>
                                          <p:spTgt spid="79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786" grpId="0"/>
      <p:bldP spid="795788" grpId="0"/>
      <p:bldP spid="795790" grpId="0"/>
      <p:bldP spid="795792" grpId="0"/>
      <p:bldP spid="795795" grpId="0"/>
      <p:bldP spid="795796" grpId="0"/>
      <p:bldP spid="795798" grpId="0"/>
      <p:bldP spid="795804" grpId="0"/>
      <p:bldP spid="795806" grpId="0"/>
      <p:bldP spid="795808" grpId="0"/>
      <p:bldP spid="795809" grpId="0"/>
      <p:bldP spid="795815" grpId="0"/>
      <p:bldP spid="795819" grpId="0"/>
      <p:bldP spid="795824" grpId="0"/>
      <p:bldP spid="795826" grpId="0"/>
      <p:bldP spid="795828" grpId="0"/>
      <p:bldP spid="79583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Správný koncept </a:t>
            </a:r>
            <a:r>
              <a:rPr lang="cs-CZ" smtClean="0">
                <a:latin typeface="Arial" charset="0"/>
              </a:rPr>
              <a:t>vývoje </a:t>
            </a:r>
            <a:r>
              <a:rPr lang="cs-CZ" smtClean="0"/>
              <a:t> řešení</a:t>
            </a:r>
            <a:endParaRPr lang="en-GB" smtClean="0"/>
          </a:p>
        </p:txBody>
      </p:sp>
      <p:pic>
        <p:nvPicPr>
          <p:cNvPr id="795814" name="Picture 166" descr="a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49500"/>
            <a:ext cx="1982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829" name="Picture 181" descr="oval clear pillow emb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281305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816" name="Picture 168" descr="a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84450"/>
            <a:ext cx="64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43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055938"/>
            <a:ext cx="5810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827" name="Picture 179" descr="A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39248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2"/>
          <p:cNvGrpSpPr>
            <a:grpSpLocks/>
          </p:cNvGrpSpPr>
          <p:nvPr/>
        </p:nvGrpSpPr>
        <p:grpSpPr bwMode="auto">
          <a:xfrm>
            <a:off x="1725613" y="2492375"/>
            <a:ext cx="792162" cy="539750"/>
            <a:chOff x="3992" y="572"/>
            <a:chExt cx="884" cy="404"/>
          </a:xfrm>
        </p:grpSpPr>
        <p:pic>
          <p:nvPicPr>
            <p:cNvPr id="28696" name="Picture 173" descr="a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2" y="572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7" name="AutoShape 174"/>
            <p:cNvSpPr>
              <a:spLocks noChangeArrowheads="1"/>
            </p:cNvSpPr>
            <p:nvPr/>
          </p:nvSpPr>
          <p:spPr bwMode="auto">
            <a:xfrm>
              <a:off x="4105" y="663"/>
              <a:ext cx="635" cy="22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cs-CZ" sz="1200"/>
                <a:t> JDF</a:t>
              </a:r>
            </a:p>
          </p:txBody>
        </p:sp>
      </p:grpSp>
      <p:pic>
        <p:nvPicPr>
          <p:cNvPr id="795823" name="Picture 175" descr="a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568700"/>
            <a:ext cx="9779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818" name="Picture 170" descr="a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3032125"/>
            <a:ext cx="863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830" name="Text Box 182"/>
          <p:cNvSpPr txBox="1">
            <a:spLocks noChangeArrowheads="1"/>
          </p:cNvSpPr>
          <p:nvPr/>
        </p:nvSpPr>
        <p:spPr bwMode="auto">
          <a:xfrm>
            <a:off x="755650" y="1952625"/>
            <a:ext cx="1187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>
                <a:latin typeface="Calibri" pitchFamily="34" charset="0"/>
              </a:rPr>
              <a:t>SQL Server</a:t>
            </a:r>
          </a:p>
        </p:txBody>
      </p:sp>
      <p:pic>
        <p:nvPicPr>
          <p:cNvPr id="2" name="Picture 166" descr="a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1700213"/>
            <a:ext cx="44640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1" descr="oval clear pillow emb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17500"/>
            <a:ext cx="50038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8" descr="a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0325" y="2065338"/>
            <a:ext cx="14620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3" descr="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7775" y="3032125"/>
            <a:ext cx="14652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9" descr="A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8688" y="3944938"/>
            <a:ext cx="1622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72"/>
          <p:cNvGrpSpPr>
            <a:grpSpLocks/>
          </p:cNvGrpSpPr>
          <p:nvPr/>
        </p:nvGrpSpPr>
        <p:grpSpPr bwMode="auto">
          <a:xfrm>
            <a:off x="7118350" y="1981200"/>
            <a:ext cx="1782763" cy="1106488"/>
            <a:chOff x="3992" y="572"/>
            <a:chExt cx="884" cy="404"/>
          </a:xfrm>
        </p:grpSpPr>
        <p:pic>
          <p:nvPicPr>
            <p:cNvPr id="28694" name="Picture 173" descr="a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2" y="572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5" name="AutoShape 174"/>
            <p:cNvSpPr>
              <a:spLocks noChangeArrowheads="1"/>
            </p:cNvSpPr>
            <p:nvPr/>
          </p:nvSpPr>
          <p:spPr bwMode="auto">
            <a:xfrm>
              <a:off x="4105" y="663"/>
              <a:ext cx="635" cy="227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cs-CZ" sz="1200"/>
                <a:t> JDF</a:t>
              </a:r>
            </a:p>
          </p:txBody>
        </p:sp>
      </p:grpSp>
      <p:pic>
        <p:nvPicPr>
          <p:cNvPr id="9" name="Picture 175" descr="a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02138" y="3932238"/>
            <a:ext cx="22002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0" descr="a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5550" y="3087688"/>
            <a:ext cx="1944688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305550" y="1417638"/>
            <a:ext cx="1187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>
                <a:latin typeface="Calibri" pitchFamily="34" charset="0"/>
              </a:rPr>
              <a:t>SQL Server</a:t>
            </a:r>
          </a:p>
        </p:txBody>
      </p:sp>
      <p:pic>
        <p:nvPicPr>
          <p:cNvPr id="28692" name="Picture 34" descr="Zobrazit obrázek v plné velikosti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43100" y="4957763"/>
            <a:ext cx="245903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79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79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83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Vývoj systémů managementu v organizaci</a:t>
            </a:r>
          </a:p>
        </p:txBody>
      </p:sp>
      <p:sp>
        <p:nvSpPr>
          <p:cNvPr id="5" name="Round Diagonal Corner Rectangle 19"/>
          <p:cNvSpPr/>
          <p:nvPr/>
        </p:nvSpPr>
        <p:spPr>
          <a:xfrm>
            <a:off x="6691313" y="1725613"/>
            <a:ext cx="1322387" cy="130175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Diagonal Corner Rectangle 22"/>
          <p:cNvSpPr/>
          <p:nvPr/>
        </p:nvSpPr>
        <p:spPr>
          <a:xfrm>
            <a:off x="4786313" y="2711450"/>
            <a:ext cx="1343025" cy="1322388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23"/>
          <p:cNvSpPr/>
          <p:nvPr/>
        </p:nvSpPr>
        <p:spPr>
          <a:xfrm>
            <a:off x="2698750" y="3748088"/>
            <a:ext cx="1325563" cy="1304925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21"/>
          <p:cNvSpPr/>
          <p:nvPr/>
        </p:nvSpPr>
        <p:spPr>
          <a:xfrm>
            <a:off x="727075" y="4762500"/>
            <a:ext cx="1328738" cy="1309688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981575" y="2897188"/>
            <a:ext cx="985838" cy="981075"/>
            <a:chOff x="3295" y="1943"/>
            <a:chExt cx="558" cy="533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431" y="2073"/>
              <a:ext cx="286" cy="274"/>
            </a:xfrm>
            <a:custGeom>
              <a:avLst/>
              <a:gdLst/>
              <a:ahLst/>
              <a:cxnLst>
                <a:cxn ang="0">
                  <a:pos x="61" y="273"/>
                </a:cxn>
                <a:cxn ang="0">
                  <a:pos x="242" y="100"/>
                </a:cxn>
                <a:cxn ang="0">
                  <a:pos x="274" y="129"/>
                </a:cxn>
                <a:cxn ang="0">
                  <a:pos x="285" y="0"/>
                </a:cxn>
                <a:cxn ang="0">
                  <a:pos x="150" y="10"/>
                </a:cxn>
                <a:cxn ang="0">
                  <a:pos x="181" y="40"/>
                </a:cxn>
                <a:cxn ang="0">
                  <a:pos x="0" y="215"/>
                </a:cxn>
                <a:cxn ang="0">
                  <a:pos x="61" y="273"/>
                </a:cxn>
              </a:cxnLst>
              <a:rect l="0" t="0" r="r" b="b"/>
              <a:pathLst>
                <a:path w="286" h="274">
                  <a:moveTo>
                    <a:pt x="61" y="273"/>
                  </a:moveTo>
                  <a:lnTo>
                    <a:pt x="242" y="100"/>
                  </a:lnTo>
                  <a:lnTo>
                    <a:pt x="274" y="129"/>
                  </a:lnTo>
                  <a:lnTo>
                    <a:pt x="285" y="0"/>
                  </a:lnTo>
                  <a:lnTo>
                    <a:pt x="150" y="10"/>
                  </a:lnTo>
                  <a:lnTo>
                    <a:pt x="181" y="40"/>
                  </a:lnTo>
                  <a:lnTo>
                    <a:pt x="0" y="215"/>
                  </a:lnTo>
                  <a:lnTo>
                    <a:pt x="61" y="273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295" y="1943"/>
              <a:ext cx="287" cy="274"/>
            </a:xfrm>
            <a:custGeom>
              <a:avLst/>
              <a:gdLst/>
              <a:ahLst/>
              <a:cxnLst>
                <a:cxn ang="0">
                  <a:pos x="61" y="273"/>
                </a:cxn>
                <a:cxn ang="0">
                  <a:pos x="243" y="99"/>
                </a:cxn>
                <a:cxn ang="0">
                  <a:pos x="275" y="128"/>
                </a:cxn>
                <a:cxn ang="0">
                  <a:pos x="286" y="0"/>
                </a:cxn>
                <a:cxn ang="0">
                  <a:pos x="150" y="10"/>
                </a:cxn>
                <a:cxn ang="0">
                  <a:pos x="182" y="39"/>
                </a:cxn>
                <a:cxn ang="0">
                  <a:pos x="0" y="214"/>
                </a:cxn>
                <a:cxn ang="0">
                  <a:pos x="61" y="273"/>
                </a:cxn>
              </a:cxnLst>
              <a:rect l="0" t="0" r="r" b="b"/>
              <a:pathLst>
                <a:path w="287" h="274">
                  <a:moveTo>
                    <a:pt x="61" y="273"/>
                  </a:moveTo>
                  <a:lnTo>
                    <a:pt x="243" y="99"/>
                  </a:lnTo>
                  <a:lnTo>
                    <a:pt x="275" y="128"/>
                  </a:lnTo>
                  <a:lnTo>
                    <a:pt x="286" y="0"/>
                  </a:lnTo>
                  <a:lnTo>
                    <a:pt x="150" y="10"/>
                  </a:lnTo>
                  <a:lnTo>
                    <a:pt x="182" y="39"/>
                  </a:lnTo>
                  <a:lnTo>
                    <a:pt x="0" y="214"/>
                  </a:lnTo>
                  <a:lnTo>
                    <a:pt x="61" y="273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568" y="2203"/>
              <a:ext cx="285" cy="273"/>
            </a:xfrm>
            <a:custGeom>
              <a:avLst/>
              <a:gdLst/>
              <a:ahLst/>
              <a:cxnLst>
                <a:cxn ang="0">
                  <a:pos x="62" y="272"/>
                </a:cxn>
                <a:cxn ang="0">
                  <a:pos x="243" y="98"/>
                </a:cxn>
                <a:cxn ang="0">
                  <a:pos x="274" y="128"/>
                </a:cxn>
                <a:cxn ang="0">
                  <a:pos x="284" y="0"/>
                </a:cxn>
                <a:cxn ang="0">
                  <a:pos x="149" y="10"/>
                </a:cxn>
                <a:cxn ang="0">
                  <a:pos x="182" y="40"/>
                </a:cxn>
                <a:cxn ang="0">
                  <a:pos x="0" y="213"/>
                </a:cxn>
                <a:cxn ang="0">
                  <a:pos x="62" y="272"/>
                </a:cxn>
              </a:cxnLst>
              <a:rect l="0" t="0" r="r" b="b"/>
              <a:pathLst>
                <a:path w="285" h="273">
                  <a:moveTo>
                    <a:pt x="62" y="272"/>
                  </a:moveTo>
                  <a:lnTo>
                    <a:pt x="243" y="98"/>
                  </a:lnTo>
                  <a:lnTo>
                    <a:pt x="274" y="128"/>
                  </a:lnTo>
                  <a:lnTo>
                    <a:pt x="284" y="0"/>
                  </a:lnTo>
                  <a:lnTo>
                    <a:pt x="149" y="10"/>
                  </a:lnTo>
                  <a:lnTo>
                    <a:pt x="182" y="40"/>
                  </a:lnTo>
                  <a:lnTo>
                    <a:pt x="0" y="213"/>
                  </a:lnTo>
                  <a:lnTo>
                    <a:pt x="62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46625" y="4000500"/>
            <a:ext cx="193516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Aft>
                <a:spcPct val="67000"/>
              </a:spcAft>
            </a:pPr>
            <a:r>
              <a:rPr lang="cs-CZ">
                <a:latin typeface="Calibri" pitchFamily="34" charset="0"/>
              </a:rPr>
              <a:t>zjednodušení</a:t>
            </a: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914388" y="4144525"/>
            <a:ext cx="700585" cy="486279"/>
          </a:xfrm>
          <a:custGeom>
            <a:avLst/>
            <a:gdLst/>
            <a:ahLst/>
            <a:cxnLst>
              <a:cxn ang="0">
                <a:pos x="493" y="115"/>
              </a:cxn>
              <a:cxn ang="0">
                <a:pos x="612" y="58"/>
              </a:cxn>
              <a:cxn ang="0">
                <a:pos x="493" y="31"/>
              </a:cxn>
              <a:cxn ang="0">
                <a:pos x="475" y="30"/>
              </a:cxn>
              <a:cxn ang="0">
                <a:pos x="437" y="29"/>
              </a:cxn>
              <a:cxn ang="0">
                <a:pos x="399" y="29"/>
              </a:cxn>
              <a:cxn ang="0">
                <a:pos x="362" y="31"/>
              </a:cxn>
              <a:cxn ang="0">
                <a:pos x="325" y="35"/>
              </a:cxn>
              <a:cxn ang="0">
                <a:pos x="288" y="39"/>
              </a:cxn>
              <a:cxn ang="0">
                <a:pos x="254" y="48"/>
              </a:cxn>
              <a:cxn ang="0">
                <a:pos x="219" y="56"/>
              </a:cxn>
              <a:cxn ang="0">
                <a:pos x="187" y="67"/>
              </a:cxn>
              <a:cxn ang="0">
                <a:pos x="158" y="79"/>
              </a:cxn>
              <a:cxn ang="0">
                <a:pos x="129" y="92"/>
              </a:cxn>
              <a:cxn ang="0">
                <a:pos x="104" y="108"/>
              </a:cxn>
              <a:cxn ang="0">
                <a:pos x="81" y="124"/>
              </a:cxn>
              <a:cxn ang="0">
                <a:pos x="60" y="142"/>
              </a:cxn>
              <a:cxn ang="0">
                <a:pos x="42" y="160"/>
              </a:cxn>
              <a:cxn ang="0">
                <a:pos x="27" y="179"/>
              </a:cxn>
              <a:cxn ang="0">
                <a:pos x="16" y="199"/>
              </a:cxn>
              <a:cxn ang="0">
                <a:pos x="7" y="219"/>
              </a:cxn>
              <a:cxn ang="0">
                <a:pos x="2" y="239"/>
              </a:cxn>
              <a:cxn ang="0">
                <a:pos x="0" y="259"/>
              </a:cxn>
              <a:cxn ang="0">
                <a:pos x="6" y="264"/>
              </a:cxn>
              <a:cxn ang="0">
                <a:pos x="171" y="257"/>
              </a:cxn>
              <a:cxn ang="0">
                <a:pos x="172" y="239"/>
              </a:cxn>
              <a:cxn ang="0">
                <a:pos x="176" y="221"/>
              </a:cxn>
              <a:cxn ang="0">
                <a:pos x="184" y="205"/>
              </a:cxn>
              <a:cxn ang="0">
                <a:pos x="195" y="187"/>
              </a:cxn>
              <a:cxn ang="0">
                <a:pos x="209" y="172"/>
              </a:cxn>
              <a:cxn ang="0">
                <a:pos x="226" y="157"/>
              </a:cxn>
              <a:cxn ang="0">
                <a:pos x="245" y="143"/>
              </a:cxn>
              <a:cxn ang="0">
                <a:pos x="268" y="130"/>
              </a:cxn>
              <a:cxn ang="0">
                <a:pos x="293" y="120"/>
              </a:cxn>
              <a:cxn ang="0">
                <a:pos x="319" y="110"/>
              </a:cxn>
              <a:cxn ang="0">
                <a:pos x="347" y="101"/>
              </a:cxn>
              <a:cxn ang="0">
                <a:pos x="377" y="94"/>
              </a:cxn>
              <a:cxn ang="0">
                <a:pos x="408" y="90"/>
              </a:cxn>
              <a:cxn ang="0">
                <a:pos x="440" y="88"/>
              </a:cxn>
              <a:cxn ang="0">
                <a:pos x="471" y="87"/>
              </a:cxn>
              <a:cxn ang="0">
                <a:pos x="493" y="85"/>
              </a:cxn>
            </a:cxnLst>
            <a:rect l="0" t="0" r="r" b="b"/>
            <a:pathLst>
              <a:path w="614" h="265">
                <a:moveTo>
                  <a:pt x="493" y="85"/>
                </a:moveTo>
                <a:lnTo>
                  <a:pt x="493" y="115"/>
                </a:lnTo>
                <a:lnTo>
                  <a:pt x="613" y="58"/>
                </a:lnTo>
                <a:lnTo>
                  <a:pt x="612" y="58"/>
                </a:lnTo>
                <a:lnTo>
                  <a:pt x="493" y="0"/>
                </a:lnTo>
                <a:lnTo>
                  <a:pt x="493" y="31"/>
                </a:lnTo>
                <a:lnTo>
                  <a:pt x="493" y="33"/>
                </a:lnTo>
                <a:lnTo>
                  <a:pt x="475" y="30"/>
                </a:lnTo>
                <a:lnTo>
                  <a:pt x="456" y="29"/>
                </a:lnTo>
                <a:lnTo>
                  <a:pt x="437" y="29"/>
                </a:lnTo>
                <a:lnTo>
                  <a:pt x="419" y="29"/>
                </a:lnTo>
                <a:lnTo>
                  <a:pt x="399" y="29"/>
                </a:lnTo>
                <a:lnTo>
                  <a:pt x="382" y="30"/>
                </a:lnTo>
                <a:lnTo>
                  <a:pt x="362" y="31"/>
                </a:lnTo>
                <a:lnTo>
                  <a:pt x="344" y="33"/>
                </a:lnTo>
                <a:lnTo>
                  <a:pt x="325" y="35"/>
                </a:lnTo>
                <a:lnTo>
                  <a:pt x="307" y="37"/>
                </a:lnTo>
                <a:lnTo>
                  <a:pt x="288" y="39"/>
                </a:lnTo>
                <a:lnTo>
                  <a:pt x="271" y="42"/>
                </a:lnTo>
                <a:lnTo>
                  <a:pt x="254" y="48"/>
                </a:lnTo>
                <a:lnTo>
                  <a:pt x="237" y="52"/>
                </a:lnTo>
                <a:lnTo>
                  <a:pt x="219" y="56"/>
                </a:lnTo>
                <a:lnTo>
                  <a:pt x="205" y="61"/>
                </a:lnTo>
                <a:lnTo>
                  <a:pt x="187" y="67"/>
                </a:lnTo>
                <a:lnTo>
                  <a:pt x="172" y="73"/>
                </a:lnTo>
                <a:lnTo>
                  <a:pt x="158" y="79"/>
                </a:lnTo>
                <a:lnTo>
                  <a:pt x="143" y="86"/>
                </a:lnTo>
                <a:lnTo>
                  <a:pt x="129" y="92"/>
                </a:lnTo>
                <a:lnTo>
                  <a:pt x="117" y="100"/>
                </a:lnTo>
                <a:lnTo>
                  <a:pt x="104" y="108"/>
                </a:lnTo>
                <a:lnTo>
                  <a:pt x="90" y="116"/>
                </a:lnTo>
                <a:lnTo>
                  <a:pt x="81" y="124"/>
                </a:lnTo>
                <a:lnTo>
                  <a:pt x="69" y="132"/>
                </a:lnTo>
                <a:lnTo>
                  <a:pt x="60" y="142"/>
                </a:lnTo>
                <a:lnTo>
                  <a:pt x="49" y="151"/>
                </a:lnTo>
                <a:lnTo>
                  <a:pt x="42" y="160"/>
                </a:lnTo>
                <a:lnTo>
                  <a:pt x="32" y="169"/>
                </a:lnTo>
                <a:lnTo>
                  <a:pt x="27" y="179"/>
                </a:lnTo>
                <a:lnTo>
                  <a:pt x="20" y="188"/>
                </a:lnTo>
                <a:lnTo>
                  <a:pt x="16" y="199"/>
                </a:lnTo>
                <a:lnTo>
                  <a:pt x="10" y="208"/>
                </a:lnTo>
                <a:lnTo>
                  <a:pt x="7" y="219"/>
                </a:lnTo>
                <a:lnTo>
                  <a:pt x="5" y="228"/>
                </a:lnTo>
                <a:lnTo>
                  <a:pt x="2" y="239"/>
                </a:lnTo>
                <a:lnTo>
                  <a:pt x="1" y="250"/>
                </a:lnTo>
                <a:lnTo>
                  <a:pt x="0" y="259"/>
                </a:lnTo>
                <a:lnTo>
                  <a:pt x="0" y="264"/>
                </a:lnTo>
                <a:lnTo>
                  <a:pt x="6" y="264"/>
                </a:lnTo>
                <a:lnTo>
                  <a:pt x="171" y="264"/>
                </a:lnTo>
                <a:lnTo>
                  <a:pt x="171" y="257"/>
                </a:lnTo>
                <a:lnTo>
                  <a:pt x="171" y="248"/>
                </a:lnTo>
                <a:lnTo>
                  <a:pt x="172" y="239"/>
                </a:lnTo>
                <a:lnTo>
                  <a:pt x="174" y="230"/>
                </a:lnTo>
                <a:lnTo>
                  <a:pt x="176" y="221"/>
                </a:lnTo>
                <a:lnTo>
                  <a:pt x="181" y="213"/>
                </a:lnTo>
                <a:lnTo>
                  <a:pt x="184" y="205"/>
                </a:lnTo>
                <a:lnTo>
                  <a:pt x="188" y="196"/>
                </a:lnTo>
                <a:lnTo>
                  <a:pt x="195" y="187"/>
                </a:lnTo>
                <a:lnTo>
                  <a:pt x="202" y="179"/>
                </a:lnTo>
                <a:lnTo>
                  <a:pt x="209" y="172"/>
                </a:lnTo>
                <a:lnTo>
                  <a:pt x="218" y="164"/>
                </a:lnTo>
                <a:lnTo>
                  <a:pt x="226" y="157"/>
                </a:lnTo>
                <a:lnTo>
                  <a:pt x="236" y="150"/>
                </a:lnTo>
                <a:lnTo>
                  <a:pt x="245" y="143"/>
                </a:lnTo>
                <a:lnTo>
                  <a:pt x="257" y="137"/>
                </a:lnTo>
                <a:lnTo>
                  <a:pt x="268" y="130"/>
                </a:lnTo>
                <a:lnTo>
                  <a:pt x="281" y="125"/>
                </a:lnTo>
                <a:lnTo>
                  <a:pt x="293" y="120"/>
                </a:lnTo>
                <a:lnTo>
                  <a:pt x="307" y="114"/>
                </a:lnTo>
                <a:lnTo>
                  <a:pt x="319" y="110"/>
                </a:lnTo>
                <a:lnTo>
                  <a:pt x="333" y="105"/>
                </a:lnTo>
                <a:lnTo>
                  <a:pt x="347" y="101"/>
                </a:lnTo>
                <a:lnTo>
                  <a:pt x="362" y="98"/>
                </a:lnTo>
                <a:lnTo>
                  <a:pt x="377" y="94"/>
                </a:lnTo>
                <a:lnTo>
                  <a:pt x="393" y="92"/>
                </a:lnTo>
                <a:lnTo>
                  <a:pt x="408" y="90"/>
                </a:lnTo>
                <a:lnTo>
                  <a:pt x="423" y="89"/>
                </a:lnTo>
                <a:lnTo>
                  <a:pt x="440" y="88"/>
                </a:lnTo>
                <a:lnTo>
                  <a:pt x="456" y="88"/>
                </a:lnTo>
                <a:lnTo>
                  <a:pt x="471" y="87"/>
                </a:lnTo>
                <a:lnTo>
                  <a:pt x="486" y="87"/>
                </a:lnTo>
                <a:lnTo>
                  <a:pt x="493" y="85"/>
                </a:lnTo>
              </a:path>
            </a:pathLst>
          </a:cu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00125" y="5989638"/>
            <a:ext cx="16097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spcAft>
                <a:spcPct val="67000"/>
              </a:spcAft>
            </a:pPr>
            <a:r>
              <a:rPr lang="cs-CZ">
                <a:latin typeface="Calibri" pitchFamily="34" charset="0"/>
              </a:rPr>
              <a:t>chaos</a:t>
            </a:r>
          </a:p>
        </p:txBody>
      </p:sp>
      <p:grpSp>
        <p:nvGrpSpPr>
          <p:cNvPr id="16" name="Skupina 15"/>
          <p:cNvGrpSpPr>
            <a:grpSpLocks/>
          </p:cNvGrpSpPr>
          <p:nvPr/>
        </p:nvGrpSpPr>
        <p:grpSpPr bwMode="auto">
          <a:xfrm>
            <a:off x="857250" y="4840288"/>
            <a:ext cx="1047750" cy="1149350"/>
            <a:chOff x="1099730" y="4838777"/>
            <a:chExt cx="1047545" cy="1149719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177326" y="4838777"/>
              <a:ext cx="504374" cy="501395"/>
            </a:xfrm>
            <a:custGeom>
              <a:avLst/>
              <a:gdLst/>
              <a:ahLst/>
              <a:cxnLst>
                <a:cxn ang="0">
                  <a:pos x="62" y="272"/>
                </a:cxn>
                <a:cxn ang="0">
                  <a:pos x="243" y="98"/>
                </a:cxn>
                <a:cxn ang="0">
                  <a:pos x="275" y="127"/>
                </a:cxn>
                <a:cxn ang="0">
                  <a:pos x="285" y="0"/>
                </a:cxn>
                <a:cxn ang="0">
                  <a:pos x="150" y="10"/>
                </a:cxn>
                <a:cxn ang="0">
                  <a:pos x="182" y="39"/>
                </a:cxn>
                <a:cxn ang="0">
                  <a:pos x="0" y="213"/>
                </a:cxn>
                <a:cxn ang="0">
                  <a:pos x="62" y="272"/>
                </a:cxn>
              </a:cxnLst>
              <a:rect l="0" t="0" r="r" b="b"/>
              <a:pathLst>
                <a:path w="286" h="273">
                  <a:moveTo>
                    <a:pt x="62" y="272"/>
                  </a:moveTo>
                  <a:lnTo>
                    <a:pt x="243" y="98"/>
                  </a:lnTo>
                  <a:lnTo>
                    <a:pt x="275" y="127"/>
                  </a:lnTo>
                  <a:lnTo>
                    <a:pt x="285" y="0"/>
                  </a:lnTo>
                  <a:lnTo>
                    <a:pt x="150" y="10"/>
                  </a:lnTo>
                  <a:lnTo>
                    <a:pt x="182" y="39"/>
                  </a:lnTo>
                  <a:lnTo>
                    <a:pt x="0" y="213"/>
                  </a:lnTo>
                  <a:lnTo>
                    <a:pt x="62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267266" y="5005908"/>
              <a:ext cx="366817" cy="626284"/>
            </a:xfrm>
            <a:custGeom>
              <a:avLst/>
              <a:gdLst/>
              <a:ahLst/>
              <a:cxnLst>
                <a:cxn ang="0">
                  <a:pos x="82" y="340"/>
                </a:cxn>
                <a:cxn ang="0">
                  <a:pos x="165" y="107"/>
                </a:cxn>
                <a:cxn ang="0">
                  <a:pos x="207" y="120"/>
                </a:cxn>
                <a:cxn ang="0">
                  <a:pos x="158" y="0"/>
                </a:cxn>
                <a:cxn ang="0">
                  <a:pos x="41" y="66"/>
                </a:cxn>
                <a:cxn ang="0">
                  <a:pos x="83" y="80"/>
                </a:cxn>
                <a:cxn ang="0">
                  <a:pos x="0" y="313"/>
                </a:cxn>
                <a:cxn ang="0">
                  <a:pos x="82" y="340"/>
                </a:cxn>
              </a:cxnLst>
              <a:rect l="0" t="0" r="r" b="b"/>
              <a:pathLst>
                <a:path w="208" h="341">
                  <a:moveTo>
                    <a:pt x="82" y="340"/>
                  </a:moveTo>
                  <a:lnTo>
                    <a:pt x="165" y="107"/>
                  </a:lnTo>
                  <a:lnTo>
                    <a:pt x="207" y="120"/>
                  </a:lnTo>
                  <a:lnTo>
                    <a:pt x="158" y="0"/>
                  </a:lnTo>
                  <a:lnTo>
                    <a:pt x="41" y="66"/>
                  </a:lnTo>
                  <a:lnTo>
                    <a:pt x="83" y="80"/>
                  </a:lnTo>
                  <a:lnTo>
                    <a:pt x="0" y="313"/>
                  </a:lnTo>
                  <a:lnTo>
                    <a:pt x="82" y="340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759295" y="4939790"/>
              <a:ext cx="350945" cy="624448"/>
            </a:xfrm>
            <a:custGeom>
              <a:avLst/>
              <a:gdLst/>
              <a:ahLst/>
              <a:cxnLst>
                <a:cxn ang="0">
                  <a:pos x="198" y="317"/>
                </a:cxn>
                <a:cxn ang="0">
                  <a:pos x="126" y="82"/>
                </a:cxn>
                <a:cxn ang="0">
                  <a:pos x="168" y="71"/>
                </a:cxn>
                <a:cxn ang="0">
                  <a:pos x="56" y="0"/>
                </a:cxn>
                <a:cxn ang="0">
                  <a:pos x="0" y="117"/>
                </a:cxn>
                <a:cxn ang="0">
                  <a:pos x="43" y="105"/>
                </a:cxn>
                <a:cxn ang="0">
                  <a:pos x="114" y="339"/>
                </a:cxn>
                <a:cxn ang="0">
                  <a:pos x="198" y="317"/>
                </a:cxn>
              </a:cxnLst>
              <a:rect l="0" t="0" r="r" b="b"/>
              <a:pathLst>
                <a:path w="199" h="340">
                  <a:moveTo>
                    <a:pt x="198" y="317"/>
                  </a:moveTo>
                  <a:lnTo>
                    <a:pt x="126" y="82"/>
                  </a:lnTo>
                  <a:lnTo>
                    <a:pt x="168" y="71"/>
                  </a:lnTo>
                  <a:lnTo>
                    <a:pt x="56" y="0"/>
                  </a:lnTo>
                  <a:lnTo>
                    <a:pt x="0" y="117"/>
                  </a:lnTo>
                  <a:lnTo>
                    <a:pt x="43" y="105"/>
                  </a:lnTo>
                  <a:lnTo>
                    <a:pt x="114" y="339"/>
                  </a:lnTo>
                  <a:lnTo>
                    <a:pt x="198" y="317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515926" y="5281400"/>
              <a:ext cx="502610" cy="501395"/>
            </a:xfrm>
            <a:custGeom>
              <a:avLst/>
              <a:gdLst/>
              <a:ahLst/>
              <a:cxnLst>
                <a:cxn ang="0">
                  <a:pos x="61" y="272"/>
                </a:cxn>
                <a:cxn ang="0">
                  <a:pos x="242" y="98"/>
                </a:cxn>
                <a:cxn ang="0">
                  <a:pos x="273" y="128"/>
                </a:cxn>
                <a:cxn ang="0">
                  <a:pos x="284" y="0"/>
                </a:cxn>
                <a:cxn ang="0">
                  <a:pos x="149" y="10"/>
                </a:cxn>
                <a:cxn ang="0">
                  <a:pos x="181" y="39"/>
                </a:cxn>
                <a:cxn ang="0">
                  <a:pos x="0" y="213"/>
                </a:cxn>
                <a:cxn ang="0">
                  <a:pos x="61" y="272"/>
                </a:cxn>
              </a:cxnLst>
              <a:rect l="0" t="0" r="r" b="b"/>
              <a:pathLst>
                <a:path w="285" h="273">
                  <a:moveTo>
                    <a:pt x="61" y="272"/>
                  </a:moveTo>
                  <a:lnTo>
                    <a:pt x="242" y="98"/>
                  </a:lnTo>
                  <a:lnTo>
                    <a:pt x="273" y="128"/>
                  </a:lnTo>
                  <a:lnTo>
                    <a:pt x="284" y="0"/>
                  </a:lnTo>
                  <a:lnTo>
                    <a:pt x="149" y="10"/>
                  </a:lnTo>
                  <a:lnTo>
                    <a:pt x="181" y="39"/>
                  </a:lnTo>
                  <a:lnTo>
                    <a:pt x="0" y="213"/>
                  </a:lnTo>
                  <a:lnTo>
                    <a:pt x="61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78694" y="5338335"/>
              <a:ext cx="368581" cy="626284"/>
            </a:xfrm>
            <a:custGeom>
              <a:avLst/>
              <a:gdLst/>
              <a:ahLst/>
              <a:cxnLst>
                <a:cxn ang="0">
                  <a:pos x="82" y="340"/>
                </a:cxn>
                <a:cxn ang="0">
                  <a:pos x="166" y="106"/>
                </a:cxn>
                <a:cxn ang="0">
                  <a:pos x="208" y="120"/>
                </a:cxn>
                <a:cxn ang="0">
                  <a:pos x="159" y="0"/>
                </a:cxn>
                <a:cxn ang="0">
                  <a:pos x="41" y="66"/>
                </a:cxn>
                <a:cxn ang="0">
                  <a:pos x="84" y="79"/>
                </a:cxn>
                <a:cxn ang="0">
                  <a:pos x="0" y="313"/>
                </a:cxn>
                <a:cxn ang="0">
                  <a:pos x="82" y="340"/>
                </a:cxn>
              </a:cxnLst>
              <a:rect l="0" t="0" r="r" b="b"/>
              <a:pathLst>
                <a:path w="209" h="341">
                  <a:moveTo>
                    <a:pt x="82" y="340"/>
                  </a:moveTo>
                  <a:lnTo>
                    <a:pt x="166" y="106"/>
                  </a:lnTo>
                  <a:lnTo>
                    <a:pt x="208" y="120"/>
                  </a:lnTo>
                  <a:lnTo>
                    <a:pt x="159" y="0"/>
                  </a:lnTo>
                  <a:lnTo>
                    <a:pt x="41" y="66"/>
                  </a:lnTo>
                  <a:lnTo>
                    <a:pt x="84" y="79"/>
                  </a:lnTo>
                  <a:lnTo>
                    <a:pt x="0" y="313"/>
                  </a:lnTo>
                  <a:lnTo>
                    <a:pt x="82" y="340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337808" y="5490774"/>
              <a:ext cx="636640" cy="308551"/>
            </a:xfrm>
            <a:custGeom>
              <a:avLst/>
              <a:gdLst/>
              <a:ahLst/>
              <a:cxnLst>
                <a:cxn ang="0">
                  <a:pos x="15" y="167"/>
                </a:cxn>
                <a:cxn ang="0">
                  <a:pos x="267" y="124"/>
                </a:cxn>
                <a:cxn ang="0">
                  <a:pos x="274" y="165"/>
                </a:cxn>
                <a:cxn ang="0">
                  <a:pos x="360" y="66"/>
                </a:cxn>
                <a:cxn ang="0">
                  <a:pos x="244" y="0"/>
                </a:cxn>
                <a:cxn ang="0">
                  <a:pos x="252" y="42"/>
                </a:cxn>
                <a:cxn ang="0">
                  <a:pos x="0" y="85"/>
                </a:cxn>
                <a:cxn ang="0">
                  <a:pos x="15" y="167"/>
                </a:cxn>
              </a:cxnLst>
              <a:rect l="0" t="0" r="r" b="b"/>
              <a:pathLst>
                <a:path w="361" h="168">
                  <a:moveTo>
                    <a:pt x="15" y="167"/>
                  </a:moveTo>
                  <a:lnTo>
                    <a:pt x="267" y="124"/>
                  </a:lnTo>
                  <a:lnTo>
                    <a:pt x="274" y="165"/>
                  </a:lnTo>
                  <a:lnTo>
                    <a:pt x="360" y="66"/>
                  </a:lnTo>
                  <a:lnTo>
                    <a:pt x="244" y="0"/>
                  </a:lnTo>
                  <a:lnTo>
                    <a:pt x="252" y="42"/>
                  </a:lnTo>
                  <a:lnTo>
                    <a:pt x="0" y="85"/>
                  </a:lnTo>
                  <a:lnTo>
                    <a:pt x="15" y="167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099730" y="5297930"/>
              <a:ext cx="502610" cy="501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43" y="173"/>
                </a:cxn>
                <a:cxn ang="0">
                  <a:pos x="274" y="144"/>
                </a:cxn>
                <a:cxn ang="0">
                  <a:pos x="284" y="272"/>
                </a:cxn>
                <a:cxn ang="0">
                  <a:pos x="150" y="262"/>
                </a:cxn>
                <a:cxn ang="0">
                  <a:pos x="182" y="232"/>
                </a:cxn>
                <a:cxn ang="0">
                  <a:pos x="0" y="58"/>
                </a:cxn>
                <a:cxn ang="0">
                  <a:pos x="62" y="0"/>
                </a:cxn>
              </a:cxnLst>
              <a:rect l="0" t="0" r="r" b="b"/>
              <a:pathLst>
                <a:path w="285" h="273">
                  <a:moveTo>
                    <a:pt x="62" y="0"/>
                  </a:moveTo>
                  <a:lnTo>
                    <a:pt x="243" y="173"/>
                  </a:lnTo>
                  <a:lnTo>
                    <a:pt x="274" y="144"/>
                  </a:lnTo>
                  <a:lnTo>
                    <a:pt x="284" y="272"/>
                  </a:lnTo>
                  <a:lnTo>
                    <a:pt x="150" y="262"/>
                  </a:lnTo>
                  <a:lnTo>
                    <a:pt x="182" y="232"/>
                  </a:lnTo>
                  <a:lnTo>
                    <a:pt x="0" y="58"/>
                  </a:lnTo>
                  <a:lnTo>
                    <a:pt x="62" y="0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212596" y="5487101"/>
              <a:ext cx="504374" cy="501395"/>
            </a:xfrm>
            <a:custGeom>
              <a:avLst/>
              <a:gdLst/>
              <a:ahLst/>
              <a:cxnLst>
                <a:cxn ang="0">
                  <a:pos x="61" y="272"/>
                </a:cxn>
                <a:cxn ang="0">
                  <a:pos x="242" y="99"/>
                </a:cxn>
                <a:cxn ang="0">
                  <a:pos x="274" y="128"/>
                </a:cxn>
                <a:cxn ang="0">
                  <a:pos x="285" y="0"/>
                </a:cxn>
                <a:cxn ang="0">
                  <a:pos x="150" y="10"/>
                </a:cxn>
                <a:cxn ang="0">
                  <a:pos x="181" y="39"/>
                </a:cxn>
                <a:cxn ang="0">
                  <a:pos x="0" y="214"/>
                </a:cxn>
                <a:cxn ang="0">
                  <a:pos x="61" y="272"/>
                </a:cxn>
              </a:cxnLst>
              <a:rect l="0" t="0" r="r" b="b"/>
              <a:pathLst>
                <a:path w="286" h="273">
                  <a:moveTo>
                    <a:pt x="61" y="272"/>
                  </a:moveTo>
                  <a:lnTo>
                    <a:pt x="242" y="99"/>
                  </a:lnTo>
                  <a:lnTo>
                    <a:pt x="274" y="128"/>
                  </a:lnTo>
                  <a:lnTo>
                    <a:pt x="285" y="0"/>
                  </a:lnTo>
                  <a:lnTo>
                    <a:pt x="150" y="10"/>
                  </a:lnTo>
                  <a:lnTo>
                    <a:pt x="181" y="39"/>
                  </a:lnTo>
                  <a:lnTo>
                    <a:pt x="0" y="214"/>
                  </a:lnTo>
                  <a:lnTo>
                    <a:pt x="61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440094" y="5024275"/>
              <a:ext cx="592551" cy="420584"/>
            </a:xfrm>
            <a:custGeom>
              <a:avLst/>
              <a:gdLst/>
              <a:ahLst/>
              <a:cxnLst>
                <a:cxn ang="0">
                  <a:pos x="41" y="228"/>
                </a:cxn>
                <a:cxn ang="0">
                  <a:pos x="267" y="109"/>
                </a:cxn>
                <a:cxn ang="0">
                  <a:pos x="288" y="146"/>
                </a:cxn>
                <a:cxn ang="0">
                  <a:pos x="335" y="26"/>
                </a:cxn>
                <a:cxn ang="0">
                  <a:pos x="203" y="0"/>
                </a:cxn>
                <a:cxn ang="0">
                  <a:pos x="224" y="36"/>
                </a:cxn>
                <a:cxn ang="0">
                  <a:pos x="0" y="155"/>
                </a:cxn>
                <a:cxn ang="0">
                  <a:pos x="41" y="228"/>
                </a:cxn>
              </a:cxnLst>
              <a:rect l="0" t="0" r="r" b="b"/>
              <a:pathLst>
                <a:path w="336" h="229">
                  <a:moveTo>
                    <a:pt x="41" y="228"/>
                  </a:moveTo>
                  <a:lnTo>
                    <a:pt x="267" y="109"/>
                  </a:lnTo>
                  <a:lnTo>
                    <a:pt x="288" y="146"/>
                  </a:lnTo>
                  <a:lnTo>
                    <a:pt x="335" y="26"/>
                  </a:lnTo>
                  <a:lnTo>
                    <a:pt x="203" y="0"/>
                  </a:lnTo>
                  <a:lnTo>
                    <a:pt x="224" y="36"/>
                  </a:lnTo>
                  <a:lnTo>
                    <a:pt x="0" y="155"/>
                  </a:lnTo>
                  <a:lnTo>
                    <a:pt x="41" y="228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6745288" y="2990850"/>
            <a:ext cx="15668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Aft>
                <a:spcPct val="67000"/>
              </a:spcAft>
            </a:pPr>
            <a:r>
              <a:rPr lang="cs-CZ">
                <a:latin typeface="Calibri" pitchFamily="34" charset="0"/>
              </a:rPr>
              <a:t>zlepšování</a:t>
            </a:r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>
            <a:off x="6763563" y="1791021"/>
            <a:ext cx="546428" cy="546105"/>
          </a:xfrm>
          <a:custGeom>
            <a:avLst/>
            <a:gdLst/>
            <a:ahLst/>
            <a:cxnLst>
              <a:cxn ang="0">
                <a:pos x="249" y="130"/>
              </a:cxn>
              <a:cxn ang="0">
                <a:pos x="249" y="0"/>
              </a:cxn>
              <a:cxn ang="0">
                <a:pos x="249" y="36"/>
              </a:cxn>
              <a:cxn ang="0">
                <a:pos x="230" y="33"/>
              </a:cxn>
              <a:cxn ang="0">
                <a:pos x="211" y="31"/>
              </a:cxn>
              <a:cxn ang="0">
                <a:pos x="192" y="33"/>
              </a:cxn>
              <a:cxn ang="0">
                <a:pos x="174" y="36"/>
              </a:cxn>
              <a:cxn ang="0">
                <a:pos x="155" y="41"/>
              </a:cxn>
              <a:cxn ang="0">
                <a:pos x="137" y="48"/>
              </a:cxn>
              <a:cxn ang="0">
                <a:pos x="119" y="58"/>
              </a:cxn>
              <a:cxn ang="0">
                <a:pos x="103" y="69"/>
              </a:cxn>
              <a:cxn ang="0">
                <a:pos x="86" y="81"/>
              </a:cxn>
              <a:cxn ang="0">
                <a:pos x="72" y="97"/>
              </a:cxn>
              <a:cxn ang="0">
                <a:pos x="57" y="113"/>
              </a:cxn>
              <a:cxn ang="0">
                <a:pos x="46" y="130"/>
              </a:cxn>
              <a:cxn ang="0">
                <a:pos x="35" y="148"/>
              </a:cxn>
              <a:cxn ang="0">
                <a:pos x="25" y="169"/>
              </a:cxn>
              <a:cxn ang="0">
                <a:pos x="17" y="189"/>
              </a:cxn>
              <a:cxn ang="0">
                <a:pos x="10" y="211"/>
              </a:cxn>
              <a:cxn ang="0">
                <a:pos x="6" y="234"/>
              </a:cxn>
              <a:cxn ang="0">
                <a:pos x="3" y="257"/>
              </a:cxn>
              <a:cxn ang="0">
                <a:pos x="0" y="280"/>
              </a:cxn>
              <a:cxn ang="0">
                <a:pos x="0" y="296"/>
              </a:cxn>
              <a:cxn ang="0">
                <a:pos x="86" y="296"/>
              </a:cxn>
              <a:cxn ang="0">
                <a:pos x="86" y="277"/>
              </a:cxn>
              <a:cxn ang="0">
                <a:pos x="88" y="258"/>
              </a:cxn>
              <a:cxn ang="0">
                <a:pos x="91" y="237"/>
              </a:cxn>
              <a:cxn ang="0">
                <a:pos x="95" y="219"/>
              </a:cxn>
              <a:cxn ang="0">
                <a:pos x="103" y="202"/>
              </a:cxn>
              <a:cxn ang="0">
                <a:pos x="109" y="183"/>
              </a:cxn>
              <a:cxn ang="0">
                <a:pos x="119" y="169"/>
              </a:cxn>
              <a:cxn ang="0">
                <a:pos x="130" y="154"/>
              </a:cxn>
              <a:cxn ang="0">
                <a:pos x="142" y="139"/>
              </a:cxn>
              <a:cxn ang="0">
                <a:pos x="155" y="128"/>
              </a:cxn>
              <a:cxn ang="0">
                <a:pos x="167" y="117"/>
              </a:cxn>
              <a:cxn ang="0">
                <a:pos x="183" y="110"/>
              </a:cxn>
              <a:cxn ang="0">
                <a:pos x="199" y="104"/>
              </a:cxn>
              <a:cxn ang="0">
                <a:pos x="215" y="99"/>
              </a:cxn>
              <a:cxn ang="0">
                <a:pos x="230" y="97"/>
              </a:cxn>
              <a:cxn ang="0">
                <a:pos x="246" y="97"/>
              </a:cxn>
            </a:cxnLst>
            <a:rect l="0" t="0" r="r" b="b"/>
            <a:pathLst>
              <a:path w="310" h="297">
                <a:moveTo>
                  <a:pt x="249" y="95"/>
                </a:moveTo>
                <a:lnTo>
                  <a:pt x="249" y="130"/>
                </a:lnTo>
                <a:lnTo>
                  <a:pt x="309" y="65"/>
                </a:lnTo>
                <a:lnTo>
                  <a:pt x="249" y="0"/>
                </a:lnTo>
                <a:lnTo>
                  <a:pt x="249" y="34"/>
                </a:lnTo>
                <a:lnTo>
                  <a:pt x="249" y="36"/>
                </a:lnTo>
                <a:lnTo>
                  <a:pt x="240" y="34"/>
                </a:lnTo>
                <a:lnTo>
                  <a:pt x="230" y="33"/>
                </a:lnTo>
                <a:lnTo>
                  <a:pt x="221" y="32"/>
                </a:lnTo>
                <a:lnTo>
                  <a:pt x="211" y="31"/>
                </a:lnTo>
                <a:lnTo>
                  <a:pt x="202" y="32"/>
                </a:lnTo>
                <a:lnTo>
                  <a:pt x="192" y="33"/>
                </a:lnTo>
                <a:lnTo>
                  <a:pt x="182" y="34"/>
                </a:lnTo>
                <a:lnTo>
                  <a:pt x="174" y="36"/>
                </a:lnTo>
                <a:lnTo>
                  <a:pt x="164" y="38"/>
                </a:lnTo>
                <a:lnTo>
                  <a:pt x="155" y="41"/>
                </a:lnTo>
                <a:lnTo>
                  <a:pt x="146" y="44"/>
                </a:lnTo>
                <a:lnTo>
                  <a:pt x="137" y="48"/>
                </a:lnTo>
                <a:lnTo>
                  <a:pt x="129" y="52"/>
                </a:lnTo>
                <a:lnTo>
                  <a:pt x="119" y="58"/>
                </a:lnTo>
                <a:lnTo>
                  <a:pt x="111" y="63"/>
                </a:lnTo>
                <a:lnTo>
                  <a:pt x="103" y="69"/>
                </a:lnTo>
                <a:lnTo>
                  <a:pt x="94" y="75"/>
                </a:lnTo>
                <a:lnTo>
                  <a:pt x="86" y="81"/>
                </a:lnTo>
                <a:lnTo>
                  <a:pt x="80" y="89"/>
                </a:lnTo>
                <a:lnTo>
                  <a:pt x="72" y="97"/>
                </a:lnTo>
                <a:lnTo>
                  <a:pt x="65" y="104"/>
                </a:lnTo>
                <a:lnTo>
                  <a:pt x="57" y="113"/>
                </a:lnTo>
                <a:lnTo>
                  <a:pt x="52" y="120"/>
                </a:lnTo>
                <a:lnTo>
                  <a:pt x="46" y="130"/>
                </a:lnTo>
                <a:lnTo>
                  <a:pt x="42" y="139"/>
                </a:lnTo>
                <a:lnTo>
                  <a:pt x="35" y="148"/>
                </a:lnTo>
                <a:lnTo>
                  <a:pt x="31" y="159"/>
                </a:lnTo>
                <a:lnTo>
                  <a:pt x="25" y="169"/>
                </a:lnTo>
                <a:lnTo>
                  <a:pt x="21" y="179"/>
                </a:lnTo>
                <a:lnTo>
                  <a:pt x="17" y="189"/>
                </a:lnTo>
                <a:lnTo>
                  <a:pt x="14" y="200"/>
                </a:lnTo>
                <a:lnTo>
                  <a:pt x="10" y="211"/>
                </a:lnTo>
                <a:lnTo>
                  <a:pt x="7" y="222"/>
                </a:lnTo>
                <a:lnTo>
                  <a:pt x="6" y="234"/>
                </a:lnTo>
                <a:lnTo>
                  <a:pt x="4" y="245"/>
                </a:lnTo>
                <a:lnTo>
                  <a:pt x="3" y="257"/>
                </a:lnTo>
                <a:lnTo>
                  <a:pt x="1" y="268"/>
                </a:lnTo>
                <a:lnTo>
                  <a:pt x="0" y="280"/>
                </a:lnTo>
                <a:lnTo>
                  <a:pt x="0" y="291"/>
                </a:lnTo>
                <a:lnTo>
                  <a:pt x="0" y="296"/>
                </a:lnTo>
                <a:lnTo>
                  <a:pt x="3" y="296"/>
                </a:lnTo>
                <a:lnTo>
                  <a:pt x="86" y="296"/>
                </a:lnTo>
                <a:lnTo>
                  <a:pt x="86" y="287"/>
                </a:lnTo>
                <a:lnTo>
                  <a:pt x="86" y="277"/>
                </a:lnTo>
                <a:lnTo>
                  <a:pt x="86" y="268"/>
                </a:lnTo>
                <a:lnTo>
                  <a:pt x="88" y="258"/>
                </a:lnTo>
                <a:lnTo>
                  <a:pt x="89" y="248"/>
                </a:lnTo>
                <a:lnTo>
                  <a:pt x="91" y="237"/>
                </a:lnTo>
                <a:lnTo>
                  <a:pt x="93" y="229"/>
                </a:lnTo>
                <a:lnTo>
                  <a:pt x="95" y="219"/>
                </a:lnTo>
                <a:lnTo>
                  <a:pt x="99" y="210"/>
                </a:lnTo>
                <a:lnTo>
                  <a:pt x="103" y="202"/>
                </a:lnTo>
                <a:lnTo>
                  <a:pt x="105" y="192"/>
                </a:lnTo>
                <a:lnTo>
                  <a:pt x="109" y="183"/>
                </a:lnTo>
                <a:lnTo>
                  <a:pt x="115" y="176"/>
                </a:lnTo>
                <a:lnTo>
                  <a:pt x="119" y="169"/>
                </a:lnTo>
                <a:lnTo>
                  <a:pt x="124" y="161"/>
                </a:lnTo>
                <a:lnTo>
                  <a:pt x="130" y="154"/>
                </a:lnTo>
                <a:lnTo>
                  <a:pt x="135" y="147"/>
                </a:lnTo>
                <a:lnTo>
                  <a:pt x="142" y="139"/>
                </a:lnTo>
                <a:lnTo>
                  <a:pt x="149" y="134"/>
                </a:lnTo>
                <a:lnTo>
                  <a:pt x="155" y="128"/>
                </a:lnTo>
                <a:lnTo>
                  <a:pt x="161" y="123"/>
                </a:lnTo>
                <a:lnTo>
                  <a:pt x="167" y="117"/>
                </a:lnTo>
                <a:lnTo>
                  <a:pt x="175" y="114"/>
                </a:lnTo>
                <a:lnTo>
                  <a:pt x="183" y="110"/>
                </a:lnTo>
                <a:lnTo>
                  <a:pt x="191" y="106"/>
                </a:lnTo>
                <a:lnTo>
                  <a:pt x="199" y="104"/>
                </a:lnTo>
                <a:lnTo>
                  <a:pt x="206" y="101"/>
                </a:lnTo>
                <a:lnTo>
                  <a:pt x="215" y="99"/>
                </a:lnTo>
                <a:lnTo>
                  <a:pt x="222" y="99"/>
                </a:lnTo>
                <a:lnTo>
                  <a:pt x="230" y="97"/>
                </a:lnTo>
                <a:lnTo>
                  <a:pt x="239" y="97"/>
                </a:lnTo>
                <a:lnTo>
                  <a:pt x="246" y="97"/>
                </a:lnTo>
                <a:lnTo>
                  <a:pt x="249" y="95"/>
                </a:lnTo>
              </a:path>
            </a:pathLst>
          </a:cu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378735" y="1811247"/>
            <a:ext cx="581682" cy="507492"/>
          </a:xfrm>
          <a:custGeom>
            <a:avLst/>
            <a:gdLst/>
            <a:ahLst/>
            <a:cxnLst>
              <a:cxn ang="0">
                <a:pos x="194" y="223"/>
              </a:cxn>
              <a:cxn ang="0">
                <a:pos x="329" y="212"/>
              </a:cxn>
              <a:cxn ang="0">
                <a:pos x="292" y="215"/>
              </a:cxn>
              <a:cxn ang="0">
                <a:pos x="293" y="198"/>
              </a:cxn>
              <a:cxn ang="0">
                <a:pos x="293" y="179"/>
              </a:cxn>
              <a:cxn ang="0">
                <a:pos x="290" y="162"/>
              </a:cxn>
              <a:cxn ang="0">
                <a:pos x="285" y="144"/>
              </a:cxn>
              <a:cxn ang="0">
                <a:pos x="278" y="127"/>
              </a:cxn>
              <a:cxn ang="0">
                <a:pos x="269" y="110"/>
              </a:cxn>
              <a:cxn ang="0">
                <a:pos x="258" y="94"/>
              </a:cxn>
              <a:cxn ang="0">
                <a:pos x="244" y="79"/>
              </a:cxn>
              <a:cxn ang="0">
                <a:pos x="231" y="65"/>
              </a:cxn>
              <a:cxn ang="0">
                <a:pos x="213" y="54"/>
              </a:cxn>
              <a:cxn ang="0">
                <a:pos x="196" y="41"/>
              </a:cxn>
              <a:cxn ang="0">
                <a:pos x="177" y="31"/>
              </a:cxn>
              <a:cxn ang="0">
                <a:pos x="157" y="22"/>
              </a:cxn>
              <a:cxn ang="0">
                <a:pos x="134" y="14"/>
              </a:cxn>
              <a:cxn ang="0">
                <a:pos x="112" y="8"/>
              </a:cxn>
              <a:cxn ang="0">
                <a:pos x="89" y="5"/>
              </a:cxn>
              <a:cxn ang="0">
                <a:pos x="66" y="1"/>
              </a:cxn>
              <a:cxn ang="0">
                <a:pos x="42" y="1"/>
              </a:cxn>
              <a:cxn ang="0">
                <a:pos x="17" y="0"/>
              </a:cxn>
              <a:cxn ang="0">
                <a:pos x="0" y="1"/>
              </a:cxn>
              <a:cxn ang="0">
                <a:pos x="7" y="83"/>
              </a:cxn>
              <a:cxn ang="0">
                <a:pos x="27" y="82"/>
              </a:cxn>
              <a:cxn ang="0">
                <a:pos x="47" y="81"/>
              </a:cxn>
              <a:cxn ang="0">
                <a:pos x="69" y="83"/>
              </a:cxn>
              <a:cxn ang="0">
                <a:pos x="88" y="85"/>
              </a:cxn>
              <a:cxn ang="0">
                <a:pos x="107" y="90"/>
              </a:cxn>
              <a:cxn ang="0">
                <a:pos x="126" y="96"/>
              </a:cxn>
              <a:cxn ang="0">
                <a:pos x="143" y="104"/>
              </a:cxn>
              <a:cxn ang="0">
                <a:pos x="158" y="112"/>
              </a:cxn>
              <a:cxn ang="0">
                <a:pos x="175" y="123"/>
              </a:cxn>
              <a:cxn ang="0">
                <a:pos x="188" y="134"/>
              </a:cxn>
              <a:cxn ang="0">
                <a:pos x="199" y="145"/>
              </a:cxn>
              <a:cxn ang="0">
                <a:pos x="209" y="159"/>
              </a:cxn>
              <a:cxn ang="0">
                <a:pos x="217" y="174"/>
              </a:cxn>
              <a:cxn ang="0">
                <a:pos x="223" y="188"/>
              </a:cxn>
              <a:cxn ang="0">
                <a:pos x="227" y="203"/>
              </a:cxn>
              <a:cxn ang="0">
                <a:pos x="229" y="218"/>
              </a:cxn>
            </a:cxnLst>
            <a:rect l="0" t="0" r="r" b="b"/>
            <a:pathLst>
              <a:path w="330" h="276">
                <a:moveTo>
                  <a:pt x="230" y="220"/>
                </a:moveTo>
                <a:lnTo>
                  <a:pt x="194" y="223"/>
                </a:lnTo>
                <a:lnTo>
                  <a:pt x="267" y="275"/>
                </a:lnTo>
                <a:lnTo>
                  <a:pt x="329" y="212"/>
                </a:lnTo>
                <a:lnTo>
                  <a:pt x="293" y="215"/>
                </a:lnTo>
                <a:lnTo>
                  <a:pt x="292" y="215"/>
                </a:lnTo>
                <a:lnTo>
                  <a:pt x="293" y="206"/>
                </a:lnTo>
                <a:lnTo>
                  <a:pt x="293" y="198"/>
                </a:lnTo>
                <a:lnTo>
                  <a:pt x="293" y="188"/>
                </a:lnTo>
                <a:lnTo>
                  <a:pt x="293" y="179"/>
                </a:lnTo>
                <a:lnTo>
                  <a:pt x="291" y="170"/>
                </a:lnTo>
                <a:lnTo>
                  <a:pt x="290" y="162"/>
                </a:lnTo>
                <a:lnTo>
                  <a:pt x="288" y="152"/>
                </a:lnTo>
                <a:lnTo>
                  <a:pt x="285" y="144"/>
                </a:lnTo>
                <a:lnTo>
                  <a:pt x="282" y="134"/>
                </a:lnTo>
                <a:lnTo>
                  <a:pt x="278" y="127"/>
                </a:lnTo>
                <a:lnTo>
                  <a:pt x="273" y="118"/>
                </a:lnTo>
                <a:lnTo>
                  <a:pt x="269" y="110"/>
                </a:lnTo>
                <a:lnTo>
                  <a:pt x="264" y="102"/>
                </a:lnTo>
                <a:lnTo>
                  <a:pt x="258" y="94"/>
                </a:lnTo>
                <a:lnTo>
                  <a:pt x="251" y="87"/>
                </a:lnTo>
                <a:lnTo>
                  <a:pt x="244" y="79"/>
                </a:lnTo>
                <a:lnTo>
                  <a:pt x="237" y="72"/>
                </a:lnTo>
                <a:lnTo>
                  <a:pt x="231" y="65"/>
                </a:lnTo>
                <a:lnTo>
                  <a:pt x="221" y="59"/>
                </a:lnTo>
                <a:lnTo>
                  <a:pt x="213" y="54"/>
                </a:lnTo>
                <a:lnTo>
                  <a:pt x="205" y="46"/>
                </a:lnTo>
                <a:lnTo>
                  <a:pt x="196" y="41"/>
                </a:lnTo>
                <a:lnTo>
                  <a:pt x="187" y="35"/>
                </a:lnTo>
                <a:lnTo>
                  <a:pt x="177" y="31"/>
                </a:lnTo>
                <a:lnTo>
                  <a:pt x="166" y="26"/>
                </a:lnTo>
                <a:lnTo>
                  <a:pt x="157" y="22"/>
                </a:lnTo>
                <a:lnTo>
                  <a:pt x="145" y="18"/>
                </a:lnTo>
                <a:lnTo>
                  <a:pt x="134" y="14"/>
                </a:lnTo>
                <a:lnTo>
                  <a:pt x="124" y="12"/>
                </a:lnTo>
                <a:lnTo>
                  <a:pt x="112" y="8"/>
                </a:lnTo>
                <a:lnTo>
                  <a:pt x="101" y="6"/>
                </a:lnTo>
                <a:lnTo>
                  <a:pt x="89" y="5"/>
                </a:lnTo>
                <a:lnTo>
                  <a:pt x="78" y="2"/>
                </a:lnTo>
                <a:lnTo>
                  <a:pt x="66" y="1"/>
                </a:lnTo>
                <a:lnTo>
                  <a:pt x="54" y="0"/>
                </a:lnTo>
                <a:lnTo>
                  <a:pt x="42" y="1"/>
                </a:lnTo>
                <a:lnTo>
                  <a:pt x="29" y="0"/>
                </a:lnTo>
                <a:lnTo>
                  <a:pt x="17" y="0"/>
                </a:lnTo>
                <a:lnTo>
                  <a:pt x="5" y="1"/>
                </a:lnTo>
                <a:lnTo>
                  <a:pt x="0" y="1"/>
                </a:lnTo>
                <a:lnTo>
                  <a:pt x="1" y="4"/>
                </a:lnTo>
                <a:lnTo>
                  <a:pt x="7" y="83"/>
                </a:lnTo>
                <a:lnTo>
                  <a:pt x="18" y="83"/>
                </a:lnTo>
                <a:lnTo>
                  <a:pt x="27" y="82"/>
                </a:lnTo>
                <a:lnTo>
                  <a:pt x="37" y="81"/>
                </a:lnTo>
                <a:lnTo>
                  <a:pt x="47" y="81"/>
                </a:lnTo>
                <a:lnTo>
                  <a:pt x="57" y="81"/>
                </a:lnTo>
                <a:lnTo>
                  <a:pt x="69" y="83"/>
                </a:lnTo>
                <a:lnTo>
                  <a:pt x="77" y="83"/>
                </a:lnTo>
                <a:lnTo>
                  <a:pt x="88" y="85"/>
                </a:lnTo>
                <a:lnTo>
                  <a:pt x="98" y="87"/>
                </a:lnTo>
                <a:lnTo>
                  <a:pt x="107" y="90"/>
                </a:lnTo>
                <a:lnTo>
                  <a:pt x="117" y="92"/>
                </a:lnTo>
                <a:lnTo>
                  <a:pt x="126" y="96"/>
                </a:lnTo>
                <a:lnTo>
                  <a:pt x="135" y="100"/>
                </a:lnTo>
                <a:lnTo>
                  <a:pt x="143" y="104"/>
                </a:lnTo>
                <a:lnTo>
                  <a:pt x="152" y="108"/>
                </a:lnTo>
                <a:lnTo>
                  <a:pt x="158" y="112"/>
                </a:lnTo>
                <a:lnTo>
                  <a:pt x="168" y="117"/>
                </a:lnTo>
                <a:lnTo>
                  <a:pt x="175" y="123"/>
                </a:lnTo>
                <a:lnTo>
                  <a:pt x="181" y="128"/>
                </a:lnTo>
                <a:lnTo>
                  <a:pt x="188" y="134"/>
                </a:lnTo>
                <a:lnTo>
                  <a:pt x="193" y="140"/>
                </a:lnTo>
                <a:lnTo>
                  <a:pt x="199" y="145"/>
                </a:lnTo>
                <a:lnTo>
                  <a:pt x="205" y="152"/>
                </a:lnTo>
                <a:lnTo>
                  <a:pt x="209" y="159"/>
                </a:lnTo>
                <a:lnTo>
                  <a:pt x="214" y="167"/>
                </a:lnTo>
                <a:lnTo>
                  <a:pt x="217" y="174"/>
                </a:lnTo>
                <a:lnTo>
                  <a:pt x="221" y="181"/>
                </a:lnTo>
                <a:lnTo>
                  <a:pt x="223" y="188"/>
                </a:lnTo>
                <a:lnTo>
                  <a:pt x="224" y="196"/>
                </a:lnTo>
                <a:lnTo>
                  <a:pt x="227" y="203"/>
                </a:lnTo>
                <a:lnTo>
                  <a:pt x="228" y="211"/>
                </a:lnTo>
                <a:lnTo>
                  <a:pt x="229" y="218"/>
                </a:lnTo>
                <a:lnTo>
                  <a:pt x="230" y="220"/>
                </a:lnTo>
              </a:path>
            </a:pathLst>
          </a:cu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7403412" y="2429064"/>
            <a:ext cx="544666" cy="540589"/>
          </a:xfrm>
          <a:custGeom>
            <a:avLst/>
            <a:gdLst/>
            <a:ahLst/>
            <a:cxnLst>
              <a:cxn ang="0">
                <a:pos x="59" y="165"/>
              </a:cxn>
              <a:cxn ang="0">
                <a:pos x="59" y="293"/>
              </a:cxn>
              <a:cxn ang="0">
                <a:pos x="59" y="258"/>
              </a:cxn>
              <a:cxn ang="0">
                <a:pos x="78" y="260"/>
              </a:cxn>
              <a:cxn ang="0">
                <a:pos x="98" y="262"/>
              </a:cxn>
              <a:cxn ang="0">
                <a:pos x="117" y="260"/>
              </a:cxn>
              <a:cxn ang="0">
                <a:pos x="135" y="258"/>
              </a:cxn>
              <a:cxn ang="0">
                <a:pos x="154" y="252"/>
              </a:cxn>
              <a:cxn ang="0">
                <a:pos x="171" y="246"/>
              </a:cxn>
              <a:cxn ang="0">
                <a:pos x="189" y="236"/>
              </a:cxn>
              <a:cxn ang="0">
                <a:pos x="205" y="224"/>
              </a:cxn>
              <a:cxn ang="0">
                <a:pos x="222" y="213"/>
              </a:cxn>
              <a:cxn ang="0">
                <a:pos x="237" y="197"/>
              </a:cxn>
              <a:cxn ang="0">
                <a:pos x="251" y="182"/>
              </a:cxn>
              <a:cxn ang="0">
                <a:pos x="263" y="165"/>
              </a:cxn>
              <a:cxn ang="0">
                <a:pos x="274" y="147"/>
              </a:cxn>
              <a:cxn ang="0">
                <a:pos x="283" y="126"/>
              </a:cxn>
              <a:cxn ang="0">
                <a:pos x="291" y="105"/>
              </a:cxn>
              <a:cxn ang="0">
                <a:pos x="298" y="84"/>
              </a:cxn>
              <a:cxn ang="0">
                <a:pos x="303" y="61"/>
              </a:cxn>
              <a:cxn ang="0">
                <a:pos x="306" y="38"/>
              </a:cxn>
              <a:cxn ang="0">
                <a:pos x="308" y="15"/>
              </a:cxn>
              <a:cxn ang="0">
                <a:pos x="308" y="0"/>
              </a:cxn>
              <a:cxn ang="0">
                <a:pos x="222" y="0"/>
              </a:cxn>
              <a:cxn ang="0">
                <a:pos x="222" y="18"/>
              </a:cxn>
              <a:cxn ang="0">
                <a:pos x="221" y="37"/>
              </a:cxn>
              <a:cxn ang="0">
                <a:pos x="217" y="57"/>
              </a:cxn>
              <a:cxn ang="0">
                <a:pos x="213" y="76"/>
              </a:cxn>
              <a:cxn ang="0">
                <a:pos x="206" y="93"/>
              </a:cxn>
              <a:cxn ang="0">
                <a:pos x="199" y="111"/>
              </a:cxn>
              <a:cxn ang="0">
                <a:pos x="189" y="126"/>
              </a:cxn>
              <a:cxn ang="0">
                <a:pos x="179" y="141"/>
              </a:cxn>
              <a:cxn ang="0">
                <a:pos x="166" y="155"/>
              </a:cxn>
              <a:cxn ang="0">
                <a:pos x="154" y="167"/>
              </a:cxn>
              <a:cxn ang="0">
                <a:pos x="141" y="177"/>
              </a:cxn>
              <a:cxn ang="0">
                <a:pos x="125" y="184"/>
              </a:cxn>
              <a:cxn ang="0">
                <a:pos x="110" y="190"/>
              </a:cxn>
              <a:cxn ang="0">
                <a:pos x="94" y="195"/>
              </a:cxn>
              <a:cxn ang="0">
                <a:pos x="79" y="197"/>
              </a:cxn>
              <a:cxn ang="0">
                <a:pos x="63" y="197"/>
              </a:cxn>
            </a:cxnLst>
            <a:rect l="0" t="0" r="r" b="b"/>
            <a:pathLst>
              <a:path w="309" h="294">
                <a:moveTo>
                  <a:pt x="59" y="198"/>
                </a:moveTo>
                <a:lnTo>
                  <a:pt x="59" y="165"/>
                </a:lnTo>
                <a:lnTo>
                  <a:pt x="0" y="228"/>
                </a:lnTo>
                <a:lnTo>
                  <a:pt x="59" y="293"/>
                </a:lnTo>
                <a:lnTo>
                  <a:pt x="59" y="259"/>
                </a:lnTo>
                <a:lnTo>
                  <a:pt x="59" y="258"/>
                </a:lnTo>
                <a:lnTo>
                  <a:pt x="69" y="259"/>
                </a:lnTo>
                <a:lnTo>
                  <a:pt x="78" y="260"/>
                </a:lnTo>
                <a:lnTo>
                  <a:pt x="88" y="261"/>
                </a:lnTo>
                <a:lnTo>
                  <a:pt x="98" y="262"/>
                </a:lnTo>
                <a:lnTo>
                  <a:pt x="107" y="261"/>
                </a:lnTo>
                <a:lnTo>
                  <a:pt x="117" y="260"/>
                </a:lnTo>
                <a:lnTo>
                  <a:pt x="126" y="259"/>
                </a:lnTo>
                <a:lnTo>
                  <a:pt x="135" y="258"/>
                </a:lnTo>
                <a:lnTo>
                  <a:pt x="144" y="255"/>
                </a:lnTo>
                <a:lnTo>
                  <a:pt x="154" y="252"/>
                </a:lnTo>
                <a:lnTo>
                  <a:pt x="163" y="249"/>
                </a:lnTo>
                <a:lnTo>
                  <a:pt x="171" y="246"/>
                </a:lnTo>
                <a:lnTo>
                  <a:pt x="180" y="241"/>
                </a:lnTo>
                <a:lnTo>
                  <a:pt x="189" y="236"/>
                </a:lnTo>
                <a:lnTo>
                  <a:pt x="198" y="230"/>
                </a:lnTo>
                <a:lnTo>
                  <a:pt x="205" y="224"/>
                </a:lnTo>
                <a:lnTo>
                  <a:pt x="214" y="218"/>
                </a:lnTo>
                <a:lnTo>
                  <a:pt x="222" y="213"/>
                </a:lnTo>
                <a:lnTo>
                  <a:pt x="228" y="205"/>
                </a:lnTo>
                <a:lnTo>
                  <a:pt x="237" y="197"/>
                </a:lnTo>
                <a:lnTo>
                  <a:pt x="243" y="189"/>
                </a:lnTo>
                <a:lnTo>
                  <a:pt x="251" y="182"/>
                </a:lnTo>
                <a:lnTo>
                  <a:pt x="257" y="174"/>
                </a:lnTo>
                <a:lnTo>
                  <a:pt x="263" y="165"/>
                </a:lnTo>
                <a:lnTo>
                  <a:pt x="267" y="155"/>
                </a:lnTo>
                <a:lnTo>
                  <a:pt x="274" y="147"/>
                </a:lnTo>
                <a:lnTo>
                  <a:pt x="278" y="135"/>
                </a:lnTo>
                <a:lnTo>
                  <a:pt x="283" y="126"/>
                </a:lnTo>
                <a:lnTo>
                  <a:pt x="287" y="116"/>
                </a:lnTo>
                <a:lnTo>
                  <a:pt x="291" y="105"/>
                </a:lnTo>
                <a:lnTo>
                  <a:pt x="295" y="95"/>
                </a:lnTo>
                <a:lnTo>
                  <a:pt x="298" y="84"/>
                </a:lnTo>
                <a:lnTo>
                  <a:pt x="301" y="73"/>
                </a:lnTo>
                <a:lnTo>
                  <a:pt x="303" y="61"/>
                </a:lnTo>
                <a:lnTo>
                  <a:pt x="305" y="50"/>
                </a:lnTo>
                <a:lnTo>
                  <a:pt x="306" y="38"/>
                </a:lnTo>
                <a:lnTo>
                  <a:pt x="307" y="27"/>
                </a:lnTo>
                <a:lnTo>
                  <a:pt x="308" y="15"/>
                </a:lnTo>
                <a:lnTo>
                  <a:pt x="308" y="5"/>
                </a:lnTo>
                <a:lnTo>
                  <a:pt x="308" y="0"/>
                </a:lnTo>
                <a:lnTo>
                  <a:pt x="306" y="0"/>
                </a:lnTo>
                <a:lnTo>
                  <a:pt x="222" y="0"/>
                </a:lnTo>
                <a:lnTo>
                  <a:pt x="222" y="8"/>
                </a:lnTo>
                <a:lnTo>
                  <a:pt x="222" y="18"/>
                </a:lnTo>
                <a:lnTo>
                  <a:pt x="222" y="27"/>
                </a:lnTo>
                <a:lnTo>
                  <a:pt x="221" y="37"/>
                </a:lnTo>
                <a:lnTo>
                  <a:pt x="220" y="47"/>
                </a:lnTo>
                <a:lnTo>
                  <a:pt x="217" y="57"/>
                </a:lnTo>
                <a:lnTo>
                  <a:pt x="216" y="66"/>
                </a:lnTo>
                <a:lnTo>
                  <a:pt x="213" y="76"/>
                </a:lnTo>
                <a:lnTo>
                  <a:pt x="209" y="85"/>
                </a:lnTo>
                <a:lnTo>
                  <a:pt x="206" y="93"/>
                </a:lnTo>
                <a:lnTo>
                  <a:pt x="203" y="102"/>
                </a:lnTo>
                <a:lnTo>
                  <a:pt x="199" y="111"/>
                </a:lnTo>
                <a:lnTo>
                  <a:pt x="193" y="118"/>
                </a:lnTo>
                <a:lnTo>
                  <a:pt x="189" y="126"/>
                </a:lnTo>
                <a:lnTo>
                  <a:pt x="184" y="133"/>
                </a:lnTo>
                <a:lnTo>
                  <a:pt x="179" y="141"/>
                </a:lnTo>
                <a:lnTo>
                  <a:pt x="174" y="148"/>
                </a:lnTo>
                <a:lnTo>
                  <a:pt x="166" y="155"/>
                </a:lnTo>
                <a:lnTo>
                  <a:pt x="160" y="160"/>
                </a:lnTo>
                <a:lnTo>
                  <a:pt x="154" y="167"/>
                </a:lnTo>
                <a:lnTo>
                  <a:pt x="147" y="171"/>
                </a:lnTo>
                <a:lnTo>
                  <a:pt x="141" y="177"/>
                </a:lnTo>
                <a:lnTo>
                  <a:pt x="133" y="180"/>
                </a:lnTo>
                <a:lnTo>
                  <a:pt x="125" y="184"/>
                </a:lnTo>
                <a:lnTo>
                  <a:pt x="118" y="187"/>
                </a:lnTo>
                <a:lnTo>
                  <a:pt x="110" y="190"/>
                </a:lnTo>
                <a:lnTo>
                  <a:pt x="103" y="193"/>
                </a:lnTo>
                <a:lnTo>
                  <a:pt x="94" y="195"/>
                </a:lnTo>
                <a:lnTo>
                  <a:pt x="86" y="196"/>
                </a:lnTo>
                <a:lnTo>
                  <a:pt x="79" y="197"/>
                </a:lnTo>
                <a:lnTo>
                  <a:pt x="70" y="197"/>
                </a:lnTo>
                <a:lnTo>
                  <a:pt x="63" y="197"/>
                </a:lnTo>
                <a:lnTo>
                  <a:pt x="59" y="198"/>
                </a:lnTo>
              </a:path>
            </a:pathLst>
          </a:cu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6754749" y="2432741"/>
            <a:ext cx="564055" cy="524040"/>
          </a:xfrm>
          <a:custGeom>
            <a:avLst/>
            <a:gdLst/>
            <a:ahLst/>
            <a:cxnLst>
              <a:cxn ang="0">
                <a:pos x="134" y="54"/>
              </a:cxn>
              <a:cxn ang="0">
                <a:pos x="0" y="61"/>
              </a:cxn>
              <a:cxn ang="0">
                <a:pos x="36" y="59"/>
              </a:cxn>
              <a:cxn ang="0">
                <a:pos x="35" y="77"/>
              </a:cxn>
              <a:cxn ang="0">
                <a:pos x="34" y="96"/>
              </a:cxn>
              <a:cxn ang="0">
                <a:pos x="37" y="113"/>
              </a:cxn>
              <a:cxn ang="0">
                <a:pos x="41" y="131"/>
              </a:cxn>
              <a:cxn ang="0">
                <a:pos x="47" y="149"/>
              </a:cxn>
              <a:cxn ang="0">
                <a:pos x="55" y="165"/>
              </a:cxn>
              <a:cxn ang="0">
                <a:pos x="67" y="182"/>
              </a:cxn>
              <a:cxn ang="0">
                <a:pos x="80" y="197"/>
              </a:cxn>
              <a:cxn ang="0">
                <a:pos x="92" y="212"/>
              </a:cxn>
              <a:cxn ang="0">
                <a:pos x="109" y="225"/>
              </a:cxn>
              <a:cxn ang="0">
                <a:pos x="127" y="237"/>
              </a:cxn>
              <a:cxn ang="0">
                <a:pos x="145" y="247"/>
              </a:cxn>
              <a:cxn ang="0">
                <a:pos x="165" y="258"/>
              </a:cxn>
              <a:cxn ang="0">
                <a:pos x="186" y="266"/>
              </a:cxn>
              <a:cxn ang="0">
                <a:pos x="208" y="273"/>
              </a:cxn>
              <a:cxn ang="0">
                <a:pos x="231" y="278"/>
              </a:cxn>
              <a:cxn ang="0">
                <a:pos x="255" y="281"/>
              </a:cxn>
              <a:cxn ang="0">
                <a:pos x="279" y="283"/>
              </a:cxn>
              <a:cxn ang="0">
                <a:pos x="303" y="284"/>
              </a:cxn>
              <a:cxn ang="0">
                <a:pos x="319" y="283"/>
              </a:cxn>
              <a:cxn ang="0">
                <a:pos x="315" y="201"/>
              </a:cxn>
              <a:cxn ang="0">
                <a:pos x="296" y="201"/>
              </a:cxn>
              <a:cxn ang="0">
                <a:pos x="276" y="202"/>
              </a:cxn>
              <a:cxn ang="0">
                <a:pos x="254" y="199"/>
              </a:cxn>
              <a:cxn ang="0">
                <a:pos x="235" y="196"/>
              </a:cxn>
              <a:cxn ang="0">
                <a:pos x="217" y="191"/>
              </a:cxn>
              <a:cxn ang="0">
                <a:pos x="197" y="184"/>
              </a:cxn>
              <a:cxn ang="0">
                <a:pos x="182" y="175"/>
              </a:cxn>
              <a:cxn ang="0">
                <a:pos x="166" y="167"/>
              </a:cxn>
              <a:cxn ang="0">
                <a:pos x="150" y="156"/>
              </a:cxn>
              <a:cxn ang="0">
                <a:pos x="137" y="144"/>
              </a:cxn>
              <a:cxn ang="0">
                <a:pos x="126" y="131"/>
              </a:cxn>
              <a:cxn ang="0">
                <a:pos x="117" y="118"/>
              </a:cxn>
              <a:cxn ang="0">
                <a:pos x="110" y="103"/>
              </a:cxn>
              <a:cxn ang="0">
                <a:pos x="104" y="89"/>
              </a:cxn>
              <a:cxn ang="0">
                <a:pos x="101" y="74"/>
              </a:cxn>
              <a:cxn ang="0">
                <a:pos x="100" y="58"/>
              </a:cxn>
            </a:cxnLst>
            <a:rect l="0" t="0" r="r" b="b"/>
            <a:pathLst>
              <a:path w="320" h="285">
                <a:moveTo>
                  <a:pt x="98" y="56"/>
                </a:moveTo>
                <a:lnTo>
                  <a:pt x="134" y="54"/>
                </a:lnTo>
                <a:lnTo>
                  <a:pt x="64" y="0"/>
                </a:lnTo>
                <a:lnTo>
                  <a:pt x="0" y="61"/>
                </a:lnTo>
                <a:lnTo>
                  <a:pt x="35" y="59"/>
                </a:lnTo>
                <a:lnTo>
                  <a:pt x="36" y="59"/>
                </a:lnTo>
                <a:lnTo>
                  <a:pt x="35" y="68"/>
                </a:lnTo>
                <a:lnTo>
                  <a:pt x="35" y="77"/>
                </a:lnTo>
                <a:lnTo>
                  <a:pt x="34" y="86"/>
                </a:lnTo>
                <a:lnTo>
                  <a:pt x="34" y="96"/>
                </a:lnTo>
                <a:lnTo>
                  <a:pt x="36" y="104"/>
                </a:lnTo>
                <a:lnTo>
                  <a:pt x="37" y="113"/>
                </a:lnTo>
                <a:lnTo>
                  <a:pt x="38" y="122"/>
                </a:lnTo>
                <a:lnTo>
                  <a:pt x="41" y="131"/>
                </a:lnTo>
                <a:lnTo>
                  <a:pt x="43" y="140"/>
                </a:lnTo>
                <a:lnTo>
                  <a:pt x="47" y="149"/>
                </a:lnTo>
                <a:lnTo>
                  <a:pt x="52" y="157"/>
                </a:lnTo>
                <a:lnTo>
                  <a:pt x="55" y="165"/>
                </a:lnTo>
                <a:lnTo>
                  <a:pt x="60" y="174"/>
                </a:lnTo>
                <a:lnTo>
                  <a:pt x="67" y="182"/>
                </a:lnTo>
                <a:lnTo>
                  <a:pt x="72" y="189"/>
                </a:lnTo>
                <a:lnTo>
                  <a:pt x="80" y="197"/>
                </a:lnTo>
                <a:lnTo>
                  <a:pt x="86" y="205"/>
                </a:lnTo>
                <a:lnTo>
                  <a:pt x="92" y="212"/>
                </a:lnTo>
                <a:lnTo>
                  <a:pt x="101" y="218"/>
                </a:lnTo>
                <a:lnTo>
                  <a:pt x="109" y="225"/>
                </a:lnTo>
                <a:lnTo>
                  <a:pt x="117" y="231"/>
                </a:lnTo>
                <a:lnTo>
                  <a:pt x="127" y="237"/>
                </a:lnTo>
                <a:lnTo>
                  <a:pt x="134" y="243"/>
                </a:lnTo>
                <a:lnTo>
                  <a:pt x="145" y="247"/>
                </a:lnTo>
                <a:lnTo>
                  <a:pt x="155" y="252"/>
                </a:lnTo>
                <a:lnTo>
                  <a:pt x="165" y="258"/>
                </a:lnTo>
                <a:lnTo>
                  <a:pt x="176" y="261"/>
                </a:lnTo>
                <a:lnTo>
                  <a:pt x="186" y="266"/>
                </a:lnTo>
                <a:lnTo>
                  <a:pt x="197" y="268"/>
                </a:lnTo>
                <a:lnTo>
                  <a:pt x="208" y="273"/>
                </a:lnTo>
                <a:lnTo>
                  <a:pt x="219" y="276"/>
                </a:lnTo>
                <a:lnTo>
                  <a:pt x="231" y="278"/>
                </a:lnTo>
                <a:lnTo>
                  <a:pt x="242" y="279"/>
                </a:lnTo>
                <a:lnTo>
                  <a:pt x="255" y="281"/>
                </a:lnTo>
                <a:lnTo>
                  <a:pt x="266" y="283"/>
                </a:lnTo>
                <a:lnTo>
                  <a:pt x="279" y="283"/>
                </a:lnTo>
                <a:lnTo>
                  <a:pt x="290" y="284"/>
                </a:lnTo>
                <a:lnTo>
                  <a:pt x="303" y="284"/>
                </a:lnTo>
                <a:lnTo>
                  <a:pt x="314" y="284"/>
                </a:lnTo>
                <a:lnTo>
                  <a:pt x="319" y="283"/>
                </a:lnTo>
                <a:lnTo>
                  <a:pt x="319" y="281"/>
                </a:lnTo>
                <a:lnTo>
                  <a:pt x="315" y="201"/>
                </a:lnTo>
                <a:lnTo>
                  <a:pt x="305" y="201"/>
                </a:lnTo>
                <a:lnTo>
                  <a:pt x="296" y="201"/>
                </a:lnTo>
                <a:lnTo>
                  <a:pt x="286" y="202"/>
                </a:lnTo>
                <a:lnTo>
                  <a:pt x="276" y="202"/>
                </a:lnTo>
                <a:lnTo>
                  <a:pt x="266" y="201"/>
                </a:lnTo>
                <a:lnTo>
                  <a:pt x="254" y="199"/>
                </a:lnTo>
                <a:lnTo>
                  <a:pt x="246" y="199"/>
                </a:lnTo>
                <a:lnTo>
                  <a:pt x="235" y="196"/>
                </a:lnTo>
                <a:lnTo>
                  <a:pt x="225" y="194"/>
                </a:lnTo>
                <a:lnTo>
                  <a:pt x="217" y="191"/>
                </a:lnTo>
                <a:lnTo>
                  <a:pt x="207" y="188"/>
                </a:lnTo>
                <a:lnTo>
                  <a:pt x="197" y="184"/>
                </a:lnTo>
                <a:lnTo>
                  <a:pt x="190" y="179"/>
                </a:lnTo>
                <a:lnTo>
                  <a:pt x="182" y="175"/>
                </a:lnTo>
                <a:lnTo>
                  <a:pt x="173" y="172"/>
                </a:lnTo>
                <a:lnTo>
                  <a:pt x="166" y="167"/>
                </a:lnTo>
                <a:lnTo>
                  <a:pt x="157" y="161"/>
                </a:lnTo>
                <a:lnTo>
                  <a:pt x="150" y="156"/>
                </a:lnTo>
                <a:lnTo>
                  <a:pt x="144" y="150"/>
                </a:lnTo>
                <a:lnTo>
                  <a:pt x="137" y="144"/>
                </a:lnTo>
                <a:lnTo>
                  <a:pt x="132" y="138"/>
                </a:lnTo>
                <a:lnTo>
                  <a:pt x="126" y="131"/>
                </a:lnTo>
                <a:lnTo>
                  <a:pt x="121" y="125"/>
                </a:lnTo>
                <a:lnTo>
                  <a:pt x="117" y="118"/>
                </a:lnTo>
                <a:lnTo>
                  <a:pt x="112" y="110"/>
                </a:lnTo>
                <a:lnTo>
                  <a:pt x="110" y="103"/>
                </a:lnTo>
                <a:lnTo>
                  <a:pt x="106" y="97"/>
                </a:lnTo>
                <a:lnTo>
                  <a:pt x="104" y="89"/>
                </a:lnTo>
                <a:lnTo>
                  <a:pt x="103" y="81"/>
                </a:lnTo>
                <a:lnTo>
                  <a:pt x="101" y="74"/>
                </a:lnTo>
                <a:lnTo>
                  <a:pt x="101" y="66"/>
                </a:lnTo>
                <a:lnTo>
                  <a:pt x="100" y="58"/>
                </a:lnTo>
                <a:lnTo>
                  <a:pt x="98" y="56"/>
                </a:lnTo>
              </a:path>
            </a:pathLst>
          </a:cu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814638" y="5056188"/>
            <a:ext cx="1400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Aft>
                <a:spcPct val="67000"/>
              </a:spcAft>
            </a:pPr>
            <a:r>
              <a:rPr lang="cs-CZ">
                <a:latin typeface="Calibri" pitchFamily="34" charset="0"/>
              </a:rPr>
              <a:t>struktura</a:t>
            </a: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2873375" y="3829050"/>
            <a:ext cx="1030288" cy="1152525"/>
            <a:chOff x="2040" y="2453"/>
            <a:chExt cx="585" cy="628"/>
          </a:xfrm>
        </p:grpSpPr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2154" y="2804"/>
              <a:ext cx="292" cy="275"/>
            </a:xfrm>
            <a:custGeom>
              <a:avLst/>
              <a:gdLst/>
              <a:ahLst/>
              <a:cxnLst>
                <a:cxn ang="0">
                  <a:pos x="62" y="274"/>
                </a:cxn>
                <a:cxn ang="0">
                  <a:pos x="248" y="99"/>
                </a:cxn>
                <a:cxn ang="0">
                  <a:pos x="279" y="128"/>
                </a:cxn>
                <a:cxn ang="0">
                  <a:pos x="291" y="0"/>
                </a:cxn>
                <a:cxn ang="0">
                  <a:pos x="152" y="10"/>
                </a:cxn>
                <a:cxn ang="0">
                  <a:pos x="185" y="39"/>
                </a:cxn>
                <a:cxn ang="0">
                  <a:pos x="0" y="214"/>
                </a:cxn>
                <a:cxn ang="0">
                  <a:pos x="62" y="274"/>
                </a:cxn>
              </a:cxnLst>
              <a:rect l="0" t="0" r="r" b="b"/>
              <a:pathLst>
                <a:path w="292" h="275">
                  <a:moveTo>
                    <a:pt x="62" y="274"/>
                  </a:moveTo>
                  <a:lnTo>
                    <a:pt x="248" y="99"/>
                  </a:lnTo>
                  <a:lnTo>
                    <a:pt x="279" y="128"/>
                  </a:lnTo>
                  <a:lnTo>
                    <a:pt x="291" y="0"/>
                  </a:lnTo>
                  <a:lnTo>
                    <a:pt x="152" y="10"/>
                  </a:lnTo>
                  <a:lnTo>
                    <a:pt x="185" y="39"/>
                  </a:lnTo>
                  <a:lnTo>
                    <a:pt x="0" y="214"/>
                  </a:lnTo>
                  <a:lnTo>
                    <a:pt x="62" y="274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2040" y="2453"/>
              <a:ext cx="286" cy="274"/>
            </a:xfrm>
            <a:custGeom>
              <a:avLst/>
              <a:gdLst/>
              <a:ahLst/>
              <a:cxnLst>
                <a:cxn ang="0">
                  <a:pos x="61" y="273"/>
                </a:cxn>
                <a:cxn ang="0">
                  <a:pos x="242" y="99"/>
                </a:cxn>
                <a:cxn ang="0">
                  <a:pos x="274" y="129"/>
                </a:cxn>
                <a:cxn ang="0">
                  <a:pos x="285" y="0"/>
                </a:cxn>
                <a:cxn ang="0">
                  <a:pos x="150" y="10"/>
                </a:cxn>
                <a:cxn ang="0">
                  <a:pos x="181" y="39"/>
                </a:cxn>
                <a:cxn ang="0">
                  <a:pos x="0" y="214"/>
                </a:cxn>
                <a:cxn ang="0">
                  <a:pos x="61" y="273"/>
                </a:cxn>
              </a:cxnLst>
              <a:rect l="0" t="0" r="r" b="b"/>
              <a:pathLst>
                <a:path w="286" h="274">
                  <a:moveTo>
                    <a:pt x="61" y="273"/>
                  </a:moveTo>
                  <a:lnTo>
                    <a:pt x="242" y="99"/>
                  </a:lnTo>
                  <a:lnTo>
                    <a:pt x="274" y="129"/>
                  </a:lnTo>
                  <a:lnTo>
                    <a:pt x="285" y="0"/>
                  </a:lnTo>
                  <a:lnTo>
                    <a:pt x="150" y="10"/>
                  </a:lnTo>
                  <a:lnTo>
                    <a:pt x="181" y="39"/>
                  </a:lnTo>
                  <a:lnTo>
                    <a:pt x="0" y="214"/>
                  </a:lnTo>
                  <a:lnTo>
                    <a:pt x="61" y="273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2040" y="2592"/>
              <a:ext cx="286" cy="273"/>
            </a:xfrm>
            <a:custGeom>
              <a:avLst/>
              <a:gdLst/>
              <a:ahLst/>
              <a:cxnLst>
                <a:cxn ang="0">
                  <a:pos x="61" y="272"/>
                </a:cxn>
                <a:cxn ang="0">
                  <a:pos x="242" y="99"/>
                </a:cxn>
                <a:cxn ang="0">
                  <a:pos x="274" y="128"/>
                </a:cxn>
                <a:cxn ang="0">
                  <a:pos x="285" y="0"/>
                </a:cxn>
                <a:cxn ang="0">
                  <a:pos x="150" y="10"/>
                </a:cxn>
                <a:cxn ang="0">
                  <a:pos x="181" y="39"/>
                </a:cxn>
                <a:cxn ang="0">
                  <a:pos x="0" y="214"/>
                </a:cxn>
                <a:cxn ang="0">
                  <a:pos x="61" y="272"/>
                </a:cxn>
              </a:cxnLst>
              <a:rect l="0" t="0" r="r" b="b"/>
              <a:pathLst>
                <a:path w="286" h="273">
                  <a:moveTo>
                    <a:pt x="61" y="272"/>
                  </a:moveTo>
                  <a:lnTo>
                    <a:pt x="242" y="99"/>
                  </a:lnTo>
                  <a:lnTo>
                    <a:pt x="274" y="128"/>
                  </a:lnTo>
                  <a:lnTo>
                    <a:pt x="285" y="0"/>
                  </a:lnTo>
                  <a:lnTo>
                    <a:pt x="150" y="10"/>
                  </a:lnTo>
                  <a:lnTo>
                    <a:pt x="181" y="39"/>
                  </a:lnTo>
                  <a:lnTo>
                    <a:pt x="0" y="214"/>
                  </a:lnTo>
                  <a:lnTo>
                    <a:pt x="61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2339" y="2556"/>
              <a:ext cx="286" cy="275"/>
            </a:xfrm>
            <a:custGeom>
              <a:avLst/>
              <a:gdLst/>
              <a:ahLst/>
              <a:cxnLst>
                <a:cxn ang="0">
                  <a:pos x="61" y="274"/>
                </a:cxn>
                <a:cxn ang="0">
                  <a:pos x="242" y="100"/>
                </a:cxn>
                <a:cxn ang="0">
                  <a:pos x="274" y="129"/>
                </a:cxn>
                <a:cxn ang="0">
                  <a:pos x="285" y="0"/>
                </a:cxn>
                <a:cxn ang="0">
                  <a:pos x="150" y="11"/>
                </a:cxn>
                <a:cxn ang="0">
                  <a:pos x="181" y="40"/>
                </a:cxn>
                <a:cxn ang="0">
                  <a:pos x="0" y="215"/>
                </a:cxn>
                <a:cxn ang="0">
                  <a:pos x="61" y="274"/>
                </a:cxn>
              </a:cxnLst>
              <a:rect l="0" t="0" r="r" b="b"/>
              <a:pathLst>
                <a:path w="286" h="275">
                  <a:moveTo>
                    <a:pt x="61" y="274"/>
                  </a:moveTo>
                  <a:lnTo>
                    <a:pt x="242" y="100"/>
                  </a:lnTo>
                  <a:lnTo>
                    <a:pt x="274" y="129"/>
                  </a:lnTo>
                  <a:lnTo>
                    <a:pt x="285" y="0"/>
                  </a:lnTo>
                  <a:lnTo>
                    <a:pt x="150" y="11"/>
                  </a:lnTo>
                  <a:lnTo>
                    <a:pt x="181" y="40"/>
                  </a:lnTo>
                  <a:lnTo>
                    <a:pt x="0" y="215"/>
                  </a:lnTo>
                  <a:lnTo>
                    <a:pt x="61" y="274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2330" y="2772"/>
              <a:ext cx="287" cy="274"/>
            </a:xfrm>
            <a:custGeom>
              <a:avLst/>
              <a:gdLst/>
              <a:ahLst/>
              <a:cxnLst>
                <a:cxn ang="0">
                  <a:pos x="62" y="273"/>
                </a:cxn>
                <a:cxn ang="0">
                  <a:pos x="243" y="100"/>
                </a:cxn>
                <a:cxn ang="0">
                  <a:pos x="275" y="129"/>
                </a:cxn>
                <a:cxn ang="0">
                  <a:pos x="286" y="0"/>
                </a:cxn>
                <a:cxn ang="0">
                  <a:pos x="150" y="10"/>
                </a:cxn>
                <a:cxn ang="0">
                  <a:pos x="182" y="40"/>
                </a:cxn>
                <a:cxn ang="0">
                  <a:pos x="0" y="215"/>
                </a:cxn>
                <a:cxn ang="0">
                  <a:pos x="62" y="273"/>
                </a:cxn>
              </a:cxnLst>
              <a:rect l="0" t="0" r="r" b="b"/>
              <a:pathLst>
                <a:path w="287" h="274">
                  <a:moveTo>
                    <a:pt x="62" y="273"/>
                  </a:moveTo>
                  <a:lnTo>
                    <a:pt x="243" y="100"/>
                  </a:lnTo>
                  <a:lnTo>
                    <a:pt x="275" y="129"/>
                  </a:lnTo>
                  <a:lnTo>
                    <a:pt x="286" y="0"/>
                  </a:lnTo>
                  <a:lnTo>
                    <a:pt x="150" y="10"/>
                  </a:lnTo>
                  <a:lnTo>
                    <a:pt x="182" y="40"/>
                  </a:lnTo>
                  <a:lnTo>
                    <a:pt x="0" y="215"/>
                  </a:lnTo>
                  <a:lnTo>
                    <a:pt x="62" y="273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059" y="2808"/>
              <a:ext cx="286" cy="273"/>
            </a:xfrm>
            <a:custGeom>
              <a:avLst/>
              <a:gdLst/>
              <a:ahLst/>
              <a:cxnLst>
                <a:cxn ang="0">
                  <a:pos x="61" y="272"/>
                </a:cxn>
                <a:cxn ang="0">
                  <a:pos x="242" y="98"/>
                </a:cxn>
                <a:cxn ang="0">
                  <a:pos x="273" y="127"/>
                </a:cxn>
                <a:cxn ang="0">
                  <a:pos x="285" y="0"/>
                </a:cxn>
                <a:cxn ang="0">
                  <a:pos x="149" y="10"/>
                </a:cxn>
                <a:cxn ang="0">
                  <a:pos x="181" y="39"/>
                </a:cxn>
                <a:cxn ang="0">
                  <a:pos x="0" y="213"/>
                </a:cxn>
                <a:cxn ang="0">
                  <a:pos x="61" y="272"/>
                </a:cxn>
              </a:cxnLst>
              <a:rect l="0" t="0" r="r" b="b"/>
              <a:pathLst>
                <a:path w="286" h="273">
                  <a:moveTo>
                    <a:pt x="61" y="272"/>
                  </a:moveTo>
                  <a:lnTo>
                    <a:pt x="242" y="98"/>
                  </a:lnTo>
                  <a:lnTo>
                    <a:pt x="273" y="127"/>
                  </a:lnTo>
                  <a:lnTo>
                    <a:pt x="285" y="0"/>
                  </a:lnTo>
                  <a:lnTo>
                    <a:pt x="149" y="10"/>
                  </a:lnTo>
                  <a:lnTo>
                    <a:pt x="181" y="39"/>
                  </a:lnTo>
                  <a:lnTo>
                    <a:pt x="0" y="213"/>
                  </a:lnTo>
                  <a:lnTo>
                    <a:pt x="61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2205" y="2538"/>
              <a:ext cx="286" cy="273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243" y="99"/>
                </a:cxn>
                <a:cxn ang="0">
                  <a:pos x="274" y="128"/>
                </a:cxn>
                <a:cxn ang="0">
                  <a:pos x="285" y="0"/>
                </a:cxn>
                <a:cxn ang="0">
                  <a:pos x="149" y="10"/>
                </a:cxn>
                <a:cxn ang="0">
                  <a:pos x="181" y="39"/>
                </a:cxn>
                <a:cxn ang="0">
                  <a:pos x="0" y="214"/>
                </a:cxn>
                <a:cxn ang="0">
                  <a:pos x="60" y="272"/>
                </a:cxn>
              </a:cxnLst>
              <a:rect l="0" t="0" r="r" b="b"/>
              <a:pathLst>
                <a:path w="286" h="273">
                  <a:moveTo>
                    <a:pt x="60" y="272"/>
                  </a:moveTo>
                  <a:lnTo>
                    <a:pt x="243" y="99"/>
                  </a:lnTo>
                  <a:lnTo>
                    <a:pt x="274" y="128"/>
                  </a:lnTo>
                  <a:lnTo>
                    <a:pt x="285" y="0"/>
                  </a:lnTo>
                  <a:lnTo>
                    <a:pt x="149" y="10"/>
                  </a:lnTo>
                  <a:lnTo>
                    <a:pt x="181" y="39"/>
                  </a:lnTo>
                  <a:lnTo>
                    <a:pt x="0" y="214"/>
                  </a:lnTo>
                  <a:lnTo>
                    <a:pt x="60" y="272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2270" y="2755"/>
              <a:ext cx="284" cy="274"/>
            </a:xfrm>
            <a:custGeom>
              <a:avLst/>
              <a:gdLst/>
              <a:ahLst/>
              <a:cxnLst>
                <a:cxn ang="0">
                  <a:pos x="61" y="273"/>
                </a:cxn>
                <a:cxn ang="0">
                  <a:pos x="241" y="99"/>
                </a:cxn>
                <a:cxn ang="0">
                  <a:pos x="271" y="128"/>
                </a:cxn>
                <a:cxn ang="0">
                  <a:pos x="283" y="0"/>
                </a:cxn>
                <a:cxn ang="0">
                  <a:pos x="148" y="10"/>
                </a:cxn>
                <a:cxn ang="0">
                  <a:pos x="180" y="39"/>
                </a:cxn>
                <a:cxn ang="0">
                  <a:pos x="0" y="214"/>
                </a:cxn>
                <a:cxn ang="0">
                  <a:pos x="61" y="273"/>
                </a:cxn>
              </a:cxnLst>
              <a:rect l="0" t="0" r="r" b="b"/>
              <a:pathLst>
                <a:path w="284" h="274">
                  <a:moveTo>
                    <a:pt x="61" y="273"/>
                  </a:moveTo>
                  <a:lnTo>
                    <a:pt x="241" y="99"/>
                  </a:lnTo>
                  <a:lnTo>
                    <a:pt x="271" y="128"/>
                  </a:lnTo>
                  <a:lnTo>
                    <a:pt x="283" y="0"/>
                  </a:lnTo>
                  <a:lnTo>
                    <a:pt x="148" y="10"/>
                  </a:lnTo>
                  <a:lnTo>
                    <a:pt x="180" y="39"/>
                  </a:lnTo>
                  <a:lnTo>
                    <a:pt x="0" y="214"/>
                  </a:lnTo>
                  <a:lnTo>
                    <a:pt x="61" y="273"/>
                  </a:lnTo>
                </a:path>
              </a:pathLst>
            </a:custGeom>
            <a:gradFill flip="none" rotWithShape="1">
              <a:gsLst>
                <a:gs pos="0">
                  <a:srgbClr val="2E5A95"/>
                </a:gs>
                <a:gs pos="100000">
                  <a:srgbClr val="3B9BF7"/>
                </a:gs>
              </a:gsLst>
              <a:path path="circle">
                <a:fillToRect t="100000" r="100000"/>
              </a:path>
              <a:tileRect l="-100000" b="-100000"/>
            </a:gradFill>
            <a:ln w="1270" cap="flat" cmpd="sng" algn="ctr">
              <a:solidFill>
                <a:schemeClr val="tx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42" name="Freeform 12"/>
          <p:cNvSpPr>
            <a:spLocks/>
          </p:cNvSpPr>
          <p:nvPr/>
        </p:nvSpPr>
        <p:spPr bwMode="auto">
          <a:xfrm>
            <a:off x="3903157" y="3045041"/>
            <a:ext cx="700585" cy="486279"/>
          </a:xfrm>
          <a:custGeom>
            <a:avLst/>
            <a:gdLst/>
            <a:ahLst/>
            <a:cxnLst>
              <a:cxn ang="0">
                <a:pos x="493" y="115"/>
              </a:cxn>
              <a:cxn ang="0">
                <a:pos x="612" y="58"/>
              </a:cxn>
              <a:cxn ang="0">
                <a:pos x="493" y="31"/>
              </a:cxn>
              <a:cxn ang="0">
                <a:pos x="475" y="30"/>
              </a:cxn>
              <a:cxn ang="0">
                <a:pos x="437" y="29"/>
              </a:cxn>
              <a:cxn ang="0">
                <a:pos x="399" y="29"/>
              </a:cxn>
              <a:cxn ang="0">
                <a:pos x="362" y="31"/>
              </a:cxn>
              <a:cxn ang="0">
                <a:pos x="325" y="35"/>
              </a:cxn>
              <a:cxn ang="0">
                <a:pos x="288" y="39"/>
              </a:cxn>
              <a:cxn ang="0">
                <a:pos x="254" y="48"/>
              </a:cxn>
              <a:cxn ang="0">
                <a:pos x="219" y="56"/>
              </a:cxn>
              <a:cxn ang="0">
                <a:pos x="187" y="67"/>
              </a:cxn>
              <a:cxn ang="0">
                <a:pos x="158" y="79"/>
              </a:cxn>
              <a:cxn ang="0">
                <a:pos x="129" y="92"/>
              </a:cxn>
              <a:cxn ang="0">
                <a:pos x="104" y="108"/>
              </a:cxn>
              <a:cxn ang="0">
                <a:pos x="81" y="124"/>
              </a:cxn>
              <a:cxn ang="0">
                <a:pos x="60" y="142"/>
              </a:cxn>
              <a:cxn ang="0">
                <a:pos x="42" y="160"/>
              </a:cxn>
              <a:cxn ang="0">
                <a:pos x="27" y="179"/>
              </a:cxn>
              <a:cxn ang="0">
                <a:pos x="16" y="199"/>
              </a:cxn>
              <a:cxn ang="0">
                <a:pos x="7" y="219"/>
              </a:cxn>
              <a:cxn ang="0">
                <a:pos x="2" y="239"/>
              </a:cxn>
              <a:cxn ang="0">
                <a:pos x="0" y="259"/>
              </a:cxn>
              <a:cxn ang="0">
                <a:pos x="6" y="264"/>
              </a:cxn>
              <a:cxn ang="0">
                <a:pos x="171" y="257"/>
              </a:cxn>
              <a:cxn ang="0">
                <a:pos x="172" y="239"/>
              </a:cxn>
              <a:cxn ang="0">
                <a:pos x="176" y="221"/>
              </a:cxn>
              <a:cxn ang="0">
                <a:pos x="184" y="205"/>
              </a:cxn>
              <a:cxn ang="0">
                <a:pos x="195" y="187"/>
              </a:cxn>
              <a:cxn ang="0">
                <a:pos x="209" y="172"/>
              </a:cxn>
              <a:cxn ang="0">
                <a:pos x="226" y="157"/>
              </a:cxn>
              <a:cxn ang="0">
                <a:pos x="245" y="143"/>
              </a:cxn>
              <a:cxn ang="0">
                <a:pos x="268" y="130"/>
              </a:cxn>
              <a:cxn ang="0">
                <a:pos x="293" y="120"/>
              </a:cxn>
              <a:cxn ang="0">
                <a:pos x="319" y="110"/>
              </a:cxn>
              <a:cxn ang="0">
                <a:pos x="347" y="101"/>
              </a:cxn>
              <a:cxn ang="0">
                <a:pos x="377" y="94"/>
              </a:cxn>
              <a:cxn ang="0">
                <a:pos x="408" y="90"/>
              </a:cxn>
              <a:cxn ang="0">
                <a:pos x="440" y="88"/>
              </a:cxn>
              <a:cxn ang="0">
                <a:pos x="471" y="87"/>
              </a:cxn>
              <a:cxn ang="0">
                <a:pos x="493" y="85"/>
              </a:cxn>
            </a:cxnLst>
            <a:rect l="0" t="0" r="r" b="b"/>
            <a:pathLst>
              <a:path w="614" h="265">
                <a:moveTo>
                  <a:pt x="493" y="85"/>
                </a:moveTo>
                <a:lnTo>
                  <a:pt x="493" y="115"/>
                </a:lnTo>
                <a:lnTo>
                  <a:pt x="613" y="58"/>
                </a:lnTo>
                <a:lnTo>
                  <a:pt x="612" y="58"/>
                </a:lnTo>
                <a:lnTo>
                  <a:pt x="493" y="0"/>
                </a:lnTo>
                <a:lnTo>
                  <a:pt x="493" y="31"/>
                </a:lnTo>
                <a:lnTo>
                  <a:pt x="493" y="33"/>
                </a:lnTo>
                <a:lnTo>
                  <a:pt x="475" y="30"/>
                </a:lnTo>
                <a:lnTo>
                  <a:pt x="456" y="29"/>
                </a:lnTo>
                <a:lnTo>
                  <a:pt x="437" y="29"/>
                </a:lnTo>
                <a:lnTo>
                  <a:pt x="419" y="29"/>
                </a:lnTo>
                <a:lnTo>
                  <a:pt x="399" y="29"/>
                </a:lnTo>
                <a:lnTo>
                  <a:pt x="382" y="30"/>
                </a:lnTo>
                <a:lnTo>
                  <a:pt x="362" y="31"/>
                </a:lnTo>
                <a:lnTo>
                  <a:pt x="344" y="33"/>
                </a:lnTo>
                <a:lnTo>
                  <a:pt x="325" y="35"/>
                </a:lnTo>
                <a:lnTo>
                  <a:pt x="307" y="37"/>
                </a:lnTo>
                <a:lnTo>
                  <a:pt x="288" y="39"/>
                </a:lnTo>
                <a:lnTo>
                  <a:pt x="271" y="42"/>
                </a:lnTo>
                <a:lnTo>
                  <a:pt x="254" y="48"/>
                </a:lnTo>
                <a:lnTo>
                  <a:pt x="237" y="52"/>
                </a:lnTo>
                <a:lnTo>
                  <a:pt x="219" y="56"/>
                </a:lnTo>
                <a:lnTo>
                  <a:pt x="205" y="61"/>
                </a:lnTo>
                <a:lnTo>
                  <a:pt x="187" y="67"/>
                </a:lnTo>
                <a:lnTo>
                  <a:pt x="172" y="73"/>
                </a:lnTo>
                <a:lnTo>
                  <a:pt x="158" y="79"/>
                </a:lnTo>
                <a:lnTo>
                  <a:pt x="143" y="86"/>
                </a:lnTo>
                <a:lnTo>
                  <a:pt x="129" y="92"/>
                </a:lnTo>
                <a:lnTo>
                  <a:pt x="117" y="100"/>
                </a:lnTo>
                <a:lnTo>
                  <a:pt x="104" y="108"/>
                </a:lnTo>
                <a:lnTo>
                  <a:pt x="90" y="116"/>
                </a:lnTo>
                <a:lnTo>
                  <a:pt x="81" y="124"/>
                </a:lnTo>
                <a:lnTo>
                  <a:pt x="69" y="132"/>
                </a:lnTo>
                <a:lnTo>
                  <a:pt x="60" y="142"/>
                </a:lnTo>
                <a:lnTo>
                  <a:pt x="49" y="151"/>
                </a:lnTo>
                <a:lnTo>
                  <a:pt x="42" y="160"/>
                </a:lnTo>
                <a:lnTo>
                  <a:pt x="32" y="169"/>
                </a:lnTo>
                <a:lnTo>
                  <a:pt x="27" y="179"/>
                </a:lnTo>
                <a:lnTo>
                  <a:pt x="20" y="188"/>
                </a:lnTo>
                <a:lnTo>
                  <a:pt x="16" y="199"/>
                </a:lnTo>
                <a:lnTo>
                  <a:pt x="10" y="208"/>
                </a:lnTo>
                <a:lnTo>
                  <a:pt x="7" y="219"/>
                </a:lnTo>
                <a:lnTo>
                  <a:pt x="5" y="228"/>
                </a:lnTo>
                <a:lnTo>
                  <a:pt x="2" y="239"/>
                </a:lnTo>
                <a:lnTo>
                  <a:pt x="1" y="250"/>
                </a:lnTo>
                <a:lnTo>
                  <a:pt x="0" y="259"/>
                </a:lnTo>
                <a:lnTo>
                  <a:pt x="0" y="264"/>
                </a:lnTo>
                <a:lnTo>
                  <a:pt x="6" y="264"/>
                </a:lnTo>
                <a:lnTo>
                  <a:pt x="171" y="264"/>
                </a:lnTo>
                <a:lnTo>
                  <a:pt x="171" y="257"/>
                </a:lnTo>
                <a:lnTo>
                  <a:pt x="171" y="248"/>
                </a:lnTo>
                <a:lnTo>
                  <a:pt x="172" y="239"/>
                </a:lnTo>
                <a:lnTo>
                  <a:pt x="174" y="230"/>
                </a:lnTo>
                <a:lnTo>
                  <a:pt x="176" y="221"/>
                </a:lnTo>
                <a:lnTo>
                  <a:pt x="181" y="213"/>
                </a:lnTo>
                <a:lnTo>
                  <a:pt x="184" y="205"/>
                </a:lnTo>
                <a:lnTo>
                  <a:pt x="188" y="196"/>
                </a:lnTo>
                <a:lnTo>
                  <a:pt x="195" y="187"/>
                </a:lnTo>
                <a:lnTo>
                  <a:pt x="202" y="179"/>
                </a:lnTo>
                <a:lnTo>
                  <a:pt x="209" y="172"/>
                </a:lnTo>
                <a:lnTo>
                  <a:pt x="218" y="164"/>
                </a:lnTo>
                <a:lnTo>
                  <a:pt x="226" y="157"/>
                </a:lnTo>
                <a:lnTo>
                  <a:pt x="236" y="150"/>
                </a:lnTo>
                <a:lnTo>
                  <a:pt x="245" y="143"/>
                </a:lnTo>
                <a:lnTo>
                  <a:pt x="257" y="137"/>
                </a:lnTo>
                <a:lnTo>
                  <a:pt x="268" y="130"/>
                </a:lnTo>
                <a:lnTo>
                  <a:pt x="281" y="125"/>
                </a:lnTo>
                <a:lnTo>
                  <a:pt x="293" y="120"/>
                </a:lnTo>
                <a:lnTo>
                  <a:pt x="307" y="114"/>
                </a:lnTo>
                <a:lnTo>
                  <a:pt x="319" y="110"/>
                </a:lnTo>
                <a:lnTo>
                  <a:pt x="333" y="105"/>
                </a:lnTo>
                <a:lnTo>
                  <a:pt x="347" y="101"/>
                </a:lnTo>
                <a:lnTo>
                  <a:pt x="362" y="98"/>
                </a:lnTo>
                <a:lnTo>
                  <a:pt x="377" y="94"/>
                </a:lnTo>
                <a:lnTo>
                  <a:pt x="393" y="92"/>
                </a:lnTo>
                <a:lnTo>
                  <a:pt x="408" y="90"/>
                </a:lnTo>
                <a:lnTo>
                  <a:pt x="423" y="89"/>
                </a:lnTo>
                <a:lnTo>
                  <a:pt x="440" y="88"/>
                </a:lnTo>
                <a:lnTo>
                  <a:pt x="456" y="88"/>
                </a:lnTo>
                <a:lnTo>
                  <a:pt x="471" y="87"/>
                </a:lnTo>
                <a:lnTo>
                  <a:pt x="486" y="87"/>
                </a:lnTo>
                <a:lnTo>
                  <a:pt x="493" y="85"/>
                </a:lnTo>
              </a:path>
            </a:pathLst>
          </a:cu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5896852" y="2075599"/>
            <a:ext cx="700585" cy="486279"/>
          </a:xfrm>
          <a:custGeom>
            <a:avLst/>
            <a:gdLst/>
            <a:ahLst/>
            <a:cxnLst>
              <a:cxn ang="0">
                <a:pos x="493" y="115"/>
              </a:cxn>
              <a:cxn ang="0">
                <a:pos x="612" y="58"/>
              </a:cxn>
              <a:cxn ang="0">
                <a:pos x="493" y="31"/>
              </a:cxn>
              <a:cxn ang="0">
                <a:pos x="475" y="30"/>
              </a:cxn>
              <a:cxn ang="0">
                <a:pos x="437" y="29"/>
              </a:cxn>
              <a:cxn ang="0">
                <a:pos x="399" y="29"/>
              </a:cxn>
              <a:cxn ang="0">
                <a:pos x="362" y="31"/>
              </a:cxn>
              <a:cxn ang="0">
                <a:pos x="325" y="35"/>
              </a:cxn>
              <a:cxn ang="0">
                <a:pos x="288" y="39"/>
              </a:cxn>
              <a:cxn ang="0">
                <a:pos x="254" y="48"/>
              </a:cxn>
              <a:cxn ang="0">
                <a:pos x="219" y="56"/>
              </a:cxn>
              <a:cxn ang="0">
                <a:pos x="187" y="67"/>
              </a:cxn>
              <a:cxn ang="0">
                <a:pos x="158" y="79"/>
              </a:cxn>
              <a:cxn ang="0">
                <a:pos x="129" y="92"/>
              </a:cxn>
              <a:cxn ang="0">
                <a:pos x="104" y="108"/>
              </a:cxn>
              <a:cxn ang="0">
                <a:pos x="81" y="124"/>
              </a:cxn>
              <a:cxn ang="0">
                <a:pos x="60" y="142"/>
              </a:cxn>
              <a:cxn ang="0">
                <a:pos x="42" y="160"/>
              </a:cxn>
              <a:cxn ang="0">
                <a:pos x="27" y="179"/>
              </a:cxn>
              <a:cxn ang="0">
                <a:pos x="16" y="199"/>
              </a:cxn>
              <a:cxn ang="0">
                <a:pos x="7" y="219"/>
              </a:cxn>
              <a:cxn ang="0">
                <a:pos x="2" y="239"/>
              </a:cxn>
              <a:cxn ang="0">
                <a:pos x="0" y="259"/>
              </a:cxn>
              <a:cxn ang="0">
                <a:pos x="6" y="264"/>
              </a:cxn>
              <a:cxn ang="0">
                <a:pos x="171" y="257"/>
              </a:cxn>
              <a:cxn ang="0">
                <a:pos x="172" y="239"/>
              </a:cxn>
              <a:cxn ang="0">
                <a:pos x="176" y="221"/>
              </a:cxn>
              <a:cxn ang="0">
                <a:pos x="184" y="205"/>
              </a:cxn>
              <a:cxn ang="0">
                <a:pos x="195" y="187"/>
              </a:cxn>
              <a:cxn ang="0">
                <a:pos x="209" y="172"/>
              </a:cxn>
              <a:cxn ang="0">
                <a:pos x="226" y="157"/>
              </a:cxn>
              <a:cxn ang="0">
                <a:pos x="245" y="143"/>
              </a:cxn>
              <a:cxn ang="0">
                <a:pos x="268" y="130"/>
              </a:cxn>
              <a:cxn ang="0">
                <a:pos x="293" y="120"/>
              </a:cxn>
              <a:cxn ang="0">
                <a:pos x="319" y="110"/>
              </a:cxn>
              <a:cxn ang="0">
                <a:pos x="347" y="101"/>
              </a:cxn>
              <a:cxn ang="0">
                <a:pos x="377" y="94"/>
              </a:cxn>
              <a:cxn ang="0">
                <a:pos x="408" y="90"/>
              </a:cxn>
              <a:cxn ang="0">
                <a:pos x="440" y="88"/>
              </a:cxn>
              <a:cxn ang="0">
                <a:pos x="471" y="87"/>
              </a:cxn>
              <a:cxn ang="0">
                <a:pos x="493" y="85"/>
              </a:cxn>
            </a:cxnLst>
            <a:rect l="0" t="0" r="r" b="b"/>
            <a:pathLst>
              <a:path w="614" h="265">
                <a:moveTo>
                  <a:pt x="493" y="85"/>
                </a:moveTo>
                <a:lnTo>
                  <a:pt x="493" y="115"/>
                </a:lnTo>
                <a:lnTo>
                  <a:pt x="613" y="58"/>
                </a:lnTo>
                <a:lnTo>
                  <a:pt x="612" y="58"/>
                </a:lnTo>
                <a:lnTo>
                  <a:pt x="493" y="0"/>
                </a:lnTo>
                <a:lnTo>
                  <a:pt x="493" y="31"/>
                </a:lnTo>
                <a:lnTo>
                  <a:pt x="493" y="33"/>
                </a:lnTo>
                <a:lnTo>
                  <a:pt x="475" y="30"/>
                </a:lnTo>
                <a:lnTo>
                  <a:pt x="456" y="29"/>
                </a:lnTo>
                <a:lnTo>
                  <a:pt x="437" y="29"/>
                </a:lnTo>
                <a:lnTo>
                  <a:pt x="419" y="29"/>
                </a:lnTo>
                <a:lnTo>
                  <a:pt x="399" y="29"/>
                </a:lnTo>
                <a:lnTo>
                  <a:pt x="382" y="30"/>
                </a:lnTo>
                <a:lnTo>
                  <a:pt x="362" y="31"/>
                </a:lnTo>
                <a:lnTo>
                  <a:pt x="344" y="33"/>
                </a:lnTo>
                <a:lnTo>
                  <a:pt x="325" y="35"/>
                </a:lnTo>
                <a:lnTo>
                  <a:pt x="307" y="37"/>
                </a:lnTo>
                <a:lnTo>
                  <a:pt x="288" y="39"/>
                </a:lnTo>
                <a:lnTo>
                  <a:pt x="271" y="42"/>
                </a:lnTo>
                <a:lnTo>
                  <a:pt x="254" y="48"/>
                </a:lnTo>
                <a:lnTo>
                  <a:pt x="237" y="52"/>
                </a:lnTo>
                <a:lnTo>
                  <a:pt x="219" y="56"/>
                </a:lnTo>
                <a:lnTo>
                  <a:pt x="205" y="61"/>
                </a:lnTo>
                <a:lnTo>
                  <a:pt x="187" y="67"/>
                </a:lnTo>
                <a:lnTo>
                  <a:pt x="172" y="73"/>
                </a:lnTo>
                <a:lnTo>
                  <a:pt x="158" y="79"/>
                </a:lnTo>
                <a:lnTo>
                  <a:pt x="143" y="86"/>
                </a:lnTo>
                <a:lnTo>
                  <a:pt x="129" y="92"/>
                </a:lnTo>
                <a:lnTo>
                  <a:pt x="117" y="100"/>
                </a:lnTo>
                <a:lnTo>
                  <a:pt x="104" y="108"/>
                </a:lnTo>
                <a:lnTo>
                  <a:pt x="90" y="116"/>
                </a:lnTo>
                <a:lnTo>
                  <a:pt x="81" y="124"/>
                </a:lnTo>
                <a:lnTo>
                  <a:pt x="69" y="132"/>
                </a:lnTo>
                <a:lnTo>
                  <a:pt x="60" y="142"/>
                </a:lnTo>
                <a:lnTo>
                  <a:pt x="49" y="151"/>
                </a:lnTo>
                <a:lnTo>
                  <a:pt x="42" y="160"/>
                </a:lnTo>
                <a:lnTo>
                  <a:pt x="32" y="169"/>
                </a:lnTo>
                <a:lnTo>
                  <a:pt x="27" y="179"/>
                </a:lnTo>
                <a:lnTo>
                  <a:pt x="20" y="188"/>
                </a:lnTo>
                <a:lnTo>
                  <a:pt x="16" y="199"/>
                </a:lnTo>
                <a:lnTo>
                  <a:pt x="10" y="208"/>
                </a:lnTo>
                <a:lnTo>
                  <a:pt x="7" y="219"/>
                </a:lnTo>
                <a:lnTo>
                  <a:pt x="5" y="228"/>
                </a:lnTo>
                <a:lnTo>
                  <a:pt x="2" y="239"/>
                </a:lnTo>
                <a:lnTo>
                  <a:pt x="1" y="250"/>
                </a:lnTo>
                <a:lnTo>
                  <a:pt x="0" y="259"/>
                </a:lnTo>
                <a:lnTo>
                  <a:pt x="0" y="264"/>
                </a:lnTo>
                <a:lnTo>
                  <a:pt x="6" y="264"/>
                </a:lnTo>
                <a:lnTo>
                  <a:pt x="171" y="264"/>
                </a:lnTo>
                <a:lnTo>
                  <a:pt x="171" y="257"/>
                </a:lnTo>
                <a:lnTo>
                  <a:pt x="171" y="248"/>
                </a:lnTo>
                <a:lnTo>
                  <a:pt x="172" y="239"/>
                </a:lnTo>
                <a:lnTo>
                  <a:pt x="174" y="230"/>
                </a:lnTo>
                <a:lnTo>
                  <a:pt x="176" y="221"/>
                </a:lnTo>
                <a:lnTo>
                  <a:pt x="181" y="213"/>
                </a:lnTo>
                <a:lnTo>
                  <a:pt x="184" y="205"/>
                </a:lnTo>
                <a:lnTo>
                  <a:pt x="188" y="196"/>
                </a:lnTo>
                <a:lnTo>
                  <a:pt x="195" y="187"/>
                </a:lnTo>
                <a:lnTo>
                  <a:pt x="202" y="179"/>
                </a:lnTo>
                <a:lnTo>
                  <a:pt x="209" y="172"/>
                </a:lnTo>
                <a:lnTo>
                  <a:pt x="218" y="164"/>
                </a:lnTo>
                <a:lnTo>
                  <a:pt x="226" y="157"/>
                </a:lnTo>
                <a:lnTo>
                  <a:pt x="236" y="150"/>
                </a:lnTo>
                <a:lnTo>
                  <a:pt x="245" y="143"/>
                </a:lnTo>
                <a:lnTo>
                  <a:pt x="257" y="137"/>
                </a:lnTo>
                <a:lnTo>
                  <a:pt x="268" y="130"/>
                </a:lnTo>
                <a:lnTo>
                  <a:pt x="281" y="125"/>
                </a:lnTo>
                <a:lnTo>
                  <a:pt x="293" y="120"/>
                </a:lnTo>
                <a:lnTo>
                  <a:pt x="307" y="114"/>
                </a:lnTo>
                <a:lnTo>
                  <a:pt x="319" y="110"/>
                </a:lnTo>
                <a:lnTo>
                  <a:pt x="333" y="105"/>
                </a:lnTo>
                <a:lnTo>
                  <a:pt x="347" y="101"/>
                </a:lnTo>
                <a:lnTo>
                  <a:pt x="362" y="98"/>
                </a:lnTo>
                <a:lnTo>
                  <a:pt x="377" y="94"/>
                </a:lnTo>
                <a:lnTo>
                  <a:pt x="393" y="92"/>
                </a:lnTo>
                <a:lnTo>
                  <a:pt x="408" y="90"/>
                </a:lnTo>
                <a:lnTo>
                  <a:pt x="423" y="89"/>
                </a:lnTo>
                <a:lnTo>
                  <a:pt x="440" y="88"/>
                </a:lnTo>
                <a:lnTo>
                  <a:pt x="456" y="88"/>
                </a:lnTo>
                <a:lnTo>
                  <a:pt x="471" y="87"/>
                </a:lnTo>
                <a:lnTo>
                  <a:pt x="486" y="87"/>
                </a:lnTo>
                <a:lnTo>
                  <a:pt x="493" y="85"/>
                </a:lnTo>
              </a:path>
            </a:pathLst>
          </a:cu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4" name="Zástupný symbol pro číslo snímku 43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272D9F-6D5A-406F-A667-3692D706FBDF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10123</TotalTime>
  <Words>620</Words>
  <Application>Microsoft Office PowerPoint</Application>
  <PresentationFormat>On-screen Show (4:3)</PresentationFormat>
  <Paragraphs>257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6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Arial</vt:lpstr>
      <vt:lpstr>Calibri</vt:lpstr>
      <vt:lpstr>Verdana</vt:lpstr>
      <vt:lpstr>Times New Roman</vt:lpstr>
      <vt:lpstr>Navertica3</vt:lpstr>
      <vt:lpstr>Navertica3</vt:lpstr>
      <vt:lpstr>Navertica3</vt:lpstr>
      <vt:lpstr>Navertica3</vt:lpstr>
      <vt:lpstr>Navertica3</vt:lpstr>
      <vt:lpstr>Navertica3</vt:lpstr>
      <vt:lpstr>Snímek 1</vt:lpstr>
      <vt:lpstr>Snímek 2</vt:lpstr>
      <vt:lpstr>Certifikované řešení pro tiskárny </vt:lpstr>
      <vt:lpstr>Integrované řešení </vt:lpstr>
      <vt:lpstr>Mnohdy současný stav IS/IT v polygrafii</vt:lpstr>
      <vt:lpstr>Následky heterogenních IS/IT struktur</vt:lpstr>
      <vt:lpstr>Snímek 7</vt:lpstr>
      <vt:lpstr>Správný koncept vývoje  řešení</vt:lpstr>
      <vt:lpstr>Vývoj systémů managementu v organizaci</vt:lpstr>
      <vt:lpstr>Obchodník a jeho dilema</vt:lpstr>
      <vt:lpstr>Aplikace PrintVis pro polygrafii </vt:lpstr>
      <vt:lpstr>Aplikace PrintVis pro polygrafii  </vt:lpstr>
      <vt:lpstr>Aplikace PrintVis pro polygrafii </vt:lpstr>
      <vt:lpstr>PRIME : PrintVis Rapid Implementation Methodology  </vt:lpstr>
      <vt:lpstr>Zázemí velkých a stabilních SW firem </vt:lpstr>
      <vt:lpstr>Zázemí velkých a stabilních SW firem </vt:lpstr>
      <vt:lpstr>Zázemí velkých a stabilních SW firem </vt:lpstr>
      <vt:lpstr>Zázemí velkých a stabilních SW firem </vt:lpstr>
      <vt:lpstr>PrinVis  mluví různými jazyky</vt:lpstr>
      <vt:lpstr>Podpora firmy Microsoft</vt:lpstr>
      <vt:lpstr>Snímek 21</vt:lpstr>
      <vt:lpstr>Snímek 22</vt:lpstr>
      <vt:lpstr>Děkuji za pozornost</vt:lpstr>
    </vt:vector>
  </TitlesOfParts>
  <Company>FUTURE Engineering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miki</cp:lastModifiedBy>
  <cp:revision>391</cp:revision>
  <dcterms:created xsi:type="dcterms:W3CDTF">2008-09-16T18:20:53Z</dcterms:created>
  <dcterms:modified xsi:type="dcterms:W3CDTF">2009-10-15T08:28:19Z</dcterms:modified>
  <cp:contentType>Dokument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Vlastnik">
    <vt:lpwstr>11;#Stanislav Matysek</vt:lpwstr>
  </property>
  <property fmtid="{D5CDD505-2E9C-101B-9397-08002B2CF9AE}" pid="4" name="Platné do">
    <vt:lpwstr/>
  </property>
  <property fmtid="{D5CDD505-2E9C-101B-9397-08002B2CF9AE}" pid="5" name="Jazyk">
    <vt:lpwstr>Čeština</vt:lpwstr>
  </property>
  <property fmtid="{D5CDD505-2E9C-101B-9397-08002B2CF9AE}" pid="6" name="Platné od">
    <vt:lpwstr>2009-05-05T00:00:00Z</vt:lpwstr>
  </property>
  <property fmtid="{D5CDD505-2E9C-101B-9397-08002B2CF9AE}" pid="7" name="Schválil">
    <vt:lpwstr/>
  </property>
  <property fmtid="{D5CDD505-2E9C-101B-9397-08002B2CF9AE}" pid="8" name="Poznámka">
    <vt:lpwstr/>
  </property>
  <property fmtid="{D5CDD505-2E9C-101B-9397-08002B2CF9AE}" pid="9" name="Proces">
    <vt:lpwstr>123</vt:lpwstr>
  </property>
  <property fmtid="{D5CDD505-2E9C-101B-9397-08002B2CF9AE}" pid="10" name="Status">
    <vt:lpwstr>Schváleno</vt:lpwstr>
  </property>
  <property fmtid="{D5CDD505-2E9C-101B-9397-08002B2CF9AE}" pid="11" name="Autor0">
    <vt:lpwstr>11;#Stanislav Matysek</vt:lpwstr>
  </property>
</Properties>
</file>