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8" r:id="rId3"/>
    <p:sldId id="259" r:id="rId4"/>
    <p:sldId id="283" r:id="rId5"/>
    <p:sldId id="263" r:id="rId6"/>
    <p:sldId id="264" r:id="rId7"/>
    <p:sldId id="265" r:id="rId8"/>
    <p:sldId id="266" r:id="rId9"/>
    <p:sldId id="267" r:id="rId10"/>
    <p:sldId id="261" r:id="rId11"/>
    <p:sldId id="262" r:id="rId12"/>
    <p:sldId id="269" r:id="rId13"/>
    <p:sldId id="270" r:id="rId14"/>
    <p:sldId id="271" r:id="rId15"/>
    <p:sldId id="268" r:id="rId16"/>
    <p:sldId id="257" r:id="rId17"/>
    <p:sldId id="272" r:id="rId18"/>
    <p:sldId id="276" r:id="rId19"/>
    <p:sldId id="275" r:id="rId20"/>
    <p:sldId id="278" r:id="rId21"/>
    <p:sldId id="277" r:id="rId22"/>
    <p:sldId id="279" r:id="rId23"/>
    <p:sldId id="280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3" r:id="rId33"/>
    <p:sldId id="294" r:id="rId34"/>
    <p:sldId id="292" r:id="rId35"/>
    <p:sldId id="295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38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352;&#225;rka\Desktop\VEFI%20E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352;&#225;rka\Desktop\VEFI%20E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352;&#225;rka\Desktop\VEFI%20EU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352;&#225;rka\Desktop\Se&#353;i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1"/>
          <c:cat>
            <c:strRef>
              <c:f>List1!$A$70:$D$70</c:f>
              <c:strCache>
                <c:ptCount val="4"/>
                <c:pt idx="0">
                  <c:v>Tradiční vlastní zdroje </c:v>
                </c:pt>
                <c:pt idx="1">
                  <c:v>Zdroj z DPH</c:v>
                </c:pt>
                <c:pt idx="2">
                  <c:v>Zdroj z HND</c:v>
                </c:pt>
                <c:pt idx="3">
                  <c:v>Ostatní </c:v>
                </c:pt>
              </c:strCache>
            </c:strRef>
          </c:cat>
          <c:val>
            <c:numRef>
              <c:f>List1!$A$71:$D$71</c:f>
              <c:numCache>
                <c:formatCode>0%</c:formatCode>
                <c:ptCount val="4"/>
                <c:pt idx="0">
                  <c:v>0.13</c:v>
                </c:pt>
                <c:pt idx="1">
                  <c:v>0.11000000000000008</c:v>
                </c:pt>
                <c:pt idx="2">
                  <c:v>0.75000000000000122</c:v>
                </c:pt>
                <c:pt idx="3">
                  <c:v>1.0000000000000019E-2</c:v>
                </c:pt>
              </c:numCache>
            </c:numRef>
          </c:val>
        </c:ser>
        <c:ser>
          <c:idx val="0"/>
          <c:order val="0"/>
          <c:cat>
            <c:strRef>
              <c:f>List1!$A$70:$D$70</c:f>
              <c:strCache>
                <c:ptCount val="4"/>
                <c:pt idx="0">
                  <c:v>Tradiční vlastní zdroje </c:v>
                </c:pt>
                <c:pt idx="1">
                  <c:v>Zdroj z DPH</c:v>
                </c:pt>
                <c:pt idx="2">
                  <c:v>Zdroj z HND</c:v>
                </c:pt>
                <c:pt idx="3">
                  <c:v>Ostatní </c:v>
                </c:pt>
              </c:strCache>
            </c:strRef>
          </c:cat>
          <c:val>
            <c:numRef>
              <c:f>List1!$A$71:$D$71</c:f>
              <c:numCache>
                <c:formatCode>0%</c:formatCode>
                <c:ptCount val="4"/>
                <c:pt idx="0">
                  <c:v>0.13</c:v>
                </c:pt>
                <c:pt idx="1">
                  <c:v>0.11000000000000008</c:v>
                </c:pt>
                <c:pt idx="2">
                  <c:v>0.75000000000000122</c:v>
                </c:pt>
                <c:pt idx="3">
                  <c:v>1.0000000000000019E-2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List1!$A$97:$L$97</c:f>
              <c:strCache>
                <c:ptCount val="12"/>
                <c:pt idx="0">
                  <c:v>Polsko </c:v>
                </c:pt>
                <c:pt idx="1">
                  <c:v>Řecko </c:v>
                </c:pt>
                <c:pt idx="2">
                  <c:v>Itálie</c:v>
                </c:pt>
                <c:pt idx="3">
                  <c:v>Španělsko</c:v>
                </c:pt>
                <c:pt idx="4">
                  <c:v>Německo</c:v>
                </c:pt>
                <c:pt idx="5">
                  <c:v>Portugalsko</c:v>
                </c:pt>
                <c:pt idx="6">
                  <c:v>Finsko </c:v>
                </c:pt>
                <c:pt idx="7">
                  <c:v>Dánsko</c:v>
                </c:pt>
                <c:pt idx="8">
                  <c:v>Ostatní</c:v>
                </c:pt>
                <c:pt idx="9">
                  <c:v>Belgie</c:v>
                </c:pt>
                <c:pt idx="10">
                  <c:v>Francie </c:v>
                </c:pt>
                <c:pt idx="11">
                  <c:v>Irsko</c:v>
                </c:pt>
              </c:strCache>
            </c:strRef>
          </c:cat>
          <c:val>
            <c:numRef>
              <c:f>List1!$A$98:$L$98</c:f>
              <c:numCache>
                <c:formatCode>0%</c:formatCode>
                <c:ptCount val="12"/>
                <c:pt idx="0">
                  <c:v>2.0000000000000011E-2</c:v>
                </c:pt>
                <c:pt idx="1">
                  <c:v>3.0000000000000002E-2</c:v>
                </c:pt>
                <c:pt idx="2">
                  <c:v>0.24000000000000021</c:v>
                </c:pt>
                <c:pt idx="3">
                  <c:v>0.14000000000000001</c:v>
                </c:pt>
                <c:pt idx="4">
                  <c:v>0.05</c:v>
                </c:pt>
                <c:pt idx="5">
                  <c:v>2.0000000000000011E-2</c:v>
                </c:pt>
                <c:pt idx="6">
                  <c:v>3.0000000000000002E-2</c:v>
                </c:pt>
                <c:pt idx="7">
                  <c:v>3.0000000000000002E-2</c:v>
                </c:pt>
                <c:pt idx="8">
                  <c:v>6.0000000000000032E-2</c:v>
                </c:pt>
                <c:pt idx="9">
                  <c:v>0.05</c:v>
                </c:pt>
                <c:pt idx="10">
                  <c:v>0.31000000000000044</c:v>
                </c:pt>
                <c:pt idx="11">
                  <c:v>2.0000000000000011E-2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List1!$D$48:$H$48</c:f>
              <c:strCache>
                <c:ptCount val="5"/>
                <c:pt idx="0">
                  <c:v>Udržitelný růst</c:v>
                </c:pt>
                <c:pt idx="1">
                  <c:v>Ochrana přírodních zdrojů a hospodaření s nim</c:v>
                </c:pt>
                <c:pt idx="2">
                  <c:v>Občanství, svoboda, bezpečnost a právo</c:v>
                </c:pt>
                <c:pt idx="3">
                  <c:v>EU jako globální hráč</c:v>
                </c:pt>
                <c:pt idx="4">
                  <c:v>Administrativa</c:v>
                </c:pt>
              </c:strCache>
            </c:strRef>
          </c:cat>
          <c:val>
            <c:numRef>
              <c:f>List1!$D$49:$H$49</c:f>
              <c:numCache>
                <c:formatCode>0%</c:formatCode>
                <c:ptCount val="5"/>
                <c:pt idx="0" formatCode="0.00%">
                  <c:v>0.442</c:v>
                </c:pt>
                <c:pt idx="1">
                  <c:v>0.43000000000000038</c:v>
                </c:pt>
                <c:pt idx="2" formatCode="0.00%">
                  <c:v>1.2E-2</c:v>
                </c:pt>
                <c:pt idx="3" formatCode="0.00%">
                  <c:v>5.7000000000000023E-2</c:v>
                </c:pt>
                <c:pt idx="4" formatCode="0.00%">
                  <c:v>5.900000000000008E-2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1461705076880968"/>
          <c:y val="4.5247090333902062E-2"/>
          <c:w val="0.38538294923119226"/>
          <c:h val="0.954407407072766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List1!$K$26:$N$26</c:f>
              <c:strCache>
                <c:ptCount val="4"/>
                <c:pt idx="0">
                  <c:v>Zemědělství a Rozvoj venkova</c:v>
                </c:pt>
                <c:pt idx="1">
                  <c:v>Vnitřní politiky</c:v>
                </c:pt>
                <c:pt idx="2">
                  <c:v>Předvstupní nástroje</c:v>
                </c:pt>
                <c:pt idx="3">
                  <c:v>Strukturální fondy a Kohezní fond</c:v>
                </c:pt>
              </c:strCache>
            </c:strRef>
          </c:cat>
          <c:val>
            <c:numRef>
              <c:f>List1!$K$27:$N$27</c:f>
              <c:numCache>
                <c:formatCode>0.0%</c:formatCode>
                <c:ptCount val="4"/>
                <c:pt idx="0">
                  <c:v>0.31200000000000022</c:v>
                </c:pt>
                <c:pt idx="1">
                  <c:v>2.4E-2</c:v>
                </c:pt>
                <c:pt idx="2">
                  <c:v>7.0000000000000036E-3</c:v>
                </c:pt>
                <c:pt idx="3">
                  <c:v>0.65700000000000058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8A834CE-1692-422A-AE2F-89017AFE6CEF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81958EC-D9A7-4000-8198-AC3C5F92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5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3E06A1-7250-433F-902A-4F50BC80E1D7}" type="slidenum">
              <a:rPr lang="cs-CZ" smtClean="0"/>
              <a:pPr/>
              <a:t>30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619216E-E37E-4D55-8AE2-EED59418D38D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A8A1B0-4BC9-4FC9-9177-700C1A779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22DEE-EC6A-4C3A-BE15-A47F22D9D3B5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D6962-C12B-4509-91ED-ECD2321462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E08E-4368-4041-8253-5DB24F412CDF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21F06-021F-46B4-91D3-AB01061AB5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EBD3B-0E90-4A63-B308-4DBEC98108B8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9AEE8-87C7-4BAC-9EF3-382CEDADCC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729C29-B672-4ADC-8A7A-44C73E767C98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5A7EAF-518B-4AF7-8956-A2931DD623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721EF1-82AA-445B-B1F8-6CF664ED3432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4C63B-63F4-469D-A7EA-A5B2968DEC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D5E213-5B07-42A1-92F0-E35A0C54C4E0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361CF-869E-4D47-9FBE-804A40F3C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D99DE9-D603-427D-A561-B59F77586E23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DFA11C-9AD5-47FF-B125-008B8676E7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16296-6B76-4A61-B9D2-90CB0C17349C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BA6F7-09D6-453A-B0C3-235E71A23B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167F87-0CC3-4DD8-9AA1-AA772E1CE25F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0B8CA7-9E83-4FCD-962F-28592AA076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902704-6ACE-4616-8A40-46E13A91553E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4BBF57C-D9FC-4727-AB74-FFE618008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E4928BC-DA76-42AA-8A4F-7185B44A8253}" type="datetimeFigureOut">
              <a:rPr lang="cs-CZ"/>
              <a:pPr>
                <a:defRPr/>
              </a:pPr>
              <a:t>1.12.2011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6DC1E21-20B5-4648-9D33-9CDEA86666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9" r:id="rId6"/>
    <p:sldLayoutId id="2147483752" r:id="rId7"/>
    <p:sldLayoutId id="2147483760" r:id="rId8"/>
    <p:sldLayoutId id="2147483761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zpravy.e15.cz/zahranicni/ekonomika/auditori-odmitaji-schvalit-rozpocet-eu-za-minuly-ro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r.cz/cps/rde/xchg/mfcr/xsl/tiskove_zpravy_ministerstva_60149.html?year=201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Rozpočet EU	</a:t>
            </a:r>
            <a:endParaRPr lang="cs-CZ" dirty="0"/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cs-CZ" dirty="0" err="1" smtClean="0"/>
              <a:t>sarka.horakova</a:t>
            </a:r>
            <a:r>
              <a:rPr lang="cs-CZ" dirty="0" smtClean="0"/>
              <a:t>@</a:t>
            </a:r>
            <a:r>
              <a:rPr lang="cs-CZ" dirty="0" err="1" smtClean="0"/>
              <a:t>econ.muni.cz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Tradiční vlastní zdroje</a:t>
            </a:r>
          </a:p>
          <a:p>
            <a:pPr lvl="1" eaLnBrk="1" hangingPunct="1"/>
            <a:r>
              <a:rPr lang="cs-CZ" dirty="0" smtClean="0"/>
              <a:t>cla z obchodu se třetími zeměmi vybraná podle společného celního sazebníku</a:t>
            </a:r>
          </a:p>
          <a:p>
            <a:pPr lvl="1" eaLnBrk="1" hangingPunct="1"/>
            <a:r>
              <a:rPr lang="cs-CZ" dirty="0" smtClean="0"/>
              <a:t>dávky (cla) uvalené na dovoz zemědělských produktů,</a:t>
            </a:r>
          </a:p>
          <a:p>
            <a:pPr lvl="1" eaLnBrk="1" hangingPunct="1"/>
            <a:r>
              <a:rPr lang="cs-CZ" dirty="0" smtClean="0"/>
              <a:t>dávky uvalené na cukr a </a:t>
            </a:r>
            <a:r>
              <a:rPr lang="cs-CZ" dirty="0" err="1" smtClean="0"/>
              <a:t>izoglukózu</a:t>
            </a:r>
            <a:endParaRPr lang="cs-CZ" dirty="0" smtClean="0"/>
          </a:p>
          <a:p>
            <a:pPr eaLnBrk="1" hangingPunct="1"/>
            <a:r>
              <a:rPr lang="cs-CZ" dirty="0" smtClean="0"/>
              <a:t>Zdroj z DPH</a:t>
            </a:r>
          </a:p>
          <a:p>
            <a:pPr eaLnBrk="1" hangingPunct="1"/>
            <a:r>
              <a:rPr lang="cs-CZ" dirty="0" smtClean="0"/>
              <a:t>Zdroj založená na HND</a:t>
            </a:r>
          </a:p>
          <a:p>
            <a:pPr eaLnBrk="1" hangingPunct="1"/>
            <a:r>
              <a:rPr lang="cs-CZ" dirty="0" smtClean="0"/>
              <a:t>Ostatní-daně funkcionářů, pokuty, apod.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lvl="1" eaLnBrk="1" hangingPunct="1">
              <a:buFont typeface="Verdana" pitchFamily="34" charset="0"/>
              <a:buNone/>
            </a:pPr>
            <a:endParaRPr lang="cs-CZ" dirty="0" smtClean="0"/>
          </a:p>
          <a:p>
            <a:pPr lvl="1" eaLnBrk="1" hangingPunct="1">
              <a:buFont typeface="Verdana" pitchFamily="34" charset="0"/>
              <a:buNone/>
            </a:pPr>
            <a:endParaRPr lang="cs-CZ" dirty="0" smtClean="0"/>
          </a:p>
          <a:p>
            <a:pPr lvl="1" eaLnBrk="1" hangingPunct="1">
              <a:buFont typeface="Verdana" pitchFamily="34" charset="0"/>
              <a:buNone/>
            </a:pPr>
            <a:endParaRPr lang="cs-CZ" dirty="0" smtClean="0"/>
          </a:p>
          <a:p>
            <a:pPr lvl="1" eaLnBrk="1" hangingPunct="1">
              <a:buFont typeface="Verdana" pitchFamily="34" charset="0"/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Příjmy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Rozložení vlastních zdrojů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58204" cy="4506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1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525962"/>
          </a:xfrm>
        </p:spPr>
        <p:txBody>
          <a:bodyPr/>
          <a:lstStyle/>
          <a:p>
            <a:r>
              <a:rPr lang="cs-CZ" dirty="0" smtClean="0"/>
              <a:t>1970-Lucemburská dohoda, zavedení systému vlastních zdrojů</a:t>
            </a:r>
          </a:p>
          <a:p>
            <a:r>
              <a:rPr lang="cs-CZ" dirty="0" smtClean="0"/>
              <a:t>Zemědělské dávky a cla, 10% na inkasní náklady</a:t>
            </a:r>
          </a:p>
          <a:p>
            <a:r>
              <a:rPr lang="cs-CZ" dirty="0" smtClean="0"/>
              <a:t>3.zdroj z DPH, kvůli harmonizaci až od 1980, 1% ze základu</a:t>
            </a:r>
          </a:p>
          <a:p>
            <a:r>
              <a:rPr lang="cs-CZ" dirty="0" smtClean="0"/>
              <a:t>80.léta-krize-nízké příjmy, SZP 60-70% výdajů, vstup chudších členů, Britský rabat (výjimka Německo)</a:t>
            </a:r>
          </a:p>
          <a:p>
            <a:r>
              <a:rPr lang="cs-CZ" dirty="0" smtClean="0"/>
              <a:t>1988-4.zdroj HNP/HND, 1. finanční perspektiva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Historie vlastních zdrojů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100"/>
          </a:xfrm>
        </p:spPr>
        <p:txBody>
          <a:bodyPr/>
          <a:lstStyle/>
          <a:p>
            <a:r>
              <a:rPr lang="cs-CZ" dirty="0" smtClean="0"/>
              <a:t>Významným mezníkem Agenda 2000-příprava na největší rozšíření (východní)</a:t>
            </a:r>
          </a:p>
          <a:p>
            <a:r>
              <a:rPr lang="cs-CZ" dirty="0" smtClean="0"/>
              <a:t>Strop vlastních zdrojů 1,27% HNP</a:t>
            </a:r>
          </a:p>
          <a:p>
            <a:r>
              <a:rPr lang="cs-CZ" dirty="0" smtClean="0"/>
              <a:t>Z 10% -&gt; 25% na inkasní náklady</a:t>
            </a:r>
          </a:p>
          <a:p>
            <a:r>
              <a:rPr lang="cs-CZ" dirty="0" smtClean="0"/>
              <a:t>Britský rabat zachován-kromě Německa vyjednány další výjimky pro Švédsko, Rakousko a Nizozemí (1/4 původně vyměření částky)</a:t>
            </a:r>
          </a:p>
          <a:p>
            <a:r>
              <a:rPr lang="cs-CZ" dirty="0" smtClean="0"/>
              <a:t>Max základ z </a:t>
            </a:r>
            <a:r>
              <a:rPr lang="cs-CZ" dirty="0" smtClean="0">
                <a:latin typeface="Arial" charset="0"/>
              </a:rPr>
              <a:t>DPH</a:t>
            </a:r>
            <a:r>
              <a:rPr lang="cs-CZ" dirty="0" smtClean="0"/>
              <a:t> 0,75%, v roce 2004 0,5%</a:t>
            </a:r>
          </a:p>
          <a:p>
            <a:r>
              <a:rPr lang="cs-CZ" dirty="0" smtClean="0"/>
              <a:t>Zavedena metodika ESA 95, HNP-&gt;HND, vlastní zdroje přepočteny na 1,23% HND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Historie vlastních zdrojů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>
          <a:xfrm>
            <a:off x="357188" y="1428750"/>
            <a:ext cx="8229600" cy="4525963"/>
          </a:xfrm>
        </p:spPr>
        <p:txBody>
          <a:bodyPr/>
          <a:lstStyle/>
          <a:p>
            <a:r>
              <a:rPr lang="cs-CZ" sz="2400" dirty="0" smtClean="0"/>
              <a:t>Max základ DPH 0,30% (neustály pokles), 4 země (Něm, Rak, </a:t>
            </a:r>
            <a:r>
              <a:rPr lang="cs-CZ" sz="2400" dirty="0" err="1" smtClean="0"/>
              <a:t>Niz</a:t>
            </a:r>
            <a:r>
              <a:rPr lang="cs-CZ" sz="2400" dirty="0" smtClean="0"/>
              <a:t>, Šve) odvádí méně(0,15 ; 0,225; 0,10 ; 0,10 ) </a:t>
            </a:r>
          </a:p>
          <a:p>
            <a:r>
              <a:rPr lang="cs-CZ" sz="2400" dirty="0" smtClean="0"/>
              <a:t>Snížení odvodu HND u Švédska o 150 mil. Euro,u Nizozemska o 605 mil. euro (2007-2013)</a:t>
            </a:r>
          </a:p>
          <a:p>
            <a:r>
              <a:rPr lang="cs-CZ" sz="2400" dirty="0" smtClean="0"/>
              <a:t> další úpravy britské slevy-z výpočtu vyloučeny nezemědělské výdaje členů z daného roku, zaváděno  v letech 2009 -2011 postupně. Celkové náklady pro Spojené království vyplývající z této změny nepřesáhnou 10,5 </a:t>
            </a:r>
            <a:r>
              <a:rPr lang="cs-CZ" sz="2400" dirty="0" err="1" smtClean="0"/>
              <a:t>mld</a:t>
            </a:r>
            <a:r>
              <a:rPr lang="cs-CZ" sz="2400" dirty="0" smtClean="0"/>
              <a:t> eur (pro 2007-2013)</a:t>
            </a:r>
          </a:p>
          <a:p>
            <a:r>
              <a:rPr lang="cs-CZ" sz="2400" dirty="0" smtClean="0"/>
              <a:t>Strop pro vla</a:t>
            </a:r>
            <a:r>
              <a:rPr lang="cs-CZ" sz="2400" dirty="0" smtClean="0">
                <a:latin typeface="Arial" charset="0"/>
              </a:rPr>
              <a:t>s</a:t>
            </a:r>
            <a:r>
              <a:rPr lang="cs-CZ" sz="2400" dirty="0" smtClean="0"/>
              <a:t>tní zdroje 1,23% HND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Současný systém </a:t>
            </a:r>
            <a:r>
              <a:rPr lang="cs-CZ" dirty="0" err="1" smtClean="0"/>
              <a:t>vlastínch</a:t>
            </a:r>
            <a:r>
              <a:rPr lang="cs-CZ" dirty="0" smtClean="0"/>
              <a:t> zdrojů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Výdaje EU jsou od roku 1988 plánovány prostřednictvím víceletých finančních rámců (perspektiv)</a:t>
            </a:r>
          </a:p>
          <a:p>
            <a:pPr eaLnBrk="1" hangingPunct="1"/>
            <a:r>
              <a:rPr lang="cs-CZ" dirty="0" smtClean="0"/>
              <a:t>1988-1992, 1993-1999,2000-2006, 2007-2013 </a:t>
            </a:r>
          </a:p>
          <a:p>
            <a:pPr eaLnBrk="1" hangingPunct="1"/>
            <a:r>
              <a:rPr lang="cs-CZ" dirty="0" smtClean="0"/>
              <a:t>Jasně stanovené výdajové stropy, větší předvídatelnost, flexibilita, rozpočtová disciplína</a:t>
            </a:r>
          </a:p>
          <a:p>
            <a:pPr eaLnBrk="1" hangingPunct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Finanční perspektivy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357188" y="1643063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dirty="0" smtClean="0"/>
              <a:t>Tvoří součást systém vlastních zdrojů</a:t>
            </a:r>
          </a:p>
          <a:p>
            <a:pPr eaLnBrk="1" hangingPunct="1"/>
            <a:r>
              <a:rPr lang="cs-CZ" sz="2400" dirty="0" smtClean="0"/>
              <a:t>Má kompenzovat rozpočtovou „nespravedlnost“ vůči VB</a:t>
            </a:r>
          </a:p>
          <a:p>
            <a:pPr eaLnBrk="1" hangingPunct="1"/>
            <a:r>
              <a:rPr lang="cs-CZ" sz="2400" dirty="0" smtClean="0"/>
              <a:t>ekonomika VB dosahovala v roce 1984 jen 90,6%  HDP ES</a:t>
            </a:r>
          </a:p>
          <a:p>
            <a:pPr eaLnBrk="1" hangingPunct="1"/>
            <a:r>
              <a:rPr lang="cs-CZ" sz="2400" dirty="0" smtClean="0"/>
              <a:t>Zemědělský sektor VB představoval 4% HDP země</a:t>
            </a:r>
          </a:p>
          <a:p>
            <a:pPr eaLnBrk="1" hangingPunct="1"/>
            <a:r>
              <a:rPr lang="cs-CZ" sz="2400" dirty="0" smtClean="0"/>
              <a:t>Výdaje na CAP tvořily  v roce 1984 80% rozpočtu</a:t>
            </a:r>
          </a:p>
          <a:p>
            <a:pPr eaLnBrk="1" hangingPunct="1"/>
            <a:r>
              <a:rPr lang="cs-CZ" sz="2400" dirty="0" smtClean="0"/>
              <a:t>Zaveden 1986, ve </a:t>
            </a:r>
            <a:r>
              <a:rPr lang="cs-CZ" sz="2400" dirty="0" err="1" smtClean="0"/>
              <a:t>Fontainbleau</a:t>
            </a:r>
            <a:r>
              <a:rPr lang="cs-CZ" sz="2400" dirty="0" smtClean="0"/>
              <a:t>, </a:t>
            </a:r>
            <a:r>
              <a:rPr lang="cs-CZ" sz="2400" dirty="0" err="1" smtClean="0"/>
              <a:t>M</a:t>
            </a:r>
            <a:r>
              <a:rPr lang="cs-CZ" sz="2400" dirty="0" smtClean="0"/>
              <a:t>.</a:t>
            </a:r>
            <a:r>
              <a:rPr lang="cs-CZ" sz="2400" dirty="0" err="1" smtClean="0"/>
              <a:t>Tatcher</a:t>
            </a:r>
            <a:r>
              <a:rPr lang="cs-CZ" sz="2400" dirty="0" smtClean="0"/>
              <a:t>-“</a:t>
            </a:r>
            <a:r>
              <a:rPr lang="cs-CZ" sz="2400" dirty="0" err="1" smtClean="0"/>
              <a:t>Give</a:t>
            </a:r>
            <a:r>
              <a:rPr lang="cs-CZ" sz="2400" dirty="0" smtClean="0"/>
              <a:t> </a:t>
            </a:r>
            <a:r>
              <a:rPr lang="cs-CZ" sz="2400" dirty="0" err="1" smtClean="0"/>
              <a:t>me</a:t>
            </a:r>
            <a:r>
              <a:rPr lang="cs-CZ" sz="2400" dirty="0" smtClean="0"/>
              <a:t> my money </a:t>
            </a:r>
            <a:r>
              <a:rPr lang="cs-CZ" sz="2400" dirty="0" err="1" smtClean="0"/>
              <a:t>back</a:t>
            </a:r>
            <a:r>
              <a:rPr lang="cs-CZ" sz="2400" dirty="0" smtClean="0"/>
              <a:t>!“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Britský rabat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VB je vráceno 66% jejího čistého příspěvku</a:t>
            </a:r>
          </a:p>
          <a:p>
            <a:r>
              <a:rPr lang="cs-CZ" dirty="0" smtClean="0"/>
              <a:t>Náklady nese zbylých 26 členů, ne však všichni stejně (viz výjimka pro Něm, Rak, Šve a </a:t>
            </a:r>
            <a:r>
              <a:rPr lang="cs-CZ" dirty="0" err="1" smtClean="0"/>
              <a:t>Niz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 rok 2010 činil britský rabat 4 </a:t>
            </a:r>
            <a:r>
              <a:rPr lang="cs-CZ" dirty="0" err="1" smtClean="0"/>
              <a:t>mld</a:t>
            </a:r>
            <a:r>
              <a:rPr lang="cs-CZ" dirty="0" smtClean="0"/>
              <a:t> euro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Britský rabat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Financování britského rabatu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8929718" cy="4935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Argumenty pro a proti rabatu</a:t>
            </a:r>
            <a:endParaRPr lang="cs-CZ" dirty="0"/>
          </a:p>
        </p:txBody>
      </p:sp>
      <p:sp>
        <p:nvSpPr>
          <p:cNvPr id="29699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Velká Británie</a:t>
            </a:r>
          </a:p>
        </p:txBody>
      </p:sp>
      <p:sp>
        <p:nvSpPr>
          <p:cNvPr id="2970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r>
              <a:rPr lang="cs-CZ" smtClean="0"/>
              <a:t>Francie</a:t>
            </a:r>
          </a:p>
        </p:txBody>
      </p:sp>
      <p:sp>
        <p:nvSpPr>
          <p:cNvPr id="29701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</p:spPr>
        <p:txBody>
          <a:bodyPr/>
          <a:lstStyle/>
          <a:p>
            <a:r>
              <a:rPr lang="cs-CZ" sz="1600" smtClean="0"/>
              <a:t>„rabat je anomálie, ale vznikl z ještě větší anomálie SZP“</a:t>
            </a:r>
          </a:p>
          <a:p>
            <a:r>
              <a:rPr lang="cs-CZ" sz="1600" smtClean="0"/>
              <a:t>I po odečtení rabatu je 4. Největším čistým plátcem do rozpočtu EU</a:t>
            </a:r>
          </a:p>
          <a:p>
            <a:r>
              <a:rPr lang="cs-CZ" sz="1600" smtClean="0"/>
              <a:t>Bez reformy SZP se rabatu nevzdá</a:t>
            </a:r>
          </a:p>
          <a:p>
            <a:r>
              <a:rPr lang="cs-CZ" sz="1600" smtClean="0"/>
              <a:t>Všichni daňoví poplatníci EU se musí skládat na 5 % zaměstnanců v zemědělství</a:t>
            </a:r>
          </a:p>
          <a:p>
            <a:r>
              <a:rPr lang="cs-CZ" sz="1600" smtClean="0"/>
              <a:t>Ze SZP profitují hl. velké zemědělské komplexy</a:t>
            </a:r>
          </a:p>
          <a:p>
            <a:r>
              <a:rPr lang="cs-CZ" sz="1600" smtClean="0"/>
              <a:t> Ať si Francie dotuje své zemědělce z národních prostředků</a:t>
            </a:r>
          </a:p>
          <a:p>
            <a:endParaRPr lang="cs-CZ" smtClean="0"/>
          </a:p>
        </p:txBody>
      </p:sp>
      <p:sp>
        <p:nvSpPr>
          <p:cNvPr id="2970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z="1600" smtClean="0"/>
              <a:t>EU  by  se  mělo podílet na odstraňování následků války</a:t>
            </a:r>
          </a:p>
          <a:p>
            <a:pPr>
              <a:spcBef>
                <a:spcPct val="0"/>
              </a:spcBef>
            </a:pPr>
            <a:r>
              <a:rPr lang="cs-CZ" sz="1600" smtClean="0"/>
              <a:t> Snaha vytvořit homogenní ekonomické prostředí v zemědělství EU s centrálními subvencemi</a:t>
            </a:r>
          </a:p>
          <a:p>
            <a:pPr>
              <a:spcBef>
                <a:spcPct val="0"/>
              </a:spcBef>
            </a:pPr>
            <a:r>
              <a:rPr lang="cs-CZ" sz="1600" smtClean="0"/>
              <a:t>Švédsko produkuje jen 2 % HDP v </a:t>
            </a:r>
          </a:p>
          <a:p>
            <a:pPr>
              <a:spcBef>
                <a:spcPct val="0"/>
              </a:spcBef>
              <a:buFont typeface="Wingdings 3" pitchFamily="18" charset="2"/>
              <a:buNone/>
            </a:pPr>
            <a:r>
              <a:rPr lang="cs-CZ" sz="1600" smtClean="0"/>
              <a:t>	zemědělství a přispívá více než VB</a:t>
            </a:r>
          </a:p>
          <a:p>
            <a:pPr>
              <a:spcBef>
                <a:spcPct val="0"/>
              </a:spcBef>
            </a:pPr>
            <a:r>
              <a:rPr lang="cs-CZ" sz="1600" smtClean="0"/>
              <a:t> VB již není chudý člen EU</a:t>
            </a:r>
          </a:p>
          <a:p>
            <a:pPr>
              <a:spcBef>
                <a:spcPct val="0"/>
              </a:spcBef>
            </a:pPr>
            <a:r>
              <a:rPr lang="cs-CZ" sz="1600" smtClean="0"/>
              <a:t>VB a další země prosadila zrušení subvencí do výroby a zavedení přímých plateb proti vůli Francie –</a:t>
            </a:r>
          </a:p>
          <a:p>
            <a:pPr>
              <a:spcBef>
                <a:spcPct val="0"/>
              </a:spcBef>
              <a:buFont typeface="Wingdings 3" pitchFamily="18" charset="2"/>
              <a:buNone/>
            </a:pPr>
            <a:r>
              <a:rPr lang="cs-CZ" sz="1600" smtClean="0"/>
              <a:t>	na tahu je VB, aby udělala ústupek v rabatu. </a:t>
            </a:r>
          </a:p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Rozpočet EU slouží k financování politik EU a k finančnímu zajištění fungování Unie jako takové. Nejen charakterem, ale také velikostí se výrazně liší od rozpočtů národních států.</a:t>
            </a:r>
          </a:p>
          <a:p>
            <a:pPr eaLnBrk="1" hangingPunct="1"/>
            <a:r>
              <a:rPr lang="cs-CZ" smtClean="0"/>
              <a:t>Fáze-jako u národních rozpočtů-sestavování, schvalování, plnění, kontrola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Rozpočet EU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1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r>
              <a:rPr lang="cs-CZ" sz="2400" dirty="0" smtClean="0"/>
              <a:t>Financované činnosti a projekty odrážejí stanovené priority, na kterých se shodly všechny členské státy</a:t>
            </a:r>
          </a:p>
          <a:p>
            <a:endParaRPr lang="cs-CZ" sz="2400" dirty="0" smtClean="0"/>
          </a:p>
          <a:p>
            <a:r>
              <a:rPr lang="cs-CZ" sz="2400" dirty="0" smtClean="0"/>
              <a:t>princip subsidiarity</a:t>
            </a:r>
          </a:p>
          <a:p>
            <a:endParaRPr lang="cs-CZ" sz="2400" dirty="0" smtClean="0"/>
          </a:p>
          <a:p>
            <a:r>
              <a:rPr lang="cs-CZ" sz="2400" dirty="0" smtClean="0"/>
              <a:t>Příděly na závazky X Příděly na platby 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Výdaje 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Výdaje rozpočtu EU (2007-2013)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29642" cy="5091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864,3 mld. Euro</a:t>
            </a:r>
          </a:p>
          <a:p>
            <a:r>
              <a:rPr lang="cs-CZ" b="1" dirty="0" smtClean="0"/>
              <a:t>Růst a zaměstnanost-</a:t>
            </a:r>
            <a:r>
              <a:rPr lang="cs-CZ" dirty="0" smtClean="0"/>
              <a:t>snaha</a:t>
            </a:r>
            <a:r>
              <a:rPr lang="cs-CZ" b="1" dirty="0" smtClean="0"/>
              <a:t> </a:t>
            </a:r>
            <a:r>
              <a:rPr lang="cs-CZ" dirty="0" smtClean="0"/>
              <a:t>o posílení ekonomického růstu a vytvoření nových pracovních míst, z každého eur</a:t>
            </a:r>
            <a:r>
              <a:rPr lang="cs-CZ" dirty="0" smtClean="0">
                <a:latin typeface="Arial" charset="0"/>
              </a:rPr>
              <a:t>a</a:t>
            </a:r>
            <a:r>
              <a:rPr lang="cs-CZ" dirty="0" smtClean="0"/>
              <a:t> 8 centů na růst</a:t>
            </a:r>
          </a:p>
          <a:p>
            <a:endParaRPr lang="cs-CZ" dirty="0" smtClean="0"/>
          </a:p>
          <a:p>
            <a:r>
              <a:rPr lang="cs-CZ" dirty="0" smtClean="0"/>
              <a:t>Udržitelný růst není možný bez snižování rozdílu mezi regiony-strukturální/kohezní politika, 36 centů z eura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Priority </a:t>
            </a:r>
            <a:r>
              <a:rPr lang="cs-CZ" dirty="0" smtClean="0"/>
              <a:t>2007-2013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Přírodní zdroje-</a:t>
            </a:r>
            <a:r>
              <a:rPr lang="cs-CZ" smtClean="0"/>
              <a:t>kvalita a „rozumná cena“ zemědělské produkce, ochrana prostředí, ochrana zemědělců</a:t>
            </a:r>
            <a:r>
              <a:rPr lang="cs-CZ" b="1" smtClean="0"/>
              <a:t>, </a:t>
            </a:r>
            <a:r>
              <a:rPr lang="cs-CZ" smtClean="0"/>
              <a:t>43 centů z eura</a:t>
            </a:r>
          </a:p>
          <a:p>
            <a:r>
              <a:rPr lang="cs-CZ" b="1" smtClean="0"/>
              <a:t>Svoboda, bezpečnost a právo-</a:t>
            </a:r>
            <a:r>
              <a:rPr lang="cs-CZ" smtClean="0"/>
              <a:t>boj proti terorismu, organizovanému zločinu, nelegálním přistěhovalcům, spolupráce zemí ve výměně informací a společnému postupu, 1 cent z eura ..</a:t>
            </a:r>
          </a:p>
          <a:p>
            <a:r>
              <a:rPr lang="cs-CZ" b="1" smtClean="0"/>
              <a:t>Občanství-</a:t>
            </a:r>
            <a:r>
              <a:rPr lang="cs-CZ" smtClean="0"/>
              <a:t>495 mil obyvatel, různých kultur a jazyka, ochrana kulturních hodnot, ochrana zdraví a spotřebitele, 1 cent z eura</a:t>
            </a:r>
          </a:p>
          <a:p>
            <a:endParaRPr lang="cs-CZ" b="1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Priority 2007-2013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Globální hráč-</a:t>
            </a:r>
            <a:r>
              <a:rPr lang="cs-CZ" smtClean="0"/>
              <a:t>dopad vynaložených prostředků se neomezuje na území EU, EU poskytuje finanční pomoc jak při přírodních katastrofách, tak dlouhodobě nejméně rozvinutým zemím či budoucím členům, 6 centů z eura</a:t>
            </a:r>
          </a:p>
          <a:p>
            <a:r>
              <a:rPr lang="cs-CZ" smtClean="0"/>
              <a:t>(Kromě dlouhodobé pomoci poskytuje EU finance z Evropského rozvojového fondu-země ATP)</a:t>
            </a:r>
          </a:p>
          <a:p>
            <a:r>
              <a:rPr lang="cs-CZ" b="1" smtClean="0"/>
              <a:t>Administrativa-</a:t>
            </a:r>
            <a:r>
              <a:rPr lang="cs-CZ" smtClean="0"/>
              <a:t>mzdy, náklady na budovy, 6 centů</a:t>
            </a:r>
            <a:endParaRPr lang="cs-CZ" b="1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Priority 2007-2013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1"/>
          <p:cNvSpPr>
            <a:spLocks noGrp="1"/>
          </p:cNvSpPr>
          <p:nvPr>
            <p:ph idx="1"/>
          </p:nvPr>
        </p:nvSpPr>
        <p:spPr>
          <a:xfrm>
            <a:off x="428625" y="1143000"/>
            <a:ext cx="8229600" cy="4525963"/>
          </a:xfrm>
        </p:spPr>
        <p:txBody>
          <a:bodyPr/>
          <a:lstStyle/>
          <a:p>
            <a:r>
              <a:rPr lang="cs-CZ" sz="2400" smtClean="0"/>
              <a:t>Plnou zodpovědnost nese Komise</a:t>
            </a:r>
          </a:p>
          <a:p>
            <a:r>
              <a:rPr lang="cs-CZ" sz="2400" smtClean="0"/>
              <a:t>V praxi pro většinu prostředků (76%) sdílené řízení-hospodaření přísluší spíše příslušným orgánům členských států</a:t>
            </a:r>
          </a:p>
          <a:p>
            <a:r>
              <a:rPr lang="cs-CZ" sz="2400" smtClean="0"/>
              <a:t>Komise musí získat zpět prostředky, které byly vyplaceny neoprávněně</a:t>
            </a:r>
          </a:p>
          <a:p>
            <a:r>
              <a:rPr lang="cs-CZ" sz="2400" smtClean="0"/>
              <a:t>Členské táty mají stejnou zodpovědnost za řádné hospodaření, musejí spolupracovat s Komisí a OLAFem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Plnění rozpočtu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1"/>
          <p:cNvSpPr>
            <a:spLocks noGrp="1"/>
          </p:cNvSpPr>
          <p:nvPr>
            <p:ph idx="1"/>
          </p:nvPr>
        </p:nvSpPr>
        <p:spPr>
          <a:xfrm>
            <a:off x="357188" y="1143000"/>
            <a:ext cx="8229600" cy="4525963"/>
          </a:xfrm>
        </p:spPr>
        <p:txBody>
          <a:bodyPr/>
          <a:lstStyle/>
          <a:p>
            <a:r>
              <a:rPr lang="cs-CZ" sz="2400" dirty="0" smtClean="0"/>
              <a:t>Ze strany Komise - generálních ředitelství &amp; členské země </a:t>
            </a:r>
          </a:p>
          <a:p>
            <a:r>
              <a:rPr lang="cs-CZ" sz="2400" dirty="0" smtClean="0"/>
              <a:t>Od roku 2002- výroční zpráva o činnosti</a:t>
            </a:r>
          </a:p>
          <a:p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Interní kontrola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Založen 1975, sídlo v Lucemburku, 27 členů</a:t>
            </a:r>
          </a:p>
          <a:p>
            <a:r>
              <a:rPr lang="cs-CZ" sz="2400" dirty="0" smtClean="0"/>
              <a:t>„kontrolovat, zda finanční prostředky EU pocházející od daňových poplatníků jsou řádně vybírány a zda jsou vynakládány v souladu s právními předpisy, hospodárně a pro plánovaný účel.“</a:t>
            </a:r>
          </a:p>
          <a:p>
            <a:r>
              <a:rPr lang="cs-CZ" sz="2400" dirty="0" smtClean="0"/>
              <a:t>má právo prověřovat jakoukoli osobu nebo organizaci, která nakládá s finančními prostředky EU, běžně provádí kontroly přímo „na místě“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Externí kontrola-EÚD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sah 1"/>
          <p:cNvSpPr>
            <a:spLocks noGrp="1"/>
          </p:cNvSpPr>
          <p:nvPr>
            <p:ph idx="1"/>
          </p:nvPr>
        </p:nvSpPr>
        <p:spPr>
          <a:xfrm>
            <a:off x="285750" y="1071563"/>
            <a:ext cx="8229600" cy="4525962"/>
          </a:xfrm>
        </p:spPr>
        <p:txBody>
          <a:bodyPr/>
          <a:lstStyle/>
          <a:p>
            <a:r>
              <a:rPr lang="cs-CZ" sz="2200" dirty="0" smtClean="0"/>
              <a:t>Nezávislý, ale úzká spolupráce s ostatními institucemi</a:t>
            </a:r>
          </a:p>
          <a:p>
            <a:endParaRPr lang="cs-CZ" sz="2200" dirty="0" smtClean="0"/>
          </a:p>
          <a:p>
            <a:r>
              <a:rPr lang="cs-CZ" sz="2200" dirty="0" smtClean="0"/>
              <a:t>napomáhá Evropskému parlamentu a Radě-každoročně předkládá revizní zprávu o uplynulém finančním roce</a:t>
            </a:r>
          </a:p>
          <a:p>
            <a:endParaRPr lang="cs-CZ" sz="2200" dirty="0" smtClean="0"/>
          </a:p>
          <a:p>
            <a:r>
              <a:rPr lang="cs-CZ" sz="2200" dirty="0" smtClean="0"/>
              <a:t>Účetní dvůr nemůže podnikat žádné právní kroky-“trestat“.</a:t>
            </a:r>
          </a:p>
          <a:p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1325" y="2667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EÚD 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Evropský úřad pro boj proti podvodům/Office </a:t>
            </a:r>
            <a:r>
              <a:rPr lang="cs-CZ" dirty="0" err="1" smtClean="0"/>
              <a:t>eurpéen</a:t>
            </a:r>
            <a:r>
              <a:rPr lang="cs-CZ" dirty="0" smtClean="0"/>
              <a:t> de </a:t>
            </a:r>
            <a:r>
              <a:rPr lang="cs-CZ" dirty="0" err="1" smtClean="0"/>
              <a:t>lutte</a:t>
            </a:r>
            <a:r>
              <a:rPr lang="cs-CZ" dirty="0" smtClean="0"/>
              <a:t> </a:t>
            </a:r>
            <a:r>
              <a:rPr lang="cs-CZ" dirty="0" err="1" smtClean="0"/>
              <a:t>anti</a:t>
            </a:r>
            <a:r>
              <a:rPr lang="cs-CZ" dirty="0" smtClean="0"/>
              <a:t>-</a:t>
            </a:r>
            <a:r>
              <a:rPr lang="cs-CZ" dirty="0" err="1" smtClean="0"/>
              <a:t>fraude</a:t>
            </a:r>
            <a:endParaRPr lang="cs-CZ" dirty="0" smtClean="0"/>
          </a:p>
          <a:p>
            <a:r>
              <a:rPr lang="cs-CZ" dirty="0" smtClean="0"/>
              <a:t>Vznik v roce 1999, nezávislý, organizačně podléhá Komisi</a:t>
            </a:r>
          </a:p>
          <a:p>
            <a:r>
              <a:rPr lang="cs-CZ" dirty="0" smtClean="0"/>
              <a:t>Monitoring podvodů v oblasti cel, chybného užívání dotací a daňových úniků, boj proti korupci</a:t>
            </a:r>
          </a:p>
          <a:p>
            <a:r>
              <a:rPr lang="cs-CZ" sz="2000" dirty="0" smtClean="0"/>
              <a:t>Pro zajímavost: </a:t>
            </a:r>
            <a:r>
              <a:rPr lang="cs-CZ" sz="2000" u="sng" dirty="0" smtClean="0">
                <a:hlinkClick r:id="rId2"/>
              </a:rPr>
              <a:t>http://zpravy.e15.cz/</a:t>
            </a:r>
            <a:r>
              <a:rPr lang="cs-CZ" sz="2000" u="sng" dirty="0" err="1" smtClean="0">
                <a:hlinkClick r:id="rId2"/>
              </a:rPr>
              <a:t>zahranicni</a:t>
            </a:r>
            <a:r>
              <a:rPr lang="cs-CZ" sz="2000" u="sng" dirty="0" smtClean="0">
                <a:hlinkClick r:id="rId2"/>
              </a:rPr>
              <a:t>/ekonomika/</a:t>
            </a:r>
            <a:r>
              <a:rPr lang="cs-CZ" sz="2000" u="sng" dirty="0" err="1" smtClean="0">
                <a:hlinkClick r:id="rId2"/>
              </a:rPr>
              <a:t>auditori</a:t>
            </a:r>
            <a:r>
              <a:rPr lang="cs-CZ" sz="2000" u="sng" dirty="0" smtClean="0">
                <a:hlinkClick r:id="rId2"/>
              </a:rPr>
              <a:t>-</a:t>
            </a:r>
            <a:r>
              <a:rPr lang="cs-CZ" sz="2000" u="sng" dirty="0" err="1" smtClean="0">
                <a:hlinkClick r:id="rId2"/>
              </a:rPr>
              <a:t>odmitaji</a:t>
            </a:r>
            <a:r>
              <a:rPr lang="cs-CZ" sz="2000" u="sng" dirty="0" smtClean="0">
                <a:hlinkClick r:id="rId2"/>
              </a:rPr>
              <a:t>-</a:t>
            </a:r>
            <a:r>
              <a:rPr lang="cs-CZ" sz="2000" u="sng" dirty="0" err="1" smtClean="0">
                <a:hlinkClick r:id="rId2"/>
              </a:rPr>
              <a:t>schvalit</a:t>
            </a:r>
            <a:r>
              <a:rPr lang="cs-CZ" sz="2000" u="sng" dirty="0" smtClean="0">
                <a:hlinkClick r:id="rId2"/>
              </a:rPr>
              <a:t>-</a:t>
            </a:r>
            <a:r>
              <a:rPr lang="cs-CZ" sz="2000" u="sng" dirty="0" err="1" smtClean="0">
                <a:hlinkClick r:id="rId2"/>
              </a:rPr>
              <a:t>rozpocet</a:t>
            </a:r>
            <a:r>
              <a:rPr lang="cs-CZ" sz="2000" u="sng" dirty="0" smtClean="0">
                <a:hlinkClick r:id="rId2"/>
              </a:rPr>
              <a:t>-</a:t>
            </a:r>
            <a:r>
              <a:rPr lang="cs-CZ" sz="2000" u="sng" dirty="0" err="1" smtClean="0">
                <a:hlinkClick r:id="rId2"/>
              </a:rPr>
              <a:t>eu</a:t>
            </a:r>
            <a:r>
              <a:rPr lang="cs-CZ" sz="2000" u="sng" dirty="0" smtClean="0">
                <a:hlinkClick r:id="rId2"/>
              </a:rPr>
              <a:t>-za-minuly-rok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Externí kontrola-OLAF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zásada jednotnosti a věrnosti zachycení</a:t>
            </a:r>
          </a:p>
          <a:p>
            <a:r>
              <a:rPr lang="cs-CZ" b="1" dirty="0" smtClean="0"/>
              <a:t>zásada </a:t>
            </a:r>
            <a:r>
              <a:rPr lang="cs-CZ" b="1" dirty="0" err="1" smtClean="0"/>
              <a:t>každoročnosti</a:t>
            </a:r>
            <a:endParaRPr lang="cs-CZ" b="1" dirty="0" smtClean="0"/>
          </a:p>
          <a:p>
            <a:pPr eaLnBrk="1" hangingPunct="1"/>
            <a:r>
              <a:rPr lang="cs-CZ" b="1" dirty="0" smtClean="0"/>
              <a:t>zásada vyrovnanosti</a:t>
            </a:r>
          </a:p>
          <a:p>
            <a:pPr eaLnBrk="1" hangingPunct="1"/>
            <a:r>
              <a:rPr lang="cs-CZ" b="1" dirty="0" smtClean="0"/>
              <a:t>zásada zúčtovací jednotky</a:t>
            </a:r>
          </a:p>
          <a:p>
            <a:pPr eaLnBrk="1" hangingPunct="1"/>
            <a:r>
              <a:rPr lang="cs-CZ" b="1" dirty="0" smtClean="0"/>
              <a:t>zásada všeobecnosti</a:t>
            </a:r>
          </a:p>
          <a:p>
            <a:pPr eaLnBrk="1" hangingPunct="1"/>
            <a:r>
              <a:rPr lang="cs-CZ" sz="2800" b="1" dirty="0" smtClean="0"/>
              <a:t>zásada přesného stanovení</a:t>
            </a:r>
          </a:p>
          <a:p>
            <a:pPr eaLnBrk="1" hangingPunct="1"/>
            <a:r>
              <a:rPr lang="cs-CZ" sz="2800" b="1" dirty="0" smtClean="0"/>
              <a:t>zásada řádného řízení</a:t>
            </a:r>
          </a:p>
          <a:p>
            <a:pPr eaLnBrk="1" hangingPunct="1"/>
            <a:r>
              <a:rPr lang="cs-CZ" sz="2800" b="1" dirty="0" smtClean="0"/>
              <a:t>zásada transparentnosti</a:t>
            </a:r>
          </a:p>
          <a:p>
            <a:pPr eaLnBrk="1" hangingPunct="1"/>
            <a:endParaRPr lang="cs-CZ" sz="2800" b="1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Rozpočtové zásady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Finální kontrola-schválení závěrečného účtu</a:t>
            </a:r>
          </a:p>
          <a:p>
            <a:pPr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Schvaluje parlament-3 možnosti:</a:t>
            </a:r>
          </a:p>
          <a:p>
            <a:pPr lvl="1"/>
            <a:r>
              <a:rPr lang="cs-CZ" sz="2000" dirty="0" smtClean="0"/>
              <a:t> závěrečný účet schválí,</a:t>
            </a:r>
          </a:p>
          <a:p>
            <a:pPr lvl="1"/>
            <a:r>
              <a:rPr lang="cs-CZ" sz="2000" dirty="0" smtClean="0"/>
              <a:t>schválení odročí </a:t>
            </a:r>
          </a:p>
          <a:p>
            <a:pPr lvl="1"/>
            <a:r>
              <a:rPr lang="cs-CZ" sz="2000" dirty="0" smtClean="0"/>
              <a:t>nebo jej neschválí.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Politická kontrola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Členem od roku 2004</a:t>
            </a:r>
          </a:p>
          <a:p>
            <a:r>
              <a:rPr lang="cs-CZ" smtClean="0"/>
              <a:t>Čistým příjemcem</a:t>
            </a:r>
          </a:p>
          <a:p>
            <a:r>
              <a:rPr lang="cs-CZ" smtClean="0"/>
              <a:t>Nejevíce čerpáme ze strukturálních fondů</a:t>
            </a:r>
          </a:p>
          <a:p>
            <a:r>
              <a:rPr lang="cs-CZ" smtClean="0"/>
              <a:t>Za rok 2010 jsme získali z rozpočtu EU </a:t>
            </a:r>
            <a:r>
              <a:rPr lang="cs-CZ" b="1" smtClean="0"/>
              <a:t>144,8 mld. Kč</a:t>
            </a:r>
            <a:endParaRPr lang="cs-CZ" smtClean="0"/>
          </a:p>
          <a:p>
            <a:r>
              <a:rPr lang="cs-CZ" smtClean="0">
                <a:hlinkClick r:id="rId2"/>
              </a:rPr>
              <a:t>http://www.mfcr.cz/cps/rde/xchg/mfcr/xsl/tiskove_zpravy_ministerstva_60149.html?year=2011</a:t>
            </a:r>
            <a:endParaRPr lang="cs-CZ" smtClean="0"/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ČR v EU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3600" dirty="0" smtClean="0"/>
              <a:t>Struktura příjmů ČR z rozpočtu v roce 2010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58204" cy="487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čisté pozice ČR</a:t>
            </a:r>
            <a:endParaRPr lang="cs-CZ" dirty="0"/>
          </a:p>
        </p:txBody>
      </p:sp>
      <p:pic>
        <p:nvPicPr>
          <p:cNvPr id="44035" name="Picture 3" descr="Graf č. 3: Vývoj příjmů z rozpočtu a odvodů do rozpočtu EU v letech 2004-2010 (mld. Kč)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75" y="1571625"/>
            <a:ext cx="7643813" cy="4421188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/>
            <a:r>
              <a:rPr lang="cs-CZ" b="1" dirty="0" smtClean="0"/>
              <a:t>Požadavky na nové zdroje:</a:t>
            </a:r>
          </a:p>
          <a:p>
            <a:pPr marL="742950" lvl="1" indent="-285750"/>
            <a:r>
              <a:rPr lang="cs-CZ" dirty="0" smtClean="0"/>
              <a:t>musejí více vycházet z evropského práva a více se vázat k cílům,</a:t>
            </a:r>
          </a:p>
          <a:p>
            <a:pPr marL="742950" lvl="1" indent="-285750"/>
            <a:r>
              <a:rPr lang="cs-CZ" dirty="0" smtClean="0"/>
              <a:t>nové zdroje musejí přesahovat hranice jednoho státu a pokrývat prostor společného trhu, </a:t>
            </a:r>
          </a:p>
          <a:p>
            <a:pPr marL="742950" lvl="1" indent="-285750"/>
            <a:r>
              <a:rPr lang="cs-CZ" dirty="0" smtClean="0"/>
              <a:t>harmonizovaný základu daně musí zaručit, že bude uplatňována v celé  EU stejně,</a:t>
            </a:r>
          </a:p>
          <a:p>
            <a:pPr marL="742950" lvl="1" indent="-285750"/>
            <a:r>
              <a:rPr lang="cs-CZ" dirty="0" smtClean="0"/>
              <a:t>příjmy z nových zdrojů by měly, pokud možno, plynout do EU mimo národní rozpočty,  </a:t>
            </a:r>
          </a:p>
          <a:p>
            <a:pPr marL="742950" lvl="1" indent="-285750"/>
            <a:r>
              <a:rPr lang="cs-CZ" dirty="0" smtClean="0"/>
              <a:t> musí být uplatňována spravedlivě a nezavádět další korekce rozpočtu, </a:t>
            </a:r>
          </a:p>
          <a:p>
            <a:pPr marL="742950" lvl="1" indent="-285750"/>
            <a:r>
              <a:rPr lang="cs-CZ" dirty="0" smtClean="0"/>
              <a:t>výběr nové daně nesmí představovat další administrativní výdaje.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Debata nad novými zdroji rozpočtu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/>
              </a:rPr>
              <a:t>Návrhy „evropských“ daní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zdanění evropského finančního sektoru,</a:t>
            </a:r>
          </a:p>
          <a:p>
            <a:r>
              <a:rPr lang="cs-CZ" dirty="0" smtClean="0"/>
              <a:t>daně plynoucí z obchodu s povolenkami na emise skleníkových plynů,</a:t>
            </a:r>
          </a:p>
          <a:p>
            <a:r>
              <a:rPr lang="cs-CZ" dirty="0" smtClean="0"/>
              <a:t>poplatek z letecké přepravy,</a:t>
            </a:r>
          </a:p>
          <a:p>
            <a:r>
              <a:rPr lang="cs-CZ" dirty="0" smtClean="0"/>
              <a:t>evropská daň z přidané </a:t>
            </a:r>
            <a:r>
              <a:rPr lang="cs-CZ" smtClean="0"/>
              <a:t>hodnoty</a:t>
            </a:r>
            <a:r>
              <a:rPr lang="cs-CZ" smtClean="0"/>
              <a:t>,</a:t>
            </a:r>
            <a:endParaRPr lang="cs-CZ" dirty="0" smtClean="0"/>
          </a:p>
          <a:p>
            <a:r>
              <a:rPr lang="cs-CZ" dirty="0" smtClean="0"/>
              <a:t>evropská energetická daň.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Rozpočet EU rozdělen na třicet jednu oblast politiky</a:t>
            </a:r>
          </a:p>
          <a:p>
            <a:endParaRPr lang="cs-CZ" sz="2400" dirty="0" smtClean="0"/>
          </a:p>
          <a:p>
            <a:r>
              <a:rPr lang="cs-CZ" sz="2400" dirty="0" smtClean="0"/>
              <a:t>Tato struktura rozpočtu se nazývá sestavování podle činností (</a:t>
            </a:r>
            <a:r>
              <a:rPr lang="cs-CZ" sz="2400" dirty="0" err="1" smtClean="0"/>
              <a:t>activity</a:t>
            </a:r>
            <a:r>
              <a:rPr lang="cs-CZ" sz="2400" dirty="0" smtClean="0"/>
              <a:t> </a:t>
            </a:r>
            <a:r>
              <a:rPr lang="cs-CZ" sz="2400" dirty="0" err="1" smtClean="0"/>
              <a:t>based</a:t>
            </a:r>
            <a:r>
              <a:rPr lang="cs-CZ" sz="2400" dirty="0" smtClean="0"/>
              <a:t> </a:t>
            </a:r>
            <a:r>
              <a:rPr lang="cs-CZ" sz="2400" dirty="0" err="1" smtClean="0"/>
              <a:t>budgeting</a:t>
            </a:r>
            <a:r>
              <a:rPr lang="cs-CZ" sz="2400" dirty="0" smtClean="0"/>
              <a:t>)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Sestavování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 „Lisabonu“ značně jednodušší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Orgány a instituce EU předloží své očekávané výdaje do 1.7.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Komise vypracuje návrh rozpočtu. Ten musí předložit Parlamentu a Radě do 1.9. </a:t>
            </a:r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Schvalování rozpočtu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b="1" dirty="0" smtClean="0"/>
              <a:t>Čtení v Radě</a:t>
            </a:r>
            <a:r>
              <a:rPr lang="cs-CZ" dirty="0" smtClean="0"/>
              <a:t>: Rada hlasuje o rozpočtu i případných navržených změnách a posílá jej dál ke schválení Parlamentu do </a:t>
            </a:r>
            <a:r>
              <a:rPr lang="cs-CZ" dirty="0" smtClean="0">
                <a:latin typeface="Arial" charset="0"/>
              </a:rPr>
              <a:t>(</a:t>
            </a:r>
            <a:r>
              <a:rPr lang="cs-CZ" dirty="0" smtClean="0"/>
              <a:t>1.10.</a:t>
            </a:r>
            <a:r>
              <a:rPr lang="cs-CZ" dirty="0" smtClean="0">
                <a:latin typeface="Arial" charset="0"/>
              </a:rPr>
              <a:t>)</a:t>
            </a:r>
            <a:r>
              <a:rPr lang="cs-CZ" dirty="0" smtClean="0"/>
              <a:t> </a:t>
            </a:r>
          </a:p>
          <a:p>
            <a:pPr algn="just"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Čtení v Parlamentu</a:t>
            </a:r>
            <a:r>
              <a:rPr lang="cs-CZ" dirty="0" smtClean="0"/>
              <a:t>: Parlament má 42 dnů na to, aby schválil rozpočet během prvního čtení v říjnu nebo může navrhnout změny Radě. Rada pak může schválit rozpočet i s navrhnutými změnami do 10 dnů.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Schvalování rozpočtu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/>
              <a:t>Smírčí výbor</a:t>
            </a:r>
            <a:r>
              <a:rPr lang="cs-CZ" sz="2000" dirty="0" smtClean="0"/>
              <a:t>: svolán, pokud Rada navržené změny neschválí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Úkolem do 21 dnů nalézt shodu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Pokud není shoda, nový návrh rozpočtu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Pokud shoda, Rada a Parlament schvalují do 14 dnů. Parlament může radu přehlasovat.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Schvalování rozpočtu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smtClean="0"/>
              <a:t>Opravné rozpočty</a:t>
            </a:r>
            <a:r>
              <a:rPr lang="cs-CZ" sz="2000" dirty="0" smtClean="0"/>
              <a:t>: Nevyhnutelné, nepředvídatelné a výjimečné okolnosti</a:t>
            </a:r>
          </a:p>
          <a:p>
            <a:pPr eaLnBrk="1" hangingPunct="1"/>
            <a:endParaRPr lang="cs-CZ" sz="2000" dirty="0" smtClean="0"/>
          </a:p>
          <a:p>
            <a:pPr eaLnBrk="1" hangingPunct="1"/>
            <a:r>
              <a:rPr lang="cs-CZ" sz="2000" dirty="0" smtClean="0"/>
              <a:t>K zaznamenání výsledku hospodaření z minulého rozpočtového období</a:t>
            </a:r>
          </a:p>
          <a:p>
            <a:pPr eaLnBrk="1" hangingPunct="1">
              <a:buNone/>
            </a:pPr>
            <a:endParaRPr lang="cs-CZ" sz="2000" dirty="0" smtClean="0"/>
          </a:p>
          <a:p>
            <a:pPr eaLnBrk="1" hangingPunct="1"/>
            <a:r>
              <a:rPr lang="cs-CZ" sz="2000" dirty="0" smtClean="0"/>
              <a:t>Stejná rozpočtová a schvalovací procedura jako v případě samotného rozpočtu.</a:t>
            </a:r>
          </a:p>
          <a:p>
            <a:pPr eaLnBrk="1" hangingPunct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Změny v rozpočtu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dirty="0" smtClean="0">
                <a:latin typeface="Arial" charset="0"/>
              </a:rPr>
              <a:t>Od 1988 mezi Radou, Komisí a Parlamentem současná platí od 1.1.2007</a:t>
            </a:r>
          </a:p>
          <a:p>
            <a:pPr eaLnBrk="1" hangingPunct="1"/>
            <a:endParaRPr lang="cs-CZ" sz="2000" dirty="0" smtClean="0">
              <a:latin typeface="Arial" charset="0"/>
            </a:endParaRPr>
          </a:p>
          <a:p>
            <a:pPr eaLnBrk="1" hangingPunct="1"/>
            <a:r>
              <a:rPr lang="cs-CZ" sz="2000" dirty="0" smtClean="0">
                <a:latin typeface="Arial" charset="0"/>
              </a:rPr>
              <a:t>„Zkvalitnění“ rozpočtového procesu, větší flexibilita, kontinuita, předvídatelnost</a:t>
            </a:r>
          </a:p>
          <a:p>
            <a:pPr eaLnBrk="1" hangingPunct="1"/>
            <a:endParaRPr lang="cs-CZ" sz="2000" dirty="0" smtClean="0">
              <a:latin typeface="Arial" charset="0"/>
            </a:endParaRPr>
          </a:p>
          <a:p>
            <a:pPr eaLnBrk="1" hangingPunct="1"/>
            <a:r>
              <a:rPr lang="cs-CZ" sz="2000" dirty="0" smtClean="0">
                <a:latin typeface="Arial" charset="0"/>
              </a:rPr>
              <a:t>Nové nástroje mimo finanční rámec (pro větší flexibilitu) např.: rezerva pro urgentní pomoc, Fond solidarity EU, Nástroj flexibility, Evropská fond pro přizpůsobení se globalizaci </a:t>
            </a:r>
          </a:p>
          <a:p>
            <a:pPr eaLnBrk="1" hangingPunct="1"/>
            <a:endParaRPr lang="cs-CZ" sz="2000" dirty="0" smtClean="0">
              <a:latin typeface="Arial" charset="0"/>
            </a:endParaRPr>
          </a:p>
          <a:p>
            <a:pPr eaLnBrk="1" hangingPunct="1"/>
            <a:r>
              <a:rPr lang="cs-CZ" sz="2000" dirty="0" smtClean="0">
                <a:latin typeface="Arial" charset="0"/>
              </a:rPr>
              <a:t/>
            </a:r>
            <a:br>
              <a:rPr lang="cs-CZ" sz="2000" dirty="0" smtClean="0">
                <a:latin typeface="Arial" charset="0"/>
              </a:rPr>
            </a:br>
            <a:r>
              <a:rPr lang="cs-CZ" dirty="0" smtClean="0">
                <a:latin typeface="Arial" charset="0"/>
              </a:rPr>
              <a:t/>
            </a:r>
            <a:br>
              <a:rPr lang="cs-CZ" dirty="0" smtClean="0">
                <a:latin typeface="Arial" charset="0"/>
              </a:rPr>
            </a:br>
            <a:endParaRPr lang="cs-CZ" dirty="0" smtClean="0">
              <a:latin typeface="Arial" charset="0"/>
            </a:endParaRPr>
          </a:p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endParaRPr lang="cs-CZ" dirty="0" smtClean="0">
              <a:latin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Meziinstitucionální dohoda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1675</TotalTime>
  <Words>1242</Words>
  <Application>Microsoft Office PowerPoint</Application>
  <PresentationFormat>Předvádění na obrazovce (4:3)</PresentationFormat>
  <Paragraphs>188</Paragraphs>
  <Slides>35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Shluk</vt:lpstr>
      <vt:lpstr>Rozpočet EU </vt:lpstr>
      <vt:lpstr>Rozpočet EU</vt:lpstr>
      <vt:lpstr>Rozpočtové zásady</vt:lpstr>
      <vt:lpstr>Sestavování</vt:lpstr>
      <vt:lpstr>Schvalování rozpočtu</vt:lpstr>
      <vt:lpstr>Schvalování rozpočtu</vt:lpstr>
      <vt:lpstr>Schvalování rozpočtu</vt:lpstr>
      <vt:lpstr>Změny v rozpočtu</vt:lpstr>
      <vt:lpstr>Meziinstitucionální dohoda</vt:lpstr>
      <vt:lpstr>Příjmy </vt:lpstr>
      <vt:lpstr>Rozložení vlastních zdrojů</vt:lpstr>
      <vt:lpstr>Historie vlastních zdrojů</vt:lpstr>
      <vt:lpstr>Historie vlastních zdrojů</vt:lpstr>
      <vt:lpstr>Současný systém vlastínch zdrojů</vt:lpstr>
      <vt:lpstr>Finanční perspektivy</vt:lpstr>
      <vt:lpstr>Britský rabat</vt:lpstr>
      <vt:lpstr>Britský rabat</vt:lpstr>
      <vt:lpstr>Financování britského rabatu </vt:lpstr>
      <vt:lpstr>Argumenty pro a proti rabatu</vt:lpstr>
      <vt:lpstr>Výdaje </vt:lpstr>
      <vt:lpstr>Výdaje rozpočtu EU (2007-2013)</vt:lpstr>
      <vt:lpstr>Priority 2007-2013</vt:lpstr>
      <vt:lpstr>Priority 2007-2013</vt:lpstr>
      <vt:lpstr>Priority 2007-2013</vt:lpstr>
      <vt:lpstr>Plnění rozpočtu</vt:lpstr>
      <vt:lpstr>Interní kontrola</vt:lpstr>
      <vt:lpstr>Externí kontrola-EÚD</vt:lpstr>
      <vt:lpstr>EÚD </vt:lpstr>
      <vt:lpstr>Externí kontrola-OLAF</vt:lpstr>
      <vt:lpstr>Politická kontrola</vt:lpstr>
      <vt:lpstr>ČR v EU</vt:lpstr>
      <vt:lpstr>Struktura příjmů ČR z rozpočtu v roce 2010 </vt:lpstr>
      <vt:lpstr>Vývoj čisté pozice ČR</vt:lpstr>
      <vt:lpstr>Debata nad novými zdroji rozpočtu</vt:lpstr>
      <vt:lpstr>Návrhy „evropských“ daní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finance ČR a EU</dc:title>
  <dc:creator>Šárka</dc:creator>
  <cp:lastModifiedBy>Rezuchova Marketa</cp:lastModifiedBy>
  <cp:revision>48</cp:revision>
  <dcterms:created xsi:type="dcterms:W3CDTF">2011-04-07T20:15:53Z</dcterms:created>
  <dcterms:modified xsi:type="dcterms:W3CDTF">2011-12-01T08:19:32Z</dcterms:modified>
</cp:coreProperties>
</file>