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2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F1233E-5B24-4441-BE68-057028E94B34}" type="datetimeFigureOut">
              <a:rPr lang="en-US" smtClean="0"/>
              <a:t>12/16/2011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A77545-B2F1-4F39-91A9-25B57809F811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E51163-B390-4DE2-B5F5-E14FF23CC201}" type="slidenum">
              <a:rPr lang="de-DE" smtClean="0"/>
              <a:pPr>
                <a:defRPr/>
              </a:pPr>
              <a:t>1</a:t>
            </a:fld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F4EE15-430D-4B52-90E3-555C2351CC99}" type="slidenum">
              <a:rPr lang="de-DE" smtClean="0"/>
              <a:pPr>
                <a:defRPr/>
              </a:pPr>
              <a:t>2</a:t>
            </a:fld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4EB3-9BA2-4452-B4D9-3E0A09668EE4}" type="datetimeFigureOut">
              <a:rPr lang="en-US" smtClean="0"/>
              <a:t>12/16/2011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0EFE2-4BFB-4C12-8F29-BED8A9FAF6E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4EB3-9BA2-4452-B4D9-3E0A09668EE4}" type="datetimeFigureOut">
              <a:rPr lang="en-US" smtClean="0"/>
              <a:t>12/16/2011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0EFE2-4BFB-4C12-8F29-BED8A9FAF6E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4EB3-9BA2-4452-B4D9-3E0A09668EE4}" type="datetimeFigureOut">
              <a:rPr lang="en-US" smtClean="0"/>
              <a:t>12/16/2011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0EFE2-4BFB-4C12-8F29-BED8A9FAF6E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 16, 2011</a:t>
            </a:r>
            <a:endParaRPr lang="de-AT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5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CCB4E-8CC3-4A06-9F82-C3378843D83C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4EB3-9BA2-4452-B4D9-3E0A09668EE4}" type="datetimeFigureOut">
              <a:rPr lang="en-US" smtClean="0"/>
              <a:t>12/16/2011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0EFE2-4BFB-4C12-8F29-BED8A9FAF6E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4EB3-9BA2-4452-B4D9-3E0A09668EE4}" type="datetimeFigureOut">
              <a:rPr lang="en-US" smtClean="0"/>
              <a:t>12/16/2011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0EFE2-4BFB-4C12-8F29-BED8A9FAF6E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4EB3-9BA2-4452-B4D9-3E0A09668EE4}" type="datetimeFigureOut">
              <a:rPr lang="en-US" smtClean="0"/>
              <a:t>12/16/2011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0EFE2-4BFB-4C12-8F29-BED8A9FAF6E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4EB3-9BA2-4452-B4D9-3E0A09668EE4}" type="datetimeFigureOut">
              <a:rPr lang="en-US" smtClean="0"/>
              <a:t>12/16/2011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0EFE2-4BFB-4C12-8F29-BED8A9FAF6E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4EB3-9BA2-4452-B4D9-3E0A09668EE4}" type="datetimeFigureOut">
              <a:rPr lang="en-US" smtClean="0"/>
              <a:t>12/16/2011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0EFE2-4BFB-4C12-8F29-BED8A9FAF6E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4EB3-9BA2-4452-B4D9-3E0A09668EE4}" type="datetimeFigureOut">
              <a:rPr lang="en-US" smtClean="0"/>
              <a:t>12/16/2011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0EFE2-4BFB-4C12-8F29-BED8A9FAF6E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4EB3-9BA2-4452-B4D9-3E0A09668EE4}" type="datetimeFigureOut">
              <a:rPr lang="en-US" smtClean="0"/>
              <a:t>12/16/2011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0EFE2-4BFB-4C12-8F29-BED8A9FAF6E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4EB3-9BA2-4452-B4D9-3E0A09668EE4}" type="datetimeFigureOut">
              <a:rPr lang="en-US" smtClean="0"/>
              <a:t>12/16/2011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0EFE2-4BFB-4C12-8F29-BED8A9FAF6E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F4EB3-9BA2-4452-B4D9-3E0A09668EE4}" type="datetimeFigureOut">
              <a:rPr lang="en-US" smtClean="0"/>
              <a:t>12/16/2011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0EFE2-4BFB-4C12-8F29-BED8A9FAF6E7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Your Homework</a:t>
            </a:r>
          </a:p>
        </p:txBody>
      </p:sp>
      <p:sp>
        <p:nvSpPr>
          <p:cNvPr id="26628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marL="457200" indent="-457200">
              <a:buSzPct val="100000"/>
              <a:buFont typeface="Garamond" pitchFamily="18" charset="0"/>
              <a:buAutoNum type="arabicPeriod"/>
            </a:pPr>
            <a:r>
              <a:rPr lang="en-US" sz="2000" smtClean="0"/>
              <a:t>Use the data set “schooling” of Verbeek for the following analyses based on the wage equation</a:t>
            </a:r>
          </a:p>
          <a:p>
            <a:pPr marL="457200" indent="-457200">
              <a:buSzPct val="100000"/>
              <a:buFont typeface="Wingdings" pitchFamily="2" charset="2"/>
              <a:buNone/>
            </a:pPr>
            <a:r>
              <a:rPr lang="en-US" sz="2000" smtClean="0"/>
              <a:t>		log(</a:t>
            </a:r>
            <a:r>
              <a:rPr lang="en-US" sz="2000" i="1" smtClean="0"/>
              <a:t>wage76</a:t>
            </a:r>
            <a:r>
              <a:rPr lang="en-US" sz="2000" smtClean="0"/>
              <a:t>) = 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baseline="-25000" smtClean="0"/>
              <a:t>1</a:t>
            </a:r>
            <a:r>
              <a:rPr lang="en-US" sz="2000" smtClean="0"/>
              <a:t> + 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baseline="-25000" smtClean="0"/>
              <a:t>2</a:t>
            </a:r>
            <a:r>
              <a:rPr lang="en-US" sz="2000" smtClean="0"/>
              <a:t> </a:t>
            </a:r>
            <a:r>
              <a:rPr lang="en-US" sz="2000" i="1" smtClean="0"/>
              <a:t>ed76</a:t>
            </a:r>
            <a:r>
              <a:rPr lang="en-US" sz="2000" smtClean="0"/>
              <a:t> + 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baseline="-25000" smtClean="0"/>
              <a:t>3</a:t>
            </a:r>
            <a:r>
              <a:rPr lang="en-US" sz="2000" smtClean="0"/>
              <a:t> </a:t>
            </a:r>
            <a:r>
              <a:rPr lang="en-US" sz="2000" i="1" smtClean="0"/>
              <a:t>exp76</a:t>
            </a:r>
            <a:r>
              <a:rPr lang="en-US" sz="2000" smtClean="0"/>
              <a:t> + 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baseline="-25000" smtClean="0"/>
              <a:t>4</a:t>
            </a:r>
            <a:r>
              <a:rPr lang="en-US" sz="2000" smtClean="0"/>
              <a:t> </a:t>
            </a:r>
            <a:r>
              <a:rPr lang="en-US" sz="2000" i="1" smtClean="0"/>
              <a:t>exp762</a:t>
            </a:r>
            <a:r>
              <a:rPr lang="en-US" sz="2000" smtClean="0"/>
              <a:t> </a:t>
            </a:r>
          </a:p>
          <a:p>
            <a:pPr marL="457200" indent="-457200">
              <a:buSzPct val="100000"/>
              <a:buFont typeface="Wingdings" pitchFamily="2" charset="2"/>
              <a:buNone/>
            </a:pPr>
            <a:r>
              <a:rPr lang="en-US" sz="2000" smtClean="0"/>
              <a:t>			+ 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baseline="-25000" smtClean="0"/>
              <a:t>5</a:t>
            </a:r>
            <a:r>
              <a:rPr lang="en-US" sz="2000" smtClean="0"/>
              <a:t> </a:t>
            </a:r>
            <a:r>
              <a:rPr lang="en-US" sz="2000" i="1" smtClean="0"/>
              <a:t>black</a:t>
            </a:r>
            <a:r>
              <a:rPr lang="en-US" sz="2000" smtClean="0"/>
              <a:t> + 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baseline="-25000" smtClean="0"/>
              <a:t>6</a:t>
            </a:r>
            <a:r>
              <a:rPr lang="en-US" sz="2000" smtClean="0"/>
              <a:t> </a:t>
            </a:r>
            <a:r>
              <a:rPr lang="en-US" sz="2000" i="1" smtClean="0"/>
              <a:t>smsa76</a:t>
            </a:r>
            <a:r>
              <a:rPr lang="en-US" sz="2000" smtClean="0"/>
              <a:t> + 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baseline="-25000" smtClean="0"/>
              <a:t>7</a:t>
            </a:r>
            <a:r>
              <a:rPr lang="en-US" sz="2000" smtClean="0"/>
              <a:t> </a:t>
            </a:r>
            <a:r>
              <a:rPr lang="en-US" sz="2000" i="1" smtClean="0"/>
              <a:t>south76</a:t>
            </a:r>
            <a:r>
              <a:rPr lang="en-US" sz="2000" smtClean="0"/>
              <a:t> + </a:t>
            </a:r>
            <a:r>
              <a:rPr lang="en-US" sz="2000" smtClean="0">
                <a:latin typeface="Symbol" pitchFamily="18" charset="2"/>
              </a:rPr>
              <a:t>b</a:t>
            </a:r>
            <a:r>
              <a:rPr lang="en-US" sz="2000" baseline="-25000" smtClean="0"/>
              <a:t>8</a:t>
            </a:r>
            <a:r>
              <a:rPr lang="en-US" sz="2000" smtClean="0"/>
              <a:t> </a:t>
            </a:r>
            <a:r>
              <a:rPr lang="en-US" sz="2000" i="1" smtClean="0"/>
              <a:t>nearc4</a:t>
            </a:r>
            <a:r>
              <a:rPr lang="en-US" sz="2000" smtClean="0"/>
              <a:t> + </a:t>
            </a:r>
            <a:r>
              <a:rPr lang="en-US" sz="2000" smtClean="0">
                <a:latin typeface="Symbol" pitchFamily="18" charset="2"/>
              </a:rPr>
              <a:t>e</a:t>
            </a:r>
            <a:endParaRPr lang="en-US" sz="2000" smtClean="0"/>
          </a:p>
          <a:p>
            <a:pPr marL="784225" lvl="1" indent="-457200">
              <a:buSzPct val="100000"/>
              <a:buFont typeface="Garamond" pitchFamily="18" charset="0"/>
              <a:buAutoNum type="alphaLcPeriod"/>
            </a:pPr>
            <a:r>
              <a:rPr lang="en-US" sz="1800" smtClean="0"/>
              <a:t>Estimate the reduced form for </a:t>
            </a:r>
            <a:r>
              <a:rPr lang="en-US" sz="1800" i="1" smtClean="0"/>
              <a:t>ed76</a:t>
            </a:r>
            <a:r>
              <a:rPr lang="en-US" sz="1800" smtClean="0"/>
              <a:t>, including </a:t>
            </a:r>
            <a:r>
              <a:rPr lang="en-US" sz="1800" i="1" smtClean="0"/>
              <a:t>daded</a:t>
            </a:r>
            <a:r>
              <a:rPr lang="en-US" sz="1800" smtClean="0"/>
              <a:t> and </a:t>
            </a:r>
            <a:r>
              <a:rPr lang="en-US" sz="1800" i="1" smtClean="0"/>
              <a:t>momed</a:t>
            </a:r>
            <a:r>
              <a:rPr lang="en-US" sz="1800" smtClean="0"/>
              <a:t> (i) with and (ii) without </a:t>
            </a:r>
            <a:r>
              <a:rPr lang="en-US" sz="1800" i="1" smtClean="0"/>
              <a:t>nearc4</a:t>
            </a:r>
            <a:r>
              <a:rPr lang="en-US" sz="1800" smtClean="0"/>
              <a:t>; assess the validity of the potential instruments; what indicate the correlation coefficients?</a:t>
            </a:r>
          </a:p>
          <a:p>
            <a:pPr marL="784225" lvl="1" indent="-457200">
              <a:buSzPct val="100000"/>
              <a:buFont typeface="Garamond" pitchFamily="18" charset="0"/>
              <a:buAutoNum type="alphaLcPeriod"/>
            </a:pPr>
            <a:r>
              <a:rPr lang="en-US" sz="1800" smtClean="0"/>
              <a:t>Estimate the wage equation, using the instruments </a:t>
            </a:r>
            <a:r>
              <a:rPr lang="en-US" sz="1800" i="1" smtClean="0"/>
              <a:t>age</a:t>
            </a:r>
            <a:r>
              <a:rPr lang="en-US" sz="1800" smtClean="0"/>
              <a:t>, </a:t>
            </a:r>
            <a:r>
              <a:rPr lang="en-US" sz="1800" i="1" smtClean="0"/>
              <a:t>age</a:t>
            </a:r>
            <a:r>
              <a:rPr lang="en-US" sz="1800" baseline="30000" smtClean="0"/>
              <a:t>2</a:t>
            </a:r>
            <a:r>
              <a:rPr lang="en-US" sz="1800" smtClean="0"/>
              <a:t>, </a:t>
            </a:r>
            <a:r>
              <a:rPr lang="en-US" sz="1800" i="1" smtClean="0"/>
              <a:t>daded,</a:t>
            </a:r>
            <a:r>
              <a:rPr lang="en-US" sz="1800" smtClean="0"/>
              <a:t> and </a:t>
            </a:r>
            <a:r>
              <a:rPr lang="en-US" sz="1800" i="1" smtClean="0"/>
              <a:t>momed </a:t>
            </a:r>
            <a:r>
              <a:rPr lang="en-US" sz="1800" smtClean="0"/>
              <a:t>(i) with and (ii) without </a:t>
            </a:r>
            <a:r>
              <a:rPr lang="en-US" sz="1800" i="1" smtClean="0"/>
              <a:t>nearc4</a:t>
            </a:r>
            <a:r>
              <a:rPr lang="en-US" sz="1800" smtClean="0"/>
              <a:t>; interpret the results including the test for validity and the Sargan test.</a:t>
            </a:r>
          </a:p>
          <a:p>
            <a:pPr marL="784225" lvl="1" indent="-457200">
              <a:buSzPct val="100000"/>
              <a:buFont typeface="Garamond" pitchFamily="18" charset="0"/>
              <a:buAutoNum type="alphaLcPeriod"/>
            </a:pPr>
            <a:r>
              <a:rPr lang="en-US" sz="1800" smtClean="0"/>
              <a:t>Compare the estimates for </a:t>
            </a:r>
            <a:r>
              <a:rPr lang="en-US" sz="1800" smtClean="0">
                <a:latin typeface="Symbol" pitchFamily="18" charset="2"/>
              </a:rPr>
              <a:t>b</a:t>
            </a:r>
            <a:r>
              <a:rPr lang="en-US" sz="1800" baseline="-25000" smtClean="0"/>
              <a:t>2</a:t>
            </a:r>
            <a:r>
              <a:rPr lang="en-US" sz="1800" smtClean="0"/>
              <a:t> (i) from the model in b., (ii) from the model with instruments </a:t>
            </a:r>
            <a:r>
              <a:rPr lang="en-US" sz="1800" i="1" smtClean="0"/>
              <a:t>age</a:t>
            </a:r>
            <a:r>
              <a:rPr lang="en-US" sz="1800" smtClean="0"/>
              <a:t>, </a:t>
            </a:r>
            <a:r>
              <a:rPr lang="en-US" sz="1800" i="1" smtClean="0"/>
              <a:t>age</a:t>
            </a:r>
            <a:r>
              <a:rPr lang="en-US" sz="1800" baseline="30000" smtClean="0"/>
              <a:t>2</a:t>
            </a:r>
            <a:r>
              <a:rPr lang="en-US" sz="1800" smtClean="0"/>
              <a:t>, and </a:t>
            </a:r>
            <a:r>
              <a:rPr lang="en-US" sz="1800" i="1" smtClean="0"/>
              <a:t>nearc4</a:t>
            </a:r>
            <a:r>
              <a:rPr lang="en-US" sz="1800" smtClean="0"/>
              <a:t>, (iii) from the GRETL Instrumental variables (Two-Stage Least Squares …) procedure, and (iv) with the OLS estimates.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Dec 16, 2011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CF1A39-FC24-4A71-B405-D4816B95E181}" type="slidenum">
              <a:rPr lang="de-AT" altLang="en-US"/>
              <a:pPr>
                <a:defRPr/>
              </a:pPr>
              <a:t>1</a:t>
            </a:fld>
            <a:endParaRPr lang="de-AT" altLang="en-US" dirty="0"/>
          </a:p>
        </p:txBody>
      </p:sp>
      <p:graphicFrame>
        <p:nvGraphicFramePr>
          <p:cNvPr id="2662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p:oleObj spid="_x0000_s1026" name="Formel" r:id="rId4" imgW="11412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Your Homework, </a:t>
            </a:r>
            <a:r>
              <a:rPr lang="en-US" sz="2800" smtClean="0">
                <a:latin typeface="Verdana" pitchFamily="34" charset="0"/>
              </a:rPr>
              <a:t>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6144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031163" cy="4400550"/>
          </a:xfrm>
        </p:spPr>
        <p:txBody>
          <a:bodyPr/>
          <a:lstStyle/>
          <a:p>
            <a:pPr marL="457200" indent="-457200">
              <a:buSzPct val="100000"/>
              <a:buFont typeface="Garamond" pitchFamily="18" charset="0"/>
              <a:buAutoNum type="arabicPeriod" startAt="2"/>
            </a:pPr>
            <a:r>
              <a:rPr lang="en-US" sz="2000" smtClean="0"/>
              <a:t>For the model for consumption and income (slide 13 ff): </a:t>
            </a:r>
          </a:p>
          <a:p>
            <a:pPr marL="784225" lvl="1" indent="-457200">
              <a:buSzPct val="100000"/>
              <a:buFont typeface="Garamond" pitchFamily="18" charset="0"/>
              <a:buAutoNum type="alphaLcPeriod"/>
            </a:pPr>
            <a:r>
              <a:rPr lang="en-US" sz="1800" smtClean="0"/>
              <a:t>Show that </a:t>
            </a:r>
            <a:r>
              <a:rPr lang="en-US" sz="1800" smtClean="0">
                <a:cs typeface="Arial" charset="0"/>
              </a:rPr>
              <a:t>both </a:t>
            </a:r>
            <a:r>
              <a:rPr lang="en-US" sz="1800" i="1" smtClean="0"/>
              <a:t>y</a:t>
            </a:r>
            <a:r>
              <a:rPr lang="en-US" sz="1800" baseline="-25000" smtClean="0"/>
              <a:t>t</a:t>
            </a:r>
            <a:r>
              <a:rPr lang="en-US" sz="1800" smtClean="0"/>
              <a:t> and </a:t>
            </a:r>
            <a:r>
              <a:rPr lang="en-US" sz="1800" i="1" smtClean="0"/>
              <a:t>x</a:t>
            </a:r>
            <a:r>
              <a:rPr lang="en-US" sz="1800" baseline="-25000" smtClean="0"/>
              <a:t>t</a:t>
            </a:r>
            <a:r>
              <a:rPr lang="en-US" sz="1800" smtClean="0">
                <a:cs typeface="Arial" charset="0"/>
              </a:rPr>
              <a:t> are endogenous: </a:t>
            </a:r>
          </a:p>
          <a:p>
            <a:pPr marL="784225" lvl="1" indent="-457200">
              <a:buSzPct val="100000"/>
              <a:buFont typeface="Wingdings" pitchFamily="2" charset="2"/>
              <a:buNone/>
            </a:pPr>
            <a:r>
              <a:rPr lang="en-US" sz="1800" smtClean="0">
                <a:cs typeface="Arial" charset="0"/>
              </a:rPr>
              <a:t>			E{</a:t>
            </a:r>
            <a:r>
              <a:rPr lang="en-US" sz="1800" i="1" smtClean="0"/>
              <a:t>y</a:t>
            </a:r>
            <a:r>
              <a:rPr lang="en-US" sz="1800" baseline="-25000" smtClean="0"/>
              <a:t>t</a:t>
            </a:r>
            <a:r>
              <a:rPr lang="en-US" sz="1800" i="1" smtClean="0"/>
              <a:t> ε</a:t>
            </a:r>
            <a:r>
              <a:rPr lang="en-US" sz="1800" baseline="-25000" smtClean="0"/>
              <a:t>i</a:t>
            </a:r>
            <a:r>
              <a:rPr lang="en-US" sz="1800" smtClean="0">
                <a:cs typeface="Arial" charset="0"/>
              </a:rPr>
              <a:t>} = E{</a:t>
            </a:r>
            <a:r>
              <a:rPr lang="en-US" sz="1800" i="1" smtClean="0"/>
              <a:t>x</a:t>
            </a:r>
            <a:r>
              <a:rPr lang="en-US" sz="1800" baseline="-25000" smtClean="0"/>
              <a:t>t</a:t>
            </a:r>
            <a:r>
              <a:rPr lang="en-US" sz="1800" i="1" smtClean="0"/>
              <a:t> ε</a:t>
            </a:r>
            <a:r>
              <a:rPr lang="en-US" sz="1800" baseline="-25000" smtClean="0"/>
              <a:t>i</a:t>
            </a:r>
            <a:r>
              <a:rPr lang="en-US" sz="1800" smtClean="0">
                <a:cs typeface="Arial" charset="0"/>
              </a:rPr>
              <a:t>} = σ</a:t>
            </a:r>
            <a:r>
              <a:rPr lang="en-US" sz="1800" baseline="-25000" smtClean="0"/>
              <a:t>ε</a:t>
            </a:r>
            <a:r>
              <a:rPr lang="en-US" sz="1800" smtClean="0">
                <a:cs typeface="Arial" charset="0"/>
              </a:rPr>
              <a:t>²(1 – β</a:t>
            </a:r>
            <a:r>
              <a:rPr lang="en-US" sz="1800" baseline="-25000" smtClean="0">
                <a:cs typeface="Arial" charset="0"/>
              </a:rPr>
              <a:t>2</a:t>
            </a:r>
            <a:r>
              <a:rPr lang="en-US" sz="1800" smtClean="0">
                <a:cs typeface="Arial" charset="0"/>
              </a:rPr>
              <a:t>)</a:t>
            </a:r>
            <a:r>
              <a:rPr lang="en-US" sz="1800" baseline="30000" smtClean="0">
                <a:cs typeface="Arial" charset="0"/>
              </a:rPr>
              <a:t>-1</a:t>
            </a:r>
            <a:r>
              <a:rPr lang="en-US" sz="1800" smtClean="0">
                <a:cs typeface="Arial" charset="0"/>
              </a:rPr>
              <a:t> </a:t>
            </a:r>
          </a:p>
          <a:p>
            <a:pPr marL="784225" lvl="1" indent="-457200">
              <a:buSzPct val="100000"/>
              <a:buFont typeface="Garamond" pitchFamily="18" charset="0"/>
              <a:buAutoNum type="alphaLcPeriod" startAt="2"/>
            </a:pPr>
            <a:r>
              <a:rPr lang="en-US" sz="1800" smtClean="0"/>
              <a:t>Derive the reduced form of the model</a:t>
            </a:r>
            <a:endParaRPr lang="en-US" sz="2400" i="1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Dec 16, 2011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5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9C1BE7-C480-4139-972F-8A144C111A2C}" type="slidenum">
              <a:rPr lang="de-AT" altLang="en-US"/>
              <a:pPr>
                <a:defRPr/>
              </a:pPr>
              <a:t>2</a:t>
            </a:fld>
            <a:endParaRPr lang="de-AT" altLang="en-US" dirty="0"/>
          </a:p>
        </p:txBody>
      </p:sp>
      <p:sp>
        <p:nvSpPr>
          <p:cNvPr id="61447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Bildschirmpräsentation 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Larissa-Design</vt:lpstr>
      <vt:lpstr>Formel</vt:lpstr>
      <vt:lpstr>Your Homework</vt:lpstr>
      <vt:lpstr>Your Homework, cont’d</vt:lpstr>
    </vt:vector>
  </TitlesOfParts>
  <Company>TU Wien - Studentenversion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Homework</dc:title>
  <dc:creator>PHackl</dc:creator>
  <cp:lastModifiedBy>PHackl</cp:lastModifiedBy>
  <cp:revision>1</cp:revision>
  <dcterms:created xsi:type="dcterms:W3CDTF">2011-12-16T21:02:13Z</dcterms:created>
  <dcterms:modified xsi:type="dcterms:W3CDTF">2011-12-16T21:02:38Z</dcterms:modified>
</cp:coreProperties>
</file>