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6D32EA-55CA-4F19-8874-E4EF2F83DAD4}" type="datetimeFigureOut">
              <a:rPr lang="cs-CZ" smtClean="0"/>
              <a:pPr/>
              <a:t>5.12.2011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1F0B5EB-81A1-404F-B0D3-587431A21B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86050" y="533400"/>
            <a:ext cx="5686218" cy="2868168"/>
          </a:xfrm>
        </p:spPr>
        <p:txBody>
          <a:bodyPr/>
          <a:lstStyle/>
          <a:p>
            <a:r>
              <a:rPr lang="cs-CZ" dirty="0" smtClean="0"/>
              <a:t>DIPLOMOVÝ SEMINÁŘ</a:t>
            </a:r>
            <a:br>
              <a:rPr lang="cs-CZ" dirty="0" smtClean="0"/>
            </a:br>
            <a:r>
              <a:rPr lang="cs-CZ" dirty="0" err="1" smtClean="0"/>
              <a:t>mkh</a:t>
            </a:r>
            <a:r>
              <a:rPr lang="cs-CZ" dirty="0" smtClean="0"/>
              <a:t>_dis1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Nina Kolečková</a:t>
            </a:r>
          </a:p>
          <a:p>
            <a:r>
              <a:rPr lang="cs-CZ" dirty="0" smtClean="0"/>
              <a:t>251631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8934"/>
            <a:ext cx="7239000" cy="3526802"/>
          </a:xfrm>
        </p:spPr>
        <p:txBody>
          <a:bodyPr/>
          <a:lstStyle/>
          <a:p>
            <a:r>
              <a:rPr lang="cs-CZ" dirty="0" smtClean="0"/>
              <a:t>Téma dle oficiálního zadání:</a:t>
            </a:r>
          </a:p>
          <a:p>
            <a:pPr lvl="1"/>
            <a:r>
              <a:rPr lang="cs-CZ" dirty="0" smtClean="0"/>
              <a:t>„Faktory ovlivňující prosperitu podniku.“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Podnik pro zpracování praktické části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SEMPERFLEX OPTIMIT s r.o.</a:t>
            </a:r>
          </a:p>
          <a:p>
            <a:endParaRPr lang="cs-CZ" dirty="0" smtClean="0"/>
          </a:p>
          <a:p>
            <a:r>
              <a:rPr lang="cs-CZ" dirty="0" smtClean="0"/>
              <a:t>Součást rakouského holdingu </a:t>
            </a:r>
            <a:r>
              <a:rPr lang="cs-CZ" dirty="0" err="1" smtClean="0"/>
              <a:t>Semperit</a:t>
            </a:r>
            <a:r>
              <a:rPr lang="cs-CZ" dirty="0" smtClean="0"/>
              <a:t> AG Holding</a:t>
            </a:r>
          </a:p>
          <a:p>
            <a:r>
              <a:rPr lang="cs-CZ" dirty="0" smtClean="0"/>
              <a:t>Obrat za rok 2010:</a:t>
            </a:r>
          </a:p>
          <a:p>
            <a:pPr lvl="1"/>
            <a:r>
              <a:rPr lang="cs-CZ" dirty="0" smtClean="0"/>
              <a:t>1,9 </a:t>
            </a:r>
            <a:r>
              <a:rPr lang="cs-CZ" dirty="0" err="1" smtClean="0"/>
              <a:t>mld.Kč</a:t>
            </a:r>
            <a:endParaRPr lang="cs-CZ" dirty="0" smtClean="0"/>
          </a:p>
          <a:p>
            <a:r>
              <a:rPr lang="cs-CZ" dirty="0" smtClean="0"/>
              <a:t>Počet zaměstnanců za rok 2010:</a:t>
            </a:r>
          </a:p>
          <a:p>
            <a:pPr lvl="1"/>
            <a:r>
              <a:rPr lang="cs-CZ" dirty="0" smtClean="0"/>
              <a:t>465 + 5 vedoucích zaměstnanců</a:t>
            </a:r>
          </a:p>
          <a:p>
            <a:endParaRPr lang="cs-CZ" dirty="0" smtClean="0"/>
          </a:p>
          <a:p>
            <a:r>
              <a:rPr lang="cs-CZ" dirty="0" smtClean="0"/>
              <a:t>Jádro činnosti podle CZ NACE:</a:t>
            </a:r>
          </a:p>
          <a:p>
            <a:pPr lvl="1"/>
            <a:r>
              <a:rPr lang="cs-CZ" dirty="0" smtClean="0"/>
              <a:t>Sekce C – zpracovatelský průmysl</a:t>
            </a:r>
          </a:p>
          <a:p>
            <a:pPr lvl="2"/>
            <a:r>
              <a:rPr lang="cs-CZ" dirty="0" smtClean="0"/>
              <a:t>Skupina 22- Výroba pryžových a plastových výrobků</a:t>
            </a:r>
          </a:p>
          <a:p>
            <a:pPr lvl="3"/>
            <a:r>
              <a:rPr lang="cs-CZ" dirty="0" smtClean="0"/>
              <a:t>Třída 22.1 – Výroba pryžových výrobků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 diplomové práce jako manažerský problém –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Ze základní analýzy finančních výkazů a z rozhovoru s ekonomickým ředitelem společnosti vyplývá, že podnik dosahuje dobrých ekonomických výsledků, avšak dosažené hodnoty jsou velmi citlivé na výkyvy v hospodářských cyklech, což snižuje konkurenční schopnost společnosti a v dlouhodobém horizontu ohrožuje tržní pozici podniku.</a:t>
            </a:r>
          </a:p>
          <a:p>
            <a:r>
              <a:rPr lang="cs-CZ" dirty="0" smtClean="0"/>
              <a:t>Podnik dále nevyužívá žádných bankovních úvěrů a na účtech drží nepřiměřeně velké množství finančních prostředků, které je možno efektivně alokovat.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 diplomové práce jako manažerský problém – </a:t>
            </a:r>
            <a:r>
              <a:rPr lang="cs-CZ" dirty="0" err="1" smtClean="0"/>
              <a:t>ii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práce je na základě metod strategické analýzy identifikovat nejpodstatnější faktory  ovlivňující konkurenceschopnost společnosti, určit metody měření jednotlivých faktorů a nastínit možnosti pro regulaci dopadů těchto faktorů na podnik.</a:t>
            </a:r>
          </a:p>
          <a:p>
            <a:r>
              <a:rPr lang="cs-CZ" dirty="0" smtClean="0"/>
              <a:t>Konečným výstupem práce je identifikace a analýza slabých míst podniku a podání návrhu řešení jejich eliminace.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Podnik vykazuje hodnoty pohybující se nad průměrem odvětví.</a:t>
            </a:r>
          </a:p>
          <a:p>
            <a:pPr lvl="1"/>
            <a:r>
              <a:rPr lang="cs-CZ" dirty="0" smtClean="0"/>
              <a:t>Ověření pomocí metod finanční analýzy – horizontální a vertikální analýza, </a:t>
            </a:r>
            <a:r>
              <a:rPr lang="cs-CZ" dirty="0" err="1" smtClean="0"/>
              <a:t>analýza</a:t>
            </a:r>
            <a:r>
              <a:rPr lang="cs-CZ" dirty="0" smtClean="0"/>
              <a:t> poměrových ukazatelů.</a:t>
            </a:r>
          </a:p>
          <a:p>
            <a:r>
              <a:rPr lang="cs-CZ" dirty="0" smtClean="0"/>
              <a:t>Podnik již dosáhl „předkrizové“ úrovně hospodaření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Ověření pomocí analýzy vnitřního a vnějšího prostředí, horizontální a vertikální analýzy, </a:t>
            </a:r>
            <a:r>
              <a:rPr lang="cs-CZ" dirty="0" err="1" smtClean="0"/>
              <a:t>analýzy</a:t>
            </a:r>
            <a:r>
              <a:rPr lang="cs-CZ" dirty="0" smtClean="0"/>
              <a:t> poměrových ukazatelů, komparace.</a:t>
            </a:r>
          </a:p>
          <a:p>
            <a:r>
              <a:rPr lang="cs-CZ" dirty="0" smtClean="0"/>
              <a:t>Pokud společnost drží více likvidity než je nutné a nevyužívá finanční páky, odráží se to na jejím finančním zdraví.</a:t>
            </a:r>
          </a:p>
          <a:p>
            <a:pPr lvl="1"/>
            <a:r>
              <a:rPr lang="cs-CZ" dirty="0" smtClean="0"/>
              <a:t>Ověření pomocí výpočtu optimální zadluženosti, nákladů na vlastní kapitál a využití </a:t>
            </a:r>
            <a:r>
              <a:rPr lang="cs-CZ" dirty="0" err="1" smtClean="0"/>
              <a:t>gear</a:t>
            </a:r>
            <a:r>
              <a:rPr lang="cs-CZ" dirty="0" smtClean="0"/>
              <a:t> ratio.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použité v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Literární rešerše</a:t>
            </a:r>
          </a:p>
          <a:p>
            <a:r>
              <a:rPr lang="cs-CZ" dirty="0" smtClean="0"/>
              <a:t>Deskripce</a:t>
            </a:r>
          </a:p>
          <a:p>
            <a:r>
              <a:rPr lang="cs-CZ" dirty="0" smtClean="0"/>
              <a:t>Metody strategické analýzy podniku</a:t>
            </a:r>
          </a:p>
          <a:p>
            <a:pPr lvl="1"/>
            <a:r>
              <a:rPr lang="cs-CZ" dirty="0" smtClean="0"/>
              <a:t>SWOT analýza</a:t>
            </a:r>
          </a:p>
          <a:p>
            <a:pPr lvl="1"/>
            <a:r>
              <a:rPr lang="cs-CZ" dirty="0" smtClean="0"/>
              <a:t>PEST analýza</a:t>
            </a:r>
          </a:p>
          <a:p>
            <a:pPr lvl="1"/>
            <a:r>
              <a:rPr lang="cs-CZ" dirty="0" err="1" smtClean="0"/>
              <a:t>Porterova</a:t>
            </a:r>
            <a:r>
              <a:rPr lang="cs-CZ" dirty="0" smtClean="0"/>
              <a:t> analýza pěti sil</a:t>
            </a:r>
          </a:p>
          <a:p>
            <a:r>
              <a:rPr lang="cs-CZ" dirty="0" err="1" smtClean="0"/>
              <a:t>Varianční</a:t>
            </a:r>
            <a:r>
              <a:rPr lang="cs-CZ" dirty="0" smtClean="0"/>
              <a:t> analýza</a:t>
            </a:r>
          </a:p>
          <a:p>
            <a:r>
              <a:rPr lang="cs-CZ" dirty="0" smtClean="0"/>
              <a:t>Metody finanční analýzy</a:t>
            </a:r>
          </a:p>
          <a:p>
            <a:pPr lvl="1"/>
            <a:r>
              <a:rPr lang="cs-CZ" dirty="0" smtClean="0"/>
              <a:t>Horizontální a vertikální analýza</a:t>
            </a:r>
          </a:p>
          <a:p>
            <a:pPr lvl="1"/>
            <a:r>
              <a:rPr lang="cs-CZ" dirty="0" smtClean="0"/>
              <a:t>Analýza poměrových ukazatelů</a:t>
            </a:r>
          </a:p>
          <a:p>
            <a:r>
              <a:rPr lang="cs-CZ" dirty="0" smtClean="0"/>
              <a:t>Komparace</a:t>
            </a:r>
          </a:p>
          <a:p>
            <a:r>
              <a:rPr lang="cs-CZ" dirty="0" smtClean="0"/>
              <a:t>Syntéza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zdroje –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700" dirty="0" smtClean="0"/>
              <a:t>Blažek, Ladislav –</a:t>
            </a:r>
            <a:r>
              <a:rPr lang="cs-CZ" sz="1700" dirty="0" err="1" smtClean="0"/>
              <a:t>Viturka</a:t>
            </a:r>
            <a:r>
              <a:rPr lang="cs-CZ" sz="1700" dirty="0" smtClean="0"/>
              <a:t>, Milan. Analýza regionálních a mikroekonomických aspektů konkurenceschopnosti. 1.vyd. Brno: Masarykova univerzita, 2008. 283 s. CVKSCE. ISBN 978-80-210-4787-7.</a:t>
            </a:r>
          </a:p>
          <a:p>
            <a:r>
              <a:rPr lang="cs-CZ" sz="1700" dirty="0" smtClean="0"/>
              <a:t>Novotný, Jiří. Činitelé podněcující a tlumící zakládání a rozvoj malých a středních podniků v České republice jako členské zemi Evropské unie. Plzeň: Vydavatelství a nakladatelství Aleš Čeněk, 2008.206 s. ISBN 978-80-7380-092.</a:t>
            </a:r>
          </a:p>
          <a:p>
            <a:r>
              <a:rPr lang="cs-CZ" sz="1700" dirty="0" smtClean="0"/>
              <a:t>Slaný, Antonín a kol.,(</a:t>
            </a:r>
            <a:r>
              <a:rPr lang="cs-CZ" sz="1700" dirty="0" err="1" smtClean="0"/>
              <a:t>ed</a:t>
            </a:r>
            <a:r>
              <a:rPr lang="cs-CZ" sz="1700" dirty="0" smtClean="0"/>
              <a:t>.).Ekonomické prostředí a konkurenceschopnost. 1. </a:t>
            </a:r>
            <a:r>
              <a:rPr lang="cs-CZ" sz="1700" dirty="0" err="1" smtClean="0"/>
              <a:t>vyd</a:t>
            </a:r>
            <a:r>
              <a:rPr lang="cs-CZ" sz="1700" dirty="0" smtClean="0"/>
              <a:t>. Brno: Masarykova univerzita, 2009.332 s. 11/09. ISBN 978-80-210-5056-3.</a:t>
            </a:r>
          </a:p>
          <a:p>
            <a:r>
              <a:rPr lang="cs-CZ" sz="1700" dirty="0" err="1" smtClean="0"/>
              <a:t>Veber</a:t>
            </a:r>
            <a:r>
              <a:rPr lang="cs-CZ" sz="1700" dirty="0" smtClean="0"/>
              <a:t>, Jaromír. Management: základy, moderní manažerské přístupy, výkonnost a prosperita. 2.aktualiz. </a:t>
            </a:r>
            <a:r>
              <a:rPr lang="cs-CZ" sz="1700" dirty="0" err="1" smtClean="0"/>
              <a:t>vyd</a:t>
            </a:r>
            <a:r>
              <a:rPr lang="cs-CZ" sz="1700" dirty="0" smtClean="0"/>
              <a:t>.. Praha: Management </a:t>
            </a:r>
            <a:r>
              <a:rPr lang="cs-CZ" sz="1700" dirty="0" err="1" smtClean="0"/>
              <a:t>Press</a:t>
            </a:r>
            <a:r>
              <a:rPr lang="cs-CZ" sz="1700" dirty="0" smtClean="0"/>
              <a:t>, 2009. 734 s. ISBN 978-80-7261-200.</a:t>
            </a:r>
          </a:p>
          <a:p>
            <a:r>
              <a:rPr lang="cs-CZ" sz="1700" dirty="0" smtClean="0"/>
              <a:t>Wagner, Jaroslav. Měření výkonnosti: jak měřit, vyhodnocovat a využívat informace o podnikové výkonnosti. 1. </a:t>
            </a:r>
            <a:r>
              <a:rPr lang="cs-CZ" sz="1700" dirty="0" err="1" smtClean="0"/>
              <a:t>vyd</a:t>
            </a:r>
            <a:r>
              <a:rPr lang="cs-CZ" sz="1700" dirty="0" smtClean="0"/>
              <a:t>. Praha: </a:t>
            </a:r>
            <a:r>
              <a:rPr lang="cs-CZ" sz="1700" dirty="0" err="1" smtClean="0"/>
              <a:t>Grada</a:t>
            </a:r>
            <a:r>
              <a:rPr lang="cs-CZ" sz="1700" dirty="0" smtClean="0"/>
              <a:t>, 2009. 248 s. ISBN 978-80-247-2924.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zdroje –</a:t>
            </a:r>
            <a:r>
              <a:rPr lang="cs-CZ" dirty="0" err="1" smtClean="0"/>
              <a:t>ii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Blažek, Ladislav a kol.. Konkurenční schopnost podniků. 1. </a:t>
            </a:r>
            <a:r>
              <a:rPr lang="cs-CZ" dirty="0" err="1" smtClean="0"/>
              <a:t>vyd</a:t>
            </a:r>
            <a:r>
              <a:rPr lang="cs-CZ" dirty="0" smtClean="0"/>
              <a:t>. Brno: Masarykova univerzita, 2008. 211 s. ISBN 978-80-210-4734-1.</a:t>
            </a:r>
          </a:p>
          <a:p>
            <a:r>
              <a:rPr lang="cs-CZ" sz="2800" dirty="0" err="1" smtClean="0"/>
              <a:t>Peters</a:t>
            </a:r>
            <a:r>
              <a:rPr lang="cs-CZ" sz="2800" dirty="0" smtClean="0"/>
              <a:t>, Thomas J. Prosperita se rodí z chaosu: jak provést revoluční změny v managementu. Praha: </a:t>
            </a:r>
            <a:r>
              <a:rPr lang="cs-CZ" sz="2800" dirty="0" err="1" smtClean="0"/>
              <a:t>Pragma</a:t>
            </a:r>
            <a:r>
              <a:rPr lang="cs-CZ" sz="2800" dirty="0" smtClean="0"/>
              <a:t>, 2001. 559 s. ISBN 80-7205-816-9</a:t>
            </a:r>
            <a:endParaRPr lang="cs-CZ" dirty="0" smtClean="0"/>
          </a:p>
          <a:p>
            <a:r>
              <a:rPr lang="cs-CZ" dirty="0" smtClean="0"/>
              <a:t>Synek, Miloslav – </a:t>
            </a:r>
            <a:r>
              <a:rPr lang="cs-CZ" dirty="0" err="1" smtClean="0"/>
              <a:t>Kislingerová</a:t>
            </a:r>
            <a:r>
              <a:rPr lang="cs-CZ" dirty="0" smtClean="0"/>
              <a:t>, Eva a kol.. Podniková ekonomika. 5. </a:t>
            </a:r>
            <a:r>
              <a:rPr lang="cs-CZ" dirty="0" err="1" smtClean="0"/>
              <a:t>přeprac</a:t>
            </a:r>
            <a:r>
              <a:rPr lang="cs-CZ" dirty="0" smtClean="0"/>
              <a:t>. a </a:t>
            </a:r>
            <a:r>
              <a:rPr lang="cs-CZ" dirty="0" err="1" smtClean="0"/>
              <a:t>dopl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C.H.Beck</a:t>
            </a:r>
            <a:r>
              <a:rPr lang="cs-CZ" dirty="0" smtClean="0"/>
              <a:t>, 2010. 498 s. ISBN 9788074003363.</a:t>
            </a:r>
          </a:p>
          <a:p>
            <a:r>
              <a:rPr lang="cs-CZ" dirty="0" smtClean="0"/>
              <a:t>Hron, Jan – Tichá, Ivana – Dohnal, Jan. Strategické řízení. 2. </a:t>
            </a:r>
            <a:r>
              <a:rPr lang="cs-CZ" dirty="0" err="1" smtClean="0"/>
              <a:t>vyd</a:t>
            </a:r>
            <a:r>
              <a:rPr lang="cs-CZ" dirty="0" smtClean="0"/>
              <a:t>. Praha: Česká zemědělská univerzita,1995. 221 s. ISBN 8021302550.</a:t>
            </a:r>
          </a:p>
          <a:p>
            <a:r>
              <a:rPr lang="cs-CZ" dirty="0" smtClean="0"/>
              <a:t>Sedláčková, Helena – Buchta, Karel. Strategická analýza. 2. </a:t>
            </a:r>
            <a:r>
              <a:rPr lang="cs-CZ" dirty="0" err="1" smtClean="0"/>
              <a:t>přeprac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C.H.Beck</a:t>
            </a:r>
            <a:r>
              <a:rPr lang="cs-CZ" dirty="0" smtClean="0"/>
              <a:t>, 2006. 121 s. ISBN 8071793671.</a:t>
            </a:r>
          </a:p>
          <a:p>
            <a:r>
              <a:rPr lang="cs-CZ" dirty="0" smtClean="0"/>
              <a:t>Slaný, Antonín a kol.. Konkurenceschopnost a stabilita. 1. </a:t>
            </a:r>
            <a:r>
              <a:rPr lang="cs-CZ" dirty="0" err="1" smtClean="0"/>
              <a:t>vyd</a:t>
            </a:r>
            <a:r>
              <a:rPr lang="cs-CZ" dirty="0" smtClean="0"/>
              <a:t>. Brno: Masarykova univerzita, 2010. 285 s. ISBN 9788021053366.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403</TotalTime>
  <Words>691</Words>
  <Application>Microsoft Office PowerPoint</Application>
  <PresentationFormat>Předvádění na obrazovce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Bohatý</vt:lpstr>
      <vt:lpstr>DIPLOMOVÝ SEMINÁŘ mkh_dis1</vt:lpstr>
      <vt:lpstr>Téma diplomové práce</vt:lpstr>
      <vt:lpstr>Podnik pro zpracování praktické části diplomové práce</vt:lpstr>
      <vt:lpstr>Cíl diplomové práce jako manažerský problém – I.</vt:lpstr>
      <vt:lpstr>Cíl diplomové práce jako manažerský problém – ii.</vt:lpstr>
      <vt:lpstr>Výzkumné věty</vt:lpstr>
      <vt:lpstr>Metody použité v práci</vt:lpstr>
      <vt:lpstr>Literární zdroje – i.</vt:lpstr>
      <vt:lpstr>Literární zdroje –ii.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DIPLOMOVÝ SEMINÁŘ mkh_dis1</dc:title>
  <dc:creator>Lenovo User</dc:creator>
  <cp:lastModifiedBy>Lenovo User</cp:lastModifiedBy>
  <cp:revision>15</cp:revision>
  <dcterms:created xsi:type="dcterms:W3CDTF">2011-11-21T19:07:36Z</dcterms:created>
  <dcterms:modified xsi:type="dcterms:W3CDTF">2011-12-05T17:44:49Z</dcterms:modified>
</cp:coreProperties>
</file>