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3" r:id="rId8"/>
    <p:sldId id="266" r:id="rId9"/>
    <p:sldId id="260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7CD0B0A-9ACC-4FC4-8A41-5F1BBE6F16E5}" type="datetimeFigureOut">
              <a:rPr lang="cs-CZ" smtClean="0"/>
              <a:pPr/>
              <a:t>10.1.2012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574BB8-DD40-43E1-963E-ED785CBB36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PRÁCE OPRAVOVANÁ TUTOREM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Diplomový seminář 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empirické šetření – terénní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Také je nutné zjistit jak dalece je závislá činnost odbytového skladu na kooperaci s výrobním útvarem </a:t>
            </a:r>
          </a:p>
          <a:p>
            <a:r>
              <a:rPr lang="cs-CZ" dirty="0" smtClean="0"/>
              <a:t>Jak je schopná výroba reagovat na požadavky odbytového skladu, zda nevznikají proluky v expedici a pracovních operacích pracovníků odbytu také díky nedodávání produktů z výroby, dále čím jsou tyto případné proluky způsobeny – špatná interní komunikace, nevhodně zvolený výrobní harmonogram vůči poptávce a potřeb odbytu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 zjištění délky a návaznosti operací je zanesu do </a:t>
            </a:r>
            <a:r>
              <a:rPr lang="cs-CZ" dirty="0" err="1" smtClean="0"/>
              <a:t>Ganttova</a:t>
            </a:r>
            <a:r>
              <a:rPr lang="cs-CZ" dirty="0" smtClean="0"/>
              <a:t> diagramu, pak bude lépe viditelné, které části je nutné lépe zorganizovat a jak rozmísit pracovníky v odbytovém skladu</a:t>
            </a:r>
          </a:p>
          <a:p>
            <a:r>
              <a:rPr lang="cs-CZ" dirty="0" smtClean="0"/>
              <a:t>Dnes jsou i vytvářeny přímo programy umožňující sledovat vedoucím pracovníkům, jak jsou jejich podřízení pracovně vytížení v průběhu pracovní doby. Jednou z nich je i firma </a:t>
            </a:r>
            <a:r>
              <a:rPr lang="cs-CZ" dirty="0" err="1" smtClean="0"/>
              <a:t>Kvados</a:t>
            </a:r>
            <a:r>
              <a:rPr lang="cs-CZ" dirty="0" smtClean="0"/>
              <a:t>, která má program </a:t>
            </a:r>
            <a:r>
              <a:rPr lang="cs-CZ" dirty="0" err="1" smtClean="0"/>
              <a:t>MyWORK</a:t>
            </a:r>
            <a:r>
              <a:rPr lang="cs-CZ" dirty="0" smtClean="0"/>
              <a:t>, díky němu je možné sledovat odvedenou </a:t>
            </a:r>
            <a:r>
              <a:rPr lang="cs-CZ" dirty="0" smtClean="0"/>
              <a:t>práci</a:t>
            </a:r>
          </a:p>
          <a:p>
            <a:r>
              <a:rPr lang="cs-CZ" dirty="0" smtClean="0"/>
              <a:t>Díky aplikaci teoretických modelů zjistíme, jak si podniková logistika stojí</a:t>
            </a:r>
            <a:endParaRPr lang="cs-CZ" dirty="0" smtClean="0"/>
          </a:p>
          <a:p>
            <a:r>
              <a:rPr lang="cs-CZ" dirty="0" smtClean="0"/>
              <a:t>Mám předběžně domluvenou schůzku s jedním ze zaměstnanců této firmy, snad by mi mohl pomoc při kompletaci podobného výstupu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seznam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Knihy mimo doporučenou literaturu k zadání DP:</a:t>
            </a:r>
            <a:endParaRPr lang="cs-CZ" dirty="0"/>
          </a:p>
          <a:p>
            <a:r>
              <a:rPr lang="cs-CZ" dirty="0" smtClean="0"/>
              <a:t>Sixta, J., Žižka, M. </a:t>
            </a:r>
            <a:r>
              <a:rPr lang="cs-CZ" i="1" dirty="0" err="1" smtClean="0"/>
              <a:t>Logistika</a:t>
            </a:r>
            <a:r>
              <a:rPr lang="cs-CZ" dirty="0" smtClean="0"/>
              <a:t>.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,a.s., Brno 2009. ISBN 978-80-251-2563-2</a:t>
            </a:r>
          </a:p>
          <a:p>
            <a:r>
              <a:rPr lang="cs-CZ" dirty="0" smtClean="0"/>
              <a:t>Pernica, P. </a:t>
            </a:r>
            <a:r>
              <a:rPr lang="cs-CZ" i="1" dirty="0" smtClean="0"/>
              <a:t>Logistický management. </a:t>
            </a:r>
            <a:r>
              <a:rPr lang="cs-CZ" dirty="0" smtClean="0"/>
              <a:t>GT</a:t>
            </a:r>
            <a:r>
              <a:rPr lang="en-US" dirty="0" smtClean="0"/>
              <a:t>&amp;</a:t>
            </a:r>
            <a:r>
              <a:rPr lang="cs-CZ" dirty="0" smtClean="0"/>
              <a:t>A, Praha 2001. ISBN 80-86031-13-6</a:t>
            </a:r>
          </a:p>
          <a:p>
            <a:r>
              <a:rPr lang="cs-CZ" dirty="0" err="1" smtClean="0"/>
              <a:t>Bowersox</a:t>
            </a:r>
            <a:r>
              <a:rPr lang="cs-CZ" dirty="0" smtClean="0"/>
              <a:t>, D.J., </a:t>
            </a:r>
            <a:r>
              <a:rPr lang="cs-CZ" dirty="0" err="1" smtClean="0"/>
              <a:t>Closs</a:t>
            </a:r>
            <a:r>
              <a:rPr lang="cs-CZ" dirty="0" smtClean="0"/>
              <a:t>, D.J., </a:t>
            </a:r>
            <a:r>
              <a:rPr lang="cs-CZ" dirty="0" err="1" smtClean="0"/>
              <a:t>Cooper</a:t>
            </a:r>
            <a:r>
              <a:rPr lang="cs-CZ" dirty="0" smtClean="0"/>
              <a:t>, M.B. </a:t>
            </a:r>
            <a:r>
              <a:rPr lang="cs-CZ" i="1" dirty="0" err="1" smtClean="0"/>
              <a:t>Supply</a:t>
            </a:r>
            <a:r>
              <a:rPr lang="cs-CZ" i="1" dirty="0" smtClean="0"/>
              <a:t> </a:t>
            </a:r>
            <a:r>
              <a:rPr lang="cs-CZ" i="1" dirty="0" err="1" smtClean="0"/>
              <a:t>Chain</a:t>
            </a:r>
            <a:r>
              <a:rPr lang="cs-CZ" i="1" dirty="0" smtClean="0"/>
              <a:t> </a:t>
            </a:r>
            <a:r>
              <a:rPr lang="cs-CZ" i="1" dirty="0" err="1" smtClean="0"/>
              <a:t>Logistics</a:t>
            </a:r>
            <a:r>
              <a:rPr lang="cs-CZ" i="1" dirty="0" smtClean="0"/>
              <a:t> Management</a:t>
            </a:r>
            <a:r>
              <a:rPr lang="cs-CZ" dirty="0" smtClean="0"/>
              <a:t>. </a:t>
            </a:r>
            <a:r>
              <a:rPr lang="cs-CZ" dirty="0" err="1" smtClean="0"/>
              <a:t>McGraw</a:t>
            </a:r>
            <a:r>
              <a:rPr lang="cs-CZ" dirty="0" smtClean="0"/>
              <a:t>-</a:t>
            </a:r>
            <a:r>
              <a:rPr lang="cs-CZ" dirty="0" err="1" smtClean="0"/>
              <a:t>Hill</a:t>
            </a:r>
            <a:r>
              <a:rPr lang="cs-CZ" dirty="0" smtClean="0"/>
              <a:t> </a:t>
            </a:r>
            <a:r>
              <a:rPr lang="cs-CZ" dirty="0" err="1" smtClean="0"/>
              <a:t>Companies</a:t>
            </a:r>
            <a:r>
              <a:rPr lang="cs-CZ" dirty="0" smtClean="0"/>
              <a:t>,</a:t>
            </a:r>
            <a:r>
              <a:rPr lang="cs-CZ" dirty="0" err="1" smtClean="0"/>
              <a:t>Inc</a:t>
            </a:r>
            <a:r>
              <a:rPr lang="cs-CZ" dirty="0" smtClean="0"/>
              <a:t>. New York 2010. ISBN </a:t>
            </a:r>
            <a:r>
              <a:rPr lang="cs-CZ" dirty="0" smtClean="0"/>
              <a:t>978-007-127617-7</a:t>
            </a:r>
          </a:p>
          <a:p>
            <a:r>
              <a:rPr lang="cs-CZ" dirty="0" smtClean="0"/>
              <a:t>Schulte C., </a:t>
            </a:r>
            <a:r>
              <a:rPr lang="cs-CZ" dirty="0" smtClean="0"/>
              <a:t>Logistika. 1.vydání.Praha: Victoria </a:t>
            </a:r>
            <a:r>
              <a:rPr lang="cs-CZ" dirty="0" err="1" smtClean="0"/>
              <a:t>Publishing</a:t>
            </a:r>
            <a:r>
              <a:rPr lang="cs-CZ" dirty="0" smtClean="0"/>
              <a:t>, 1994. ISBN 80-85605-87-2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800" b="1" dirty="0" smtClean="0"/>
          </a:p>
          <a:p>
            <a:r>
              <a:rPr lang="cs-CZ" sz="2800" b="1" dirty="0" smtClean="0"/>
              <a:t>Téma: </a:t>
            </a:r>
            <a:r>
              <a:rPr lang="cs-CZ" sz="2800" dirty="0" smtClean="0"/>
              <a:t>Měření výkonnosti podnikové logistiky</a:t>
            </a:r>
          </a:p>
          <a:p>
            <a:r>
              <a:rPr lang="cs-CZ" sz="2800" b="1" dirty="0" smtClean="0"/>
              <a:t>Téma anglicky: </a:t>
            </a:r>
            <a:r>
              <a:rPr lang="en-US" sz="2800" dirty="0" smtClean="0"/>
              <a:t>Performance measurement of logistics in a company</a:t>
            </a:r>
            <a:endParaRPr lang="cs-CZ" sz="2800" dirty="0" smtClean="0"/>
          </a:p>
          <a:p>
            <a:r>
              <a:rPr lang="cs-CZ" sz="2800" b="1" dirty="0" smtClean="0"/>
              <a:t>Vedoucí: </a:t>
            </a:r>
            <a:r>
              <a:rPr lang="cs-CZ" sz="2800" dirty="0" smtClean="0"/>
              <a:t>Ing. Radoslav </a:t>
            </a:r>
            <a:r>
              <a:rPr lang="cs-CZ" sz="2800" dirty="0" err="1" smtClean="0"/>
              <a:t>Škapa</a:t>
            </a:r>
            <a:r>
              <a:rPr lang="cs-CZ" sz="2800" dirty="0" smtClean="0"/>
              <a:t>, </a:t>
            </a:r>
            <a:r>
              <a:rPr lang="cs-CZ" sz="2800" dirty="0" err="1" smtClean="0"/>
              <a:t>Ph.D</a:t>
            </a:r>
            <a:r>
              <a:rPr lang="cs-CZ" sz="2800" dirty="0" smtClean="0"/>
              <a:t>.</a:t>
            </a:r>
          </a:p>
          <a:p>
            <a:r>
              <a:rPr lang="cs-CZ" sz="2800" b="1" dirty="0" smtClean="0"/>
              <a:t>Autor: </a:t>
            </a:r>
            <a:r>
              <a:rPr lang="cs-CZ" sz="2800" dirty="0" smtClean="0"/>
              <a:t>Bc. Vendula </a:t>
            </a:r>
            <a:r>
              <a:rPr lang="cs-CZ" sz="2800" dirty="0" err="1" smtClean="0"/>
              <a:t>Kneslová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KONKRÉTNÍHO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Podnik: </a:t>
            </a:r>
            <a:r>
              <a:rPr lang="cs-CZ" sz="2800" dirty="0" smtClean="0"/>
              <a:t>Rudolf Jelínek a.s.</a:t>
            </a:r>
          </a:p>
          <a:p>
            <a:r>
              <a:rPr lang="cs-CZ" sz="2800" b="1" dirty="0" smtClean="0"/>
              <a:t>Právní forma: </a:t>
            </a:r>
            <a:r>
              <a:rPr lang="cs-CZ" sz="2800" dirty="0" smtClean="0"/>
              <a:t>akciová společnost	</a:t>
            </a:r>
          </a:p>
          <a:p>
            <a:r>
              <a:rPr lang="cs-CZ" sz="2800" b="1" dirty="0" smtClean="0"/>
              <a:t>Sídlo: </a:t>
            </a:r>
            <a:r>
              <a:rPr lang="cs-CZ" sz="2800" dirty="0" err="1" smtClean="0"/>
              <a:t>Razov</a:t>
            </a:r>
            <a:r>
              <a:rPr lang="cs-CZ" sz="2800" dirty="0" smtClean="0"/>
              <a:t> 472, Vizovice 763 12</a:t>
            </a:r>
          </a:p>
          <a:p>
            <a:r>
              <a:rPr lang="cs-CZ" sz="2800" b="1" dirty="0" smtClean="0"/>
              <a:t>Počet zaměstnanců: </a:t>
            </a:r>
            <a:r>
              <a:rPr lang="cs-CZ" sz="2800" dirty="0" smtClean="0"/>
              <a:t>100</a:t>
            </a:r>
          </a:p>
          <a:p>
            <a:r>
              <a:rPr lang="cs-CZ" sz="2800" dirty="0" smtClean="0"/>
              <a:t>Společnost je součástí holdingu, je ovládanou osobou</a:t>
            </a:r>
          </a:p>
          <a:p>
            <a:r>
              <a:rPr lang="cs-CZ" sz="2800" dirty="0" smtClean="0"/>
              <a:t>Ovládající osoba R.JELINEK GROUP SE drží akcie, jejichž jmenovitá hodnota tvoří 91,48% základního kapitálu ovládané osoby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konkrétního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Historie společnosti je dlouhá, založena byla v roce 1984 a největší přínos v minulosti zaznamenala pod vedením Rudolfa Jelínka od roku 1926 do 2. světové války</a:t>
            </a:r>
          </a:p>
          <a:p>
            <a:r>
              <a:rPr lang="cs-CZ" dirty="0" smtClean="0"/>
              <a:t>Společnost se dnes zabývá především výrobou ovocných destilátů, v tomto oboru patří k předním výrobcům v Evropě</a:t>
            </a:r>
          </a:p>
          <a:p>
            <a:r>
              <a:rPr lang="cs-CZ" dirty="0" smtClean="0"/>
              <a:t>Sortiment společnosti dále tvoří </a:t>
            </a:r>
            <a:r>
              <a:rPr lang="cs-CZ" dirty="0" err="1" smtClean="0"/>
              <a:t>kosher</a:t>
            </a:r>
            <a:r>
              <a:rPr lang="cs-CZ" dirty="0" smtClean="0"/>
              <a:t> destiláty (výroba dle židovských tradic), lihoviny, likéry, whisky, brandy, vodky</a:t>
            </a:r>
          </a:p>
          <a:p>
            <a:r>
              <a:rPr lang="cs-CZ" dirty="0" smtClean="0"/>
              <a:t>Společnost dodává své výrobky do tuzemska a dalších 29 exportních trhů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r>
              <a:rPr lang="cs-CZ" dirty="0" err="1" smtClean="0"/>
              <a:t>DiPlomové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Nalezení a navržení optimálního uspořádání operací v odbytovém </a:t>
            </a:r>
            <a:r>
              <a:rPr lang="cs-CZ" dirty="0" smtClean="0"/>
              <a:t>skladu společnosti </a:t>
            </a:r>
            <a:r>
              <a:rPr lang="cs-CZ" dirty="0" smtClean="0"/>
              <a:t>Rudolf Jelínek a.s</a:t>
            </a:r>
            <a:r>
              <a:rPr lang="cs-CZ" dirty="0" smtClean="0"/>
              <a:t>.</a:t>
            </a:r>
          </a:p>
          <a:p>
            <a:r>
              <a:rPr lang="cs-CZ" dirty="0" smtClean="0"/>
              <a:t>Zjistit, zda je udržováno optimální množství zásob na skladě, zda neexistují produkty, které na skladě dlouho leží nebo naopak chybí a tím není podnik schopný vykrývat objednávky</a:t>
            </a:r>
            <a:endParaRPr lang="cs-CZ" dirty="0" smtClean="0"/>
          </a:p>
          <a:p>
            <a:r>
              <a:rPr lang="cs-CZ" dirty="0" smtClean="0"/>
              <a:t>Prozkoumání stávající situace v logistice podniku, konkrétně, zda jednotlivé operace a rozmístění pracovníků jsou vůči sobě optimální </a:t>
            </a:r>
          </a:p>
          <a:p>
            <a:r>
              <a:rPr lang="cs-CZ" dirty="0" smtClean="0"/>
              <a:t>Vše tak, aby funkce odbytového skaldu správně probíhaly a podporovaly tak cíle společnosti. Cíle jako dobré vztahy s odběrateli, kvalitou dodaného zboží, </a:t>
            </a:r>
            <a:r>
              <a:rPr lang="cs-CZ" dirty="0" smtClean="0"/>
              <a:t>včasným </a:t>
            </a:r>
            <a:r>
              <a:rPr lang="cs-CZ" dirty="0" smtClean="0"/>
              <a:t>zpracováním objednávek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metody řešení – teoretické poznatky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Externí </a:t>
            </a:r>
            <a:r>
              <a:rPr lang="cs-CZ" dirty="0" err="1" smtClean="0"/>
              <a:t>benchmarking</a:t>
            </a:r>
            <a:r>
              <a:rPr lang="cs-CZ" dirty="0" smtClean="0"/>
              <a:t> – porovnání s ostatními podniky</a:t>
            </a:r>
          </a:p>
          <a:p>
            <a:r>
              <a:rPr lang="cs-CZ" dirty="0" smtClean="0"/>
              <a:t>Aplikace systému </a:t>
            </a:r>
            <a:r>
              <a:rPr lang="cs-CZ" dirty="0" smtClean="0"/>
              <a:t>ukazatelů logistiky – dle Schulte C., Logistika</a:t>
            </a:r>
          </a:p>
          <a:p>
            <a:r>
              <a:rPr lang="cs-CZ" dirty="0" smtClean="0"/>
              <a:t>Počítačová podpora controllingu – využívá se systému v podniku, přímo zaměřenému – využití firemního systému </a:t>
            </a:r>
            <a:r>
              <a:rPr lang="cs-CZ" dirty="0" err="1" smtClean="0"/>
              <a:t>Ventus</a:t>
            </a:r>
            <a:r>
              <a:rPr lang="cs-CZ" dirty="0" smtClean="0"/>
              <a:t> pro získání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Využití ABC analýzy</a:t>
            </a:r>
          </a:p>
          <a:p>
            <a:r>
              <a:rPr lang="cs-CZ" dirty="0" smtClean="0"/>
              <a:t>Využití dynamických modelů teorie zásob – především produkční model, dále pak modely optimalizace pojistné zásoby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Zvolenou metodou </a:t>
            </a:r>
            <a:r>
              <a:rPr lang="cs-CZ" dirty="0" smtClean="0"/>
              <a:t>bude i empirické </a:t>
            </a:r>
            <a:r>
              <a:rPr lang="cs-CZ" dirty="0" smtClean="0"/>
              <a:t>šetření, díky kterému zjistím současný stav v odbytu podniku</a:t>
            </a:r>
          </a:p>
          <a:p>
            <a:r>
              <a:rPr lang="cs-CZ" dirty="0" smtClean="0"/>
              <a:t>Ověření, zda je v podniku využíván logistický controlling – jeho zlepšení či úplné zavedení do podnikového </a:t>
            </a:r>
            <a:r>
              <a:rPr lang="cs-CZ" dirty="0" smtClean="0"/>
              <a:t>systému</a:t>
            </a:r>
          </a:p>
          <a:p>
            <a:r>
              <a:rPr lang="cs-CZ" dirty="0" smtClean="0"/>
              <a:t> </a:t>
            </a:r>
            <a:r>
              <a:rPr lang="cs-CZ" dirty="0" smtClean="0"/>
              <a:t>Tvorba dotazníků – pro zákazníky (zjištění spokojenosti dodávek apod.) a pro zaměstnance ( kde vidí sami nedostatky)</a:t>
            </a: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239000" cy="12144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Vybrané metody řešení </a:t>
            </a:r>
            <a:r>
              <a:rPr lang="cs-CZ" dirty="0" smtClean="0"/>
              <a:t>– empirické šetření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Empirické šetření – přípravná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je ověření návaznosti jednotlivých operací zvolených pracovníků, zda jsou na sobě plynule navazují, nebo vznikají proluky, či se překrývají</a:t>
            </a:r>
          </a:p>
          <a:p>
            <a:r>
              <a:rPr lang="cs-CZ" dirty="0" smtClean="0"/>
              <a:t>nejsilnější hypotézou je tvrzení, že zde vznikají </a:t>
            </a:r>
            <a:r>
              <a:rPr lang="cs-CZ" dirty="0" smtClean="0"/>
              <a:t>proluky v zásobách výrobků, </a:t>
            </a:r>
            <a:r>
              <a:rPr lang="cs-CZ" dirty="0" smtClean="0"/>
              <a:t>které je nutné odstranit optimalizací logistického systému </a:t>
            </a:r>
          </a:p>
          <a:p>
            <a:r>
              <a:rPr lang="cs-CZ" dirty="0" smtClean="0"/>
              <a:t>Objektem šetření budou pracovníci skladu </a:t>
            </a:r>
            <a:r>
              <a:rPr lang="cs-CZ" dirty="0" smtClean="0"/>
              <a:t>odbytu a logistické operace, jejich návaznost a rychlost</a:t>
            </a:r>
            <a:endParaRPr lang="cs-CZ" dirty="0" smtClean="0"/>
          </a:p>
          <a:p>
            <a:r>
              <a:rPr lang="cs-CZ" dirty="0" smtClean="0"/>
              <a:t>Techniky šetření jsou popsány v terénní fázi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empirické šetření – terénní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 tuto část se detailně seznámím s činností útvaru, popisem náplně práce pracovníků, kterých se má analýza týká – půjde především o skladníky a expedienty</a:t>
            </a:r>
          </a:p>
          <a:p>
            <a:r>
              <a:rPr lang="cs-CZ" dirty="0" smtClean="0"/>
              <a:t>Dále se seznámím se všemi operacemi, které jsou na těchto pozicích vykonávány a jak jsou na sobě závislé, jak plynule na sebe v tuto chvíli navazují</a:t>
            </a:r>
          </a:p>
          <a:p>
            <a:r>
              <a:rPr lang="cs-CZ" dirty="0" smtClean="0"/>
              <a:t>Samozřejmostí je popis technického vybavení a organizačního uspořádání samotného skladu, jaké nástroje mají pracovníci k dispozici k vykonávání svých funkcí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2848</TotalTime>
  <Words>759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Bohatý</vt:lpstr>
      <vt:lpstr>PRÁCE OPRAVOVANÁ TUTOREM</vt:lpstr>
      <vt:lpstr>TÉMA DIPLOMOVÉ PRÁCE</vt:lpstr>
      <vt:lpstr>VÝBĚR KONKRÉTNÍHO PODNIKU</vt:lpstr>
      <vt:lpstr>Výběr konkrétního podniku</vt:lpstr>
      <vt:lpstr>Cíl DiPlomové práce</vt:lpstr>
      <vt:lpstr>Vybrané metody řešení – teoretické poznatky</vt:lpstr>
      <vt:lpstr>Vybrané metody řešení – empirické šetření </vt:lpstr>
      <vt:lpstr>Empirické šetření – přípravná fáze</vt:lpstr>
      <vt:lpstr>empirické šetření – terénní fáze</vt:lpstr>
      <vt:lpstr>empirické šetření – terénní fáze</vt:lpstr>
      <vt:lpstr>Výstupní fáze</vt:lpstr>
      <vt:lpstr>Rozšíření seznam literatury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OPRAVOVANÁ TUTOREM</dc:title>
  <dc:creator>Venda</dc:creator>
  <cp:lastModifiedBy>Venda</cp:lastModifiedBy>
  <cp:revision>48</cp:revision>
  <dcterms:created xsi:type="dcterms:W3CDTF">2011-11-07T21:32:12Z</dcterms:created>
  <dcterms:modified xsi:type="dcterms:W3CDTF">2012-01-10T22:58:11Z</dcterms:modified>
</cp:coreProperties>
</file>