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57" r:id="rId10"/>
    <p:sldId id="258" r:id="rId11"/>
    <p:sldId id="25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EC2044-F1FD-4E55-95F2-D4FE1452446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EB3FAF-A214-4BC1-A599-EA1DAAB75F29}">
      <dgm:prSet phldrT="[Text]" custT="1"/>
      <dgm:spPr/>
      <dgm:t>
        <a:bodyPr/>
        <a:lstStyle/>
        <a:p>
          <a:r>
            <a:rPr lang="cs-CZ" sz="1800" dirty="0" err="1" smtClean="0"/>
            <a:t>Teoreti</a:t>
          </a:r>
          <a:r>
            <a:rPr lang="cs-CZ" sz="1800" dirty="0" smtClean="0"/>
            <a:t>-</a:t>
          </a:r>
          <a:r>
            <a:rPr lang="cs-CZ" sz="1800" dirty="0" err="1" smtClean="0"/>
            <a:t>cký</a:t>
          </a:r>
          <a:r>
            <a:rPr lang="cs-CZ" sz="1800" dirty="0" smtClean="0"/>
            <a:t> rámec</a:t>
          </a:r>
          <a:endParaRPr lang="cs-CZ" sz="1800" dirty="0"/>
        </a:p>
      </dgm:t>
    </dgm:pt>
    <dgm:pt modelId="{E6C05CBC-9FDE-45E7-843F-74D82DE3400F}" type="parTrans" cxnId="{01DAC8D7-8034-4712-81E1-2B3005EE31D9}">
      <dgm:prSet/>
      <dgm:spPr/>
      <dgm:t>
        <a:bodyPr/>
        <a:lstStyle/>
        <a:p>
          <a:endParaRPr lang="cs-CZ"/>
        </a:p>
      </dgm:t>
    </dgm:pt>
    <dgm:pt modelId="{E2EF6E27-2164-4B31-8725-E30CC373B453}" type="sibTrans" cxnId="{01DAC8D7-8034-4712-81E1-2B3005EE31D9}">
      <dgm:prSet/>
      <dgm:spPr/>
      <dgm:t>
        <a:bodyPr/>
        <a:lstStyle/>
        <a:p>
          <a:endParaRPr lang="cs-CZ"/>
        </a:p>
      </dgm:t>
    </dgm:pt>
    <dgm:pt modelId="{5AED943C-9E62-455B-AE25-8D29711B776F}">
      <dgm:prSet phldrT="[Text]" custT="1"/>
      <dgm:spPr/>
      <dgm:t>
        <a:bodyPr/>
        <a:lstStyle/>
        <a:p>
          <a:r>
            <a:rPr lang="cs-CZ" sz="1400" dirty="0" smtClean="0"/>
            <a:t>formulace </a:t>
          </a:r>
          <a:r>
            <a:rPr lang="cs-CZ" sz="1800" dirty="0" smtClean="0"/>
            <a:t>hypotéz</a:t>
          </a:r>
          <a:endParaRPr lang="cs-CZ" sz="1800" dirty="0"/>
        </a:p>
      </dgm:t>
    </dgm:pt>
    <dgm:pt modelId="{63D47245-5BFB-45CB-81AF-ED5A51B50A03}" type="parTrans" cxnId="{04B2F793-4110-4DF8-ADE4-6735EB4DB5F9}">
      <dgm:prSet/>
      <dgm:spPr/>
      <dgm:t>
        <a:bodyPr/>
        <a:lstStyle/>
        <a:p>
          <a:endParaRPr lang="cs-CZ"/>
        </a:p>
      </dgm:t>
    </dgm:pt>
    <dgm:pt modelId="{91FCFCA6-5DFD-42D5-8AEC-4CE0D1F646B7}" type="sibTrans" cxnId="{04B2F793-4110-4DF8-ADE4-6735EB4DB5F9}">
      <dgm:prSet/>
      <dgm:spPr/>
      <dgm:t>
        <a:bodyPr/>
        <a:lstStyle/>
        <a:p>
          <a:endParaRPr lang="cs-CZ"/>
        </a:p>
      </dgm:t>
    </dgm:pt>
    <dgm:pt modelId="{6FE602FC-1A37-41F7-A829-2C9DE43DF3D6}">
      <dgm:prSet phldrT="[Text]" custT="1"/>
      <dgm:spPr/>
      <dgm:t>
        <a:bodyPr/>
        <a:lstStyle/>
        <a:p>
          <a:r>
            <a:rPr lang="cs-CZ" sz="1200" dirty="0" smtClean="0"/>
            <a:t>konstrukce </a:t>
          </a:r>
          <a:r>
            <a:rPr lang="cs-CZ" sz="1800" dirty="0" smtClean="0"/>
            <a:t>nástrojů </a:t>
          </a:r>
          <a:r>
            <a:rPr lang="cs-CZ" sz="1400" dirty="0" smtClean="0"/>
            <a:t>pro sběr dat</a:t>
          </a:r>
          <a:endParaRPr lang="cs-CZ" sz="1400" dirty="0"/>
        </a:p>
      </dgm:t>
    </dgm:pt>
    <dgm:pt modelId="{9DFEC7ED-3EA5-48E8-A216-2ECA2CD0568B}" type="parTrans" cxnId="{92DBC43B-CDFA-495D-9F7E-13E0C959A56F}">
      <dgm:prSet/>
      <dgm:spPr/>
      <dgm:t>
        <a:bodyPr/>
        <a:lstStyle/>
        <a:p>
          <a:endParaRPr lang="cs-CZ"/>
        </a:p>
      </dgm:t>
    </dgm:pt>
    <dgm:pt modelId="{A23B9F17-062A-4194-B844-BC17F72C0908}" type="sibTrans" cxnId="{92DBC43B-CDFA-495D-9F7E-13E0C959A56F}">
      <dgm:prSet/>
      <dgm:spPr/>
      <dgm:t>
        <a:bodyPr/>
        <a:lstStyle/>
        <a:p>
          <a:endParaRPr lang="cs-CZ"/>
        </a:p>
      </dgm:t>
    </dgm:pt>
    <dgm:pt modelId="{2CAEA7D6-84DE-47A1-BA74-F18335F688B3}">
      <dgm:prSet phldrT="[Text]" custT="1"/>
      <dgm:spPr/>
      <dgm:t>
        <a:bodyPr/>
        <a:lstStyle/>
        <a:p>
          <a:r>
            <a:rPr lang="cs-CZ" sz="1800" dirty="0" smtClean="0"/>
            <a:t>sběr dat</a:t>
          </a:r>
          <a:endParaRPr lang="cs-CZ" sz="1800" dirty="0"/>
        </a:p>
      </dgm:t>
    </dgm:pt>
    <dgm:pt modelId="{BA1CC05F-B605-496E-BFF7-0D096BFFB629}" type="parTrans" cxnId="{E72CBE16-BFD8-452D-91E5-DE0CD00E1436}">
      <dgm:prSet/>
      <dgm:spPr/>
      <dgm:t>
        <a:bodyPr/>
        <a:lstStyle/>
        <a:p>
          <a:endParaRPr lang="cs-CZ"/>
        </a:p>
      </dgm:t>
    </dgm:pt>
    <dgm:pt modelId="{92E18588-D878-4BC0-B954-1A5432A3E3B4}" type="sibTrans" cxnId="{E72CBE16-BFD8-452D-91E5-DE0CD00E1436}">
      <dgm:prSet/>
      <dgm:spPr/>
      <dgm:t>
        <a:bodyPr/>
        <a:lstStyle/>
        <a:p>
          <a:endParaRPr lang="cs-CZ"/>
        </a:p>
      </dgm:t>
    </dgm:pt>
    <dgm:pt modelId="{0E432B61-AF91-43F4-8007-42BB12856A15}">
      <dgm:prSet phldrT="[Text]" custT="1"/>
      <dgm:spPr/>
      <dgm:t>
        <a:bodyPr/>
        <a:lstStyle/>
        <a:p>
          <a:r>
            <a:rPr lang="cs-CZ" sz="1800" dirty="0" smtClean="0"/>
            <a:t>analýza dat</a:t>
          </a:r>
          <a:endParaRPr lang="cs-CZ" sz="1800" dirty="0"/>
        </a:p>
      </dgm:t>
    </dgm:pt>
    <dgm:pt modelId="{377D60D6-D62E-4070-9C54-C9873F0570B1}" type="parTrans" cxnId="{DA926136-C6F0-4BBE-8E56-95A69D9D0C22}">
      <dgm:prSet/>
      <dgm:spPr/>
      <dgm:t>
        <a:bodyPr/>
        <a:lstStyle/>
        <a:p>
          <a:endParaRPr lang="cs-CZ"/>
        </a:p>
      </dgm:t>
    </dgm:pt>
    <dgm:pt modelId="{23506B8E-3189-4C67-B5A5-BAB26E2AF013}" type="sibTrans" cxnId="{DA926136-C6F0-4BBE-8E56-95A69D9D0C22}">
      <dgm:prSet/>
      <dgm:spPr/>
      <dgm:t>
        <a:bodyPr/>
        <a:lstStyle/>
        <a:p>
          <a:endParaRPr lang="cs-CZ"/>
        </a:p>
      </dgm:t>
    </dgm:pt>
    <dgm:pt modelId="{12D18788-98AC-4F60-A0FD-B75FC55C93FC}">
      <dgm:prSet phldrT="[Text]" custT="1"/>
      <dgm:spPr/>
      <dgm:t>
        <a:bodyPr/>
        <a:lstStyle/>
        <a:p>
          <a:r>
            <a:rPr lang="cs-CZ" sz="1200" dirty="0" smtClean="0"/>
            <a:t>interpretace </a:t>
          </a:r>
          <a:r>
            <a:rPr lang="cs-CZ" sz="1800" dirty="0" smtClean="0"/>
            <a:t>závěrů</a:t>
          </a:r>
          <a:endParaRPr lang="cs-CZ" sz="1800" dirty="0"/>
        </a:p>
      </dgm:t>
    </dgm:pt>
    <dgm:pt modelId="{C1AEB607-BA5B-4A88-91AC-18ED4ADF4C32}" type="parTrans" cxnId="{EE3D64AD-6672-43F1-9885-C00F64C77E23}">
      <dgm:prSet/>
      <dgm:spPr/>
      <dgm:t>
        <a:bodyPr/>
        <a:lstStyle/>
        <a:p>
          <a:endParaRPr lang="cs-CZ"/>
        </a:p>
      </dgm:t>
    </dgm:pt>
    <dgm:pt modelId="{C904065E-4152-4E6C-9B4D-6ADD4C0C39F8}" type="sibTrans" cxnId="{EE3D64AD-6672-43F1-9885-C00F64C77E23}">
      <dgm:prSet/>
      <dgm:spPr/>
      <dgm:t>
        <a:bodyPr/>
        <a:lstStyle/>
        <a:p>
          <a:endParaRPr lang="cs-CZ"/>
        </a:p>
      </dgm:t>
    </dgm:pt>
    <dgm:pt modelId="{722B8713-4D79-4694-B401-180B4983617B}" type="pres">
      <dgm:prSet presAssocID="{BBEC2044-F1FD-4E55-95F2-D4FE1452446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B1E4DE-165F-4580-91AF-FE32C2216BD5}" type="pres">
      <dgm:prSet presAssocID="{DCEB3FAF-A214-4BC1-A599-EA1DAAB75F2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627465-3FA5-4F95-A132-E6A10DC2DEE8}" type="pres">
      <dgm:prSet presAssocID="{E2EF6E27-2164-4B31-8725-E30CC373B453}" presName="sibTrans" presStyleLbl="sibTrans2D1" presStyleIdx="0" presStyleCnt="6"/>
      <dgm:spPr/>
      <dgm:t>
        <a:bodyPr/>
        <a:lstStyle/>
        <a:p>
          <a:endParaRPr lang="cs-CZ"/>
        </a:p>
      </dgm:t>
    </dgm:pt>
    <dgm:pt modelId="{4C8310C6-E55D-4C49-8469-1353ADF19971}" type="pres">
      <dgm:prSet presAssocID="{E2EF6E27-2164-4B31-8725-E30CC373B453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330ACE7B-724A-4529-83C6-430DDD65577E}" type="pres">
      <dgm:prSet presAssocID="{5AED943C-9E62-455B-AE25-8D29711B776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98B63-1766-4067-8672-332C5A6929F9}" type="pres">
      <dgm:prSet presAssocID="{91FCFCA6-5DFD-42D5-8AEC-4CE0D1F646B7}" presName="sibTrans" presStyleLbl="sibTrans2D1" presStyleIdx="1" presStyleCnt="6"/>
      <dgm:spPr/>
      <dgm:t>
        <a:bodyPr/>
        <a:lstStyle/>
        <a:p>
          <a:endParaRPr lang="cs-CZ"/>
        </a:p>
      </dgm:t>
    </dgm:pt>
    <dgm:pt modelId="{03AAAC52-4BA4-42A6-83A1-F67CADC07346}" type="pres">
      <dgm:prSet presAssocID="{91FCFCA6-5DFD-42D5-8AEC-4CE0D1F646B7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9F5627B7-2E6A-431B-A9C2-4EED58038EC0}" type="pres">
      <dgm:prSet presAssocID="{6FE602FC-1A37-41F7-A829-2C9DE43DF3D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A87B1E-F2ED-45E0-BA0B-9CFDA4A8FC63}" type="pres">
      <dgm:prSet presAssocID="{A23B9F17-062A-4194-B844-BC17F72C0908}" presName="sibTrans" presStyleLbl="sibTrans2D1" presStyleIdx="2" presStyleCnt="6"/>
      <dgm:spPr/>
      <dgm:t>
        <a:bodyPr/>
        <a:lstStyle/>
        <a:p>
          <a:endParaRPr lang="cs-CZ"/>
        </a:p>
      </dgm:t>
    </dgm:pt>
    <dgm:pt modelId="{F0F2B53E-C3F7-43BE-AD65-94568EF233FF}" type="pres">
      <dgm:prSet presAssocID="{A23B9F17-062A-4194-B844-BC17F72C0908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1285D3B9-D2CA-477D-BB7E-04553EB2E998}" type="pres">
      <dgm:prSet presAssocID="{2CAEA7D6-84DE-47A1-BA74-F18335F688B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79579B-8D96-4D03-A9F1-66E403C7111C}" type="pres">
      <dgm:prSet presAssocID="{92E18588-D878-4BC0-B954-1A5432A3E3B4}" presName="sibTrans" presStyleLbl="sibTrans2D1" presStyleIdx="3" presStyleCnt="6"/>
      <dgm:spPr/>
      <dgm:t>
        <a:bodyPr/>
        <a:lstStyle/>
        <a:p>
          <a:endParaRPr lang="cs-CZ"/>
        </a:p>
      </dgm:t>
    </dgm:pt>
    <dgm:pt modelId="{1FBAC307-49ED-478B-89CA-D0C17F5E8A13}" type="pres">
      <dgm:prSet presAssocID="{92E18588-D878-4BC0-B954-1A5432A3E3B4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770C5DDE-FFB9-45DF-B476-92C31792DCAF}" type="pres">
      <dgm:prSet presAssocID="{0E432B61-AF91-43F4-8007-42BB12856A1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1B07A6-3A68-43E5-93AD-6713424EE388}" type="pres">
      <dgm:prSet presAssocID="{23506B8E-3189-4C67-B5A5-BAB26E2AF013}" presName="sibTrans" presStyleLbl="sibTrans2D1" presStyleIdx="4" presStyleCnt="6"/>
      <dgm:spPr/>
      <dgm:t>
        <a:bodyPr/>
        <a:lstStyle/>
        <a:p>
          <a:endParaRPr lang="cs-CZ"/>
        </a:p>
      </dgm:t>
    </dgm:pt>
    <dgm:pt modelId="{37611D12-1691-4B85-8D05-A849A275116C}" type="pres">
      <dgm:prSet presAssocID="{23506B8E-3189-4C67-B5A5-BAB26E2AF013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A16F929C-01E3-4372-B63F-6B8FC125E743}" type="pres">
      <dgm:prSet presAssocID="{12D18788-98AC-4F60-A0FD-B75FC55C93F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53C2DE-C77F-42BB-B66F-AB733B34D508}" type="pres">
      <dgm:prSet presAssocID="{C904065E-4152-4E6C-9B4D-6ADD4C0C39F8}" presName="sibTrans" presStyleLbl="sibTrans2D1" presStyleIdx="5" presStyleCnt="6"/>
      <dgm:spPr/>
      <dgm:t>
        <a:bodyPr/>
        <a:lstStyle/>
        <a:p>
          <a:endParaRPr lang="cs-CZ"/>
        </a:p>
      </dgm:t>
    </dgm:pt>
    <dgm:pt modelId="{E2813486-1426-49C0-AE1B-C032C52B86EF}" type="pres">
      <dgm:prSet presAssocID="{C904065E-4152-4E6C-9B4D-6ADD4C0C39F8}" presName="connectorText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01DAC8D7-8034-4712-81E1-2B3005EE31D9}" srcId="{BBEC2044-F1FD-4E55-95F2-D4FE1452446E}" destId="{DCEB3FAF-A214-4BC1-A599-EA1DAAB75F29}" srcOrd="0" destOrd="0" parTransId="{E6C05CBC-9FDE-45E7-843F-74D82DE3400F}" sibTransId="{E2EF6E27-2164-4B31-8725-E30CC373B453}"/>
    <dgm:cxn modelId="{E72CBE16-BFD8-452D-91E5-DE0CD00E1436}" srcId="{BBEC2044-F1FD-4E55-95F2-D4FE1452446E}" destId="{2CAEA7D6-84DE-47A1-BA74-F18335F688B3}" srcOrd="3" destOrd="0" parTransId="{BA1CC05F-B605-496E-BFF7-0D096BFFB629}" sibTransId="{92E18588-D878-4BC0-B954-1A5432A3E3B4}"/>
    <dgm:cxn modelId="{041F394D-BC0D-40E8-9202-0849978607B6}" type="presOf" srcId="{A23B9F17-062A-4194-B844-BC17F72C0908}" destId="{F0F2B53E-C3F7-43BE-AD65-94568EF233FF}" srcOrd="1" destOrd="0" presId="urn:microsoft.com/office/officeart/2005/8/layout/cycle2"/>
    <dgm:cxn modelId="{12D88D11-80BE-4276-AE01-25900B790406}" type="presOf" srcId="{C904065E-4152-4E6C-9B4D-6ADD4C0C39F8}" destId="{6453C2DE-C77F-42BB-B66F-AB733B34D508}" srcOrd="0" destOrd="0" presId="urn:microsoft.com/office/officeart/2005/8/layout/cycle2"/>
    <dgm:cxn modelId="{59D0CD2F-D106-4934-9F8C-3DE0E1A24E04}" type="presOf" srcId="{A23B9F17-062A-4194-B844-BC17F72C0908}" destId="{72A87B1E-F2ED-45E0-BA0B-9CFDA4A8FC63}" srcOrd="0" destOrd="0" presId="urn:microsoft.com/office/officeart/2005/8/layout/cycle2"/>
    <dgm:cxn modelId="{71DEB52F-5337-43D3-84B1-8A14591DB898}" type="presOf" srcId="{DCEB3FAF-A214-4BC1-A599-EA1DAAB75F29}" destId="{22B1E4DE-165F-4580-91AF-FE32C2216BD5}" srcOrd="0" destOrd="0" presId="urn:microsoft.com/office/officeart/2005/8/layout/cycle2"/>
    <dgm:cxn modelId="{832C9D3F-F2EE-4574-A6EA-E9131928A714}" type="presOf" srcId="{E2EF6E27-2164-4B31-8725-E30CC373B453}" destId="{4C8310C6-E55D-4C49-8469-1353ADF19971}" srcOrd="1" destOrd="0" presId="urn:microsoft.com/office/officeart/2005/8/layout/cycle2"/>
    <dgm:cxn modelId="{1E99FD56-8070-4286-8056-F63249D19778}" type="presOf" srcId="{2CAEA7D6-84DE-47A1-BA74-F18335F688B3}" destId="{1285D3B9-D2CA-477D-BB7E-04553EB2E998}" srcOrd="0" destOrd="0" presId="urn:microsoft.com/office/officeart/2005/8/layout/cycle2"/>
    <dgm:cxn modelId="{BB3E1DBE-C3AB-4FCA-8B42-13D35C0C305C}" type="presOf" srcId="{91FCFCA6-5DFD-42D5-8AEC-4CE0D1F646B7}" destId="{03AAAC52-4BA4-42A6-83A1-F67CADC07346}" srcOrd="1" destOrd="0" presId="urn:microsoft.com/office/officeart/2005/8/layout/cycle2"/>
    <dgm:cxn modelId="{04B2F793-4110-4DF8-ADE4-6735EB4DB5F9}" srcId="{BBEC2044-F1FD-4E55-95F2-D4FE1452446E}" destId="{5AED943C-9E62-455B-AE25-8D29711B776F}" srcOrd="1" destOrd="0" parTransId="{63D47245-5BFB-45CB-81AF-ED5A51B50A03}" sibTransId="{91FCFCA6-5DFD-42D5-8AEC-4CE0D1F646B7}"/>
    <dgm:cxn modelId="{AE163A1A-59B8-442E-B72A-889D89982F28}" type="presOf" srcId="{E2EF6E27-2164-4B31-8725-E30CC373B453}" destId="{95627465-3FA5-4F95-A132-E6A10DC2DEE8}" srcOrd="0" destOrd="0" presId="urn:microsoft.com/office/officeart/2005/8/layout/cycle2"/>
    <dgm:cxn modelId="{F2C14967-9849-489D-A574-6C107050FA6C}" type="presOf" srcId="{91FCFCA6-5DFD-42D5-8AEC-4CE0D1F646B7}" destId="{7FF98B63-1766-4067-8672-332C5A6929F9}" srcOrd="0" destOrd="0" presId="urn:microsoft.com/office/officeart/2005/8/layout/cycle2"/>
    <dgm:cxn modelId="{3C6B2E73-C124-44AE-ACF4-B9F981E652EE}" type="presOf" srcId="{92E18588-D878-4BC0-B954-1A5432A3E3B4}" destId="{9179579B-8D96-4D03-A9F1-66E403C7111C}" srcOrd="0" destOrd="0" presId="urn:microsoft.com/office/officeart/2005/8/layout/cycle2"/>
    <dgm:cxn modelId="{EE3D64AD-6672-43F1-9885-C00F64C77E23}" srcId="{BBEC2044-F1FD-4E55-95F2-D4FE1452446E}" destId="{12D18788-98AC-4F60-A0FD-B75FC55C93FC}" srcOrd="5" destOrd="0" parTransId="{C1AEB607-BA5B-4A88-91AC-18ED4ADF4C32}" sibTransId="{C904065E-4152-4E6C-9B4D-6ADD4C0C39F8}"/>
    <dgm:cxn modelId="{D209B0C7-CD19-46E0-85A2-4D1183E4A720}" type="presOf" srcId="{6FE602FC-1A37-41F7-A829-2C9DE43DF3D6}" destId="{9F5627B7-2E6A-431B-A9C2-4EED58038EC0}" srcOrd="0" destOrd="0" presId="urn:microsoft.com/office/officeart/2005/8/layout/cycle2"/>
    <dgm:cxn modelId="{8EB64843-7B61-436F-B444-784EA63E6804}" type="presOf" srcId="{23506B8E-3189-4C67-B5A5-BAB26E2AF013}" destId="{7C1B07A6-3A68-43E5-93AD-6713424EE388}" srcOrd="0" destOrd="0" presId="urn:microsoft.com/office/officeart/2005/8/layout/cycle2"/>
    <dgm:cxn modelId="{F496B1B0-8CC0-435B-A39D-C76A6A425551}" type="presOf" srcId="{0E432B61-AF91-43F4-8007-42BB12856A15}" destId="{770C5DDE-FFB9-45DF-B476-92C31792DCAF}" srcOrd="0" destOrd="0" presId="urn:microsoft.com/office/officeart/2005/8/layout/cycle2"/>
    <dgm:cxn modelId="{7E146932-F5EC-4BC5-A64E-16017300DAE7}" type="presOf" srcId="{12D18788-98AC-4F60-A0FD-B75FC55C93FC}" destId="{A16F929C-01E3-4372-B63F-6B8FC125E743}" srcOrd="0" destOrd="0" presId="urn:microsoft.com/office/officeart/2005/8/layout/cycle2"/>
    <dgm:cxn modelId="{CDF935F1-757A-4DDC-93F1-A0CC1AE6F419}" type="presOf" srcId="{92E18588-D878-4BC0-B954-1A5432A3E3B4}" destId="{1FBAC307-49ED-478B-89CA-D0C17F5E8A13}" srcOrd="1" destOrd="0" presId="urn:microsoft.com/office/officeart/2005/8/layout/cycle2"/>
    <dgm:cxn modelId="{92DBC43B-CDFA-495D-9F7E-13E0C959A56F}" srcId="{BBEC2044-F1FD-4E55-95F2-D4FE1452446E}" destId="{6FE602FC-1A37-41F7-A829-2C9DE43DF3D6}" srcOrd="2" destOrd="0" parTransId="{9DFEC7ED-3EA5-48E8-A216-2ECA2CD0568B}" sibTransId="{A23B9F17-062A-4194-B844-BC17F72C0908}"/>
    <dgm:cxn modelId="{C55CFB44-C142-4552-99FA-B29699663112}" type="presOf" srcId="{23506B8E-3189-4C67-B5A5-BAB26E2AF013}" destId="{37611D12-1691-4B85-8D05-A849A275116C}" srcOrd="1" destOrd="0" presId="urn:microsoft.com/office/officeart/2005/8/layout/cycle2"/>
    <dgm:cxn modelId="{B11BE11E-EDBD-4D2C-8C2B-7B18BE9D100E}" type="presOf" srcId="{5AED943C-9E62-455B-AE25-8D29711B776F}" destId="{330ACE7B-724A-4529-83C6-430DDD65577E}" srcOrd="0" destOrd="0" presId="urn:microsoft.com/office/officeart/2005/8/layout/cycle2"/>
    <dgm:cxn modelId="{11DB378E-0F00-4AB5-9D66-C706F1800852}" type="presOf" srcId="{BBEC2044-F1FD-4E55-95F2-D4FE1452446E}" destId="{722B8713-4D79-4694-B401-180B4983617B}" srcOrd="0" destOrd="0" presId="urn:microsoft.com/office/officeart/2005/8/layout/cycle2"/>
    <dgm:cxn modelId="{142ED6D5-E50F-4D75-91A7-29C5451D95B8}" type="presOf" srcId="{C904065E-4152-4E6C-9B4D-6ADD4C0C39F8}" destId="{E2813486-1426-49C0-AE1B-C032C52B86EF}" srcOrd="1" destOrd="0" presId="urn:microsoft.com/office/officeart/2005/8/layout/cycle2"/>
    <dgm:cxn modelId="{DA926136-C6F0-4BBE-8E56-95A69D9D0C22}" srcId="{BBEC2044-F1FD-4E55-95F2-D4FE1452446E}" destId="{0E432B61-AF91-43F4-8007-42BB12856A15}" srcOrd="4" destOrd="0" parTransId="{377D60D6-D62E-4070-9C54-C9873F0570B1}" sibTransId="{23506B8E-3189-4C67-B5A5-BAB26E2AF013}"/>
    <dgm:cxn modelId="{6CB5B5FF-BF89-400A-B2C0-0D1E082977B7}" type="presParOf" srcId="{722B8713-4D79-4694-B401-180B4983617B}" destId="{22B1E4DE-165F-4580-91AF-FE32C2216BD5}" srcOrd="0" destOrd="0" presId="urn:microsoft.com/office/officeart/2005/8/layout/cycle2"/>
    <dgm:cxn modelId="{F918F1B9-D3CB-488C-B6F4-4B7E652E2157}" type="presParOf" srcId="{722B8713-4D79-4694-B401-180B4983617B}" destId="{95627465-3FA5-4F95-A132-E6A10DC2DEE8}" srcOrd="1" destOrd="0" presId="urn:microsoft.com/office/officeart/2005/8/layout/cycle2"/>
    <dgm:cxn modelId="{6C957E2E-CC62-4774-954B-35026CAFF33C}" type="presParOf" srcId="{95627465-3FA5-4F95-A132-E6A10DC2DEE8}" destId="{4C8310C6-E55D-4C49-8469-1353ADF19971}" srcOrd="0" destOrd="0" presId="urn:microsoft.com/office/officeart/2005/8/layout/cycle2"/>
    <dgm:cxn modelId="{D4277CD9-9BE8-4DB9-A0A7-187AE8D46BF5}" type="presParOf" srcId="{722B8713-4D79-4694-B401-180B4983617B}" destId="{330ACE7B-724A-4529-83C6-430DDD65577E}" srcOrd="2" destOrd="0" presId="urn:microsoft.com/office/officeart/2005/8/layout/cycle2"/>
    <dgm:cxn modelId="{5A3EADB8-AF0B-4840-9738-8FC2C2A407D5}" type="presParOf" srcId="{722B8713-4D79-4694-B401-180B4983617B}" destId="{7FF98B63-1766-4067-8672-332C5A6929F9}" srcOrd="3" destOrd="0" presId="urn:microsoft.com/office/officeart/2005/8/layout/cycle2"/>
    <dgm:cxn modelId="{9EC73F22-3CC3-4971-9E01-CD3CFA597D66}" type="presParOf" srcId="{7FF98B63-1766-4067-8672-332C5A6929F9}" destId="{03AAAC52-4BA4-42A6-83A1-F67CADC07346}" srcOrd="0" destOrd="0" presId="urn:microsoft.com/office/officeart/2005/8/layout/cycle2"/>
    <dgm:cxn modelId="{A1B1D0E2-76BB-4CA5-B657-E3724AC48B19}" type="presParOf" srcId="{722B8713-4D79-4694-B401-180B4983617B}" destId="{9F5627B7-2E6A-431B-A9C2-4EED58038EC0}" srcOrd="4" destOrd="0" presId="urn:microsoft.com/office/officeart/2005/8/layout/cycle2"/>
    <dgm:cxn modelId="{1AB39823-9944-4AA8-BAD6-B75B916869B6}" type="presParOf" srcId="{722B8713-4D79-4694-B401-180B4983617B}" destId="{72A87B1E-F2ED-45E0-BA0B-9CFDA4A8FC63}" srcOrd="5" destOrd="0" presId="urn:microsoft.com/office/officeart/2005/8/layout/cycle2"/>
    <dgm:cxn modelId="{89FC0111-D7E8-4688-80BC-9AD8E062AA42}" type="presParOf" srcId="{72A87B1E-F2ED-45E0-BA0B-9CFDA4A8FC63}" destId="{F0F2B53E-C3F7-43BE-AD65-94568EF233FF}" srcOrd="0" destOrd="0" presId="urn:microsoft.com/office/officeart/2005/8/layout/cycle2"/>
    <dgm:cxn modelId="{521571DF-317F-464D-99A0-D60E4179A043}" type="presParOf" srcId="{722B8713-4D79-4694-B401-180B4983617B}" destId="{1285D3B9-D2CA-477D-BB7E-04553EB2E998}" srcOrd="6" destOrd="0" presId="urn:microsoft.com/office/officeart/2005/8/layout/cycle2"/>
    <dgm:cxn modelId="{408085C1-81E6-4CBC-850E-FD39229C8652}" type="presParOf" srcId="{722B8713-4D79-4694-B401-180B4983617B}" destId="{9179579B-8D96-4D03-A9F1-66E403C7111C}" srcOrd="7" destOrd="0" presId="urn:microsoft.com/office/officeart/2005/8/layout/cycle2"/>
    <dgm:cxn modelId="{33334AA5-D0A2-4EA2-A1BC-833E92F2D08E}" type="presParOf" srcId="{9179579B-8D96-4D03-A9F1-66E403C7111C}" destId="{1FBAC307-49ED-478B-89CA-D0C17F5E8A13}" srcOrd="0" destOrd="0" presId="urn:microsoft.com/office/officeart/2005/8/layout/cycle2"/>
    <dgm:cxn modelId="{BD298BA8-54BB-40CB-BBA3-B39A7975C6C0}" type="presParOf" srcId="{722B8713-4D79-4694-B401-180B4983617B}" destId="{770C5DDE-FFB9-45DF-B476-92C31792DCAF}" srcOrd="8" destOrd="0" presId="urn:microsoft.com/office/officeart/2005/8/layout/cycle2"/>
    <dgm:cxn modelId="{B3CF373F-4085-41EB-BE9B-F3BF92424FCC}" type="presParOf" srcId="{722B8713-4D79-4694-B401-180B4983617B}" destId="{7C1B07A6-3A68-43E5-93AD-6713424EE388}" srcOrd="9" destOrd="0" presId="urn:microsoft.com/office/officeart/2005/8/layout/cycle2"/>
    <dgm:cxn modelId="{E4315A83-774C-46BB-BF80-B032218F7BD2}" type="presParOf" srcId="{7C1B07A6-3A68-43E5-93AD-6713424EE388}" destId="{37611D12-1691-4B85-8D05-A849A275116C}" srcOrd="0" destOrd="0" presId="urn:microsoft.com/office/officeart/2005/8/layout/cycle2"/>
    <dgm:cxn modelId="{EFC7DEAD-FF37-4582-B994-2E0A64C6E687}" type="presParOf" srcId="{722B8713-4D79-4694-B401-180B4983617B}" destId="{A16F929C-01E3-4372-B63F-6B8FC125E743}" srcOrd="10" destOrd="0" presId="urn:microsoft.com/office/officeart/2005/8/layout/cycle2"/>
    <dgm:cxn modelId="{4D44BFFF-C1FD-430A-BA56-EEFBC84955B1}" type="presParOf" srcId="{722B8713-4D79-4694-B401-180B4983617B}" destId="{6453C2DE-C77F-42BB-B66F-AB733B34D508}" srcOrd="11" destOrd="0" presId="urn:microsoft.com/office/officeart/2005/8/layout/cycle2"/>
    <dgm:cxn modelId="{B65C1976-0097-4CFA-BE11-69BAC0B2C292}" type="presParOf" srcId="{6453C2DE-C77F-42BB-B66F-AB733B34D508}" destId="{E2813486-1426-49C0-AE1B-C032C52B86E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B1E4DE-165F-4580-91AF-FE32C2216BD5}">
      <dsp:nvSpPr>
        <dsp:cNvPr id="0" name=""/>
        <dsp:cNvSpPr/>
      </dsp:nvSpPr>
      <dsp:spPr>
        <a:xfrm>
          <a:off x="3550220" y="1185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Teoreti</a:t>
          </a:r>
          <a:r>
            <a:rPr lang="cs-CZ" sz="1800" kern="1200" dirty="0" smtClean="0"/>
            <a:t>-</a:t>
          </a:r>
          <a:r>
            <a:rPr lang="cs-CZ" sz="1800" kern="1200" dirty="0" err="1" smtClean="0"/>
            <a:t>cký</a:t>
          </a:r>
          <a:r>
            <a:rPr lang="cs-CZ" sz="1800" kern="1200" dirty="0" smtClean="0"/>
            <a:t> rámec</a:t>
          </a:r>
          <a:endParaRPr lang="cs-CZ" sz="1800" kern="1200" dirty="0"/>
        </a:p>
      </dsp:txBody>
      <dsp:txXfrm>
        <a:off x="3550220" y="1185"/>
        <a:ext cx="1129158" cy="1129158"/>
      </dsp:txXfrm>
    </dsp:sp>
    <dsp:sp modelId="{95627465-3FA5-4F95-A132-E6A10DC2DEE8}">
      <dsp:nvSpPr>
        <dsp:cNvPr id="0" name=""/>
        <dsp:cNvSpPr/>
      </dsp:nvSpPr>
      <dsp:spPr>
        <a:xfrm rot="1800000">
          <a:off x="4691801" y="795262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800000">
        <a:off x="4691801" y="795262"/>
        <a:ext cx="301070" cy="381091"/>
      </dsp:txXfrm>
    </dsp:sp>
    <dsp:sp modelId="{330ACE7B-724A-4529-83C6-430DDD65577E}">
      <dsp:nvSpPr>
        <dsp:cNvPr id="0" name=""/>
        <dsp:cNvSpPr/>
      </dsp:nvSpPr>
      <dsp:spPr>
        <a:xfrm>
          <a:off x="5020053" y="849793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formulace </a:t>
          </a:r>
          <a:r>
            <a:rPr lang="cs-CZ" sz="1800" kern="1200" dirty="0" smtClean="0"/>
            <a:t>hypotéz</a:t>
          </a:r>
          <a:endParaRPr lang="cs-CZ" sz="1800" kern="1200" dirty="0"/>
        </a:p>
      </dsp:txBody>
      <dsp:txXfrm>
        <a:off x="5020053" y="849793"/>
        <a:ext cx="1129158" cy="1129158"/>
      </dsp:txXfrm>
    </dsp:sp>
    <dsp:sp modelId="{7FF98B63-1766-4067-8672-332C5A6929F9}">
      <dsp:nvSpPr>
        <dsp:cNvPr id="0" name=""/>
        <dsp:cNvSpPr/>
      </dsp:nvSpPr>
      <dsp:spPr>
        <a:xfrm rot="5400000">
          <a:off x="5434097" y="2063915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5400000">
        <a:off x="5434097" y="2063915"/>
        <a:ext cx="301070" cy="381091"/>
      </dsp:txXfrm>
    </dsp:sp>
    <dsp:sp modelId="{9F5627B7-2E6A-431B-A9C2-4EED58038EC0}">
      <dsp:nvSpPr>
        <dsp:cNvPr id="0" name=""/>
        <dsp:cNvSpPr/>
      </dsp:nvSpPr>
      <dsp:spPr>
        <a:xfrm>
          <a:off x="5020053" y="2547010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konstrukce </a:t>
          </a:r>
          <a:r>
            <a:rPr lang="cs-CZ" sz="1800" kern="1200" dirty="0" smtClean="0"/>
            <a:t>nástrojů </a:t>
          </a:r>
          <a:r>
            <a:rPr lang="cs-CZ" sz="1400" kern="1200" dirty="0" smtClean="0"/>
            <a:t>pro sběr dat</a:t>
          </a:r>
          <a:endParaRPr lang="cs-CZ" sz="1400" kern="1200" dirty="0"/>
        </a:p>
      </dsp:txBody>
      <dsp:txXfrm>
        <a:off x="5020053" y="2547010"/>
        <a:ext cx="1129158" cy="1129158"/>
      </dsp:txXfrm>
    </dsp:sp>
    <dsp:sp modelId="{72A87B1E-F2ED-45E0-BA0B-9CFDA4A8FC63}">
      <dsp:nvSpPr>
        <dsp:cNvPr id="0" name=""/>
        <dsp:cNvSpPr/>
      </dsp:nvSpPr>
      <dsp:spPr>
        <a:xfrm rot="9000000">
          <a:off x="4706560" y="3341088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9000000">
        <a:off x="4706560" y="3341088"/>
        <a:ext cx="301070" cy="381091"/>
      </dsp:txXfrm>
    </dsp:sp>
    <dsp:sp modelId="{1285D3B9-D2CA-477D-BB7E-04553EB2E998}">
      <dsp:nvSpPr>
        <dsp:cNvPr id="0" name=""/>
        <dsp:cNvSpPr/>
      </dsp:nvSpPr>
      <dsp:spPr>
        <a:xfrm>
          <a:off x="3550220" y="3395618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sběr dat</a:t>
          </a:r>
          <a:endParaRPr lang="cs-CZ" sz="1800" kern="1200" dirty="0"/>
        </a:p>
      </dsp:txBody>
      <dsp:txXfrm>
        <a:off x="3550220" y="3395618"/>
        <a:ext cx="1129158" cy="1129158"/>
      </dsp:txXfrm>
    </dsp:sp>
    <dsp:sp modelId="{9179579B-8D96-4D03-A9F1-66E403C7111C}">
      <dsp:nvSpPr>
        <dsp:cNvPr id="0" name=""/>
        <dsp:cNvSpPr/>
      </dsp:nvSpPr>
      <dsp:spPr>
        <a:xfrm rot="12600000">
          <a:off x="3236727" y="3349608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2600000">
        <a:off x="3236727" y="3349608"/>
        <a:ext cx="301070" cy="381091"/>
      </dsp:txXfrm>
    </dsp:sp>
    <dsp:sp modelId="{770C5DDE-FFB9-45DF-B476-92C31792DCAF}">
      <dsp:nvSpPr>
        <dsp:cNvPr id="0" name=""/>
        <dsp:cNvSpPr/>
      </dsp:nvSpPr>
      <dsp:spPr>
        <a:xfrm>
          <a:off x="2080387" y="2547010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analýza dat</a:t>
          </a:r>
          <a:endParaRPr lang="cs-CZ" sz="1800" kern="1200" dirty="0"/>
        </a:p>
      </dsp:txBody>
      <dsp:txXfrm>
        <a:off x="2080387" y="2547010"/>
        <a:ext cx="1129158" cy="1129158"/>
      </dsp:txXfrm>
    </dsp:sp>
    <dsp:sp modelId="{7C1B07A6-3A68-43E5-93AD-6713424EE388}">
      <dsp:nvSpPr>
        <dsp:cNvPr id="0" name=""/>
        <dsp:cNvSpPr/>
      </dsp:nvSpPr>
      <dsp:spPr>
        <a:xfrm rot="16200000">
          <a:off x="2494431" y="2080956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6200000">
        <a:off x="2494431" y="2080956"/>
        <a:ext cx="301070" cy="381091"/>
      </dsp:txXfrm>
    </dsp:sp>
    <dsp:sp modelId="{A16F929C-01E3-4372-B63F-6B8FC125E743}">
      <dsp:nvSpPr>
        <dsp:cNvPr id="0" name=""/>
        <dsp:cNvSpPr/>
      </dsp:nvSpPr>
      <dsp:spPr>
        <a:xfrm>
          <a:off x="2080387" y="849793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interpretace </a:t>
          </a:r>
          <a:r>
            <a:rPr lang="cs-CZ" sz="1800" kern="1200" dirty="0" smtClean="0"/>
            <a:t>závěrů</a:t>
          </a:r>
          <a:endParaRPr lang="cs-CZ" sz="1800" kern="1200" dirty="0"/>
        </a:p>
      </dsp:txBody>
      <dsp:txXfrm>
        <a:off x="2080387" y="849793"/>
        <a:ext cx="1129158" cy="1129158"/>
      </dsp:txXfrm>
    </dsp:sp>
    <dsp:sp modelId="{6453C2DE-C77F-42BB-B66F-AB733B34D508}">
      <dsp:nvSpPr>
        <dsp:cNvPr id="0" name=""/>
        <dsp:cNvSpPr/>
      </dsp:nvSpPr>
      <dsp:spPr>
        <a:xfrm rot="19800000">
          <a:off x="3221968" y="803783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9800000">
        <a:off x="3221968" y="803783"/>
        <a:ext cx="301070" cy="381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8C21-788E-48E9-B3AB-99FA8DD61B41}" type="datetimeFigureOut">
              <a:rPr lang="cs-CZ" smtClean="0"/>
              <a:pPr/>
              <a:t>17.10.2011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Cíle a postupy empirického výzkumu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i="1" dirty="0" smtClean="0"/>
              <a:t>„Teorie  bez praxe je mrtvá, praxe bez teorie je slepá a hluchá.“ </a:t>
            </a:r>
          </a:p>
          <a:p>
            <a:pPr algn="r">
              <a:buNone/>
            </a:pPr>
            <a:r>
              <a:rPr lang="cs-CZ" sz="2000" i="1" dirty="0" smtClean="0"/>
              <a:t>(Urban, 2008:54)</a:t>
            </a:r>
            <a:endParaRPr lang="cs-CZ" sz="20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79912" y="2204864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29.9.2011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u="sng" dirty="0" smtClean="0"/>
              <a:t>Na začátku výzkumu se musíme rozhodnout</a:t>
            </a:r>
            <a:r>
              <a:rPr lang="cs-CZ" sz="4000" dirty="0" smtClean="0"/>
              <a:t>:</a:t>
            </a:r>
            <a:endParaRPr lang="cs-CZ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7772400" cy="3429000"/>
          </a:xfrm>
        </p:spPr>
        <p:txBody>
          <a:bodyPr>
            <a:normAutofit/>
          </a:bodyPr>
          <a:lstStyle/>
          <a:p>
            <a:r>
              <a:rPr lang="cs-CZ" dirty="0" smtClean="0"/>
              <a:t>Co chceme zjistit – jaký bude účel a co 	bude cíl výzkumu?</a:t>
            </a:r>
          </a:p>
          <a:p>
            <a:r>
              <a:rPr lang="cs-CZ" dirty="0" smtClean="0"/>
              <a:t>Musíme se </a:t>
            </a:r>
            <a:r>
              <a:rPr lang="cs-CZ" dirty="0" smtClean="0"/>
              <a:t>rozhodnout, </a:t>
            </a:r>
            <a:r>
              <a:rPr lang="cs-CZ" dirty="0" smtClean="0"/>
              <a:t>jaké a kolik proměnných nás bude zajímat?</a:t>
            </a:r>
          </a:p>
          <a:p>
            <a:r>
              <a:rPr lang="cs-CZ" dirty="0" smtClean="0"/>
              <a:t>Jak budeme data získávat?</a:t>
            </a:r>
          </a:p>
          <a:p>
            <a:r>
              <a:rPr lang="cs-CZ" dirty="0" smtClean="0"/>
              <a:t>Jak budeme data analyzovat? 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04248" y="6165304"/>
            <a:ext cx="1938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err="1" smtClean="0"/>
              <a:t>Punch</a:t>
            </a:r>
            <a:r>
              <a:rPr lang="cs-CZ" sz="2000" i="1" dirty="0" smtClean="0"/>
              <a:t>, K.F., 2008</a:t>
            </a:r>
            <a:endParaRPr lang="cs-CZ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u="sng" dirty="0" smtClean="0"/>
              <a:t>Rozlišujeme</a:t>
            </a:r>
            <a:r>
              <a:rPr lang="cs-CZ" sz="4000" dirty="0" smtClean="0"/>
              <a:t>:</a:t>
            </a:r>
            <a:endParaRPr lang="cs-CZ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7772400" cy="3429000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smtClean="0"/>
              <a:t>Téma</a:t>
            </a:r>
            <a:r>
              <a:rPr lang="cs-CZ" dirty="0" smtClean="0"/>
              <a:t> resp. předmět výzkumu</a:t>
            </a:r>
          </a:p>
          <a:p>
            <a:r>
              <a:rPr lang="cs-CZ" i="1" dirty="0" smtClean="0"/>
              <a:t>Výzkumný problém</a:t>
            </a:r>
            <a:r>
              <a:rPr lang="cs-CZ" dirty="0" smtClean="0"/>
              <a:t>, zúžení předmětu na některé jeho významné aspekty, tedy co chceme zjistit?</a:t>
            </a:r>
          </a:p>
          <a:p>
            <a:r>
              <a:rPr lang="cs-CZ" i="1" dirty="0" smtClean="0"/>
              <a:t>Výzkumná otázka (cíl)</a:t>
            </a:r>
            <a:r>
              <a:rPr lang="cs-CZ" dirty="0" smtClean="0"/>
              <a:t> - konkrétní otázka na </a:t>
            </a:r>
            <a:r>
              <a:rPr lang="cs-CZ" dirty="0" err="1" smtClean="0"/>
              <a:t>kt</a:t>
            </a:r>
            <a:r>
              <a:rPr lang="cs-CZ" dirty="0" smtClean="0"/>
              <a:t>. hledáme prostřednictvím výzkumu odpověď.</a:t>
            </a:r>
          </a:p>
          <a:p>
            <a:r>
              <a:rPr lang="cs-CZ" i="1" dirty="0" smtClean="0"/>
              <a:t>Hypotézy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44208" y="5877272"/>
            <a:ext cx="24080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000" i="1" dirty="0" smtClean="0"/>
          </a:p>
          <a:p>
            <a:r>
              <a:rPr lang="cs-CZ" sz="2000" i="1" dirty="0" smtClean="0"/>
              <a:t>Mareš, </a:t>
            </a:r>
            <a:r>
              <a:rPr lang="cs-CZ" sz="2000" i="1" dirty="0" err="1" smtClean="0"/>
              <a:t>Rabušic</a:t>
            </a:r>
            <a:r>
              <a:rPr lang="cs-CZ" sz="2000" i="1" dirty="0" smtClean="0"/>
              <a:t>, 2006</a:t>
            </a:r>
          </a:p>
          <a:p>
            <a:endParaRPr lang="cs-CZ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Doporučená </a:t>
            </a:r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latin typeface="Calibri" pitchFamily="34" charset="0"/>
              </a:rPr>
              <a:t>Disman</a:t>
            </a:r>
            <a:r>
              <a:rPr lang="cs-CZ" dirty="0" smtClean="0">
                <a:latin typeface="Calibri" pitchFamily="34" charset="0"/>
              </a:rPr>
              <a:t>, M.: </a:t>
            </a:r>
            <a:r>
              <a:rPr lang="cs-CZ" i="1" dirty="0" smtClean="0">
                <a:latin typeface="Calibri" pitchFamily="34" charset="0"/>
              </a:rPr>
              <a:t>Jak se vyrábí sociologická znalost. </a:t>
            </a:r>
            <a:r>
              <a:rPr lang="cs-CZ" dirty="0" smtClean="0">
                <a:latin typeface="Calibri" pitchFamily="34" charset="0"/>
              </a:rPr>
              <a:t>Karolinum, Praha 2009 (či starší vydání).</a:t>
            </a:r>
          </a:p>
          <a:p>
            <a:r>
              <a:rPr lang="cs-CZ" dirty="0" err="1" smtClean="0">
                <a:latin typeface="Calibri" pitchFamily="34" charset="0"/>
              </a:rPr>
              <a:t>Punch</a:t>
            </a:r>
            <a:r>
              <a:rPr lang="cs-CZ" dirty="0" smtClean="0">
                <a:latin typeface="Calibri" pitchFamily="34" charset="0"/>
              </a:rPr>
              <a:t>, K.F.: </a:t>
            </a:r>
            <a:r>
              <a:rPr lang="cs-CZ" i="1" dirty="0" smtClean="0">
                <a:latin typeface="Calibri" pitchFamily="34" charset="0"/>
              </a:rPr>
              <a:t>Základy kvantitativního šetření</a:t>
            </a:r>
            <a:r>
              <a:rPr lang="cs-CZ" dirty="0" smtClean="0">
                <a:latin typeface="Calibri" pitchFamily="34" charset="0"/>
              </a:rPr>
              <a:t>. Portál, Praha 2008.</a:t>
            </a:r>
          </a:p>
          <a:p>
            <a:r>
              <a:rPr lang="cs-CZ" dirty="0" err="1" smtClean="0">
                <a:latin typeface="Calibri" pitchFamily="34" charset="0"/>
              </a:rPr>
              <a:t>Surynek</a:t>
            </a:r>
            <a:r>
              <a:rPr lang="cs-CZ" dirty="0" smtClean="0">
                <a:latin typeface="Calibri" pitchFamily="34" charset="0"/>
              </a:rPr>
              <a:t>, A., Komárková, R., Kašparová, E.: </a:t>
            </a:r>
          </a:p>
          <a:p>
            <a:pPr>
              <a:buNone/>
            </a:pPr>
            <a:r>
              <a:rPr lang="cs-CZ" i="1" dirty="0" smtClean="0">
                <a:latin typeface="Calibri" pitchFamily="34" charset="0"/>
              </a:rPr>
              <a:t>	Základy sociologického výzkumu.</a:t>
            </a:r>
            <a:r>
              <a:rPr lang="cs-CZ" dirty="0" smtClean="0">
                <a:latin typeface="Calibri" pitchFamily="34" charset="0"/>
              </a:rPr>
              <a:t> Management </a:t>
            </a:r>
            <a:r>
              <a:rPr lang="cs-CZ" dirty="0" err="1" smtClean="0">
                <a:latin typeface="Calibri" pitchFamily="34" charset="0"/>
              </a:rPr>
              <a:t>Press</a:t>
            </a:r>
            <a:r>
              <a:rPr lang="cs-CZ" dirty="0" smtClean="0">
                <a:latin typeface="Calibri" pitchFamily="34" charset="0"/>
              </a:rPr>
              <a:t>, Praha 2001</a:t>
            </a:r>
            <a:r>
              <a:rPr lang="cs-CZ" dirty="0" smtClean="0">
                <a:latin typeface="Calibri" pitchFamily="34" charset="0"/>
              </a:rPr>
              <a:t>.</a:t>
            </a:r>
          </a:p>
          <a:p>
            <a:r>
              <a:rPr lang="cs-CZ" dirty="0" smtClean="0"/>
              <a:t>Šanderová, J.:</a:t>
            </a:r>
            <a:r>
              <a:rPr lang="cs-CZ" dirty="0" smtClean="0"/>
              <a:t> </a:t>
            </a:r>
            <a:r>
              <a:rPr lang="cs-CZ" i="1" dirty="0" smtClean="0"/>
              <a:t>Jak číst a psát odborný text ve společenských </a:t>
            </a:r>
            <a:r>
              <a:rPr lang="cs-CZ" i="1" dirty="0" smtClean="0"/>
              <a:t>vědách: </a:t>
            </a:r>
            <a:r>
              <a:rPr lang="cs-CZ" i="1" dirty="0" smtClean="0"/>
              <a:t>několik zásad pro začátečníky</a:t>
            </a:r>
            <a:r>
              <a:rPr lang="cs-CZ" dirty="0" smtClean="0"/>
              <a:t>. </a:t>
            </a:r>
            <a:r>
              <a:rPr lang="cs-CZ" dirty="0" smtClean="0"/>
              <a:t>Slon, Praha</a:t>
            </a:r>
            <a:r>
              <a:rPr lang="cs-CZ" dirty="0" smtClean="0"/>
              <a:t> </a:t>
            </a:r>
            <a:r>
              <a:rPr lang="cs-CZ" dirty="0" smtClean="0"/>
              <a:t>2005</a:t>
            </a:r>
            <a:r>
              <a:rPr lang="cs-CZ" dirty="0" smtClean="0"/>
              <a:t>. </a:t>
            </a: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MODEL EMPIRICKÉ VĚDY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LOGIKA POZNÁVACÍHO PROCESU V KVANTITATIVNÍM A KVALITATIVNÍM VÝZKUMU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593229"/>
          <a:ext cx="8229600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DEDUKCE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INDUKCE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Teorie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Hypotézy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Pozorování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Přijaté/zamítnuté hypotézy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Pozorování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Nalezené pravidelnosti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Předběžné závěry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Teorie</a:t>
                      </a:r>
                    </a:p>
                  </a:txBody>
                  <a:tcPr marL="44450" marR="44450" marT="0" marB="0"/>
                </a:tc>
              </a:tr>
              <a:tr h="9988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KVANTITATIVNÍ </a:t>
                      </a: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PŘÍSTUP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(paradigma)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KVALITATIVNÍ </a:t>
                      </a: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PŘÍSTUP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(paradigma)</a:t>
                      </a: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43636" y="5643578"/>
            <a:ext cx="2530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viz </a:t>
            </a:r>
            <a:r>
              <a:rPr lang="cs-CZ" i="1" dirty="0" err="1" smtClean="0"/>
              <a:t>Disman</a:t>
            </a:r>
            <a:r>
              <a:rPr lang="cs-CZ" i="1" dirty="0"/>
              <a:t> </a:t>
            </a:r>
            <a:r>
              <a:rPr lang="cs-CZ" i="1" dirty="0" smtClean="0"/>
              <a:t>(2009, str. 77)</a:t>
            </a:r>
            <a:endParaRPr lang="cs-CZ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vs. porozumění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Kvantitativní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Kvalitativní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cílem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testování hypotéz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cílem 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formulace, vytvoření teorie (hypotéz)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deduktivní logika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induktivní logika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omezený rozsah informace o mnoha jednotkách/jedincích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mnoho informace o malém počtu jednotek/jedinců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redukce reality na proměnné a sledované vztahy mezi nimi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redukce počtu sledovaných jedinců/jednotek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CC0000"/>
                </a:solidFill>
              </a:rPr>
              <a:t>Základní </a:t>
            </a:r>
            <a:r>
              <a:rPr lang="cs-CZ" sz="4000" b="1" dirty="0" smtClean="0">
                <a:solidFill>
                  <a:srgbClr val="CC0000"/>
                </a:solidFill>
              </a:rPr>
              <a:t>podstata kvantitativního </a:t>
            </a:r>
            <a:r>
              <a:rPr lang="cs-CZ" sz="4000" b="1" dirty="0">
                <a:solidFill>
                  <a:srgbClr val="CC0000"/>
                </a:solidFill>
              </a:rPr>
              <a:t>výzkumu:</a:t>
            </a:r>
            <a:endParaRPr lang="cs-CZ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429000"/>
          </a:xfrm>
        </p:spPr>
        <p:txBody>
          <a:bodyPr/>
          <a:lstStyle/>
          <a:p>
            <a:pPr algn="ctr">
              <a:buNone/>
            </a:pPr>
            <a:r>
              <a:rPr lang="cs-CZ" dirty="0"/>
              <a:t>SOCIÁLNÍ  REALITA  JE  REDUKOVÁNA  NA  SOUBOR  STATISTICKY  OVĚŘITELNÝCH VZTAHŮ MEZI </a:t>
            </a:r>
            <a:r>
              <a:rPr lang="cs-CZ" dirty="0" smtClean="0"/>
              <a:t>PROMĚNNÝMI</a:t>
            </a:r>
            <a:r>
              <a:rPr lang="cs-CZ" dirty="0"/>
              <a:t>.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flipH="1">
            <a:off x="3059832" y="4149080"/>
            <a:ext cx="1512168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4572000" y="4149080"/>
            <a:ext cx="1440160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331640" y="4941168"/>
            <a:ext cx="2638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Metoda experimentální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157682" y="4941168"/>
            <a:ext cx="325326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Metoda neexperimentální</a:t>
            </a:r>
          </a:p>
          <a:p>
            <a:pPr algn="ctr"/>
            <a:r>
              <a:rPr lang="cs-CZ" dirty="0" smtClean="0"/>
              <a:t>tzv. zkoumání přirozených skupin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Zamlčené předpoklady kvantitativního šetření</a:t>
            </a:r>
            <a:br>
              <a:rPr lang="cs-CZ" sz="4000" b="1" dirty="0"/>
            </a:br>
            <a:r>
              <a:rPr lang="cs-CZ" sz="2400" i="1" dirty="0"/>
              <a:t>Zdroj: </a:t>
            </a:r>
            <a:r>
              <a:rPr lang="cs-CZ" sz="2400" i="1" dirty="0" err="1"/>
              <a:t>Petrusek</a:t>
            </a:r>
            <a:r>
              <a:rPr lang="cs-CZ" sz="2400" i="1" dirty="0"/>
              <a:t>, M., Teorie a metoda v moderní sociologii.</a:t>
            </a:r>
            <a:br>
              <a:rPr lang="cs-CZ" sz="2400" i="1" dirty="0"/>
            </a:br>
            <a:endParaRPr lang="cs-CZ" sz="3600" i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7772400" cy="4114800"/>
          </a:xfrm>
        </p:spPr>
        <p:txBody>
          <a:bodyPr>
            <a:normAutofit fontScale="92500"/>
          </a:bodyPr>
          <a:lstStyle/>
          <a:p>
            <a:pPr>
              <a:spcBef>
                <a:spcPct val="10000"/>
              </a:spcBef>
              <a:buFontTx/>
              <a:buNone/>
            </a:pPr>
            <a:r>
              <a:rPr lang="cs-CZ" dirty="0"/>
              <a:t>(1) Tentýž stimul má pro každého respondenta tentýž význam.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cs-CZ" dirty="0"/>
              <a:t>(2) Otázka výzkumníka je zajímavá nebo relevantní pro toho, kdo odpovídá.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cs-CZ" dirty="0"/>
              <a:t>(3) To, co respondent vypovídá, odpovídá jeho názoru a pak i jeho následnému chování.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cs-CZ" dirty="0"/>
              <a:t>(4) Výzkumník spoléhá na to, že dotazovaný rozumí situaci, na níž je dotazován.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638800" y="6172200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accent1"/>
                </a:solidFill>
              </a:rPr>
              <a:t>pokr.</a:t>
            </a:r>
            <a:r>
              <a:rPr lang="cs-CZ"/>
              <a:t> 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6400800" y="6172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endParaRPr lang="cs-CZ" sz="3600" i="1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7772400" cy="4114800"/>
          </a:xfrm>
        </p:spPr>
        <p:txBody>
          <a:bodyPr/>
          <a:lstStyle/>
          <a:p>
            <a:pPr>
              <a:spcBef>
                <a:spcPct val="10000"/>
              </a:spcBef>
              <a:buFontTx/>
              <a:buNone/>
            </a:pPr>
            <a:r>
              <a:rPr lang="cs-CZ"/>
              <a:t>(5) Předpoklad, že verbální vyjádření respondenta lze přepsat do podoby jiného znaku bez ztráty informace.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cs-CZ"/>
              <a:t>(6) Předpoklad, že zkoumanou realitu lze uchopit v těch parametrech, proměnných, které jsou dány na počátku výzkumu.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638800" y="61722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Volba a formulace   </a:t>
            </a: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výzkumného problému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707904" y="3789040"/>
            <a:ext cx="18293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cs-CZ" sz="2800" dirty="0" smtClean="0">
                <a:latin typeface="Calibri" pitchFamily="34" charset="0"/>
                <a:cs typeface="Calibri" pitchFamily="34" charset="0"/>
              </a:rPr>
              <a:t>13.10.2011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C0000"/>
                </a:solidFill>
              </a:rPr>
              <a:t>Hl. zásady kvantitativního </a:t>
            </a:r>
            <a:r>
              <a:rPr lang="cs-CZ" sz="4000" b="1" dirty="0">
                <a:solidFill>
                  <a:srgbClr val="CC0000"/>
                </a:solidFill>
              </a:rPr>
              <a:t>výzkumu:</a:t>
            </a:r>
            <a:endParaRPr lang="cs-CZ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429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Vědecká průkaznost výsledků výzkumu spočívá v logicky správném a metodologicky „čistém“ designu výzkumu.</a:t>
            </a:r>
          </a:p>
          <a:p>
            <a:r>
              <a:rPr lang="cs-CZ" dirty="0" smtClean="0"/>
              <a:t>Design nemohou nahradit ani sebepůsobivější statistické operace.</a:t>
            </a:r>
          </a:p>
          <a:p>
            <a:r>
              <a:rPr lang="cs-CZ" u="sng" dirty="0" smtClean="0"/>
              <a:t>Výpovědi o realitě nejsou realitou samotnou</a:t>
            </a:r>
            <a:r>
              <a:rPr lang="cs-CZ" dirty="0" smtClean="0"/>
              <a:t>!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44208" y="6237312"/>
            <a:ext cx="2183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Mareš, </a:t>
            </a:r>
            <a:r>
              <a:rPr lang="cs-CZ" i="1" dirty="0" err="1" smtClean="0"/>
              <a:t>Rabušic</a:t>
            </a:r>
            <a:r>
              <a:rPr lang="cs-CZ" i="1" dirty="0" smtClean="0"/>
              <a:t>, 2006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429</Words>
  <Application>Microsoft Office PowerPoint</Application>
  <PresentationFormat>Předvádění na obrazovce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Cíle a postupy empirického výzkumu</vt:lpstr>
      <vt:lpstr> MODEL EMPIRICKÉ VĚDY </vt:lpstr>
      <vt:lpstr>LOGIKA POZNÁVACÍHO PROCESU V KVANTITATIVNÍM A KVALITATIVNÍM VÝZKUMU </vt:lpstr>
      <vt:lpstr>Testování vs. porozumění</vt:lpstr>
      <vt:lpstr>Základní podstata kvantitativního výzkumu:</vt:lpstr>
      <vt:lpstr>Zamlčené předpoklady kvantitativního šetření Zdroj: Petrusek, M., Teorie a metoda v moderní sociologii. </vt:lpstr>
      <vt:lpstr>Snímek 7</vt:lpstr>
      <vt:lpstr>  Volba a formulace    výzkumného problému</vt:lpstr>
      <vt:lpstr>Hl. zásady kvantitativního výzkumu:</vt:lpstr>
      <vt:lpstr>Na začátku výzkumu se musíme rozhodnout:</vt:lpstr>
      <vt:lpstr>Rozlišujeme:</vt:lpstr>
      <vt:lpstr>Doporučená literatura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laura</dc:creator>
  <cp:lastModifiedBy>laura</cp:lastModifiedBy>
  <cp:revision>13</cp:revision>
  <dcterms:created xsi:type="dcterms:W3CDTF">2011-10-13T07:29:46Z</dcterms:created>
  <dcterms:modified xsi:type="dcterms:W3CDTF">2011-10-17T12:36:44Z</dcterms:modified>
</cp:coreProperties>
</file>