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0" r:id="rId2"/>
    <p:sldId id="281" r:id="rId3"/>
    <p:sldId id="279" r:id="rId4"/>
    <p:sldId id="270" r:id="rId5"/>
    <p:sldId id="268" r:id="rId6"/>
    <p:sldId id="277" r:id="rId7"/>
    <p:sldId id="271" r:id="rId8"/>
    <p:sldId id="272" r:id="rId9"/>
    <p:sldId id="283" r:id="rId10"/>
    <p:sldId id="274" r:id="rId11"/>
    <p:sldId id="275" r:id="rId12"/>
    <p:sldId id="273" r:id="rId13"/>
    <p:sldId id="284" r:id="rId14"/>
    <p:sldId id="276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EBCB0-C68E-41E4-9852-1DB3B10F4091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7132B-8FDE-40BC-8962-BF6CAB0DAB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B365-AF15-4E0F-8E42-8172D537221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76F4-1C93-4A51-9BA4-2BE6BD37F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Dvouhlavňová otázka, operuje</a:t>
            </a:r>
            <a:r>
              <a:rPr lang="cs-CZ" baseline="0" dirty="0" smtClean="0"/>
              <a:t> s podmínkou, na které se nemusí všichni respondenti shodnout.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76F4-1C93-4A51-9BA4-2BE6BD37FE5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Dvouhlavňová otázka, operuje</a:t>
            </a:r>
            <a:r>
              <a:rPr lang="cs-CZ" baseline="0" dirty="0" smtClean="0"/>
              <a:t> s podmínkou, na které se </a:t>
            </a:r>
            <a:r>
              <a:rPr lang="cs-CZ" baseline="0" smtClean="0"/>
              <a:t>nemusí všichni respondenti shodnout.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76F4-1C93-4A51-9BA4-2BE6BD37FE5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Dvouhlavňová otázka, operuje</a:t>
            </a:r>
            <a:r>
              <a:rPr lang="cs-CZ" baseline="0" dirty="0" smtClean="0"/>
              <a:t> s podmínkou, na které se </a:t>
            </a:r>
            <a:r>
              <a:rPr lang="cs-CZ" baseline="0" smtClean="0"/>
              <a:t>nemusí všichni respondenti shodnout.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76F4-1C93-4A51-9BA4-2BE6BD37FE5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Dvouhlavňová otázka, operuje</a:t>
            </a:r>
            <a:r>
              <a:rPr lang="cs-CZ" baseline="0" dirty="0" smtClean="0"/>
              <a:t> s podmínkou, na které se </a:t>
            </a:r>
            <a:r>
              <a:rPr lang="cs-CZ" baseline="0" smtClean="0"/>
              <a:t>nemusí všichni respondenti shodnout.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76F4-1C93-4A51-9BA4-2BE6BD37FE5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cs-CZ" sz="4400"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8FE381-800F-4E29-875C-EBCA0105FBA4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0A33F7-7E3D-4E22-A1E0-83006A8025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Dotazník</a:t>
            </a:r>
            <a:endParaRPr 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sz="3600" dirty="0" smtClean="0">
                <a:latin typeface="Calibri" pitchFamily="34" charset="0"/>
                <a:cs typeface="Calibri" pitchFamily="34" charset="0"/>
              </a:rPr>
              <a:t>Základní metodologická pravidla 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konstrukce 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dotazníku</a:t>
            </a:r>
          </a:p>
          <a:p>
            <a:endParaRPr lang="cs-CZ" sz="3600" dirty="0" smtClean="0">
              <a:latin typeface="Calibri" pitchFamily="34" charset="0"/>
              <a:cs typeface="Calibri" pitchFamily="34" charset="0"/>
            </a:endParaRPr>
          </a:p>
          <a:p>
            <a:endParaRPr lang="cs-CZ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79912" y="501317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10. 11. 2011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/>
              <a:t>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24691" y="2060848"/>
            <a:ext cx="74641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„Rozdíly ve mzdách by být neměly“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1. Zcela souhlasím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2. Spíše souhlasím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3. Nevím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4. Spíše nesouhlasím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5. Zcela nesouhlasím</a:t>
            </a:r>
          </a:p>
          <a:p>
            <a:pPr marL="742950" indent="-742950"/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6. </a:t>
            </a:r>
            <a:r>
              <a:rPr lang="cs-CZ" b="1" dirty="0"/>
              <a:t>příklad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96147" y="2997200"/>
            <a:ext cx="64023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„Mohl/a byste prosím uvést, </a:t>
            </a: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jaký je váš příjem? 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7. </a:t>
            </a:r>
            <a:r>
              <a:rPr lang="cs-CZ" b="1" dirty="0"/>
              <a:t>příklad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388" y="2997200"/>
            <a:ext cx="8835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>
                <a:latin typeface="Calibri" pitchFamily="34" charset="0"/>
                <a:cs typeface="Calibri" pitchFamily="34" charset="0"/>
              </a:rPr>
              <a:t>„Souhlasíte 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nebo nesouhlasíte s </a:t>
            </a:r>
            <a:r>
              <a:rPr lang="cs-CZ" sz="4000" i="1" dirty="0">
                <a:latin typeface="Calibri" pitchFamily="34" charset="0"/>
                <a:cs typeface="Calibri" pitchFamily="34" charset="0"/>
              </a:rPr>
              <a:t>názorem </a:t>
            </a:r>
            <a:endParaRPr lang="cs-CZ" sz="4000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prezidenta</a:t>
            </a:r>
            <a:r>
              <a:rPr lang="cs-CZ" sz="4000" i="1" dirty="0">
                <a:latin typeface="Calibri" pitchFamily="34" charset="0"/>
                <a:cs typeface="Calibri" pitchFamily="34" charset="0"/>
              </a:rPr>
              <a:t>, že …?“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1508125" y="2787650"/>
            <a:ext cx="6692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i="1">
                <a:latin typeface="Calibri" pitchFamily="34" charset="0"/>
              </a:rPr>
              <a:t>„Falšujete někdy úkolové listy?“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2743200" y="3733800"/>
            <a:ext cx="3721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i="1">
                <a:latin typeface="Calibri" pitchFamily="34" charset="0"/>
              </a:rPr>
              <a:t>„Bijete své děti?“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5576" y="1556792"/>
            <a:ext cx="2228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8. příklad</a:t>
            </a:r>
            <a:endParaRPr lang="cs-CZ" sz="4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9. </a:t>
            </a:r>
            <a:r>
              <a:rPr lang="cs-CZ" b="1" dirty="0"/>
              <a:t>příklad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21072" y="2997200"/>
            <a:ext cx="47525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„Jak byste hodnotil/a </a:t>
            </a: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svůj vztah k Romům?“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Disman</a:t>
            </a:r>
            <a:r>
              <a:rPr lang="cs-CZ" dirty="0" smtClean="0">
                <a:latin typeface="Calibri" pitchFamily="34" charset="0"/>
              </a:rPr>
              <a:t>, Miloslav: 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	Jak se vyrábí sociologická znalost. </a:t>
            </a:r>
            <a:r>
              <a:rPr lang="cs-CZ" dirty="0" smtClean="0">
                <a:latin typeface="Calibri" pitchFamily="34" charset="0"/>
              </a:rPr>
              <a:t>Karolinum, Praha 2009 (či starší vydání).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  <a:cs typeface="Calibri" pitchFamily="34" charset="0"/>
              </a:rPr>
              <a:t>Hendl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J.: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Přehled statistických metod zpracování dat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(zejména kap. 1 a 2, str. 17-83). Portál, Praha 2004.</a:t>
            </a:r>
          </a:p>
          <a:p>
            <a:pPr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  <a:cs typeface="Calibri" pitchFamily="34" charset="0"/>
              </a:rPr>
              <a:t>Punch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K.F.: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Základy kvantitativního šetření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Portál, Praha 2008.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A., Komárková, R., Kašparová, E.: 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	Základy sociologického výzkumu.</a:t>
            </a:r>
            <a:r>
              <a:rPr lang="cs-CZ" dirty="0" smtClean="0">
                <a:latin typeface="Calibri" pitchFamily="34" charset="0"/>
              </a:rPr>
              <a:t> Management </a:t>
            </a:r>
            <a:r>
              <a:rPr lang="cs-CZ" dirty="0" err="1" smtClean="0">
                <a:latin typeface="Calibri" pitchFamily="34" charset="0"/>
              </a:rPr>
              <a:t>Press</a:t>
            </a:r>
            <a:r>
              <a:rPr lang="cs-CZ" dirty="0" smtClean="0">
                <a:latin typeface="Calibri" pitchFamily="34" charset="0"/>
              </a:rPr>
              <a:t>, Praha 2001.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TECHNIKY SBĚRU DAT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3429000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KVANTITATIVNÍ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VÝZKUM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200" i="1" dirty="0" smtClean="0"/>
              <a:t>standardizované techniky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b="1" dirty="0" smtClean="0"/>
              <a:t>Dotazník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standardizovaný rozhovor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standardizované pozorování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sekundární analýza dat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2200" dirty="0" smtClean="0"/>
              <a:t>kvantitativní obsahová analýza (dokumentů, tisku apod.)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040" y="1556792"/>
            <a:ext cx="374904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1"/>
                </a:solidFill>
              </a:rPr>
              <a:t>KVALITATIVNÍ </a:t>
            </a:r>
            <a:r>
              <a:rPr lang="cs-CZ" sz="2200" b="1" dirty="0" smtClean="0">
                <a:solidFill>
                  <a:schemeClr val="accent1"/>
                </a:solidFill>
              </a:rPr>
              <a:t>VÝZKUM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nestandardizované pozorování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 smtClean="0"/>
              <a:t>	(zejména participativní)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nestandardizovaný rozhovor (hloubkový, etnometodologický, atp.)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biografické metody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err="1" smtClean="0"/>
              <a:t>textuální</a:t>
            </a:r>
            <a:r>
              <a:rPr lang="cs-CZ" sz="2200" dirty="0" smtClean="0"/>
              <a:t> obsahová analýza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cap="small" dirty="0" smtClean="0">
                <a:solidFill>
                  <a:srgbClr val="C00000"/>
                </a:solidFill>
              </a:rPr>
              <a:t>Proměnné a jejich dělení</a:t>
            </a:r>
            <a:br>
              <a:rPr lang="cs-CZ" u="sng" cap="small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vyjádření hodnot proměnných:</a:t>
            </a:r>
          </a:p>
          <a:p>
            <a:pPr lvl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kvantitativní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proměnné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(diskrétní &amp; spojité)</a:t>
            </a:r>
          </a:p>
          <a:p>
            <a:pPr lvl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kvalitativní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proměnné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vztahů mezi hodnotami jednotlivých proměnných:</a:t>
            </a:r>
          </a:p>
          <a:p>
            <a:pPr lvl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nominální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variant)</a:t>
            </a:r>
          </a:p>
          <a:p>
            <a:pPr lvl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ordinální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 &amp; uspořádání vertikální nebo horizontální)</a:t>
            </a:r>
          </a:p>
          <a:p>
            <a:pPr lvl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kardinální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 &amp; uspořádání &amp; vzdálenost)</a:t>
            </a:r>
          </a:p>
          <a:p>
            <a:pPr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intervalové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(např. příjem)</a:t>
            </a:r>
          </a:p>
          <a:p>
            <a:pPr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poměrové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(např. věk, počet dětí, váha, životnost výrobku atd.)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hranice mezi jednotlivými proměnnými nejsou neprůchodné, záleží na úhlu pohledu, např. volba politické strany (nominální, ordinální) nebo vzdělání (nominální, ordinální, kardinální)</a:t>
            </a:r>
          </a:p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proměnné vyššího řádu měření lze převést do nižšího řádu měření (tzv.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ordinalizace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nebo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nominalizace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proměnných)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772400" cy="1143000"/>
          </a:xfrm>
        </p:spPr>
        <p:txBody>
          <a:bodyPr>
            <a:normAutofit/>
          </a:bodyPr>
          <a:lstStyle/>
          <a:p>
            <a:r>
              <a:rPr lang="cs-CZ" sz="2400" i="1" dirty="0"/>
              <a:t/>
            </a:r>
            <a:br>
              <a:rPr lang="cs-CZ" sz="2400" i="1" dirty="0"/>
            </a:br>
            <a:endParaRPr lang="cs-CZ" sz="3600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7772400" cy="483488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10000"/>
              </a:spcBef>
              <a:buFontTx/>
              <a:buAutoNum type="arabicParenBoth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Je daná otázka opravdu nezbytná?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Zjišťuje otázka opravdu to co si myslíme, že zjišťuje?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(problém tzv. validity)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Je otázka srozumitelná opravdu všem?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Neptá se otázka na dvě různé věci najednou?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Není otázka sugestivní?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Je výčet kategorií pro odpověď úplný?</a:t>
            </a:r>
          </a:p>
          <a:p>
            <a:pPr marL="514350" indent="-514350">
              <a:spcBef>
                <a:spcPct val="10000"/>
              </a:spcBef>
              <a:buNone/>
            </a:pP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400800" y="617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620688"/>
            <a:ext cx="7988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 co si dávat pozor při formulaci otázek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Běžné nedostatky ve formulaci otázek v dotazníku</a:t>
            </a:r>
            <a:endParaRPr 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>
                <a:latin typeface="Calibri" pitchFamily="34" charset="0"/>
                <a:cs typeface="Calibri" pitchFamily="34" charset="0"/>
              </a:rPr>
              <a:t>příklady</a:t>
            </a:r>
            <a:endParaRPr lang="cs-CZ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příklad: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3608" y="242088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„Máte rád/a mléko a mléčné výrobky?“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/>
              <a:t>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43268" y="2740025"/>
            <a:ext cx="87559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„Myslíte si, že stát dostatečně podporuje </a:t>
            </a: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absolventy vysokých škol při hledání </a:t>
            </a: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zaměstnání?“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>
                <a:cs typeface="Calibri" pitchFamily="34" charset="0"/>
              </a:rPr>
              <a:t>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2157" y="2740025"/>
            <a:ext cx="86981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„Jste spokojen/a s Vašim zaměstnáním?“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1. Ano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2. Ne</a:t>
            </a:r>
          </a:p>
          <a:p>
            <a:pPr marL="742950" indent="-742950"/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/>
              <a:t>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53271" y="2060848"/>
            <a:ext cx="411215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Do kina chodíte: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1. často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2. ne tak často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3. občas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4. zřídka</a:t>
            </a:r>
          </a:p>
          <a:p>
            <a:pPr marL="742950" indent="-742950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5. vůbec ne</a:t>
            </a:r>
          </a:p>
          <a:p>
            <a:pPr marL="742950" indent="-742950"/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295</Words>
  <Application>Microsoft Office PowerPoint</Application>
  <PresentationFormat>Předvádění na obrazovce (4:3)</PresentationFormat>
  <Paragraphs>103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Dotazník</vt:lpstr>
      <vt:lpstr>TECHNIKY SBĚRU DAT</vt:lpstr>
      <vt:lpstr>Proměnné a jejich dělení </vt:lpstr>
      <vt:lpstr> </vt:lpstr>
      <vt:lpstr>Běžné nedostatky ve formulaci otázek v dotazníku</vt:lpstr>
      <vt:lpstr>1. příklad:</vt:lpstr>
      <vt:lpstr>2. příklad</vt:lpstr>
      <vt:lpstr>3. příklad</vt:lpstr>
      <vt:lpstr>4. příklad</vt:lpstr>
      <vt:lpstr>5. příklad</vt:lpstr>
      <vt:lpstr>6. příklad</vt:lpstr>
      <vt:lpstr>7. příklad</vt:lpstr>
      <vt:lpstr>Snímek 13</vt:lpstr>
      <vt:lpstr>9. příklad</vt:lpstr>
      <vt:lpstr>Použité zdroje</vt:lpstr>
    </vt:vector>
  </TitlesOfParts>
  <Company>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katrnak</dc:creator>
  <cp:lastModifiedBy>laura</cp:lastModifiedBy>
  <cp:revision>62</cp:revision>
  <dcterms:created xsi:type="dcterms:W3CDTF">2010-11-11T11:06:05Z</dcterms:created>
  <dcterms:modified xsi:type="dcterms:W3CDTF">2011-11-23T15:18:01Z</dcterms:modified>
</cp:coreProperties>
</file>