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80" r:id="rId2"/>
    <p:sldId id="281" r:id="rId3"/>
    <p:sldId id="279" r:id="rId4"/>
    <p:sldId id="270" r:id="rId5"/>
    <p:sldId id="268" r:id="rId6"/>
    <p:sldId id="277" r:id="rId7"/>
    <p:sldId id="271" r:id="rId8"/>
    <p:sldId id="272" r:id="rId9"/>
    <p:sldId id="283" r:id="rId10"/>
    <p:sldId id="274" r:id="rId11"/>
    <p:sldId id="275" r:id="rId12"/>
    <p:sldId id="273" r:id="rId13"/>
    <p:sldId id="284" r:id="rId14"/>
    <p:sldId id="276" r:id="rId15"/>
    <p:sldId id="26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79" autoAdjust="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EBCB0-C68E-41E4-9852-1DB3B10F4091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7132B-8FDE-40BC-8962-BF6CAB0DABE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BB365-AF15-4E0F-8E42-8172D5372214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376F4-1C93-4A51-9BA4-2BE6BD37F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Dvouhlavňová otázka, operuje</a:t>
            </a:r>
            <a:r>
              <a:rPr lang="cs-CZ" baseline="0" dirty="0" smtClean="0"/>
              <a:t> s podmínkou, na které se nemusí všichni respondenti shodnout.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376F4-1C93-4A51-9BA4-2BE6BD37FE51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Dvouhlavňová otázka, operuje</a:t>
            </a:r>
            <a:r>
              <a:rPr lang="cs-CZ" baseline="0" dirty="0" smtClean="0"/>
              <a:t> s podmínkou, na které se </a:t>
            </a:r>
            <a:r>
              <a:rPr lang="cs-CZ" baseline="0" smtClean="0"/>
              <a:t>nemusí všichni respondenti shodnout.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376F4-1C93-4A51-9BA4-2BE6BD37FE51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Dvouhlavňová otázka, operuje</a:t>
            </a:r>
            <a:r>
              <a:rPr lang="cs-CZ" baseline="0" dirty="0" smtClean="0"/>
              <a:t> s podmínkou, na které se </a:t>
            </a:r>
            <a:r>
              <a:rPr lang="cs-CZ" baseline="0" smtClean="0"/>
              <a:t>nemusí všichni respondenti shodnout.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376F4-1C93-4A51-9BA4-2BE6BD37FE51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Dvouhlavňová otázka, operuje</a:t>
            </a:r>
            <a:r>
              <a:rPr lang="cs-CZ" baseline="0" dirty="0" smtClean="0"/>
              <a:t> s podmínkou, na které se </a:t>
            </a:r>
            <a:r>
              <a:rPr lang="cs-CZ" baseline="0" smtClean="0"/>
              <a:t>nemusí všichni respondenti shodnout.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376F4-1C93-4A51-9BA4-2BE6BD37FE51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E381-800F-4E29-875C-EBCA0105FBA4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80A33F7-7E3D-4E22-A1E0-83006A8025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E381-800F-4E29-875C-EBCA0105FBA4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33F7-7E3D-4E22-A1E0-83006A8025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E381-800F-4E29-875C-EBCA0105FBA4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33F7-7E3D-4E22-A1E0-83006A8025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pPr algn="ctr"/>
            <a:endParaRPr lang="cs-CZ" sz="4400">
              <a:latin typeface="Calibri" pitchFamily="34" charset="0"/>
            </a:endParaRPr>
          </a:p>
        </p:txBody>
      </p:sp>
      <p:sp>
        <p:nvSpPr>
          <p:cNvPr id="61443" name="Rectangle 3"/>
          <p:cNvSpPr>
            <a:spLocks noGrp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cs-CZ" sz="3200"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E381-800F-4E29-875C-EBCA0105FBA4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33F7-7E3D-4E22-A1E0-83006A8025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E381-800F-4E29-875C-EBCA0105FBA4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80A33F7-7E3D-4E22-A1E0-83006A8025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E381-800F-4E29-875C-EBCA0105FBA4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33F7-7E3D-4E22-A1E0-83006A8025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E381-800F-4E29-875C-EBCA0105FBA4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33F7-7E3D-4E22-A1E0-83006A8025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E381-800F-4E29-875C-EBCA0105FBA4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33F7-7E3D-4E22-A1E0-83006A8025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E381-800F-4E29-875C-EBCA0105FBA4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33F7-7E3D-4E22-A1E0-83006A8025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E381-800F-4E29-875C-EBCA0105FBA4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33F7-7E3D-4E22-A1E0-83006A8025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E381-800F-4E29-875C-EBCA0105FBA4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80A33F7-7E3D-4E22-A1E0-83006A8025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8FE381-800F-4E29-875C-EBCA0105FBA4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80A33F7-7E3D-4E22-A1E0-83006A80252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700808"/>
            <a:ext cx="77724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Dotazník</a:t>
            </a:r>
            <a:endParaRPr lang="cs-CZ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sz="3600" dirty="0" smtClean="0">
                <a:latin typeface="Calibri" pitchFamily="34" charset="0"/>
                <a:cs typeface="Calibri" pitchFamily="34" charset="0"/>
              </a:rPr>
              <a:t>Základní metodologická pravidla </a:t>
            </a:r>
            <a:r>
              <a:rPr lang="cs-CZ" sz="3600" dirty="0" smtClean="0">
                <a:latin typeface="Calibri" pitchFamily="34" charset="0"/>
                <a:cs typeface="Calibri" pitchFamily="34" charset="0"/>
              </a:rPr>
              <a:t>konstrukce </a:t>
            </a:r>
            <a:r>
              <a:rPr lang="cs-CZ" sz="3600" dirty="0" smtClean="0">
                <a:latin typeface="Calibri" pitchFamily="34" charset="0"/>
                <a:cs typeface="Calibri" pitchFamily="34" charset="0"/>
              </a:rPr>
              <a:t>dotazníku</a:t>
            </a:r>
          </a:p>
          <a:p>
            <a:endParaRPr lang="cs-CZ" sz="3600" dirty="0" smtClean="0">
              <a:latin typeface="Calibri" pitchFamily="34" charset="0"/>
              <a:cs typeface="Calibri" pitchFamily="34" charset="0"/>
            </a:endParaRPr>
          </a:p>
          <a:p>
            <a:endParaRPr lang="cs-CZ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779912" y="5013176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10. 11. 2011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908050"/>
            <a:ext cx="7772400" cy="1143000"/>
          </a:xfrm>
        </p:spPr>
        <p:txBody>
          <a:bodyPr/>
          <a:lstStyle/>
          <a:p>
            <a:r>
              <a:rPr lang="cs-CZ" b="1" dirty="0" smtClean="0"/>
              <a:t>5. </a:t>
            </a:r>
            <a:r>
              <a:rPr lang="cs-CZ" b="1" dirty="0"/>
              <a:t>příklad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924691" y="2060848"/>
            <a:ext cx="7464159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„Rozdíly ve mzdách by být neměly“</a:t>
            </a:r>
          </a:p>
          <a:p>
            <a:pPr marL="742950" indent="-742950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		1. Zcela souhlasím</a:t>
            </a:r>
          </a:p>
          <a:p>
            <a:pPr marL="742950" indent="-742950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		2. Spíše souhlasím</a:t>
            </a:r>
          </a:p>
          <a:p>
            <a:pPr marL="742950" indent="-742950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		3. Nevím</a:t>
            </a:r>
          </a:p>
          <a:p>
            <a:pPr marL="742950" indent="-742950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		4. Spíše nesouhlasím</a:t>
            </a:r>
          </a:p>
          <a:p>
            <a:pPr marL="742950" indent="-742950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		5. Zcela nesouhlasím</a:t>
            </a:r>
          </a:p>
          <a:p>
            <a:pPr marL="742950" indent="-742950"/>
            <a:endParaRPr lang="cs-CZ" sz="400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57338"/>
            <a:ext cx="8229600" cy="1143000"/>
          </a:xfrm>
        </p:spPr>
        <p:txBody>
          <a:bodyPr/>
          <a:lstStyle/>
          <a:p>
            <a:r>
              <a:rPr lang="cs-CZ" b="1" dirty="0" smtClean="0"/>
              <a:t>6. </a:t>
            </a:r>
            <a:r>
              <a:rPr lang="cs-CZ" b="1" dirty="0"/>
              <a:t>příklad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396147" y="2997200"/>
            <a:ext cx="640239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„Mohl/a byste prosím uvést, </a:t>
            </a:r>
          </a:p>
          <a:p>
            <a:pPr algn="ctr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jaký je váš příjem? “</a:t>
            </a:r>
            <a:endParaRPr lang="cs-CZ" sz="400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57338"/>
            <a:ext cx="8229600" cy="1143000"/>
          </a:xfrm>
        </p:spPr>
        <p:txBody>
          <a:bodyPr/>
          <a:lstStyle/>
          <a:p>
            <a:r>
              <a:rPr lang="cs-CZ" b="1" dirty="0" smtClean="0"/>
              <a:t>7. </a:t>
            </a:r>
            <a:r>
              <a:rPr lang="cs-CZ" b="1" dirty="0"/>
              <a:t>příklad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79388" y="2997200"/>
            <a:ext cx="88358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4000" i="1" dirty="0">
                <a:latin typeface="Calibri" pitchFamily="34" charset="0"/>
                <a:cs typeface="Calibri" pitchFamily="34" charset="0"/>
              </a:rPr>
              <a:t>„Souhlasíte </a:t>
            </a:r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nebo nesouhlasíte s </a:t>
            </a:r>
            <a:r>
              <a:rPr lang="cs-CZ" sz="4000" i="1" dirty="0">
                <a:latin typeface="Calibri" pitchFamily="34" charset="0"/>
                <a:cs typeface="Calibri" pitchFamily="34" charset="0"/>
              </a:rPr>
              <a:t>názorem </a:t>
            </a:r>
            <a:endParaRPr lang="cs-CZ" sz="4000" i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prezidenta</a:t>
            </a:r>
            <a:r>
              <a:rPr lang="cs-CZ" sz="4000" i="1" dirty="0">
                <a:latin typeface="Calibri" pitchFamily="34" charset="0"/>
                <a:cs typeface="Calibri" pitchFamily="34" charset="0"/>
              </a:rPr>
              <a:t>, že …?“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3"/>
          <p:cNvSpPr txBox="1">
            <a:spLocks noChangeArrowheads="1"/>
          </p:cNvSpPr>
          <p:nvPr/>
        </p:nvSpPr>
        <p:spPr bwMode="auto">
          <a:xfrm>
            <a:off x="1508125" y="2787650"/>
            <a:ext cx="6692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000" i="1">
                <a:latin typeface="Calibri" pitchFamily="34" charset="0"/>
              </a:rPr>
              <a:t>„Falšujete někdy úkolové listy?“</a:t>
            </a:r>
          </a:p>
        </p:txBody>
      </p:sp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2743200" y="3733800"/>
            <a:ext cx="3721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000" i="1">
                <a:latin typeface="Calibri" pitchFamily="34" charset="0"/>
              </a:rPr>
              <a:t>„Bijete své děti?“</a:t>
            </a:r>
          </a:p>
        </p:txBody>
      </p:sp>
      <p:sp>
        <p:nvSpPr>
          <p:cNvPr id="7" name="Obdélník 6"/>
          <p:cNvSpPr/>
          <p:nvPr/>
        </p:nvSpPr>
        <p:spPr>
          <a:xfrm>
            <a:off x="755576" y="1556792"/>
            <a:ext cx="22284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0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8. příklad</a:t>
            </a:r>
            <a:endParaRPr lang="cs-CZ" sz="40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57338"/>
            <a:ext cx="8229600" cy="1143000"/>
          </a:xfrm>
        </p:spPr>
        <p:txBody>
          <a:bodyPr/>
          <a:lstStyle/>
          <a:p>
            <a:r>
              <a:rPr lang="cs-CZ" b="1" dirty="0" smtClean="0"/>
              <a:t>9. </a:t>
            </a:r>
            <a:r>
              <a:rPr lang="cs-CZ" b="1" dirty="0"/>
              <a:t>příklad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221072" y="2997200"/>
            <a:ext cx="475251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„Jak byste hodnotil/a </a:t>
            </a:r>
          </a:p>
          <a:p>
            <a:pPr algn="ctr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svůj vztah k Romům?“</a:t>
            </a:r>
            <a:endParaRPr lang="cs-CZ" sz="400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fontScale="92500" lnSpcReduction="20000"/>
          </a:bodyPr>
          <a:lstStyle/>
          <a:p>
            <a:endParaRPr lang="cs-CZ" dirty="0" smtClean="0">
              <a:latin typeface="Calibri" pitchFamily="34" charset="0"/>
            </a:endParaRPr>
          </a:p>
          <a:p>
            <a:r>
              <a:rPr lang="cs-CZ" dirty="0" err="1" smtClean="0">
                <a:latin typeface="Calibri" pitchFamily="34" charset="0"/>
              </a:rPr>
              <a:t>Disman</a:t>
            </a:r>
            <a:r>
              <a:rPr lang="cs-CZ" dirty="0" smtClean="0">
                <a:latin typeface="Calibri" pitchFamily="34" charset="0"/>
              </a:rPr>
              <a:t>, Miloslav: </a:t>
            </a:r>
          </a:p>
          <a:p>
            <a:pPr>
              <a:buNone/>
            </a:pPr>
            <a:r>
              <a:rPr lang="cs-CZ" i="1" dirty="0" smtClean="0">
                <a:latin typeface="Calibri" pitchFamily="34" charset="0"/>
              </a:rPr>
              <a:t>	Jak se vyrábí sociologická znalost. </a:t>
            </a:r>
            <a:r>
              <a:rPr lang="cs-CZ" dirty="0" smtClean="0">
                <a:latin typeface="Calibri" pitchFamily="34" charset="0"/>
              </a:rPr>
              <a:t>Karolinum, Praha 2009 (či starší vydání).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err="1" smtClean="0">
                <a:latin typeface="Calibri" pitchFamily="34" charset="0"/>
                <a:cs typeface="Calibri" pitchFamily="34" charset="0"/>
              </a:rPr>
              <a:t>Hendl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J.: </a:t>
            </a:r>
            <a:r>
              <a:rPr lang="cs-CZ" i="1" dirty="0" smtClean="0">
                <a:latin typeface="Calibri" pitchFamily="34" charset="0"/>
                <a:cs typeface="Calibri" pitchFamily="34" charset="0"/>
              </a:rPr>
              <a:t>Přehled statistických metod zpracování dat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(zejména kap. 1 a 2, str. 17-83). Portál, Praha 2004.</a:t>
            </a:r>
          </a:p>
          <a:p>
            <a:pPr>
              <a:buNone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err="1" smtClean="0">
                <a:latin typeface="Calibri" pitchFamily="34" charset="0"/>
                <a:cs typeface="Calibri" pitchFamily="34" charset="0"/>
              </a:rPr>
              <a:t>Punch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K.F.: </a:t>
            </a:r>
            <a:r>
              <a:rPr lang="cs-CZ" i="1" dirty="0" smtClean="0">
                <a:latin typeface="Calibri" pitchFamily="34" charset="0"/>
                <a:cs typeface="Calibri" pitchFamily="34" charset="0"/>
              </a:rPr>
              <a:t>Základy kvantitativního šetření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. Portál, Praha 2008.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err="1" smtClean="0">
                <a:latin typeface="Calibri" pitchFamily="34" charset="0"/>
              </a:rPr>
              <a:t>Surynek</a:t>
            </a:r>
            <a:r>
              <a:rPr lang="cs-CZ" dirty="0" smtClean="0">
                <a:latin typeface="Calibri" pitchFamily="34" charset="0"/>
              </a:rPr>
              <a:t>, A., Komárková, R., Kašparová, E.: </a:t>
            </a:r>
          </a:p>
          <a:p>
            <a:pPr>
              <a:buNone/>
            </a:pPr>
            <a:r>
              <a:rPr lang="cs-CZ" i="1" dirty="0" smtClean="0">
                <a:latin typeface="Calibri" pitchFamily="34" charset="0"/>
              </a:rPr>
              <a:t>	Základy sociologického výzkumu.</a:t>
            </a:r>
            <a:r>
              <a:rPr lang="cs-CZ" dirty="0" smtClean="0">
                <a:latin typeface="Calibri" pitchFamily="34" charset="0"/>
              </a:rPr>
              <a:t> Management </a:t>
            </a:r>
            <a:r>
              <a:rPr lang="cs-CZ" dirty="0" err="1" smtClean="0">
                <a:latin typeface="Calibri" pitchFamily="34" charset="0"/>
              </a:rPr>
              <a:t>Press</a:t>
            </a:r>
            <a:r>
              <a:rPr lang="cs-CZ" dirty="0" smtClean="0">
                <a:latin typeface="Calibri" pitchFamily="34" charset="0"/>
              </a:rPr>
              <a:t>, Praha 2001.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TECHNIKY SBĚRU DAT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916113"/>
            <a:ext cx="3429000" cy="4319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200" b="1" dirty="0" smtClean="0">
                <a:solidFill>
                  <a:schemeClr val="accent4"/>
                </a:solidFill>
              </a:rPr>
              <a:t>KVANTITATIVNÍ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200" b="1" dirty="0" smtClean="0">
                <a:solidFill>
                  <a:schemeClr val="accent4"/>
                </a:solidFill>
              </a:rPr>
              <a:t>VÝZKUM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200" i="1" dirty="0" smtClean="0"/>
              <a:t>standardizované techniky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cs-CZ" sz="2200" b="1" dirty="0" smtClean="0"/>
              <a:t>Dotazník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cs-CZ" sz="2200" dirty="0" smtClean="0"/>
              <a:t>standardizovaný rozhovor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cs-CZ" sz="2200" dirty="0" smtClean="0"/>
              <a:t>standardizované pozorování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cs-CZ" sz="2200" dirty="0" smtClean="0"/>
              <a:t>sekundární analýza dat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cs-CZ" sz="2200" dirty="0" smtClean="0"/>
              <a:t>kvantitativní obsahová analýza (dokumentů, tisku apod.)</a:t>
            </a:r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932040" y="1556792"/>
            <a:ext cx="374904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2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 smtClean="0">
                <a:solidFill>
                  <a:schemeClr val="accent1"/>
                </a:solidFill>
              </a:rPr>
              <a:t>KVALITATIVNÍ </a:t>
            </a:r>
            <a:r>
              <a:rPr lang="cs-CZ" sz="2200" b="1" dirty="0" smtClean="0">
                <a:solidFill>
                  <a:schemeClr val="accent1"/>
                </a:solidFill>
              </a:rPr>
              <a:t>VÝZKUM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2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2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smtClean="0"/>
              <a:t>nestandardizované pozorování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dirty="0" smtClean="0"/>
              <a:t>	(zejména participativní)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smtClean="0"/>
              <a:t>nestandardizovaný rozhovor (hloubkový, etnometodologický, atp.)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smtClean="0"/>
              <a:t>biografické metody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err="1" smtClean="0"/>
              <a:t>textuální</a:t>
            </a:r>
            <a:r>
              <a:rPr lang="cs-CZ" sz="2200" dirty="0" smtClean="0"/>
              <a:t> obsahová analýza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cap="small" dirty="0" smtClean="0">
                <a:solidFill>
                  <a:srgbClr val="C00000"/>
                </a:solidFill>
              </a:rPr>
              <a:t>Proměnné a jejich dělení</a:t>
            </a:r>
            <a:br>
              <a:rPr lang="cs-CZ" u="sng" cap="small" dirty="0" smtClean="0">
                <a:solidFill>
                  <a:srgbClr val="C00000"/>
                </a:solidFill>
              </a:rPr>
            </a:b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podle vyjádření hodnot proměnných:</a:t>
            </a:r>
          </a:p>
          <a:p>
            <a:pPr lvl="0">
              <a:buNone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	- kvantitativní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proměnné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(diskrétní &amp; spojité)</a:t>
            </a:r>
          </a:p>
          <a:p>
            <a:pPr lvl="0">
              <a:buNone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	- kvalitativní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proměnné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podle vztahů mezi hodnotami jednotlivých proměnných:</a:t>
            </a:r>
          </a:p>
          <a:p>
            <a:pPr lvl="0">
              <a:buNone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	- nominální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(název variant)</a:t>
            </a:r>
          </a:p>
          <a:p>
            <a:pPr lvl="0">
              <a:buNone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	- ordinální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(název variant &amp; uspořádání vertikální nebo horizontální)</a:t>
            </a:r>
          </a:p>
          <a:p>
            <a:pPr lvl="0">
              <a:buNone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	- kardinální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(název variant &amp; uspořádání &amp; vzdálenost)</a:t>
            </a:r>
          </a:p>
          <a:p>
            <a:pPr>
              <a:buNone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cs-CZ" sz="2800" b="1" dirty="0" smtClean="0">
                <a:latin typeface="Times New Roman"/>
                <a:cs typeface="Times New Roman"/>
              </a:rPr>
              <a:t>▪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intervalové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(např. příjem)</a:t>
            </a:r>
          </a:p>
          <a:p>
            <a:pPr>
              <a:buNone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cs-CZ" sz="2800" b="1" dirty="0" smtClean="0">
                <a:latin typeface="Times New Roman"/>
                <a:cs typeface="Times New Roman"/>
              </a:rPr>
              <a:t>▪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poměrové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(např. věk, počet dětí, váha, životnost výrobku atd.)</a:t>
            </a:r>
          </a:p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hranice mezi jednotlivými proměnnými nejsou neprůchodné, záleží na úhlu pohledu, např. volba politické strany (nominální, ordinální) nebo vzdělání (nominální, ordinální, kardinální)</a:t>
            </a:r>
          </a:p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proměnné vyššího řádu měření lze převést do nižšího řádu měření (tzv.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ordinalizace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nebo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nominalizace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proměnných)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908720"/>
            <a:ext cx="7772400" cy="1143000"/>
          </a:xfrm>
        </p:spPr>
        <p:txBody>
          <a:bodyPr>
            <a:normAutofit/>
          </a:bodyPr>
          <a:lstStyle/>
          <a:p>
            <a:r>
              <a:rPr lang="cs-CZ" sz="2400" i="1" dirty="0"/>
              <a:t/>
            </a:r>
            <a:br>
              <a:rPr lang="cs-CZ" sz="2400" i="1" dirty="0"/>
            </a:br>
            <a:endParaRPr lang="cs-CZ" sz="3600" i="1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7772400" cy="4834880"/>
          </a:xfrm>
        </p:spPr>
        <p:txBody>
          <a:bodyPr>
            <a:normAutofit/>
          </a:bodyPr>
          <a:lstStyle/>
          <a:p>
            <a:pPr marL="514350" indent="-514350">
              <a:spcBef>
                <a:spcPct val="10000"/>
              </a:spcBef>
              <a:buFontTx/>
              <a:buAutoNum type="arabicParenBoth"/>
            </a:pPr>
            <a:endParaRPr lang="cs-CZ" b="1" dirty="0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spcBef>
                <a:spcPct val="10000"/>
              </a:spcBef>
              <a:buFontTx/>
              <a:buAutoNum type="arabicParenBoth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Je daná otázka opravdu nezbytná?</a:t>
            </a:r>
          </a:p>
          <a:p>
            <a:pPr marL="514350" indent="-514350">
              <a:spcBef>
                <a:spcPct val="10000"/>
              </a:spcBef>
              <a:buFontTx/>
              <a:buAutoNum type="arabicParenBoth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Zjišťuje otázka opravdu to co si myslíme, že zjišťuje?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(problém tzv. validity)</a:t>
            </a:r>
          </a:p>
          <a:p>
            <a:pPr marL="514350" indent="-514350">
              <a:spcBef>
                <a:spcPct val="10000"/>
              </a:spcBef>
              <a:buFontTx/>
              <a:buAutoNum type="arabicParenBoth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Je otázka srozumitelná opravdu všem?</a:t>
            </a:r>
          </a:p>
          <a:p>
            <a:pPr marL="514350" indent="-514350">
              <a:spcBef>
                <a:spcPct val="10000"/>
              </a:spcBef>
              <a:buFontTx/>
              <a:buAutoNum type="arabicParenBoth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Neptá se otázka na dvě různé věci najednou?</a:t>
            </a:r>
          </a:p>
          <a:p>
            <a:pPr marL="514350" indent="-514350">
              <a:spcBef>
                <a:spcPct val="10000"/>
              </a:spcBef>
              <a:buFontTx/>
              <a:buAutoNum type="arabicParenBoth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Není otázka sugestivní?</a:t>
            </a:r>
          </a:p>
          <a:p>
            <a:pPr marL="514350" indent="-514350">
              <a:spcBef>
                <a:spcPct val="10000"/>
              </a:spcBef>
              <a:buFontTx/>
              <a:buAutoNum type="arabicParenBoth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Je výčet kategorií pro odpověď úplný?</a:t>
            </a:r>
          </a:p>
          <a:p>
            <a:pPr marL="514350" indent="-514350">
              <a:spcBef>
                <a:spcPct val="10000"/>
              </a:spcBef>
              <a:buNone/>
            </a:pP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6400800" y="61722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11560" y="620688"/>
            <a:ext cx="79884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Na co si dávat pozor při formulaci otázek</a:t>
            </a:r>
            <a:r>
              <a:rPr lang="cs-CZ" b="1" dirty="0" smtClean="0">
                <a:solidFill>
                  <a:schemeClr val="accent1"/>
                </a:solidFill>
              </a:rPr>
              <a:t> </a:t>
            </a:r>
            <a:endParaRPr lang="cs-CZ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70080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Běžné nedostatky ve formulaci otázek v dotazníku</a:t>
            </a:r>
            <a:endParaRPr lang="cs-CZ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3600" dirty="0" smtClean="0">
                <a:latin typeface="Calibri" pitchFamily="34" charset="0"/>
                <a:cs typeface="Calibri" pitchFamily="34" charset="0"/>
              </a:rPr>
              <a:t>příklady</a:t>
            </a:r>
            <a:endParaRPr lang="cs-CZ" sz="3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příklad: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3608" y="2420888"/>
            <a:ext cx="6400800" cy="1752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„Máte rád/a mléko a mléčné výrobky?“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908050"/>
            <a:ext cx="7772400" cy="1143000"/>
          </a:xfrm>
        </p:spPr>
        <p:txBody>
          <a:bodyPr/>
          <a:lstStyle/>
          <a:p>
            <a:r>
              <a:rPr lang="cs-CZ" b="1" dirty="0" smtClean="0"/>
              <a:t>2. </a:t>
            </a:r>
            <a:r>
              <a:rPr lang="cs-CZ" b="1" dirty="0"/>
              <a:t>příklad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43268" y="2740025"/>
            <a:ext cx="875592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„Myslíte si, že stát dostatečně podporuje </a:t>
            </a:r>
          </a:p>
          <a:p>
            <a:pPr algn="ctr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absolventy vysokých škol při hledání </a:t>
            </a:r>
          </a:p>
          <a:p>
            <a:pPr algn="ctr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zaměstnání?“</a:t>
            </a:r>
            <a:endParaRPr lang="cs-CZ" sz="400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908050"/>
            <a:ext cx="7772400" cy="1143000"/>
          </a:xfrm>
        </p:spPr>
        <p:txBody>
          <a:bodyPr/>
          <a:lstStyle/>
          <a:p>
            <a:r>
              <a:rPr lang="cs-CZ" b="1" dirty="0" smtClean="0"/>
              <a:t>3. </a:t>
            </a:r>
            <a:r>
              <a:rPr lang="cs-CZ" b="1" dirty="0">
                <a:cs typeface="Calibri" pitchFamily="34" charset="0"/>
              </a:rPr>
              <a:t>příklad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72157" y="2740025"/>
            <a:ext cx="869815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„Jste spokojen/a s Vašim zaměstnáním?“</a:t>
            </a:r>
          </a:p>
          <a:p>
            <a:pPr marL="742950" indent="-742950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		1. Ano</a:t>
            </a:r>
          </a:p>
          <a:p>
            <a:pPr marL="742950" indent="-742950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		2. Ne</a:t>
            </a:r>
          </a:p>
          <a:p>
            <a:pPr marL="742950" indent="-742950"/>
            <a:endParaRPr lang="cs-CZ" sz="400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908050"/>
            <a:ext cx="7772400" cy="1143000"/>
          </a:xfrm>
        </p:spPr>
        <p:txBody>
          <a:bodyPr/>
          <a:lstStyle/>
          <a:p>
            <a:r>
              <a:rPr lang="cs-CZ" b="1" dirty="0" smtClean="0"/>
              <a:t>4. </a:t>
            </a:r>
            <a:r>
              <a:rPr lang="cs-CZ" b="1" dirty="0"/>
              <a:t>příklad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953271" y="2060848"/>
            <a:ext cx="4112151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Do kina chodíte:</a:t>
            </a:r>
          </a:p>
          <a:p>
            <a:pPr marL="742950" indent="-742950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		1. často</a:t>
            </a:r>
          </a:p>
          <a:p>
            <a:pPr marL="742950" indent="-742950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		2. ne tak často</a:t>
            </a:r>
          </a:p>
          <a:p>
            <a:pPr marL="742950" indent="-742950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		3. občas</a:t>
            </a:r>
          </a:p>
          <a:p>
            <a:pPr marL="742950" indent="-742950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		4. zřídka</a:t>
            </a:r>
          </a:p>
          <a:p>
            <a:pPr marL="742950" indent="-742950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		5. vůbec ne</a:t>
            </a:r>
          </a:p>
          <a:p>
            <a:pPr marL="742950" indent="-742950"/>
            <a:endParaRPr lang="cs-CZ" sz="400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295</Words>
  <Application>Microsoft Office PowerPoint</Application>
  <PresentationFormat>Předvádění na obrazovce (4:3)</PresentationFormat>
  <Paragraphs>103</Paragraphs>
  <Slides>15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Jmění</vt:lpstr>
      <vt:lpstr>Dotazník</vt:lpstr>
      <vt:lpstr>TECHNIKY SBĚRU DAT</vt:lpstr>
      <vt:lpstr>Proměnné a jejich dělení </vt:lpstr>
      <vt:lpstr> </vt:lpstr>
      <vt:lpstr>Běžné nedostatky ve formulaci otázek v dotazníku</vt:lpstr>
      <vt:lpstr>1. příklad:</vt:lpstr>
      <vt:lpstr>2. příklad</vt:lpstr>
      <vt:lpstr>3. příklad</vt:lpstr>
      <vt:lpstr>4. příklad</vt:lpstr>
      <vt:lpstr>5. příklad</vt:lpstr>
      <vt:lpstr>6. příklad</vt:lpstr>
      <vt:lpstr>7. příklad</vt:lpstr>
      <vt:lpstr>Snímek 13</vt:lpstr>
      <vt:lpstr>9. příklad</vt:lpstr>
      <vt:lpstr>Použité zdroje</vt:lpstr>
    </vt:vector>
  </TitlesOfParts>
  <Company>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katrnak</dc:creator>
  <cp:lastModifiedBy>laura</cp:lastModifiedBy>
  <cp:revision>62</cp:revision>
  <dcterms:created xsi:type="dcterms:W3CDTF">2010-11-11T11:06:05Z</dcterms:created>
  <dcterms:modified xsi:type="dcterms:W3CDTF">2011-11-23T15:18:01Z</dcterms:modified>
</cp:coreProperties>
</file>