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319" r:id="rId2"/>
    <p:sldId id="318" r:id="rId3"/>
    <p:sldId id="308" r:id="rId4"/>
    <p:sldId id="309" r:id="rId5"/>
    <p:sldId id="310" r:id="rId6"/>
    <p:sldId id="311" r:id="rId7"/>
    <p:sldId id="321" r:id="rId8"/>
    <p:sldId id="320" r:id="rId9"/>
    <p:sldId id="312" r:id="rId10"/>
    <p:sldId id="322" r:id="rId11"/>
    <p:sldId id="323" r:id="rId12"/>
    <p:sldId id="314" r:id="rId13"/>
    <p:sldId id="325" r:id="rId14"/>
    <p:sldId id="324" r:id="rId15"/>
    <p:sldId id="326" r:id="rId16"/>
    <p:sldId id="327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7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54F4DB-E003-4CE8-ADFA-937313D1EB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2C0CA63-C2DC-4CC2-AB4E-A22BEE211F50}" type="datetimeFigureOut">
              <a:rPr lang="cs-CZ"/>
              <a:pPr>
                <a:defRPr/>
              </a:pPr>
              <a:t>21.1.2012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0BA0648-7598-4550-A13E-8D7A5FA558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638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9348E-0391-4832-B8F7-0D97E9D223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9E4B2-90E8-455A-A935-5D98CCD1FA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D5239-D1BB-4EB3-9D72-3B96766B12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73CDA-A78D-4A05-AFE9-E7711B299D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FB300-7D21-4DFE-A6E5-CA4FCF540B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1E11A-D9C8-4326-8E7C-743246B789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02861-FF6F-4BC9-BE9A-E497AD6F8C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2057E-18C1-4B04-B6CB-EE6BF80B91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51290-6747-4E75-A711-4D0C09CB4F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0C1B2-0A3C-44D4-83E5-6DCBD9D7F8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0FAAF-D1C3-4D05-BF62-EDF81E1536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4D6E7-5515-4C02-9EB7-22705C8310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7EA25-F394-4E58-B640-1C5C639BC4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CFAEC-73D9-4FBE-8B9E-AAA807770C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536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/>
              <a:t>TEVS – Veřejné statky II. </a:t>
            </a: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4364761-0411-4490-8AD6-3DA01137C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sz="quarter" idx="1"/>
          </p:nvPr>
        </p:nvSpPr>
        <p:spPr>
          <a:xfrm>
            <a:off x="683568" y="4365104"/>
            <a:ext cx="7704856" cy="1273696"/>
          </a:xfrm>
        </p:spPr>
        <p:txBody>
          <a:bodyPr/>
          <a:lstStyle/>
          <a:p>
            <a:r>
              <a:rPr lang="cs-CZ" sz="2800" dirty="0" smtClean="0">
                <a:effectLst/>
              </a:rPr>
              <a:t>Výsledky experimentů ověřujících některé z teorií, efektivnost navržených alternativ, skupinový experiment ve výuce </a:t>
            </a:r>
            <a:endParaRPr lang="cs-CZ" sz="2800" dirty="0">
              <a:effectLst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 sz="quarter"/>
          </p:nvPr>
        </p:nvSpPr>
        <p:spPr>
          <a:xfrm>
            <a:off x="467544" y="1484785"/>
            <a:ext cx="7990656" cy="2020416"/>
          </a:xfrm>
        </p:spPr>
        <p:txBody>
          <a:bodyPr/>
          <a:lstStyle/>
          <a:p>
            <a:r>
              <a:rPr lang="sk-SK" sz="3200" dirty="0" err="1" smtClean="0"/>
              <a:t>Veřejná</a:t>
            </a:r>
            <a:r>
              <a:rPr lang="sk-SK" sz="3200" dirty="0" smtClean="0"/>
              <a:t> </a:t>
            </a:r>
            <a:r>
              <a:rPr lang="sk-SK" sz="3200" dirty="0" err="1" smtClean="0"/>
              <a:t>volba</a:t>
            </a:r>
            <a:r>
              <a:rPr lang="sk-SK" sz="3200" dirty="0" smtClean="0"/>
              <a:t> </a:t>
            </a:r>
            <a:r>
              <a:rPr lang="sk-SK" sz="3200" dirty="0" err="1" smtClean="0"/>
              <a:t>ve</a:t>
            </a:r>
            <a:r>
              <a:rPr lang="sk-SK" sz="3200" dirty="0" smtClean="0"/>
              <a:t> </a:t>
            </a:r>
            <a:r>
              <a:rPr lang="sk-SK" sz="3200" dirty="0" err="1" smtClean="0"/>
              <a:t>světle</a:t>
            </a:r>
            <a:r>
              <a:rPr lang="sk-SK" sz="3200" dirty="0" smtClean="0"/>
              <a:t> </a:t>
            </a:r>
            <a:r>
              <a:rPr lang="sk-SK" sz="3200" dirty="0" err="1" smtClean="0"/>
              <a:t>experimentální</a:t>
            </a:r>
            <a:r>
              <a:rPr lang="sk-SK" sz="3200" dirty="0" smtClean="0"/>
              <a:t> a </a:t>
            </a:r>
            <a:r>
              <a:rPr lang="sk-SK" sz="3200" dirty="0" err="1" smtClean="0"/>
              <a:t>behaviorální</a:t>
            </a:r>
            <a:r>
              <a:rPr lang="sk-SK" sz="3200" dirty="0" smtClean="0"/>
              <a:t> </a:t>
            </a:r>
            <a:r>
              <a:rPr lang="sk-SK" sz="3200" dirty="0" err="1" smtClean="0"/>
              <a:t>ekonomie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a interní validita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Interní = robustní a </a:t>
            </a:r>
            <a:r>
              <a:rPr lang="cs-CZ" dirty="0" err="1" smtClean="0"/>
              <a:t>replikovatelný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Externí = možnost zobecnění výsledků na 		   studovaný reálný jev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051720" y="5085184"/>
            <a:ext cx="4608512" cy="93610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Trade</a:t>
            </a:r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</a:t>
            </a:r>
            <a:r>
              <a:rPr lang="cs-CZ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off</a:t>
            </a:r>
            <a:r>
              <a:rPr lang="cs-CZ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cs-CZ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Šipka dolů 6"/>
          <p:cNvSpPr/>
          <p:nvPr/>
        </p:nvSpPr>
        <p:spPr>
          <a:xfrm>
            <a:off x="4067944" y="4005064"/>
            <a:ext cx="648072" cy="1008112"/>
          </a:xfrm>
          <a:prstGeom prst="downArrow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validita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cs-CZ" sz="2800" dirty="0" smtClean="0"/>
              <a:t>Externí validita není podstatná u každého ekonomického experimentu (</a:t>
            </a:r>
            <a:r>
              <a:rPr lang="cs-CZ" sz="2800" i="1" dirty="0" err="1" smtClean="0"/>
              <a:t>Plott</a:t>
            </a:r>
            <a:r>
              <a:rPr lang="cs-CZ" sz="2800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cs-CZ" sz="2800" dirty="0" smtClean="0"/>
              <a:t>Ani laboratorní experimenty v přírodních vědách nezkoumají reálné prostředí</a:t>
            </a:r>
          </a:p>
          <a:p>
            <a:pPr>
              <a:spcBef>
                <a:spcPts val="1800"/>
              </a:spcBef>
            </a:pPr>
            <a:r>
              <a:rPr lang="cs-CZ" sz="2800" dirty="0" smtClean="0"/>
              <a:t>Model odmítnutý v laboratoři může být platný v reálném prostředí</a:t>
            </a:r>
          </a:p>
          <a:p>
            <a:pPr>
              <a:spcBef>
                <a:spcPts val="1800"/>
              </a:spcBef>
            </a:pPr>
            <a:r>
              <a:rPr lang="cs-CZ" sz="2800" dirty="0" smtClean="0"/>
              <a:t>Úspěch v laboratoři je nutná, avšak nikoli postačující podmínka zobecnění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effectLst/>
              </a:rPr>
              <a:t>Experimenty s veřejnými statky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Založeny na </a:t>
            </a:r>
            <a:r>
              <a:rPr lang="cs-CZ" i="1" dirty="0" err="1" smtClean="0"/>
              <a:t>Voluntary</a:t>
            </a:r>
            <a:r>
              <a:rPr lang="cs-CZ" i="1" dirty="0" smtClean="0"/>
              <a:t> </a:t>
            </a:r>
            <a:r>
              <a:rPr lang="cs-CZ" i="1" dirty="0" err="1" smtClean="0"/>
              <a:t>Contribution</a:t>
            </a:r>
            <a:r>
              <a:rPr lang="cs-CZ" i="1" dirty="0" smtClean="0"/>
              <a:t> </a:t>
            </a:r>
            <a:r>
              <a:rPr lang="cs-CZ" i="1" dirty="0" err="1" smtClean="0"/>
              <a:t>Mechanism</a:t>
            </a:r>
            <a:r>
              <a:rPr lang="cs-CZ" i="1" dirty="0" smtClean="0"/>
              <a:t> </a:t>
            </a:r>
            <a:r>
              <a:rPr lang="cs-CZ" dirty="0" smtClean="0"/>
              <a:t>(VCM)</a:t>
            </a:r>
          </a:p>
          <a:p>
            <a:pPr>
              <a:defRPr/>
            </a:pPr>
            <a:r>
              <a:rPr lang="cs-CZ" dirty="0" smtClean="0"/>
              <a:t>Poprvé studovány </a:t>
            </a:r>
            <a:r>
              <a:rPr lang="cs-CZ" dirty="0" err="1" smtClean="0"/>
              <a:t>Marwell</a:t>
            </a:r>
            <a:r>
              <a:rPr lang="cs-CZ" dirty="0" smtClean="0"/>
              <a:t>, </a:t>
            </a:r>
            <a:r>
              <a:rPr lang="cs-CZ" dirty="0" err="1" smtClean="0"/>
              <a:t>Ames</a:t>
            </a:r>
            <a:r>
              <a:rPr lang="cs-CZ" dirty="0" smtClean="0"/>
              <a:t> (1979)</a:t>
            </a:r>
          </a:p>
          <a:p>
            <a:pPr>
              <a:defRPr/>
            </a:pPr>
            <a:r>
              <a:rPr lang="cs-CZ" dirty="0" smtClean="0"/>
              <a:t>Přímá vazba na </a:t>
            </a:r>
            <a:r>
              <a:rPr lang="cs-CZ" dirty="0" err="1" smtClean="0"/>
              <a:t>fundraising</a:t>
            </a:r>
            <a:r>
              <a:rPr lang="cs-CZ" dirty="0" smtClean="0"/>
              <a:t> a charitativní sbírky</a:t>
            </a:r>
          </a:p>
          <a:p>
            <a:pPr>
              <a:defRPr/>
            </a:pPr>
            <a:r>
              <a:rPr lang="cs-CZ" dirty="0" smtClean="0"/>
              <a:t>Významné přínosy teorii VS (</a:t>
            </a:r>
            <a:r>
              <a:rPr lang="cs-CZ" dirty="0" err="1" smtClean="0"/>
              <a:t>Andreoni</a:t>
            </a:r>
            <a:r>
              <a:rPr lang="cs-CZ" dirty="0" smtClean="0"/>
              <a:t>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1F22C-66BB-441B-8EDB-6BE4BB9F550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Práh pro poskytnutí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Lineární hra s VS (VCM)</a:t>
            </a:r>
          </a:p>
          <a:p>
            <a:endParaRPr lang="cs-CZ" sz="1600" dirty="0" smtClean="0"/>
          </a:p>
          <a:p>
            <a:r>
              <a:rPr lang="cs-CZ" dirty="0" smtClean="0"/>
              <a:t>Soukromý </a:t>
            </a:r>
            <a:r>
              <a:rPr lang="cs-CZ" dirty="0" err="1" smtClean="0"/>
              <a:t>vs</a:t>
            </a:r>
            <a:r>
              <a:rPr lang="cs-CZ" dirty="0" smtClean="0"/>
              <a:t> společný účet</a:t>
            </a:r>
          </a:p>
          <a:p>
            <a:endParaRPr lang="cs-CZ" sz="1600" dirty="0" smtClean="0"/>
          </a:p>
          <a:p>
            <a:r>
              <a:rPr lang="cs-CZ" dirty="0" smtClean="0"/>
              <a:t>Poskytnutí VS je podmíněno</a:t>
            </a:r>
          </a:p>
          <a:p>
            <a:endParaRPr lang="cs-CZ" sz="1600" dirty="0" smtClean="0"/>
          </a:p>
          <a:p>
            <a:r>
              <a:rPr lang="cs-CZ" dirty="0" err="1" smtClean="0"/>
              <a:t>Nashovo</a:t>
            </a:r>
            <a:r>
              <a:rPr lang="cs-CZ" dirty="0" smtClean="0"/>
              <a:t> řešení </a:t>
            </a:r>
          </a:p>
          <a:p>
            <a:pPr lvl="1">
              <a:buNone/>
            </a:pPr>
            <a:r>
              <a:rPr lang="cs-CZ" dirty="0" smtClean="0"/>
              <a:t>=&gt; celkové příspěvky na úrovni prahu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Prahový mechanismus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12776"/>
            <a:ext cx="8388424" cy="505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Přímá spojovací čára 6"/>
          <p:cNvCxnSpPr/>
          <p:nvPr/>
        </p:nvCxnSpPr>
        <p:spPr>
          <a:xfrm>
            <a:off x="1115616" y="3861048"/>
            <a:ext cx="7560000" cy="0"/>
          </a:xfrm>
          <a:prstGeom prst="line">
            <a:avLst/>
          </a:prstGeom>
          <a:ln w="38100">
            <a:solidFill>
              <a:schemeClr val="accent4">
                <a:lumMod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187624" y="3546121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pc="300" dirty="0" smtClean="0">
                <a:solidFill>
                  <a:schemeClr val="accent4">
                    <a:lumMod val="25000"/>
                  </a:schemeClr>
                </a:solidFill>
              </a:rPr>
              <a:t>Práh</a:t>
            </a:r>
            <a:endParaRPr lang="cs-CZ" sz="1600" b="1" spc="300" dirty="0">
              <a:solidFill>
                <a:schemeClr val="accent4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Decentralizované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Poprvé </a:t>
            </a:r>
            <a:r>
              <a:rPr lang="cs-CZ" dirty="0" err="1" smtClean="0"/>
              <a:t>Fehr</a:t>
            </a:r>
            <a:r>
              <a:rPr lang="cs-CZ" dirty="0" smtClean="0"/>
              <a:t>, </a:t>
            </a:r>
            <a:r>
              <a:rPr lang="cs-CZ" dirty="0" err="1" smtClean="0"/>
              <a:t>Gächter</a:t>
            </a:r>
            <a:r>
              <a:rPr lang="cs-CZ" dirty="0" smtClean="0"/>
              <a:t> (2000)</a:t>
            </a:r>
          </a:p>
          <a:p>
            <a:endParaRPr lang="cs-CZ" sz="1600" dirty="0" smtClean="0"/>
          </a:p>
          <a:p>
            <a:r>
              <a:rPr lang="cs-CZ" dirty="0" smtClean="0"/>
              <a:t>Trestání černých pasažérů bez centrální autority</a:t>
            </a:r>
          </a:p>
          <a:p>
            <a:endParaRPr lang="cs-CZ" sz="1600" dirty="0" smtClean="0"/>
          </a:p>
          <a:p>
            <a:r>
              <a:rPr lang="cs-CZ" dirty="0" smtClean="0"/>
              <a:t>Trestání nákladné i pro subjekty</a:t>
            </a:r>
          </a:p>
          <a:p>
            <a:endParaRPr lang="cs-CZ" sz="1400" dirty="0" smtClean="0"/>
          </a:p>
          <a:p>
            <a:r>
              <a:rPr lang="cs-CZ" dirty="0" smtClean="0"/>
              <a:t>Teoretický model předpovídá stejnou rovnováhu jako u VCM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Dochází k trestání (</a:t>
            </a:r>
            <a:r>
              <a:rPr lang="cs-CZ" dirty="0" smtClean="0">
                <a:sym typeface="Symbol"/>
              </a:rPr>
              <a:t>příspěvek =&gt; trest) a spolupráce se zvýšila </a:t>
            </a:r>
            <a:r>
              <a:rPr lang="cs-CZ" sz="2400" i="1" dirty="0" smtClean="0">
                <a:sym typeface="Symbol"/>
              </a:rPr>
              <a:t>(</a:t>
            </a:r>
            <a:r>
              <a:rPr lang="cs-CZ" sz="2400" i="1" dirty="0" err="1" smtClean="0"/>
              <a:t>Fehr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Gächter</a:t>
            </a:r>
            <a:r>
              <a:rPr lang="cs-CZ" sz="2400" i="1" dirty="0" smtClean="0"/>
              <a:t>, 2000)</a:t>
            </a:r>
            <a:endParaRPr lang="cs-CZ" i="1" dirty="0" smtClean="0"/>
          </a:p>
          <a:p>
            <a:r>
              <a:rPr lang="cs-CZ" dirty="0" smtClean="0"/>
              <a:t>Odvetné trestání vede k nižší míře spolupráce (</a:t>
            </a:r>
            <a:r>
              <a:rPr lang="cs-CZ" sz="2400" i="1" dirty="0" err="1" smtClean="0">
                <a:sym typeface="Symbol"/>
              </a:rPr>
              <a:t>Nikiforakis</a:t>
            </a:r>
            <a:r>
              <a:rPr lang="cs-CZ" sz="2400" i="1" dirty="0" smtClean="0">
                <a:sym typeface="Symbol"/>
              </a:rPr>
              <a:t>, 2008)</a:t>
            </a:r>
          </a:p>
          <a:p>
            <a:r>
              <a:rPr lang="cs-CZ" dirty="0" smtClean="0">
                <a:sym typeface="Symbol"/>
              </a:rPr>
              <a:t>Zesílení trestu zvyšuje příspěvky </a:t>
            </a:r>
            <a:r>
              <a:rPr lang="cs-CZ" sz="2400" i="1" dirty="0" smtClean="0">
                <a:sym typeface="Symbol"/>
              </a:rPr>
              <a:t>(</a:t>
            </a:r>
            <a:r>
              <a:rPr lang="cs-CZ" sz="2400" i="1" dirty="0" err="1" smtClean="0">
                <a:sym typeface="Symbol"/>
              </a:rPr>
              <a:t>Denant</a:t>
            </a:r>
            <a:r>
              <a:rPr lang="cs-CZ" sz="2400" i="1" dirty="0" smtClean="0">
                <a:sym typeface="Symbol"/>
              </a:rPr>
              <a:t>-</a:t>
            </a:r>
            <a:r>
              <a:rPr lang="cs-CZ" sz="2400" i="1" dirty="0" err="1" smtClean="0">
                <a:sym typeface="Symbol"/>
              </a:rPr>
              <a:t>Boemont</a:t>
            </a:r>
            <a:r>
              <a:rPr lang="cs-CZ" sz="2400" i="1" dirty="0" smtClean="0">
                <a:sym typeface="Symbol"/>
              </a:rPr>
              <a:t>, 2007) </a:t>
            </a:r>
          </a:p>
          <a:p>
            <a:r>
              <a:rPr lang="cs-CZ" dirty="0" smtClean="0">
                <a:sym typeface="Symbol"/>
              </a:rPr>
              <a:t>Trestání je efektivnější, jsou-li </a:t>
            </a:r>
            <a:r>
              <a:rPr lang="cs-CZ" smtClean="0">
                <a:sym typeface="Symbol"/>
              </a:rPr>
              <a:t>subjekty anonymní </a:t>
            </a:r>
            <a:r>
              <a:rPr lang="cs-CZ" sz="2400" i="1" dirty="0" smtClean="0">
                <a:sym typeface="Symbol"/>
              </a:rPr>
              <a:t>(</a:t>
            </a:r>
            <a:r>
              <a:rPr lang="cs-CZ" sz="2400" i="1" dirty="0" err="1" smtClean="0">
                <a:sym typeface="Symbol"/>
              </a:rPr>
              <a:t>Denant</a:t>
            </a:r>
            <a:r>
              <a:rPr lang="cs-CZ" sz="2400" i="1" dirty="0" smtClean="0">
                <a:sym typeface="Symbol"/>
              </a:rPr>
              <a:t>-</a:t>
            </a:r>
            <a:r>
              <a:rPr lang="cs-CZ" sz="2400" i="1" dirty="0" err="1" smtClean="0">
                <a:sym typeface="Symbol"/>
              </a:rPr>
              <a:t>Boemont</a:t>
            </a:r>
            <a:r>
              <a:rPr lang="cs-CZ" sz="2400" i="1" dirty="0" smtClean="0">
                <a:sym typeface="Symbol"/>
              </a:rPr>
              <a:t>, 2007)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7280"/>
          </a:xfrm>
        </p:spPr>
        <p:txBody>
          <a:bodyPr/>
          <a:lstStyle/>
          <a:p>
            <a:pPr marL="0" indent="0">
              <a:buNone/>
            </a:pPr>
            <a:r>
              <a:rPr lang="cs-CZ" sz="2800" i="1" dirty="0" smtClean="0"/>
              <a:t>Jestliže výsledky experimentů odpovídají predikcím teorie, tvrdí se, že nejsou zajímavé, neboť potvrzují pouze to, co ekonomové dávno vědí.</a:t>
            </a:r>
          </a:p>
          <a:p>
            <a:pPr marL="0" indent="0">
              <a:buNone/>
            </a:pPr>
            <a:endParaRPr lang="cs-CZ" sz="2800" i="1" dirty="0" smtClean="0"/>
          </a:p>
          <a:p>
            <a:pPr marL="0" indent="0">
              <a:buNone/>
            </a:pPr>
            <a:r>
              <a:rPr lang="cs-CZ" sz="2800" i="1" dirty="0" smtClean="0"/>
              <a:t>Jestliže jsou naopak výsledky experimentu s predikcemi teorie v rozporu, obvykle se tvrdí, že „experiment musí mít nějakou chybu“ .                 </a:t>
            </a:r>
          </a:p>
          <a:p>
            <a:pPr marL="0" indent="0">
              <a:buNone/>
            </a:pPr>
            <a:r>
              <a:rPr lang="cs-CZ" sz="2800" i="1" dirty="0" smtClean="0"/>
              <a:t>				</a:t>
            </a:r>
          </a:p>
          <a:p>
            <a:pPr marL="0" indent="0">
              <a:buNone/>
            </a:pPr>
            <a:r>
              <a:rPr lang="cs-CZ" sz="2800" i="1" dirty="0" smtClean="0"/>
              <a:t>				</a:t>
            </a:r>
            <a:r>
              <a:rPr lang="cs-CZ" i="1" dirty="0" smtClean="0"/>
              <a:t>(</a:t>
            </a:r>
            <a:r>
              <a:rPr lang="cs-CZ" i="1" dirty="0" err="1" smtClean="0"/>
              <a:t>Vernon</a:t>
            </a:r>
            <a:r>
              <a:rPr lang="cs-CZ" i="1" dirty="0" smtClean="0"/>
              <a:t> </a:t>
            </a:r>
            <a:r>
              <a:rPr lang="cs-CZ" i="1" dirty="0" err="1" smtClean="0"/>
              <a:t>Smith</a:t>
            </a:r>
            <a:r>
              <a:rPr lang="cs-CZ" i="1" dirty="0" smtClean="0"/>
              <a:t>,1989)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A3322-0DF6-4D20-907B-B62E56632F61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Experimentální ekonomie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>
              <a:spcBef>
                <a:spcPct val="40000"/>
              </a:spcBef>
              <a:defRPr/>
            </a:pPr>
            <a:r>
              <a:rPr lang="cs-CZ" dirty="0"/>
              <a:t>Jedna z nejprogresivnějších odnoží moderní ekonomie</a:t>
            </a:r>
          </a:p>
          <a:p>
            <a:pPr>
              <a:spcBef>
                <a:spcPct val="40000"/>
              </a:spcBef>
              <a:defRPr/>
            </a:pPr>
            <a:r>
              <a:rPr lang="cs-CZ" dirty="0" smtClean="0"/>
              <a:t>Pomocí metodologie </a:t>
            </a:r>
            <a:r>
              <a:rPr lang="cs-CZ" dirty="0"/>
              <a:t>přírodních věd zkoumá chování lidí</a:t>
            </a:r>
          </a:p>
          <a:p>
            <a:pPr>
              <a:spcBef>
                <a:spcPct val="40000"/>
              </a:spcBef>
              <a:defRPr/>
            </a:pPr>
            <a:r>
              <a:rPr lang="cs-CZ" dirty="0"/>
              <a:t>Je založena na </a:t>
            </a:r>
            <a:r>
              <a:rPr lang="cs-CZ" dirty="0" err="1"/>
              <a:t>replikovatelnosti</a:t>
            </a:r>
            <a:r>
              <a:rPr lang="cs-CZ" dirty="0"/>
              <a:t> experimentů</a:t>
            </a:r>
          </a:p>
          <a:p>
            <a:pPr>
              <a:spcBef>
                <a:spcPct val="40000"/>
              </a:spcBef>
              <a:defRPr/>
            </a:pPr>
            <a:r>
              <a:rPr lang="cs-CZ" dirty="0"/>
              <a:t>Stále častěji doplňována o „polní“ experimenty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23175B-62BB-44B5-9324-6CEEB285ED42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/>
              <a:t>Experimentální ekonomie - historie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20000"/>
          </a:solidFill>
        </p:spPr>
        <p:txBody>
          <a:bodyPr/>
          <a:lstStyle/>
          <a:p>
            <a:pPr>
              <a:spcBef>
                <a:spcPct val="60000"/>
              </a:spcBef>
              <a:defRPr/>
            </a:pPr>
            <a:r>
              <a:rPr lang="cs-CZ" dirty="0" err="1"/>
              <a:t>Thurstone</a:t>
            </a:r>
            <a:r>
              <a:rPr lang="cs-CZ" dirty="0"/>
              <a:t> (1931) – indiferenční křivky</a:t>
            </a:r>
          </a:p>
          <a:p>
            <a:pPr>
              <a:spcBef>
                <a:spcPct val="60000"/>
              </a:spcBef>
              <a:defRPr/>
            </a:pPr>
            <a:r>
              <a:rPr lang="cs-CZ" dirty="0" err="1"/>
              <a:t>Morgenstern</a:t>
            </a:r>
            <a:r>
              <a:rPr lang="cs-CZ" dirty="0"/>
              <a:t>, </a:t>
            </a:r>
            <a:r>
              <a:rPr lang="cs-CZ" dirty="0" err="1"/>
              <a:t>von</a:t>
            </a:r>
            <a:r>
              <a:rPr lang="cs-CZ" dirty="0"/>
              <a:t> Neuman (1944)-</a:t>
            </a:r>
            <a:r>
              <a:rPr lang="cs-CZ" sz="2600" dirty="0"/>
              <a:t>teorie her</a:t>
            </a:r>
          </a:p>
          <a:p>
            <a:pPr>
              <a:spcBef>
                <a:spcPct val="60000"/>
              </a:spcBef>
              <a:defRPr/>
            </a:pPr>
            <a:r>
              <a:rPr lang="cs-CZ" dirty="0" err="1"/>
              <a:t>Dresher</a:t>
            </a:r>
            <a:r>
              <a:rPr lang="cs-CZ" dirty="0"/>
              <a:t> a </a:t>
            </a:r>
            <a:r>
              <a:rPr lang="cs-CZ" dirty="0" err="1"/>
              <a:t>Flood</a:t>
            </a:r>
            <a:r>
              <a:rPr lang="cs-CZ" dirty="0"/>
              <a:t> (1950) - vězňovo dilema</a:t>
            </a:r>
          </a:p>
          <a:p>
            <a:pPr>
              <a:spcBef>
                <a:spcPct val="60000"/>
              </a:spcBef>
              <a:defRPr/>
            </a:pPr>
            <a:r>
              <a:rPr lang="cs-CZ" dirty="0" err="1"/>
              <a:t>Smith</a:t>
            </a:r>
            <a:r>
              <a:rPr lang="cs-CZ" dirty="0"/>
              <a:t> (1950), </a:t>
            </a:r>
            <a:r>
              <a:rPr lang="cs-CZ" dirty="0" err="1"/>
              <a:t>Plott</a:t>
            </a:r>
            <a:r>
              <a:rPr lang="cs-CZ" dirty="0"/>
              <a:t> (1970) – laboratoře EE</a:t>
            </a:r>
          </a:p>
          <a:p>
            <a:pPr>
              <a:spcBef>
                <a:spcPct val="60000"/>
              </a:spcBef>
              <a:defRPr/>
            </a:pPr>
            <a:r>
              <a:rPr lang="cs-CZ" dirty="0"/>
              <a:t>1998 oficiální </a:t>
            </a:r>
            <a:r>
              <a:rPr lang="cs-CZ" dirty="0" smtClean="0"/>
              <a:t>pojmenování+časopis</a:t>
            </a:r>
            <a:endParaRPr lang="cs-CZ" sz="2000" dirty="0"/>
          </a:p>
          <a:p>
            <a:pPr>
              <a:spcBef>
                <a:spcPct val="60000"/>
              </a:spcBef>
              <a:defRPr/>
            </a:pPr>
            <a:r>
              <a:rPr lang="cs-CZ" dirty="0"/>
              <a:t>2002 – NC za ekonomii (</a:t>
            </a:r>
            <a:r>
              <a:rPr lang="cs-CZ" dirty="0" err="1"/>
              <a:t>Vernon</a:t>
            </a:r>
            <a:r>
              <a:rPr lang="cs-CZ" dirty="0"/>
              <a:t> </a:t>
            </a:r>
            <a:r>
              <a:rPr lang="cs-CZ" dirty="0" err="1"/>
              <a:t>Smith</a:t>
            </a:r>
            <a:r>
              <a:rPr lang="cs-CZ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8E2835-4190-4522-9D38-9FC7F47732C4}" type="slidenum">
              <a:rPr lang="cs-CZ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/>
              <a:t>Poslání ekonomických experimentů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  <a:defRPr/>
            </a:pPr>
            <a:r>
              <a:rPr lang="cs-CZ" sz="2400" i="1" dirty="0"/>
              <a:t>dle </a:t>
            </a:r>
            <a:r>
              <a:rPr lang="cs-CZ" sz="2400" i="1" dirty="0" smtClean="0"/>
              <a:t>Roth (1995)</a:t>
            </a:r>
            <a:endParaRPr lang="cs-CZ" sz="2400" i="1" dirty="0"/>
          </a:p>
          <a:p>
            <a:pPr>
              <a:defRPr/>
            </a:pPr>
            <a:r>
              <a:rPr lang="en-US" dirty="0" err="1" smtClean="0"/>
              <a:t>promlouvají</a:t>
            </a:r>
            <a:r>
              <a:rPr lang="en-US" dirty="0" smtClean="0"/>
              <a:t> k </a:t>
            </a:r>
            <a:r>
              <a:rPr lang="en-US" dirty="0" err="1" smtClean="0"/>
              <a:t>teoretikům</a:t>
            </a:r>
            <a:r>
              <a:rPr lang="en-US" dirty="0" smtClean="0"/>
              <a:t> (</a:t>
            </a:r>
            <a:r>
              <a:rPr lang="en-US" i="1" dirty="0" smtClean="0"/>
              <a:t>Speaking to theorists)</a:t>
            </a:r>
            <a:r>
              <a:rPr lang="cs-CZ" i="1" dirty="0" smtClean="0"/>
              <a:t>,</a:t>
            </a:r>
            <a:endParaRPr lang="en-US" i="1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en-US" dirty="0" err="1" smtClean="0"/>
              <a:t>hledají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(</a:t>
            </a:r>
            <a:r>
              <a:rPr lang="en-US" i="1" dirty="0" smtClean="0"/>
              <a:t>Searching for facts)</a:t>
            </a:r>
            <a:r>
              <a:rPr lang="cs-CZ" i="1" dirty="0" smtClean="0"/>
              <a:t>,</a:t>
            </a:r>
            <a:endParaRPr lang="en-US" i="1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en-US" dirty="0" err="1" smtClean="0"/>
              <a:t>našeptávají</a:t>
            </a:r>
            <a:r>
              <a:rPr lang="en-US" dirty="0" smtClean="0"/>
              <a:t> do </a:t>
            </a:r>
            <a:r>
              <a:rPr lang="en-US" dirty="0" err="1" smtClean="0"/>
              <a:t>uší</a:t>
            </a:r>
            <a:r>
              <a:rPr lang="en-US" dirty="0" smtClean="0"/>
              <a:t> </a:t>
            </a:r>
            <a:r>
              <a:rPr lang="en-US" dirty="0" err="1" smtClean="0"/>
              <a:t>princů</a:t>
            </a:r>
            <a:r>
              <a:rPr lang="en-US" dirty="0" smtClean="0"/>
              <a:t> (</a:t>
            </a:r>
            <a:r>
              <a:rPr lang="en-US" i="1" dirty="0" smtClean="0"/>
              <a:t>Whispering in the ears of princes).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45E41-CD24-47E4-91F3-8E88D680E4D6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effectLst/>
              </a:rPr>
              <a:t>Metodika experimentů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Vytvoření </a:t>
            </a:r>
            <a:r>
              <a:rPr lang="cs-CZ" dirty="0" err="1" smtClean="0"/>
              <a:t>mikrosystému</a:t>
            </a:r>
            <a:r>
              <a:rPr lang="cs-CZ" dirty="0" smtClean="0"/>
              <a:t>, který simuluje reálný jev, v laboratorním prostředí</a:t>
            </a:r>
          </a:p>
          <a:p>
            <a:pPr>
              <a:defRPr/>
            </a:pPr>
            <a:endParaRPr lang="cs-CZ" sz="1600" dirty="0" smtClean="0"/>
          </a:p>
          <a:p>
            <a:pPr>
              <a:defRPr/>
            </a:pPr>
            <a:r>
              <a:rPr lang="cs-CZ" dirty="0" smtClean="0"/>
              <a:t>Základem je </a:t>
            </a:r>
            <a:r>
              <a:rPr lang="cs-CZ" b="1" dirty="0" smtClean="0"/>
              <a:t>kontrola</a:t>
            </a:r>
          </a:p>
          <a:p>
            <a:pPr lvl="1">
              <a:defRPr/>
            </a:pPr>
            <a:r>
              <a:rPr lang="cs-CZ" dirty="0" smtClean="0"/>
              <a:t>nemožnost nasycení (</a:t>
            </a:r>
            <a:r>
              <a:rPr lang="cs-CZ" i="1" dirty="0" err="1" smtClean="0"/>
              <a:t>Nonsatiation</a:t>
            </a:r>
            <a:r>
              <a:rPr lang="cs-CZ" dirty="0" smtClean="0"/>
              <a:t>) </a:t>
            </a:r>
          </a:p>
          <a:p>
            <a:pPr lvl="1">
              <a:defRPr/>
            </a:pPr>
            <a:r>
              <a:rPr lang="cs-CZ" dirty="0" smtClean="0"/>
              <a:t>podstatnost odměny (</a:t>
            </a:r>
            <a:r>
              <a:rPr lang="cs-CZ" i="1" dirty="0" err="1" smtClean="0"/>
              <a:t>Saliency</a:t>
            </a:r>
            <a:r>
              <a:rPr lang="cs-CZ" dirty="0" smtClean="0"/>
              <a:t>) </a:t>
            </a:r>
          </a:p>
          <a:p>
            <a:pPr lvl="1">
              <a:defRPr/>
            </a:pPr>
            <a:r>
              <a:rPr lang="cs-CZ" dirty="0" smtClean="0"/>
              <a:t>dostatečná výše odměny (</a:t>
            </a:r>
            <a:r>
              <a:rPr lang="cs-CZ" i="1" dirty="0" smtClean="0"/>
              <a:t>Dominance</a:t>
            </a:r>
            <a:r>
              <a:rPr lang="cs-CZ" dirty="0" smtClean="0"/>
              <a:t>) </a:t>
            </a:r>
          </a:p>
          <a:p>
            <a:pPr lvl="1">
              <a:defRPr/>
            </a:pPr>
            <a:r>
              <a:rPr lang="cs-CZ" dirty="0" smtClean="0"/>
              <a:t>soukromí (</a:t>
            </a:r>
            <a:r>
              <a:rPr lang="cs-CZ" i="1" dirty="0" err="1" smtClean="0"/>
              <a:t>Privacy</a:t>
            </a:r>
            <a:r>
              <a:rPr lang="cs-CZ" dirty="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vnucené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Induced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(</a:t>
            </a:r>
            <a:r>
              <a:rPr lang="cs-CZ" dirty="0" err="1" smtClean="0"/>
              <a:t>Smith</a:t>
            </a:r>
            <a:r>
              <a:rPr lang="cs-CZ" dirty="0" smtClean="0"/>
              <a:t>, 1976)</a:t>
            </a:r>
          </a:p>
          <a:p>
            <a:endParaRPr lang="cs-CZ" sz="1600" dirty="0" smtClean="0"/>
          </a:p>
          <a:p>
            <a:r>
              <a:rPr lang="cs-CZ" dirty="0" smtClean="0"/>
              <a:t>Subjekty vnímají relativnost odměny v souladu s představou experimentátora (nikoliv dle vlastních preferencí)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pPr lvl="0"/>
            <a:r>
              <a:rPr lang="cs-CZ" sz="2400" cap="all" dirty="0" smtClean="0"/>
              <a:t>ú</a:t>
            </a:r>
            <a:r>
              <a:rPr lang="cs-CZ" sz="2400" dirty="0" smtClean="0"/>
              <a:t>častníci rozumějí vztahu mezi svými rozhodnutími a výší získané odměny.</a:t>
            </a:r>
          </a:p>
          <a:p>
            <a:pPr lvl="0"/>
            <a:endParaRPr lang="cs-CZ" sz="500" dirty="0" smtClean="0"/>
          </a:p>
          <a:p>
            <a:r>
              <a:rPr lang="cs-CZ" sz="2400" dirty="0" smtClean="0"/>
              <a:t>Výše odměny je dostatečně vysoká na to, aby hrála roli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metodologické 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495800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Char char=""/>
              <a:defRPr/>
            </a:pPr>
            <a:r>
              <a:rPr lang="cs-CZ" dirty="0" smtClean="0"/>
              <a:t>Jednoduché prostředí experimentu</a:t>
            </a:r>
          </a:p>
          <a:p>
            <a:pPr>
              <a:spcBef>
                <a:spcPts val="1800"/>
              </a:spcBef>
              <a:buFont typeface="Wingdings" pitchFamily="2" charset="2"/>
              <a:buChar char=""/>
              <a:defRPr/>
            </a:pPr>
            <a:r>
              <a:rPr lang="cs-CZ" dirty="0" smtClean="0"/>
              <a:t>Jednoznačné </a:t>
            </a:r>
            <a:r>
              <a:rPr lang="cs-CZ" smtClean="0"/>
              <a:t>a nezkreslené instrukce</a:t>
            </a:r>
            <a:endParaRPr lang="cs-CZ" dirty="0" smtClean="0"/>
          </a:p>
          <a:p>
            <a:pPr algn="just">
              <a:spcBef>
                <a:spcPts val="1800"/>
              </a:spcBef>
              <a:buFont typeface="Wingdings" pitchFamily="2" charset="2"/>
              <a:buChar char=""/>
              <a:defRPr/>
            </a:pPr>
            <a:r>
              <a:rPr lang="cs-CZ" dirty="0" smtClean="0"/>
              <a:t>Zachování soukromí účastníků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"/>
              <a:defRPr/>
            </a:pPr>
            <a:r>
              <a:rPr lang="cs-CZ" dirty="0" smtClean="0"/>
              <a:t>Využití polních experimentů</a:t>
            </a:r>
          </a:p>
          <a:p>
            <a:pPr algn="just">
              <a:spcBef>
                <a:spcPts val="1800"/>
              </a:spcBef>
              <a:buFont typeface="Wingdings" pitchFamily="2" charset="2"/>
              <a:buChar char=""/>
              <a:defRPr/>
            </a:pPr>
            <a:r>
              <a:rPr lang="cs-CZ" dirty="0" smtClean="0"/>
              <a:t>Výběr subjektů (VŠ studenti)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02861-FF6F-4BC9-BE9A-E497AD6F8CD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effectLst/>
              </a:rPr>
              <a:t>Limity experimentů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Nereprezentativní výběr testovaných osob (</a:t>
            </a:r>
            <a:r>
              <a:rPr lang="cs-CZ" dirty="0" err="1" smtClean="0"/>
              <a:t>subject</a:t>
            </a:r>
            <a:r>
              <a:rPr lang="cs-CZ" dirty="0" smtClean="0"/>
              <a:t> pool)</a:t>
            </a:r>
          </a:p>
          <a:p>
            <a:pPr>
              <a:defRPr/>
            </a:pPr>
            <a:endParaRPr lang="cs-CZ" sz="1600" dirty="0" smtClean="0"/>
          </a:p>
          <a:p>
            <a:pPr>
              <a:defRPr/>
            </a:pPr>
            <a:r>
              <a:rPr lang="cs-CZ" dirty="0" smtClean="0"/>
              <a:t>Platby nejsou podstatné či významné (</a:t>
            </a:r>
            <a:r>
              <a:rPr lang="cs-CZ" dirty="0" err="1" smtClean="0"/>
              <a:t>salient</a:t>
            </a:r>
            <a:r>
              <a:rPr lang="cs-CZ" dirty="0" smtClean="0"/>
              <a:t>)</a:t>
            </a:r>
          </a:p>
          <a:p>
            <a:pPr>
              <a:defRPr/>
            </a:pPr>
            <a:endParaRPr lang="cs-CZ" sz="1600" dirty="0" smtClean="0"/>
          </a:p>
          <a:p>
            <a:pPr>
              <a:defRPr/>
            </a:pPr>
            <a:r>
              <a:rPr lang="cs-CZ" dirty="0" smtClean="0"/>
              <a:t>Zjednodušení modelované situace</a:t>
            </a:r>
          </a:p>
          <a:p>
            <a:pPr>
              <a:defRPr/>
            </a:pPr>
            <a:endParaRPr lang="cs-CZ" sz="2000" b="1" dirty="0" smtClean="0"/>
          </a:p>
          <a:p>
            <a:pPr>
              <a:defRPr/>
            </a:pPr>
            <a:r>
              <a:rPr lang="cs-CZ" sz="3600" b="1" dirty="0" smtClean="0"/>
              <a:t>Externí validita</a:t>
            </a:r>
          </a:p>
          <a:p>
            <a:pPr>
              <a:defRPr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13.5. 2011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F32083-22AA-4895-9436-1CD0313C1E9D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těrbina">
  <a:themeElements>
    <a:clrScheme name="Štěrbin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Štěrbina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3365</TotalTime>
  <Words>542</Words>
  <Application>Microsoft Office PowerPoint</Application>
  <PresentationFormat>Předvádění na obrazovce (4:3)</PresentationFormat>
  <Paragraphs>129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Štěrbina</vt:lpstr>
      <vt:lpstr>Veřejná volba ve světle experimentální a behaviorální ekonomie</vt:lpstr>
      <vt:lpstr>Snímek 2</vt:lpstr>
      <vt:lpstr>Experimentální ekonomie</vt:lpstr>
      <vt:lpstr>Experimentální ekonomie - historie</vt:lpstr>
      <vt:lpstr>Poslání ekonomických experimentů</vt:lpstr>
      <vt:lpstr>Metodika experimentů</vt:lpstr>
      <vt:lpstr>Teorie vnucené hodnoty</vt:lpstr>
      <vt:lpstr>Další metodologické zásady</vt:lpstr>
      <vt:lpstr>Limity experimentů</vt:lpstr>
      <vt:lpstr>Externí a interní validita</vt:lpstr>
      <vt:lpstr>Externí validita</vt:lpstr>
      <vt:lpstr>Experimenty s veřejnými statky</vt:lpstr>
      <vt:lpstr>Práh pro poskytnutí VS</vt:lpstr>
      <vt:lpstr>Prahový mechanismus</vt:lpstr>
      <vt:lpstr>Decentralizované trestání</vt:lpstr>
      <vt:lpstr>Výsledky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a klubové statky</dc:title>
  <dc:creator>jura</dc:creator>
  <cp:lastModifiedBy>spalek</cp:lastModifiedBy>
  <cp:revision>111</cp:revision>
  <dcterms:created xsi:type="dcterms:W3CDTF">2008-09-23T20:17:51Z</dcterms:created>
  <dcterms:modified xsi:type="dcterms:W3CDTF">2012-01-21T21:40:24Z</dcterms:modified>
</cp:coreProperties>
</file>