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handoutMasterIdLst>
    <p:handoutMasterId r:id="rId25"/>
  </p:handoutMasterIdLst>
  <p:sldIdLst>
    <p:sldId id="278" r:id="rId2"/>
    <p:sldId id="300" r:id="rId3"/>
    <p:sldId id="319" r:id="rId4"/>
    <p:sldId id="320" r:id="rId5"/>
    <p:sldId id="321" r:id="rId6"/>
    <p:sldId id="322" r:id="rId7"/>
    <p:sldId id="313" r:id="rId8"/>
    <p:sldId id="314" r:id="rId9"/>
    <p:sldId id="315" r:id="rId10"/>
    <p:sldId id="316" r:id="rId11"/>
    <p:sldId id="317" r:id="rId12"/>
    <p:sldId id="318" r:id="rId13"/>
    <p:sldId id="269" r:id="rId14"/>
    <p:sldId id="274" r:id="rId15"/>
    <p:sldId id="298" r:id="rId16"/>
    <p:sldId id="310" r:id="rId17"/>
    <p:sldId id="311" r:id="rId18"/>
    <p:sldId id="275" r:id="rId19"/>
    <p:sldId id="299" r:id="rId20"/>
    <p:sldId id="312" r:id="rId21"/>
    <p:sldId id="292" r:id="rId22"/>
    <p:sldId id="294" r:id="rId23"/>
    <p:sldId id="293" r:id="rId24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349A728B-F56A-4EB8-801F-B29058459A6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8613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6861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531D-048A-4E6B-8215-E2C4FD34F5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75F54-C656-4B74-856D-1965600BB5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A29DD-AC96-486C-AC2B-6B97DB9115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495800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82F2E6-0471-420A-A6CF-8C82D4325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E88AAB-1EA9-4BA7-95AC-34F781A6BB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FCBD5-FA27-4C7B-8F26-8608E736B0D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D21A73-8F78-4EBA-8322-0D1637E10E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5AE61-04C9-4D80-B2B4-72F616492A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31466E-2B8B-4830-80BE-AF123BEEA0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43A99F-9B06-428F-8FDD-01494F2166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FF611-11C5-4470-9836-90F05BE020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071D7-E639-45B3-ACE6-997997C870C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1C81B-ADA4-4438-97E2-02D22832C0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3CFBCB-9363-46A5-8FD1-C27E728D7A6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67587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7588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675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5EDAE536-AE9A-4946-88B5-829E842BA2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tl.ua.edu/math103/apportionment/illALPa.htm" TargetMode="Externa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icon.cat/util/election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glosy.info/texty/kratka-studie-o-rozdeleni-mandatu-zeleni-jako-obe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Veřejná volba v zastupitelské demokracii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528" y="3933056"/>
            <a:ext cx="8640960" cy="2063080"/>
          </a:xfrm>
        </p:spPr>
        <p:txBody>
          <a:bodyPr/>
          <a:lstStyle/>
          <a:p>
            <a:r>
              <a:rPr lang="cs-CZ" sz="2800" dirty="0" smtClean="0">
                <a:effectLst/>
              </a:rPr>
              <a:t>Přímá a reprezentativní demokracie, mediánový volič. Praktické volební systémy (většinové a poměrné, systémy, metody přepočtu hlasů na mandáty) </a:t>
            </a:r>
            <a:endParaRPr lang="cs-CZ" sz="2800" dirty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Mediánový volič – další vlastnosti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Slabá forma </a:t>
            </a:r>
            <a:r>
              <a:rPr lang="cs-CZ" dirty="0" smtClean="0"/>
              <a:t>– MV vždy hlasuje pro politiku, která vyhrává</a:t>
            </a:r>
          </a:p>
          <a:p>
            <a:r>
              <a:rPr lang="cs-CZ" b="1" dirty="0" smtClean="0"/>
              <a:t>Silná forma</a:t>
            </a:r>
            <a:r>
              <a:rPr lang="cs-CZ" dirty="0" smtClean="0"/>
              <a:t> – vítězná politika je nejvíce preferovanou politikou MV</a:t>
            </a:r>
          </a:p>
          <a:p>
            <a:endParaRPr lang="cs-CZ" dirty="0" smtClean="0"/>
          </a:p>
          <a:p>
            <a:r>
              <a:rPr lang="cs-CZ" dirty="0" smtClean="0"/>
              <a:t>Více politických stran – strana oslovující MV je členem vládní koalice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volič –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Sudý počet voličů</a:t>
            </a:r>
          </a:p>
          <a:p>
            <a:r>
              <a:rPr lang="cs-CZ" dirty="0" smtClean="0"/>
              <a:t>Vícerozměrnost (více témat)</a:t>
            </a:r>
          </a:p>
          <a:p>
            <a:r>
              <a:rPr lang="cs-CZ" dirty="0" smtClean="0"/>
              <a:t>„Nespokojenost“ (</a:t>
            </a:r>
            <a:r>
              <a:rPr lang="cs-CZ" i="1" dirty="0" smtClean="0"/>
              <a:t>typický znak fungující demokracie)</a:t>
            </a:r>
          </a:p>
          <a:p>
            <a:r>
              <a:rPr lang="cs-CZ" dirty="0" smtClean="0"/>
              <a:t>Efektivnost výsledku</a:t>
            </a:r>
            <a:br>
              <a:rPr lang="cs-CZ" dirty="0" smtClean="0"/>
            </a:br>
            <a:r>
              <a:rPr lang="cs-CZ" dirty="0" smtClean="0"/>
              <a:t>- jen v případě, že preference MV jsou těmi efektivními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Mediánový volič – efektivnost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Platí-li silná verze – vládní politika směřuje k maximalizaci očekávaného užitku VM</a:t>
            </a:r>
          </a:p>
          <a:p>
            <a:r>
              <a:rPr lang="cs-CZ" dirty="0" smtClean="0"/>
              <a:t>Analýza preferencí VM je analýzou uplatňované politiky </a:t>
            </a:r>
          </a:p>
          <a:p>
            <a:r>
              <a:rPr lang="cs-CZ" dirty="0" smtClean="0"/>
              <a:t>Radikalizace ostatních voličů nemá vliv politiku (dokud neovlivní preference VM)</a:t>
            </a:r>
          </a:p>
          <a:p>
            <a:pPr>
              <a:buNone/>
            </a:pPr>
            <a:endParaRPr lang="cs-CZ" sz="1600" dirty="0" smtClean="0"/>
          </a:p>
          <a:p>
            <a:pPr>
              <a:buNone/>
            </a:pPr>
            <a:r>
              <a:rPr lang="cs-CZ" dirty="0" smtClean="0"/>
              <a:t>=&gt; Politika orientovaná na VM je </a:t>
            </a:r>
            <a:r>
              <a:rPr lang="cs-CZ" b="1" dirty="0" smtClean="0"/>
              <a:t>stabilní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Volební systém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507413" cy="45434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dirty="0" smtClean="0"/>
              <a:t>HLASOVÁNÍ</a:t>
            </a:r>
          </a:p>
          <a:p>
            <a:pPr lvl="1" eaLnBrk="1" hangingPunct="1">
              <a:defRPr/>
            </a:pPr>
            <a:r>
              <a:rPr lang="cs-CZ" dirty="0" smtClean="0"/>
              <a:t>Hlasovací pravidlo</a:t>
            </a:r>
          </a:p>
          <a:p>
            <a:pPr lvl="2" eaLnBrk="1" hangingPunct="1">
              <a:defRPr/>
            </a:pPr>
            <a:r>
              <a:rPr lang="cs-CZ" dirty="0" smtClean="0"/>
              <a:t>Jednomyslné (</a:t>
            </a:r>
            <a:r>
              <a:rPr lang="cs-CZ" dirty="0" err="1" smtClean="0"/>
              <a:t>Paretovsky</a:t>
            </a:r>
            <a:r>
              <a:rPr lang="cs-CZ" dirty="0" smtClean="0"/>
              <a:t> efektivní)</a:t>
            </a:r>
          </a:p>
          <a:p>
            <a:pPr lvl="2" eaLnBrk="1" hangingPunct="1">
              <a:defRPr/>
            </a:pPr>
            <a:r>
              <a:rPr lang="cs-CZ" dirty="0" smtClean="0"/>
              <a:t>Většinová pravidla (prostá, absolutní, kvalifikovaná)</a:t>
            </a:r>
          </a:p>
          <a:p>
            <a:pPr lvl="1" eaLnBrk="1" hangingPunct="1">
              <a:lnSpc>
                <a:spcPct val="125000"/>
              </a:lnSpc>
              <a:defRPr/>
            </a:pPr>
            <a:r>
              <a:rPr lang="cs-CZ" dirty="0" smtClean="0"/>
              <a:t>Způsob</a:t>
            </a:r>
            <a:r>
              <a:rPr lang="cs-CZ" sz="2400" dirty="0" smtClean="0"/>
              <a:t> </a:t>
            </a:r>
            <a:r>
              <a:rPr lang="cs-CZ" dirty="0" smtClean="0"/>
              <a:t>hlasování</a:t>
            </a:r>
            <a:r>
              <a:rPr lang="cs-CZ" sz="2400" dirty="0" smtClean="0"/>
              <a:t> (tajná volba…)</a:t>
            </a:r>
          </a:p>
          <a:p>
            <a:pPr eaLnBrk="1" hangingPunct="1">
              <a:lnSpc>
                <a:spcPct val="180000"/>
              </a:lnSpc>
              <a:defRPr/>
            </a:pPr>
            <a:r>
              <a:rPr lang="cs-CZ" sz="2800" b="1" dirty="0" smtClean="0"/>
              <a:t>SČÍTÁNÍ HLASŮ </a:t>
            </a:r>
            <a:r>
              <a:rPr lang="cs-CZ" sz="2400" b="1" dirty="0" smtClean="0"/>
              <a:t>(pro poměrné volební systémy)</a:t>
            </a:r>
          </a:p>
          <a:p>
            <a:pPr lvl="1" eaLnBrk="1" hangingPunct="1">
              <a:defRPr/>
            </a:pPr>
            <a:r>
              <a:rPr lang="cs-CZ" dirty="0" smtClean="0"/>
              <a:t>Metoda sčítání hlasů</a:t>
            </a:r>
            <a:r>
              <a:rPr lang="cs-CZ" sz="2400" dirty="0" smtClean="0"/>
              <a:t> (přepočet hlasů na mandáty)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Metody volebního koeficientu</a:t>
            </a:r>
            <a:br>
              <a:rPr lang="cs-CZ" sz="4000" smtClean="0"/>
            </a:br>
            <a:endParaRPr lang="cs-CZ" sz="40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4038600" cy="45434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Hareova formule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Hagenbach-Bischofova metoda</a:t>
            </a:r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endParaRPr lang="cs-CZ" sz="2800" smtClean="0"/>
          </a:p>
          <a:p>
            <a:pPr eaLnBrk="1" hangingPunct="1">
              <a:defRPr/>
            </a:pPr>
            <a:r>
              <a:rPr lang="cs-CZ" sz="2800" smtClean="0"/>
              <a:t>Imperiali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859338" y="1743075"/>
          <a:ext cx="1584325" cy="1285875"/>
        </p:xfrm>
        <a:graphic>
          <a:graphicData uri="http://schemas.openxmlformats.org/presentationml/2006/ole">
            <p:oleObj spid="_x0000_s1026" name="Equation" r:id="rId3" imgW="482400" imgH="393480" progId="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4648200" y="3606800"/>
          <a:ext cx="2084388" cy="1219200"/>
        </p:xfrm>
        <a:graphic>
          <a:graphicData uri="http://schemas.openxmlformats.org/presentationml/2006/ole">
            <p:oleObj spid="_x0000_s1027" name="Equation" r:id="rId4" imgW="672840" imgH="393480" progId="">
              <p:embed/>
            </p:oleObj>
          </a:graphicData>
        </a:graphic>
      </p:graphicFrame>
      <p:graphicFrame>
        <p:nvGraphicFramePr>
          <p:cNvPr id="1028" name="Object 6"/>
          <p:cNvGraphicFramePr>
            <a:graphicFrameLocks noChangeAspect="1"/>
          </p:cNvGraphicFramePr>
          <p:nvPr/>
        </p:nvGraphicFramePr>
        <p:xfrm>
          <a:off x="4530725" y="5311775"/>
          <a:ext cx="2201863" cy="1241425"/>
        </p:xfrm>
        <a:graphic>
          <a:graphicData uri="http://schemas.openxmlformats.org/presentationml/2006/ole">
            <p:oleObj spid="_x0000_s1028" name="Equation" r:id="rId5" imgW="698400" imgH="393480" progId="">
              <p:embed/>
            </p:oleObj>
          </a:graphicData>
        </a:graphic>
      </p:graphicFrame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164388" y="1989138"/>
            <a:ext cx="1979612" cy="4629150"/>
          </a:xfrm>
          <a:prstGeom prst="rect">
            <a:avLst/>
          </a:prstGeom>
          <a:noFill/>
          <a:ln w="9525">
            <a:solidFill>
              <a:srgbClr val="96969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H – počet odevzdaných hlasů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M – počet mandátů k rozdělení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cs-CZ" sz="2000" b="1">
                <a:latin typeface="Arial" charset="0"/>
              </a:rPr>
              <a:t>Q – volební číslo</a:t>
            </a:r>
          </a:p>
          <a:p>
            <a:pPr>
              <a:spcBef>
                <a:spcPct val="50000"/>
              </a:spcBef>
            </a:pPr>
            <a:endParaRPr lang="cs-CZ" sz="2000" b="1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cs-CZ" b="1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</p:nvPr>
        </p:nvGraphicFramePr>
        <p:xfrm>
          <a:off x="539750" y="1600200"/>
          <a:ext cx="8147050" cy="4248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9410"/>
                <a:gridCol w="1629410"/>
                <a:gridCol w="1629410"/>
                <a:gridCol w="1629410"/>
                <a:gridCol w="1629410"/>
              </a:tblGrid>
              <a:tr h="849627"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endParaRPr lang="cs-CZ" sz="32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105 000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57 000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15 000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Hare</a:t>
                      </a:r>
                      <a:endParaRPr lang="cs-CZ" sz="32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H-B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  <a:tr h="849627"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Imperiali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32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Alabama paradox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75240" cy="4495800"/>
          </a:xfrm>
        </p:spPr>
        <p:txBody>
          <a:bodyPr/>
          <a:lstStyle/>
          <a:p>
            <a:r>
              <a:rPr lang="cs-CZ" dirty="0" smtClean="0"/>
              <a:t>Při vyšším počtu rozdělovaných mandátů může klesnout zastoupení nejmenších stran</a:t>
            </a:r>
          </a:p>
          <a:p>
            <a:r>
              <a:rPr lang="cs-CZ" dirty="0" smtClean="0"/>
              <a:t>Poprvé – U.S.A. 1880 – velikost Sněmovny reprezentantů se odvíjela od počtu obyvatel</a:t>
            </a:r>
          </a:p>
          <a:p>
            <a:r>
              <a:rPr lang="cs-CZ" dirty="0" smtClean="0"/>
              <a:t>Zvýšením počtu poslanců došlo k poklesu zastoupení státu Alabama o 1 mandát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Alabama paradox (ilustrace)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23527" y="1397001"/>
          <a:ext cx="8136904" cy="491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7"/>
                <a:gridCol w="1224136"/>
                <a:gridCol w="1224136"/>
                <a:gridCol w="1224136"/>
                <a:gridCol w="1800200"/>
                <a:gridCol w="1440159"/>
              </a:tblGrid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Stát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populace (%)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mandátů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Podíl mandátů </a:t>
                      </a:r>
                      <a:br>
                        <a:rPr lang="cs-CZ" dirty="0" smtClean="0"/>
                      </a:br>
                      <a:r>
                        <a:rPr lang="cs-CZ" dirty="0" smtClean="0"/>
                        <a:t>(+1 mandát)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Mandáty</a:t>
                      </a:r>
                      <a:endParaRPr lang="cs-CZ" dirty="0"/>
                    </a:p>
                  </a:txBody>
                  <a:tcPr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11.25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11.7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12 (+1)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41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10.25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10.66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11 (+1)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3.5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3.64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 (-1)</a:t>
                      </a:r>
                      <a:endParaRPr lang="cs-CZ" sz="2400" dirty="0"/>
                    </a:p>
                  </a:txBody>
                  <a:tcPr anchor="ctr"/>
                </a:tc>
              </a:tr>
              <a:tr h="982464"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Celkem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100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25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25</a:t>
                      </a:r>
                      <a:endParaRPr lang="cs-CZ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26</a:t>
                      </a:r>
                      <a:endParaRPr lang="cs-CZ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/>
                        <a:t>26</a:t>
                      </a:r>
                      <a:endParaRPr lang="cs-CZ" sz="2400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5536" y="6381328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Paradox podrobně viz </a:t>
            </a:r>
            <a:r>
              <a:rPr lang="cs-CZ" sz="1600" dirty="0" smtClean="0"/>
              <a:t> </a:t>
            </a:r>
            <a:r>
              <a:rPr lang="cs-CZ" sz="1600" dirty="0" smtClean="0">
                <a:hlinkClick r:id="rId2"/>
              </a:rPr>
              <a:t>http://www.</a:t>
            </a:r>
            <a:r>
              <a:rPr lang="cs-CZ" sz="1600" dirty="0" err="1" smtClean="0">
                <a:hlinkClick r:id="rId2"/>
              </a:rPr>
              <a:t>ctl.ua.edu</a:t>
            </a:r>
            <a:r>
              <a:rPr lang="cs-CZ" sz="1600" dirty="0" smtClean="0">
                <a:hlinkClick r:id="rId2"/>
              </a:rPr>
              <a:t>/math103/</a:t>
            </a:r>
            <a:r>
              <a:rPr lang="cs-CZ" sz="1600" dirty="0" err="1" smtClean="0">
                <a:hlinkClick r:id="rId2"/>
              </a:rPr>
              <a:t>apportionment</a:t>
            </a:r>
            <a:r>
              <a:rPr lang="cs-CZ" sz="1600" dirty="0" smtClean="0">
                <a:hlinkClick r:id="rId2"/>
              </a:rPr>
              <a:t>/</a:t>
            </a:r>
            <a:r>
              <a:rPr lang="cs-CZ" sz="1600" dirty="0" err="1" smtClean="0">
                <a:hlinkClick r:id="rId2"/>
              </a:rPr>
              <a:t>illALPa.htm</a:t>
            </a:r>
            <a:endParaRPr lang="cs-CZ" sz="1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Metody volebního dělitele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D</a:t>
            </a:r>
            <a:r>
              <a:rPr lang="en-US" smtClean="0"/>
              <a:t>’Hondt</a:t>
            </a:r>
            <a:r>
              <a:rPr lang="cs-CZ" smtClean="0"/>
              <a:t>ův systém </a:t>
            </a:r>
            <a:r>
              <a:rPr lang="cs-CZ" sz="2000" smtClean="0"/>
              <a:t>(viz </a:t>
            </a:r>
            <a:r>
              <a:rPr lang="cs-CZ" sz="2000" smtClean="0">
                <a:hlinkClick r:id="rId2"/>
              </a:rPr>
              <a:t>http://icon.cat/util/elections#</a:t>
            </a:r>
            <a:r>
              <a:rPr lang="cs-CZ" sz="2000" smtClean="0"/>
              <a:t>)</a:t>
            </a:r>
          </a:p>
          <a:p>
            <a:pPr lvl="1" eaLnBrk="1" hangingPunct="1">
              <a:defRPr/>
            </a:pPr>
            <a:r>
              <a:rPr lang="cs-CZ" smtClean="0"/>
              <a:t>řada 1, 2, 3</a:t>
            </a:r>
          </a:p>
          <a:p>
            <a:pPr eaLnBrk="1" hangingPunct="1">
              <a:spcBef>
                <a:spcPct val="45000"/>
              </a:spcBef>
              <a:defRPr/>
            </a:pPr>
            <a:r>
              <a:rPr lang="cs-CZ" smtClean="0"/>
              <a:t>Saint-Laguëův systém</a:t>
            </a:r>
          </a:p>
          <a:p>
            <a:pPr lvl="1" eaLnBrk="1" hangingPunct="1">
              <a:defRPr/>
            </a:pPr>
            <a:r>
              <a:rPr lang="cs-CZ" smtClean="0"/>
              <a:t>řada 1, 3, 5</a:t>
            </a:r>
          </a:p>
          <a:p>
            <a:pPr eaLnBrk="1" hangingPunct="1">
              <a:spcBef>
                <a:spcPct val="45000"/>
              </a:spcBef>
              <a:defRPr/>
            </a:pPr>
            <a:r>
              <a:rPr lang="cs-CZ" smtClean="0"/>
              <a:t>Imperialiho systém</a:t>
            </a:r>
          </a:p>
          <a:p>
            <a:pPr lvl="1" eaLnBrk="1" hangingPunct="1">
              <a:defRPr/>
            </a:pPr>
            <a:r>
              <a:rPr lang="cs-CZ" smtClean="0"/>
              <a:t>řada 2, 3,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Příklad (2. část)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421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416"/>
                <a:gridCol w="2016224"/>
                <a:gridCol w="1872208"/>
                <a:gridCol w="1800200"/>
                <a:gridCol w="1882552"/>
              </a:tblGrid>
              <a:tr h="631584">
                <a:tc>
                  <a:txBody>
                    <a:bodyPr/>
                    <a:lstStyle/>
                    <a:p>
                      <a:pPr algn="ctr" fontAlgn="b"/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B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D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115000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57000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21000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57500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28500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16500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10500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38333</a:t>
                      </a:r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19000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11000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7000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28750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14250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8250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5250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23000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11400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6600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4200</a:t>
                      </a:r>
                    </a:p>
                  </a:txBody>
                  <a:tcPr marL="9525" marR="9525" marT="9525" marB="0" anchor="b"/>
                </a:tc>
              </a:tr>
              <a:tr h="631584"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19166</a:t>
                      </a:r>
                      <a:endParaRPr lang="cs-CZ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9500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5500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 smtClean="0"/>
              <a:t>Veřejná volba v zastupitelské demokracii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179168"/>
          </a:xfrm>
        </p:spPr>
        <p:txBody>
          <a:bodyPr/>
          <a:lstStyle/>
          <a:p>
            <a:pPr eaLnBrk="1" hangingPunct="1">
              <a:spcBef>
                <a:spcPct val="30000"/>
              </a:spcBef>
              <a:defRPr/>
            </a:pPr>
            <a:r>
              <a:rPr lang="cs-CZ" dirty="0" smtClean="0"/>
              <a:t>Část I</a:t>
            </a:r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</a:t>
            </a:r>
            <a:r>
              <a:rPr lang="cs-CZ" dirty="0" smtClean="0"/>
              <a:t>paradox</a:t>
            </a:r>
          </a:p>
          <a:p>
            <a:pPr lvl="1" eaLnBrk="1" hangingPunct="1">
              <a:spcBef>
                <a:spcPts val="200"/>
              </a:spcBef>
              <a:defRPr/>
            </a:pPr>
            <a:endParaRPr lang="cs-CZ" sz="1000" dirty="0" smtClean="0"/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smtClean="0"/>
              <a:t>Volič medián</a:t>
            </a:r>
          </a:p>
          <a:p>
            <a:pPr lvl="1" eaLnBrk="1" hangingPunct="1">
              <a:spcBef>
                <a:spcPts val="200"/>
              </a:spcBef>
              <a:defRPr/>
            </a:pPr>
            <a:endParaRPr lang="cs-CZ" sz="1000" dirty="0" smtClean="0"/>
          </a:p>
          <a:p>
            <a:pPr lvl="1" eaLnBrk="1" hangingPunct="1">
              <a:spcBef>
                <a:spcPts val="200"/>
              </a:spcBef>
              <a:defRPr/>
            </a:pPr>
            <a:r>
              <a:rPr lang="cs-CZ" dirty="0" smtClean="0"/>
              <a:t>Systém více politických stran</a:t>
            </a:r>
          </a:p>
          <a:p>
            <a:pPr eaLnBrk="1" hangingPunct="1">
              <a:defRPr/>
            </a:pPr>
            <a:endParaRPr lang="cs-CZ" sz="1400" dirty="0" smtClean="0"/>
          </a:p>
          <a:p>
            <a:pPr eaLnBrk="1" hangingPunct="1">
              <a:defRPr/>
            </a:pPr>
            <a:r>
              <a:rPr lang="cs-CZ" dirty="0" smtClean="0"/>
              <a:t>Část II</a:t>
            </a:r>
          </a:p>
          <a:p>
            <a:pPr lvl="1" eaLnBrk="1" hangingPunct="1">
              <a:defRPr/>
            </a:pPr>
            <a:r>
              <a:rPr lang="cs-CZ" dirty="0" err="1" smtClean="0"/>
              <a:t>Logrolling</a:t>
            </a:r>
            <a:endParaRPr lang="cs-CZ" dirty="0" smtClean="0"/>
          </a:p>
          <a:p>
            <a:pPr lvl="1" eaLnBrk="1" hangingPunct="1">
              <a:defRPr/>
            </a:pPr>
            <a:r>
              <a:rPr lang="cs-CZ" dirty="0" smtClean="0"/>
              <a:t>Hlasovací </a:t>
            </a:r>
            <a:r>
              <a:rPr lang="cs-CZ" dirty="0" smtClean="0"/>
              <a:t>síla, teorie formování koalic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systémy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Jeden přenosný hlas </a:t>
            </a:r>
            <a:r>
              <a:rPr lang="cs-CZ" sz="2400" i="1" dirty="0" smtClean="0"/>
              <a:t>(Single </a:t>
            </a:r>
            <a:r>
              <a:rPr lang="cs-CZ" sz="2400" i="1" dirty="0" err="1" smtClean="0"/>
              <a:t>transferable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vote</a:t>
            </a:r>
            <a:r>
              <a:rPr lang="cs-CZ" sz="2400" i="1" dirty="0" smtClean="0"/>
              <a:t>)</a:t>
            </a:r>
          </a:p>
          <a:p>
            <a:pPr lvl="1"/>
            <a:r>
              <a:rPr lang="cs-CZ" dirty="0" smtClean="0"/>
              <a:t>Volí se kandidáti spíše než strany</a:t>
            </a:r>
          </a:p>
          <a:p>
            <a:pPr lvl="1"/>
            <a:endParaRPr lang="cs-CZ" sz="1000" dirty="0" smtClean="0"/>
          </a:p>
          <a:p>
            <a:r>
              <a:rPr lang="cs-CZ" dirty="0" smtClean="0"/>
              <a:t>Omezené hlasování (limited </a:t>
            </a:r>
            <a:r>
              <a:rPr lang="cs-CZ" dirty="0" err="1" smtClean="0"/>
              <a:t>voting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c hlasů pro s kandidátů, c</a:t>
            </a:r>
            <a:r>
              <a:rPr lang="cs-CZ" dirty="0" smtClean="0">
                <a:sym typeface="Symbol"/>
              </a:rPr>
              <a:t>s</a:t>
            </a:r>
            <a:endParaRPr lang="cs-CZ" dirty="0" smtClean="0"/>
          </a:p>
          <a:p>
            <a:pPr marL="342900" lvl="1" indent="-342900">
              <a:buClr>
                <a:schemeClr val="hlink"/>
              </a:buClr>
              <a:buSzPct val="80000"/>
              <a:buFont typeface="Wingdings" pitchFamily="2" charset="2"/>
              <a:buChar char="n"/>
            </a:pPr>
            <a:endParaRPr lang="cs-CZ" sz="1000" dirty="0" smtClean="0"/>
          </a:p>
          <a:p>
            <a:r>
              <a:rPr lang="cs-CZ" dirty="0" smtClean="0"/>
              <a:t>Jeden nepřenosný hlas </a:t>
            </a:r>
            <a:r>
              <a:rPr lang="cs-CZ" sz="2400" dirty="0" smtClean="0"/>
              <a:t>(Single non-</a:t>
            </a:r>
            <a:r>
              <a:rPr lang="cs-CZ" sz="2400" dirty="0" err="1" smtClean="0"/>
              <a:t>transferable</a:t>
            </a:r>
            <a:r>
              <a:rPr lang="cs-CZ" sz="2400" dirty="0" smtClean="0"/>
              <a:t> </a:t>
            </a:r>
            <a:r>
              <a:rPr lang="cs-CZ" sz="2400" dirty="0" err="1" smtClean="0"/>
              <a:t>vote</a:t>
            </a:r>
            <a:r>
              <a:rPr lang="cs-CZ" sz="2400" dirty="0" smtClean="0"/>
              <a:t>)</a:t>
            </a:r>
          </a:p>
          <a:p>
            <a:pPr lvl="1"/>
            <a:r>
              <a:rPr lang="cs-CZ" dirty="0" smtClean="0"/>
              <a:t>s&gt;1 a současně c=1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Volby do PSP PČR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Republikové mandátní číslo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r>
              <a:rPr lang="cs-CZ" smtClean="0"/>
              <a:t>Haareova formule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endParaRPr lang="cs-CZ" sz="14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Počet mandátů na volební kraj</a:t>
            </a:r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endParaRPr lang="cs-CZ" sz="1800" smtClean="0"/>
          </a:p>
          <a:p>
            <a:pPr marL="609600" indent="-609600" eaLnBrk="1" hangingPunct="1">
              <a:buFont typeface="Wingdings" pitchFamily="2" charset="2"/>
              <a:buAutoNum type="arabicPeriod"/>
              <a:defRPr/>
            </a:pPr>
            <a:r>
              <a:rPr lang="cs-CZ" smtClean="0"/>
              <a:t>Počet mandátů na stranu ve volebním kraji</a:t>
            </a:r>
          </a:p>
          <a:p>
            <a:pPr marL="990600" lvl="1" indent="-533400" eaLnBrk="1" hangingPunct="1">
              <a:buFont typeface="Wingdings" pitchFamily="2" charset="2"/>
              <a:buChar char="n"/>
              <a:defRPr/>
            </a:pPr>
            <a:r>
              <a:rPr lang="cs-CZ" smtClean="0"/>
              <a:t>D´Hondtův systém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Ostatní volby v ČR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07413" cy="47815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Parlament EU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klasický D´Hondtův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Krajské volby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Modifikovaný D´Hondtův systém (řada od 1,42)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mtClean="0"/>
              <a:t>Komunální volby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mtClean="0"/>
              <a:t>klasický D´Hondtův, do r. 2001 Saint-Laguëův systém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cs-CZ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smtClean="0"/>
              <a:t>Pěkný přehledový článek</a:t>
            </a:r>
            <a:r>
              <a:rPr lang="cs-CZ" sz="2400" smtClean="0"/>
              <a:t>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u="sng" smtClean="0"/>
              <a:t>http://glosy.info/texty/parlamentni-volby-v-cr-jak-to-funguje/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smtClean="0"/>
              <a:t>Reforma volebního systému v ČR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Posuny směrem k většinovým prvkům</a:t>
            </a:r>
          </a:p>
          <a:p>
            <a:pPr lvl="1" eaLnBrk="1" hangingPunct="1">
              <a:defRPr/>
            </a:pPr>
            <a:r>
              <a:rPr lang="cs-CZ" dirty="0" smtClean="0"/>
              <a:t>Více volebních krajů</a:t>
            </a:r>
          </a:p>
          <a:p>
            <a:pPr lvl="1" eaLnBrk="1" hangingPunct="1">
              <a:defRPr/>
            </a:pPr>
            <a:r>
              <a:rPr lang="cs-CZ" dirty="0" smtClean="0"/>
              <a:t>Nahrazení D´</a:t>
            </a:r>
            <a:r>
              <a:rPr lang="cs-CZ" dirty="0" err="1" smtClean="0"/>
              <a:t>Hondtova</a:t>
            </a:r>
            <a:r>
              <a:rPr lang="cs-CZ" dirty="0" smtClean="0"/>
              <a:t> systému jiným</a:t>
            </a:r>
          </a:p>
          <a:p>
            <a:pPr lvl="1" eaLnBrk="1" hangingPunct="1">
              <a:defRPr/>
            </a:pP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Zavedení bonusu pro </a:t>
            </a:r>
            <a:r>
              <a:rPr lang="cs-CZ" i="1" dirty="0" smtClean="0"/>
              <a:t>vítěze voleb</a:t>
            </a:r>
          </a:p>
          <a:p>
            <a:pPr eaLnBrk="1" hangingPunct="1">
              <a:defRPr/>
            </a:pPr>
            <a:endParaRPr lang="cs-CZ" i="1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 smtClean="0"/>
              <a:t>Příklad „problémů“ současného systému</a:t>
            </a:r>
            <a:endParaRPr lang="cs-CZ" sz="1400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800" i="1" dirty="0" smtClean="0">
                <a:hlinkClick r:id="rId2"/>
              </a:rPr>
              <a:t>http://glosy.</a:t>
            </a:r>
            <a:r>
              <a:rPr lang="cs-CZ" sz="1800" i="1" dirty="0" err="1" smtClean="0">
                <a:hlinkClick r:id="rId2"/>
              </a:rPr>
              <a:t>info</a:t>
            </a:r>
            <a:r>
              <a:rPr lang="cs-CZ" sz="1800" i="1" dirty="0" smtClean="0">
                <a:hlinkClick r:id="rId2"/>
              </a:rPr>
              <a:t>/texty/</a:t>
            </a:r>
            <a:r>
              <a:rPr lang="cs-CZ" sz="1800" i="1" dirty="0" err="1" smtClean="0">
                <a:hlinkClick r:id="rId2"/>
              </a:rPr>
              <a:t>kratka</a:t>
            </a:r>
            <a:r>
              <a:rPr lang="cs-CZ" sz="1800" i="1" dirty="0" smtClean="0">
                <a:hlinkClick r:id="rId2"/>
              </a:rPr>
              <a:t>-studie-o-</a:t>
            </a:r>
            <a:r>
              <a:rPr lang="cs-CZ" sz="1800" i="1" dirty="0" err="1" smtClean="0">
                <a:hlinkClick r:id="rId2"/>
              </a:rPr>
              <a:t>rozdeleni</a:t>
            </a:r>
            <a:r>
              <a:rPr lang="cs-CZ" sz="1800" i="1" dirty="0" smtClean="0">
                <a:hlinkClick r:id="rId2"/>
              </a:rPr>
              <a:t>-</a:t>
            </a:r>
            <a:r>
              <a:rPr lang="cs-CZ" sz="1800" i="1" dirty="0" err="1" smtClean="0">
                <a:hlinkClick r:id="rId2"/>
              </a:rPr>
              <a:t>mandatu</a:t>
            </a:r>
            <a:r>
              <a:rPr lang="cs-CZ" sz="1800" i="1" dirty="0" smtClean="0">
                <a:hlinkClick r:id="rId2"/>
              </a:rPr>
              <a:t>-zeleni-jako-</a:t>
            </a:r>
            <a:r>
              <a:rPr lang="cs-CZ" sz="1800" i="1" dirty="0" err="1" smtClean="0">
                <a:hlinkClick r:id="rId2"/>
              </a:rPr>
              <a:t>obet</a:t>
            </a:r>
            <a:r>
              <a:rPr lang="cs-CZ" sz="1800" i="1" dirty="0" smtClean="0">
                <a:hlinkClick r:id="rId2"/>
              </a:rPr>
              <a:t>/</a:t>
            </a:r>
            <a:endParaRPr lang="cs-CZ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Ostrogorského paradox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327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Volby, kde je více témat než polit. stran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Volič vybírá stranu, která má v programu co nejvíce preferovaných stanovisek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cs-CZ" dirty="0" smtClean="0"/>
              <a:t>Může to vést k tomu, že při většinovém systému vítězí strana, která v žádném z bodů nemá většinovou podporu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</a:t>
            </a:r>
          </a:p>
        </p:txBody>
      </p:sp>
      <p:graphicFrame>
        <p:nvGraphicFramePr>
          <p:cNvPr id="10243" name="Group 3"/>
          <p:cNvGraphicFramePr>
            <a:graphicFrameLocks noGrp="1"/>
          </p:cNvGraphicFramePr>
          <p:nvPr>
            <p:ph idx="1"/>
          </p:nvPr>
        </p:nvGraphicFramePr>
        <p:xfrm>
          <a:off x="457200" y="1989138"/>
          <a:ext cx="8435975" cy="3878264"/>
        </p:xfrm>
        <a:graphic>
          <a:graphicData uri="http://schemas.openxmlformats.org/drawingml/2006/table">
            <a:tbl>
              <a:tblPr/>
              <a:tblGrid>
                <a:gridCol w="1666875"/>
                <a:gridCol w="1584325"/>
                <a:gridCol w="1800225"/>
                <a:gridCol w="1871663"/>
                <a:gridCol w="1512887"/>
              </a:tblGrid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Stadion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Obchvat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Muzeum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hlas pro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A (40%)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B (30%)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6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C (20%)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 (10%)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Z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(2)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Přímá demokracie</a:t>
            </a:r>
          </a:p>
          <a:p>
            <a:pPr lvl="1">
              <a:defRPr/>
            </a:pPr>
            <a:r>
              <a:rPr lang="cs-CZ" dirty="0" smtClean="0"/>
              <a:t>Postaví se všechny projekty</a:t>
            </a:r>
          </a:p>
          <a:p>
            <a:pPr lvl="1">
              <a:defRPr/>
            </a:pPr>
            <a:endParaRPr lang="cs-CZ" sz="1400" dirty="0" smtClean="0"/>
          </a:p>
          <a:p>
            <a:pPr>
              <a:defRPr/>
            </a:pPr>
            <a:r>
              <a:rPr lang="cs-CZ" dirty="0" smtClean="0"/>
              <a:t>Zastupitelská demokracie</a:t>
            </a:r>
          </a:p>
          <a:p>
            <a:pPr lvl="1">
              <a:defRPr/>
            </a:pPr>
            <a:r>
              <a:rPr lang="cs-CZ" dirty="0" smtClean="0"/>
              <a:t>Dvě politické strany L (staví vše) a R (nic)</a:t>
            </a:r>
          </a:p>
          <a:p>
            <a:pPr lvl="1">
              <a:defRPr/>
            </a:pPr>
            <a:r>
              <a:rPr lang="cs-CZ" dirty="0" smtClean="0"/>
              <a:t>Voliči volí stranu podle míry shody</a:t>
            </a:r>
          </a:p>
          <a:p>
            <a:pPr lvl="1">
              <a:defRPr/>
            </a:pPr>
            <a:r>
              <a:rPr lang="cs-CZ" dirty="0" smtClean="0"/>
              <a:t>Nepostaví se žádný projekt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err="1" smtClean="0"/>
              <a:t>Ostrogorského</a:t>
            </a:r>
            <a:r>
              <a:rPr lang="cs-CZ" dirty="0" smtClean="0"/>
              <a:t> paradox (3)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cs-CZ" dirty="0" smtClean="0"/>
              <a:t>Nastávají dva případy:</a:t>
            </a:r>
          </a:p>
          <a:p>
            <a:pPr>
              <a:defRPr/>
            </a:pPr>
            <a:r>
              <a:rPr lang="cs-CZ" dirty="0" smtClean="0"/>
              <a:t>V reprezentativní demokracii se zamezí stavbě efektivních projektů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r>
              <a:rPr lang="cs-CZ" dirty="0" smtClean="0"/>
              <a:t>V přímé demokracii dochází k </a:t>
            </a:r>
            <a:r>
              <a:rPr lang="cs-CZ" smtClean="0"/>
              <a:t>plýtvání prostředků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Mediánový volič - předpoklady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772816"/>
            <a:ext cx="8229600" cy="4471988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 smtClean="0"/>
              <a:t>většinové hlasovací pravidlo</a:t>
            </a:r>
          </a:p>
          <a:p>
            <a:pPr eaLnBrk="1" hangingPunct="1">
              <a:defRPr/>
            </a:pPr>
            <a:r>
              <a:rPr lang="cs-CZ" dirty="0" smtClean="0"/>
              <a:t>každý z voličů může dát hlas jen jednomu z kandidátů</a:t>
            </a:r>
          </a:p>
          <a:p>
            <a:pPr eaLnBrk="1" hangingPunct="1">
              <a:defRPr/>
            </a:pPr>
            <a:r>
              <a:rPr lang="cs-CZ" dirty="0" err="1" smtClean="0"/>
              <a:t>Jednovrcholové</a:t>
            </a:r>
            <a:r>
              <a:rPr lang="cs-CZ" dirty="0" smtClean="0"/>
              <a:t> </a:t>
            </a:r>
            <a:r>
              <a:rPr lang="cs-CZ" dirty="0" err="1" smtClean="0"/>
              <a:t>praference</a:t>
            </a:r>
            <a:endParaRPr lang="cs-CZ" dirty="0" smtClean="0"/>
          </a:p>
          <a:p>
            <a:pPr eaLnBrk="1" hangingPunct="1">
              <a:defRPr/>
            </a:pPr>
            <a:r>
              <a:rPr lang="cs-CZ" dirty="0" smtClean="0"/>
              <a:t>neexistuje mechanismus měření preferencí</a:t>
            </a:r>
          </a:p>
          <a:p>
            <a:pPr eaLnBrk="1" hangingPunct="1">
              <a:defRPr/>
            </a:pPr>
            <a:r>
              <a:rPr lang="cs-CZ" dirty="0" smtClean="0"/>
              <a:t>tajné hlasování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4211638" y="5157788"/>
            <a:ext cx="1008062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2051050" y="6021388"/>
            <a:ext cx="5976938" cy="5492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000">
                <a:solidFill>
                  <a:schemeClr val="bg1"/>
                </a:solidFill>
                <a:latin typeface="Arial" pitchFamily="34" charset="0"/>
              </a:rPr>
              <a:t>Statická hra s ostatními voliči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7631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/>
              <a:t>Mediánový volič - Chování kandidátů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mtClean="0"/>
              <a:t>Pozice kandidátů na ose &lt;0; 1&gt;</a:t>
            </a:r>
          </a:p>
          <a:p>
            <a:pPr eaLnBrk="1" hangingPunct="1">
              <a:defRPr/>
            </a:pPr>
            <a:r>
              <a:rPr lang="cs-CZ" smtClean="0"/>
              <a:t>101 voličů, uspořádané preference &lt;0; 1&gt;</a:t>
            </a:r>
          </a:p>
          <a:p>
            <a:pPr eaLnBrk="1" hangingPunct="1">
              <a:defRPr/>
            </a:pPr>
            <a:r>
              <a:rPr lang="cs-CZ" smtClean="0"/>
              <a:t>volič volí kandidáta nejblíže preferencím</a:t>
            </a:r>
          </a:p>
          <a:p>
            <a:pPr eaLnBrk="1" hangingPunct="1">
              <a:defRPr/>
            </a:pPr>
            <a:endParaRPr lang="cs-CZ" smtClean="0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635375" y="3933825"/>
            <a:ext cx="1008063" cy="6477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474788" y="4797425"/>
            <a:ext cx="5976937" cy="10969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3000" b="1">
                <a:solidFill>
                  <a:schemeClr val="bg1"/>
                </a:solidFill>
                <a:latin typeface="Arial" pitchFamily="34" charset="0"/>
              </a:rPr>
              <a:t>Hra umisťování kandidátů</a:t>
            </a:r>
          </a:p>
          <a:p>
            <a:pPr algn="ctr">
              <a:spcBef>
                <a:spcPct val="50000"/>
              </a:spcBef>
            </a:pPr>
            <a:r>
              <a:rPr lang="cs-CZ" sz="2400">
                <a:solidFill>
                  <a:schemeClr val="bg1"/>
                </a:solidFill>
                <a:latin typeface="Arial" pitchFamily="34" charset="0"/>
              </a:rPr>
              <a:t>(</a:t>
            </a:r>
            <a:r>
              <a:rPr lang="cs-CZ" sz="2400" i="1">
                <a:solidFill>
                  <a:schemeClr val="bg1"/>
                </a:solidFill>
                <a:latin typeface="Arial" pitchFamily="34" charset="0"/>
              </a:rPr>
              <a:t>Candidate positioning game)</a:t>
            </a:r>
            <a:endParaRPr lang="cs-CZ" sz="2400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smtClean="0"/>
              <a:t>Mediánový volič - Chování kandidátů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28775"/>
            <a:ext cx="8229600" cy="48958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smtClean="0"/>
              <a:t>Pokud existují 2 kandidáti, jejichž politické pozice lze zobrazit na spojité lineární škále, preference jednotlivých voličů jsou jednovrcholové, rozdělení jejich preferencí je známo a volby probíhají na základě většinového pravidla,</a:t>
            </a:r>
          </a:p>
          <a:p>
            <a:pPr eaLnBrk="1" hangingPunct="1">
              <a:defRPr/>
            </a:pPr>
            <a:r>
              <a:rPr lang="cs-CZ" sz="2800" smtClean="0"/>
              <a:t>pak existuje jediná Nashova rovnováha hry hledání pozice kandidáta, která je stejná pro oba kandidáty </a:t>
            </a:r>
          </a:p>
          <a:p>
            <a:pPr eaLnBrk="1" hangingPunct="1">
              <a:defRPr/>
            </a:pPr>
            <a:r>
              <a:rPr lang="cs-CZ" sz="2800" smtClean="0"/>
              <a:t>=&gt; umístit se do pozice mediánového voliče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Štěrbina">
  <a:themeElements>
    <a:clrScheme name="Štěrbina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Štěrbin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Štěrbina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Štěrbina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Štěrbina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521</TotalTime>
  <Words>822</Words>
  <Application>Microsoft Office PowerPoint</Application>
  <PresentationFormat>Předvádění na obrazovce (4:3)</PresentationFormat>
  <Paragraphs>249</Paragraphs>
  <Slides>23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5" baseType="lpstr">
      <vt:lpstr>Štěrbina</vt:lpstr>
      <vt:lpstr>Equation</vt:lpstr>
      <vt:lpstr>Veřejná volba v zastupitelské demokracii</vt:lpstr>
      <vt:lpstr>Veřejná volba v zastupitelské demokracii</vt:lpstr>
      <vt:lpstr>Ostrogorského paradox</vt:lpstr>
      <vt:lpstr>Ostrogorského paradox</vt:lpstr>
      <vt:lpstr>Ostrogorského paradox (2)</vt:lpstr>
      <vt:lpstr>Ostrogorského paradox (3)</vt:lpstr>
      <vt:lpstr>Mediánový volič - předpoklady</vt:lpstr>
      <vt:lpstr>Mediánový volič - Chování kandidátů</vt:lpstr>
      <vt:lpstr>Mediánový volič - Chování kandidátů</vt:lpstr>
      <vt:lpstr>Mediánový volič – další vlastnosti</vt:lpstr>
      <vt:lpstr>Mediánový volič – problémy</vt:lpstr>
      <vt:lpstr>Mediánový volič – efektivnost</vt:lpstr>
      <vt:lpstr>Volební systém</vt:lpstr>
      <vt:lpstr>Metody volebního koeficientu </vt:lpstr>
      <vt:lpstr>Příklad</vt:lpstr>
      <vt:lpstr>Alabama paradox</vt:lpstr>
      <vt:lpstr>Alabama paradox (ilustrace)</vt:lpstr>
      <vt:lpstr>Metody volebního dělitele</vt:lpstr>
      <vt:lpstr>Příklad (2. část)</vt:lpstr>
      <vt:lpstr>Další systémy</vt:lpstr>
      <vt:lpstr>Volby do PSP PČR</vt:lpstr>
      <vt:lpstr>Ostatní volby v ČR</vt:lpstr>
      <vt:lpstr>Reforma volebního systému v ČR</vt:lpstr>
    </vt:vector>
  </TitlesOfParts>
  <Company>Masarykova Univerzita v Brně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Jiří Špalek</dc:creator>
  <cp:lastModifiedBy>spalek</cp:lastModifiedBy>
  <cp:revision>50</cp:revision>
  <dcterms:created xsi:type="dcterms:W3CDTF">2007-11-01T12:32:07Z</dcterms:created>
  <dcterms:modified xsi:type="dcterms:W3CDTF">2012-01-21T21:30:09Z</dcterms:modified>
</cp:coreProperties>
</file>