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9"/>
  </p:handoutMasterIdLst>
  <p:sldIdLst>
    <p:sldId id="278" r:id="rId2"/>
    <p:sldId id="265" r:id="rId3"/>
    <p:sldId id="266" r:id="rId4"/>
    <p:sldId id="267" r:id="rId5"/>
    <p:sldId id="268" r:id="rId6"/>
    <p:sldId id="295" r:id="rId7"/>
    <p:sldId id="281" r:id="rId8"/>
    <p:sldId id="282" r:id="rId9"/>
    <p:sldId id="287" r:id="rId10"/>
    <p:sldId id="283" r:id="rId11"/>
    <p:sldId id="285" r:id="rId12"/>
    <p:sldId id="284" r:id="rId13"/>
    <p:sldId id="286" r:id="rId14"/>
    <p:sldId id="288" r:id="rId15"/>
    <p:sldId id="289" r:id="rId16"/>
    <p:sldId id="290" r:id="rId17"/>
    <p:sldId id="291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1014EBD-F20C-4913-B848-CD6C3F477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1756-C526-45D4-AA3B-C7EE26B7E9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6B3E-C73A-45ED-8290-ADBCC0CFB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FD10-AD63-4FAB-8430-60076B9D12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7462-D47B-49C8-A39A-4A0386E24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0055-DAAC-4FC0-94B9-3B82656F5A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6858-433A-456C-AB7A-0668D1FA39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FA8-7DA8-4F6F-81C1-10A585DBE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0B06-5B47-4C6F-BB65-3E16E7AC9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12F2-B50C-4190-8783-71DAC89451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13D7-442E-4A4B-9DC8-7D8D2BBFE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1895-BD8B-43DB-A49F-84B99BF256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96B08-779D-4C8B-ACE1-BE55BA65FC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195D-0FF7-4828-A168-1BABFC9B5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39A1-B253-4021-A0E9-05976D1D4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23087B-2F4E-4A36-9758-AC9AE2528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9"/>
            <a:ext cx="8062664" cy="2164432"/>
          </a:xfrm>
        </p:spPr>
        <p:txBody>
          <a:bodyPr/>
          <a:lstStyle/>
          <a:p>
            <a:pPr eaLnBrk="1" hangingPunct="1">
              <a:defRPr/>
            </a:pPr>
            <a:r>
              <a:rPr lang="sk-SK" sz="4400" dirty="0" err="1" smtClean="0"/>
              <a:t>Zastupitelská</a:t>
            </a:r>
            <a:r>
              <a:rPr lang="sk-SK" sz="4400" dirty="0" smtClean="0"/>
              <a:t> demokracie a </a:t>
            </a:r>
            <a:r>
              <a:rPr lang="sk-SK" sz="4400" dirty="0" err="1" smtClean="0"/>
              <a:t>federalismus</a:t>
            </a:r>
            <a:r>
              <a:rPr lang="sk-SK" sz="4400" dirty="0" smtClean="0"/>
              <a:t> II </a:t>
            </a:r>
            <a:br>
              <a:rPr lang="sk-SK" sz="4400" dirty="0" smtClean="0"/>
            </a:br>
            <a:r>
              <a:rPr lang="sk-SK" sz="4400" dirty="0" smtClean="0"/>
              <a:t>– </a:t>
            </a:r>
            <a:r>
              <a:rPr lang="sk-SK" sz="4400" dirty="0" err="1" smtClean="0"/>
              <a:t>rozšiřující</a:t>
            </a:r>
            <a:r>
              <a:rPr lang="sk-SK" sz="4400" dirty="0" smtClean="0"/>
              <a:t> </a:t>
            </a:r>
            <a:r>
              <a:rPr lang="sk-SK" sz="4400" dirty="0" err="1" smtClean="0"/>
              <a:t>témata</a:t>
            </a:r>
            <a:endParaRPr lang="cs-CZ" sz="4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err="1" smtClean="0"/>
              <a:t>Logrolling</a:t>
            </a:r>
            <a:r>
              <a:rPr lang="cs-CZ" sz="3600" dirty="0" smtClean="0"/>
              <a:t>, vyjednávání, tvorba koalic, dobývání renty.</a:t>
            </a:r>
            <a:endParaRPr lang="cs-CZ" sz="3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75000"/>
              </a:spcBef>
              <a:defRPr/>
            </a:pPr>
            <a:r>
              <a:rPr lang="cs-CZ" smtClean="0"/>
              <a:t>Jednoduchá síla R</a:t>
            </a:r>
            <a:r>
              <a:rPr lang="cs-CZ" baseline="-25000" smtClean="0">
                <a:cs typeface="Arial" pitchFamily="34" charset="0"/>
              </a:rPr>
              <a:t>i</a:t>
            </a:r>
            <a:r>
              <a:rPr lang="cs-CZ" smtClean="0"/>
              <a:t> </a:t>
            </a: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/>
              <a:t>Shapley-Shubikův index </a:t>
            </a:r>
            <a:r>
              <a:rPr lang="el-GR" smtClean="0">
                <a:cs typeface="Arial" pitchFamily="34" charset="0"/>
              </a:rPr>
              <a:t>σ</a:t>
            </a:r>
            <a:r>
              <a:rPr lang="cs-CZ" baseline="-25000" smtClean="0">
                <a:cs typeface="Arial" pitchFamily="34" charset="0"/>
              </a:rPr>
              <a:t>i</a:t>
            </a: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>
                <a:cs typeface="Arial" pitchFamily="34" charset="0"/>
              </a:rPr>
              <a:t>Benzhafův index </a:t>
            </a:r>
            <a:r>
              <a:rPr lang="cs-CZ" smtClean="0">
                <a:cs typeface="Arial" pitchFamily="34" charset="0"/>
                <a:sym typeface="Symbol" pitchFamily="18" charset="2"/>
              </a:rPr>
              <a:t></a:t>
            </a:r>
            <a:r>
              <a:rPr lang="cs-CZ" baseline="-25000" smtClean="0">
                <a:cs typeface="Arial" pitchFamily="34" charset="0"/>
              </a:rPr>
              <a:t>i</a:t>
            </a:r>
            <a:endParaRPr lang="cs-CZ" smtClean="0">
              <a:cs typeface="Arial" pitchFamily="34" charset="0"/>
              <a:sym typeface="Symbol" pitchFamily="18" charset="2"/>
            </a:endParaRP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>
                <a:cs typeface="Arial" pitchFamily="34" charset="0"/>
              </a:rPr>
              <a:t>Colemanův index C</a:t>
            </a:r>
            <a:r>
              <a:rPr lang="cs-CZ" baseline="-25000" smtClean="0">
                <a:cs typeface="Arial" pitchFamily="34" charset="0"/>
              </a:rPr>
              <a:t>i</a:t>
            </a:r>
            <a:endParaRPr lang="el-GR" baseline="-2500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 (S-S index)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mtClean="0"/>
              <a:t>Shapley-Shubikův index</a:t>
            </a:r>
          </a:p>
          <a:p>
            <a:pPr eaLnBrk="1" hangingPunct="1">
              <a:defRPr/>
            </a:pPr>
            <a:r>
              <a:rPr lang="cs-CZ" smtClean="0"/>
              <a:t>Pravděpodobnost, že i-tá strana bude nezbytná při sestavování vítězné koalice (všech teoreticky možných)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 (S-S index)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2588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Shapley-Shubikův index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Sčítáme přes všechna S – vítězné koalice, ve kterých je strana i obsažena a platí, že S-</a:t>
            </a:r>
            <a:r>
              <a:rPr lang="en-US" sz="2800" smtClean="0">
                <a:cs typeface="Arial" pitchFamily="34" charset="0"/>
              </a:rPr>
              <a:t>{</a:t>
            </a:r>
            <a:r>
              <a:rPr lang="cs-CZ" sz="2800" smtClean="0">
                <a:cs typeface="Arial" pitchFamily="34" charset="0"/>
              </a:rPr>
              <a:t>i</a:t>
            </a:r>
            <a:r>
              <a:rPr lang="en-US" sz="2800" smtClean="0">
                <a:cs typeface="Arial" pitchFamily="34" charset="0"/>
              </a:rPr>
              <a:t>}</a:t>
            </a:r>
            <a:r>
              <a:rPr lang="cs-CZ" sz="2800" smtClean="0">
                <a:cs typeface="Arial" pitchFamily="34" charset="0"/>
              </a:rPr>
              <a:t> je poražená</a:t>
            </a:r>
          </a:p>
          <a:p>
            <a:pPr eaLnBrk="1" hangingPunct="1">
              <a:defRPr/>
            </a:pPr>
            <a:r>
              <a:rPr lang="cs-CZ" sz="2800" smtClean="0">
                <a:cs typeface="Arial" pitchFamily="34" charset="0"/>
              </a:rPr>
              <a:t>Platí 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defRPr/>
            </a:pPr>
            <a:endParaRPr lang="cs-CZ" sz="2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84663" y="1941513"/>
          <a:ext cx="4152900" cy="1441450"/>
        </p:xfrm>
        <a:graphic>
          <a:graphicData uri="http://schemas.openxmlformats.org/presentationml/2006/ole">
            <p:oleObj spid="_x0000_s3074" name="Rovnice" r:id="rId3" imgW="1523880" imgH="45720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68538" y="5013325"/>
          <a:ext cx="3743325" cy="1233488"/>
        </p:xfrm>
        <a:graphic>
          <a:graphicData uri="http://schemas.openxmlformats.org/presentationml/2006/ole">
            <p:oleObj spid="_x0000_s3075" name="Rovnice" r:id="rId4" imgW="13078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Indexy volební síly (Benzhaf index)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Benzhafův index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(N, </a:t>
            </a:r>
            <a:r>
              <a:rPr lang="cs-CZ" sz="2800" smtClean="0">
                <a:sym typeface="Symbol" pitchFamily="18" charset="2"/>
              </a:rPr>
              <a:t>) volební hra</a:t>
            </a:r>
          </a:p>
          <a:p>
            <a:pPr eaLnBrk="1" hangingPunct="1">
              <a:defRPr/>
            </a:pPr>
            <a:endParaRPr lang="cs-CZ" sz="280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cs-CZ" sz="2800" smtClean="0">
                <a:sym typeface="Symbol" pitchFamily="18" charset="2"/>
              </a:rPr>
              <a:t>e</a:t>
            </a:r>
            <a:r>
              <a:rPr lang="cs-CZ" sz="2800" baseline="-25000" smtClean="0">
                <a:sym typeface="Symbol" pitchFamily="18" charset="2"/>
              </a:rPr>
              <a:t>i</a:t>
            </a:r>
            <a:r>
              <a:rPr lang="cs-CZ" sz="2800" smtClean="0">
                <a:sym typeface="Symbol" pitchFamily="18" charset="2"/>
              </a:rPr>
              <a:t> – počet všech koalic, kde </a:t>
            </a:r>
            <a:r>
              <a:rPr lang="cs-CZ" sz="2800" i="1" smtClean="0">
                <a:sym typeface="Symbol" pitchFamily="18" charset="2"/>
              </a:rPr>
              <a:t>i</a:t>
            </a:r>
            <a:r>
              <a:rPr lang="cs-CZ" sz="2800" smtClean="0">
                <a:sym typeface="Symbol" pitchFamily="18" charset="2"/>
              </a:rPr>
              <a:t> je nepostradatelný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84663" y="1844675"/>
          <a:ext cx="2160587" cy="2074863"/>
        </p:xfrm>
        <a:graphic>
          <a:graphicData uri="http://schemas.openxmlformats.org/presentationml/2006/ole">
            <p:oleObj spid="_x0000_s4098" name="Rovnice" r:id="rId3" imgW="64764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Indexy volební síly (Benzhaf index)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435975" cy="20955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Pravděpodobnost, že </a:t>
            </a:r>
            <a:r>
              <a:rPr lang="cs-CZ" sz="2800" i="1" smtClean="0"/>
              <a:t>i</a:t>
            </a:r>
            <a:r>
              <a:rPr lang="cs-CZ" sz="2800" smtClean="0"/>
              <a:t>-tá strana svým odstoupením bude anulovat vítězné postavení koalice </a:t>
            </a:r>
          </a:p>
          <a:p>
            <a:pPr eaLnBrk="1" hangingPunct="1">
              <a:defRPr/>
            </a:pPr>
            <a:endParaRPr lang="cs-CZ" sz="2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51050" y="3941763"/>
          <a:ext cx="4465638" cy="1706562"/>
        </p:xfrm>
        <a:graphic>
          <a:graphicData uri="http://schemas.openxmlformats.org/presentationml/2006/ole">
            <p:oleObj spid="_x0000_s5122" name="Rovnice" r:id="rId3" imgW="13078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Teorie formování koalic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Předpovídání struktury koalic v parlamentu</a:t>
            </a:r>
          </a:p>
          <a:p>
            <a:pPr eaLnBrk="1" hangingPunct="1">
              <a:defRPr/>
            </a:pPr>
            <a:r>
              <a:rPr lang="cs-CZ" smtClean="0"/>
              <a:t>Vybírají podmnožinu ze všech dostupných koalic (těch je 2</a:t>
            </a:r>
            <a:r>
              <a:rPr lang="cs-CZ" baseline="30000" smtClean="0"/>
              <a:t>n</a:t>
            </a:r>
            <a:r>
              <a:rPr lang="cs-CZ" smtClean="0"/>
              <a:t>-1)</a:t>
            </a:r>
          </a:p>
          <a:p>
            <a:pPr eaLnBrk="1" hangingPunct="1">
              <a:defRPr/>
            </a:pPr>
            <a:r>
              <a:rPr lang="cs-CZ" smtClean="0"/>
              <a:t>Teorie</a:t>
            </a:r>
          </a:p>
          <a:p>
            <a:pPr lvl="1" eaLnBrk="1" hangingPunct="1">
              <a:defRPr/>
            </a:pPr>
            <a:r>
              <a:rPr lang="cs-CZ" smtClean="0"/>
              <a:t>Politické</a:t>
            </a:r>
          </a:p>
          <a:p>
            <a:pPr lvl="1" eaLnBrk="1" hangingPunct="1">
              <a:defRPr/>
            </a:pPr>
            <a:r>
              <a:rPr lang="cs-CZ" smtClean="0"/>
              <a:t>Nepolitické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Nepolitické teorie formování koalic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Hra s konstantním součtem (zero-sum game)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Minimální většinová</a:t>
            </a:r>
          </a:p>
          <a:p>
            <a:pPr eaLnBrk="1" hangingPunct="1">
              <a:defRPr/>
            </a:pPr>
            <a:r>
              <a:rPr lang="cs-CZ" smtClean="0"/>
              <a:t>Nejmenší většinová</a:t>
            </a:r>
          </a:p>
          <a:p>
            <a:pPr eaLnBrk="1" hangingPunct="1">
              <a:defRPr/>
            </a:pPr>
            <a:r>
              <a:rPr lang="cs-CZ" smtClean="0"/>
              <a:t>Koncepce vyjednávacího návrhu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Politické teorie formování koalic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Minimální souvislá koalice</a:t>
            </a:r>
          </a:p>
          <a:p>
            <a:pPr eaLnBrk="1" hangingPunct="1">
              <a:defRPr/>
            </a:pPr>
            <a:r>
              <a:rPr lang="cs-CZ" smtClean="0"/>
              <a:t>Uzavřená koalice s minimálním rozpětím</a:t>
            </a:r>
          </a:p>
          <a:p>
            <a:pPr eaLnBrk="1" hangingPunct="1">
              <a:defRPr/>
            </a:pPr>
            <a:r>
              <a:rPr lang="cs-CZ" smtClean="0"/>
              <a:t>Kontrola mediánového voliče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„obchodování s hlasy“</a:t>
            </a:r>
          </a:p>
          <a:p>
            <a:pPr eaLnBrk="1" hangingPunct="1">
              <a:defRPr/>
            </a:pPr>
            <a:r>
              <a:rPr lang="cs-CZ" smtClean="0"/>
              <a:t>Neformální trh </a:t>
            </a:r>
            <a:br>
              <a:rPr lang="cs-CZ" smtClean="0"/>
            </a:br>
            <a:r>
              <a:rPr lang="cs-CZ" i="1" smtClean="0"/>
              <a:t>„když podpoříš můj návrh, podpořím tvůj“</a:t>
            </a:r>
          </a:p>
          <a:p>
            <a:pPr eaLnBrk="1" hangingPunct="1">
              <a:defRPr/>
            </a:pPr>
            <a:r>
              <a:rPr lang="cs-CZ" smtClean="0"/>
              <a:t>Je toto chování aktérů veřejné volby efektivní? Za jakých podmínek?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 (2)</a:t>
            </a:r>
          </a:p>
        </p:txBody>
      </p:sp>
      <p:graphicFrame>
        <p:nvGraphicFramePr>
          <p:cNvPr id="12340" name="Group 52"/>
          <p:cNvGraphicFramePr>
            <a:graphicFrameLocks noGrp="1"/>
          </p:cNvGraphicFramePr>
          <p:nvPr>
            <p:ph idx="1"/>
          </p:nvPr>
        </p:nvGraphicFramePr>
        <p:xfrm>
          <a:off x="323850" y="1978025"/>
          <a:ext cx="8362950" cy="4103688"/>
        </p:xfrm>
        <a:graphic>
          <a:graphicData uri="http://schemas.openxmlformats.org/drawingml/2006/table">
            <a:tbl>
              <a:tblPr/>
              <a:tblGrid>
                <a:gridCol w="1800225"/>
                <a:gridCol w="1422400"/>
                <a:gridCol w="1784350"/>
                <a:gridCol w="1855788"/>
                <a:gridCol w="1500187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Čistý přínos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Logrolling </a:t>
            </a:r>
            <a:r>
              <a:rPr lang="cs-CZ" smtClean="0"/>
              <a:t>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Možné koalice</a:t>
            </a:r>
          </a:p>
          <a:p>
            <a:pPr lvl="1" eaLnBrk="1" hangingPunct="1">
              <a:defRPr/>
            </a:pPr>
            <a:r>
              <a:rPr lang="cs-CZ" smtClean="0"/>
              <a:t>(A,B) 	(90, 80, -60) 	stadion+obchvat</a:t>
            </a:r>
          </a:p>
          <a:p>
            <a:pPr lvl="1" eaLnBrk="1" hangingPunct="1">
              <a:defRPr/>
            </a:pPr>
            <a:r>
              <a:rPr lang="cs-CZ" smtClean="0"/>
              <a:t>(A,C)	(80, -50, 70) 	stadion+muzeum</a:t>
            </a:r>
          </a:p>
          <a:p>
            <a:pPr lvl="1" eaLnBrk="1" hangingPunct="1">
              <a:defRPr/>
            </a:pPr>
            <a:r>
              <a:rPr lang="cs-CZ" smtClean="0"/>
              <a:t>(B,C)	(-50, 70, 70) 	obchvat+muzeum</a:t>
            </a:r>
          </a:p>
          <a:p>
            <a:pPr lvl="1"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A preferuje koalici s B</a:t>
            </a:r>
          </a:p>
          <a:p>
            <a:pPr eaLnBrk="1" hangingPunct="1">
              <a:defRPr/>
            </a:pPr>
            <a:r>
              <a:rPr lang="cs-CZ" smtClean="0"/>
              <a:t>B preferuje koalici s 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 (4)</a:t>
            </a: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ph idx="1"/>
          </p:nvPr>
        </p:nvGraphicFramePr>
        <p:xfrm>
          <a:off x="323850" y="1978025"/>
          <a:ext cx="8362950" cy="4103688"/>
        </p:xfrm>
        <a:graphic>
          <a:graphicData uri="http://schemas.openxmlformats.org/drawingml/2006/table">
            <a:tbl>
              <a:tblPr/>
              <a:tblGrid>
                <a:gridCol w="1727200"/>
                <a:gridCol w="1495425"/>
                <a:gridCol w="1784350"/>
                <a:gridCol w="1855788"/>
                <a:gridCol w="1500187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Čistý přínos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-50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Logrolling </a:t>
            </a:r>
            <a:r>
              <a:rPr lang="cs-CZ" smtClean="0"/>
              <a:t>(5)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Možné koalice</a:t>
            </a:r>
          </a:p>
          <a:p>
            <a:pPr lvl="1" eaLnBrk="1" hangingPunct="1">
              <a:defRPr/>
            </a:pPr>
            <a:r>
              <a:rPr lang="cs-CZ" smtClean="0"/>
              <a:t>(A,B) 	(10, 10, -70) 	stadion+obchvat</a:t>
            </a:r>
          </a:p>
          <a:p>
            <a:pPr lvl="1" eaLnBrk="1" hangingPunct="1">
              <a:defRPr/>
            </a:pPr>
            <a:r>
              <a:rPr lang="cs-CZ" smtClean="0"/>
              <a:t>(A,C)	(10, -70, -10) 	stadion+muzeum</a:t>
            </a:r>
          </a:p>
          <a:p>
            <a:pPr lvl="1" eaLnBrk="1" hangingPunct="1">
              <a:defRPr/>
            </a:pPr>
            <a:r>
              <a:rPr lang="cs-CZ" smtClean="0"/>
              <a:t>(B,C)	(-80, 20, -10) 	obchvat+muzeum</a:t>
            </a:r>
          </a:p>
          <a:p>
            <a:pPr lvl="1"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koalice A s B je možná, ale neefektivní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Měření síly koalic (Voting power)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256088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Vytváření koalic a následné hlasování lze brát jako kooperativní hru o </a:t>
            </a:r>
            <a:r>
              <a:rPr lang="cs-CZ" i="1" smtClean="0"/>
              <a:t>n</a:t>
            </a:r>
            <a:r>
              <a:rPr lang="cs-CZ" smtClean="0"/>
              <a:t> hráčích</a:t>
            </a:r>
          </a:p>
          <a:p>
            <a:pPr eaLnBrk="1" hangingPunct="1">
              <a:defRPr/>
            </a:pPr>
            <a:r>
              <a:rPr lang="cs-CZ" smtClean="0"/>
              <a:t>Předpoklady</a:t>
            </a:r>
          </a:p>
          <a:p>
            <a:pPr lvl="1" eaLnBrk="1" hangingPunct="1">
              <a:defRPr/>
            </a:pPr>
            <a:r>
              <a:rPr lang="cs-CZ" i="1" smtClean="0"/>
              <a:t>Všichni zástupci jedné strany hlasují jednotně</a:t>
            </a:r>
          </a:p>
          <a:p>
            <a:pPr lvl="1" eaLnBrk="1" hangingPunct="1">
              <a:defRPr/>
            </a:pPr>
            <a:r>
              <a:rPr lang="cs-CZ" i="1" smtClean="0"/>
              <a:t>V rámci koalice hlasují všichni jednotně</a:t>
            </a:r>
          </a:p>
          <a:p>
            <a:pPr lvl="1" eaLnBrk="1" hangingPunct="1">
              <a:defRPr/>
            </a:pPr>
            <a:r>
              <a:rPr lang="cs-CZ" i="1" smtClean="0"/>
              <a:t>Lze vytvořit jakoukoli koalici stran a všechny jsou stejně pravděpodobné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angl. </a:t>
            </a:r>
            <a:r>
              <a:rPr lang="cs-CZ" i="1" smtClean="0"/>
              <a:t>Voting Power Index</a:t>
            </a:r>
          </a:p>
          <a:p>
            <a:pPr eaLnBrk="1" hangingPunct="1">
              <a:defRPr/>
            </a:pPr>
            <a:r>
              <a:rPr lang="cs-CZ" smtClean="0"/>
              <a:t>Měřítko „významnosti“ dané strany (kandidáta) v rámci rozhodování</a:t>
            </a:r>
          </a:p>
          <a:p>
            <a:pPr eaLnBrk="1" hangingPunct="1">
              <a:defRPr/>
            </a:pPr>
            <a:r>
              <a:rPr lang="cs-CZ" smtClean="0"/>
              <a:t>Odvíjí se od vlivu daného subjektu na vytvoření (vítězné) koalice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 – volební hry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N=(1,2,…,n) – mn. pol. stran v parlamentu</a:t>
            </a:r>
          </a:p>
          <a:p>
            <a:pPr eaLnBrk="1" hangingPunct="1">
              <a:defRPr/>
            </a:pPr>
            <a:r>
              <a:rPr lang="cs-CZ" sz="2800" smtClean="0"/>
              <a:t>a</a:t>
            </a:r>
            <a:r>
              <a:rPr lang="cs-CZ" sz="2800" baseline="-25000" smtClean="0"/>
              <a:t>i</a:t>
            </a:r>
            <a:r>
              <a:rPr lang="cs-CZ" sz="2800" smtClean="0"/>
              <a:t> – počet zastupitelů i-té strany</a:t>
            </a:r>
          </a:p>
          <a:p>
            <a:pPr eaLnBrk="1" hangingPunct="1">
              <a:defRPr/>
            </a:pPr>
            <a:r>
              <a:rPr lang="cs-CZ" sz="2800" smtClean="0"/>
              <a:t>                  - celkový počet zast. ze všech stran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>
                <a:sym typeface="Symbol" pitchFamily="18" charset="2"/>
              </a:rPr>
              <a:t> - hodnota volebního pravidla </a:t>
            </a:r>
          </a:p>
          <a:p>
            <a:pPr eaLnBrk="1" hangingPunct="1">
              <a:defRPr/>
            </a:pPr>
            <a:r>
              <a:rPr lang="cs-CZ" sz="2800" smtClean="0">
                <a:sym typeface="Symbol" pitchFamily="18" charset="2"/>
              </a:rPr>
              <a:t>Int (</a:t>
            </a:r>
            <a:r>
              <a:rPr lang="cs-CZ" sz="2800" smtClean="0"/>
              <a:t>a</a:t>
            </a:r>
            <a:r>
              <a:rPr lang="cs-CZ" sz="2800" baseline="-25000" smtClean="0"/>
              <a:t>o</a:t>
            </a:r>
            <a:r>
              <a:rPr lang="cs-CZ" sz="2800" smtClean="0"/>
              <a:t>)+1 – kvórum (číselná hodnota </a:t>
            </a:r>
            <a:r>
              <a:rPr lang="cs-CZ" sz="2800" smtClean="0">
                <a:sym typeface="Symbol" pitchFamily="18" charset="2"/>
              </a:rPr>
              <a:t>)</a:t>
            </a:r>
          </a:p>
          <a:p>
            <a:pPr eaLnBrk="1" hangingPunct="1">
              <a:defRPr/>
            </a:pPr>
            <a:r>
              <a:rPr lang="cs-CZ" sz="2800" smtClean="0"/>
              <a:t>Pro vítěznou koalici musí platit</a:t>
            </a:r>
          </a:p>
          <a:p>
            <a:pPr eaLnBrk="1" hangingPunct="1">
              <a:defRPr/>
            </a:pPr>
            <a:endParaRPr lang="cs-CZ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27088" y="2692400"/>
          <a:ext cx="1724025" cy="1069975"/>
        </p:xfrm>
        <a:graphic>
          <a:graphicData uri="http://schemas.openxmlformats.org/presentationml/2006/ole">
            <p:oleObj spid="_x0000_s2050" name="Rovnice" r:id="rId3" imgW="647640" imgH="43164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752725" y="5373688"/>
          <a:ext cx="3921125" cy="925512"/>
        </p:xfrm>
        <a:graphic>
          <a:graphicData uri="http://schemas.openxmlformats.org/presentationml/2006/ole">
            <p:oleObj spid="_x0000_s2051" name="Rovnice" r:id="rId4" imgW="14731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640</TotalTime>
  <Words>417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Štěrbina</vt:lpstr>
      <vt:lpstr>Rovnice</vt:lpstr>
      <vt:lpstr>Zastupitelská demokracie a federalismus II  – rozšiřující témata</vt:lpstr>
      <vt:lpstr>Logrolling</vt:lpstr>
      <vt:lpstr>Logrolling (2)</vt:lpstr>
      <vt:lpstr>Logrolling (3)</vt:lpstr>
      <vt:lpstr>Logrolling (4)</vt:lpstr>
      <vt:lpstr>Logrolling (5)</vt:lpstr>
      <vt:lpstr>Měření síly koalic (Voting power)</vt:lpstr>
      <vt:lpstr>Indexy volební síly</vt:lpstr>
      <vt:lpstr>Indexy volební síly – volební hry</vt:lpstr>
      <vt:lpstr>Indexy volební síly</vt:lpstr>
      <vt:lpstr>Indexy volební síly (S-S index)</vt:lpstr>
      <vt:lpstr>Indexy volební síly (S-S index)</vt:lpstr>
      <vt:lpstr>Indexy volební síly (Benzhaf index)</vt:lpstr>
      <vt:lpstr>Indexy volební síly (Benzhaf index)</vt:lpstr>
      <vt:lpstr>Teorie formování koalic</vt:lpstr>
      <vt:lpstr>Nepolitické teorie formování koalic</vt:lpstr>
      <vt:lpstr>Politické teorie formování koalic</vt:lpstr>
    </vt:vector>
  </TitlesOfParts>
  <Company>Masarykova Univerzita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spalek</cp:lastModifiedBy>
  <cp:revision>40</cp:revision>
  <dcterms:created xsi:type="dcterms:W3CDTF">2007-11-01T12:32:07Z</dcterms:created>
  <dcterms:modified xsi:type="dcterms:W3CDTF">2012-01-21T21:32:42Z</dcterms:modified>
</cp:coreProperties>
</file>