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handoutMasterIdLst>
    <p:handoutMasterId r:id="rId19"/>
  </p:handoutMasterIdLst>
  <p:sldIdLst>
    <p:sldId id="278" r:id="rId2"/>
    <p:sldId id="265" r:id="rId3"/>
    <p:sldId id="266" r:id="rId4"/>
    <p:sldId id="267" r:id="rId5"/>
    <p:sldId id="268" r:id="rId6"/>
    <p:sldId id="295" r:id="rId7"/>
    <p:sldId id="281" r:id="rId8"/>
    <p:sldId id="282" r:id="rId9"/>
    <p:sldId id="287" r:id="rId10"/>
    <p:sldId id="283" r:id="rId11"/>
    <p:sldId id="285" r:id="rId12"/>
    <p:sldId id="284" r:id="rId13"/>
    <p:sldId id="286" r:id="rId14"/>
    <p:sldId id="288" r:id="rId15"/>
    <p:sldId id="289" r:id="rId16"/>
    <p:sldId id="290" r:id="rId17"/>
    <p:sldId id="291" r:id="rId18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21014EBD-F20C-4913-B848-CD6C3F477F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6861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6861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C1756-C526-45D4-AA3B-C7EE26B7E9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C6B3E-C73A-45ED-8290-ADBCC0CFB5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5FD10-AD63-4FAB-8430-60076B9D12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77462-D47B-49C8-A39A-4A0386E241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50055-DAAC-4FC0-94B9-3B82656F5A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717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24300"/>
            <a:ext cx="4038600" cy="21717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56858-433A-456C-AB7A-0668D1FA39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A2FA8-7DA8-4F6F-81C1-10A585DBE2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A0B06-5B47-4C6F-BB65-3E16E7AC93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B12F2-B50C-4190-8783-71DAC89451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713D7-442E-4A4B-9DC8-7D8D2BBFE3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B41895-BD8B-43DB-A49F-84B99BF256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96B08-779D-4C8B-ACE1-BE55BA65FC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5195D-0FF7-4828-A168-1BABFC9B5C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C39A1-B253-4021-A0E9-05976D1D40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67587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7588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6758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759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759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BA23087B-2F4E-4A36-9758-AC9AE25280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4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  <p:sldLayoutId id="2147483723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1340769"/>
            <a:ext cx="8062664" cy="2164432"/>
          </a:xfrm>
        </p:spPr>
        <p:txBody>
          <a:bodyPr/>
          <a:lstStyle/>
          <a:p>
            <a:pPr eaLnBrk="1" hangingPunct="1">
              <a:defRPr/>
            </a:pPr>
            <a:r>
              <a:rPr lang="sk-SK" sz="4400" dirty="0" err="1" smtClean="0"/>
              <a:t>Zastupitelská</a:t>
            </a:r>
            <a:r>
              <a:rPr lang="sk-SK" sz="4400" dirty="0" smtClean="0"/>
              <a:t> demokracie a </a:t>
            </a:r>
            <a:r>
              <a:rPr lang="sk-SK" sz="4400" dirty="0" err="1" smtClean="0"/>
              <a:t>federalismus</a:t>
            </a:r>
            <a:r>
              <a:rPr lang="sk-SK" sz="4400" dirty="0" smtClean="0"/>
              <a:t> II </a:t>
            </a:r>
            <a:br>
              <a:rPr lang="sk-SK" sz="4400" dirty="0" smtClean="0"/>
            </a:br>
            <a:r>
              <a:rPr lang="sk-SK" sz="4400" dirty="0" smtClean="0"/>
              <a:t>– </a:t>
            </a:r>
            <a:r>
              <a:rPr lang="sk-SK" sz="4400" dirty="0" err="1" smtClean="0"/>
              <a:t>rozšiřující</a:t>
            </a:r>
            <a:r>
              <a:rPr lang="sk-SK" sz="4400" dirty="0" smtClean="0"/>
              <a:t> </a:t>
            </a:r>
            <a:r>
              <a:rPr lang="sk-SK" sz="4400" dirty="0" err="1" smtClean="0"/>
              <a:t>témata</a:t>
            </a:r>
            <a:endParaRPr lang="cs-CZ" sz="4400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err="1" smtClean="0"/>
              <a:t>Logrolling</a:t>
            </a:r>
            <a:r>
              <a:rPr lang="cs-CZ" sz="3600" dirty="0" smtClean="0"/>
              <a:t>, vyjednávání, tvorba koalic, dobývání renty.</a:t>
            </a:r>
            <a:endParaRPr lang="cs-CZ" sz="34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Indexy volební síly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75000"/>
              </a:spcBef>
              <a:defRPr/>
            </a:pPr>
            <a:r>
              <a:rPr lang="cs-CZ" smtClean="0"/>
              <a:t>Jednoduchá síla R</a:t>
            </a:r>
            <a:r>
              <a:rPr lang="cs-CZ" baseline="-25000" smtClean="0">
                <a:cs typeface="Arial" pitchFamily="34" charset="0"/>
              </a:rPr>
              <a:t>i</a:t>
            </a:r>
            <a:r>
              <a:rPr lang="cs-CZ" smtClean="0"/>
              <a:t> </a:t>
            </a:r>
          </a:p>
          <a:p>
            <a:pPr eaLnBrk="1" hangingPunct="1">
              <a:spcBef>
                <a:spcPct val="75000"/>
              </a:spcBef>
              <a:defRPr/>
            </a:pPr>
            <a:r>
              <a:rPr lang="cs-CZ" smtClean="0"/>
              <a:t>Shapley-Shubikův index </a:t>
            </a:r>
            <a:r>
              <a:rPr lang="el-GR" smtClean="0">
                <a:cs typeface="Arial" pitchFamily="34" charset="0"/>
              </a:rPr>
              <a:t>σ</a:t>
            </a:r>
            <a:r>
              <a:rPr lang="cs-CZ" baseline="-25000" smtClean="0">
                <a:cs typeface="Arial" pitchFamily="34" charset="0"/>
              </a:rPr>
              <a:t>i</a:t>
            </a:r>
          </a:p>
          <a:p>
            <a:pPr eaLnBrk="1" hangingPunct="1">
              <a:spcBef>
                <a:spcPct val="75000"/>
              </a:spcBef>
              <a:defRPr/>
            </a:pPr>
            <a:r>
              <a:rPr lang="cs-CZ" smtClean="0">
                <a:cs typeface="Arial" pitchFamily="34" charset="0"/>
              </a:rPr>
              <a:t>Benzhafův index </a:t>
            </a:r>
            <a:r>
              <a:rPr lang="cs-CZ" smtClean="0">
                <a:cs typeface="Arial" pitchFamily="34" charset="0"/>
                <a:sym typeface="Symbol" pitchFamily="18" charset="2"/>
              </a:rPr>
              <a:t></a:t>
            </a:r>
            <a:r>
              <a:rPr lang="cs-CZ" baseline="-25000" smtClean="0">
                <a:cs typeface="Arial" pitchFamily="34" charset="0"/>
              </a:rPr>
              <a:t>i</a:t>
            </a:r>
            <a:endParaRPr lang="cs-CZ" smtClean="0">
              <a:cs typeface="Arial" pitchFamily="34" charset="0"/>
              <a:sym typeface="Symbol" pitchFamily="18" charset="2"/>
            </a:endParaRPr>
          </a:p>
          <a:p>
            <a:pPr eaLnBrk="1" hangingPunct="1">
              <a:spcBef>
                <a:spcPct val="75000"/>
              </a:spcBef>
              <a:defRPr/>
            </a:pPr>
            <a:r>
              <a:rPr lang="cs-CZ" smtClean="0">
                <a:cs typeface="Arial" pitchFamily="34" charset="0"/>
              </a:rPr>
              <a:t>Colemanův index C</a:t>
            </a:r>
            <a:r>
              <a:rPr lang="cs-CZ" baseline="-25000" smtClean="0">
                <a:cs typeface="Arial" pitchFamily="34" charset="0"/>
              </a:rPr>
              <a:t>i</a:t>
            </a:r>
            <a:endParaRPr lang="el-GR" baseline="-2500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Indexy volební síly (S-S index)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mtClean="0"/>
              <a:t>Shapley-Shubikův index</a:t>
            </a:r>
          </a:p>
          <a:p>
            <a:pPr eaLnBrk="1" hangingPunct="1">
              <a:defRPr/>
            </a:pPr>
            <a:r>
              <a:rPr lang="cs-CZ" smtClean="0"/>
              <a:t>Pravděpodobnost, že i-tá strana bude nezbytná při sestavování vítězné koalice (všech teoreticky možných)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Indexy volební síly (S-S index)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002588" cy="440055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smtClean="0"/>
              <a:t>Shapley-Shubikův index</a:t>
            </a:r>
          </a:p>
          <a:p>
            <a:pPr eaLnBrk="1" hangingPunct="1">
              <a:defRPr/>
            </a:pPr>
            <a:endParaRPr lang="cs-CZ" sz="2800" smtClean="0"/>
          </a:p>
          <a:p>
            <a:pPr eaLnBrk="1" hangingPunct="1">
              <a:defRPr/>
            </a:pPr>
            <a:endParaRPr lang="cs-CZ" sz="2800" smtClean="0"/>
          </a:p>
          <a:p>
            <a:pPr eaLnBrk="1" hangingPunct="1">
              <a:defRPr/>
            </a:pPr>
            <a:r>
              <a:rPr lang="cs-CZ" sz="2800" smtClean="0"/>
              <a:t>Sčítáme přes všechna S – vítězné koalice, ve kterých je strana i obsažena a platí, že S-</a:t>
            </a:r>
            <a:r>
              <a:rPr lang="en-US" sz="2800" smtClean="0">
                <a:cs typeface="Arial" pitchFamily="34" charset="0"/>
              </a:rPr>
              <a:t>{</a:t>
            </a:r>
            <a:r>
              <a:rPr lang="cs-CZ" sz="2800" smtClean="0">
                <a:cs typeface="Arial" pitchFamily="34" charset="0"/>
              </a:rPr>
              <a:t>i</a:t>
            </a:r>
            <a:r>
              <a:rPr lang="en-US" sz="2800" smtClean="0">
                <a:cs typeface="Arial" pitchFamily="34" charset="0"/>
              </a:rPr>
              <a:t>}</a:t>
            </a:r>
            <a:r>
              <a:rPr lang="cs-CZ" sz="2800" smtClean="0">
                <a:cs typeface="Arial" pitchFamily="34" charset="0"/>
              </a:rPr>
              <a:t> je poražená</a:t>
            </a:r>
          </a:p>
          <a:p>
            <a:pPr eaLnBrk="1" hangingPunct="1">
              <a:defRPr/>
            </a:pPr>
            <a:r>
              <a:rPr lang="cs-CZ" sz="2800" smtClean="0">
                <a:cs typeface="Arial" pitchFamily="34" charset="0"/>
              </a:rPr>
              <a:t>Platí </a:t>
            </a:r>
            <a:endParaRPr lang="en-US" sz="2800" smtClean="0">
              <a:cs typeface="Arial" pitchFamily="34" charset="0"/>
            </a:endParaRPr>
          </a:p>
          <a:p>
            <a:pPr eaLnBrk="1" hangingPunct="1">
              <a:defRPr/>
            </a:pPr>
            <a:endParaRPr lang="cs-CZ" sz="2800" smtClean="0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4284663" y="1941513"/>
          <a:ext cx="4152900" cy="1441450"/>
        </p:xfrm>
        <a:graphic>
          <a:graphicData uri="http://schemas.openxmlformats.org/presentationml/2006/ole">
            <p:oleObj spid="_x0000_s3074" name="Rovnice" r:id="rId3" imgW="1523880" imgH="457200" progId="Equation.3">
              <p:embed/>
            </p:oleObj>
          </a:graphicData>
        </a:graphic>
      </p:graphicFrame>
      <p:graphicFrame>
        <p:nvGraphicFramePr>
          <p:cNvPr id="3075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2268538" y="5013325"/>
          <a:ext cx="3743325" cy="1233488"/>
        </p:xfrm>
        <a:graphic>
          <a:graphicData uri="http://schemas.openxmlformats.org/presentationml/2006/ole">
            <p:oleObj spid="_x0000_s3075" name="Rovnice" r:id="rId4" imgW="130788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smtClean="0"/>
              <a:t>Indexy volební síly (Benzhaf index)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18488" cy="449580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smtClean="0"/>
              <a:t>Benzhafův index</a:t>
            </a:r>
          </a:p>
          <a:p>
            <a:pPr eaLnBrk="1" hangingPunct="1">
              <a:defRPr/>
            </a:pPr>
            <a:endParaRPr lang="cs-CZ" sz="2800" smtClean="0"/>
          </a:p>
          <a:p>
            <a:pPr eaLnBrk="1" hangingPunct="1">
              <a:defRPr/>
            </a:pPr>
            <a:endParaRPr lang="cs-CZ" sz="2800" smtClean="0"/>
          </a:p>
          <a:p>
            <a:pPr eaLnBrk="1" hangingPunct="1">
              <a:defRPr/>
            </a:pPr>
            <a:endParaRPr lang="cs-CZ" sz="2800" smtClean="0"/>
          </a:p>
          <a:p>
            <a:pPr eaLnBrk="1" hangingPunct="1">
              <a:defRPr/>
            </a:pPr>
            <a:r>
              <a:rPr lang="cs-CZ" sz="2800" smtClean="0"/>
              <a:t>(N, </a:t>
            </a:r>
            <a:r>
              <a:rPr lang="cs-CZ" sz="2800" smtClean="0">
                <a:sym typeface="Symbol" pitchFamily="18" charset="2"/>
              </a:rPr>
              <a:t>) volební hra</a:t>
            </a:r>
          </a:p>
          <a:p>
            <a:pPr eaLnBrk="1" hangingPunct="1">
              <a:defRPr/>
            </a:pPr>
            <a:endParaRPr lang="cs-CZ" sz="2800" smtClean="0">
              <a:sym typeface="Symbol" pitchFamily="18" charset="2"/>
            </a:endParaRPr>
          </a:p>
          <a:p>
            <a:pPr eaLnBrk="1" hangingPunct="1">
              <a:defRPr/>
            </a:pPr>
            <a:r>
              <a:rPr lang="cs-CZ" sz="2800" smtClean="0">
                <a:sym typeface="Symbol" pitchFamily="18" charset="2"/>
              </a:rPr>
              <a:t>e</a:t>
            </a:r>
            <a:r>
              <a:rPr lang="cs-CZ" sz="2800" baseline="-25000" smtClean="0">
                <a:sym typeface="Symbol" pitchFamily="18" charset="2"/>
              </a:rPr>
              <a:t>i</a:t>
            </a:r>
            <a:r>
              <a:rPr lang="cs-CZ" sz="2800" smtClean="0">
                <a:sym typeface="Symbol" pitchFamily="18" charset="2"/>
              </a:rPr>
              <a:t> – počet všech koalic, kde </a:t>
            </a:r>
            <a:r>
              <a:rPr lang="cs-CZ" sz="2800" i="1" smtClean="0">
                <a:sym typeface="Symbol" pitchFamily="18" charset="2"/>
              </a:rPr>
              <a:t>i</a:t>
            </a:r>
            <a:r>
              <a:rPr lang="cs-CZ" sz="2800" smtClean="0">
                <a:sym typeface="Symbol" pitchFamily="18" charset="2"/>
              </a:rPr>
              <a:t> je nepostradatelný </a:t>
            </a: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4284663" y="1844675"/>
          <a:ext cx="2160587" cy="2074863"/>
        </p:xfrm>
        <a:graphic>
          <a:graphicData uri="http://schemas.openxmlformats.org/presentationml/2006/ole">
            <p:oleObj spid="_x0000_s4098" name="Rovnice" r:id="rId3" imgW="647640" imgH="62208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smtClean="0"/>
              <a:t>Indexy volební síly (Benzhaf index)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435975" cy="209550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smtClean="0"/>
              <a:t>Pravděpodobnost, že </a:t>
            </a:r>
            <a:r>
              <a:rPr lang="cs-CZ" sz="2800" i="1" smtClean="0"/>
              <a:t>i</a:t>
            </a:r>
            <a:r>
              <a:rPr lang="cs-CZ" sz="2800" smtClean="0"/>
              <a:t>-tá strana svým odstoupením bude anulovat vítězné postavení koalice </a:t>
            </a:r>
          </a:p>
          <a:p>
            <a:pPr eaLnBrk="1" hangingPunct="1">
              <a:defRPr/>
            </a:pPr>
            <a:endParaRPr lang="cs-CZ" sz="2800" smtClean="0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051050" y="3941763"/>
          <a:ext cx="4465638" cy="1706562"/>
        </p:xfrm>
        <a:graphic>
          <a:graphicData uri="http://schemas.openxmlformats.org/presentationml/2006/ole">
            <p:oleObj spid="_x0000_s5122" name="Rovnice" r:id="rId3" imgW="130788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Teorie formování koalic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Předpovídání struktury koalic v parlamentu</a:t>
            </a:r>
          </a:p>
          <a:p>
            <a:pPr eaLnBrk="1" hangingPunct="1">
              <a:defRPr/>
            </a:pPr>
            <a:r>
              <a:rPr lang="cs-CZ" smtClean="0"/>
              <a:t>Vybírají podmnožinu ze všech dostupných koalic (těch je 2</a:t>
            </a:r>
            <a:r>
              <a:rPr lang="cs-CZ" baseline="30000" smtClean="0"/>
              <a:t>n</a:t>
            </a:r>
            <a:r>
              <a:rPr lang="cs-CZ" smtClean="0"/>
              <a:t>-1)</a:t>
            </a:r>
          </a:p>
          <a:p>
            <a:pPr eaLnBrk="1" hangingPunct="1">
              <a:defRPr/>
            </a:pPr>
            <a:r>
              <a:rPr lang="cs-CZ" smtClean="0"/>
              <a:t>Teorie</a:t>
            </a:r>
          </a:p>
          <a:p>
            <a:pPr lvl="1" eaLnBrk="1" hangingPunct="1">
              <a:defRPr/>
            </a:pPr>
            <a:r>
              <a:rPr lang="cs-CZ" smtClean="0"/>
              <a:t>Politické</a:t>
            </a:r>
          </a:p>
          <a:p>
            <a:pPr lvl="1" eaLnBrk="1" hangingPunct="1">
              <a:defRPr/>
            </a:pPr>
            <a:r>
              <a:rPr lang="cs-CZ" smtClean="0"/>
              <a:t>Nepolitické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smtClean="0"/>
              <a:t>Nepolitické teorie formování koalic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Hra s konstantním součtem (zero-sum game)</a:t>
            </a:r>
          </a:p>
          <a:p>
            <a:pPr eaLnBrk="1" hangingPunct="1">
              <a:defRPr/>
            </a:pPr>
            <a:endParaRPr lang="cs-CZ" smtClean="0"/>
          </a:p>
          <a:p>
            <a:pPr eaLnBrk="1" hangingPunct="1">
              <a:defRPr/>
            </a:pPr>
            <a:r>
              <a:rPr lang="cs-CZ" smtClean="0"/>
              <a:t>Minimální většinová</a:t>
            </a:r>
          </a:p>
          <a:p>
            <a:pPr eaLnBrk="1" hangingPunct="1">
              <a:defRPr/>
            </a:pPr>
            <a:r>
              <a:rPr lang="cs-CZ" smtClean="0"/>
              <a:t>Nejmenší většinová</a:t>
            </a:r>
          </a:p>
          <a:p>
            <a:pPr eaLnBrk="1" hangingPunct="1">
              <a:defRPr/>
            </a:pPr>
            <a:r>
              <a:rPr lang="cs-CZ" smtClean="0"/>
              <a:t>Koncepce vyjednávacího návrhu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Politické teorie formování koalic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Minimální souvislá koalice</a:t>
            </a:r>
          </a:p>
          <a:p>
            <a:pPr eaLnBrk="1" hangingPunct="1">
              <a:defRPr/>
            </a:pPr>
            <a:r>
              <a:rPr lang="cs-CZ" smtClean="0"/>
              <a:t>Uzavřená koalice s minimálním rozpětím</a:t>
            </a:r>
          </a:p>
          <a:p>
            <a:pPr eaLnBrk="1" hangingPunct="1">
              <a:defRPr/>
            </a:pPr>
            <a:r>
              <a:rPr lang="cs-CZ" smtClean="0"/>
              <a:t>Kontrola mediánového voliče</a:t>
            </a:r>
          </a:p>
          <a:p>
            <a:pPr eaLnBrk="1" hangingPunct="1">
              <a:defRPr/>
            </a:pPr>
            <a:endParaRPr lang="cs-CZ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Logrolling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„obchodování s hlasy“</a:t>
            </a:r>
          </a:p>
          <a:p>
            <a:pPr eaLnBrk="1" hangingPunct="1">
              <a:defRPr/>
            </a:pPr>
            <a:r>
              <a:rPr lang="cs-CZ" smtClean="0"/>
              <a:t>Neformální trh </a:t>
            </a:r>
            <a:br>
              <a:rPr lang="cs-CZ" smtClean="0"/>
            </a:br>
            <a:r>
              <a:rPr lang="cs-CZ" i="1" smtClean="0"/>
              <a:t>„když podpoříš můj návrh, podpořím tvůj“</a:t>
            </a:r>
          </a:p>
          <a:p>
            <a:pPr eaLnBrk="1" hangingPunct="1">
              <a:defRPr/>
            </a:pPr>
            <a:r>
              <a:rPr lang="cs-CZ" smtClean="0"/>
              <a:t>Je toto chování aktérů veřejné volby efektivní? Za jakých podmínek?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Logrolling (2)</a:t>
            </a:r>
          </a:p>
        </p:txBody>
      </p:sp>
      <p:graphicFrame>
        <p:nvGraphicFramePr>
          <p:cNvPr id="12340" name="Group 52"/>
          <p:cNvGraphicFramePr>
            <a:graphicFrameLocks noGrp="1"/>
          </p:cNvGraphicFramePr>
          <p:nvPr>
            <p:ph idx="1"/>
          </p:nvPr>
        </p:nvGraphicFramePr>
        <p:xfrm>
          <a:off x="323850" y="1978025"/>
          <a:ext cx="8362950" cy="4103688"/>
        </p:xfrm>
        <a:graphic>
          <a:graphicData uri="http://schemas.openxmlformats.org/drawingml/2006/table">
            <a:tbl>
              <a:tblPr/>
              <a:tblGrid>
                <a:gridCol w="1800225"/>
                <a:gridCol w="1422400"/>
                <a:gridCol w="1784350"/>
                <a:gridCol w="1855788"/>
                <a:gridCol w="1500187"/>
              </a:tblGrid>
              <a:tr h="1092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Čistý přínos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3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Stadion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-20</a:t>
                      </a:r>
                      <a:endParaRPr kumimoji="0" 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-30</a:t>
                      </a:r>
                      <a:endParaRPr kumimoji="0" 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60</a:t>
                      </a:r>
                      <a:endParaRPr kumimoji="0" 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Obchvat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-20</a:t>
                      </a:r>
                      <a:endParaRPr kumimoji="0" 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100</a:t>
                      </a:r>
                      <a:endParaRPr kumimoji="0" 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-30</a:t>
                      </a:r>
                      <a:endParaRPr kumimoji="0" 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50</a:t>
                      </a:r>
                      <a:endParaRPr kumimoji="0" 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3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Muzeum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-30</a:t>
                      </a:r>
                      <a:endParaRPr kumimoji="0" 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-30</a:t>
                      </a:r>
                      <a:endParaRPr kumimoji="0" 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100</a:t>
                      </a:r>
                      <a:endParaRPr kumimoji="0" 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40</a:t>
                      </a:r>
                      <a:endParaRPr kumimoji="0" 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Logrolling </a:t>
            </a:r>
            <a:r>
              <a:rPr lang="cs-CZ" smtClean="0"/>
              <a:t>(3)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00550"/>
          </a:xfrm>
        </p:spPr>
        <p:txBody>
          <a:bodyPr/>
          <a:lstStyle/>
          <a:p>
            <a:pPr eaLnBrk="1" hangingPunct="1">
              <a:defRPr/>
            </a:pPr>
            <a:r>
              <a:rPr lang="cs-CZ" smtClean="0"/>
              <a:t>Možné koalice</a:t>
            </a:r>
          </a:p>
          <a:p>
            <a:pPr lvl="1" eaLnBrk="1" hangingPunct="1">
              <a:defRPr/>
            </a:pPr>
            <a:r>
              <a:rPr lang="cs-CZ" smtClean="0"/>
              <a:t>(A,B) 	(90, 80, -60) 	stadion+obchvat</a:t>
            </a:r>
          </a:p>
          <a:p>
            <a:pPr lvl="1" eaLnBrk="1" hangingPunct="1">
              <a:defRPr/>
            </a:pPr>
            <a:r>
              <a:rPr lang="cs-CZ" smtClean="0"/>
              <a:t>(A,C)	(80, -50, 70) 	stadion+muzeum</a:t>
            </a:r>
          </a:p>
          <a:p>
            <a:pPr lvl="1" eaLnBrk="1" hangingPunct="1">
              <a:defRPr/>
            </a:pPr>
            <a:r>
              <a:rPr lang="cs-CZ" smtClean="0"/>
              <a:t>(B,C)	(-50, 70, 70) 	obchvat+muzeum</a:t>
            </a:r>
          </a:p>
          <a:p>
            <a:pPr lvl="1" eaLnBrk="1" hangingPunct="1">
              <a:defRPr/>
            </a:pPr>
            <a:endParaRPr lang="cs-CZ" smtClean="0"/>
          </a:p>
          <a:p>
            <a:pPr eaLnBrk="1" hangingPunct="1">
              <a:defRPr/>
            </a:pPr>
            <a:r>
              <a:rPr lang="cs-CZ" smtClean="0"/>
              <a:t>A preferuje koalici s B</a:t>
            </a:r>
          </a:p>
          <a:p>
            <a:pPr eaLnBrk="1" hangingPunct="1">
              <a:defRPr/>
            </a:pPr>
            <a:r>
              <a:rPr lang="cs-CZ" smtClean="0"/>
              <a:t>B preferuje koalici s 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Logrolling (4)</a:t>
            </a:r>
          </a:p>
        </p:txBody>
      </p:sp>
      <p:graphicFrame>
        <p:nvGraphicFramePr>
          <p:cNvPr id="14388" name="Group 52"/>
          <p:cNvGraphicFramePr>
            <a:graphicFrameLocks noGrp="1"/>
          </p:cNvGraphicFramePr>
          <p:nvPr>
            <p:ph idx="1"/>
          </p:nvPr>
        </p:nvGraphicFramePr>
        <p:xfrm>
          <a:off x="323850" y="1978025"/>
          <a:ext cx="8362950" cy="4103688"/>
        </p:xfrm>
        <a:graphic>
          <a:graphicData uri="http://schemas.openxmlformats.org/drawingml/2006/table">
            <a:tbl>
              <a:tblPr/>
              <a:tblGrid>
                <a:gridCol w="1727200"/>
                <a:gridCol w="1495425"/>
                <a:gridCol w="1784350"/>
                <a:gridCol w="1855788"/>
                <a:gridCol w="1500187"/>
              </a:tblGrid>
              <a:tr h="1092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Čistý přínos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3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Stadion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-</a:t>
                      </a: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  <a:endParaRPr kumimoji="0" 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-30</a:t>
                      </a:r>
                      <a:endParaRPr kumimoji="0" 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-20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Obchvat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-</a:t>
                      </a: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  <a:endParaRPr kumimoji="0" 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-30</a:t>
                      </a:r>
                      <a:endParaRPr kumimoji="0" 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-20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3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Muzeum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-</a:t>
                      </a: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  <a:endParaRPr kumimoji="0" 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-30</a:t>
                      </a:r>
                      <a:endParaRPr kumimoji="0" 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-50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Logrolling </a:t>
            </a:r>
            <a:r>
              <a:rPr lang="cs-CZ" smtClean="0"/>
              <a:t>(5)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00550"/>
          </a:xfrm>
        </p:spPr>
        <p:txBody>
          <a:bodyPr/>
          <a:lstStyle/>
          <a:p>
            <a:pPr eaLnBrk="1" hangingPunct="1">
              <a:defRPr/>
            </a:pPr>
            <a:r>
              <a:rPr lang="cs-CZ" smtClean="0"/>
              <a:t>Možné koalice</a:t>
            </a:r>
          </a:p>
          <a:p>
            <a:pPr lvl="1" eaLnBrk="1" hangingPunct="1">
              <a:defRPr/>
            </a:pPr>
            <a:r>
              <a:rPr lang="cs-CZ" smtClean="0"/>
              <a:t>(A,B) 	(10, 10, -70) 	stadion+obchvat</a:t>
            </a:r>
          </a:p>
          <a:p>
            <a:pPr lvl="1" eaLnBrk="1" hangingPunct="1">
              <a:defRPr/>
            </a:pPr>
            <a:r>
              <a:rPr lang="cs-CZ" smtClean="0"/>
              <a:t>(A,C)	(10, -70, -10) 	stadion+muzeum</a:t>
            </a:r>
          </a:p>
          <a:p>
            <a:pPr lvl="1" eaLnBrk="1" hangingPunct="1">
              <a:defRPr/>
            </a:pPr>
            <a:r>
              <a:rPr lang="cs-CZ" smtClean="0"/>
              <a:t>(B,C)	(-80, 20, -10) 	obchvat+muzeum</a:t>
            </a:r>
          </a:p>
          <a:p>
            <a:pPr lvl="1" eaLnBrk="1" hangingPunct="1">
              <a:defRPr/>
            </a:pPr>
            <a:endParaRPr lang="cs-CZ" smtClean="0"/>
          </a:p>
          <a:p>
            <a:pPr eaLnBrk="1" hangingPunct="1">
              <a:defRPr/>
            </a:pPr>
            <a:r>
              <a:rPr lang="cs-CZ" smtClean="0"/>
              <a:t>koalice A s B je možná, ale neefektivní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smtClean="0"/>
              <a:t>Měření síly koalic (Voting power)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81200"/>
            <a:ext cx="8642350" cy="4256088"/>
          </a:xfrm>
        </p:spPr>
        <p:txBody>
          <a:bodyPr/>
          <a:lstStyle/>
          <a:p>
            <a:pPr eaLnBrk="1" hangingPunct="1">
              <a:defRPr/>
            </a:pPr>
            <a:r>
              <a:rPr lang="cs-CZ" smtClean="0"/>
              <a:t>Vytváření koalic a následné hlasování lze brát jako kooperativní hru o </a:t>
            </a:r>
            <a:r>
              <a:rPr lang="cs-CZ" i="1" smtClean="0"/>
              <a:t>n</a:t>
            </a:r>
            <a:r>
              <a:rPr lang="cs-CZ" smtClean="0"/>
              <a:t> hráčích</a:t>
            </a:r>
          </a:p>
          <a:p>
            <a:pPr eaLnBrk="1" hangingPunct="1">
              <a:defRPr/>
            </a:pPr>
            <a:r>
              <a:rPr lang="cs-CZ" smtClean="0"/>
              <a:t>Předpoklady</a:t>
            </a:r>
          </a:p>
          <a:p>
            <a:pPr lvl="1" eaLnBrk="1" hangingPunct="1">
              <a:defRPr/>
            </a:pPr>
            <a:r>
              <a:rPr lang="cs-CZ" i="1" smtClean="0"/>
              <a:t>Všichni zástupci jedné strany hlasují jednotně</a:t>
            </a:r>
          </a:p>
          <a:p>
            <a:pPr lvl="1" eaLnBrk="1" hangingPunct="1">
              <a:defRPr/>
            </a:pPr>
            <a:r>
              <a:rPr lang="cs-CZ" i="1" smtClean="0"/>
              <a:t>V rámci koalice hlasují všichni jednotně</a:t>
            </a:r>
          </a:p>
          <a:p>
            <a:pPr lvl="1" eaLnBrk="1" hangingPunct="1">
              <a:defRPr/>
            </a:pPr>
            <a:r>
              <a:rPr lang="cs-CZ" i="1" smtClean="0"/>
              <a:t>Lze vytvořit jakoukoli koalici stran a všechny jsou stejně pravděpodobné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Indexy volební síly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angl. </a:t>
            </a:r>
            <a:r>
              <a:rPr lang="cs-CZ" i="1" smtClean="0"/>
              <a:t>Voting Power Index</a:t>
            </a:r>
          </a:p>
          <a:p>
            <a:pPr eaLnBrk="1" hangingPunct="1">
              <a:defRPr/>
            </a:pPr>
            <a:r>
              <a:rPr lang="cs-CZ" smtClean="0"/>
              <a:t>Měřítko „významnosti“ dané strany (kandidáta) v rámci rozhodování</a:t>
            </a:r>
          </a:p>
          <a:p>
            <a:pPr eaLnBrk="1" hangingPunct="1">
              <a:defRPr/>
            </a:pPr>
            <a:r>
              <a:rPr lang="cs-CZ" smtClean="0"/>
              <a:t>Odvíjí se od vlivu daného subjektu na vytvoření (vítězné) koalice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Indexy volební síly – volební hry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291513" cy="388620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smtClean="0"/>
              <a:t>N=(1,2,…,n) – mn. pol. stran v parlamentu</a:t>
            </a:r>
          </a:p>
          <a:p>
            <a:pPr eaLnBrk="1" hangingPunct="1">
              <a:defRPr/>
            </a:pPr>
            <a:r>
              <a:rPr lang="cs-CZ" sz="2800" smtClean="0"/>
              <a:t>a</a:t>
            </a:r>
            <a:r>
              <a:rPr lang="cs-CZ" sz="2800" baseline="-25000" smtClean="0"/>
              <a:t>i</a:t>
            </a:r>
            <a:r>
              <a:rPr lang="cs-CZ" sz="2800" smtClean="0"/>
              <a:t> – počet zastupitelů i-té strany</a:t>
            </a:r>
          </a:p>
          <a:p>
            <a:pPr eaLnBrk="1" hangingPunct="1">
              <a:defRPr/>
            </a:pPr>
            <a:r>
              <a:rPr lang="cs-CZ" sz="2800" smtClean="0"/>
              <a:t>                  - celkový počet zast. ze všech stran</a:t>
            </a:r>
          </a:p>
          <a:p>
            <a:pPr eaLnBrk="1" hangingPunct="1">
              <a:defRPr/>
            </a:pPr>
            <a:endParaRPr lang="cs-CZ" sz="2800" smtClean="0"/>
          </a:p>
          <a:p>
            <a:pPr eaLnBrk="1" hangingPunct="1">
              <a:defRPr/>
            </a:pPr>
            <a:r>
              <a:rPr lang="cs-CZ" sz="2800" smtClean="0">
                <a:sym typeface="Symbol" pitchFamily="18" charset="2"/>
              </a:rPr>
              <a:t> - hodnota volebního pravidla </a:t>
            </a:r>
          </a:p>
          <a:p>
            <a:pPr eaLnBrk="1" hangingPunct="1">
              <a:defRPr/>
            </a:pPr>
            <a:r>
              <a:rPr lang="cs-CZ" sz="2800" smtClean="0">
                <a:sym typeface="Symbol" pitchFamily="18" charset="2"/>
              </a:rPr>
              <a:t>Int (</a:t>
            </a:r>
            <a:r>
              <a:rPr lang="cs-CZ" sz="2800" smtClean="0"/>
              <a:t>a</a:t>
            </a:r>
            <a:r>
              <a:rPr lang="cs-CZ" sz="2800" baseline="-25000" smtClean="0"/>
              <a:t>o</a:t>
            </a:r>
            <a:r>
              <a:rPr lang="cs-CZ" sz="2800" smtClean="0"/>
              <a:t>)+1 – kvórum (číselná hodnota </a:t>
            </a:r>
            <a:r>
              <a:rPr lang="cs-CZ" sz="2800" smtClean="0">
                <a:sym typeface="Symbol" pitchFamily="18" charset="2"/>
              </a:rPr>
              <a:t>)</a:t>
            </a:r>
          </a:p>
          <a:p>
            <a:pPr eaLnBrk="1" hangingPunct="1">
              <a:defRPr/>
            </a:pPr>
            <a:r>
              <a:rPr lang="cs-CZ" sz="2800" smtClean="0"/>
              <a:t>Pro vítěznou koalici musí platit</a:t>
            </a:r>
          </a:p>
          <a:p>
            <a:pPr eaLnBrk="1" hangingPunct="1">
              <a:defRPr/>
            </a:pPr>
            <a:endParaRPr lang="cs-CZ" sz="2800" smtClean="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827088" y="2692400"/>
          <a:ext cx="1724025" cy="1069975"/>
        </p:xfrm>
        <a:graphic>
          <a:graphicData uri="http://schemas.openxmlformats.org/presentationml/2006/ole">
            <p:oleObj spid="_x0000_s2050" name="Rovnice" r:id="rId3" imgW="647640" imgH="431640" progId="Equation.3">
              <p:embed/>
            </p:oleObj>
          </a:graphicData>
        </a:graphic>
      </p:graphicFrame>
      <p:graphicFrame>
        <p:nvGraphicFramePr>
          <p:cNvPr id="2051" name="Object 6"/>
          <p:cNvGraphicFramePr>
            <a:graphicFrameLocks noChangeAspect="1"/>
          </p:cNvGraphicFramePr>
          <p:nvPr/>
        </p:nvGraphicFramePr>
        <p:xfrm>
          <a:off x="2752725" y="5373688"/>
          <a:ext cx="3921125" cy="925512"/>
        </p:xfrm>
        <a:graphic>
          <a:graphicData uri="http://schemas.openxmlformats.org/presentationml/2006/ole">
            <p:oleObj spid="_x0000_s2051" name="Rovnice" r:id="rId4" imgW="1473120" imgH="43164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Štěrbina">
  <a:themeElements>
    <a:clrScheme name="Štěrbina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Štěrbin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Štěrbina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těrbina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640</TotalTime>
  <Words>417</Words>
  <Application>Microsoft Office PowerPoint</Application>
  <PresentationFormat>Předvádění na obrazovce (4:3)</PresentationFormat>
  <Paragraphs>119</Paragraphs>
  <Slides>17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9" baseType="lpstr">
      <vt:lpstr>Štěrbina</vt:lpstr>
      <vt:lpstr>Rovnice</vt:lpstr>
      <vt:lpstr>Zastupitelská demokracie a federalismus II  – rozšiřující témata</vt:lpstr>
      <vt:lpstr>Logrolling</vt:lpstr>
      <vt:lpstr>Logrolling (2)</vt:lpstr>
      <vt:lpstr>Logrolling (3)</vt:lpstr>
      <vt:lpstr>Logrolling (4)</vt:lpstr>
      <vt:lpstr>Logrolling (5)</vt:lpstr>
      <vt:lpstr>Měření síly koalic (Voting power)</vt:lpstr>
      <vt:lpstr>Indexy volební síly</vt:lpstr>
      <vt:lpstr>Indexy volební síly – volební hry</vt:lpstr>
      <vt:lpstr>Indexy volební síly</vt:lpstr>
      <vt:lpstr>Indexy volební síly (S-S index)</vt:lpstr>
      <vt:lpstr>Indexy volební síly (S-S index)</vt:lpstr>
      <vt:lpstr>Indexy volební síly (Benzhaf index)</vt:lpstr>
      <vt:lpstr>Indexy volební síly (Benzhaf index)</vt:lpstr>
      <vt:lpstr>Teorie formování koalic</vt:lpstr>
      <vt:lpstr>Nepolitické teorie formování koalic</vt:lpstr>
      <vt:lpstr>Politické teorie formování koalic</vt:lpstr>
    </vt:vector>
  </TitlesOfParts>
  <Company>Masarykova Univerzita v Brně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Jiří Špalek</dc:creator>
  <cp:lastModifiedBy>spalek</cp:lastModifiedBy>
  <cp:revision>40</cp:revision>
  <dcterms:created xsi:type="dcterms:W3CDTF">2007-11-01T12:32:07Z</dcterms:created>
  <dcterms:modified xsi:type="dcterms:W3CDTF">2012-01-21T21:32:42Z</dcterms:modified>
</cp:coreProperties>
</file>