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309" r:id="rId3"/>
    <p:sldId id="322" r:id="rId4"/>
    <p:sldId id="318" r:id="rId5"/>
    <p:sldId id="324" r:id="rId6"/>
    <p:sldId id="319" r:id="rId7"/>
    <p:sldId id="376" r:id="rId8"/>
    <p:sldId id="321" r:id="rId9"/>
    <p:sldId id="357" r:id="rId10"/>
    <p:sldId id="344" r:id="rId11"/>
    <p:sldId id="363" r:id="rId12"/>
    <p:sldId id="364" r:id="rId13"/>
    <p:sldId id="365" r:id="rId1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96" autoAdjust="0"/>
    <p:restoredTop sz="94775" autoAdjust="0"/>
  </p:normalViewPr>
  <p:slideViewPr>
    <p:cSldViewPr>
      <p:cViewPr>
        <p:scale>
          <a:sx n="75" d="100"/>
          <a:sy n="75" d="100"/>
        </p:scale>
        <p:origin x="-9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39B2C285-74DB-44BC-8CE1-A3B48D9EA9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40853202-0DB6-4060-AC07-78E987002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1511D-13AB-4CA7-A523-A99FDDCBBCCF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5" name="Picture 15" descr="pruh_TI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tex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logo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8A89B-AE0B-4A80-95F0-3550D30EFB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AD1EF-10C7-4856-9003-A7BB0CD4C7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CFE5-59D3-41CA-B9C6-845CC0753A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C61D2-68C4-4745-A135-0F9031C5D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6FF9-ABCC-401D-87BC-38968A5AD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01DC8-08B9-4C94-A532-FABEC3663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E6857-0E20-49F2-B0F0-AD8F360B0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00C2C-785B-4358-96F3-610ED789A5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3A27F-2FEE-47C9-AD1B-1743840532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9BB24-A9E2-4B93-A758-F1FDD5A6EE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4416D-1B8F-48A9-A8AE-8360A4D02A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FFB87-8DC5-471B-A9AC-17D9D14ED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E0867-822C-4F76-B53F-3B3C79CBEC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E666E-1F8D-4FFA-BD2C-DE5E62C85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F99AD-DEE0-4E24-8139-E7BC61A475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E63-AAB0-4435-8737-E733B19CA4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554C9-8C33-418A-818B-DED9D68801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76EA0-7F96-4628-A1C2-E7F86398CA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AF70-08D8-46B5-A53D-9B25380962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3764D-3219-45B7-AF13-B023EC60D9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40E7F-04CD-4417-8867-42CD158693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6B07-1017-4666-88B5-D9AD534E2A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2051" name="Picture 11" descr="tex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F4B249D3-62E7-44E1-A216-E94CE90B0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6" name="Picture 7" descr="pruh_norm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8" descr="pruh_norma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Ing. Miroslav Sponer, Ph.D. - Základy financí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10911812-E0BA-459F-8F66-E4B289C6F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77" name="Picture 6" descr="pruh_TIT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tex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3080" name="Picture 12" descr="logo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BF5CF8-E702-4AED-827C-CCF20AF2F6AB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Vývoj finančního myšlení a osobnosti financí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EA303930-4675-44E3-97A5-7C94FA244B4F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10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Další osobnosti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989138"/>
            <a:ext cx="6811963" cy="35274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b="1" smtClean="0"/>
              <a:t>Benjamin Graham, David Dodd</a:t>
            </a:r>
          </a:p>
          <a:p>
            <a:pPr lvl="2" algn="just">
              <a:lnSpc>
                <a:spcPct val="90000"/>
              </a:lnSpc>
            </a:pPr>
            <a:r>
              <a:rPr lang="cs-CZ" sz="2600" b="1" smtClean="0"/>
              <a:t>Fundamentální analýza</a:t>
            </a:r>
          </a:p>
          <a:p>
            <a:pPr algn="just">
              <a:lnSpc>
                <a:spcPct val="90000"/>
              </a:lnSpc>
            </a:pPr>
            <a:r>
              <a:rPr lang="cs-CZ" sz="2400" b="1" smtClean="0"/>
              <a:t>Sir John Marks Templeton</a:t>
            </a:r>
            <a:r>
              <a:rPr lang="cs-CZ" sz="2400" smtClean="0"/>
              <a:t> </a:t>
            </a:r>
          </a:p>
          <a:p>
            <a:pPr lvl="2" algn="just">
              <a:lnSpc>
                <a:spcPct val="90000"/>
              </a:lnSpc>
            </a:pPr>
            <a:r>
              <a:rPr lang="cs-CZ" sz="2100" smtClean="0"/>
              <a:t>Body maximálního pesimismu, podílové fondy</a:t>
            </a:r>
          </a:p>
          <a:p>
            <a:pPr algn="just">
              <a:lnSpc>
                <a:spcPct val="90000"/>
              </a:lnSpc>
            </a:pPr>
            <a:r>
              <a:rPr lang="cs-CZ" sz="2400" b="1" smtClean="0"/>
              <a:t>Paul A. Samuelson</a:t>
            </a:r>
          </a:p>
          <a:p>
            <a:pPr lvl="2" algn="just">
              <a:lnSpc>
                <a:spcPct val="90000"/>
              </a:lnSpc>
            </a:pPr>
            <a:r>
              <a:rPr lang="cs-CZ" sz="2100" b="1" i="1" smtClean="0"/>
              <a:t>„Economics: An Introductionary Analysis“</a:t>
            </a:r>
            <a:r>
              <a:rPr lang="cs-CZ" sz="21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100" b="1" i="1" smtClean="0"/>
              <a:t>znovuobjevení</a:t>
            </a:r>
            <a:r>
              <a:rPr lang="cs-CZ" sz="2100" smtClean="0"/>
              <a:t> francouzského vědce </a:t>
            </a:r>
            <a:r>
              <a:rPr lang="cs-CZ" sz="2100" b="1" i="1" smtClean="0"/>
              <a:t>Louise Bacheliera.</a:t>
            </a:r>
          </a:p>
          <a:p>
            <a:pPr lvl="3">
              <a:lnSpc>
                <a:spcPct val="90000"/>
              </a:lnSpc>
            </a:pPr>
            <a:r>
              <a:rPr lang="cs-CZ" sz="1800" b="1" i="1" smtClean="0"/>
              <a:t>teze předpověditelnosti akciových kurzů.</a:t>
            </a:r>
            <a:r>
              <a:rPr lang="cs-CZ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B9EA44F2-A449-4143-87C8-91CB54B3FCB3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11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osobnosti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628775"/>
            <a:ext cx="7675563" cy="4321175"/>
          </a:xfrm>
        </p:spPr>
        <p:txBody>
          <a:bodyPr/>
          <a:lstStyle/>
          <a:p>
            <a:r>
              <a:rPr lang="cs-CZ" sz="2400" b="1" smtClean="0">
                <a:latin typeface="Arial" charset="0"/>
              </a:rPr>
              <a:t>Eugene Fama</a:t>
            </a:r>
          </a:p>
          <a:p>
            <a:pPr lvl="2"/>
            <a:r>
              <a:rPr lang="cs-CZ" sz="2100" b="1" smtClean="0">
                <a:latin typeface="Arial" charset="0"/>
              </a:rPr>
              <a:t>Zisková obchodní strategie</a:t>
            </a:r>
          </a:p>
          <a:p>
            <a:pPr lvl="2"/>
            <a:r>
              <a:rPr lang="cs-CZ" sz="2100" b="1" i="1" smtClean="0"/>
              <a:t>tržní efektivita</a:t>
            </a:r>
            <a:r>
              <a:rPr lang="cs-CZ" sz="2100" b="1" smtClean="0"/>
              <a:t> 	„</a:t>
            </a:r>
            <a:r>
              <a:rPr lang="cs-CZ" sz="2100" b="1" i="1" smtClean="0"/>
              <a:t>otec moderní finanční vědy</a:t>
            </a:r>
            <a:r>
              <a:rPr lang="cs-CZ" sz="2100" b="1" smtClean="0"/>
              <a:t>“.</a:t>
            </a:r>
            <a:r>
              <a:rPr lang="cs-CZ" sz="2100" smtClean="0"/>
              <a:t> </a:t>
            </a:r>
            <a:endParaRPr lang="cs-CZ" sz="2100" b="1" smtClean="0">
              <a:latin typeface="Arial" charset="0"/>
            </a:endParaRPr>
          </a:p>
          <a:p>
            <a:r>
              <a:rPr lang="cs-CZ" sz="2400" b="1" smtClean="0"/>
              <a:t>George Soros</a:t>
            </a:r>
          </a:p>
          <a:p>
            <a:pPr lvl="2"/>
            <a:r>
              <a:rPr lang="cs-CZ" sz="2100" b="1" i="1" smtClean="0"/>
              <a:t>Investiční fond, First Eagle</a:t>
            </a:r>
            <a:r>
              <a:rPr lang="cs-CZ" sz="2100" b="1" smtClean="0"/>
              <a:t> </a:t>
            </a:r>
          </a:p>
          <a:p>
            <a:pPr lvl="2"/>
            <a:r>
              <a:rPr lang="cs-CZ" sz="2100" b="1" i="1" smtClean="0"/>
              <a:t>Soros Fund Management</a:t>
            </a:r>
            <a:r>
              <a:rPr lang="cs-CZ" sz="2100" smtClean="0"/>
              <a:t> </a:t>
            </a:r>
            <a:endParaRPr lang="cs-CZ" sz="2100" b="1" smtClean="0"/>
          </a:p>
          <a:p>
            <a:r>
              <a:rPr lang="cs-CZ" sz="2400" b="1" smtClean="0"/>
              <a:t>Warren E. Buffett</a:t>
            </a:r>
          </a:p>
          <a:p>
            <a:pPr lvl="2"/>
            <a:r>
              <a:rPr lang="cs-CZ" sz="2100" b="1" i="1" smtClean="0"/>
              <a:t>Investice do akcií podhodnocených firem.</a:t>
            </a:r>
            <a:r>
              <a:rPr lang="cs-CZ" sz="2100" b="1" smtClean="0"/>
              <a:t>  </a:t>
            </a:r>
          </a:p>
          <a:p>
            <a:pPr lvl="2"/>
            <a:r>
              <a:rPr lang="cs-CZ" sz="2100" b="1" i="1" smtClean="0"/>
              <a:t>Investiční firmu Buffett Partnership</a:t>
            </a:r>
          </a:p>
          <a:p>
            <a:pPr lvl="2"/>
            <a:r>
              <a:rPr lang="cs-CZ" sz="2100" b="1" i="1" smtClean="0"/>
              <a:t>Pravidla investování</a:t>
            </a:r>
            <a:r>
              <a:rPr lang="cs-CZ" sz="2100" smtClean="0"/>
              <a:t> </a:t>
            </a: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3995738" y="26368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C3329CA0-8795-4DB5-8459-6B1308DB5D90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12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5229225"/>
            <a:ext cx="7772400" cy="503238"/>
          </a:xfrm>
        </p:spPr>
        <p:txBody>
          <a:bodyPr/>
          <a:lstStyle/>
          <a:p>
            <a:pPr algn="r" eaLnBrk="1" hangingPunct="1"/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8C4E3F-4BA5-4BFC-972A-8CE56DE17689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latin typeface="Arial" charset="0"/>
              </a:rPr>
              <a:t>Finanční myšlení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276475"/>
            <a:ext cx="7058025" cy="4032250"/>
          </a:xfrm>
        </p:spPr>
        <p:txBody>
          <a:bodyPr/>
          <a:lstStyle/>
          <a:p>
            <a:r>
              <a:rPr lang="cs-CZ" smtClean="0"/>
              <a:t>Finanční trhy</a:t>
            </a:r>
          </a:p>
          <a:p>
            <a:r>
              <a:rPr lang="cs-CZ" smtClean="0"/>
              <a:t>Obchodování finančních nástrojů</a:t>
            </a:r>
          </a:p>
          <a:p>
            <a:pPr lvl="1"/>
            <a:r>
              <a:rPr lang="cs-CZ" smtClean="0"/>
              <a:t>finance </a:t>
            </a:r>
          </a:p>
          <a:p>
            <a:pPr lvl="1"/>
            <a:r>
              <a:rPr lang="cs-CZ" smtClean="0"/>
              <a:t>finanční management </a:t>
            </a:r>
          </a:p>
          <a:p>
            <a:pPr lvl="1"/>
            <a:r>
              <a:rPr lang="cs-CZ" smtClean="0"/>
              <a:t>finanční řízení </a:t>
            </a:r>
          </a:p>
          <a:p>
            <a:pPr lvl="1"/>
            <a:r>
              <a:rPr lang="cs-CZ" smtClean="0"/>
              <a:t>finanční ekonomie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8B00EA-71D9-4170-83F6-5070842955E4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Vývoj moderních financí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05775" cy="4608513"/>
          </a:xfrm>
        </p:spPr>
        <p:txBody>
          <a:bodyPr/>
          <a:lstStyle/>
          <a:p>
            <a:r>
              <a:rPr lang="cs-CZ" sz="1800" smtClean="0"/>
              <a:t>Boom na akciových trzích</a:t>
            </a:r>
          </a:p>
          <a:p>
            <a:pPr lvl="1"/>
            <a:r>
              <a:rPr lang="cs-CZ" sz="1700" b="1" i="1" smtClean="0"/>
              <a:t>Edgar Lawrence Smith</a:t>
            </a:r>
            <a:r>
              <a:rPr lang="cs-CZ" sz="1700" smtClean="0"/>
              <a:t> </a:t>
            </a:r>
          </a:p>
          <a:p>
            <a:pPr lvl="1"/>
            <a:r>
              <a:rPr lang="cs-CZ" sz="1700" b="1" i="1" smtClean="0"/>
              <a:t>Benjamin Graham</a:t>
            </a:r>
            <a:r>
              <a:rPr lang="cs-CZ" sz="1700" smtClean="0"/>
              <a:t> a </a:t>
            </a:r>
            <a:r>
              <a:rPr lang="cs-CZ" sz="1700" b="1" i="1" smtClean="0"/>
              <a:t>David Dodd</a:t>
            </a:r>
            <a:r>
              <a:rPr lang="cs-CZ" sz="1700" smtClean="0"/>
              <a:t> </a:t>
            </a:r>
          </a:p>
          <a:p>
            <a:pPr lvl="1"/>
            <a:r>
              <a:rPr lang="cs-CZ" sz="1700" b="1" i="1" smtClean="0"/>
              <a:t>Harry Markowitz</a:t>
            </a:r>
            <a:r>
              <a:rPr lang="cs-CZ" sz="1700" smtClean="0"/>
              <a:t> 		</a:t>
            </a:r>
            <a:r>
              <a:rPr lang="cs-CZ" sz="1700" b="1" i="1" smtClean="0"/>
              <a:t>William Sharpe</a:t>
            </a:r>
            <a:r>
              <a:rPr lang="cs-CZ" sz="1700" smtClean="0"/>
              <a:t> </a:t>
            </a:r>
          </a:p>
          <a:p>
            <a:r>
              <a:rPr lang="cs-CZ" sz="1800" smtClean="0"/>
              <a:t>CAPM (</a:t>
            </a:r>
            <a:r>
              <a:rPr lang="cs-CZ" sz="1800" i="1" smtClean="0"/>
              <a:t>Capital Assets Pricing Model)</a:t>
            </a:r>
          </a:p>
          <a:p>
            <a:r>
              <a:rPr lang="cs-CZ" sz="1800" i="1" smtClean="0"/>
              <a:t>Teorie efektivních trhů</a:t>
            </a:r>
          </a:p>
          <a:p>
            <a:r>
              <a:rPr lang="cs-CZ" sz="1800" i="1" smtClean="0"/>
              <a:t>Ohodnocování opcí</a:t>
            </a:r>
          </a:p>
          <a:p>
            <a:r>
              <a:rPr lang="cs-CZ" sz="1800" i="1" smtClean="0"/>
              <a:t>Teorie hlučného obchodování</a:t>
            </a:r>
          </a:p>
          <a:p>
            <a:r>
              <a:rPr lang="cs-CZ" sz="1800" i="1" smtClean="0"/>
              <a:t>Behaviorální finance</a:t>
            </a:r>
            <a:r>
              <a:rPr lang="cs-CZ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C5DCDD-22A0-4ABA-A20F-7B3558356F82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Nositelé Nobelovy ceny v oblasti financí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213100"/>
            <a:ext cx="8569325" cy="3024188"/>
          </a:xfrm>
        </p:spPr>
        <p:txBody>
          <a:bodyPr/>
          <a:lstStyle/>
          <a:p>
            <a:r>
              <a:rPr lang="cs-CZ" b="1" i="1" smtClean="0"/>
              <a:t>J. Tobin</a:t>
            </a:r>
            <a:r>
              <a:rPr lang="cs-CZ" smtClean="0"/>
              <a:t> (1981) </a:t>
            </a:r>
          </a:p>
          <a:p>
            <a:r>
              <a:rPr lang="cs-CZ" b="1" i="1" smtClean="0"/>
              <a:t>F. Modigliani</a:t>
            </a:r>
            <a:r>
              <a:rPr lang="cs-CZ" smtClean="0"/>
              <a:t> (1985) </a:t>
            </a:r>
          </a:p>
          <a:p>
            <a:r>
              <a:rPr lang="cs-CZ" b="1" i="1" smtClean="0"/>
              <a:t>H. Markowitz, W. Sharpe a M. Miller</a:t>
            </a:r>
            <a:r>
              <a:rPr lang="cs-CZ" smtClean="0"/>
              <a:t> (1990) </a:t>
            </a:r>
          </a:p>
          <a:p>
            <a:r>
              <a:rPr lang="cs-CZ" b="1" i="1" smtClean="0"/>
              <a:t>M. Scholes a R. Merton</a:t>
            </a:r>
            <a:r>
              <a:rPr lang="cs-CZ" smtClean="0"/>
              <a:t> (1997)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700338" y="6453188"/>
            <a:ext cx="5087937" cy="263525"/>
          </a:xfrm>
        </p:spPr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6B58EC-D317-43FC-9817-85E63CD28048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smtClean="0"/>
              <a:t>J. Tobin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948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Získal NC  za analýzu finančních trhů a jeho vliv na výdaje a úspory domácností a firem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Tobinovo myšlenkové bohatství a učení bylo ovlivněno zvláště ideami britského ekonoma </a:t>
            </a:r>
            <a:r>
              <a:rPr lang="cs-CZ" sz="2100" i="1" smtClean="0"/>
              <a:t>Johna Maynarda Keynese</a:t>
            </a:r>
          </a:p>
          <a:p>
            <a:pPr lvl="2">
              <a:lnSpc>
                <a:spcPct val="90000"/>
              </a:lnSpc>
            </a:pPr>
            <a:r>
              <a:rPr lang="cs-CZ" sz="2100" i="1" smtClean="0"/>
              <a:t>Zdokonalil obhajobu Keynese pro intenzivnější státní intervence do hospodářství. </a:t>
            </a:r>
          </a:p>
          <a:p>
            <a:pPr lvl="2">
              <a:lnSpc>
                <a:spcPct val="90000"/>
              </a:lnSpc>
            </a:pPr>
            <a:r>
              <a:rPr lang="cs-CZ" sz="2100" i="1" smtClean="0"/>
              <a:t>Rozvinul Markowitzovu teorii portfolia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F. Kennedy		hospodářská rada, poradce  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Princip diverzifikace</a:t>
            </a:r>
          </a:p>
          <a:p>
            <a:pPr lvl="2">
              <a:lnSpc>
                <a:spcPct val="90000"/>
              </a:lnSpc>
            </a:pPr>
            <a:r>
              <a:rPr lang="cs-CZ" sz="2100" smtClean="0"/>
              <a:t>Tobinova daň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563938" y="50847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0338" y="6453188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877FA979-F79F-4463-8E72-761743749029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6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/>
            <a:r>
              <a:rPr lang="cs-CZ" b="1" smtClean="0"/>
              <a:t>Franco Modigliani a Merton Howard Miller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989138"/>
            <a:ext cx="7772400" cy="3948112"/>
          </a:xfrm>
        </p:spPr>
        <p:txBody>
          <a:bodyPr/>
          <a:lstStyle/>
          <a:p>
            <a:r>
              <a:rPr lang="cs-CZ" b="1" i="1" smtClean="0"/>
              <a:t>Modigliani-Millerův teorém</a:t>
            </a:r>
            <a:r>
              <a:rPr lang="cs-CZ" smtClean="0"/>
              <a:t> </a:t>
            </a:r>
          </a:p>
          <a:p>
            <a:endParaRPr lang="cs-CZ" smtClean="0"/>
          </a:p>
          <a:p>
            <a:r>
              <a:rPr lang="cs-CZ" smtClean="0"/>
              <a:t>Hodnota podniku a zadlužení</a:t>
            </a:r>
          </a:p>
          <a:p>
            <a:pPr lvl="2"/>
            <a:endParaRPr lang="cs-CZ" smtClean="0"/>
          </a:p>
          <a:p>
            <a:pPr lvl="2"/>
            <a:r>
              <a:rPr lang="cs-CZ" smtClean="0"/>
              <a:t>Financial leverage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Základy financí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6081D0-2B1B-4986-8346-D8D3D864F0BB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Harry M. Markowitz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997200"/>
            <a:ext cx="8640763" cy="1944688"/>
          </a:xfrm>
        </p:spPr>
        <p:txBody>
          <a:bodyPr/>
          <a:lstStyle/>
          <a:p>
            <a:r>
              <a:rPr lang="cs-CZ" smtClean="0"/>
              <a:t>Otec moderního portfolia</a:t>
            </a:r>
          </a:p>
          <a:p>
            <a:pPr lvl="2"/>
            <a:r>
              <a:rPr lang="cs-CZ" smtClean="0"/>
              <a:t>Optimální portfolio</a:t>
            </a:r>
          </a:p>
          <a:p>
            <a:pPr lvl="2"/>
            <a:r>
              <a:rPr lang="cs-CZ" smtClean="0"/>
              <a:t>Efekt diverzifikace</a:t>
            </a:r>
          </a:p>
          <a:p>
            <a:r>
              <a:rPr lang="cs-CZ" smtClean="0"/>
              <a:t>CAPM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C2E83DE0-0713-4452-AD24-18155D2E53A6}" type="slidenum">
              <a:rPr lang="cs-CZ" sz="1000" b="1">
                <a:solidFill>
                  <a:srgbClr val="7D1E1E"/>
                </a:solidFill>
                <a:latin typeface="+mn-lt"/>
              </a:rPr>
              <a:pPr>
                <a:defRPr/>
              </a:pPr>
              <a:t>8</a:t>
            </a:fld>
            <a:endParaRPr lang="cs-CZ" sz="1000" b="1">
              <a:solidFill>
                <a:srgbClr val="7D1E1E"/>
              </a:solidFill>
              <a:latin typeface="+mn-lt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William F. Sharpe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989138"/>
            <a:ext cx="6811963" cy="3168650"/>
          </a:xfrm>
        </p:spPr>
        <p:txBody>
          <a:bodyPr/>
          <a:lstStyle/>
          <a:p>
            <a:r>
              <a:rPr lang="cs-CZ" smtClean="0"/>
              <a:t>Model CAPM</a:t>
            </a:r>
          </a:p>
          <a:p>
            <a:pPr lvl="2"/>
            <a:r>
              <a:rPr lang="cs-CZ" smtClean="0"/>
              <a:t>Nesystematická rizika</a:t>
            </a:r>
          </a:p>
          <a:p>
            <a:pPr lvl="2"/>
            <a:r>
              <a:rPr lang="cs-CZ" smtClean="0"/>
              <a:t>Tržní riziko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smtClean="0"/>
              <a:t>Fischer S. Black, Myron S. Scholes, Robert C. Merton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3500438"/>
            <a:ext cx="7772400" cy="2630487"/>
          </a:xfrm>
        </p:spPr>
        <p:txBody>
          <a:bodyPr/>
          <a:lstStyle/>
          <a:p>
            <a:r>
              <a:rPr lang="cs-CZ" b="1" i="1" smtClean="0"/>
              <a:t>M. Scholes a R. Merton</a:t>
            </a:r>
            <a:r>
              <a:rPr lang="cs-CZ" smtClean="0"/>
              <a:t> získali NC za přínos v oblasti stanovení hodnoty opční prémie</a:t>
            </a:r>
          </a:p>
          <a:p>
            <a:pPr lvl="1"/>
            <a:r>
              <a:rPr lang="cs-CZ" smtClean="0"/>
              <a:t>Fischer S. Black</a:t>
            </a:r>
          </a:p>
          <a:p>
            <a:r>
              <a:rPr lang="cs-CZ" smtClean="0"/>
              <a:t>Black-Scholesův model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cs-CZ" sz="1000">
                <a:solidFill>
                  <a:srgbClr val="777777"/>
                </a:solidFill>
                <a:latin typeface="Trebuchet MS" pitchFamily="34" charset="0"/>
              </a:rPr>
              <a:t>Základy financí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ESF_prezentace_okrova_sablona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ESF_prezentace_okrova_sablon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F_prezentace_okrova_sablona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F_prezentace_okrova_sablona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F_prezentace_okrova_sablona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1204</TotalTime>
  <Words>258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ESF_prezentace_okrova_sablona</vt:lpstr>
      <vt:lpstr>BÉŽOVÁ TITL</vt:lpstr>
      <vt:lpstr>Vývoj finančního myšlení a osobnosti financí </vt:lpstr>
      <vt:lpstr>Finanční myšlení</vt:lpstr>
      <vt:lpstr>Vývoj moderních financí</vt:lpstr>
      <vt:lpstr>Nositelé Nobelovy ceny v oblasti financí</vt:lpstr>
      <vt:lpstr>J. Tobin</vt:lpstr>
      <vt:lpstr>Franco Modigliani a Merton Howard Miller</vt:lpstr>
      <vt:lpstr>Harry M. Markowitz</vt:lpstr>
      <vt:lpstr>William F. Sharpe</vt:lpstr>
      <vt:lpstr>Fischer S. Black, Myron S. Scholes, Robert C. Merton</vt:lpstr>
      <vt:lpstr>Další osobnosti</vt:lpstr>
      <vt:lpstr>Další osobnosti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Petr</cp:lastModifiedBy>
  <cp:revision>46</cp:revision>
  <dcterms:created xsi:type="dcterms:W3CDTF">2009-09-22T17:39:54Z</dcterms:created>
  <dcterms:modified xsi:type="dcterms:W3CDTF">2012-04-26T07:15:14Z</dcterms:modified>
</cp:coreProperties>
</file>