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9"/>
  </p:notesMasterIdLst>
  <p:handoutMasterIdLst>
    <p:handoutMasterId r:id="rId20"/>
  </p:handoutMasterIdLst>
  <p:sldIdLst>
    <p:sldId id="309" r:id="rId3"/>
    <p:sldId id="322" r:id="rId4"/>
    <p:sldId id="318" r:id="rId5"/>
    <p:sldId id="324" r:id="rId6"/>
    <p:sldId id="319" r:id="rId7"/>
    <p:sldId id="376" r:id="rId8"/>
    <p:sldId id="321" r:id="rId9"/>
    <p:sldId id="356" r:id="rId10"/>
    <p:sldId id="357" r:id="rId11"/>
    <p:sldId id="344" r:id="rId12"/>
    <p:sldId id="363" r:id="rId13"/>
    <p:sldId id="364" r:id="rId14"/>
    <p:sldId id="365" r:id="rId15"/>
    <p:sldId id="367" r:id="rId16"/>
    <p:sldId id="368" r:id="rId17"/>
    <p:sldId id="372" r:id="rId18"/>
  </p:sldIdLst>
  <p:sldSz cx="9144000" cy="6858000" type="screen4x3"/>
  <p:notesSz cx="6662738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FFF1E1"/>
    <a:srgbClr val="EAEAEA"/>
    <a:srgbClr val="FFEACD"/>
    <a:srgbClr val="7D1E1E"/>
    <a:srgbClr val="FFFFFF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96" autoAdjust="0"/>
    <p:restoredTop sz="94775" autoAdjust="0"/>
  </p:normalViewPr>
  <p:slideViewPr>
    <p:cSldViewPr>
      <p:cViewPr>
        <p:scale>
          <a:sx n="75" d="100"/>
          <a:sy n="75" d="100"/>
        </p:scale>
        <p:origin x="-9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F72690AC-2122-467E-83AA-7CC2A7B259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49313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292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E434FE6C-3586-4FB5-9606-EA8FB48A38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1CCEEF-AAE5-40F0-88AF-3E4C61738AC1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5" name="Picture 15" descr="pruh_TIT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tex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8" descr="logo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1D62D-51D7-4303-A184-B0F41870D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F23BF-F287-438B-BA38-77C74F90DB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83F44-AF41-4086-A90A-F124C11832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75190-83A0-4CE0-866B-5CCA579331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76C6E-8BDE-4737-B3E6-6930D28C4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99729-5AC9-4D1B-9818-13BBF11B8A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2DB8B-D9C4-46C2-AFD4-1DD20E483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0AB39-9CED-4F96-8670-D2F07568F9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3279-D509-4B59-9EC1-9A298E1258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0A0A7-7AC4-4BE2-B81C-6AF49C8CD5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6764B-6943-4643-8451-259410C08D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B8F80-32F3-4458-AD3B-954677400C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64B97-9291-4AEE-AE44-0DD51210EC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BC881-EE31-4D1B-AE27-3E5CCC7D36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862B2-53B6-4F51-8815-6BF0DCFDF8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6432F-399C-4552-BE29-6238AFEA0E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CFAF1-9303-4FDD-AE0E-ECFF7259F0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6CB33-5F25-4EDF-8FE7-F8EFC08F9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59D8A-E0A3-4A0F-9956-6BF1780A8D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9178C-CA1B-40B2-828A-1410CA2199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E692-0D49-45C9-B174-3B78FE831D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BE28A-7D3D-4DFE-8B58-20DCC715D6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2051" name="Picture 11" descr="tex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591304DA-8CFA-4658-8012-2B6B674A0B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6" name="Picture 7" descr="pruh_norma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8" descr="pruh_normal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99AA2B47-7EC7-4EBB-AD13-AA04BE47AE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3077" name="Picture 6" descr="pruh_TIT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0" descr="tex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3080" name="Picture 12" descr="logo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0CFA68-9BDC-45B1-B104-2DAEA50043C5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Aktuální finanční trendy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Trendy v oblasti financí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05038"/>
            <a:ext cx="7772400" cy="3925887"/>
          </a:xfrm>
        </p:spPr>
        <p:txBody>
          <a:bodyPr/>
          <a:lstStyle/>
          <a:p>
            <a:r>
              <a:rPr lang="cs-CZ" smtClean="0"/>
              <a:t>Trendy:</a:t>
            </a:r>
          </a:p>
          <a:p>
            <a:pPr lvl="1"/>
            <a:r>
              <a:rPr lang="cs-CZ" smtClean="0"/>
              <a:t>Restrukturalizace finančních institucí a snaha snižování nákladů </a:t>
            </a:r>
          </a:p>
          <a:p>
            <a:pPr lvl="1"/>
            <a:r>
              <a:rPr lang="cs-CZ" smtClean="0"/>
              <a:t>Nestálost zákazníků</a:t>
            </a:r>
          </a:p>
          <a:p>
            <a:pPr lvl="1"/>
            <a:r>
              <a:rPr lang="cs-CZ" smtClean="0"/>
              <a:t>Nové technologie </a:t>
            </a:r>
          </a:p>
          <a:p>
            <a:pPr lvl="1"/>
            <a:r>
              <a:rPr lang="cs-CZ" smtClean="0"/>
              <a:t>Intelektualizace a finanční inovace</a:t>
            </a:r>
          </a:p>
          <a:p>
            <a:pPr lvl="1"/>
            <a:r>
              <a:rPr lang="cs-CZ" smtClean="0"/>
              <a:t>Sekuritizace, liberalizace, integrace dohledu atd. 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13653D3B-7E07-4E0F-BD92-D736FD2FEBAA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11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smtClean="0"/>
              <a:t>Restrukturalizace finančních institucí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19250" y="2997200"/>
            <a:ext cx="6811963" cy="2519363"/>
          </a:xfrm>
        </p:spPr>
        <p:txBody>
          <a:bodyPr/>
          <a:lstStyle/>
          <a:p>
            <a:r>
              <a:rPr lang="cs-CZ" b="1" i="1" smtClean="0"/>
              <a:t>Finanční hypermarkety</a:t>
            </a:r>
          </a:p>
          <a:p>
            <a:r>
              <a:rPr lang="cs-CZ" b="1" i="1" smtClean="0"/>
              <a:t>Cross selling</a:t>
            </a:r>
          </a:p>
          <a:p>
            <a:endParaRPr lang="cs-CZ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15B814F9-7F49-4A5E-9544-B1A8B999D3E7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12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Snižování nákladů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2997200"/>
            <a:ext cx="7675563" cy="2447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smtClean="0">
                <a:latin typeface="Arial" charset="0"/>
              </a:rPr>
              <a:t>Rostoucí konkurence</a:t>
            </a:r>
          </a:p>
          <a:p>
            <a:pPr lvl="2">
              <a:lnSpc>
                <a:spcPct val="90000"/>
              </a:lnSpc>
            </a:pPr>
            <a:r>
              <a:rPr lang="cs-CZ" b="1" smtClean="0">
                <a:latin typeface="Arial" charset="0"/>
              </a:rPr>
              <a:t>Náklady distribuce</a:t>
            </a:r>
          </a:p>
          <a:p>
            <a:pPr lvl="2">
              <a:lnSpc>
                <a:spcPct val="90000"/>
              </a:lnSpc>
            </a:pPr>
            <a:r>
              <a:rPr lang="cs-CZ" b="1" smtClean="0">
                <a:latin typeface="Arial" charset="0"/>
              </a:rPr>
              <a:t>Přímé distribuční kanály a informační technologie</a:t>
            </a:r>
          </a:p>
          <a:p>
            <a:pPr>
              <a:lnSpc>
                <a:spcPct val="90000"/>
              </a:lnSpc>
            </a:pPr>
            <a:r>
              <a:rPr lang="cs-CZ" b="1" smtClean="0">
                <a:latin typeface="Arial" charset="0"/>
              </a:rPr>
              <a:t>Nízkonákladové instituce</a:t>
            </a:r>
          </a:p>
          <a:p>
            <a:pPr lvl="2">
              <a:lnSpc>
                <a:spcPct val="90000"/>
              </a:lnSpc>
            </a:pPr>
            <a:r>
              <a:rPr lang="cs-CZ" b="1" smtClean="0">
                <a:latin typeface="Arial" charset="0"/>
              </a:rPr>
              <a:t>Mobil,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7064259C-F92D-4EB2-8B23-2AA1E30E9F6D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13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Nové technologie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989138"/>
            <a:ext cx="8107362" cy="1944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smtClean="0"/>
              <a:t>Bankovní pobočky</a:t>
            </a:r>
          </a:p>
          <a:p>
            <a:pPr lvl="2">
              <a:lnSpc>
                <a:spcPct val="90000"/>
              </a:lnSpc>
            </a:pPr>
            <a:r>
              <a:rPr lang="cs-CZ" b="1" smtClean="0"/>
              <a:t>Phone banking</a:t>
            </a:r>
          </a:p>
          <a:p>
            <a:pPr lvl="2">
              <a:lnSpc>
                <a:spcPct val="90000"/>
              </a:lnSpc>
            </a:pPr>
            <a:r>
              <a:rPr lang="cs-CZ" b="1" smtClean="0"/>
              <a:t>Internet banking</a:t>
            </a:r>
          </a:p>
          <a:p>
            <a:pPr lvl="2">
              <a:lnSpc>
                <a:spcPct val="90000"/>
              </a:lnSpc>
            </a:pPr>
            <a:r>
              <a:rPr lang="cs-CZ" b="1" smtClean="0"/>
              <a:t>GSM banking</a:t>
            </a:r>
          </a:p>
          <a:p>
            <a:pPr lvl="2">
              <a:lnSpc>
                <a:spcPct val="90000"/>
              </a:lnSpc>
            </a:pPr>
            <a:r>
              <a:rPr lang="cs-CZ" b="1" smtClean="0"/>
              <a:t>Home banking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CE84408E-3AE3-4A9C-811F-52412320BBA8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14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Další trendy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2636838"/>
            <a:ext cx="7675563" cy="3384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 i="1" smtClean="0"/>
              <a:t>Nestálost zákazníků</a:t>
            </a:r>
            <a:r>
              <a:rPr lang="cs-CZ" sz="2400" b="1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400" b="1" i="1" smtClean="0"/>
              <a:t>Intelektualizace</a:t>
            </a:r>
          </a:p>
          <a:p>
            <a:pPr>
              <a:lnSpc>
                <a:spcPct val="90000"/>
              </a:lnSpc>
            </a:pPr>
            <a:r>
              <a:rPr lang="cs-CZ" sz="2400" b="1" i="1" smtClean="0"/>
              <a:t>Volatilita</a:t>
            </a:r>
          </a:p>
          <a:p>
            <a:pPr>
              <a:lnSpc>
                <a:spcPct val="90000"/>
              </a:lnSpc>
            </a:pPr>
            <a:r>
              <a:rPr lang="cs-CZ" sz="2400" b="1" i="1" smtClean="0"/>
              <a:t>Finanční inovace</a:t>
            </a:r>
          </a:p>
          <a:p>
            <a:pPr>
              <a:lnSpc>
                <a:spcPct val="90000"/>
              </a:lnSpc>
            </a:pPr>
            <a:r>
              <a:rPr lang="cs-CZ" sz="2400" b="1" i="1" smtClean="0"/>
              <a:t>Sekuritizace</a:t>
            </a:r>
            <a:r>
              <a:rPr lang="cs-CZ" sz="2400" b="1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400" b="1" i="1" smtClean="0"/>
              <a:t>Liberalizace</a:t>
            </a:r>
            <a:r>
              <a:rPr lang="cs-CZ" sz="2400" b="1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400" b="1" i="1" smtClean="0"/>
              <a:t>Integrace dohledu</a:t>
            </a:r>
          </a:p>
          <a:p>
            <a:pPr>
              <a:lnSpc>
                <a:spcPct val="90000"/>
              </a:lnSpc>
            </a:pPr>
            <a:r>
              <a:rPr lang="cs-CZ" sz="2400" b="1" smtClean="0"/>
              <a:t>Regulace a dohled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3155CE9F-4745-4328-A168-B44E2FD1BF8A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15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Finanční </a:t>
            </a:r>
            <a:r>
              <a:rPr lang="cs-CZ" smtClean="0"/>
              <a:t>krize - obecně</a:t>
            </a:r>
            <a:endParaRPr lang="cs-CZ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775"/>
            <a:ext cx="77470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smtClean="0"/>
              <a:t>Finanční krize	   celosvětová hospodářská krize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Americký hypoteční trh (již 90. léta 20. století)</a:t>
            </a:r>
          </a:p>
          <a:p>
            <a:pPr lvl="2">
              <a:lnSpc>
                <a:spcPct val="90000"/>
              </a:lnSpc>
            </a:pPr>
            <a:r>
              <a:rPr lang="cs-CZ" sz="2100" smtClean="0"/>
              <a:t>Rizikové hypotéky</a:t>
            </a:r>
          </a:p>
          <a:p>
            <a:pPr lvl="2">
              <a:lnSpc>
                <a:spcPct val="90000"/>
              </a:lnSpc>
            </a:pPr>
            <a:r>
              <a:rPr lang="cs-CZ" sz="2100" smtClean="0"/>
              <a:t>Nedůsledná regulace amerického systému</a:t>
            </a:r>
          </a:p>
          <a:p>
            <a:pPr lvl="2">
              <a:lnSpc>
                <a:spcPct val="90000"/>
              </a:lnSpc>
            </a:pPr>
            <a:r>
              <a:rPr lang="cs-CZ" sz="2100" smtClean="0"/>
              <a:t>Zadluženost</a:t>
            </a:r>
          </a:p>
          <a:p>
            <a:pPr lvl="2">
              <a:lnSpc>
                <a:spcPct val="90000"/>
              </a:lnSpc>
            </a:pPr>
            <a:r>
              <a:rPr lang="cs-CZ" sz="2100" smtClean="0"/>
              <a:t>Hypotéky ve strukturovaných produktech</a:t>
            </a:r>
          </a:p>
          <a:p>
            <a:pPr lvl="2">
              <a:lnSpc>
                <a:spcPct val="90000"/>
              </a:lnSpc>
            </a:pPr>
            <a:r>
              <a:rPr lang="cs-CZ" sz="2100" smtClean="0"/>
              <a:t>Ratingové agentury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Růst úrokových sazeb</a:t>
            </a:r>
          </a:p>
          <a:p>
            <a:pPr marL="342900" lvl="1" indent="-342900">
              <a:lnSpc>
                <a:spcPct val="90000"/>
              </a:lnSpc>
            </a:pPr>
            <a:r>
              <a:rPr lang="cs-CZ" sz="2200" i="1" smtClean="0"/>
              <a:t>Bear Stearns,</a:t>
            </a:r>
            <a:r>
              <a:rPr lang="cs-CZ" sz="2200" smtClean="0"/>
              <a:t> JPMorgan Chase &amp; Co., Lehman Brothers</a:t>
            </a:r>
            <a:r>
              <a:rPr lang="cs-CZ" sz="2200" b="1" smtClean="0"/>
              <a:t> </a:t>
            </a:r>
            <a:r>
              <a:rPr lang="cs-CZ" sz="2200" smtClean="0"/>
              <a:t>a</a:t>
            </a:r>
            <a:r>
              <a:rPr lang="cs-CZ" sz="2200" b="1" smtClean="0"/>
              <a:t> </a:t>
            </a:r>
            <a:r>
              <a:rPr lang="cs-CZ" sz="2200" smtClean="0"/>
              <a:t>Merrill Lynch, IndyMac, </a:t>
            </a:r>
            <a:r>
              <a:rPr lang="cs-CZ" sz="2200" i="1" smtClean="0"/>
              <a:t>Washington Mutual.</a:t>
            </a:r>
            <a:r>
              <a:rPr lang="cs-CZ" sz="2200" smtClean="0"/>
              <a:t> </a:t>
            </a:r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>
            <a:off x="2987675" y="17732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02CD75BF-3705-4ECF-9ABB-A6B2968BDDD5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16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47813" y="4652963"/>
            <a:ext cx="6811962" cy="576262"/>
          </a:xfrm>
        </p:spPr>
        <p:txBody>
          <a:bodyPr/>
          <a:lstStyle/>
          <a:p>
            <a:pPr marL="342900" lvl="1" indent="-342900" algn="r" eaLnBrk="1" hangingPunct="1"/>
            <a:r>
              <a:rPr lang="cs-CZ" sz="2400" b="1" smtClean="0"/>
              <a:t>Děkuji za pozornost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0DAC00-3E29-4041-9DDC-0135A9D46D85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latin typeface="Arial" charset="0"/>
              </a:rPr>
              <a:t>Globální megatrendy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2276475"/>
            <a:ext cx="7058025" cy="4032250"/>
          </a:xfrm>
        </p:spPr>
        <p:txBody>
          <a:bodyPr/>
          <a:lstStyle/>
          <a:p>
            <a:r>
              <a:rPr lang="cs-CZ" smtClean="0">
                <a:latin typeface="Arial" charset="0"/>
              </a:rPr>
              <a:t>Globalizace</a:t>
            </a:r>
          </a:p>
          <a:p>
            <a:r>
              <a:rPr lang="cs-CZ" smtClean="0">
                <a:latin typeface="Arial" charset="0"/>
              </a:rPr>
              <a:t>Demografický vývoj</a:t>
            </a:r>
          </a:p>
          <a:p>
            <a:r>
              <a:rPr lang="cs-CZ" smtClean="0">
                <a:latin typeface="Arial" charset="0"/>
              </a:rPr>
              <a:t>Klimatické změny</a:t>
            </a:r>
          </a:p>
          <a:p>
            <a:r>
              <a:rPr lang="cs-CZ" smtClean="0">
                <a:latin typeface="Arial" charset="0"/>
              </a:rPr>
              <a:t>Energie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3AEC3-C1A2-4971-930E-CE8FBB8A6A94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Globalizace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105775" cy="4608513"/>
          </a:xfrm>
        </p:spPr>
        <p:txBody>
          <a:bodyPr/>
          <a:lstStyle/>
          <a:p>
            <a:r>
              <a:rPr lang="cs-CZ" sz="1800" smtClean="0"/>
              <a:t>Globalizace = rostoucí propojenost současného světa (ekonomická, sociální, kulturní, technická i politická). </a:t>
            </a:r>
            <a:endParaRPr lang="cs-CZ" sz="1800" i="1" smtClean="0"/>
          </a:p>
          <a:p>
            <a:r>
              <a:rPr lang="cs-CZ" sz="1800" i="1" smtClean="0"/>
              <a:t>Ekonomické procesy</a:t>
            </a:r>
            <a:r>
              <a:rPr lang="cs-CZ" sz="1800" smtClean="0"/>
              <a:t>             propojování světových trhů 	           	       	    zapojování všech společností do světových ekonomických vazeb, v působení nadnárodních korporací a mezinárodních finančních institucí (Světová banka, Mezinárodní měnový fond). </a:t>
            </a:r>
          </a:p>
          <a:p>
            <a:r>
              <a:rPr lang="cs-CZ" sz="1800" i="1" smtClean="0"/>
              <a:t>Sociální procesy</a:t>
            </a:r>
            <a:r>
              <a:rPr lang="cs-CZ" sz="1800" smtClean="0"/>
              <a:t> (= zahrnují jevy jako je globální turistika či migrace, rozvoj komunikačních technologií a dopravy či celosvětový nárůst chudoby). </a:t>
            </a:r>
          </a:p>
          <a:p>
            <a:r>
              <a:rPr lang="cs-CZ" sz="1800" i="1" smtClean="0"/>
              <a:t>Politické procesy</a:t>
            </a:r>
            <a:r>
              <a:rPr lang="cs-CZ" sz="1800" smtClean="0"/>
              <a:t>                   pokles politického vlivu národních států, propojováním států do větších celků a také rostoucím vlivem ekonomiky na politické rozhodování. </a:t>
            </a:r>
          </a:p>
          <a:p>
            <a:r>
              <a:rPr lang="cs-CZ" sz="1800" smtClean="0"/>
              <a:t>Globalizace  		</a:t>
            </a:r>
            <a:r>
              <a:rPr lang="cs-CZ" sz="1800" b="1" i="1" smtClean="0"/>
              <a:t>mezinárodní obchod.</a:t>
            </a:r>
            <a:r>
              <a:rPr lang="cs-CZ" sz="1800" smtClean="0"/>
              <a:t> 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771775" y="44370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916238" y="242093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55650" y="26368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2051050" y="5300663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2051050" y="5300663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77B9EF-7524-4C60-9616-7F82054FE394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Indikátory popisující globalizaci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708275"/>
            <a:ext cx="8569325" cy="3529013"/>
          </a:xfrm>
        </p:spPr>
        <p:txBody>
          <a:bodyPr/>
          <a:lstStyle/>
          <a:p>
            <a:r>
              <a:rPr lang="cs-CZ" smtClean="0"/>
              <a:t>růst mezinárodního obchodu zboží a služeb,</a:t>
            </a:r>
          </a:p>
          <a:p>
            <a:r>
              <a:rPr lang="cs-CZ" smtClean="0"/>
              <a:t>rostoucí přímé investice v zahraničí,</a:t>
            </a:r>
          </a:p>
          <a:p>
            <a:r>
              <a:rPr lang="cs-CZ" smtClean="0"/>
              <a:t>rozmach mezinárodního pohybu kapitálu – přístup zahraničních investorů na národní burzy. 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700338" y="6453188"/>
            <a:ext cx="5087937" cy="263525"/>
          </a:xfrm>
        </p:spPr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40AD13-7033-4A62-B7CB-63E58633A905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smtClean="0"/>
              <a:t>Dopady globalizace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948112"/>
          </a:xfrm>
        </p:spPr>
        <p:txBody>
          <a:bodyPr/>
          <a:lstStyle/>
          <a:p>
            <a:r>
              <a:rPr lang="cs-CZ" smtClean="0"/>
              <a:t>Pozitivní:</a:t>
            </a:r>
          </a:p>
          <a:p>
            <a:pPr lvl="2"/>
            <a:r>
              <a:rPr lang="cs-CZ" smtClean="0"/>
              <a:t>nižší náklady na produkci, mezinárodní dělba práce</a:t>
            </a:r>
          </a:p>
          <a:p>
            <a:pPr lvl="2"/>
            <a:r>
              <a:rPr lang="cs-CZ" smtClean="0"/>
              <a:t>masová výroba (nižší náklady a lepší technologie) </a:t>
            </a:r>
          </a:p>
          <a:p>
            <a:pPr lvl="2"/>
            <a:r>
              <a:rPr lang="cs-CZ" smtClean="0"/>
              <a:t>rychlejší vývoj 	výměna zkušeností </a:t>
            </a:r>
          </a:p>
          <a:p>
            <a:pPr lvl="2"/>
            <a:r>
              <a:rPr lang="cs-CZ" smtClean="0"/>
              <a:t>uspokojení preferencí více zákazníků </a:t>
            </a:r>
          </a:p>
          <a:p>
            <a:pPr lvl="2"/>
            <a:r>
              <a:rPr lang="cs-CZ" smtClean="0"/>
              <a:t>růst konkurence a konkurenceschopnosti</a:t>
            </a:r>
          </a:p>
          <a:p>
            <a:pPr lvl="2"/>
            <a:r>
              <a:rPr lang="cs-CZ" smtClean="0"/>
              <a:t>pokles inflace, CB snižují úrokové sazby		stimulace.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979613" y="55165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995738" y="38608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0338" y="6453188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D9E10A2A-D02D-4656-B664-CE3DEC390F6D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6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smtClean="0"/>
              <a:t>Dopady globalizace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989138"/>
            <a:ext cx="7772400" cy="3948112"/>
          </a:xfrm>
        </p:spPr>
        <p:txBody>
          <a:bodyPr/>
          <a:lstStyle/>
          <a:p>
            <a:r>
              <a:rPr lang="cs-CZ" sz="2400" smtClean="0"/>
              <a:t>Negativní:</a:t>
            </a:r>
          </a:p>
          <a:p>
            <a:pPr lvl="2"/>
            <a:r>
              <a:rPr lang="cs-CZ" sz="2100" smtClean="0"/>
              <a:t>globalizace není regulována, státní hospodářská politika 	 mezinárodní prostředí</a:t>
            </a:r>
          </a:p>
          <a:p>
            <a:pPr lvl="2"/>
            <a:r>
              <a:rPr lang="cs-CZ" sz="2100" smtClean="0"/>
              <a:t>standardizace produktů	 ztráta jedinečnosti</a:t>
            </a:r>
          </a:p>
          <a:p>
            <a:pPr lvl="2"/>
            <a:r>
              <a:rPr lang="cs-CZ" sz="2100" smtClean="0"/>
              <a:t>růst rozdílů mezi bohatými a chudými</a:t>
            </a:r>
          </a:p>
          <a:p>
            <a:pPr lvl="2"/>
            <a:r>
              <a:rPr lang="cs-CZ" sz="2100" smtClean="0"/>
              <a:t>přesun některých odvětví do oblastí s nižšími náklady </a:t>
            </a:r>
          </a:p>
          <a:p>
            <a:pPr lvl="2"/>
            <a:r>
              <a:rPr lang="cs-CZ" sz="2100" smtClean="0"/>
              <a:t>nekvalifikovaná pracovní síla v rozvinutých zemích je ohrožována levnou pracovní sílou ze zemí rozvojových</a:t>
            </a:r>
          </a:p>
          <a:p>
            <a:pPr lvl="2"/>
            <a:r>
              <a:rPr lang="cs-CZ" sz="2100" smtClean="0"/>
              <a:t>nebezpečí degenerace či ztráty národní kultury</a:t>
            </a:r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>
            <a:off x="3059113" y="29241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5003800" y="32845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613F38-EE94-4916-8768-C2F0ACB68C4B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Demografický vývoj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205038"/>
            <a:ext cx="8640763" cy="4032250"/>
          </a:xfrm>
        </p:spPr>
        <p:txBody>
          <a:bodyPr/>
          <a:lstStyle/>
          <a:p>
            <a:r>
              <a:rPr lang="cs-CZ" smtClean="0"/>
              <a:t>Maltus – exponenciálně rostoucí populace	</a:t>
            </a:r>
          </a:p>
          <a:p>
            <a:pPr lvl="2"/>
            <a:r>
              <a:rPr lang="cs-CZ" smtClean="0"/>
              <a:t>Vývoj světové populace … 1805 – 2050</a:t>
            </a:r>
          </a:p>
          <a:p>
            <a:pPr lvl="2"/>
            <a:r>
              <a:rPr lang="cs-CZ" smtClean="0"/>
              <a:t>Evropa a rok 2015</a:t>
            </a:r>
          </a:p>
          <a:p>
            <a:r>
              <a:rPr lang="cs-CZ" smtClean="0"/>
              <a:t>Velikost a struktura obyvatelstva</a:t>
            </a:r>
          </a:p>
          <a:p>
            <a:pPr lvl="2"/>
            <a:r>
              <a:rPr lang="cs-CZ" smtClean="0"/>
              <a:t>Fertilita a mortalita</a:t>
            </a:r>
          </a:p>
          <a:p>
            <a:r>
              <a:rPr lang="cs-CZ" smtClean="0"/>
              <a:t>Růst průměrného věku obyvatelstva</a:t>
            </a:r>
          </a:p>
          <a:p>
            <a:pPr lvl="2"/>
            <a:r>
              <a:rPr lang="cs-CZ" smtClean="0"/>
              <a:t>Migrace</a:t>
            </a:r>
          </a:p>
          <a:p>
            <a:pPr lvl="2"/>
            <a:r>
              <a:rPr lang="cs-CZ" smtClean="0"/>
              <a:t>Odchod do důchodu</a:t>
            </a:r>
          </a:p>
          <a:p>
            <a:endParaRPr lang="cs-CZ" smtClean="0"/>
          </a:p>
          <a:p>
            <a:pPr lvl="2"/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 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9AA0F79D-805E-4361-8024-62C8416A73DF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8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smtClean="0"/>
              <a:t>Klimatické změny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19250" y="1989138"/>
            <a:ext cx="6811963" cy="3168650"/>
          </a:xfrm>
        </p:spPr>
        <p:txBody>
          <a:bodyPr/>
          <a:lstStyle/>
          <a:p>
            <a:r>
              <a:rPr lang="cs-CZ" smtClean="0"/>
              <a:t>Skleníkový efekt, globální oteplování</a:t>
            </a:r>
          </a:p>
          <a:p>
            <a:pPr lvl="2"/>
            <a:r>
              <a:rPr lang="cs-CZ" smtClean="0"/>
              <a:t>1 století = 6 st. C</a:t>
            </a:r>
          </a:p>
          <a:p>
            <a:pPr lvl="2"/>
            <a:r>
              <a:rPr lang="cs-CZ" smtClean="0"/>
              <a:t>Povodně, požáry</a:t>
            </a:r>
          </a:p>
          <a:p>
            <a:pPr lvl="2"/>
            <a:r>
              <a:rPr lang="cs-CZ" smtClean="0"/>
              <a:t>Nicolas Stern – náklady na klimatické vlivy</a:t>
            </a:r>
          </a:p>
          <a:p>
            <a:r>
              <a:rPr lang="cs-CZ" smtClean="0"/>
              <a:t>Přírodní rizika – nové finanční produkty</a:t>
            </a:r>
          </a:p>
          <a:p>
            <a:r>
              <a:rPr lang="cs-CZ" smtClean="0"/>
              <a:t>Akciové, dluhopisové trhy</a:t>
            </a: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4427538" y="508476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1200" b="1"/>
              <a:t>Dluhopisový </a:t>
            </a:r>
          </a:p>
          <a:p>
            <a:pPr algn="ctr"/>
            <a:r>
              <a:rPr lang="cs-CZ" sz="1200" b="1"/>
              <a:t>trh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1D0C127D-FCF8-4F42-B1C0-49E003D3F572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9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Dlouhodobé energetické zdroje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19250" y="2924175"/>
            <a:ext cx="6811963" cy="22336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Elixír moderního života</a:t>
            </a:r>
          </a:p>
          <a:p>
            <a:pPr lvl="2">
              <a:lnSpc>
                <a:spcPct val="90000"/>
              </a:lnSpc>
            </a:pPr>
            <a:r>
              <a:rPr lang="cs-CZ" smtClean="0"/>
              <a:t>Závislost západního světa</a:t>
            </a:r>
          </a:p>
          <a:p>
            <a:pPr>
              <a:lnSpc>
                <a:spcPct val="90000"/>
              </a:lnSpc>
            </a:pPr>
            <a:r>
              <a:rPr lang="cs-CZ" smtClean="0"/>
              <a:t>Růst na straně nabídky</a:t>
            </a:r>
          </a:p>
          <a:p>
            <a:pPr>
              <a:lnSpc>
                <a:spcPct val="90000"/>
              </a:lnSpc>
            </a:pPr>
            <a:r>
              <a:rPr lang="cs-CZ" smtClean="0"/>
              <a:t>Zvyšující se poptávka, rozvojové země</a:t>
            </a:r>
          </a:p>
          <a:p>
            <a:pPr marL="342900" lvl="1" indent="-342900">
              <a:lnSpc>
                <a:spcPct val="90000"/>
              </a:lnSpc>
            </a:pPr>
            <a:r>
              <a:rPr lang="cs-CZ" smtClean="0"/>
              <a:t>Alternativní zdroje </a:t>
            </a:r>
          </a:p>
          <a:p>
            <a:pPr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prezentace_okrova_sablona">
  <a:themeElements>
    <a:clrScheme name="ESF_prezentace_okrova_sablona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ESF_prezentace_okrova_sablona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F_prezentace_okrova_sablona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F_prezentace_okrova_sablona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F_prezentace_okrova_sablona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F_prezentace_okrova_sablona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F_prezentace_okrova_sablona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1416</TotalTime>
  <Words>284</Words>
  <Application>Microsoft Office PowerPoint</Application>
  <PresentationFormat>On-screen Show (4:3)</PresentationFormat>
  <Paragraphs>131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Trebuchet MS</vt:lpstr>
      <vt:lpstr>Wingdings</vt:lpstr>
      <vt:lpstr>ESF_prezentace_okrova_sablona</vt:lpstr>
      <vt:lpstr>BÉŽOVÁ TITL</vt:lpstr>
      <vt:lpstr>Aktuální finanční trendy </vt:lpstr>
      <vt:lpstr>Globální megatrendy</vt:lpstr>
      <vt:lpstr>Globalizace</vt:lpstr>
      <vt:lpstr>Indikátory popisující globalizaci</vt:lpstr>
      <vt:lpstr>Dopady globalizace</vt:lpstr>
      <vt:lpstr>Dopady globalizace</vt:lpstr>
      <vt:lpstr>Demografický vývoj</vt:lpstr>
      <vt:lpstr>Klimatické změny</vt:lpstr>
      <vt:lpstr>Dlouhodobé energetické zdroje</vt:lpstr>
      <vt:lpstr>Trendy v oblasti financí</vt:lpstr>
      <vt:lpstr>Restrukturalizace finančních institucí</vt:lpstr>
      <vt:lpstr>Snižování nákladů</vt:lpstr>
      <vt:lpstr>Nové technologie</vt:lpstr>
      <vt:lpstr>Další trendy</vt:lpstr>
      <vt:lpstr>Finanční krize - obecně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Petr</cp:lastModifiedBy>
  <cp:revision>48</cp:revision>
  <dcterms:created xsi:type="dcterms:W3CDTF">2009-09-22T17:39:54Z</dcterms:created>
  <dcterms:modified xsi:type="dcterms:W3CDTF">2012-04-26T07:09:50Z</dcterms:modified>
</cp:coreProperties>
</file>