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65"/>
  </p:notesMasterIdLst>
  <p:sldIdLst>
    <p:sldId id="265" r:id="rId2"/>
    <p:sldId id="269" r:id="rId3"/>
    <p:sldId id="357" r:id="rId4"/>
    <p:sldId id="301" r:id="rId5"/>
    <p:sldId id="303" r:id="rId6"/>
    <p:sldId id="305" r:id="rId7"/>
    <p:sldId id="306" r:id="rId8"/>
    <p:sldId id="314" r:id="rId9"/>
    <p:sldId id="316" r:id="rId10"/>
    <p:sldId id="317" r:id="rId11"/>
    <p:sldId id="318" r:id="rId12"/>
    <p:sldId id="319" r:id="rId13"/>
    <p:sldId id="320" r:id="rId14"/>
    <p:sldId id="321" r:id="rId15"/>
    <p:sldId id="322" r:id="rId16"/>
    <p:sldId id="323" r:id="rId17"/>
    <p:sldId id="324" r:id="rId18"/>
    <p:sldId id="325" r:id="rId19"/>
    <p:sldId id="326" r:id="rId20"/>
    <p:sldId id="327" r:id="rId21"/>
    <p:sldId id="328" r:id="rId22"/>
    <p:sldId id="329" r:id="rId23"/>
    <p:sldId id="330" r:id="rId24"/>
    <p:sldId id="331" r:id="rId25"/>
    <p:sldId id="332" r:id="rId26"/>
    <p:sldId id="333" r:id="rId27"/>
    <p:sldId id="334" r:id="rId28"/>
    <p:sldId id="335" r:id="rId29"/>
    <p:sldId id="336" r:id="rId30"/>
    <p:sldId id="337" r:id="rId31"/>
    <p:sldId id="354" r:id="rId32"/>
    <p:sldId id="355" r:id="rId33"/>
    <p:sldId id="356" r:id="rId34"/>
    <p:sldId id="338" r:id="rId35"/>
    <p:sldId id="339" r:id="rId36"/>
    <p:sldId id="340" r:id="rId37"/>
    <p:sldId id="341" r:id="rId38"/>
    <p:sldId id="342" r:id="rId39"/>
    <p:sldId id="343" r:id="rId40"/>
    <p:sldId id="344" r:id="rId41"/>
    <p:sldId id="345" r:id="rId42"/>
    <p:sldId id="346" r:id="rId43"/>
    <p:sldId id="347" r:id="rId44"/>
    <p:sldId id="352" r:id="rId45"/>
    <p:sldId id="263" r:id="rId46"/>
    <p:sldId id="272" r:id="rId47"/>
    <p:sldId id="274" r:id="rId48"/>
    <p:sldId id="273" r:id="rId49"/>
    <p:sldId id="259" r:id="rId50"/>
    <p:sldId id="266" r:id="rId51"/>
    <p:sldId id="275" r:id="rId52"/>
    <p:sldId id="264" r:id="rId53"/>
    <p:sldId id="258" r:id="rId54"/>
    <p:sldId id="276" r:id="rId55"/>
    <p:sldId id="261" r:id="rId56"/>
    <p:sldId id="256" r:id="rId57"/>
    <p:sldId id="277" r:id="rId58"/>
    <p:sldId id="268" r:id="rId59"/>
    <p:sldId id="267" r:id="rId60"/>
    <p:sldId id="260" r:id="rId61"/>
    <p:sldId id="278" r:id="rId62"/>
    <p:sldId id="262" r:id="rId63"/>
    <p:sldId id="291" r:id="rId64"/>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3" autoAdjust="0"/>
    <p:restoredTop sz="94660"/>
  </p:normalViewPr>
  <p:slideViewPr>
    <p:cSldViewPr>
      <p:cViewPr varScale="1">
        <p:scale>
          <a:sx n="97" d="100"/>
          <a:sy n="97" d="100"/>
        </p:scale>
        <p:origin x="-102" y="-3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cs-CZ"/>
          </a:p>
        </p:txBody>
      </p:sp>
      <p:sp>
        <p:nvSpPr>
          <p:cNvPr id="573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cs-CZ"/>
          </a:p>
        </p:txBody>
      </p:sp>
      <p:sp>
        <p:nvSpPr>
          <p:cNvPr id="7885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573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cs-CZ"/>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60B114C1-2AB6-4035-AA78-C9DB1B90B09C}" type="slidenum">
              <a:rPr lang="cs-CZ"/>
              <a:pPr>
                <a:defRPr/>
              </a:pPr>
              <a:t>‹#›</a:t>
            </a:fld>
            <a:endParaRPr lang="cs-CZ"/>
          </a:p>
        </p:txBody>
      </p:sp>
    </p:spTree>
    <p:extLst>
      <p:ext uri="{BB962C8B-B14F-4D97-AF65-F5344CB8AC3E}">
        <p14:creationId xmlns:p14="http://schemas.microsoft.com/office/powerpoint/2010/main" val="32945189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64A2C93-F518-421C-9898-09C55E426514}" type="slidenum">
              <a:rPr lang="cs-CZ" smtClean="0"/>
              <a:pPr eaLnBrk="1" hangingPunct="1"/>
              <a:t>4</a:t>
            </a:fld>
            <a:endParaRPr lang="cs-CZ" smtClean="0"/>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xfrm>
            <a:off x="914400" y="4343400"/>
            <a:ext cx="5029200" cy="4114800"/>
          </a:xfrm>
          <a:noFill/>
        </p:spPr>
        <p:txBody>
          <a:bodyPr/>
          <a:lstStyle/>
          <a:p>
            <a:pPr algn="just" eaLnBrk="1" hangingPunct="1"/>
            <a:r>
              <a:rPr lang="en-GB" smtClean="0">
                <a:solidFill>
                  <a:srgbClr val="000000"/>
                </a:solidFill>
                <a:cs typeface="Times New Roman" pitchFamily="18" charset="0"/>
              </a:rPr>
              <a:t>The situation in socialist Czechoslovakia can be characterized from the standpoint of financial economy as a typical monobank system. Two-tier banking system, established in 1926 by setting up the central bank – the Czechoslovak National Bank, functioned including the disruption during the World War II up to the year 1948. The communist coup launched a wave of massive nationalization, which did not spare the banking sector, and the liquidation of political freedom was followed by the liquidation of economic freedom. In 1950 the Czechoslovak National Bank went into liquidation and along with it also two-tier banking sector. In the following 40 years Czechoslovakia implemented a rigid model of one-tier banking system – the monobank (see Diagram 4). The main component of the system was the all-embracing central bank – Státní banka Československá (SBČS – Czechoslovak State Bank), owned by the state, executing orders in the monetary area from the political centre. It had branches in all towns and larger communities, and practically controlled vassal commercial banks.  SBCS branches performed banking functions in relation to firms</a:t>
            </a:r>
            <a:r>
              <a:rPr lang="en-GB" u="sng" smtClean="0">
                <a:solidFill>
                  <a:srgbClr val="800080"/>
                </a:solidFill>
                <a:cs typeface="Times New Roman" pitchFamily="18" charset="0"/>
                <a:hlinkClick r:id="" action="ppaction://noaction"/>
              </a:rPr>
              <a:t>[1]</a:t>
            </a:r>
            <a:r>
              <a:rPr lang="en-GB" smtClean="0">
                <a:solidFill>
                  <a:srgbClr val="000000"/>
                </a:solidFill>
                <a:cs typeface="Times New Roman" pitchFamily="18" charset="0"/>
              </a:rPr>
              <a:t>, which consisted especially in distribution of credits according to the central plan and in providing money services in paying out wages. </a:t>
            </a:r>
          </a:p>
          <a:p>
            <a:pPr eaLnBrk="1" hangingPunct="1"/>
            <a:r>
              <a:rPr lang="en-GB" smtClean="0"/>
              <a:t/>
            </a:r>
            <a:br>
              <a:rPr lang="en-GB" smtClean="0"/>
            </a:br>
            <a:r>
              <a:rPr lang="en-GB" u="sng" smtClean="0">
                <a:solidFill>
                  <a:srgbClr val="800080"/>
                </a:solidFill>
                <a:cs typeface="Times New Roman" pitchFamily="18" charset="0"/>
                <a:hlinkClick r:id="" action="ppaction://noaction"/>
              </a:rPr>
              <a:t>[1]</a:t>
            </a:r>
            <a:r>
              <a:rPr lang="en-GB" smtClean="0">
                <a:solidFill>
                  <a:srgbClr val="000000"/>
                </a:solidFill>
                <a:cs typeface="Times New Roman" pitchFamily="18" charset="0"/>
              </a:rPr>
              <a:t> It should be noted that all firms were ether owned by the state or they assumed a form of cooperatives related to the central plan.</a:t>
            </a:r>
          </a:p>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E39EE7C-1538-4DBC-B140-9476BC36F87D}" type="slidenum">
              <a:rPr lang="cs-CZ" smtClean="0"/>
              <a:pPr eaLnBrk="1" hangingPunct="1"/>
              <a:t>13</a:t>
            </a:fld>
            <a:endParaRPr lang="cs-CZ" smtClean="0"/>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xfrm>
            <a:off x="914400" y="4343400"/>
            <a:ext cx="5029200" cy="4114800"/>
          </a:xfrm>
          <a:noFill/>
        </p:spPr>
        <p:txBody>
          <a:bodyPr/>
          <a:lstStyle/>
          <a:p>
            <a:pPr algn="just" eaLnBrk="1" hangingPunct="1"/>
            <a:r>
              <a:rPr lang="en-GB" smtClean="0">
                <a:solidFill>
                  <a:srgbClr val="000000"/>
                </a:solidFill>
                <a:cs typeface="Times New Roman" pitchFamily="18" charset="0"/>
              </a:rPr>
              <a:t>Establishment of a newly conceived Czech central bank – the Czech National Bank (CNB) – can mark off the second stage. A stabilized banking sector and functioning money market together with advanced price liberalization and privatisation made it possible to complete the reform of the entire banking system – i.e. the reform of the central bank. Break-up of Czechoslovakia contributed to its establishment from the political point of view, because the existing central bank had to be split. The process of dividing liabilities and assets of SBČS was utilized for a complete reform of the institution and ended in establishing a new central bank.</a:t>
            </a:r>
          </a:p>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EA617CF-D638-4DDD-82E4-5A9B3BFD0F9B}" type="slidenum">
              <a:rPr lang="cs-CZ" smtClean="0"/>
              <a:pPr eaLnBrk="1" hangingPunct="1"/>
              <a:t>14</a:t>
            </a:fld>
            <a:endParaRPr lang="cs-CZ" smtClean="0"/>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xfrm>
            <a:off x="914400" y="4343400"/>
            <a:ext cx="5029200" cy="4114800"/>
          </a:xfrm>
          <a:noFill/>
        </p:spPr>
        <p:txBody>
          <a:bodyPr/>
          <a:lstStyle/>
          <a:p>
            <a:pPr algn="just" eaLnBrk="1" hangingPunct="1"/>
            <a:r>
              <a:rPr lang="en-GB" smtClean="0">
                <a:solidFill>
                  <a:srgbClr val="000000"/>
                </a:solidFill>
                <a:cs typeface="Times New Roman" pitchFamily="18" charset="0"/>
              </a:rPr>
              <a:t>Generally speaking, objectives of monetary policy are identical with principal macroeconomic objectives - economic growth, employment, price level stability (i.e. low inflation rate), equilibrium in the balance of payments and stable exchange rate</a:t>
            </a:r>
            <a:r>
              <a:rPr lang="en-GB" u="sng" smtClean="0">
                <a:solidFill>
                  <a:srgbClr val="800080"/>
                </a:solidFill>
                <a:cs typeface="Times New Roman" pitchFamily="18" charset="0"/>
                <a:hlinkClick r:id="" action="ppaction://noaction"/>
              </a:rPr>
              <a:t>[1]</a:t>
            </a:r>
            <a:r>
              <a:rPr lang="en-GB" smtClean="0">
                <a:solidFill>
                  <a:srgbClr val="000000"/>
                </a:solidFill>
                <a:cs typeface="Times New Roman" pitchFamily="18" charset="0"/>
              </a:rPr>
              <a:t>. Practical monetary policy formulates its basic strategy on the basis of specific targets that are derived from the principal objectives. Monetary policy targets are viewed in a different way according to the central bank’s position in international economy and the relationship of monetary policy to fiscal policy fiscal in individual countries. E.g. the American Federal Reserve System sets its objectives as: high employment, economic growth, price stability, interest rate stability, financial and exchange market stability</a:t>
            </a:r>
            <a:r>
              <a:rPr lang="en-GB" u="sng" smtClean="0">
                <a:solidFill>
                  <a:srgbClr val="800080"/>
                </a:solidFill>
                <a:cs typeface="Times New Roman" pitchFamily="18" charset="0"/>
                <a:hlinkClick r:id="" action="ppaction://noaction"/>
              </a:rPr>
              <a:t>[2]</a:t>
            </a:r>
            <a:r>
              <a:rPr lang="en-GB" smtClean="0">
                <a:solidFill>
                  <a:srgbClr val="000000"/>
                </a:solidFill>
                <a:cs typeface="Times New Roman" pitchFamily="18" charset="0"/>
              </a:rPr>
              <a:t>. The European Central Bank has specified as its principal objective price level stability along with maintaining support to the EU economic policy. In its present neo-conservative concept, the monetary policy does not usually set directly as one of its objectives economic growth or employment but it focuses on the monetary objectives, through which economic growth and hence employment is targeted. Using monetary policy and its instruments and objectives for targeting high employment was typical for Keynesian economic policy in the 60s and 70s of the 20</a:t>
            </a:r>
            <a:r>
              <a:rPr lang="en-GB" baseline="30000" smtClean="0">
                <a:solidFill>
                  <a:srgbClr val="000000"/>
                </a:solidFill>
                <a:cs typeface="Times New Roman" pitchFamily="18" charset="0"/>
              </a:rPr>
              <a:t>th</a:t>
            </a:r>
            <a:r>
              <a:rPr lang="en-GB" smtClean="0">
                <a:solidFill>
                  <a:srgbClr val="000000"/>
                </a:solidFill>
                <a:cs typeface="Times New Roman" pitchFamily="18" charset="0"/>
              </a:rPr>
              <a:t> century. However, exclusion of other than monetary objectives does not relieve monetary policy from the responsibility for the entire economic development. </a:t>
            </a:r>
          </a:p>
          <a:p>
            <a:pPr algn="just" eaLnBrk="1" hangingPunct="1"/>
            <a:r>
              <a:rPr lang="en-GB" smtClean="0"/>
              <a:t/>
            </a:r>
            <a:br>
              <a:rPr lang="en-GB" smtClean="0"/>
            </a:br>
            <a:r>
              <a:rPr lang="en-US" u="sng" smtClean="0">
                <a:solidFill>
                  <a:srgbClr val="800080"/>
                </a:solidFill>
                <a:cs typeface="Times New Roman" pitchFamily="18" charset="0"/>
                <a:hlinkClick r:id="" action="ppaction://noaction"/>
              </a:rPr>
              <a:t>[1]</a:t>
            </a:r>
            <a:r>
              <a:rPr lang="en-US" smtClean="0">
                <a:solidFill>
                  <a:srgbClr val="000000"/>
                </a:solidFill>
                <a:cs typeface="Times New Roman" pitchFamily="18" charset="0"/>
              </a:rPr>
              <a:t> Exchange rate stability as a target of monetary policy should be viewed differently on introducing of different exchange rate systems - see chapter  XXX.</a:t>
            </a:r>
            <a:endParaRPr lang="en-GB" smtClean="0">
              <a:solidFill>
                <a:srgbClr val="000000"/>
              </a:solidFill>
              <a:cs typeface="Times New Roman" pitchFamily="18" charset="0"/>
            </a:endParaRPr>
          </a:p>
          <a:p>
            <a:pPr algn="just" eaLnBrk="1" hangingPunct="1"/>
            <a:r>
              <a:rPr lang="en-US" u="sng" smtClean="0">
                <a:solidFill>
                  <a:srgbClr val="800080"/>
                </a:solidFill>
                <a:cs typeface="Times New Roman" pitchFamily="18" charset="0"/>
                <a:hlinkClick r:id="" action="ppaction://noaction"/>
              </a:rPr>
              <a:t>[2]</a:t>
            </a:r>
            <a:r>
              <a:rPr lang="en-US" smtClean="0">
                <a:solidFill>
                  <a:srgbClr val="000000"/>
                </a:solidFill>
                <a:cs typeface="Times New Roman" pitchFamily="18" charset="0"/>
              </a:rPr>
              <a:t> cf. Mishkin, F.S. [1991] s. 344</a:t>
            </a:r>
            <a:endParaRPr lang="en-GB" smtClean="0">
              <a:solidFill>
                <a:srgbClr val="000000"/>
              </a:solidFill>
              <a:cs typeface="Times New Roman" pitchFamily="18" charset="0"/>
            </a:endParaRPr>
          </a:p>
          <a:p>
            <a:pPr algn="just"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CCA0D83-9366-4C8F-8558-51C8A74BFF66}" type="slidenum">
              <a:rPr lang="cs-CZ" smtClean="0"/>
              <a:pPr eaLnBrk="1" hangingPunct="1"/>
              <a:t>15</a:t>
            </a:fld>
            <a:endParaRPr lang="cs-CZ" smtClean="0"/>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xfrm>
            <a:off x="914400" y="4343400"/>
            <a:ext cx="5029200" cy="4114800"/>
          </a:xfrm>
          <a:noFill/>
        </p:spPr>
        <p:txBody>
          <a:bodyPr/>
          <a:lstStyle/>
          <a:p>
            <a:pPr algn="just" eaLnBrk="1" hangingPunct="1"/>
            <a:r>
              <a:rPr lang="en-GB" smtClean="0">
                <a:solidFill>
                  <a:srgbClr val="000000"/>
                </a:solidFill>
                <a:cs typeface="Times New Roman" pitchFamily="18" charset="0"/>
              </a:rPr>
              <a:t> A central bank can pursue its primary objective – price level stability – directly. In that case it is known as direct inflation targeting. Another typical method of monetary policy control is money targeting, in which the central bank targets interest rate levels on the money market or a certain quantity of money in circulation. The central bank estimates, based on experience, economic models and prognoses, that if a certain interest rate or money supply are maintained, then the primary objective (hitting a certain level of inflation) will be fulfilled. In both cases it is important for money market institutions and market mechanism to function properly in the country, otherwise the central bank’s monetary strategy could fail. Another possibility how to ensure the price level stability, is to peg the price of domestic currency to the currency of some other country, whose price level is stable. A central bank implements the peg by announcing the fixed exchange rate (see chapter XXX). Domestic price level is thus anchored to a stable foreign price level (from here the name of the provision “price level nominal anchor“) and the central bank pursues the monetary policy targeted at maintaining the announced fixed rate. This method is especially appropriate for the situations, when the domestic economy experiences a difficult period of uncontrollable inflations or when market mechanisms of the money market do not function. Economic transformation is an example of such a period and a number of transitive countries applied this method of monetary policy targeting.     </a:t>
            </a:r>
          </a:p>
          <a:p>
            <a:pPr algn="just" eaLnBrk="1" hangingPunct="1"/>
            <a:r>
              <a:rPr lang="en-GB" smtClean="0">
                <a:solidFill>
                  <a:srgbClr val="000000"/>
                </a:solidFill>
                <a:cs typeface="Times New Roman" pitchFamily="18" charset="0"/>
              </a:rPr>
              <a:t> </a:t>
            </a:r>
          </a:p>
          <a:p>
            <a:pPr algn="just" eaLnBrk="1" hangingPunct="1"/>
            <a:r>
              <a:rPr lang="en-GB" smtClean="0">
                <a:solidFill>
                  <a:srgbClr val="000000"/>
                </a:solidFill>
                <a:cs typeface="Times New Roman" pitchFamily="18" charset="0"/>
              </a:rPr>
              <a:t>To reach monetary objectives, the central bank can use a portfolio of instruments. In principle, central bank’s instruments are its institutionalised powers within monetary policy. In a standard two-tier banking system, selected instruments are the ways, by means of which the central bank enters the money market and affects the money supply and demand. The central bank is, on account of its position within the banking system, endowed with extraordinary possibilities of such interventions. Central bank’s instruments can be divided into direct and indirect according to their general effect.</a:t>
            </a:r>
          </a:p>
          <a:p>
            <a:pPr algn="just" eaLnBrk="1" hangingPunct="1"/>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60B03F8-C078-40DC-B262-EFA7C7E274DF}" type="slidenum">
              <a:rPr lang="cs-CZ" smtClean="0"/>
              <a:pPr eaLnBrk="1" hangingPunct="1"/>
              <a:t>16</a:t>
            </a:fld>
            <a:endParaRPr lang="cs-CZ" smtClean="0"/>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xfrm>
            <a:off x="914400" y="4343400"/>
            <a:ext cx="5029200" cy="4114800"/>
          </a:xfrm>
          <a:noFill/>
        </p:spPr>
        <p:txBody>
          <a:bodyPr/>
          <a:lstStyle/>
          <a:p>
            <a:pPr algn="just" eaLnBrk="1" hangingPunct="1"/>
            <a:r>
              <a:rPr lang="en-GB" smtClean="0">
                <a:solidFill>
                  <a:srgbClr val="000000"/>
                </a:solidFill>
                <a:cs typeface="Times New Roman" pitchFamily="18" charset="0"/>
              </a:rPr>
              <a:t>Direct instruments of the central bank are based on using directive, administrative decisions, which commercial banks have to obey by law. Such instruments are very efficient, involve minimum costs for the central bank, do not rely on the money market and therefore do not require its proper functioning. Simultaneously, using direct instruments means that the basic principles of free enterprise and competition are curbed considerably. As these instruments do not act through the money market, their application can be contra-productive, because they can throw the economy off balance. If the central bank is linked to the political power centre, then direct instruments can become exponents of economic dictatorship. That is why their application is minimized in modern market economies.</a:t>
            </a:r>
          </a:p>
          <a:p>
            <a:pPr algn="just" eaLnBrk="1" hangingPunct="1"/>
            <a:r>
              <a:rPr lang="en-GB" smtClean="0">
                <a:solidFill>
                  <a:srgbClr val="000000"/>
                </a:solidFill>
                <a:cs typeface="Times New Roman" pitchFamily="18" charset="0"/>
              </a:rPr>
              <a:t> </a:t>
            </a:r>
          </a:p>
          <a:p>
            <a:pPr algn="just" eaLnBrk="1" hangingPunct="1"/>
            <a:r>
              <a:rPr lang="en-GB" smtClean="0">
                <a:solidFill>
                  <a:srgbClr val="000000"/>
                </a:solidFill>
                <a:cs typeface="Times New Roman" pitchFamily="18" charset="0"/>
              </a:rPr>
              <a:t>On the other hand, direct instruments can be perceived as an appropriate way of controlling monetary policy in a situation, when the money market does not work. A typical situation of this kind is the period of economic transformation. The previous chapters dealt with establishment of a two-tier banking system and emergence and revival of the money market. At the outset of economic transformation the central bank was incorporated into the monetary system, in which commercial banks were anchored as new institutions. The money market based on freedom of choice and competition slowly began to function and was purposefully cultivated especially on the lowest level, i.e. between commercial banks and their clients (firms and households), and step by step among commercial banks. However, the mechanisms of such money market were still limited and imperfect, the market was prone to panics, rational behaviour of agents and their experience were not sufficiently developed, their expectations failed, etc. In this situation the relationship between the central bank and commercial banks was not built on market principles and the only effective way of controlling the money market by the central bank, as an alternative to the previous directive monetary plan, was to implement direct instruments. Implementation of direct instruments in such a period is appropriate and appears to be the only effective method how to control the imperfect money market. Direct instruments can be complemented with indirect instruments until institutional framework for a functioning money market has been developed. Then direct interventions can be phased out. Direct instruments can be divided into several groups.</a:t>
            </a:r>
          </a:p>
          <a:p>
            <a:pPr eaLnBrk="1" hangingPunct="1"/>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66A9705-1422-42AE-84B0-56CBCD392570}" type="slidenum">
              <a:rPr lang="cs-CZ" smtClean="0"/>
              <a:pPr eaLnBrk="1" hangingPunct="1"/>
              <a:t>17</a:t>
            </a:fld>
            <a:endParaRPr lang="cs-CZ" smtClean="0"/>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xfrm>
            <a:off x="914400" y="4343400"/>
            <a:ext cx="5029200" cy="4114800"/>
          </a:xfrm>
          <a:noFill/>
        </p:spPr>
        <p:txBody>
          <a:bodyPr/>
          <a:lstStyle/>
          <a:p>
            <a:pPr algn="just" eaLnBrk="1" hangingPunct="1"/>
            <a:r>
              <a:rPr lang="en-GB" smtClean="0">
                <a:solidFill>
                  <a:srgbClr val="000000"/>
                </a:solidFill>
                <a:cs typeface="Times New Roman" pitchFamily="18" charset="0"/>
              </a:rPr>
              <a:t>One of the primary functions of the central bank is to supervise the banking sector. A principal instrument of the supervision is setting prudential rules for banks. The rules are based on international records of the Basle Committee on Banking Supervision</a:t>
            </a:r>
            <a:r>
              <a:rPr lang="en-GB" u="sng" smtClean="0">
                <a:solidFill>
                  <a:srgbClr val="800080"/>
                </a:solidFill>
                <a:cs typeface="Times New Roman" pitchFamily="18" charset="0"/>
                <a:hlinkClick r:id="" action="ppaction://noaction"/>
              </a:rPr>
              <a:t>[1]</a:t>
            </a:r>
            <a:r>
              <a:rPr lang="en-GB" smtClean="0">
                <a:solidFill>
                  <a:srgbClr val="000000"/>
                </a:solidFill>
                <a:cs typeface="Times New Roman" pitchFamily="18" charset="0"/>
              </a:rPr>
              <a:t>. The agreements require for commercial banks a binding ratio between their liabilities (accepted deposits) and assets (provided credits) in a certain time structure. In principle, short-term, low-interest deposits should not be used to provide long-term, high-interest loans. Even if this practice is highly profitable, its degree of risk is high. Prudential rules determine the maximum allowable ratio between long-term assets and short-term liabilities.  The purpose of the measure is to reach a balance between profitability and degree of risk so that the stability of the entire banking sector may not be jeopardized. The instrument is implemented in this manner in all modern market economies.</a:t>
            </a:r>
          </a:p>
          <a:p>
            <a:pPr algn="just" eaLnBrk="1" hangingPunct="1"/>
            <a:r>
              <a:rPr lang="en-GB" smtClean="0">
                <a:solidFill>
                  <a:srgbClr val="000000"/>
                </a:solidFill>
                <a:cs typeface="Times New Roman" pitchFamily="18" charset="0"/>
              </a:rPr>
              <a:t> </a:t>
            </a:r>
          </a:p>
          <a:p>
            <a:pPr algn="just" eaLnBrk="1" hangingPunct="1"/>
            <a:r>
              <a:rPr lang="en-GB" smtClean="0">
                <a:solidFill>
                  <a:srgbClr val="000000"/>
                </a:solidFill>
                <a:cs typeface="Times New Roman" pitchFamily="18" charset="0"/>
              </a:rPr>
              <a:t>Prudential rules can be also used as a direct instrument of monetary policy focused on money market regulation in such a way that the rules are selectively set for different commercial banks, or are purposefully changed after some time. As a result, commercial banks can provide higher or lower volume of credit to their clients, which raise or lower quantity of money in the economy. Thus the central bank can thus reach a change in behaviour on the money market, without entering the market.</a:t>
            </a:r>
          </a:p>
          <a:p>
            <a:pPr eaLnBrk="1" hangingPunct="1"/>
            <a:r>
              <a:rPr lang="en-GB" smtClean="0">
                <a:cs typeface="Times New Roman" pitchFamily="18" charset="0"/>
              </a:rPr>
              <a:t/>
            </a:r>
            <a:br>
              <a:rPr lang="en-GB" smtClean="0">
                <a:cs typeface="Times New Roman" pitchFamily="18" charset="0"/>
              </a:rPr>
            </a:br>
            <a:r>
              <a:rPr lang="en-GB" u="sng" smtClean="0">
                <a:solidFill>
                  <a:srgbClr val="800080"/>
                </a:solidFill>
                <a:cs typeface="Times New Roman" pitchFamily="18" charset="0"/>
                <a:hlinkClick r:id="" action="ppaction://noaction"/>
              </a:rPr>
              <a:t>[1]</a:t>
            </a:r>
            <a:r>
              <a:rPr lang="en-GB" smtClean="0">
                <a:solidFill>
                  <a:srgbClr val="000000"/>
                </a:solidFill>
                <a:cs typeface="Times New Roman" pitchFamily="18" charset="0"/>
              </a:rPr>
              <a:t> for more detail see </a:t>
            </a:r>
            <a:r>
              <a:rPr lang="en-US" smtClean="0">
                <a:solidFill>
                  <a:srgbClr val="000000"/>
                </a:solidFill>
                <a:cs typeface="Times New Roman" pitchFamily="18" charset="0"/>
              </a:rPr>
              <a:t>[</a:t>
            </a:r>
            <a:r>
              <a:rPr lang="en-GB" smtClean="0">
                <a:solidFill>
                  <a:srgbClr val="000000"/>
                </a:solidFill>
                <a:cs typeface="Times New Roman" pitchFamily="18" charset="0"/>
              </a:rPr>
              <a:t>Revenda,</a:t>
            </a:r>
            <a:r>
              <a:rPr lang="en-US" smtClean="0">
                <a:solidFill>
                  <a:srgbClr val="000000"/>
                </a:solidFill>
                <a:cs typeface="Times New Roman" pitchFamily="18" charset="0"/>
              </a:rPr>
              <a:t> 2001] </a:t>
            </a:r>
            <a:r>
              <a:rPr lang="en-GB" smtClean="0">
                <a:solidFill>
                  <a:srgbClr val="000000"/>
                </a:solidFill>
                <a:cs typeface="Times New Roman" pitchFamily="18" charset="0"/>
              </a:rPr>
              <a:t> </a:t>
            </a:r>
          </a:p>
          <a:p>
            <a:pPr eaLnBrk="1" hangingPunct="1"/>
            <a:endParaRPr lang="en-GB" smtClean="0">
              <a:cs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62E9A1C-5EF6-4BD2-86F0-CE6F6491CA38}" type="slidenum">
              <a:rPr lang="cs-CZ" smtClean="0"/>
              <a:pPr eaLnBrk="1" hangingPunct="1"/>
              <a:t>18</a:t>
            </a:fld>
            <a:endParaRPr lang="cs-CZ" smtClean="0"/>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xfrm>
            <a:off x="914400" y="4343400"/>
            <a:ext cx="5029200" cy="4114800"/>
          </a:xfrm>
          <a:noFill/>
        </p:spPr>
        <p:txBody>
          <a:bodyPr/>
          <a:lstStyle/>
          <a:p>
            <a:pPr algn="just" eaLnBrk="1" hangingPunct="1"/>
            <a:r>
              <a:rPr lang="en-GB" smtClean="0">
                <a:solidFill>
                  <a:srgbClr val="000000"/>
                </a:solidFill>
                <a:cs typeface="Times New Roman" pitchFamily="18" charset="0"/>
              </a:rPr>
              <a:t>One of the hardest directive provisions of the central bank is to implement loan quotas. Their principle is that the central bank determines the maximum volume of funds, which a  commercial bank can provide to one client or  a sum of funds over a certain period to all its clients. The quotas can be the same for all banks or they can be selective. In any case they severely limit free entrepreneurial activities of banks and at the same time strongly affect the situation on the money market and the whole economy in general. Implementation of this instrument differs from the distribution of credits based on the central plan in the monobank by the fact that the central bank allows commercial banks to decide, whom to grant the credit  – it dictates only its volume. A comparatively softer provision is so-called relative quota, which means that the central bank determines the maximum allowable volume of credit, which the bank itself is going to grant to a single commercial bank in its function of bankers’ bank. </a:t>
            </a:r>
          </a:p>
          <a:p>
            <a:pPr eaLnBrk="1" hangingPunct="1"/>
            <a:endParaRPr lang="en-GB" smtClean="0">
              <a:cs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6DD269E-7191-4B0D-85D6-732433A0958E}" type="slidenum">
              <a:rPr lang="cs-CZ" smtClean="0"/>
              <a:pPr eaLnBrk="1" hangingPunct="1"/>
              <a:t>19</a:t>
            </a:fld>
            <a:endParaRPr lang="cs-CZ" smtClean="0"/>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xfrm>
            <a:off x="914400" y="4343400"/>
            <a:ext cx="5029200" cy="4114800"/>
          </a:xfrm>
          <a:noFill/>
        </p:spPr>
        <p:txBody>
          <a:bodyPr/>
          <a:lstStyle/>
          <a:p>
            <a:pPr algn="just" eaLnBrk="1" hangingPunct="1"/>
            <a:r>
              <a:rPr lang="en-GB" smtClean="0">
                <a:solidFill>
                  <a:srgbClr val="000000"/>
                </a:solidFill>
                <a:cs typeface="Times New Roman" pitchFamily="18" charset="0"/>
              </a:rPr>
              <a:t>Monetary policy management is principally based on reaching a certain required, equilibrium price of money on the money market, i.e. a certain interest rate. The central bank reaches this interest rate indirectly by means of interventions on the money market and by changes of supply and demand for money from commercial banks. The interest rate can be targeted directly without any own activities by ordering commercial banks to grant loans and/or accept deposits at particular interest rates or it sets a margin (band) of the rates or sets their floor or ceiling. Thus the central bank can grossly interfere with entrepreneurial freedom of both commercial banks, and their clients. However, it meets its objective very quickly.   </a:t>
            </a:r>
          </a:p>
          <a:p>
            <a:pPr eaLnBrk="1" hangingPunct="1"/>
            <a:endParaRPr lang="en-GB" smtClean="0">
              <a:cs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8C03DA6-1C1E-44E8-8B7F-D82C3DC61281}" type="slidenum">
              <a:rPr lang="cs-CZ" smtClean="0"/>
              <a:pPr eaLnBrk="1" hangingPunct="1"/>
              <a:t>20</a:t>
            </a:fld>
            <a:endParaRPr lang="cs-CZ" smtClean="0"/>
          </a:p>
        </p:txBody>
      </p:sp>
      <p:sp>
        <p:nvSpPr>
          <p:cNvPr id="96259" name="Rectangle 2"/>
          <p:cNvSpPr>
            <a:spLocks noRot="1" noChangeArrowheads="1" noTextEdit="1"/>
          </p:cNvSpPr>
          <p:nvPr>
            <p:ph type="sldImg"/>
          </p:nvPr>
        </p:nvSpPr>
        <p:spPr>
          <a:ln/>
        </p:spPr>
      </p:sp>
      <p:sp>
        <p:nvSpPr>
          <p:cNvPr id="96260" name="Rectangle 3"/>
          <p:cNvSpPr>
            <a:spLocks noGrp="1" noChangeArrowheads="1"/>
          </p:cNvSpPr>
          <p:nvPr>
            <p:ph type="body" idx="1"/>
          </p:nvPr>
        </p:nvSpPr>
        <p:spPr>
          <a:xfrm>
            <a:off x="914400" y="4343400"/>
            <a:ext cx="5029200" cy="4114800"/>
          </a:xfrm>
          <a:noFill/>
        </p:spPr>
        <p:txBody>
          <a:bodyPr/>
          <a:lstStyle/>
          <a:p>
            <a:pPr eaLnBrk="1" hangingPunct="1"/>
            <a:r>
              <a:rPr lang="en-GB" smtClean="0">
                <a:cs typeface="Times New Roman" pitchFamily="18" charset="0"/>
              </a:rPr>
              <a:t>The last category of direct instruments is gentlemen’s agreements between the central bank and commercial banks. The agreements include anything ranging from an urgent request to recommendations, through which the central bank stimulates commercial banks to certain activities or behaviour. The behaviour of the central bank must be strictly distinguished from the behaviour of the leading bank in the monobank system – in that case commercial banks were really centrally controlled under the former legal system. Gentlemen’s agreements are commonly used in modern market economies, but fulfilling the wishes of the central bank is not legally binding. Hardly any commercial bank, however, dares to openly resist expressed wish of the central bank. On the other hand, the central bank should not misuse the informal powers. In the transformation process gentlemen’s agreements were frequently used as an instrument motivating for building up a desirable banking sector structure.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2609618-F592-4210-B6C7-194A1381B793}" type="slidenum">
              <a:rPr lang="cs-CZ" smtClean="0"/>
              <a:pPr eaLnBrk="1" hangingPunct="1"/>
              <a:t>21</a:t>
            </a:fld>
            <a:endParaRPr lang="cs-CZ" smtClean="0"/>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xfrm>
            <a:off x="914400" y="4343400"/>
            <a:ext cx="5029200" cy="4114800"/>
          </a:xfrm>
          <a:noFill/>
        </p:spPr>
        <p:txBody>
          <a:bodyPr/>
          <a:lstStyle/>
          <a:p>
            <a:pPr algn="just" eaLnBrk="1" hangingPunct="1"/>
            <a:r>
              <a:rPr lang="en-GB" smtClean="0">
                <a:solidFill>
                  <a:srgbClr val="000000"/>
                </a:solidFill>
                <a:cs typeface="Times New Roman" pitchFamily="18" charset="0"/>
              </a:rPr>
              <a:t>Central bank’s indirect instruments are the opposite of direct instruments in the sense that their action is directly determined by the existence of a functioning money market. Therefore indirect instruments include behaviour of the central bank with which it enters the money market in its function of bankers’ bank and currency issuer. The central bank tries to change the behaviour of commercial banks on the money market with help of indirect instruments and change the price of money, i.e. interest rate in such a manner that it itself behaves as a subject of the market. Using indirect instruments need not be successful, and it is not exactly predictable if the selected objective will be met. Moreover, the central bank often has to bear the costs incurred in using indirect instruments. But their application is absolutely consistent with market principles; it ensures full sovereignty of commercial banks, free enterprise and free competition. To reach its objectives, the central bank usually uses several instruments at the same time. Implementation of individual instruments also brings some side effects into economy and by a suitable combination of several instruments the central bank can more effectively attain its given objective. Indirect instruments can be divided into several groups.</a:t>
            </a:r>
          </a:p>
          <a:p>
            <a:pPr eaLnBrk="1" hangingPunct="1"/>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6F725CD-C896-4E5E-9B8E-3B601126CE12}" type="slidenum">
              <a:rPr lang="cs-CZ" smtClean="0"/>
              <a:pPr eaLnBrk="1" hangingPunct="1"/>
              <a:t>22</a:t>
            </a:fld>
            <a:endParaRPr lang="cs-CZ" smtClean="0"/>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xfrm>
            <a:off x="914400" y="4343400"/>
            <a:ext cx="5029200" cy="4114800"/>
          </a:xfrm>
          <a:noFill/>
        </p:spPr>
        <p:txBody>
          <a:bodyPr/>
          <a:lstStyle/>
          <a:p>
            <a:pPr algn="just" eaLnBrk="1" hangingPunct="1"/>
            <a:r>
              <a:rPr lang="en-GB" smtClean="0">
                <a:solidFill>
                  <a:srgbClr val="000000"/>
                </a:solidFill>
                <a:cs typeface="Times New Roman" pitchFamily="18" charset="0"/>
              </a:rPr>
              <a:t>Discount rate is the principal rate of interest of the central bank and in general it is the price of money charged by the central bank to other commercial banks on loans. It is related to the function of the central bank, which acts as a bankers’ bank and a lender of last resort. A rise in the discount rate curbs the demand of commercial banks for loans from the central bank and vice versa.  Reactions of commercial banks to discount rate movements hinge on</a:t>
            </a:r>
            <a:r>
              <a:rPr lang="en-GB" u="sng" smtClean="0">
                <a:solidFill>
                  <a:srgbClr val="800080"/>
                </a:solidFill>
                <a:cs typeface="Times New Roman" pitchFamily="18" charset="0"/>
                <a:hlinkClick r:id="" action="ppaction://noaction"/>
              </a:rPr>
              <a:t>[1]</a:t>
            </a:r>
            <a:r>
              <a:rPr lang="en-GB" smtClean="0">
                <a:solidFill>
                  <a:srgbClr val="000000"/>
                </a:solidFill>
                <a:cs typeface="Times New Roman" pitchFamily="18" charset="0"/>
              </a:rPr>
              <a:t> the dependence of commercial banks on loans from the central bank, on the possibilities to get credit from other commercial banks or foreign agents, and on the possibilities of commercial banks to transfer the rise in discount rate to their clients by increasing the interest rates on provided loans. Changes in the discount rate have a great signalling importance. Banks and economic agents in general are thus informed about the future character of monetary policy (i.e. whether the central bank tightens or softens monetary policy) and they adjust their expectations accordingly. A great influence on a change in expectations has even a mere announcement that the central bank is going to change the discount rate. In modern market economies the discount rate is not the price of current funds provided by the central bank, but the price of a emergency credit, which should ward off liquidity problems of a commercial bank. Commercial banks are obliged to seek additional funds on the inter-bank market at market interest rates. The discount rate is usually the lowest interest rate in economy and all other interest rates move above it and are influenced by it indirectly. The effect of movements of the discount rate is shown in Diagram 15.</a:t>
            </a:r>
          </a:p>
          <a:p>
            <a:pPr eaLnBrk="1" hangingPunct="1"/>
            <a:r>
              <a:rPr lang="en-GB" smtClean="0">
                <a:solidFill>
                  <a:srgbClr val="000000"/>
                </a:solidFill>
                <a:cs typeface="Times New Roman" pitchFamily="18" charset="0"/>
              </a:rPr>
              <a:t> </a:t>
            </a:r>
          </a:p>
          <a:p>
            <a:pPr eaLnBrk="1" hangingPunct="1"/>
            <a:r>
              <a:rPr lang="en-GB" smtClean="0">
                <a:cs typeface="Times New Roman" pitchFamily="18" charset="0"/>
              </a:rPr>
              <a:t/>
            </a:r>
            <a:br>
              <a:rPr lang="en-GB" smtClean="0">
                <a:cs typeface="Times New Roman" pitchFamily="18" charset="0"/>
              </a:rPr>
            </a:br>
            <a:r>
              <a:rPr lang="en-GB" u="sng" smtClean="0">
                <a:solidFill>
                  <a:srgbClr val="800080"/>
                </a:solidFill>
                <a:cs typeface="Times New Roman" pitchFamily="18" charset="0"/>
                <a:hlinkClick r:id="" action="ppaction://noaction"/>
              </a:rPr>
              <a:t>[1]</a:t>
            </a:r>
            <a:r>
              <a:rPr lang="en-GB" smtClean="0">
                <a:solidFill>
                  <a:srgbClr val="000000"/>
                </a:solidFill>
                <a:cs typeface="Times New Roman" pitchFamily="18" charset="0"/>
              </a:rPr>
              <a:t>  [Revenda, 2001]</a:t>
            </a:r>
          </a:p>
          <a:p>
            <a:pPr eaLnBrk="1" hangingPunct="1"/>
            <a:endParaRPr lang="en-GB" smtClean="0">
              <a:cs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6D5FACF-342E-49CE-A280-89ABA4E92018}" type="slidenum">
              <a:rPr lang="cs-CZ" smtClean="0"/>
              <a:pPr eaLnBrk="1" hangingPunct="1"/>
              <a:t>5</a:t>
            </a:fld>
            <a:endParaRPr lang="cs-CZ" smtClean="0"/>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xfrm>
            <a:off x="914400" y="4343400"/>
            <a:ext cx="5029200" cy="4114800"/>
          </a:xfrm>
          <a:noFill/>
        </p:spPr>
        <p:txBody>
          <a:bodyPr/>
          <a:lstStyle/>
          <a:p>
            <a:pPr algn="just" eaLnBrk="1" hangingPunct="1"/>
            <a:r>
              <a:rPr lang="en-GB" smtClean="0">
                <a:solidFill>
                  <a:srgbClr val="000000"/>
                </a:solidFill>
                <a:cs typeface="Times New Roman" pitchFamily="18" charset="0"/>
              </a:rPr>
              <a:t>At the outset of economic transformation the government and parliament faced major tasks and issues, which had to be solved. As far as the monetary policy was concerned, it was necessary to create and implement a standard money market, which had not existed for decades. The task required to conceive a functioning standard banking system, based on non-state commercial banks and an autonomous central bank. Position of the newly established central bank with respect to the government had to be specified, i.e. it was necessary to define the degree of the bank’s independence. Then the central bank had to outline the main strategy and monetary policy objective and stick to it in the unstable economic environment characterized by price liberalization and by liberalizing foreign trade and flows of foreign capital.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8519884-9624-47A9-BEE3-D9DB71583DCE}" type="slidenum">
              <a:rPr lang="cs-CZ" smtClean="0"/>
              <a:pPr eaLnBrk="1" hangingPunct="1"/>
              <a:t>24</a:t>
            </a:fld>
            <a:endParaRPr lang="cs-CZ" smtClean="0"/>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xfrm>
            <a:off x="914400" y="4343400"/>
            <a:ext cx="5029200" cy="4114800"/>
          </a:xfrm>
          <a:noFill/>
        </p:spPr>
        <p:txBody>
          <a:bodyPr/>
          <a:lstStyle/>
          <a:p>
            <a:pPr algn="just" eaLnBrk="1" hangingPunct="1"/>
            <a:r>
              <a:rPr lang="en-GB" smtClean="0">
                <a:solidFill>
                  <a:srgbClr val="000000"/>
                </a:solidFill>
                <a:cs typeface="Times New Roman" pitchFamily="18" charset="0"/>
              </a:rPr>
              <a:t>Lombard credit is provided against collateralised security. In modern market economies it is a common source of funds provided by the central bank to commercial banks. As a collateral are accepted only state securities, i.e. those with zero risk. Lombard credit is provided at a set interest rate, which is specified and announced by the central bank as its Lombard rate. It is usually higher then the market short-term interest rate on the inter-bank market. If the Lombard credit were cheaper than the market one, commercial banks would tend to use funds from Lombard loans for speculation on the financial market and the central bank would be pushed into “Lombard trap”. Lombard credit mainly acts as an issue instrument, complements sources of funds of commercial banks. Effects of change in the Lombard rate on the economy are shown diagrammatically in Diagram 16.</a:t>
            </a:r>
          </a:p>
          <a:p>
            <a:pPr eaLnBrk="1" hangingPunct="1"/>
            <a:endParaRPr lang="en-GB" smtClean="0">
              <a:cs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F90D26E-8CCD-46BA-961E-5A475C82CC27}" type="slidenum">
              <a:rPr lang="cs-CZ" smtClean="0"/>
              <a:pPr eaLnBrk="1" hangingPunct="1"/>
              <a:t>26</a:t>
            </a:fld>
            <a:endParaRPr lang="cs-CZ" smtClean="0"/>
          </a:p>
        </p:txBody>
      </p:sp>
      <p:sp>
        <p:nvSpPr>
          <p:cNvPr id="100355" name="Rectangle 2"/>
          <p:cNvSpPr>
            <a:spLocks noRot="1" noChangeArrowheads="1" noTextEdit="1"/>
          </p:cNvSpPr>
          <p:nvPr>
            <p:ph type="sldImg"/>
          </p:nvPr>
        </p:nvSpPr>
        <p:spPr>
          <a:ln/>
        </p:spPr>
      </p:sp>
      <p:sp>
        <p:nvSpPr>
          <p:cNvPr id="100356" name="Rectangle 3"/>
          <p:cNvSpPr>
            <a:spLocks noGrp="1" noChangeArrowheads="1"/>
          </p:cNvSpPr>
          <p:nvPr>
            <p:ph type="body" idx="1"/>
          </p:nvPr>
        </p:nvSpPr>
        <p:spPr>
          <a:xfrm>
            <a:off x="914400" y="4343400"/>
            <a:ext cx="5029200" cy="4114800"/>
          </a:xfrm>
          <a:noFill/>
        </p:spPr>
        <p:txBody>
          <a:bodyPr/>
          <a:lstStyle/>
          <a:p>
            <a:pPr algn="just" eaLnBrk="1" hangingPunct="1"/>
            <a:r>
              <a:rPr lang="en-GB" smtClean="0">
                <a:solidFill>
                  <a:srgbClr val="000000"/>
                </a:solidFill>
                <a:cs typeface="Times New Roman" pitchFamily="18" charset="0"/>
              </a:rPr>
              <a:t>A specific instrument that is based on a perfectly functioning money market is called repo-operations  (repurchase agreements). Their objects are the securities accepted by the central bank (i.e. government bonds), which the central bank purchases with the obligation of the selling commercial bank that they will be repurchased at a specific time with the interest that is given by the announced repo rate. Repo tenders are agreed for standard periods of time and the central bank declares e.g. one-week, two-week etc. repo rate. In this way the central bank provides commercial banks with sufficient liquidity. To decrease the money supply, the central bank uses reverse repo, which means that the seller is the central bank and agrees to buy the securities back at a specified time along with the interest given again by the announced repo rate. Repo became a widely used instrument because of its operativeness and universality both for influencing commercial banks´ liquidity and for regulating market interest rates. The effect of change in the repo rate is similar to that of change in the discount or Lombard rates (see Diagram 15 and 16).</a:t>
            </a:r>
          </a:p>
          <a:p>
            <a:pPr eaLnBrk="1" hangingPunct="1"/>
            <a:endParaRPr lang="en-GB" smtClean="0">
              <a:cs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EBA0527-A4A0-4057-AD1C-DBB01393FDDC}" type="slidenum">
              <a:rPr lang="cs-CZ" smtClean="0"/>
              <a:pPr eaLnBrk="1" hangingPunct="1"/>
              <a:t>27</a:t>
            </a:fld>
            <a:endParaRPr lang="cs-CZ" smtClean="0"/>
          </a:p>
        </p:txBody>
      </p:sp>
      <p:sp>
        <p:nvSpPr>
          <p:cNvPr id="101379" name="Rectangle 2"/>
          <p:cNvSpPr>
            <a:spLocks noRot="1" noChangeArrowheads="1" noTextEdit="1"/>
          </p:cNvSpPr>
          <p:nvPr>
            <p:ph type="sldImg"/>
          </p:nvPr>
        </p:nvSpPr>
        <p:spPr>
          <a:ln/>
        </p:spPr>
      </p:sp>
      <p:sp>
        <p:nvSpPr>
          <p:cNvPr id="101380" name="Rectangle 3"/>
          <p:cNvSpPr>
            <a:spLocks noGrp="1" noChangeArrowheads="1"/>
          </p:cNvSpPr>
          <p:nvPr>
            <p:ph type="body" idx="1"/>
          </p:nvPr>
        </p:nvSpPr>
        <p:spPr>
          <a:xfrm>
            <a:off x="914400" y="4343400"/>
            <a:ext cx="5029200" cy="4114800"/>
          </a:xfrm>
          <a:noFill/>
        </p:spPr>
        <p:txBody>
          <a:bodyPr/>
          <a:lstStyle/>
          <a:p>
            <a:pPr algn="just" eaLnBrk="1" hangingPunct="1"/>
            <a:r>
              <a:rPr lang="en-GB" smtClean="0">
                <a:solidFill>
                  <a:srgbClr val="000000"/>
                </a:solidFill>
                <a:cs typeface="Times New Roman" pitchFamily="18" charset="0"/>
              </a:rPr>
              <a:t>Open market operations are a term denoting purchasing and selling of state securities by the central bank on the money market. The principle of their function lies in influencing credit capacity of banks. By purchasing state securities, the central bank increases the credit capacity and liquidity of commercial banks (supplies the economy with additional funds). By selling state securities, the central bank lowers the credit capacity and liquidity of commercial banks (withdraws surplus money from the economy). Hence it is the instrument that directly raises or lowers the money supply. Efficiency of open market operations depends on concrete conditions in an economy. The central bank need not have in its portfolio the securities, which the banking sector would be willing to purchase in sufficient volumes. In that case the central bank is obliged to issue its own securities (treasury bills) and by doing so commit itself to provide debt servicing – paying out any accrued interests. A condition for smooth functioning of open market operations is the existence of standard financial markets and of course a sufficient volume of adequate securities. Open market operations are linked with the above problem of financing government deficit by loan from the central bank, if the central bank purchases state securities directly from the government instead from commercial banks. As mentioned earlier, law in most market economies prohibits the direct purchases. The effect of open market operations is schematically indicated in Diagram 17.</a:t>
            </a:r>
          </a:p>
          <a:p>
            <a:pPr eaLnBrk="1" hangingPunct="1"/>
            <a:endParaRPr lang="en-GB" smtClean="0">
              <a:cs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3E8B66A-FB57-4AE5-8C56-ED564AA23CA8}" type="slidenum">
              <a:rPr lang="cs-CZ" smtClean="0"/>
              <a:pPr eaLnBrk="1" hangingPunct="1"/>
              <a:t>29</a:t>
            </a:fld>
            <a:endParaRPr lang="cs-CZ" smtClean="0"/>
          </a:p>
        </p:txBody>
      </p:sp>
      <p:sp>
        <p:nvSpPr>
          <p:cNvPr id="102403" name="Rectangle 2"/>
          <p:cNvSpPr>
            <a:spLocks noRot="1" noChangeArrowheads="1" noTextEdit="1"/>
          </p:cNvSpPr>
          <p:nvPr>
            <p:ph type="sldImg"/>
          </p:nvPr>
        </p:nvSpPr>
        <p:spPr>
          <a:ln/>
        </p:spPr>
      </p:sp>
      <p:sp>
        <p:nvSpPr>
          <p:cNvPr id="102404" name="Rectangle 3"/>
          <p:cNvSpPr>
            <a:spLocks noGrp="1" noChangeArrowheads="1"/>
          </p:cNvSpPr>
          <p:nvPr>
            <p:ph type="body" idx="1"/>
          </p:nvPr>
        </p:nvSpPr>
        <p:spPr>
          <a:xfrm>
            <a:off x="914400" y="4343400"/>
            <a:ext cx="5029200" cy="4114800"/>
          </a:xfrm>
          <a:noFill/>
        </p:spPr>
        <p:txBody>
          <a:bodyPr/>
          <a:lstStyle/>
          <a:p>
            <a:pPr algn="just" eaLnBrk="1" hangingPunct="1"/>
            <a:r>
              <a:rPr lang="en-GB" smtClean="0">
                <a:solidFill>
                  <a:srgbClr val="000000"/>
                </a:solidFill>
                <a:cs typeface="Times New Roman" pitchFamily="18" charset="0"/>
              </a:rPr>
              <a:t>The main purpose of minimum reserves requirement is to regulate liquidity in commercial banks with the aim to provide security and functioning of the banking system. Minimum reserves requirement is determined as a percentage from clients’ deposits with commercial banks. Thus they represent compulsorily created receivables of commercial banks with the central bank that are usually interest-free.  In the commercial bank’s balance it is one of the items of assets, in the central bank’s balance it belongs among one of the important items of liabilities. The main advantage of minimum reserves requirement is that it acts uniformly and very efficiently on all banks. Their biggest disadvantage lies in the low operativeness: the rate changes of minimum reserves cannot finely tune monetary policy. Therefore, they are adopted especially in unstable periods, when the raised rates ensure stability and liquidity of the banking system. Changes in rates of minimum reserves are thus usually linked with regulation of behaviour of the banking system as a whole rather than with controlling the monetary policy. A long-term stability and a low level of minimum reserves requirement are typical of standard market economies. On the contrary, changes in the minimum reserve requirements are relatively frequent during transformation process and there is a trend towards their gradual lowering to the level common in market economies. Effects of minimum reserves requirement on the economy are schematically shown in Diagram 18.</a:t>
            </a:r>
          </a:p>
          <a:p>
            <a:pPr eaLnBrk="1" hangingPunct="1"/>
            <a:endParaRPr lang="en-GB" smtClean="0">
              <a:cs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AFEB398-C5A0-43C7-9883-93BF0C1F930F}" type="slidenum">
              <a:rPr lang="cs-CZ" smtClean="0"/>
              <a:pPr eaLnBrk="1" hangingPunct="1"/>
              <a:t>31</a:t>
            </a:fld>
            <a:endParaRPr lang="cs-CZ" smtClean="0"/>
          </a:p>
        </p:txBody>
      </p:sp>
      <p:sp>
        <p:nvSpPr>
          <p:cNvPr id="103427" name="Rectangle 2"/>
          <p:cNvSpPr>
            <a:spLocks noRot="1" noChangeArrowheads="1" noTextEdit="1"/>
          </p:cNvSpPr>
          <p:nvPr>
            <p:ph type="sldImg"/>
          </p:nvPr>
        </p:nvSpPr>
        <p:spPr>
          <a:ln/>
        </p:spPr>
      </p:sp>
      <p:sp>
        <p:nvSpPr>
          <p:cNvPr id="103428" name="Rectangle 3"/>
          <p:cNvSpPr>
            <a:spLocks noGrp="1" noChangeArrowheads="1"/>
          </p:cNvSpPr>
          <p:nvPr>
            <p:ph type="body" idx="1"/>
          </p:nvPr>
        </p:nvSpPr>
        <p:spPr>
          <a:xfrm>
            <a:off x="914400" y="4343400"/>
            <a:ext cx="5029200" cy="4114800"/>
          </a:xfrm>
          <a:noFill/>
        </p:spPr>
        <p:txBody>
          <a:bodyPr/>
          <a:lstStyle/>
          <a:p>
            <a:pPr algn="just" eaLnBrk="1" hangingPunct="1"/>
            <a:r>
              <a:rPr lang="en-GB" smtClean="0">
                <a:solidFill>
                  <a:srgbClr val="000000"/>
                </a:solidFill>
                <a:cs typeface="Times New Roman" pitchFamily="18" charset="0"/>
              </a:rPr>
              <a:t>The use of individual monetary policy instruments matched the possibilities, which the central bank had with regard to its position in the banking system and the economic situation. In summary it can be stated that the SBČS used mostly direct instruments, while the CNB since 1993 indirect ones. The non-existence of the money market and competition in the banking system forced the SBČS to implement limits on interests and credit ceilings. In the first years of economic transformation the SBČS implemented refinancing credits enabled commercial banks a relatively easy access to credit. Refinancing credit for 1 - 3 months was provided in the form of an auction at the market interest rate. Banks that did not succeed in the auction could get refinancing credit for 1 - 7 days at the a priori declared fixed interest rate derived from the discount rate. The amount of this credit, however, could not exceed the double of the commercial bank’s capital. Refinancing credit were non-standard instruments of monetary policy, whose use was enforced by the situation on the money market at the beginning of transformation. Gradually the SBČS and later the CNB adopted the use of standard indirect instruments and refinancing credits were abolished. The CNB was established as a standard central bank and that is why it used standard, indirect instruments. It was made possible by already functioning market environment of the banking system and functioning money market. The CNB resorts to non-standard measures only in its function of banking supervision and regulation, if it intervenes in a concrete case. Repo tender, discount and Lombard rates, open market operations and minimum reserves requirement gradually became principal monetary policy instruments:</a:t>
            </a:r>
          </a:p>
          <a:p>
            <a:pPr eaLnBrk="1" hangingPunct="1"/>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298A1CC-2637-44CB-98C0-764EEF6DD7BF}" type="slidenum">
              <a:rPr lang="cs-CZ" smtClean="0"/>
              <a:pPr eaLnBrk="1" hangingPunct="1"/>
              <a:t>32</a:t>
            </a:fld>
            <a:endParaRPr lang="cs-CZ" smtClean="0"/>
          </a:p>
        </p:txBody>
      </p:sp>
      <p:sp>
        <p:nvSpPr>
          <p:cNvPr id="104451" name="Rectangle 2"/>
          <p:cNvSpPr>
            <a:spLocks noRot="1" noChangeArrowheads="1" noTextEdit="1"/>
          </p:cNvSpPr>
          <p:nvPr>
            <p:ph type="sldImg"/>
          </p:nvPr>
        </p:nvSpPr>
        <p:spPr>
          <a:ln/>
        </p:spPr>
      </p:sp>
      <p:sp>
        <p:nvSpPr>
          <p:cNvPr id="104452" name="Rectangle 3"/>
          <p:cNvSpPr>
            <a:spLocks noGrp="1" noChangeArrowheads="1"/>
          </p:cNvSpPr>
          <p:nvPr>
            <p:ph type="body" idx="1"/>
          </p:nvPr>
        </p:nvSpPr>
        <p:spPr>
          <a:xfrm>
            <a:off x="914400" y="4343400"/>
            <a:ext cx="5029200" cy="4114800"/>
          </a:xfrm>
          <a:noFill/>
        </p:spPr>
        <p:txBody>
          <a:bodyPr/>
          <a:lstStyle/>
          <a:p>
            <a:pPr algn="just" eaLnBrk="1" hangingPunct="1"/>
            <a:r>
              <a:rPr lang="en-GB" smtClean="0">
                <a:solidFill>
                  <a:srgbClr val="000000"/>
                </a:solidFill>
                <a:latin typeface="Symbol" pitchFamily="18" charset="2"/>
                <a:cs typeface="Times New Roman" pitchFamily="18" charset="0"/>
              </a:rPr>
              <a:t>·</a:t>
            </a:r>
            <a:r>
              <a:rPr lang="en-GB" smtClean="0">
                <a:solidFill>
                  <a:srgbClr val="000000"/>
                </a:solidFill>
                <a:cs typeface="Times New Roman" pitchFamily="18" charset="0"/>
              </a:rPr>
              <a:t>        The main monetary instrument is the two-week repo tender. The two-week repo tender is announced daily and commercial banks may come with bids. Because of the systemic liquidity excess, the repo tenders are for liquidity withdrawal. The two-week limit repo rate, set up by the CNB, is the most important policy rate of the central bank. The supplementary monetary instrument is the three-month repo tender. This is usually announced weekly, and the tenders are for liquidity withdrawal as well. </a:t>
            </a:r>
          </a:p>
          <a:p>
            <a:pPr algn="just" eaLnBrk="1" hangingPunct="1"/>
            <a:r>
              <a:rPr lang="en-GB" smtClean="0">
                <a:solidFill>
                  <a:srgbClr val="000000"/>
                </a:solidFill>
                <a:latin typeface="Symbol" pitchFamily="18" charset="2"/>
                <a:cs typeface="Times New Roman" pitchFamily="18" charset="0"/>
              </a:rPr>
              <a:t>·</a:t>
            </a:r>
            <a:r>
              <a:rPr lang="en-GB" smtClean="0">
                <a:solidFill>
                  <a:srgbClr val="000000"/>
                </a:solidFill>
                <a:cs typeface="Times New Roman" pitchFamily="18" charset="0"/>
              </a:rPr>
              <a:t>        The deposit facility is a non-collateralised overnight deposit with the CNB that any Czech bank may place, provided it applies for it not later than 15 minutes before the end of the accounting day at the CNB's clearing centre. The rate used for these deposits is the discount rate. The marginal lending facility is and collateralised overnight repo that any Czech bank may use to borrow from the CNB, provided it applies for it not later than 25 minutes before the end of the accounting day. The rate used for this facility equals the Lombard rate. Because of the nature of the automatic facilities, the discount rate and the Lombard rate create and corridor (setting the floor and ceiling) for the two-week repo rate and hence for the very short-term money market rates. </a:t>
            </a:r>
          </a:p>
          <a:p>
            <a:pPr algn="just" eaLnBrk="1" hangingPunct="1"/>
            <a:r>
              <a:rPr lang="en-GB" smtClean="0">
                <a:solidFill>
                  <a:srgbClr val="000000"/>
                </a:solidFill>
                <a:latin typeface="Symbol" pitchFamily="18" charset="2"/>
                <a:cs typeface="Times New Roman" pitchFamily="18" charset="0"/>
              </a:rPr>
              <a:t>·</a:t>
            </a:r>
            <a:r>
              <a:rPr lang="en-GB" smtClean="0">
                <a:solidFill>
                  <a:srgbClr val="000000"/>
                </a:solidFill>
                <a:cs typeface="Times New Roman" pitchFamily="18" charset="0"/>
              </a:rPr>
              <a:t>        The CNB may, at its discretion, initiate several fine-tuning interventions on money market or foreign exchange market buying or selling securities – state bonds. The CNB may from time to time issue its own short-term securities (treasury bills), which may be used as eligible collateral in its own operations or in commercial bank operations.  </a:t>
            </a:r>
          </a:p>
          <a:p>
            <a:pPr algn="just" eaLnBrk="1" hangingPunct="1"/>
            <a:r>
              <a:rPr lang="en-GB" smtClean="0">
                <a:solidFill>
                  <a:srgbClr val="000000"/>
                </a:solidFill>
                <a:latin typeface="Symbol" pitchFamily="18" charset="2"/>
                <a:cs typeface="Arial" charset="0"/>
              </a:rPr>
              <a:t>·</a:t>
            </a:r>
            <a:r>
              <a:rPr lang="en-GB" smtClean="0">
                <a:solidFill>
                  <a:srgbClr val="000000"/>
                </a:solidFill>
                <a:cs typeface="Times New Roman" pitchFamily="18" charset="0"/>
              </a:rPr>
              <a:t>        Apart from these instruments, the CNB also makes use of and minimum reserves requirement. The role of the minimum reserves requirement as a monetary policy instrument is low at present. However, the funds deposited by banks on non-interest bearing accounts with the CNB to meet the requirement serve as and "cushion" ensuring the smooth functioning of the banking system. </a:t>
            </a:r>
          </a:p>
          <a:p>
            <a:pPr algn="just" eaLnBrk="1" hangingPunct="1"/>
            <a:r>
              <a:rPr lang="en-GB" smtClean="0">
                <a:cs typeface="Times New Roman" pitchFamily="18" charset="0"/>
              </a:rPr>
              <a:t>An overview of using various types of monetary instruments in different transformation stages is summarized in table 22.</a:t>
            </a:r>
            <a:endParaRPr lang="en-GB" smtClean="0">
              <a:solidFill>
                <a:srgbClr val="000000"/>
              </a:solidFill>
              <a:cs typeface="Times New Roman" pitchFamily="18" charset="0"/>
            </a:endParaRPr>
          </a:p>
          <a:p>
            <a:pPr eaLnBrk="1" hangingPunct="1"/>
            <a:endParaRPr lang="en-GB" smtClean="0">
              <a:cs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AFE543-1E4E-46C7-9E1B-24550F94BD35}" type="slidenum">
              <a:rPr lang="cs-CZ" smtClean="0"/>
              <a:pPr eaLnBrk="1" hangingPunct="1"/>
              <a:t>34</a:t>
            </a:fld>
            <a:endParaRPr lang="cs-CZ" smtClean="0"/>
          </a:p>
        </p:txBody>
      </p:sp>
      <p:sp>
        <p:nvSpPr>
          <p:cNvPr id="105475" name="Rectangle 2"/>
          <p:cNvSpPr>
            <a:spLocks noRot="1" noChangeArrowheads="1" noTextEdit="1"/>
          </p:cNvSpPr>
          <p:nvPr>
            <p:ph type="sldImg"/>
          </p:nvPr>
        </p:nvSpPr>
        <p:spPr>
          <a:ln/>
        </p:spPr>
      </p:sp>
      <p:sp>
        <p:nvSpPr>
          <p:cNvPr id="105476" name="Rectangle 3"/>
          <p:cNvSpPr>
            <a:spLocks noGrp="1" noChangeArrowheads="1"/>
          </p:cNvSpPr>
          <p:nvPr>
            <p:ph type="body" idx="1"/>
          </p:nvPr>
        </p:nvSpPr>
        <p:spPr>
          <a:xfrm>
            <a:off x="914400" y="4343400"/>
            <a:ext cx="5029200" cy="4114800"/>
          </a:xfrm>
          <a:noFill/>
        </p:spPr>
        <p:txBody>
          <a:bodyPr/>
          <a:lstStyle/>
          <a:p>
            <a:pPr algn="just" eaLnBrk="1" hangingPunct="1"/>
            <a:r>
              <a:rPr lang="en-GB" smtClean="0">
                <a:solidFill>
                  <a:srgbClr val="000000"/>
                </a:solidFill>
                <a:cs typeface="Times New Roman" pitchFamily="18" charset="0"/>
              </a:rPr>
              <a:t>The conception of monetary policy objective was changing during the transformation process according to the needs and possibilities given by the shape the national economy was in. As early as in 1989 monetary policy targeting was abandoned, as it was based on the uniform mechanism of the central plan, which was only politically motivated. However, the central bank could not switch to unambiguous targeting of price level stability, due to the state of Czechoslovak economy, its institutional structure and with respect to the state of the banking system. Two reasons existed for it: (i) the money market did not function and so the central bank (SBČS) could not base its monetary policy strategy focused on price stability and above all (ii) price stability could not a priori be maintained, since the process of far-reaching price liberalization was launched at that time. Price liberalization was based on comparing the pressure of supply and demand on the markets and was accompanies by a vast price increase. Although prices of a number of services and goods were still regulated and were freed only gradually, the inflation rate attained the order of tens of percent. The price growth in that situation was a necessary associated phenomenon of the emerging market economy and could not be anyhow eliminated. The aim of monetary policy was not to target a certain inflation rate but simply prevent the one-off price shock from getting out of control to degenerate into the inflationary spiral. In the early years of transformation the central bank’s task was to maximally soften inflationary pressures resulting from price liberalization and gradually stabilize the inflation rate. The proper objective of the SBČS was a fixed exchange rate of Czechoslovak crown anchored in the composite of west-European currencies and the US dollar (for more detail see chapter XXX). The strategy proved successful, the inflation stabilized rather quickly and fell to the level of 10% p.a. </a:t>
            </a:r>
          </a:p>
          <a:p>
            <a:pPr algn="just" eaLnBrk="1" hangingPunct="1"/>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CEF1C19-CC73-449B-9833-203A34C176B3}" type="slidenum">
              <a:rPr lang="cs-CZ" smtClean="0"/>
              <a:pPr eaLnBrk="1" hangingPunct="1"/>
              <a:t>35</a:t>
            </a:fld>
            <a:endParaRPr lang="cs-CZ" smtClean="0"/>
          </a:p>
        </p:txBody>
      </p:sp>
      <p:sp>
        <p:nvSpPr>
          <p:cNvPr id="106499" name="Rectangle 2"/>
          <p:cNvSpPr>
            <a:spLocks noRot="1" noChangeArrowheads="1" noTextEdit="1"/>
          </p:cNvSpPr>
          <p:nvPr>
            <p:ph type="sldImg"/>
          </p:nvPr>
        </p:nvSpPr>
        <p:spPr>
          <a:ln/>
        </p:spPr>
      </p:sp>
      <p:sp>
        <p:nvSpPr>
          <p:cNvPr id="106500" name="Rectangle 3"/>
          <p:cNvSpPr>
            <a:spLocks noGrp="1" noChangeArrowheads="1"/>
          </p:cNvSpPr>
          <p:nvPr>
            <p:ph type="body" idx="1"/>
          </p:nvPr>
        </p:nvSpPr>
        <p:spPr>
          <a:xfrm>
            <a:off x="914400" y="4343400"/>
            <a:ext cx="5029200" cy="4114800"/>
          </a:xfrm>
          <a:noFill/>
        </p:spPr>
        <p:txBody>
          <a:bodyPr/>
          <a:lstStyle/>
          <a:p>
            <a:pPr algn="just" eaLnBrk="1" hangingPunct="1"/>
            <a:r>
              <a:rPr lang="en-GB" smtClean="0">
                <a:solidFill>
                  <a:srgbClr val="000000"/>
                </a:solidFill>
                <a:cs typeface="Times New Roman" pitchFamily="18" charset="0"/>
              </a:rPr>
              <a:t>The conception of monetary policy objective was changing during the transformation process according to the needs and possibilities given by the shape the national economy was in. As early as in 1989 monetary policy targeting was abandoned, as it was based on the uniform mechanism of the central plan, which was only politically motivated. However, the central bank could not switch to unambiguous targeting of price level stability, due to the state of Czechoslovak economy, its institutional structure and with respect to the state of the banking system. Two reasons existed for it: (i) the money market did not function and so the central bank (SBČS) could not base its monetary policy strategy focused on price stability and above all (ii) price stability could not a priori be maintained, since the process of far-reaching price liberalization was launched at that time. Price liberalization was based on comparing the pressure of supply and demand on the markets and was accompanies by a vast price increase. Although prices of a number of services and goods were still regulated and were freed only gradually, the inflation rate attained the order of tens of percent. The price growth in that situation was a necessary associated phenomenon of the emerging market economy and could not be anyhow eliminated. The aim of monetary policy was not to target a certain inflation rate but simply prevent the one-off price shock from getting out of control to degenerate into the inflationary spiral. In the early years of transformation the central bank’s task was to maximally soften inflationary pressures resulting from price liberalization and gradually stabilize the inflation rate. The proper objective of the SBČS was a fixed exchange rate of Czechoslovak crown anchored in the composite of west-European currencies and the US dollar (for more detail see chapter XXX). The strategy proved successful, the inflation stabilized rather quickly and fell to the level of 10% p.a. </a:t>
            </a:r>
          </a:p>
          <a:p>
            <a:pPr eaLnBrk="1" hangingPunct="1"/>
            <a:endParaRPr lang="en-GB" smtClean="0">
              <a:cs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5B758E9-772D-4E65-80E6-8EEB2BFB14FA}" type="slidenum">
              <a:rPr lang="cs-CZ" smtClean="0"/>
              <a:pPr eaLnBrk="1" hangingPunct="1"/>
              <a:t>36</a:t>
            </a:fld>
            <a:endParaRPr lang="cs-CZ" smtClean="0"/>
          </a:p>
        </p:txBody>
      </p:sp>
      <p:sp>
        <p:nvSpPr>
          <p:cNvPr id="107523" name="Rectangle 2"/>
          <p:cNvSpPr>
            <a:spLocks noRot="1" noChangeArrowheads="1" noTextEdit="1"/>
          </p:cNvSpPr>
          <p:nvPr>
            <p:ph type="sldImg"/>
          </p:nvPr>
        </p:nvSpPr>
        <p:spPr>
          <a:ln/>
        </p:spPr>
      </p:sp>
      <p:sp>
        <p:nvSpPr>
          <p:cNvPr id="107524" name="Rectangle 3"/>
          <p:cNvSpPr>
            <a:spLocks noGrp="1" noChangeArrowheads="1"/>
          </p:cNvSpPr>
          <p:nvPr>
            <p:ph type="body" idx="1"/>
          </p:nvPr>
        </p:nvSpPr>
        <p:spPr>
          <a:xfrm>
            <a:off x="914400" y="4343400"/>
            <a:ext cx="5029200" cy="4114800"/>
          </a:xfrm>
          <a:noFill/>
        </p:spPr>
        <p:txBody>
          <a:bodyPr/>
          <a:lstStyle/>
          <a:p>
            <a:pPr algn="just" eaLnBrk="1" hangingPunct="1"/>
            <a:r>
              <a:rPr lang="en-GB" smtClean="0">
                <a:solidFill>
                  <a:srgbClr val="000000"/>
                </a:solidFill>
                <a:cs typeface="Times New Roman" pitchFamily="18" charset="0"/>
              </a:rPr>
              <a:t>A certain breakthrough in the direction of monetary policy was the establishment of the Czech National Bank in 1993. The objective of CNB’s monetary policy was laid down by the Constitution of the Czech Republic and the Act on the CNB and it was worded as “to maintain currency stability“. Monetary stability had an internal and an external dimension: (i) the internal stability related to price level stability, while (ii) the external stability related to exchange rate stability of the Czech koruna. The CNB’s principal objective in this period was (i) to minimize the inflation rate and (ii) to maintain the fixed exchange rate declared at the beginning of transformation. It executed disinflation policy by controlling the quantity of money in circulation, maintained exchange rate stability by trading on the foreign exchange market. The purpose of this monetary policy strategy was to utilize good experience with the fixed exchange rate as a price level stabilizer. Besides, by means of controlling the quantity of money in circulation, to decrease the inflation rate, which in the mid-90s oscillated permanently round 9 – 10% p.a. Although the CNB tried to meet the set objectives conscientiously and risked an open conflict with the government, it failed to decrease the inflation rate to the target level that equalled average EU inflation. The main reason was that CNB did not succeed in maintaining the quantity of money in circulation on the planned level: the money supply increased every year at a higher rate due foreign capital inflows. That is why the inflation rate continued to be relatively high.</a:t>
            </a:r>
          </a:p>
          <a:p>
            <a:pPr eaLnBrk="1" hangingPunct="1"/>
            <a:endParaRPr lang="en-GB" smtClean="0">
              <a:cs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2217947-9CEF-4CC0-BDDB-3A312691C5BC}" type="slidenum">
              <a:rPr lang="cs-CZ" smtClean="0"/>
              <a:pPr eaLnBrk="1" hangingPunct="1"/>
              <a:t>37</a:t>
            </a:fld>
            <a:endParaRPr lang="cs-CZ" smtClean="0"/>
          </a:p>
        </p:txBody>
      </p:sp>
      <p:sp>
        <p:nvSpPr>
          <p:cNvPr id="108547" name="Rectangle 2"/>
          <p:cNvSpPr>
            <a:spLocks noRot="1" noChangeArrowheads="1" noTextEdit="1"/>
          </p:cNvSpPr>
          <p:nvPr>
            <p:ph type="sldImg"/>
          </p:nvPr>
        </p:nvSpPr>
        <p:spPr>
          <a:ln/>
        </p:spPr>
      </p:sp>
      <p:sp>
        <p:nvSpPr>
          <p:cNvPr id="108548" name="Rectangle 3"/>
          <p:cNvSpPr>
            <a:spLocks noGrp="1" noChangeArrowheads="1"/>
          </p:cNvSpPr>
          <p:nvPr>
            <p:ph type="body" idx="1"/>
          </p:nvPr>
        </p:nvSpPr>
        <p:spPr>
          <a:xfrm>
            <a:off x="914400" y="4343400"/>
            <a:ext cx="5029200" cy="4114800"/>
          </a:xfrm>
          <a:noFill/>
        </p:spPr>
        <p:txBody>
          <a:bodyPr/>
          <a:lstStyle/>
          <a:p>
            <a:pPr algn="just" eaLnBrk="1" hangingPunct="1"/>
            <a:r>
              <a:rPr lang="en-GB" smtClean="0">
                <a:solidFill>
                  <a:srgbClr val="000000"/>
                </a:solidFill>
                <a:cs typeface="Times New Roman" pitchFamily="18" charset="0"/>
              </a:rPr>
              <a:t>A significant turning point in the conception of monetary policy objective came in 1997 after monetary turbulences, when the CNB, under the pressure of foreign capital outflow, was obliged to abandon the fixed rate of the koruna and went floating (for more detail see chapter XXX). Thus it abandoned the concept of nominal anchor, on which monetary policy had been based since the beginning of transformation. Because targeting of quantity of money was not very successful so far, termination of the fixed rate meant a marked worsening of the central bank’s ability to control inflation. The CNB therefore decided to completely change its monetary policy strategy and switched to direct inflation targeting. It signified that the CNB made an obligation to target a particular explicit inflation rate during a particular concrete time horizon. In practice it implied that the CNB specified short-term and medium-term stages, during which it tried, by means of its indirect instruments, to squeeze the inflation within the set limits. Table 19 indicates direct inflation targets set by this method. </a:t>
            </a:r>
          </a:p>
          <a:p>
            <a:pPr eaLnBrk="1" hangingPunct="1"/>
            <a:endParaRPr lang="en-GB" smtClean="0">
              <a:cs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9E777F7-FDFC-443A-9A7A-CE5CC726D300}" type="slidenum">
              <a:rPr lang="cs-CZ" smtClean="0"/>
              <a:pPr eaLnBrk="1" hangingPunct="1"/>
              <a:t>6</a:t>
            </a:fld>
            <a:endParaRPr lang="cs-CZ" smtClean="0"/>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xfrm>
            <a:off x="914400" y="4343400"/>
            <a:ext cx="5029200" cy="4114800"/>
          </a:xfrm>
          <a:noFill/>
        </p:spPr>
        <p:txBody>
          <a:bodyPr/>
          <a:lstStyle/>
          <a:p>
            <a:pPr algn="just" eaLnBrk="1" hangingPunct="1"/>
            <a:r>
              <a:rPr lang="en-GB" smtClean="0">
                <a:solidFill>
                  <a:srgbClr val="000000"/>
                </a:solidFill>
                <a:cs typeface="Times New Roman" pitchFamily="18" charset="0"/>
              </a:rPr>
              <a:t>As the previous chapter indicated, a central bank fulfils irreplaceable functions in modern market economy particularly in two major areas: </a:t>
            </a:r>
          </a:p>
          <a:p>
            <a:pPr algn="just" eaLnBrk="1" hangingPunct="1"/>
            <a:r>
              <a:rPr lang="en-GB" smtClean="0">
                <a:solidFill>
                  <a:srgbClr val="000000"/>
                </a:solidFill>
                <a:latin typeface="Symbol" pitchFamily="18" charset="2"/>
                <a:cs typeface="Times New Roman" pitchFamily="18" charset="0"/>
              </a:rPr>
              <a:t>·</a:t>
            </a:r>
            <a:r>
              <a:rPr lang="en-GB" smtClean="0">
                <a:solidFill>
                  <a:srgbClr val="000000"/>
                </a:solidFill>
                <a:cs typeface="Times New Roman" pitchFamily="18" charset="0"/>
              </a:rPr>
              <a:t>        monetary policy,</a:t>
            </a:r>
          </a:p>
          <a:p>
            <a:pPr algn="just" eaLnBrk="1" hangingPunct="1"/>
            <a:r>
              <a:rPr lang="en-GB" smtClean="0">
                <a:solidFill>
                  <a:srgbClr val="000000"/>
                </a:solidFill>
                <a:latin typeface="Symbol" pitchFamily="18" charset="2"/>
                <a:cs typeface="Times New Roman" pitchFamily="18" charset="0"/>
              </a:rPr>
              <a:t>·</a:t>
            </a:r>
            <a:r>
              <a:rPr lang="en-GB" smtClean="0">
                <a:solidFill>
                  <a:srgbClr val="000000"/>
                </a:solidFill>
                <a:cs typeface="Times New Roman" pitchFamily="18" charset="0"/>
              </a:rPr>
              <a:t>        banking system regulation and supervision.</a:t>
            </a:r>
          </a:p>
          <a:p>
            <a:pPr algn="just" eaLnBrk="1" hangingPunct="1"/>
            <a:r>
              <a:rPr lang="en-GB" smtClean="0">
                <a:solidFill>
                  <a:srgbClr val="000000"/>
                </a:solidFill>
                <a:cs typeface="Times New Roman" pitchFamily="18" charset="0"/>
              </a:rPr>
              <a:t> </a:t>
            </a:r>
          </a:p>
          <a:p>
            <a:pPr algn="just" eaLnBrk="1" hangingPunct="1"/>
            <a:r>
              <a:rPr lang="en-GB" smtClean="0">
                <a:solidFill>
                  <a:srgbClr val="000000"/>
                </a:solidFill>
                <a:cs typeface="Times New Roman" pitchFamily="18" charset="0"/>
              </a:rPr>
              <a:t>Importance and contents of individual functions depend on the degree of state interventionism, i.e. the degree and strength with which the government affects economic processes. </a:t>
            </a:r>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A6EE560-32B6-4CCC-B576-D0BCA81D8944}" type="slidenum">
              <a:rPr lang="cs-CZ" smtClean="0"/>
              <a:pPr eaLnBrk="1" hangingPunct="1"/>
              <a:t>39</a:t>
            </a:fld>
            <a:endParaRPr lang="cs-CZ" smtClean="0"/>
          </a:p>
        </p:txBody>
      </p:sp>
      <p:sp>
        <p:nvSpPr>
          <p:cNvPr id="109571" name="Rectangle 2"/>
          <p:cNvSpPr>
            <a:spLocks noRot="1" noChangeArrowheads="1" noTextEdit="1"/>
          </p:cNvSpPr>
          <p:nvPr>
            <p:ph type="sldImg"/>
          </p:nvPr>
        </p:nvSpPr>
        <p:spPr>
          <a:ln/>
        </p:spPr>
      </p:sp>
      <p:sp>
        <p:nvSpPr>
          <p:cNvPr id="109572" name="Rectangle 3"/>
          <p:cNvSpPr>
            <a:spLocks noGrp="1" noChangeArrowheads="1"/>
          </p:cNvSpPr>
          <p:nvPr>
            <p:ph type="body" idx="1"/>
          </p:nvPr>
        </p:nvSpPr>
        <p:spPr>
          <a:xfrm>
            <a:off x="914400" y="4343400"/>
            <a:ext cx="5029200" cy="4114800"/>
          </a:xfrm>
          <a:noFill/>
        </p:spPr>
        <p:txBody>
          <a:bodyPr/>
          <a:lstStyle/>
          <a:p>
            <a:pPr algn="just" eaLnBrk="1" hangingPunct="1"/>
            <a:r>
              <a:rPr lang="en-GB" smtClean="0">
                <a:solidFill>
                  <a:srgbClr val="000000"/>
                </a:solidFill>
                <a:cs typeface="Times New Roman" pitchFamily="18" charset="0"/>
              </a:rPr>
              <a:t>When direct inflation targeting was implemented in 1997, price liberalization had not been finished yet and a number of goods and services had administratively regulated or controlled prices (more than 18% items of the consumer basket). That is why the direct inflation target was not related to headline inflation but only to net inflation. Net inflation represented movement of prices of the goods and services, whose prices were set freely by the free market. Net inflation was calculated by excluding from the consumer basket all the items, whose price was not set by the market – they are shown in Table 20. The purpose of this measure was that the CNB was not made responsible for the inflation caused by a government’s decision to raise some regulated prices, but it was responsible only for the inflation caused by market forces. It was only this inflation that could be influenced by its instruments.</a:t>
            </a:r>
          </a:p>
          <a:p>
            <a:pPr eaLnBrk="1" hangingPunct="1"/>
            <a:endParaRPr lang="en-GB" smtClean="0">
              <a:cs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B7E4689-2F72-466B-B389-E3102B0107AB}" type="slidenum">
              <a:rPr lang="cs-CZ" smtClean="0"/>
              <a:pPr eaLnBrk="1" hangingPunct="1"/>
              <a:t>43</a:t>
            </a:fld>
            <a:endParaRPr lang="cs-CZ" smtClean="0"/>
          </a:p>
        </p:txBody>
      </p:sp>
      <p:sp>
        <p:nvSpPr>
          <p:cNvPr id="110595" name="Rectangle 2"/>
          <p:cNvSpPr>
            <a:spLocks noRot="1" noChangeArrowheads="1" noTextEdit="1"/>
          </p:cNvSpPr>
          <p:nvPr>
            <p:ph type="sldImg"/>
          </p:nvPr>
        </p:nvSpPr>
        <p:spPr>
          <a:ln/>
        </p:spPr>
      </p:sp>
      <p:sp>
        <p:nvSpPr>
          <p:cNvPr id="110596" name="Rectangle 3"/>
          <p:cNvSpPr>
            <a:spLocks noGrp="1" noChangeArrowheads="1"/>
          </p:cNvSpPr>
          <p:nvPr>
            <p:ph type="body" idx="1"/>
          </p:nvPr>
        </p:nvSpPr>
        <p:spPr>
          <a:xfrm>
            <a:off x="914400" y="4343400"/>
            <a:ext cx="5029200" cy="4114800"/>
          </a:xfrm>
          <a:noFill/>
        </p:spPr>
        <p:txBody>
          <a:bodyPr/>
          <a:lstStyle/>
          <a:p>
            <a:pPr algn="just" eaLnBrk="1" hangingPunct="1"/>
            <a:r>
              <a:rPr lang="en-GB" smtClean="0">
                <a:solidFill>
                  <a:srgbClr val="000000"/>
                </a:solidFill>
                <a:cs typeface="Times New Roman" pitchFamily="18" charset="0"/>
              </a:rPr>
              <a:t>The new strategy of targeting of monetary policy proved successful in the sense that the rate of inflation really dropped significantly. Its negative feature, however, was a considerable inflation rate fluctuation, which is attributed to a still relatively short market history of Czech economy. To overcome these problems, the CNB, starting from 2002, switched to direct headline inflation targeting. It was made possible by further progress in price liberalization. Targeting of headline inflation has a higher informative value and the CNB increased transparency of this system by setting the inflation target in the form of a continuous band, instead of using irregular intervals for declaring the net inflation (see Table and Diagram 21). </a:t>
            </a:r>
          </a:p>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49CFAF5-BA5B-4E32-B02A-82F7C0C82C0B}" type="slidenum">
              <a:rPr lang="cs-CZ" smtClean="0"/>
              <a:pPr eaLnBrk="1" hangingPunct="1"/>
              <a:t>7</a:t>
            </a:fld>
            <a:endParaRPr lang="cs-CZ" smtClean="0"/>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xfrm>
            <a:off x="914400" y="4343400"/>
            <a:ext cx="5029200" cy="4114800"/>
          </a:xfrm>
          <a:noFill/>
        </p:spPr>
        <p:txBody>
          <a:bodyPr/>
          <a:lstStyle/>
          <a:p>
            <a:pPr algn="just" eaLnBrk="1" hangingPunct="1"/>
            <a:r>
              <a:rPr lang="en-GB" smtClean="0">
                <a:solidFill>
                  <a:srgbClr val="000000"/>
                </a:solidFill>
                <a:cs typeface="Times New Roman" pitchFamily="18" charset="0"/>
              </a:rPr>
              <a:t>Contents and importance of individual central bank functions differ according to the type of economic policy, level of economic liberalism – it means that during the transformation process the central bank’s position was not rigid while its position and functions were gradually changing. As stated in the previous chapter, the first step of transformation in monetary area was the establishment of the central bank; further measures altered and developed its position and functions. The central bank performs six principal functions:</a:t>
            </a:r>
          </a:p>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206B3D3-0D42-4751-89CD-1F5BA0F49B8F}" type="slidenum">
              <a:rPr lang="cs-CZ" smtClean="0"/>
              <a:pPr eaLnBrk="1" hangingPunct="1"/>
              <a:t>8</a:t>
            </a:fld>
            <a:endParaRPr lang="cs-CZ" smtClean="0"/>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xfrm>
            <a:off x="914400" y="4343400"/>
            <a:ext cx="5029200" cy="4114800"/>
          </a:xfrm>
          <a:noFill/>
        </p:spPr>
        <p:txBody>
          <a:bodyPr/>
          <a:lstStyle/>
          <a:p>
            <a:pPr algn="just" eaLnBrk="1" hangingPunct="1"/>
            <a:r>
              <a:rPr lang="en-GB" smtClean="0">
                <a:solidFill>
                  <a:srgbClr val="000000"/>
                </a:solidFill>
                <a:cs typeface="Times New Roman" pitchFamily="18" charset="0"/>
              </a:rPr>
              <a:t>The relationship between the central bank and the government is seen from the viewpoint of central bank’s autonomy, i.e. the degree of decision-making independence from political pressures. As mentioned above, a high degree of central bank’s independence proved vital for achieving stable non-inflationary environment in the economy. It is not sufficient to declare independence; it is necessary to set up such a system of rules and provisions, which would effectively prevent the central bank from accommodating any undesirable fiscal development. Since central bank’s independence has a character of a symbolic guarantee, while its practice deeply intervenes in the economy, it is quite important to determine unambiguous criteria for evaluating the degree of this independence. It is also vital for its retroactive accountability for monetary policy, since this accountability is indivisible. The degree of independence then appears as a criterion of accountability: a highly independent central bank is fully responsible for the quality of currency, while a bank having a low degree of independence delegates the responsibility for currency stability to the institution, which it reports to, i.e. which it is dependent on. Central bank‘s independence can be viewed either from the economic point of view or from the political one. </a:t>
            </a:r>
          </a:p>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E5EF06E-4DC4-4C90-88FC-29C749C7D0B2}" type="slidenum">
              <a:rPr lang="cs-CZ" smtClean="0"/>
              <a:pPr eaLnBrk="1" hangingPunct="1"/>
              <a:t>9</a:t>
            </a:fld>
            <a:endParaRPr lang="cs-CZ" smtClean="0"/>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xfrm>
            <a:off x="914400" y="4343400"/>
            <a:ext cx="5029200" cy="4114800"/>
          </a:xfrm>
          <a:noFill/>
        </p:spPr>
        <p:txBody>
          <a:bodyPr/>
          <a:lstStyle/>
          <a:p>
            <a:pPr eaLnBrk="1" hangingPunct="1"/>
            <a:endParaRPr lang="cs-CZ"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902B01-64D3-4E30-82C5-33067D6CF4E7}" type="slidenum">
              <a:rPr lang="cs-CZ" smtClean="0"/>
              <a:pPr eaLnBrk="1" hangingPunct="1"/>
              <a:t>10</a:t>
            </a:fld>
            <a:endParaRPr lang="cs-CZ" smtClean="0"/>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xfrm>
            <a:off x="914400" y="4343400"/>
            <a:ext cx="5029200" cy="4114800"/>
          </a:xfrm>
          <a:noFill/>
        </p:spPr>
        <p:txBody>
          <a:bodyPr/>
          <a:lstStyle/>
          <a:p>
            <a:pPr algn="just" eaLnBrk="1" hangingPunct="1"/>
            <a:r>
              <a:rPr lang="en-GB" b="1" smtClean="0">
                <a:solidFill>
                  <a:srgbClr val="000000"/>
                </a:solidFill>
                <a:cs typeface="Times New Roman" pitchFamily="18" charset="0"/>
              </a:rPr>
              <a:t>4.1 Economic equilibrium and monetary and fiscal policy</a:t>
            </a:r>
            <a:endParaRPr lang="en-GB" smtClean="0">
              <a:solidFill>
                <a:srgbClr val="000000"/>
              </a:solidFill>
              <a:cs typeface="Times New Roman" pitchFamily="18" charset="0"/>
            </a:endParaRPr>
          </a:p>
          <a:p>
            <a:pPr algn="just" eaLnBrk="1" hangingPunct="1"/>
            <a:r>
              <a:rPr lang="en-GB" b="1" smtClean="0">
                <a:solidFill>
                  <a:srgbClr val="000000"/>
                </a:solidFill>
                <a:cs typeface="Arial" charset="0"/>
              </a:rPr>
              <a:t> </a:t>
            </a:r>
            <a:endParaRPr lang="en-GB" smtClean="0">
              <a:solidFill>
                <a:srgbClr val="000000"/>
              </a:solidFill>
              <a:cs typeface="Times New Roman" pitchFamily="18" charset="0"/>
            </a:endParaRPr>
          </a:p>
          <a:p>
            <a:pPr algn="just" eaLnBrk="1" hangingPunct="1"/>
            <a:r>
              <a:rPr lang="en-GB" smtClean="0">
                <a:solidFill>
                  <a:srgbClr val="000000"/>
                </a:solidFill>
                <a:cs typeface="Times New Roman" pitchFamily="18" charset="0"/>
              </a:rPr>
              <a:t>It is not allowable for economic policy to be left uncoordinated. It means it is not possible for   monetary and fiscal policies to head for different targets or to head for a common target in a principally different and incompatible manner. Monetary policy should be determined with a view to the intentions in fiscal policy and vice versa the fiscal policy should allow for the fact that a given measure will provoke a corresponding response of monetary policy. At the same time, however, the primary aim of modern economy must be price stability. Uncoordinated implementation of each policy will probably make the situation worse. It will lead to overloading one policy and to replacing one imbalance by another. In better case the imbalance will be successfully eliminated, but at higher social costs than in case of a coordinated course of action. In connection with the process of economic transformation, Isard emphasizes this fact, when he states “In the absence of a well-defined and credible timetable for phasing out restrictions, the process of economic transformation and growth may be seriously weakened or undermined</a:t>
            </a:r>
            <a:r>
              <a:rPr lang="en-GB" u="sng" baseline="30000" smtClean="0">
                <a:solidFill>
                  <a:srgbClr val="800080"/>
                </a:solidFill>
                <a:cs typeface="Times New Roman" pitchFamily="18" charset="0"/>
                <a:hlinkClick r:id="" action="ppaction://noaction"/>
              </a:rPr>
              <a:t>[1]</a:t>
            </a:r>
            <a:r>
              <a:rPr lang="en-GB" smtClean="0">
                <a:solidFill>
                  <a:srgbClr val="000000"/>
                </a:solidFill>
                <a:cs typeface="Times New Roman" pitchFamily="18" charset="0"/>
              </a:rPr>
              <a:t>”. Problems of mutual coordination of monetary and fiscal policies will depend on two basic facts: (i) on a legislatively stipulated relationship between the government and the central bank (i.e. the degree of central bank’s independence) and (ii) on setting macroeconomic targets, i.e. understanding the concept of macroeconomic balance or quantification of imbalance, which is still acceptable. Economic policy will obtain the best results, if monetary and fiscal policy measures (i.e. government’s and central bank’s activities) will be mutually coordinated – not at random, but according to predetermined rules. It is also related to setting and quantification of macroeconomic targets publicly and to efficient public control. It should be noted that macroeconomic equilibrium would be viewed differently in a developed market economy, in a developing country, and in a country passing through economic transformation. The definition of macroeconomic equilibrium, quantification of acceptable imbalance and determination of the scope of economic and political provisions needed for its removal became an apple of contention between the Czech government and the central bank. The situation can be described with a certain amount of simplification by using different stages of transformation process in respect with the position of the Czech central bank and the government (see also Table 14).</a:t>
            </a:r>
          </a:p>
          <a:p>
            <a:pPr algn="just" eaLnBrk="1" hangingPunct="1"/>
            <a:r>
              <a:rPr lang="en-GB" smtClean="0"/>
              <a:t/>
            </a:r>
            <a:br>
              <a:rPr lang="en-GB" smtClean="0"/>
            </a:br>
            <a:r>
              <a:rPr lang="en-GB" u="sng" smtClean="0">
                <a:solidFill>
                  <a:srgbClr val="800080"/>
                </a:solidFill>
                <a:cs typeface="Times New Roman" pitchFamily="18" charset="0"/>
                <a:hlinkClick r:id="" action="ppaction://noaction"/>
              </a:rPr>
              <a:t>[1]</a:t>
            </a:r>
            <a:r>
              <a:rPr lang="en-GB" smtClean="0">
                <a:solidFill>
                  <a:srgbClr val="000000"/>
                </a:solidFill>
                <a:cs typeface="Times New Roman" pitchFamily="18" charset="0"/>
              </a:rPr>
              <a:t> [Isard, P. 1991] s. 19</a:t>
            </a:r>
          </a:p>
          <a:p>
            <a:pPr algn="just"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F99EBCF-6C7B-4936-A600-A107AEAC65B0}" type="slidenum">
              <a:rPr lang="cs-CZ" smtClean="0"/>
              <a:pPr eaLnBrk="1" hangingPunct="1"/>
              <a:t>11</a:t>
            </a:fld>
            <a:endParaRPr lang="cs-CZ" smtClean="0"/>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xfrm>
            <a:off x="914400" y="4343400"/>
            <a:ext cx="5029200" cy="4114800"/>
          </a:xfrm>
          <a:noFill/>
        </p:spPr>
        <p:txBody>
          <a:bodyPr/>
          <a:lstStyle/>
          <a:p>
            <a:pPr algn="just" eaLnBrk="1" hangingPunct="1"/>
            <a:r>
              <a:rPr lang="en-GB" smtClean="0">
                <a:solidFill>
                  <a:srgbClr val="000000"/>
                </a:solidFill>
                <a:cs typeface="Times New Roman" pitchFamily="18" charset="0"/>
              </a:rPr>
              <a:t>There was no point in talking about the central bank until 1989, because the entire banking system was run by the principle of the monobank. The main pillar of this system – Státní banka československá (SBČS) – fulfilled the functions of the central bank and those of a commercial bank. However, either of these functions was directly linked to the central plan, by means of which the power centre controlled the whole economic life in socialist Czechoslovakia. The activity, which could be called monetary policy, was limited to issuing currency and distributing credits and funds to state firms. It was completely subordinated to decisions of the government and interests of the communist political nomenclature. </a:t>
            </a:r>
          </a:p>
          <a:p>
            <a:pPr algn="just" eaLnBrk="1" hangingPunct="1"/>
            <a:r>
              <a:rPr lang="en-GB" smtClean="0">
                <a:solidFill>
                  <a:srgbClr val="000000"/>
                </a:solidFill>
                <a:cs typeface="Times New Roman" pitchFamily="18" charset="0"/>
              </a:rPr>
              <a:t> </a:t>
            </a:r>
          </a:p>
          <a:p>
            <a:pPr algn="just" eaLnBrk="1" hangingPunct="1"/>
            <a:r>
              <a:rPr lang="en-GB" smtClean="0">
                <a:solidFill>
                  <a:srgbClr val="000000"/>
                </a:solidFill>
                <a:cs typeface="Times New Roman" pitchFamily="18" charset="0"/>
              </a:rPr>
              <a:t>The central bank was Státní banka Československá – SBČS, whose relationship to the government can be described as an absolute dependence, for SBČS was a part of centralized economic and political power.      </a:t>
            </a:r>
          </a:p>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9578791-0169-482C-88A2-A38FFCEE864B}" type="slidenum">
              <a:rPr lang="cs-CZ" smtClean="0"/>
              <a:pPr eaLnBrk="1" hangingPunct="1"/>
              <a:t>12</a:t>
            </a:fld>
            <a:endParaRPr lang="cs-CZ" smtClean="0"/>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xfrm>
            <a:off x="914400" y="4343400"/>
            <a:ext cx="5029200" cy="4114800"/>
          </a:xfrm>
          <a:noFill/>
        </p:spPr>
        <p:txBody>
          <a:bodyPr/>
          <a:lstStyle/>
          <a:p>
            <a:pPr algn="just" eaLnBrk="1" hangingPunct="1"/>
            <a:r>
              <a:rPr lang="en-GB" smtClean="0">
                <a:solidFill>
                  <a:srgbClr val="000000"/>
                </a:solidFill>
                <a:cs typeface="Times New Roman" pitchFamily="18" charset="0"/>
              </a:rPr>
              <a:t>The first stage encompasses the beginning of transformation until the end of 1992. At this stage the central bank (SBČS) was dependent both politically and economically, particularly in the area of setting objectives; generally speaking, this situation can be described as dependence of monetary policy on fiscal policy. It had two reasons: (i) the newly emerging banking system did not operate in a functioning money market and (ii) the principal target was not to maintain price stability, but to alleviate inflationary consequences of price liberalization which was then under way.  With regard to situation at the outset of transformation, the given state can be considered appropriate for the primary transition period, when meeting basic macroeconomic objectives had an absolute priority for the government because of political reasons and therefore it was not in any conflict with central bank‘s policy.</a:t>
            </a:r>
          </a:p>
          <a:p>
            <a:pPr algn="just" eaLnBrk="1" hangingPunct="1"/>
            <a:r>
              <a:rPr lang="en-GB" smtClean="0">
                <a:solidFill>
                  <a:srgbClr val="000000"/>
                </a:solidFill>
                <a:cs typeface="Times New Roman" pitchFamily="18" charset="0"/>
              </a:rPr>
              <a:t> </a:t>
            </a:r>
          </a:p>
          <a:p>
            <a:pPr algn="just" eaLnBrk="1" hangingPunct="1"/>
            <a:r>
              <a:rPr lang="en-GB" smtClean="0">
                <a:solidFill>
                  <a:srgbClr val="000000"/>
                </a:solidFill>
                <a:cs typeface="Times New Roman" pitchFamily="18" charset="0"/>
              </a:rPr>
              <a:t>Státní banka Československá – SBČS was still in the position of the central bank but was already reformed. The area of commercial banking was shifted to the independent Komerční banka (KB) and Všeobecná úverová banka (VÚB). The SBČS continued functioning only as the central bank.  At that time its main function was to be the state’s bank and the bankers’ bank. The banking sector of those years operated in a relatively noncompetitive cooperative environment, when the savings bank (ČSSP) provided other commercial banks (KB, ČSOB, IB, ŽB) necessary funds accumulated in the form of household savings. These banks, in turn, provided commercial loans to both state-owned and private firms. If needed, the SBČS itself provided cheap credits to commercial banks, which were at the interest rate equal to the discount rate. A special type of credits, called redistribution credits, was provided by the SBČS at the interest rate that was even lower than the discount rate. Those credits were to cover bad debts left by state enterprises, which gradually went bankrupt. The SBČS was a formally autonomous central bank, however it depended heavily on the government. The relationship between the SBČS and the government was relatively obliging, due to a complex economic situation and personal, friendly relationships. </a:t>
            </a:r>
          </a:p>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6"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7"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8" name="Freeform 6"/>
            <p:cNvSpPr>
              <a:spLocks/>
            </p:cNvSpPr>
            <p:nvPr/>
          </p:nvSpPr>
          <p:spPr bwMode="hidden">
            <a:xfrm>
              <a:off x="4038" y="3577"/>
              <a:ext cx="1720" cy="65"/>
            </a:xfrm>
            <a:custGeom>
              <a:avLst/>
              <a:gdLst>
                <a:gd name="T0" fmla="*/ 1718 w 1722"/>
                <a:gd name="T1" fmla="*/ 64 h 66"/>
                <a:gd name="T2" fmla="*/ 1718 w 1722"/>
                <a:gd name="T3" fmla="*/ 58 h 66"/>
                <a:gd name="T4" fmla="*/ 0 w 1722"/>
                <a:gd name="T5" fmla="*/ 0 h 66"/>
                <a:gd name="T6" fmla="*/ 0 w 1722"/>
                <a:gd name="T7" fmla="*/ 46 h 66"/>
                <a:gd name="T8" fmla="*/ 1718 w 1722"/>
                <a:gd name="T9" fmla="*/ 64 h 66"/>
                <a:gd name="T10" fmla="*/ 1718 w 1722"/>
                <a:gd name="T11" fmla="*/ 64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9"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cs-CZ"/>
            </a:p>
          </p:txBody>
        </p:sp>
        <p:sp>
          <p:nvSpPr>
            <p:cNvPr id="10" name="Freeform 8"/>
            <p:cNvSpPr>
              <a:spLocks/>
            </p:cNvSpPr>
            <p:nvPr/>
          </p:nvSpPr>
          <p:spPr bwMode="hidden">
            <a:xfrm>
              <a:off x="4784" y="3702"/>
              <a:ext cx="974" cy="101"/>
            </a:xfrm>
            <a:custGeom>
              <a:avLst/>
              <a:gdLst>
                <a:gd name="T0" fmla="*/ 973 w 975"/>
                <a:gd name="T1" fmla="*/ 48 h 101"/>
                <a:gd name="T2" fmla="*/ 973 w 975"/>
                <a:gd name="T3" fmla="*/ 0 h 101"/>
                <a:gd name="T4" fmla="*/ 0 w 975"/>
                <a:gd name="T5" fmla="*/ 24 h 101"/>
                <a:gd name="T6" fmla="*/ 0 w 975"/>
                <a:gd name="T7" fmla="*/ 101 h 101"/>
                <a:gd name="T8" fmla="*/ 973 w 975"/>
                <a:gd name="T9" fmla="*/ 48 h 101"/>
                <a:gd name="T10" fmla="*/ 973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1" name="Freeform 9"/>
            <p:cNvSpPr>
              <a:spLocks/>
            </p:cNvSpPr>
            <p:nvPr/>
          </p:nvSpPr>
          <p:spPr bwMode="hidden">
            <a:xfrm>
              <a:off x="3619" y="3815"/>
              <a:ext cx="2139" cy="198"/>
            </a:xfrm>
            <a:custGeom>
              <a:avLst/>
              <a:gdLst>
                <a:gd name="T0" fmla="*/ 2137 w 2141"/>
                <a:gd name="T1" fmla="*/ 0 h 198"/>
                <a:gd name="T2" fmla="*/ 0 w 2141"/>
                <a:gd name="T3" fmla="*/ 156 h 198"/>
                <a:gd name="T4" fmla="*/ 0 w 2141"/>
                <a:gd name="T5" fmla="*/ 198 h 198"/>
                <a:gd name="T6" fmla="*/ 2137 w 2141"/>
                <a:gd name="T7" fmla="*/ 0 h 198"/>
                <a:gd name="T8" fmla="*/ 2137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2"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13" name="Freeform 11"/>
            <p:cNvSpPr>
              <a:spLocks/>
            </p:cNvSpPr>
            <p:nvPr/>
          </p:nvSpPr>
          <p:spPr bwMode="hidden">
            <a:xfrm>
              <a:off x="2097" y="4043"/>
              <a:ext cx="2514" cy="276"/>
            </a:xfrm>
            <a:custGeom>
              <a:avLst/>
              <a:gdLst>
                <a:gd name="T0" fmla="*/ 2176 w 2517"/>
                <a:gd name="T1" fmla="*/ 276 h 276"/>
                <a:gd name="T2" fmla="*/ 2511 w 2517"/>
                <a:gd name="T3" fmla="*/ 204 h 276"/>
                <a:gd name="T4" fmla="*/ 2254 w 2517"/>
                <a:gd name="T5" fmla="*/ 0 h 276"/>
                <a:gd name="T6" fmla="*/ 0 w 2517"/>
                <a:gd name="T7" fmla="*/ 276 h 276"/>
                <a:gd name="T8" fmla="*/ 2176 w 2517"/>
                <a:gd name="T9" fmla="*/ 276 h 276"/>
                <a:gd name="T10" fmla="*/ 2176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4"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15" name="Freeform 13"/>
            <p:cNvSpPr>
              <a:spLocks/>
            </p:cNvSpPr>
            <p:nvPr/>
          </p:nvSpPr>
          <p:spPr bwMode="hidden">
            <a:xfrm>
              <a:off x="5030" y="3151"/>
              <a:ext cx="728" cy="240"/>
            </a:xfrm>
            <a:custGeom>
              <a:avLst/>
              <a:gdLst>
                <a:gd name="T0" fmla="*/ 727 w 729"/>
                <a:gd name="T1" fmla="*/ 240 h 240"/>
                <a:gd name="T2" fmla="*/ 0 w 729"/>
                <a:gd name="T3" fmla="*/ 0 h 240"/>
                <a:gd name="T4" fmla="*/ 0 w 729"/>
                <a:gd name="T5" fmla="*/ 6 h 240"/>
                <a:gd name="T6" fmla="*/ 727 w 729"/>
                <a:gd name="T7" fmla="*/ 240 h 240"/>
                <a:gd name="T8" fmla="*/ 727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17" name="Freeform 15"/>
            <p:cNvSpPr>
              <a:spLocks/>
            </p:cNvSpPr>
            <p:nvPr/>
          </p:nvSpPr>
          <p:spPr bwMode="hidden">
            <a:xfrm>
              <a:off x="5030" y="3049"/>
              <a:ext cx="728" cy="318"/>
            </a:xfrm>
            <a:custGeom>
              <a:avLst/>
              <a:gdLst>
                <a:gd name="T0" fmla="*/ 727 w 729"/>
                <a:gd name="T1" fmla="*/ 318 h 318"/>
                <a:gd name="T2" fmla="*/ 727 w 729"/>
                <a:gd name="T3" fmla="*/ 312 h 318"/>
                <a:gd name="T4" fmla="*/ 0 w 729"/>
                <a:gd name="T5" fmla="*/ 0 h 318"/>
                <a:gd name="T6" fmla="*/ 0 w 729"/>
                <a:gd name="T7" fmla="*/ 54 h 318"/>
                <a:gd name="T8" fmla="*/ 727 w 729"/>
                <a:gd name="T9" fmla="*/ 318 h 318"/>
                <a:gd name="T10" fmla="*/ 727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8"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19"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20"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21"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2"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23"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4"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25"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cs-CZ"/>
            </a:p>
          </p:txBody>
        </p:sp>
        <p:sp>
          <p:nvSpPr>
            <p:cNvPr id="26"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27"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28"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29"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30" name="Freeform 28"/>
            <p:cNvSpPr>
              <a:spLocks/>
            </p:cNvSpPr>
            <p:nvPr/>
          </p:nvSpPr>
          <p:spPr bwMode="hidden">
            <a:xfrm>
              <a:off x="5698" y="653"/>
              <a:ext cx="60" cy="311"/>
            </a:xfrm>
            <a:custGeom>
              <a:avLst/>
              <a:gdLst>
                <a:gd name="T0" fmla="*/ 0 w 60"/>
                <a:gd name="T1" fmla="*/ 144 h 312"/>
                <a:gd name="T2" fmla="*/ 60 w 60"/>
                <a:gd name="T3" fmla="*/ 310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1"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32"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33"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34"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35"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36"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37"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38"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39"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40"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43"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grpSp>
      </p:grpSp>
      <p:sp>
        <p:nvSpPr>
          <p:cNvPr id="167978" name="Rectangle 42"/>
          <p:cNvSpPr>
            <a:spLocks noGrp="1" noChangeArrowheads="1"/>
          </p:cNvSpPr>
          <p:nvPr>
            <p:ph type="ctrTitle" sz="quarter"/>
          </p:nvPr>
        </p:nvSpPr>
        <p:spPr>
          <a:xfrm>
            <a:off x="457200" y="1600200"/>
            <a:ext cx="8229600" cy="1828800"/>
          </a:xfrm>
        </p:spPr>
        <p:txBody>
          <a:bodyPr/>
          <a:lstStyle>
            <a:lvl1pPr>
              <a:defRPr sz="4800"/>
            </a:lvl1pPr>
          </a:lstStyle>
          <a:p>
            <a:pPr lvl="0"/>
            <a:r>
              <a:rPr lang="cs-CZ" noProof="0" smtClean="0"/>
              <a:t>Klepnutím lze upravit styl předlohy nadpisů.</a:t>
            </a:r>
          </a:p>
        </p:txBody>
      </p:sp>
      <p:sp>
        <p:nvSpPr>
          <p:cNvPr id="167979"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pPr lvl="0"/>
            <a:r>
              <a:rPr lang="cs-CZ" noProof="0" smtClean="0"/>
              <a:t>Klepnutím lze upravit styl předlohy podnadpisů.</a:t>
            </a:r>
          </a:p>
        </p:txBody>
      </p:sp>
      <p:sp>
        <p:nvSpPr>
          <p:cNvPr id="44" name="Rectangle 44"/>
          <p:cNvSpPr>
            <a:spLocks noGrp="1" noChangeArrowheads="1"/>
          </p:cNvSpPr>
          <p:nvPr>
            <p:ph type="dt" sz="quarter" idx="10"/>
          </p:nvPr>
        </p:nvSpPr>
        <p:spPr/>
        <p:txBody>
          <a:bodyPr/>
          <a:lstStyle>
            <a:lvl1pPr>
              <a:defRPr/>
            </a:lvl1pPr>
          </a:lstStyle>
          <a:p>
            <a:pPr>
              <a:defRPr/>
            </a:pPr>
            <a:endParaRPr lang="cs-CZ"/>
          </a:p>
        </p:txBody>
      </p:sp>
      <p:sp>
        <p:nvSpPr>
          <p:cNvPr id="45" name="Rectangle 45"/>
          <p:cNvSpPr>
            <a:spLocks noGrp="1" noChangeArrowheads="1"/>
          </p:cNvSpPr>
          <p:nvPr>
            <p:ph type="ftr" sz="quarter" idx="11"/>
          </p:nvPr>
        </p:nvSpPr>
        <p:spPr/>
        <p:txBody>
          <a:bodyPr/>
          <a:lstStyle>
            <a:lvl1pPr>
              <a:defRPr/>
            </a:lvl1pPr>
          </a:lstStyle>
          <a:p>
            <a:pPr>
              <a:defRPr/>
            </a:pPr>
            <a:endParaRPr lang="cs-CZ"/>
          </a:p>
        </p:txBody>
      </p:sp>
      <p:sp>
        <p:nvSpPr>
          <p:cNvPr id="46" name="Rectangle 46"/>
          <p:cNvSpPr>
            <a:spLocks noGrp="1" noChangeArrowheads="1"/>
          </p:cNvSpPr>
          <p:nvPr>
            <p:ph type="sldNum" sz="quarter" idx="12"/>
          </p:nvPr>
        </p:nvSpPr>
        <p:spPr/>
        <p:txBody>
          <a:bodyPr/>
          <a:lstStyle>
            <a:lvl1pPr>
              <a:defRPr/>
            </a:lvl1pPr>
          </a:lstStyle>
          <a:p>
            <a:pPr>
              <a:defRPr/>
            </a:pPr>
            <a:fld id="{D3C6BD42-6EED-426E-A923-3969962ED182}" type="slidenum">
              <a:rPr lang="cs-CZ"/>
              <a:pPr>
                <a:defRPr/>
              </a:pPr>
              <a:t>‹#›</a:t>
            </a:fld>
            <a:endParaRPr lang="cs-CZ"/>
          </a:p>
        </p:txBody>
      </p:sp>
    </p:spTree>
    <p:extLst>
      <p:ext uri="{BB962C8B-B14F-4D97-AF65-F5344CB8AC3E}">
        <p14:creationId xmlns:p14="http://schemas.microsoft.com/office/powerpoint/2010/main" val="3151970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4"/>
          <p:cNvSpPr>
            <a:spLocks noGrp="1" noChangeArrowheads="1"/>
          </p:cNvSpPr>
          <p:nvPr>
            <p:ph type="dt" sz="half" idx="10"/>
          </p:nvPr>
        </p:nvSpPr>
        <p:spPr>
          <a:ln/>
        </p:spPr>
        <p:txBody>
          <a:bodyPr/>
          <a:lstStyle>
            <a:lvl1pPr>
              <a:defRPr/>
            </a:lvl1pPr>
          </a:lstStyle>
          <a:p>
            <a:pPr>
              <a:defRPr/>
            </a:pPr>
            <a:endParaRPr lang="cs-CZ"/>
          </a:p>
        </p:txBody>
      </p:sp>
      <p:sp>
        <p:nvSpPr>
          <p:cNvPr id="5" name="Rectangle 45"/>
          <p:cNvSpPr>
            <a:spLocks noGrp="1" noChangeArrowheads="1"/>
          </p:cNvSpPr>
          <p:nvPr>
            <p:ph type="ftr" sz="quarter" idx="11"/>
          </p:nvPr>
        </p:nvSpPr>
        <p:spPr>
          <a:ln/>
        </p:spPr>
        <p:txBody>
          <a:bodyPr/>
          <a:lstStyle>
            <a:lvl1pPr>
              <a:defRPr/>
            </a:lvl1pPr>
          </a:lstStyle>
          <a:p>
            <a:pPr>
              <a:defRPr/>
            </a:pPr>
            <a:endParaRPr lang="cs-CZ"/>
          </a:p>
        </p:txBody>
      </p:sp>
      <p:sp>
        <p:nvSpPr>
          <p:cNvPr id="6" name="Rectangle 46"/>
          <p:cNvSpPr>
            <a:spLocks noGrp="1" noChangeArrowheads="1"/>
          </p:cNvSpPr>
          <p:nvPr>
            <p:ph type="sldNum" sz="quarter" idx="12"/>
          </p:nvPr>
        </p:nvSpPr>
        <p:spPr>
          <a:ln/>
        </p:spPr>
        <p:txBody>
          <a:bodyPr/>
          <a:lstStyle>
            <a:lvl1pPr>
              <a:defRPr/>
            </a:lvl1pPr>
          </a:lstStyle>
          <a:p>
            <a:pPr>
              <a:defRPr/>
            </a:pPr>
            <a:fld id="{FE6F7DE5-A61D-4C03-9743-35692A7E3265}" type="slidenum">
              <a:rPr lang="cs-CZ"/>
              <a:pPr>
                <a:defRPr/>
              </a:pPr>
              <a:t>‹#›</a:t>
            </a:fld>
            <a:endParaRPr lang="cs-CZ"/>
          </a:p>
        </p:txBody>
      </p:sp>
    </p:spTree>
    <p:extLst>
      <p:ext uri="{BB962C8B-B14F-4D97-AF65-F5344CB8AC3E}">
        <p14:creationId xmlns:p14="http://schemas.microsoft.com/office/powerpoint/2010/main" val="4058733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7813"/>
            <a:ext cx="2057400" cy="5853112"/>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7813"/>
            <a:ext cx="6019800" cy="5853112"/>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4"/>
          <p:cNvSpPr>
            <a:spLocks noGrp="1" noChangeArrowheads="1"/>
          </p:cNvSpPr>
          <p:nvPr>
            <p:ph type="dt" sz="half" idx="10"/>
          </p:nvPr>
        </p:nvSpPr>
        <p:spPr>
          <a:ln/>
        </p:spPr>
        <p:txBody>
          <a:bodyPr/>
          <a:lstStyle>
            <a:lvl1pPr>
              <a:defRPr/>
            </a:lvl1pPr>
          </a:lstStyle>
          <a:p>
            <a:pPr>
              <a:defRPr/>
            </a:pPr>
            <a:endParaRPr lang="cs-CZ"/>
          </a:p>
        </p:txBody>
      </p:sp>
      <p:sp>
        <p:nvSpPr>
          <p:cNvPr id="5" name="Rectangle 45"/>
          <p:cNvSpPr>
            <a:spLocks noGrp="1" noChangeArrowheads="1"/>
          </p:cNvSpPr>
          <p:nvPr>
            <p:ph type="ftr" sz="quarter" idx="11"/>
          </p:nvPr>
        </p:nvSpPr>
        <p:spPr>
          <a:ln/>
        </p:spPr>
        <p:txBody>
          <a:bodyPr/>
          <a:lstStyle>
            <a:lvl1pPr>
              <a:defRPr/>
            </a:lvl1pPr>
          </a:lstStyle>
          <a:p>
            <a:pPr>
              <a:defRPr/>
            </a:pPr>
            <a:endParaRPr lang="cs-CZ"/>
          </a:p>
        </p:txBody>
      </p:sp>
      <p:sp>
        <p:nvSpPr>
          <p:cNvPr id="6" name="Rectangle 46"/>
          <p:cNvSpPr>
            <a:spLocks noGrp="1" noChangeArrowheads="1"/>
          </p:cNvSpPr>
          <p:nvPr>
            <p:ph type="sldNum" sz="quarter" idx="12"/>
          </p:nvPr>
        </p:nvSpPr>
        <p:spPr>
          <a:ln/>
        </p:spPr>
        <p:txBody>
          <a:bodyPr/>
          <a:lstStyle>
            <a:lvl1pPr>
              <a:defRPr/>
            </a:lvl1pPr>
          </a:lstStyle>
          <a:p>
            <a:pPr>
              <a:defRPr/>
            </a:pPr>
            <a:fld id="{1906285C-234A-4923-919D-60D71C7D4349}" type="slidenum">
              <a:rPr lang="cs-CZ"/>
              <a:pPr>
                <a:defRPr/>
              </a:pPr>
              <a:t>‹#›</a:t>
            </a:fld>
            <a:endParaRPr lang="cs-CZ"/>
          </a:p>
        </p:txBody>
      </p:sp>
    </p:spTree>
    <p:extLst>
      <p:ext uri="{BB962C8B-B14F-4D97-AF65-F5344CB8AC3E}">
        <p14:creationId xmlns:p14="http://schemas.microsoft.com/office/powerpoint/2010/main" val="2411782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Nadpis a graf">
    <p:spTree>
      <p:nvGrpSpPr>
        <p:cNvPr id="1" name=""/>
        <p:cNvGrpSpPr/>
        <p:nvPr/>
      </p:nvGrpSpPr>
      <p:grpSpPr>
        <a:xfrm>
          <a:off x="0" y="0"/>
          <a:ext cx="0" cy="0"/>
          <a:chOff x="0" y="0"/>
          <a:chExt cx="0" cy="0"/>
        </a:xfrm>
      </p:grpSpPr>
      <p:sp>
        <p:nvSpPr>
          <p:cNvPr id="2" name="Nadpis 1"/>
          <p:cNvSpPr>
            <a:spLocks noGrp="1"/>
          </p:cNvSpPr>
          <p:nvPr>
            <p:ph type="title"/>
          </p:nvPr>
        </p:nvSpPr>
        <p:spPr>
          <a:xfrm>
            <a:off x="457200" y="277813"/>
            <a:ext cx="8229600" cy="1143000"/>
          </a:xfrm>
        </p:spPr>
        <p:txBody>
          <a:bodyPr/>
          <a:lstStyle/>
          <a:p>
            <a:r>
              <a:rPr lang="cs-CZ" smtClean="0"/>
              <a:t>Kliknutím lze upravit styl.</a:t>
            </a:r>
            <a:endParaRPr lang="cs-CZ"/>
          </a:p>
        </p:txBody>
      </p:sp>
      <p:sp>
        <p:nvSpPr>
          <p:cNvPr id="3" name="Zástupný symbol pro graf 2"/>
          <p:cNvSpPr>
            <a:spLocks noGrp="1"/>
          </p:cNvSpPr>
          <p:nvPr>
            <p:ph type="chart" idx="1"/>
          </p:nvPr>
        </p:nvSpPr>
        <p:spPr>
          <a:xfrm>
            <a:off x="457200" y="1600200"/>
            <a:ext cx="8229600" cy="4530725"/>
          </a:xfrm>
        </p:spPr>
        <p:txBody>
          <a:bodyPr/>
          <a:lstStyle/>
          <a:p>
            <a:pPr lvl="0"/>
            <a:endParaRPr lang="cs-CZ" noProof="0" smtClean="0"/>
          </a:p>
        </p:txBody>
      </p:sp>
      <p:sp>
        <p:nvSpPr>
          <p:cNvPr id="4" name="Rectangle 44"/>
          <p:cNvSpPr>
            <a:spLocks noGrp="1" noChangeArrowheads="1"/>
          </p:cNvSpPr>
          <p:nvPr>
            <p:ph type="dt" sz="half" idx="10"/>
          </p:nvPr>
        </p:nvSpPr>
        <p:spPr>
          <a:ln/>
        </p:spPr>
        <p:txBody>
          <a:bodyPr/>
          <a:lstStyle>
            <a:lvl1pPr>
              <a:defRPr/>
            </a:lvl1pPr>
          </a:lstStyle>
          <a:p>
            <a:pPr>
              <a:defRPr/>
            </a:pPr>
            <a:endParaRPr lang="cs-CZ"/>
          </a:p>
        </p:txBody>
      </p:sp>
      <p:sp>
        <p:nvSpPr>
          <p:cNvPr id="5" name="Rectangle 45"/>
          <p:cNvSpPr>
            <a:spLocks noGrp="1" noChangeArrowheads="1"/>
          </p:cNvSpPr>
          <p:nvPr>
            <p:ph type="ftr" sz="quarter" idx="11"/>
          </p:nvPr>
        </p:nvSpPr>
        <p:spPr>
          <a:ln/>
        </p:spPr>
        <p:txBody>
          <a:bodyPr/>
          <a:lstStyle>
            <a:lvl1pPr>
              <a:defRPr/>
            </a:lvl1pPr>
          </a:lstStyle>
          <a:p>
            <a:pPr>
              <a:defRPr/>
            </a:pPr>
            <a:endParaRPr lang="cs-CZ"/>
          </a:p>
        </p:txBody>
      </p:sp>
      <p:sp>
        <p:nvSpPr>
          <p:cNvPr id="6" name="Rectangle 46"/>
          <p:cNvSpPr>
            <a:spLocks noGrp="1" noChangeArrowheads="1"/>
          </p:cNvSpPr>
          <p:nvPr>
            <p:ph type="sldNum" sz="quarter" idx="12"/>
          </p:nvPr>
        </p:nvSpPr>
        <p:spPr>
          <a:ln/>
        </p:spPr>
        <p:txBody>
          <a:bodyPr/>
          <a:lstStyle>
            <a:lvl1pPr>
              <a:defRPr/>
            </a:lvl1pPr>
          </a:lstStyle>
          <a:p>
            <a:pPr>
              <a:defRPr/>
            </a:pPr>
            <a:fld id="{D64B2C80-4B95-4AF8-899C-B608150882A2}" type="slidenum">
              <a:rPr lang="cs-CZ"/>
              <a:pPr>
                <a:defRPr/>
              </a:pPr>
              <a:t>‹#›</a:t>
            </a:fld>
            <a:endParaRPr lang="cs-CZ"/>
          </a:p>
        </p:txBody>
      </p:sp>
    </p:spTree>
    <p:extLst>
      <p:ext uri="{BB962C8B-B14F-4D97-AF65-F5344CB8AC3E}">
        <p14:creationId xmlns:p14="http://schemas.microsoft.com/office/powerpoint/2010/main" val="2520839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4"/>
          <p:cNvSpPr>
            <a:spLocks noGrp="1" noChangeArrowheads="1"/>
          </p:cNvSpPr>
          <p:nvPr>
            <p:ph type="dt" sz="half" idx="10"/>
          </p:nvPr>
        </p:nvSpPr>
        <p:spPr>
          <a:ln/>
        </p:spPr>
        <p:txBody>
          <a:bodyPr/>
          <a:lstStyle>
            <a:lvl1pPr>
              <a:defRPr/>
            </a:lvl1pPr>
          </a:lstStyle>
          <a:p>
            <a:pPr>
              <a:defRPr/>
            </a:pPr>
            <a:endParaRPr lang="cs-CZ"/>
          </a:p>
        </p:txBody>
      </p:sp>
      <p:sp>
        <p:nvSpPr>
          <p:cNvPr id="5" name="Rectangle 45"/>
          <p:cNvSpPr>
            <a:spLocks noGrp="1" noChangeArrowheads="1"/>
          </p:cNvSpPr>
          <p:nvPr>
            <p:ph type="ftr" sz="quarter" idx="11"/>
          </p:nvPr>
        </p:nvSpPr>
        <p:spPr>
          <a:ln/>
        </p:spPr>
        <p:txBody>
          <a:bodyPr/>
          <a:lstStyle>
            <a:lvl1pPr>
              <a:defRPr/>
            </a:lvl1pPr>
          </a:lstStyle>
          <a:p>
            <a:pPr>
              <a:defRPr/>
            </a:pPr>
            <a:endParaRPr lang="cs-CZ"/>
          </a:p>
        </p:txBody>
      </p:sp>
      <p:sp>
        <p:nvSpPr>
          <p:cNvPr id="6" name="Rectangle 46"/>
          <p:cNvSpPr>
            <a:spLocks noGrp="1" noChangeArrowheads="1"/>
          </p:cNvSpPr>
          <p:nvPr>
            <p:ph type="sldNum" sz="quarter" idx="12"/>
          </p:nvPr>
        </p:nvSpPr>
        <p:spPr>
          <a:ln/>
        </p:spPr>
        <p:txBody>
          <a:bodyPr/>
          <a:lstStyle>
            <a:lvl1pPr>
              <a:defRPr/>
            </a:lvl1pPr>
          </a:lstStyle>
          <a:p>
            <a:pPr>
              <a:defRPr/>
            </a:pPr>
            <a:fld id="{E32C60F5-05FC-4980-B5E0-85529CE06F5B}" type="slidenum">
              <a:rPr lang="cs-CZ"/>
              <a:pPr>
                <a:defRPr/>
              </a:pPr>
              <a:t>‹#›</a:t>
            </a:fld>
            <a:endParaRPr lang="cs-CZ"/>
          </a:p>
        </p:txBody>
      </p:sp>
    </p:spTree>
    <p:extLst>
      <p:ext uri="{BB962C8B-B14F-4D97-AF65-F5344CB8AC3E}">
        <p14:creationId xmlns:p14="http://schemas.microsoft.com/office/powerpoint/2010/main" val="3137297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44"/>
          <p:cNvSpPr>
            <a:spLocks noGrp="1" noChangeArrowheads="1"/>
          </p:cNvSpPr>
          <p:nvPr>
            <p:ph type="dt" sz="half" idx="10"/>
          </p:nvPr>
        </p:nvSpPr>
        <p:spPr>
          <a:ln/>
        </p:spPr>
        <p:txBody>
          <a:bodyPr/>
          <a:lstStyle>
            <a:lvl1pPr>
              <a:defRPr/>
            </a:lvl1pPr>
          </a:lstStyle>
          <a:p>
            <a:pPr>
              <a:defRPr/>
            </a:pPr>
            <a:endParaRPr lang="cs-CZ"/>
          </a:p>
        </p:txBody>
      </p:sp>
      <p:sp>
        <p:nvSpPr>
          <p:cNvPr id="5" name="Rectangle 45"/>
          <p:cNvSpPr>
            <a:spLocks noGrp="1" noChangeArrowheads="1"/>
          </p:cNvSpPr>
          <p:nvPr>
            <p:ph type="ftr" sz="quarter" idx="11"/>
          </p:nvPr>
        </p:nvSpPr>
        <p:spPr>
          <a:ln/>
        </p:spPr>
        <p:txBody>
          <a:bodyPr/>
          <a:lstStyle>
            <a:lvl1pPr>
              <a:defRPr/>
            </a:lvl1pPr>
          </a:lstStyle>
          <a:p>
            <a:pPr>
              <a:defRPr/>
            </a:pPr>
            <a:endParaRPr lang="cs-CZ"/>
          </a:p>
        </p:txBody>
      </p:sp>
      <p:sp>
        <p:nvSpPr>
          <p:cNvPr id="6" name="Rectangle 46"/>
          <p:cNvSpPr>
            <a:spLocks noGrp="1" noChangeArrowheads="1"/>
          </p:cNvSpPr>
          <p:nvPr>
            <p:ph type="sldNum" sz="quarter" idx="12"/>
          </p:nvPr>
        </p:nvSpPr>
        <p:spPr>
          <a:ln/>
        </p:spPr>
        <p:txBody>
          <a:bodyPr/>
          <a:lstStyle>
            <a:lvl1pPr>
              <a:defRPr/>
            </a:lvl1pPr>
          </a:lstStyle>
          <a:p>
            <a:pPr>
              <a:defRPr/>
            </a:pPr>
            <a:fld id="{7AD0DE68-D1FA-4AB4-A4C0-BCCAE31F3218}" type="slidenum">
              <a:rPr lang="cs-CZ"/>
              <a:pPr>
                <a:defRPr/>
              </a:pPr>
              <a:t>‹#›</a:t>
            </a:fld>
            <a:endParaRPr lang="cs-CZ"/>
          </a:p>
        </p:txBody>
      </p:sp>
    </p:spTree>
    <p:extLst>
      <p:ext uri="{BB962C8B-B14F-4D97-AF65-F5344CB8AC3E}">
        <p14:creationId xmlns:p14="http://schemas.microsoft.com/office/powerpoint/2010/main" val="3644657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4"/>
          <p:cNvSpPr>
            <a:spLocks noGrp="1" noChangeArrowheads="1"/>
          </p:cNvSpPr>
          <p:nvPr>
            <p:ph type="dt" sz="half" idx="10"/>
          </p:nvPr>
        </p:nvSpPr>
        <p:spPr>
          <a:ln/>
        </p:spPr>
        <p:txBody>
          <a:bodyPr/>
          <a:lstStyle>
            <a:lvl1pPr>
              <a:defRPr/>
            </a:lvl1pPr>
          </a:lstStyle>
          <a:p>
            <a:pPr>
              <a:defRPr/>
            </a:pPr>
            <a:endParaRPr lang="cs-CZ"/>
          </a:p>
        </p:txBody>
      </p:sp>
      <p:sp>
        <p:nvSpPr>
          <p:cNvPr id="6" name="Rectangle 45"/>
          <p:cNvSpPr>
            <a:spLocks noGrp="1" noChangeArrowheads="1"/>
          </p:cNvSpPr>
          <p:nvPr>
            <p:ph type="ftr" sz="quarter" idx="11"/>
          </p:nvPr>
        </p:nvSpPr>
        <p:spPr>
          <a:ln/>
        </p:spPr>
        <p:txBody>
          <a:bodyPr/>
          <a:lstStyle>
            <a:lvl1pPr>
              <a:defRPr/>
            </a:lvl1pPr>
          </a:lstStyle>
          <a:p>
            <a:pPr>
              <a:defRPr/>
            </a:pPr>
            <a:endParaRPr lang="cs-CZ"/>
          </a:p>
        </p:txBody>
      </p:sp>
      <p:sp>
        <p:nvSpPr>
          <p:cNvPr id="7" name="Rectangle 46"/>
          <p:cNvSpPr>
            <a:spLocks noGrp="1" noChangeArrowheads="1"/>
          </p:cNvSpPr>
          <p:nvPr>
            <p:ph type="sldNum" sz="quarter" idx="12"/>
          </p:nvPr>
        </p:nvSpPr>
        <p:spPr>
          <a:ln/>
        </p:spPr>
        <p:txBody>
          <a:bodyPr/>
          <a:lstStyle>
            <a:lvl1pPr>
              <a:defRPr/>
            </a:lvl1pPr>
          </a:lstStyle>
          <a:p>
            <a:pPr>
              <a:defRPr/>
            </a:pPr>
            <a:fld id="{C5947F11-B15D-4C8C-A61E-538BE06379F2}" type="slidenum">
              <a:rPr lang="cs-CZ"/>
              <a:pPr>
                <a:defRPr/>
              </a:pPr>
              <a:t>‹#›</a:t>
            </a:fld>
            <a:endParaRPr lang="cs-CZ"/>
          </a:p>
        </p:txBody>
      </p:sp>
    </p:spTree>
    <p:extLst>
      <p:ext uri="{BB962C8B-B14F-4D97-AF65-F5344CB8AC3E}">
        <p14:creationId xmlns:p14="http://schemas.microsoft.com/office/powerpoint/2010/main" val="3825307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4"/>
          <p:cNvSpPr>
            <a:spLocks noGrp="1" noChangeArrowheads="1"/>
          </p:cNvSpPr>
          <p:nvPr>
            <p:ph type="dt" sz="half" idx="10"/>
          </p:nvPr>
        </p:nvSpPr>
        <p:spPr>
          <a:ln/>
        </p:spPr>
        <p:txBody>
          <a:bodyPr/>
          <a:lstStyle>
            <a:lvl1pPr>
              <a:defRPr/>
            </a:lvl1pPr>
          </a:lstStyle>
          <a:p>
            <a:pPr>
              <a:defRPr/>
            </a:pPr>
            <a:endParaRPr lang="cs-CZ"/>
          </a:p>
        </p:txBody>
      </p:sp>
      <p:sp>
        <p:nvSpPr>
          <p:cNvPr id="8" name="Rectangle 45"/>
          <p:cNvSpPr>
            <a:spLocks noGrp="1" noChangeArrowheads="1"/>
          </p:cNvSpPr>
          <p:nvPr>
            <p:ph type="ftr" sz="quarter" idx="11"/>
          </p:nvPr>
        </p:nvSpPr>
        <p:spPr>
          <a:ln/>
        </p:spPr>
        <p:txBody>
          <a:bodyPr/>
          <a:lstStyle>
            <a:lvl1pPr>
              <a:defRPr/>
            </a:lvl1pPr>
          </a:lstStyle>
          <a:p>
            <a:pPr>
              <a:defRPr/>
            </a:pPr>
            <a:endParaRPr lang="cs-CZ"/>
          </a:p>
        </p:txBody>
      </p:sp>
      <p:sp>
        <p:nvSpPr>
          <p:cNvPr id="9" name="Rectangle 46"/>
          <p:cNvSpPr>
            <a:spLocks noGrp="1" noChangeArrowheads="1"/>
          </p:cNvSpPr>
          <p:nvPr>
            <p:ph type="sldNum" sz="quarter" idx="12"/>
          </p:nvPr>
        </p:nvSpPr>
        <p:spPr>
          <a:ln/>
        </p:spPr>
        <p:txBody>
          <a:bodyPr/>
          <a:lstStyle>
            <a:lvl1pPr>
              <a:defRPr/>
            </a:lvl1pPr>
          </a:lstStyle>
          <a:p>
            <a:pPr>
              <a:defRPr/>
            </a:pPr>
            <a:fld id="{B17A5020-4314-4EE6-A6E5-351F07610CB9}" type="slidenum">
              <a:rPr lang="cs-CZ"/>
              <a:pPr>
                <a:defRPr/>
              </a:pPr>
              <a:t>‹#›</a:t>
            </a:fld>
            <a:endParaRPr lang="cs-CZ"/>
          </a:p>
        </p:txBody>
      </p:sp>
    </p:spTree>
    <p:extLst>
      <p:ext uri="{BB962C8B-B14F-4D97-AF65-F5344CB8AC3E}">
        <p14:creationId xmlns:p14="http://schemas.microsoft.com/office/powerpoint/2010/main" val="2360859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44"/>
          <p:cNvSpPr>
            <a:spLocks noGrp="1" noChangeArrowheads="1"/>
          </p:cNvSpPr>
          <p:nvPr>
            <p:ph type="dt" sz="half" idx="10"/>
          </p:nvPr>
        </p:nvSpPr>
        <p:spPr>
          <a:ln/>
        </p:spPr>
        <p:txBody>
          <a:bodyPr/>
          <a:lstStyle>
            <a:lvl1pPr>
              <a:defRPr/>
            </a:lvl1pPr>
          </a:lstStyle>
          <a:p>
            <a:pPr>
              <a:defRPr/>
            </a:pPr>
            <a:endParaRPr lang="cs-CZ"/>
          </a:p>
        </p:txBody>
      </p:sp>
      <p:sp>
        <p:nvSpPr>
          <p:cNvPr id="4" name="Rectangle 45"/>
          <p:cNvSpPr>
            <a:spLocks noGrp="1" noChangeArrowheads="1"/>
          </p:cNvSpPr>
          <p:nvPr>
            <p:ph type="ftr" sz="quarter" idx="11"/>
          </p:nvPr>
        </p:nvSpPr>
        <p:spPr>
          <a:ln/>
        </p:spPr>
        <p:txBody>
          <a:bodyPr/>
          <a:lstStyle>
            <a:lvl1pPr>
              <a:defRPr/>
            </a:lvl1pPr>
          </a:lstStyle>
          <a:p>
            <a:pPr>
              <a:defRPr/>
            </a:pPr>
            <a:endParaRPr lang="cs-CZ"/>
          </a:p>
        </p:txBody>
      </p:sp>
      <p:sp>
        <p:nvSpPr>
          <p:cNvPr id="5" name="Rectangle 46"/>
          <p:cNvSpPr>
            <a:spLocks noGrp="1" noChangeArrowheads="1"/>
          </p:cNvSpPr>
          <p:nvPr>
            <p:ph type="sldNum" sz="quarter" idx="12"/>
          </p:nvPr>
        </p:nvSpPr>
        <p:spPr>
          <a:ln/>
        </p:spPr>
        <p:txBody>
          <a:bodyPr/>
          <a:lstStyle>
            <a:lvl1pPr>
              <a:defRPr/>
            </a:lvl1pPr>
          </a:lstStyle>
          <a:p>
            <a:pPr>
              <a:defRPr/>
            </a:pPr>
            <a:fld id="{6529817E-0799-42C7-97B1-43A7BB312B47}" type="slidenum">
              <a:rPr lang="cs-CZ"/>
              <a:pPr>
                <a:defRPr/>
              </a:pPr>
              <a:t>‹#›</a:t>
            </a:fld>
            <a:endParaRPr lang="cs-CZ"/>
          </a:p>
        </p:txBody>
      </p:sp>
    </p:spTree>
    <p:extLst>
      <p:ext uri="{BB962C8B-B14F-4D97-AF65-F5344CB8AC3E}">
        <p14:creationId xmlns:p14="http://schemas.microsoft.com/office/powerpoint/2010/main" val="2029144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cs-CZ"/>
          </a:p>
        </p:txBody>
      </p:sp>
      <p:sp>
        <p:nvSpPr>
          <p:cNvPr id="3" name="Rectangle 45"/>
          <p:cNvSpPr>
            <a:spLocks noGrp="1" noChangeArrowheads="1"/>
          </p:cNvSpPr>
          <p:nvPr>
            <p:ph type="ftr" sz="quarter" idx="11"/>
          </p:nvPr>
        </p:nvSpPr>
        <p:spPr>
          <a:ln/>
        </p:spPr>
        <p:txBody>
          <a:bodyPr/>
          <a:lstStyle>
            <a:lvl1pPr>
              <a:defRPr/>
            </a:lvl1pPr>
          </a:lstStyle>
          <a:p>
            <a:pPr>
              <a:defRPr/>
            </a:pPr>
            <a:endParaRPr lang="cs-CZ"/>
          </a:p>
        </p:txBody>
      </p:sp>
      <p:sp>
        <p:nvSpPr>
          <p:cNvPr id="4" name="Rectangle 46"/>
          <p:cNvSpPr>
            <a:spLocks noGrp="1" noChangeArrowheads="1"/>
          </p:cNvSpPr>
          <p:nvPr>
            <p:ph type="sldNum" sz="quarter" idx="12"/>
          </p:nvPr>
        </p:nvSpPr>
        <p:spPr>
          <a:ln/>
        </p:spPr>
        <p:txBody>
          <a:bodyPr/>
          <a:lstStyle>
            <a:lvl1pPr>
              <a:defRPr/>
            </a:lvl1pPr>
          </a:lstStyle>
          <a:p>
            <a:pPr>
              <a:defRPr/>
            </a:pPr>
            <a:fld id="{87F94D14-205B-44B5-AF0B-4D7A0F7D6894}" type="slidenum">
              <a:rPr lang="cs-CZ"/>
              <a:pPr>
                <a:defRPr/>
              </a:pPr>
              <a:t>‹#›</a:t>
            </a:fld>
            <a:endParaRPr lang="cs-CZ"/>
          </a:p>
        </p:txBody>
      </p:sp>
    </p:spTree>
    <p:extLst>
      <p:ext uri="{BB962C8B-B14F-4D97-AF65-F5344CB8AC3E}">
        <p14:creationId xmlns:p14="http://schemas.microsoft.com/office/powerpoint/2010/main" val="1346157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4"/>
          <p:cNvSpPr>
            <a:spLocks noGrp="1" noChangeArrowheads="1"/>
          </p:cNvSpPr>
          <p:nvPr>
            <p:ph type="dt" sz="half" idx="10"/>
          </p:nvPr>
        </p:nvSpPr>
        <p:spPr>
          <a:ln/>
        </p:spPr>
        <p:txBody>
          <a:bodyPr/>
          <a:lstStyle>
            <a:lvl1pPr>
              <a:defRPr/>
            </a:lvl1pPr>
          </a:lstStyle>
          <a:p>
            <a:pPr>
              <a:defRPr/>
            </a:pPr>
            <a:endParaRPr lang="cs-CZ"/>
          </a:p>
        </p:txBody>
      </p:sp>
      <p:sp>
        <p:nvSpPr>
          <p:cNvPr id="6" name="Rectangle 45"/>
          <p:cNvSpPr>
            <a:spLocks noGrp="1" noChangeArrowheads="1"/>
          </p:cNvSpPr>
          <p:nvPr>
            <p:ph type="ftr" sz="quarter" idx="11"/>
          </p:nvPr>
        </p:nvSpPr>
        <p:spPr>
          <a:ln/>
        </p:spPr>
        <p:txBody>
          <a:bodyPr/>
          <a:lstStyle>
            <a:lvl1pPr>
              <a:defRPr/>
            </a:lvl1pPr>
          </a:lstStyle>
          <a:p>
            <a:pPr>
              <a:defRPr/>
            </a:pPr>
            <a:endParaRPr lang="cs-CZ"/>
          </a:p>
        </p:txBody>
      </p:sp>
      <p:sp>
        <p:nvSpPr>
          <p:cNvPr id="7" name="Rectangle 46"/>
          <p:cNvSpPr>
            <a:spLocks noGrp="1" noChangeArrowheads="1"/>
          </p:cNvSpPr>
          <p:nvPr>
            <p:ph type="sldNum" sz="quarter" idx="12"/>
          </p:nvPr>
        </p:nvSpPr>
        <p:spPr>
          <a:ln/>
        </p:spPr>
        <p:txBody>
          <a:bodyPr/>
          <a:lstStyle>
            <a:lvl1pPr>
              <a:defRPr/>
            </a:lvl1pPr>
          </a:lstStyle>
          <a:p>
            <a:pPr>
              <a:defRPr/>
            </a:pPr>
            <a:fld id="{9D2EEF59-9BF0-442B-92AE-336A0387C8C3}" type="slidenum">
              <a:rPr lang="cs-CZ"/>
              <a:pPr>
                <a:defRPr/>
              </a:pPr>
              <a:t>‹#›</a:t>
            </a:fld>
            <a:endParaRPr lang="cs-CZ"/>
          </a:p>
        </p:txBody>
      </p:sp>
    </p:spTree>
    <p:extLst>
      <p:ext uri="{BB962C8B-B14F-4D97-AF65-F5344CB8AC3E}">
        <p14:creationId xmlns:p14="http://schemas.microsoft.com/office/powerpoint/2010/main" val="184144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4"/>
          <p:cNvSpPr>
            <a:spLocks noGrp="1" noChangeArrowheads="1"/>
          </p:cNvSpPr>
          <p:nvPr>
            <p:ph type="dt" sz="half" idx="10"/>
          </p:nvPr>
        </p:nvSpPr>
        <p:spPr>
          <a:ln/>
        </p:spPr>
        <p:txBody>
          <a:bodyPr/>
          <a:lstStyle>
            <a:lvl1pPr>
              <a:defRPr/>
            </a:lvl1pPr>
          </a:lstStyle>
          <a:p>
            <a:pPr>
              <a:defRPr/>
            </a:pPr>
            <a:endParaRPr lang="cs-CZ"/>
          </a:p>
        </p:txBody>
      </p:sp>
      <p:sp>
        <p:nvSpPr>
          <p:cNvPr id="6" name="Rectangle 45"/>
          <p:cNvSpPr>
            <a:spLocks noGrp="1" noChangeArrowheads="1"/>
          </p:cNvSpPr>
          <p:nvPr>
            <p:ph type="ftr" sz="quarter" idx="11"/>
          </p:nvPr>
        </p:nvSpPr>
        <p:spPr>
          <a:ln/>
        </p:spPr>
        <p:txBody>
          <a:bodyPr/>
          <a:lstStyle>
            <a:lvl1pPr>
              <a:defRPr/>
            </a:lvl1pPr>
          </a:lstStyle>
          <a:p>
            <a:pPr>
              <a:defRPr/>
            </a:pPr>
            <a:endParaRPr lang="cs-CZ"/>
          </a:p>
        </p:txBody>
      </p:sp>
      <p:sp>
        <p:nvSpPr>
          <p:cNvPr id="7" name="Rectangle 46"/>
          <p:cNvSpPr>
            <a:spLocks noGrp="1" noChangeArrowheads="1"/>
          </p:cNvSpPr>
          <p:nvPr>
            <p:ph type="sldNum" sz="quarter" idx="12"/>
          </p:nvPr>
        </p:nvSpPr>
        <p:spPr>
          <a:ln/>
        </p:spPr>
        <p:txBody>
          <a:bodyPr/>
          <a:lstStyle>
            <a:lvl1pPr>
              <a:defRPr/>
            </a:lvl1pPr>
          </a:lstStyle>
          <a:p>
            <a:pPr>
              <a:defRPr/>
            </a:pPr>
            <a:fld id="{A81EC952-925F-4760-A776-7DC23CBE2DA0}" type="slidenum">
              <a:rPr lang="cs-CZ"/>
              <a:pPr>
                <a:defRPr/>
              </a:pPr>
              <a:t>‹#›</a:t>
            </a:fld>
            <a:endParaRPr lang="cs-CZ"/>
          </a:p>
        </p:txBody>
      </p:sp>
    </p:spTree>
    <p:extLst>
      <p:ext uri="{BB962C8B-B14F-4D97-AF65-F5344CB8AC3E}">
        <p14:creationId xmlns:p14="http://schemas.microsoft.com/office/powerpoint/2010/main" val="3391812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6413"/>
            <a:chOff x="0" y="0"/>
            <a:chExt cx="5760" cy="4319"/>
          </a:xfrm>
        </p:grpSpPr>
        <p:sp>
          <p:nvSpPr>
            <p:cNvPr id="166915"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166916"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166917"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1035" name="Freeform 6"/>
            <p:cNvSpPr>
              <a:spLocks/>
            </p:cNvSpPr>
            <p:nvPr/>
          </p:nvSpPr>
          <p:spPr bwMode="hidden">
            <a:xfrm>
              <a:off x="4038" y="3577"/>
              <a:ext cx="1720" cy="65"/>
            </a:xfrm>
            <a:custGeom>
              <a:avLst/>
              <a:gdLst>
                <a:gd name="T0" fmla="*/ 1718 w 1722"/>
                <a:gd name="T1" fmla="*/ 64 h 66"/>
                <a:gd name="T2" fmla="*/ 1718 w 1722"/>
                <a:gd name="T3" fmla="*/ 58 h 66"/>
                <a:gd name="T4" fmla="*/ 0 w 1722"/>
                <a:gd name="T5" fmla="*/ 0 h 66"/>
                <a:gd name="T6" fmla="*/ 0 w 1722"/>
                <a:gd name="T7" fmla="*/ 46 h 66"/>
                <a:gd name="T8" fmla="*/ 1718 w 1722"/>
                <a:gd name="T9" fmla="*/ 64 h 66"/>
                <a:gd name="T10" fmla="*/ 1718 w 1722"/>
                <a:gd name="T11" fmla="*/ 64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6919"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cs-CZ"/>
            </a:p>
          </p:txBody>
        </p:sp>
        <p:sp>
          <p:nvSpPr>
            <p:cNvPr id="1037" name="Freeform 8"/>
            <p:cNvSpPr>
              <a:spLocks/>
            </p:cNvSpPr>
            <p:nvPr/>
          </p:nvSpPr>
          <p:spPr bwMode="hidden">
            <a:xfrm>
              <a:off x="4784" y="3702"/>
              <a:ext cx="974" cy="101"/>
            </a:xfrm>
            <a:custGeom>
              <a:avLst/>
              <a:gdLst>
                <a:gd name="T0" fmla="*/ 973 w 975"/>
                <a:gd name="T1" fmla="*/ 48 h 101"/>
                <a:gd name="T2" fmla="*/ 973 w 975"/>
                <a:gd name="T3" fmla="*/ 0 h 101"/>
                <a:gd name="T4" fmla="*/ 0 w 975"/>
                <a:gd name="T5" fmla="*/ 24 h 101"/>
                <a:gd name="T6" fmla="*/ 0 w 975"/>
                <a:gd name="T7" fmla="*/ 101 h 101"/>
                <a:gd name="T8" fmla="*/ 973 w 975"/>
                <a:gd name="T9" fmla="*/ 48 h 101"/>
                <a:gd name="T10" fmla="*/ 973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038" name="Freeform 9"/>
            <p:cNvSpPr>
              <a:spLocks/>
            </p:cNvSpPr>
            <p:nvPr/>
          </p:nvSpPr>
          <p:spPr bwMode="hidden">
            <a:xfrm>
              <a:off x="3619" y="3815"/>
              <a:ext cx="2139" cy="198"/>
            </a:xfrm>
            <a:custGeom>
              <a:avLst/>
              <a:gdLst>
                <a:gd name="T0" fmla="*/ 2137 w 2141"/>
                <a:gd name="T1" fmla="*/ 0 h 198"/>
                <a:gd name="T2" fmla="*/ 0 w 2141"/>
                <a:gd name="T3" fmla="*/ 156 h 198"/>
                <a:gd name="T4" fmla="*/ 0 w 2141"/>
                <a:gd name="T5" fmla="*/ 198 h 198"/>
                <a:gd name="T6" fmla="*/ 2137 w 2141"/>
                <a:gd name="T7" fmla="*/ 0 h 198"/>
                <a:gd name="T8" fmla="*/ 2137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6922"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1040" name="Freeform 11"/>
            <p:cNvSpPr>
              <a:spLocks/>
            </p:cNvSpPr>
            <p:nvPr/>
          </p:nvSpPr>
          <p:spPr bwMode="hidden">
            <a:xfrm>
              <a:off x="2097" y="4043"/>
              <a:ext cx="2514" cy="276"/>
            </a:xfrm>
            <a:custGeom>
              <a:avLst/>
              <a:gdLst>
                <a:gd name="T0" fmla="*/ 2176 w 2517"/>
                <a:gd name="T1" fmla="*/ 276 h 276"/>
                <a:gd name="T2" fmla="*/ 2511 w 2517"/>
                <a:gd name="T3" fmla="*/ 204 h 276"/>
                <a:gd name="T4" fmla="*/ 2254 w 2517"/>
                <a:gd name="T5" fmla="*/ 0 h 276"/>
                <a:gd name="T6" fmla="*/ 0 w 2517"/>
                <a:gd name="T7" fmla="*/ 276 h 276"/>
                <a:gd name="T8" fmla="*/ 2176 w 2517"/>
                <a:gd name="T9" fmla="*/ 276 h 276"/>
                <a:gd name="T10" fmla="*/ 2176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6924"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1042" name="Freeform 13"/>
            <p:cNvSpPr>
              <a:spLocks/>
            </p:cNvSpPr>
            <p:nvPr/>
          </p:nvSpPr>
          <p:spPr bwMode="hidden">
            <a:xfrm>
              <a:off x="5030" y="3151"/>
              <a:ext cx="728" cy="240"/>
            </a:xfrm>
            <a:custGeom>
              <a:avLst/>
              <a:gdLst>
                <a:gd name="T0" fmla="*/ 727 w 729"/>
                <a:gd name="T1" fmla="*/ 240 h 240"/>
                <a:gd name="T2" fmla="*/ 0 w 729"/>
                <a:gd name="T3" fmla="*/ 0 h 240"/>
                <a:gd name="T4" fmla="*/ 0 w 729"/>
                <a:gd name="T5" fmla="*/ 6 h 240"/>
                <a:gd name="T6" fmla="*/ 727 w 729"/>
                <a:gd name="T7" fmla="*/ 240 h 240"/>
                <a:gd name="T8" fmla="*/ 727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6926"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1044" name="Freeform 15"/>
            <p:cNvSpPr>
              <a:spLocks/>
            </p:cNvSpPr>
            <p:nvPr/>
          </p:nvSpPr>
          <p:spPr bwMode="hidden">
            <a:xfrm>
              <a:off x="5030" y="3049"/>
              <a:ext cx="728" cy="318"/>
            </a:xfrm>
            <a:custGeom>
              <a:avLst/>
              <a:gdLst>
                <a:gd name="T0" fmla="*/ 727 w 729"/>
                <a:gd name="T1" fmla="*/ 318 h 318"/>
                <a:gd name="T2" fmla="*/ 727 w 729"/>
                <a:gd name="T3" fmla="*/ 312 h 318"/>
                <a:gd name="T4" fmla="*/ 0 w 729"/>
                <a:gd name="T5" fmla="*/ 0 h 318"/>
                <a:gd name="T6" fmla="*/ 0 w 729"/>
                <a:gd name="T7" fmla="*/ 54 h 318"/>
                <a:gd name="T8" fmla="*/ 727 w 729"/>
                <a:gd name="T9" fmla="*/ 318 h 318"/>
                <a:gd name="T10" fmla="*/ 727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6928"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166929"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166930"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1048"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6932"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1050"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6934"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166935"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cs-CZ"/>
            </a:p>
          </p:txBody>
        </p:sp>
        <p:sp>
          <p:nvSpPr>
            <p:cNvPr id="166936"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1054"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6938"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166939"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1057" name="Freeform 28"/>
            <p:cNvSpPr>
              <a:spLocks/>
            </p:cNvSpPr>
            <p:nvPr/>
          </p:nvSpPr>
          <p:spPr bwMode="hidden">
            <a:xfrm>
              <a:off x="5698" y="653"/>
              <a:ext cx="60" cy="311"/>
            </a:xfrm>
            <a:custGeom>
              <a:avLst/>
              <a:gdLst>
                <a:gd name="T0" fmla="*/ 0 w 60"/>
                <a:gd name="T1" fmla="*/ 144 h 312"/>
                <a:gd name="T2" fmla="*/ 60 w 60"/>
                <a:gd name="T3" fmla="*/ 310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6941"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1059"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cs-CZ"/>
            </a:p>
          </p:txBody>
        </p:sp>
        <p:sp>
          <p:nvSpPr>
            <p:cNvPr id="166943"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166944"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166945"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166946"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166947"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166948"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166949"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166950"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grpSp>
          <p:nvGrpSpPr>
            <p:cNvPr id="1068" name="Group 39"/>
            <p:cNvGrpSpPr>
              <a:grpSpLocks/>
            </p:cNvGrpSpPr>
            <p:nvPr userDrawn="1"/>
          </p:nvGrpSpPr>
          <p:grpSpPr bwMode="auto">
            <a:xfrm>
              <a:off x="0" y="1632"/>
              <a:ext cx="5758" cy="1858"/>
              <a:chOff x="0" y="1632"/>
              <a:chExt cx="5758" cy="1858"/>
            </a:xfrm>
          </p:grpSpPr>
          <p:sp>
            <p:nvSpPr>
              <p:cNvPr id="166952"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sp>
            <p:nvSpPr>
              <p:cNvPr id="166953"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cs-CZ"/>
              </a:p>
            </p:txBody>
          </p:sp>
        </p:grpSp>
      </p:grpSp>
      <p:sp>
        <p:nvSpPr>
          <p:cNvPr id="166954" name="Rectangle 42"/>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smtClean="0"/>
              <a:t>Klepnutím lze upravit styl předlohy nadpisů.</a:t>
            </a:r>
          </a:p>
        </p:txBody>
      </p:sp>
      <p:sp>
        <p:nvSpPr>
          <p:cNvPr id="166955"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66956" name="Rectangle 4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a:defRPr/>
            </a:pPr>
            <a:endParaRPr lang="cs-CZ"/>
          </a:p>
        </p:txBody>
      </p:sp>
      <p:sp>
        <p:nvSpPr>
          <p:cNvPr id="166957" name="Rectangle 4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a:defRPr/>
            </a:pPr>
            <a:endParaRPr lang="cs-CZ"/>
          </a:p>
        </p:txBody>
      </p:sp>
      <p:sp>
        <p:nvSpPr>
          <p:cNvPr id="166958" name="Rectangle 4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a:defRPr/>
            </a:pPr>
            <a:fld id="{F1E5E29E-94F6-4FF1-B609-A28BF87A9A0C}" type="slidenum">
              <a:rPr lang="cs-CZ"/>
              <a:pPr>
                <a:defRPr/>
              </a:pPr>
              <a:t>‹#›</a:t>
            </a:fld>
            <a:endParaRPr lang="cs-CZ"/>
          </a:p>
        </p:txBody>
      </p:sp>
    </p:spTree>
  </p:cSld>
  <p:clrMap bg1="dk2" tx1="lt1" bg2="dk1" tx2="lt2" accent1="accent1" accent2="accent2" accent3="accent3" accent4="accent4" accent5="accent5" accent6="accent6" hlink="hlink" folHlink="folHlink"/>
  <p:sldLayoutIdLst>
    <p:sldLayoutId id="2147483695"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4"/>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5"/>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6"/>
          <p:cNvSpPr>
            <a:spLocks noGrp="1" noChangeArrowheads="1"/>
          </p:cNvSpPr>
          <p:nvPr>
            <p:ph type="ctrTitle"/>
          </p:nvPr>
        </p:nvSpPr>
        <p:spPr/>
        <p:txBody>
          <a:bodyPr/>
          <a:lstStyle/>
          <a:p>
            <a:pPr eaLnBrk="1" hangingPunct="1">
              <a:defRPr/>
            </a:pPr>
            <a:r>
              <a:rPr lang="cs-CZ" smtClean="0"/>
              <a:t>Inflation and price development</a:t>
            </a:r>
          </a:p>
        </p:txBody>
      </p:sp>
      <p:sp>
        <p:nvSpPr>
          <p:cNvPr id="3075" name="Text Box 8"/>
          <p:cNvSpPr txBox="1">
            <a:spLocks noChangeArrowheads="1"/>
          </p:cNvSpPr>
          <p:nvPr/>
        </p:nvSpPr>
        <p:spPr bwMode="auto">
          <a:xfrm>
            <a:off x="3851275" y="5084763"/>
            <a:ext cx="48244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cs-CZ">
                <a:latin typeface="Tahoma" charset="0"/>
              </a:rPr>
              <a:t>Ing. Tomáš Paleta, Ph.D., ESF MU</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defRPr/>
            </a:pPr>
            <a:r>
              <a:rPr lang="en-GB" sz="3200" b="1" u="sng" smtClean="0">
                <a:cs typeface="Times New Roman" charset="0"/>
              </a:rPr>
              <a:t>Development of functions and position of the C</a:t>
            </a:r>
            <a:r>
              <a:rPr lang="cs-CZ" sz="3200" b="1" u="sng" smtClean="0"/>
              <a:t>zech central bank</a:t>
            </a:r>
            <a:r>
              <a:rPr lang="en-GB" sz="3200" b="1" u="sng" smtClean="0"/>
              <a:t> </a:t>
            </a:r>
            <a:endParaRPr lang="cs-CZ" sz="3200" b="1" u="sng" smtClean="0"/>
          </a:p>
        </p:txBody>
      </p:sp>
      <p:sp>
        <p:nvSpPr>
          <p:cNvPr id="104451" name="Rectangle 3"/>
          <p:cNvSpPr>
            <a:spLocks noGrp="1" noChangeArrowheads="1"/>
          </p:cNvSpPr>
          <p:nvPr>
            <p:ph type="body" idx="1"/>
          </p:nvPr>
        </p:nvSpPr>
        <p:spPr>
          <a:xfrm>
            <a:off x="457200" y="1600200"/>
            <a:ext cx="8229600" cy="922338"/>
          </a:xfrm>
        </p:spPr>
        <p:txBody>
          <a:bodyPr/>
          <a:lstStyle/>
          <a:p>
            <a:pPr algn="just" eaLnBrk="1" hangingPunct="1">
              <a:buFont typeface="Wingdings" pitchFamily="2" charset="2"/>
              <a:buNone/>
              <a:defRPr/>
            </a:pPr>
            <a:r>
              <a:rPr lang="cs-CZ" sz="2400" b="1" smtClean="0">
                <a:latin typeface="Times New Roman" charset="0"/>
              </a:rPr>
              <a:t>Mutual coordination of monetary and fiscal policies depend on two basic things :</a:t>
            </a:r>
          </a:p>
        </p:txBody>
      </p:sp>
      <p:sp>
        <p:nvSpPr>
          <p:cNvPr id="104452" name="Rectangle 4"/>
          <p:cNvSpPr>
            <a:spLocks noChangeArrowheads="1"/>
          </p:cNvSpPr>
          <p:nvPr/>
        </p:nvSpPr>
        <p:spPr bwMode="auto">
          <a:xfrm>
            <a:off x="1066800" y="2971800"/>
            <a:ext cx="7772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342900" indent="-342900" algn="just">
              <a:spcBef>
                <a:spcPct val="20000"/>
              </a:spcBef>
              <a:buClr>
                <a:schemeClr val="accent2"/>
              </a:buClr>
              <a:buSzPct val="80000"/>
              <a:buFont typeface="Wingdings" pitchFamily="2" charset="2"/>
              <a:buChar char="§"/>
            </a:pPr>
            <a:r>
              <a:rPr lang="en-GB" sz="2400">
                <a:latin typeface="Times New Roman" pitchFamily="18" charset="0"/>
                <a:cs typeface="Times New Roman" pitchFamily="18" charset="0"/>
              </a:rPr>
              <a:t>the </a:t>
            </a:r>
            <a:r>
              <a:rPr lang="cs-CZ" sz="2400">
                <a:latin typeface="Times New Roman" pitchFamily="18" charset="0"/>
              </a:rPr>
              <a:t>level</a:t>
            </a:r>
            <a:r>
              <a:rPr lang="en-GB" sz="2400">
                <a:latin typeface="Times New Roman" pitchFamily="18" charset="0"/>
                <a:cs typeface="Times New Roman" pitchFamily="18" charset="0"/>
              </a:rPr>
              <a:t> of central bank’s independence </a:t>
            </a:r>
            <a:endParaRPr lang="cs-CZ" sz="2400">
              <a:latin typeface="Times New Roman" pitchFamily="18" charset="0"/>
            </a:endParaRPr>
          </a:p>
          <a:p>
            <a:pPr marL="342900" indent="-342900" algn="just">
              <a:spcBef>
                <a:spcPct val="20000"/>
              </a:spcBef>
              <a:buClr>
                <a:schemeClr val="accent2"/>
              </a:buClr>
              <a:buSzPct val="80000"/>
              <a:buFont typeface="Wingdings" pitchFamily="2" charset="2"/>
              <a:buChar char="§"/>
            </a:pPr>
            <a:r>
              <a:rPr lang="en-GB" sz="2400">
                <a:latin typeface="Times New Roman" pitchFamily="18" charset="0"/>
                <a:cs typeface="Times New Roman" pitchFamily="18" charset="0"/>
              </a:rPr>
              <a:t>concept of macroeconomic </a:t>
            </a:r>
            <a:r>
              <a:rPr lang="en-GB" sz="2400">
                <a:latin typeface="Times New Roman" pitchFamily="18" charset="0"/>
              </a:rPr>
              <a:t>tasks</a:t>
            </a:r>
            <a:r>
              <a:rPr lang="en-GB" sz="2400">
                <a:latin typeface="Times New Roman" pitchFamily="18" charset="0"/>
                <a:cs typeface="Times New Roman" pitchFamily="18" charset="0"/>
              </a:rPr>
              <a:t> </a:t>
            </a:r>
          </a:p>
          <a:p>
            <a:pPr marL="342900" indent="-342900" algn="just">
              <a:spcBef>
                <a:spcPct val="20000"/>
              </a:spcBef>
              <a:buClr>
                <a:schemeClr val="accent2"/>
              </a:buClr>
              <a:buSzPct val="80000"/>
              <a:buFont typeface="Wingdings" pitchFamily="2" charset="2"/>
              <a:buChar char="§"/>
            </a:pPr>
            <a:endParaRPr lang="en-GB" sz="2400">
              <a:latin typeface="Times New Roman" pitchFamily="18" charset="0"/>
            </a:endParaRPr>
          </a:p>
        </p:txBody>
      </p:sp>
      <p:sp>
        <p:nvSpPr>
          <p:cNvPr id="104453" name="Rectangle 5"/>
          <p:cNvSpPr>
            <a:spLocks noChangeArrowheads="1"/>
          </p:cNvSpPr>
          <p:nvPr/>
        </p:nvSpPr>
        <p:spPr bwMode="auto">
          <a:xfrm>
            <a:off x="685800" y="4724400"/>
            <a:ext cx="7772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342900" indent="-342900" algn="just">
              <a:spcBef>
                <a:spcPct val="20000"/>
              </a:spcBef>
              <a:buClr>
                <a:schemeClr val="accent2"/>
              </a:buClr>
              <a:buSzPct val="80000"/>
              <a:buFont typeface="Wingdings" pitchFamily="2" charset="2"/>
              <a:buNone/>
              <a:defRPr/>
            </a:pPr>
            <a:r>
              <a:rPr lang="cs-CZ" sz="2400">
                <a:solidFill>
                  <a:schemeClr val="tx2"/>
                </a:solidFill>
                <a:effectLst>
                  <a:outerShdw blurRad="38100" dist="38100" dir="2700000" algn="tl">
                    <a:srgbClr val="000000"/>
                  </a:outerShdw>
                </a:effectLst>
                <a:latin typeface="Times New Roman" charset="0"/>
              </a:rPr>
              <a:t>		</a:t>
            </a:r>
            <a:r>
              <a:rPr lang="en-US" sz="2400" b="1">
                <a:solidFill>
                  <a:schemeClr val="tx2"/>
                </a:solidFill>
                <a:effectLst>
                  <a:outerShdw blurRad="38100" dist="38100" dir="2700000" algn="tl">
                    <a:srgbClr val="000000"/>
                  </a:outerShdw>
                </a:effectLst>
                <a:latin typeface="Times New Roman" charset="0"/>
                <a:cs typeface="Times New Roman" charset="0"/>
              </a:rPr>
              <a:t>During the transition, both these things were </a:t>
            </a:r>
            <a:r>
              <a:rPr lang="cs-CZ" sz="2400" b="1">
                <a:solidFill>
                  <a:schemeClr val="tx2"/>
                </a:solidFill>
                <a:effectLst>
                  <a:outerShdw blurRad="38100" dist="38100" dir="2700000" algn="tl">
                    <a:srgbClr val="000000"/>
                  </a:outerShdw>
                </a:effectLst>
                <a:latin typeface="Times New Roman" charset="0"/>
              </a:rPr>
              <a:t>	</a:t>
            </a:r>
            <a:r>
              <a:rPr lang="en-US" sz="2400" b="1">
                <a:solidFill>
                  <a:schemeClr val="tx2"/>
                </a:solidFill>
                <a:effectLst>
                  <a:outerShdw blurRad="38100" dist="38100" dir="2700000" algn="tl">
                    <a:srgbClr val="000000"/>
                  </a:outerShdw>
                </a:effectLst>
                <a:latin typeface="Times New Roman" charset="0"/>
                <a:cs typeface="Times New Roman" charset="0"/>
              </a:rPr>
              <a:t>developing </a:t>
            </a:r>
            <a:r>
              <a:rPr lang="en-US" sz="2400" b="1">
                <a:solidFill>
                  <a:schemeClr val="accent2"/>
                </a:solidFill>
                <a:effectLst>
                  <a:outerShdw blurRad="38100" dist="38100" dir="2700000" algn="tl">
                    <a:srgbClr val="000000"/>
                  </a:outerShdw>
                </a:effectLst>
                <a:latin typeface="Times New Roman" charset="0"/>
                <a:cs typeface="Times New Roman" charset="0"/>
                <a:sym typeface="Symbol" pitchFamily="18" charset="2"/>
              </a:rPr>
              <a:t></a:t>
            </a:r>
            <a:r>
              <a:rPr lang="cs-CZ" sz="2400" b="1">
                <a:solidFill>
                  <a:schemeClr val="tx2"/>
                </a:solidFill>
                <a:effectLst>
                  <a:outerShdw blurRad="38100" dist="38100" dir="2700000" algn="tl">
                    <a:srgbClr val="000000"/>
                  </a:outerShdw>
                </a:effectLst>
                <a:latin typeface="Times New Roman" charset="0"/>
              </a:rPr>
              <a:t> </a:t>
            </a:r>
            <a:r>
              <a:rPr lang="en-US" sz="2400" b="1">
                <a:solidFill>
                  <a:schemeClr val="tx2"/>
                </a:solidFill>
                <a:effectLst>
                  <a:outerShdw blurRad="38100" dist="38100" dir="2700000" algn="tl">
                    <a:srgbClr val="000000"/>
                  </a:outerShdw>
                </a:effectLst>
                <a:latin typeface="Times New Roman" charset="0"/>
                <a:cs typeface="Times New Roman" charset="0"/>
              </a:rPr>
              <a:t>the functions and position of the </a:t>
            </a:r>
            <a:r>
              <a:rPr lang="cs-CZ" sz="2400" b="1">
                <a:solidFill>
                  <a:schemeClr val="tx2"/>
                </a:solidFill>
                <a:effectLst>
                  <a:outerShdw blurRad="38100" dist="38100" dir="2700000" algn="tl">
                    <a:srgbClr val="000000"/>
                  </a:outerShdw>
                </a:effectLst>
                <a:latin typeface="Times New Roman" charset="0"/>
              </a:rPr>
              <a:t>	</a:t>
            </a:r>
            <a:r>
              <a:rPr lang="en-US" sz="2400" b="1">
                <a:solidFill>
                  <a:schemeClr val="tx2"/>
                </a:solidFill>
                <a:effectLst>
                  <a:outerShdw blurRad="38100" dist="38100" dir="2700000" algn="tl">
                    <a:srgbClr val="000000"/>
                  </a:outerShdw>
                </a:effectLst>
                <a:latin typeface="Times New Roman" charset="0"/>
                <a:cs typeface="Times New Roman" charset="0"/>
              </a:rPr>
              <a:t>central bank were changing.</a:t>
            </a:r>
            <a:r>
              <a:rPr lang="en-GB" sz="2400">
                <a:solidFill>
                  <a:schemeClr val="tx2"/>
                </a:solidFill>
                <a:effectLst>
                  <a:outerShdw blurRad="38100" dist="38100" dir="2700000" algn="tl">
                    <a:srgbClr val="000000"/>
                  </a:outerShdw>
                </a:effectLst>
                <a:latin typeface="Times New Roman" charset="0"/>
                <a:cs typeface="Times New Roman"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4452">
                                            <p:txEl>
                                              <p:pRg st="0" end="0"/>
                                            </p:txEl>
                                          </p:spTgt>
                                        </p:tgtEl>
                                        <p:attrNameLst>
                                          <p:attrName>style.visibility</p:attrName>
                                        </p:attrNameLst>
                                      </p:cBhvr>
                                      <p:to>
                                        <p:strVal val="visible"/>
                                      </p:to>
                                    </p:set>
                                    <p:animEffect transition="in" filter="wipe(left)">
                                      <p:cBhvr>
                                        <p:cTn id="7" dur="500"/>
                                        <p:tgtEl>
                                          <p:spTgt spid="10445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4452">
                                            <p:txEl>
                                              <p:pRg st="1" end="1"/>
                                            </p:txEl>
                                          </p:spTgt>
                                        </p:tgtEl>
                                        <p:attrNameLst>
                                          <p:attrName>style.visibility</p:attrName>
                                        </p:attrNameLst>
                                      </p:cBhvr>
                                      <p:to>
                                        <p:strVal val="visible"/>
                                      </p:to>
                                    </p:set>
                                    <p:animEffect transition="in" filter="wipe(left)">
                                      <p:cBhvr>
                                        <p:cTn id="12" dur="500"/>
                                        <p:tgtEl>
                                          <p:spTgt spid="10445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4453">
                                            <p:txEl>
                                              <p:pRg st="0" end="0"/>
                                            </p:txEl>
                                          </p:spTgt>
                                        </p:tgtEl>
                                        <p:attrNameLst>
                                          <p:attrName>style.visibility</p:attrName>
                                        </p:attrNameLst>
                                      </p:cBhvr>
                                      <p:to>
                                        <p:strVal val="visible"/>
                                      </p:to>
                                    </p:set>
                                    <p:animEffect transition="in" filter="wipe(left)">
                                      <p:cBhvr>
                                        <p:cTn id="17" dur="500"/>
                                        <p:tgtEl>
                                          <p:spTgt spid="10445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2" grpId="0" build="p" autoUpdateAnimBg="0"/>
      <p:bldP spid="10445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defRPr/>
            </a:pPr>
            <a:r>
              <a:rPr lang="en-GB" sz="3200" b="1" smtClean="0">
                <a:cs typeface="Times New Roman" charset="0"/>
              </a:rPr>
              <a:t>Socialist monobank til</a:t>
            </a:r>
            <a:r>
              <a:rPr lang="cs-CZ" sz="3200" b="1" smtClean="0"/>
              <a:t>l</a:t>
            </a:r>
            <a:r>
              <a:rPr lang="en-GB" sz="3200" b="1" smtClean="0">
                <a:cs typeface="Times New Roman" charset="0"/>
              </a:rPr>
              <a:t> 1989 </a:t>
            </a:r>
            <a:endParaRPr lang="cs-CZ" sz="3200" b="1" smtClean="0"/>
          </a:p>
        </p:txBody>
      </p:sp>
      <p:sp>
        <p:nvSpPr>
          <p:cNvPr id="106499" name="Rectangle 3"/>
          <p:cNvSpPr>
            <a:spLocks noGrp="1" noChangeArrowheads="1"/>
          </p:cNvSpPr>
          <p:nvPr>
            <p:ph type="body" idx="1"/>
          </p:nvPr>
        </p:nvSpPr>
        <p:spPr>
          <a:xfrm>
            <a:off x="609600" y="2209800"/>
            <a:ext cx="7772400" cy="2286000"/>
          </a:xfrm>
        </p:spPr>
        <p:txBody>
          <a:bodyPr lIns="92075" tIns="46038" rIns="92075" bIns="46038"/>
          <a:lstStyle/>
          <a:p>
            <a:pPr algn="just" eaLnBrk="1" hangingPunct="1">
              <a:buFont typeface="Wingdings" pitchFamily="2" charset="2"/>
              <a:buChar char="§"/>
              <a:defRPr/>
            </a:pPr>
            <a:r>
              <a:rPr lang="cs-CZ" sz="2400" b="1" smtClean="0">
                <a:latin typeface="Times New Roman" charset="0"/>
              </a:rPr>
              <a:t>SBČS was completely subordinated to decisions of the government and to interests of the communist political authority </a:t>
            </a:r>
          </a:p>
          <a:p>
            <a:pPr algn="just" eaLnBrk="1" hangingPunct="1">
              <a:buFont typeface="Wingdings" pitchFamily="2" charset="2"/>
              <a:buChar char="§"/>
              <a:defRPr/>
            </a:pPr>
            <a:r>
              <a:rPr lang="cs-CZ" sz="2400" b="1" smtClean="0">
                <a:latin typeface="Times New Roman" charset="0"/>
              </a:rPr>
              <a:t>monetary policy was a subject of a central plan </a:t>
            </a:r>
          </a:p>
          <a:p>
            <a:pPr algn="just" eaLnBrk="1" hangingPunct="1">
              <a:buFont typeface="Wingdings" pitchFamily="2" charset="2"/>
              <a:buChar char="§"/>
              <a:defRPr/>
            </a:pPr>
            <a:r>
              <a:rPr lang="cs-CZ" sz="2400" b="1" smtClean="0">
                <a:latin typeface="Times New Roman" charset="0"/>
              </a:rPr>
              <a:t>SBČS was absolutely dependent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Effect transition="in" filter="wipe(left)">
                                      <p:cBhvr>
                                        <p:cTn id="7" dur="500"/>
                                        <p:tgtEl>
                                          <p:spTgt spid="1064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6499">
                                            <p:txEl>
                                              <p:pRg st="1" end="1"/>
                                            </p:txEl>
                                          </p:spTgt>
                                        </p:tgtEl>
                                        <p:attrNameLst>
                                          <p:attrName>style.visibility</p:attrName>
                                        </p:attrNameLst>
                                      </p:cBhvr>
                                      <p:to>
                                        <p:strVal val="visible"/>
                                      </p:to>
                                    </p:set>
                                    <p:animEffect transition="in" filter="wipe(left)">
                                      <p:cBhvr>
                                        <p:cTn id="12" dur="500"/>
                                        <p:tgtEl>
                                          <p:spTgt spid="1064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6499">
                                            <p:txEl>
                                              <p:pRg st="2" end="2"/>
                                            </p:txEl>
                                          </p:spTgt>
                                        </p:tgtEl>
                                        <p:attrNameLst>
                                          <p:attrName>style.visibility</p:attrName>
                                        </p:attrNameLst>
                                      </p:cBhvr>
                                      <p:to>
                                        <p:strVal val="visible"/>
                                      </p:to>
                                    </p:set>
                                    <p:animEffect transition="in" filter="wipe(left)">
                                      <p:cBhvr>
                                        <p:cTn id="17" dur="500"/>
                                        <p:tgtEl>
                                          <p:spTgt spid="1064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defRPr/>
            </a:pPr>
            <a:r>
              <a:rPr lang="en-GB" sz="3200" b="1" smtClean="0">
                <a:cs typeface="Times New Roman" charset="0"/>
              </a:rPr>
              <a:t>First stage 1990 – 1992</a:t>
            </a:r>
            <a:r>
              <a:rPr lang="en-GB" sz="3200" b="1" smtClean="0"/>
              <a:t> </a:t>
            </a:r>
            <a:endParaRPr lang="cs-CZ" sz="3200" b="1" smtClean="0"/>
          </a:p>
        </p:txBody>
      </p:sp>
      <p:sp>
        <p:nvSpPr>
          <p:cNvPr id="108547" name="Rectangle 3"/>
          <p:cNvSpPr>
            <a:spLocks noGrp="1" noChangeArrowheads="1"/>
          </p:cNvSpPr>
          <p:nvPr>
            <p:ph type="body" idx="1"/>
          </p:nvPr>
        </p:nvSpPr>
        <p:spPr>
          <a:xfrm>
            <a:off x="609600" y="2209800"/>
            <a:ext cx="7772400" cy="3810000"/>
          </a:xfrm>
        </p:spPr>
        <p:txBody>
          <a:bodyPr lIns="92075" tIns="46038" rIns="92075" bIns="46038"/>
          <a:lstStyle/>
          <a:p>
            <a:pPr algn="just" eaLnBrk="1" hangingPunct="1">
              <a:buFont typeface="Wingdings" pitchFamily="2" charset="2"/>
              <a:buChar char="§"/>
              <a:defRPr/>
            </a:pPr>
            <a:r>
              <a:rPr lang="cs-CZ" sz="2400" b="1" smtClean="0">
                <a:latin typeface="Times New Roman" charset="0"/>
              </a:rPr>
              <a:t>meeting basic macroeconomic objectives had an absolute priority for the government </a:t>
            </a:r>
          </a:p>
          <a:p>
            <a:pPr algn="just" eaLnBrk="1" hangingPunct="1">
              <a:buFont typeface="Wingdings" pitchFamily="2" charset="2"/>
              <a:buChar char="§"/>
              <a:defRPr/>
            </a:pPr>
            <a:r>
              <a:rPr lang="cs-CZ" sz="2400" b="1" smtClean="0">
                <a:latin typeface="Times New Roman" charset="0"/>
              </a:rPr>
              <a:t>SBČS´s main function was to be the state’s bank and the bankers’ bank </a:t>
            </a:r>
          </a:p>
          <a:p>
            <a:pPr algn="just" eaLnBrk="1" hangingPunct="1">
              <a:buFont typeface="Wingdings" pitchFamily="2" charset="2"/>
              <a:buChar char="§"/>
              <a:defRPr/>
            </a:pPr>
            <a:r>
              <a:rPr lang="cs-CZ" sz="2400" b="1" smtClean="0">
                <a:latin typeface="Times New Roman" charset="0"/>
              </a:rPr>
              <a:t>SBČS was dependent both politically and economically</a:t>
            </a:r>
          </a:p>
          <a:p>
            <a:pPr algn="just" eaLnBrk="1" hangingPunct="1">
              <a:buFont typeface="Wingdings" pitchFamily="2" charset="2"/>
              <a:buChar char="§"/>
              <a:defRPr/>
            </a:pPr>
            <a:r>
              <a:rPr lang="cs-CZ" sz="2400" b="1" smtClean="0">
                <a:latin typeface="Times New Roman" charset="0"/>
              </a:rPr>
              <a:t>relationship between the SBČS and the government was relatively obliging, due to a complex economic situation and personal, friendly relations </a:t>
            </a:r>
          </a:p>
          <a:p>
            <a:pPr algn="just" eaLnBrk="1" hangingPunct="1">
              <a:buFont typeface="Wingdings" pitchFamily="2" charset="2"/>
              <a:buChar char="§"/>
              <a:defRPr/>
            </a:pPr>
            <a:endParaRPr lang="cs-CZ" sz="2400" b="1" smtClean="0">
              <a:latin typeface="Times New Roman"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Effect transition="in" filter="wipe(left)">
                                      <p:cBhvr>
                                        <p:cTn id="7" dur="500"/>
                                        <p:tgtEl>
                                          <p:spTgt spid="1085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8547">
                                            <p:txEl>
                                              <p:pRg st="1" end="1"/>
                                            </p:txEl>
                                          </p:spTgt>
                                        </p:tgtEl>
                                        <p:attrNameLst>
                                          <p:attrName>style.visibility</p:attrName>
                                        </p:attrNameLst>
                                      </p:cBhvr>
                                      <p:to>
                                        <p:strVal val="visible"/>
                                      </p:to>
                                    </p:set>
                                    <p:animEffect transition="in" filter="wipe(left)">
                                      <p:cBhvr>
                                        <p:cTn id="12" dur="500"/>
                                        <p:tgtEl>
                                          <p:spTgt spid="1085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8547">
                                            <p:txEl>
                                              <p:pRg st="2" end="2"/>
                                            </p:txEl>
                                          </p:spTgt>
                                        </p:tgtEl>
                                        <p:attrNameLst>
                                          <p:attrName>style.visibility</p:attrName>
                                        </p:attrNameLst>
                                      </p:cBhvr>
                                      <p:to>
                                        <p:strVal val="visible"/>
                                      </p:to>
                                    </p:set>
                                    <p:animEffect transition="in" filter="wipe(left)">
                                      <p:cBhvr>
                                        <p:cTn id="17" dur="500"/>
                                        <p:tgtEl>
                                          <p:spTgt spid="1085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8547">
                                            <p:txEl>
                                              <p:pRg st="3" end="3"/>
                                            </p:txEl>
                                          </p:spTgt>
                                        </p:tgtEl>
                                        <p:attrNameLst>
                                          <p:attrName>style.visibility</p:attrName>
                                        </p:attrNameLst>
                                      </p:cBhvr>
                                      <p:to>
                                        <p:strVal val="visible"/>
                                      </p:to>
                                    </p:set>
                                    <p:animEffect transition="in" filter="wipe(left)">
                                      <p:cBhvr>
                                        <p:cTn id="22" dur="500"/>
                                        <p:tgtEl>
                                          <p:spTgt spid="1085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eaLnBrk="1" hangingPunct="1">
              <a:defRPr/>
            </a:pPr>
            <a:r>
              <a:rPr lang="en-GB" sz="3200" b="1" smtClean="0">
                <a:cs typeface="Times New Roman" charset="0"/>
              </a:rPr>
              <a:t>Second stage 1993 </a:t>
            </a:r>
            <a:r>
              <a:rPr lang="en-GB" sz="3200" b="1" smtClean="0">
                <a:latin typeface="Times New Roman"/>
                <a:cs typeface="Times New Roman" charset="0"/>
              </a:rPr>
              <a:t>–</a:t>
            </a:r>
            <a:r>
              <a:rPr lang="en-GB" sz="3200" b="1" smtClean="0">
                <a:cs typeface="Times New Roman" charset="0"/>
              </a:rPr>
              <a:t> up to the present</a:t>
            </a:r>
            <a:endParaRPr lang="cs-CZ" sz="3200" b="1" smtClean="0"/>
          </a:p>
        </p:txBody>
      </p:sp>
      <p:sp>
        <p:nvSpPr>
          <p:cNvPr id="110595" name="Rectangle 3"/>
          <p:cNvSpPr>
            <a:spLocks noGrp="1" noChangeArrowheads="1"/>
          </p:cNvSpPr>
          <p:nvPr>
            <p:ph type="body" idx="1"/>
          </p:nvPr>
        </p:nvSpPr>
        <p:spPr>
          <a:xfrm>
            <a:off x="609600" y="2209800"/>
            <a:ext cx="7772400" cy="3810000"/>
          </a:xfrm>
        </p:spPr>
        <p:txBody>
          <a:bodyPr lIns="92075" tIns="46038" rIns="92075" bIns="46038"/>
          <a:lstStyle/>
          <a:p>
            <a:pPr algn="just" eaLnBrk="1" hangingPunct="1">
              <a:buFont typeface="Wingdings" pitchFamily="2" charset="2"/>
              <a:buChar char="§"/>
              <a:defRPr/>
            </a:pPr>
            <a:r>
              <a:rPr lang="cs-CZ" sz="2400" b="1" smtClean="0">
                <a:latin typeface="Times New Roman" charset="0"/>
              </a:rPr>
              <a:t>running banking system, money market, price liberalization, and privatisation </a:t>
            </a:r>
            <a:r>
              <a:rPr lang="cs-CZ" sz="2400" smtClean="0">
                <a:solidFill>
                  <a:schemeClr val="accent2"/>
                </a:solidFill>
                <a:latin typeface="Times New Roman" charset="0"/>
                <a:sym typeface="Symbol" pitchFamily="18" charset="2"/>
              </a:rPr>
              <a:t></a:t>
            </a:r>
            <a:r>
              <a:rPr lang="cs-CZ" sz="2400" b="1" smtClean="0">
                <a:latin typeface="Times New Roman" charset="0"/>
              </a:rPr>
              <a:t> reform of the central bank</a:t>
            </a:r>
          </a:p>
          <a:p>
            <a:pPr algn="just" eaLnBrk="1" hangingPunct="1">
              <a:buFont typeface="Wingdings" pitchFamily="2" charset="2"/>
              <a:buChar char="§"/>
              <a:defRPr/>
            </a:pPr>
            <a:r>
              <a:rPr lang="cs-CZ" sz="2400" b="1" smtClean="0">
                <a:latin typeface="Times New Roman" charset="0"/>
              </a:rPr>
              <a:t>SBČS had to be split due splitting of the republic </a:t>
            </a:r>
          </a:p>
          <a:p>
            <a:pPr algn="just" eaLnBrk="1" hangingPunct="1">
              <a:buFont typeface="Wingdings" pitchFamily="2" charset="2"/>
              <a:buChar char="§"/>
              <a:defRPr/>
            </a:pPr>
            <a:r>
              <a:rPr lang="cs-CZ" sz="2400" b="1" smtClean="0">
                <a:latin typeface="Times New Roman" charset="0"/>
              </a:rPr>
              <a:t>new ČNB was established as a modern central bank, totally independent from the government (Bundesbank)</a:t>
            </a:r>
          </a:p>
          <a:p>
            <a:pPr algn="just" eaLnBrk="1" hangingPunct="1">
              <a:buFont typeface="Wingdings" pitchFamily="2" charset="2"/>
              <a:buChar char="§"/>
              <a:defRPr/>
            </a:pPr>
            <a:r>
              <a:rPr lang="cs-CZ" sz="2400" b="1" smtClean="0">
                <a:latin typeface="Times New Roman" charset="0"/>
              </a:rPr>
              <a:t>principal target of monetary policy – to maintain a low inflation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Effect transition="in" filter="wipe(left)">
                                      <p:cBhvr>
                                        <p:cTn id="7" dur="500"/>
                                        <p:tgtEl>
                                          <p:spTgt spid="1105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0595">
                                            <p:txEl>
                                              <p:pRg st="1" end="1"/>
                                            </p:txEl>
                                          </p:spTgt>
                                        </p:tgtEl>
                                        <p:attrNameLst>
                                          <p:attrName>style.visibility</p:attrName>
                                        </p:attrNameLst>
                                      </p:cBhvr>
                                      <p:to>
                                        <p:strVal val="visible"/>
                                      </p:to>
                                    </p:set>
                                    <p:animEffect transition="in" filter="wipe(left)">
                                      <p:cBhvr>
                                        <p:cTn id="12" dur="500"/>
                                        <p:tgtEl>
                                          <p:spTgt spid="1105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0595">
                                            <p:txEl>
                                              <p:pRg st="2" end="2"/>
                                            </p:txEl>
                                          </p:spTgt>
                                        </p:tgtEl>
                                        <p:attrNameLst>
                                          <p:attrName>style.visibility</p:attrName>
                                        </p:attrNameLst>
                                      </p:cBhvr>
                                      <p:to>
                                        <p:strVal val="visible"/>
                                      </p:to>
                                    </p:set>
                                    <p:animEffect transition="in" filter="wipe(left)">
                                      <p:cBhvr>
                                        <p:cTn id="17" dur="500"/>
                                        <p:tgtEl>
                                          <p:spTgt spid="1105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0595">
                                            <p:txEl>
                                              <p:pRg st="3" end="3"/>
                                            </p:txEl>
                                          </p:spTgt>
                                        </p:tgtEl>
                                        <p:attrNameLst>
                                          <p:attrName>style.visibility</p:attrName>
                                        </p:attrNameLst>
                                      </p:cBhvr>
                                      <p:to>
                                        <p:strVal val="visible"/>
                                      </p:to>
                                    </p:set>
                                    <p:animEffect transition="in" filter="wipe(left)">
                                      <p:cBhvr>
                                        <p:cTn id="22" dur="500"/>
                                        <p:tgtEl>
                                          <p:spTgt spid="1105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685800" y="838200"/>
            <a:ext cx="8077200" cy="1524000"/>
          </a:xfrm>
        </p:spPr>
        <p:txBody>
          <a:bodyPr/>
          <a:lstStyle/>
          <a:p>
            <a:pPr eaLnBrk="1" hangingPunct="1">
              <a:defRPr/>
            </a:pPr>
            <a:r>
              <a:rPr lang="en-GB" sz="3200" b="1" u="sng" smtClean="0">
                <a:cs typeface="Times New Roman" charset="0"/>
              </a:rPr>
              <a:t>Central bank’s instruments and objectives</a:t>
            </a:r>
            <a:r>
              <a:rPr lang="cs-CZ" sz="3200" b="1" smtClean="0"/>
              <a:t/>
            </a:r>
            <a:br>
              <a:rPr lang="cs-CZ" sz="3200" b="1" smtClean="0"/>
            </a:br>
            <a:r>
              <a:rPr lang="cs-CZ" sz="3200" b="1" smtClean="0"/>
              <a:t/>
            </a:r>
            <a:br>
              <a:rPr lang="cs-CZ" sz="3200" b="1" smtClean="0"/>
            </a:br>
            <a:r>
              <a:rPr lang="en-GB" sz="3200" b="1" smtClean="0">
                <a:cs typeface="Times New Roman" charset="0"/>
              </a:rPr>
              <a:t>5.1 Monetary policy objectives</a:t>
            </a:r>
            <a:endParaRPr lang="cs-CZ" sz="3200" b="1" smtClean="0"/>
          </a:p>
        </p:txBody>
      </p:sp>
      <p:sp>
        <p:nvSpPr>
          <p:cNvPr id="112643" name="Rectangle 3"/>
          <p:cNvSpPr>
            <a:spLocks noGrp="1" noChangeArrowheads="1"/>
          </p:cNvSpPr>
          <p:nvPr>
            <p:ph type="body" idx="1"/>
          </p:nvPr>
        </p:nvSpPr>
        <p:spPr>
          <a:xfrm>
            <a:off x="250825" y="2636838"/>
            <a:ext cx="8229600" cy="503237"/>
          </a:xfrm>
        </p:spPr>
        <p:txBody>
          <a:bodyPr/>
          <a:lstStyle/>
          <a:p>
            <a:pPr algn="just" eaLnBrk="1" hangingPunct="1">
              <a:buFont typeface="Wingdings" pitchFamily="2" charset="2"/>
              <a:buNone/>
              <a:defRPr/>
            </a:pPr>
            <a:r>
              <a:rPr lang="cs-CZ" sz="2400" b="1" smtClean="0">
                <a:latin typeface="Times New Roman" charset="0"/>
              </a:rPr>
              <a:t>Principal macroeconomic objectives:</a:t>
            </a:r>
          </a:p>
        </p:txBody>
      </p:sp>
      <p:sp>
        <p:nvSpPr>
          <p:cNvPr id="112644" name="Rectangle 4"/>
          <p:cNvSpPr>
            <a:spLocks noChangeArrowheads="1"/>
          </p:cNvSpPr>
          <p:nvPr/>
        </p:nvSpPr>
        <p:spPr bwMode="auto">
          <a:xfrm>
            <a:off x="1905000" y="3048000"/>
            <a:ext cx="6781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342900" indent="-342900" algn="just">
              <a:spcBef>
                <a:spcPct val="20000"/>
              </a:spcBef>
              <a:buClr>
                <a:schemeClr val="accent2"/>
              </a:buClr>
              <a:buSzPct val="80000"/>
              <a:buFont typeface="Wingdings" pitchFamily="2" charset="2"/>
              <a:buChar char="§"/>
            </a:pPr>
            <a:r>
              <a:rPr lang="en-GB" sz="2400">
                <a:latin typeface="Times New Roman" pitchFamily="18" charset="0"/>
                <a:cs typeface="Times New Roman" pitchFamily="18" charset="0"/>
              </a:rPr>
              <a:t>economic growth</a:t>
            </a:r>
            <a:endParaRPr lang="cs-CZ" sz="2400">
              <a:latin typeface="Times New Roman" pitchFamily="18" charset="0"/>
            </a:endParaRPr>
          </a:p>
          <a:p>
            <a:pPr marL="342900" indent="-342900" algn="just">
              <a:spcBef>
                <a:spcPct val="20000"/>
              </a:spcBef>
              <a:buClr>
                <a:schemeClr val="accent2"/>
              </a:buClr>
              <a:buSzPct val="80000"/>
              <a:buFont typeface="Wingdings" pitchFamily="2" charset="2"/>
              <a:buChar char="§"/>
            </a:pPr>
            <a:r>
              <a:rPr lang="en-GB" sz="2400">
                <a:latin typeface="Times New Roman" pitchFamily="18" charset="0"/>
                <a:cs typeface="Times New Roman" pitchFamily="18" charset="0"/>
              </a:rPr>
              <a:t>employment</a:t>
            </a:r>
            <a:endParaRPr lang="cs-CZ" sz="2400">
              <a:latin typeface="Times New Roman" pitchFamily="18" charset="0"/>
            </a:endParaRPr>
          </a:p>
          <a:p>
            <a:pPr marL="342900" indent="-342900" algn="just">
              <a:spcBef>
                <a:spcPct val="20000"/>
              </a:spcBef>
              <a:buClr>
                <a:schemeClr val="accent2"/>
              </a:buClr>
              <a:buSzPct val="80000"/>
              <a:buFont typeface="Wingdings" pitchFamily="2" charset="2"/>
              <a:buChar char="§"/>
            </a:pPr>
            <a:r>
              <a:rPr lang="en-GB" sz="2400">
                <a:latin typeface="Times New Roman" pitchFamily="18" charset="0"/>
                <a:cs typeface="Times New Roman" pitchFamily="18" charset="0"/>
              </a:rPr>
              <a:t>low inflation</a:t>
            </a:r>
            <a:endParaRPr lang="cs-CZ" sz="2400">
              <a:latin typeface="Times New Roman" pitchFamily="18" charset="0"/>
            </a:endParaRPr>
          </a:p>
          <a:p>
            <a:pPr marL="342900" indent="-342900" algn="just">
              <a:spcBef>
                <a:spcPct val="20000"/>
              </a:spcBef>
              <a:buClr>
                <a:schemeClr val="accent2"/>
              </a:buClr>
              <a:buSzPct val="80000"/>
              <a:buFont typeface="Wingdings" pitchFamily="2" charset="2"/>
              <a:buChar char="§"/>
            </a:pPr>
            <a:r>
              <a:rPr lang="en-GB" sz="2400">
                <a:latin typeface="Times New Roman" pitchFamily="18" charset="0"/>
                <a:cs typeface="Times New Roman" pitchFamily="18" charset="0"/>
              </a:rPr>
              <a:t>equilibrium in the balance of </a:t>
            </a:r>
            <a:r>
              <a:rPr lang="cs-CZ" sz="2400">
                <a:latin typeface="Times New Roman" pitchFamily="18" charset="0"/>
              </a:rPr>
              <a:t>trade</a:t>
            </a:r>
            <a:r>
              <a:rPr lang="en-GB" sz="2400">
                <a:latin typeface="Times New Roman" pitchFamily="18" charset="0"/>
                <a:cs typeface="Times New Roman" pitchFamily="18" charset="0"/>
              </a:rPr>
              <a:t> </a:t>
            </a:r>
            <a:endParaRPr lang="en-GB" sz="2400">
              <a:latin typeface="Times New Roman" pitchFamily="18" charset="0"/>
            </a:endParaRPr>
          </a:p>
        </p:txBody>
      </p:sp>
      <p:sp>
        <p:nvSpPr>
          <p:cNvPr id="112645" name="Rectangle 5"/>
          <p:cNvSpPr>
            <a:spLocks noChangeArrowheads="1"/>
          </p:cNvSpPr>
          <p:nvPr/>
        </p:nvSpPr>
        <p:spPr bwMode="auto">
          <a:xfrm>
            <a:off x="838200" y="518160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342900" indent="-342900" algn="just">
              <a:spcBef>
                <a:spcPct val="20000"/>
              </a:spcBef>
              <a:buClr>
                <a:schemeClr val="accent2"/>
              </a:buClr>
              <a:buSzPct val="80000"/>
              <a:buFont typeface="Wingdings" pitchFamily="2" charset="2"/>
              <a:buNone/>
              <a:defRPr/>
            </a:pPr>
            <a:r>
              <a:rPr lang="cs-CZ" sz="2400">
                <a:latin typeface="Times New Roman" charset="0"/>
              </a:rPr>
              <a:t>		      </a:t>
            </a:r>
            <a:r>
              <a:rPr lang="en-US" sz="2400" b="1">
                <a:solidFill>
                  <a:schemeClr val="tx2"/>
                </a:solidFill>
                <a:effectLst>
                  <a:outerShdw blurRad="38100" dist="38100" dir="2700000" algn="tl">
                    <a:srgbClr val="000000"/>
                  </a:outerShdw>
                </a:effectLst>
                <a:latin typeface="Times New Roman" charset="0"/>
                <a:cs typeface="Times New Roman" charset="0"/>
              </a:rPr>
              <a:t>Monetary policy targets monetary objective – </a:t>
            </a:r>
            <a:r>
              <a:rPr lang="cs-CZ" sz="2400" b="1">
                <a:solidFill>
                  <a:schemeClr val="tx2"/>
                </a:solidFill>
                <a:effectLst>
                  <a:outerShdw blurRad="38100" dist="38100" dir="2700000" algn="tl">
                    <a:srgbClr val="000000"/>
                  </a:outerShdw>
                </a:effectLst>
                <a:latin typeface="Times New Roman" charset="0"/>
              </a:rPr>
              <a:t>	      </a:t>
            </a:r>
            <a:r>
              <a:rPr lang="en-US" sz="2400" b="1">
                <a:solidFill>
                  <a:schemeClr val="tx2"/>
                </a:solidFill>
                <a:effectLst>
                  <a:outerShdw blurRad="38100" dist="38100" dir="2700000" algn="tl">
                    <a:srgbClr val="000000"/>
                  </a:outerShdw>
                </a:effectLst>
                <a:latin typeface="Times New Roman" charset="0"/>
                <a:cs typeface="Times New Roman" charset="0"/>
              </a:rPr>
              <a:t>i. e. low inflation.</a:t>
            </a:r>
            <a:r>
              <a:rPr lang="en-GB" sz="2400" b="1">
                <a:solidFill>
                  <a:schemeClr val="tx2"/>
                </a:solidFill>
                <a:effectLst>
                  <a:outerShdw blurRad="38100" dist="38100" dir="2700000" algn="tl">
                    <a:srgbClr val="000000"/>
                  </a:outerShdw>
                </a:effectLst>
                <a:latin typeface="Times New Roman" charset="0"/>
              </a:rPr>
              <a:t> </a:t>
            </a:r>
            <a:endParaRPr lang="cs-CZ" sz="2400" b="1">
              <a:solidFill>
                <a:schemeClr val="tx2"/>
              </a:solidFill>
              <a:effectLst>
                <a:outerShdw blurRad="38100" dist="38100" dir="2700000" algn="tl">
                  <a:srgbClr val="000000"/>
                </a:outerShdw>
              </a:effectLst>
              <a:latin typeface="Times New Roman"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644">
                                            <p:txEl>
                                              <p:pRg st="0" end="0"/>
                                            </p:txEl>
                                          </p:spTgt>
                                        </p:tgtEl>
                                        <p:attrNameLst>
                                          <p:attrName>style.visibility</p:attrName>
                                        </p:attrNameLst>
                                      </p:cBhvr>
                                      <p:to>
                                        <p:strVal val="visible"/>
                                      </p:to>
                                    </p:set>
                                    <p:animEffect transition="in" filter="wipe(left)">
                                      <p:cBhvr>
                                        <p:cTn id="7" dur="500"/>
                                        <p:tgtEl>
                                          <p:spTgt spid="11264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644">
                                            <p:txEl>
                                              <p:pRg st="1" end="1"/>
                                            </p:txEl>
                                          </p:spTgt>
                                        </p:tgtEl>
                                        <p:attrNameLst>
                                          <p:attrName>style.visibility</p:attrName>
                                        </p:attrNameLst>
                                      </p:cBhvr>
                                      <p:to>
                                        <p:strVal val="visible"/>
                                      </p:to>
                                    </p:set>
                                    <p:animEffect transition="in" filter="wipe(left)">
                                      <p:cBhvr>
                                        <p:cTn id="12" dur="500"/>
                                        <p:tgtEl>
                                          <p:spTgt spid="11264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2644">
                                            <p:txEl>
                                              <p:pRg st="2" end="2"/>
                                            </p:txEl>
                                          </p:spTgt>
                                        </p:tgtEl>
                                        <p:attrNameLst>
                                          <p:attrName>style.visibility</p:attrName>
                                        </p:attrNameLst>
                                      </p:cBhvr>
                                      <p:to>
                                        <p:strVal val="visible"/>
                                      </p:to>
                                    </p:set>
                                    <p:animEffect transition="in" filter="wipe(left)">
                                      <p:cBhvr>
                                        <p:cTn id="17" dur="500"/>
                                        <p:tgtEl>
                                          <p:spTgt spid="11264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2644">
                                            <p:txEl>
                                              <p:pRg st="3" end="3"/>
                                            </p:txEl>
                                          </p:spTgt>
                                        </p:tgtEl>
                                        <p:attrNameLst>
                                          <p:attrName>style.visibility</p:attrName>
                                        </p:attrNameLst>
                                      </p:cBhvr>
                                      <p:to>
                                        <p:strVal val="visible"/>
                                      </p:to>
                                    </p:set>
                                    <p:animEffect transition="in" filter="wipe(left)">
                                      <p:cBhvr>
                                        <p:cTn id="22" dur="500"/>
                                        <p:tgtEl>
                                          <p:spTgt spid="11264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2645">
                                            <p:txEl>
                                              <p:pRg st="0" end="0"/>
                                            </p:txEl>
                                          </p:spTgt>
                                        </p:tgtEl>
                                        <p:attrNameLst>
                                          <p:attrName>style.visibility</p:attrName>
                                        </p:attrNameLst>
                                      </p:cBhvr>
                                      <p:to>
                                        <p:strVal val="visible"/>
                                      </p:to>
                                    </p:set>
                                    <p:animEffect transition="in" filter="wipe(left)">
                                      <p:cBhvr>
                                        <p:cTn id="27" dur="500"/>
                                        <p:tgtEl>
                                          <p:spTgt spid="1126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4" grpId="0" build="p" autoUpdateAnimBg="0"/>
      <p:bldP spid="11264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685800" y="838200"/>
            <a:ext cx="8077200" cy="685800"/>
          </a:xfrm>
        </p:spPr>
        <p:txBody>
          <a:bodyPr/>
          <a:lstStyle/>
          <a:p>
            <a:pPr eaLnBrk="1" hangingPunct="1">
              <a:defRPr/>
            </a:pPr>
            <a:r>
              <a:rPr lang="cs-CZ" sz="2800" smtClean="0"/>
              <a:t>principle:</a:t>
            </a:r>
          </a:p>
        </p:txBody>
      </p:sp>
      <p:sp>
        <p:nvSpPr>
          <p:cNvPr id="114691" name="Rectangle 3"/>
          <p:cNvSpPr>
            <a:spLocks noChangeArrowheads="1"/>
          </p:cNvSpPr>
          <p:nvPr/>
        </p:nvSpPr>
        <p:spPr bwMode="auto">
          <a:xfrm>
            <a:off x="990600" y="1828800"/>
            <a:ext cx="67818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342900" indent="-342900" algn="just">
              <a:spcBef>
                <a:spcPct val="20000"/>
              </a:spcBef>
              <a:buClr>
                <a:schemeClr val="accent2"/>
              </a:buClr>
              <a:buSzPct val="80000"/>
              <a:buFont typeface="Wingdings" pitchFamily="2" charset="2"/>
              <a:buChar char="§"/>
            </a:pPr>
            <a:r>
              <a:rPr lang="en-GB" sz="2400">
                <a:latin typeface="Times New Roman" pitchFamily="18" charset="0"/>
                <a:cs typeface="Times New Roman" pitchFamily="18" charset="0"/>
              </a:rPr>
              <a:t>direct inflation targeting </a:t>
            </a:r>
            <a:r>
              <a:rPr lang="cs-CZ" sz="2400">
                <a:latin typeface="Times New Roman" pitchFamily="18" charset="0"/>
              </a:rPr>
              <a:t>– </a:t>
            </a:r>
            <a:r>
              <a:rPr lang="en-US" sz="2400">
                <a:latin typeface="Times New Roman" pitchFamily="18" charset="0"/>
                <a:cs typeface="Times New Roman" pitchFamily="18" charset="0"/>
              </a:rPr>
              <a:t>based on forecasts and prognoses  </a:t>
            </a:r>
            <a:endParaRPr lang="en-GB" sz="2400">
              <a:latin typeface="Times New Roman" pitchFamily="18" charset="0"/>
              <a:cs typeface="Times New Roman" pitchFamily="18" charset="0"/>
            </a:endParaRPr>
          </a:p>
          <a:p>
            <a:pPr marL="342900" indent="-342900" algn="just">
              <a:spcBef>
                <a:spcPct val="20000"/>
              </a:spcBef>
              <a:buClr>
                <a:schemeClr val="accent2"/>
              </a:buClr>
              <a:buSzPct val="80000"/>
              <a:buFont typeface="Wingdings" pitchFamily="2" charset="2"/>
              <a:buChar char="§"/>
            </a:pPr>
            <a:r>
              <a:rPr lang="en-GB" sz="2400">
                <a:latin typeface="Times New Roman" pitchFamily="18" charset="0"/>
                <a:cs typeface="Times New Roman" pitchFamily="18" charset="0"/>
              </a:rPr>
              <a:t>mone</a:t>
            </a:r>
            <a:r>
              <a:rPr lang="cs-CZ" sz="2400">
                <a:latin typeface="Times New Roman" pitchFamily="18" charset="0"/>
              </a:rPr>
              <a:t>tar</a:t>
            </a:r>
            <a:r>
              <a:rPr lang="en-GB" sz="2400">
                <a:latin typeface="Times New Roman" pitchFamily="18" charset="0"/>
                <a:cs typeface="Times New Roman" pitchFamily="18" charset="0"/>
              </a:rPr>
              <a:t>y targeting</a:t>
            </a:r>
            <a:r>
              <a:rPr lang="cs-CZ" sz="2400">
                <a:latin typeface="Times New Roman" pitchFamily="18" charset="0"/>
              </a:rPr>
              <a:t> - </a:t>
            </a:r>
            <a:r>
              <a:rPr lang="en-GB" sz="2400">
                <a:latin typeface="Times New Roman" pitchFamily="18" charset="0"/>
                <a:cs typeface="Times New Roman" pitchFamily="18" charset="0"/>
              </a:rPr>
              <a:t>central bank targets quantity of money in circulation</a:t>
            </a:r>
            <a:endParaRPr lang="cs-CZ" sz="2400">
              <a:latin typeface="Times New Roman" pitchFamily="18" charset="0"/>
            </a:endParaRPr>
          </a:p>
          <a:p>
            <a:pPr marL="342900" indent="-342900" algn="just">
              <a:spcBef>
                <a:spcPct val="20000"/>
              </a:spcBef>
              <a:buClr>
                <a:schemeClr val="accent2"/>
              </a:buClr>
              <a:buSzPct val="80000"/>
              <a:buFont typeface="Wingdings" pitchFamily="2" charset="2"/>
              <a:buChar char="§"/>
            </a:pPr>
            <a:r>
              <a:rPr lang="en-GB" sz="2400">
                <a:latin typeface="Times New Roman" pitchFamily="18" charset="0"/>
                <a:cs typeface="Times New Roman" pitchFamily="18" charset="0"/>
              </a:rPr>
              <a:t>interest rate targeting</a:t>
            </a:r>
            <a:r>
              <a:rPr lang="cs-CZ" sz="2400">
                <a:latin typeface="Times New Roman" pitchFamily="18" charset="0"/>
              </a:rPr>
              <a:t> - </a:t>
            </a:r>
            <a:r>
              <a:rPr lang="en-GB" sz="2400">
                <a:latin typeface="Times New Roman" pitchFamily="18" charset="0"/>
                <a:cs typeface="Times New Roman" pitchFamily="18" charset="0"/>
              </a:rPr>
              <a:t>central bank targets interest rate levels on the money market</a:t>
            </a:r>
            <a:endParaRPr lang="cs-CZ" sz="2400">
              <a:latin typeface="Times New Roman" pitchFamily="18" charset="0"/>
            </a:endParaRPr>
          </a:p>
          <a:p>
            <a:pPr marL="342900" indent="-342900" algn="just">
              <a:spcBef>
                <a:spcPct val="20000"/>
              </a:spcBef>
              <a:buClr>
                <a:schemeClr val="accent2"/>
              </a:buClr>
              <a:buSzPct val="80000"/>
              <a:buFont typeface="Wingdings" pitchFamily="2" charset="2"/>
              <a:buChar char="§"/>
            </a:pPr>
            <a:r>
              <a:rPr lang="cs-CZ" sz="2400">
                <a:latin typeface="Times New Roman" pitchFamily="18" charset="0"/>
                <a:cs typeface="Times New Roman" pitchFamily="18" charset="0"/>
              </a:rPr>
              <a:t>e</a:t>
            </a:r>
            <a:r>
              <a:rPr lang="en-US" sz="2400">
                <a:latin typeface="Times New Roman" pitchFamily="18" charset="0"/>
                <a:cs typeface="Times New Roman" pitchFamily="18" charset="0"/>
              </a:rPr>
              <a:t>xchange</a:t>
            </a:r>
            <a:r>
              <a:rPr lang="cs-CZ" sz="2400">
                <a:latin typeface="Times New Roman" pitchFamily="18" charset="0"/>
                <a:cs typeface="Times New Roman" pitchFamily="18" charset="0"/>
              </a:rPr>
              <a:t>-</a:t>
            </a:r>
            <a:r>
              <a:rPr lang="en-US" sz="2400">
                <a:latin typeface="Times New Roman" pitchFamily="18" charset="0"/>
                <a:cs typeface="Times New Roman" pitchFamily="18" charset="0"/>
              </a:rPr>
              <a:t>rate anchor – targeting of the fixed exchange rate</a:t>
            </a:r>
            <a:endParaRPr lang="en-GB" sz="2400">
              <a:latin typeface="Times New Roman" pitchFamily="18" charset="0"/>
            </a:endParaRPr>
          </a:p>
        </p:txBody>
      </p:sp>
      <p:sp>
        <p:nvSpPr>
          <p:cNvPr id="114692" name="Rectangle 4"/>
          <p:cNvSpPr>
            <a:spLocks noChangeArrowheads="1"/>
          </p:cNvSpPr>
          <p:nvPr/>
        </p:nvSpPr>
        <p:spPr bwMode="auto">
          <a:xfrm>
            <a:off x="838200" y="533400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342900" indent="-342900" algn="just">
              <a:spcBef>
                <a:spcPct val="20000"/>
              </a:spcBef>
              <a:buClr>
                <a:schemeClr val="accent2"/>
              </a:buClr>
              <a:buSzPct val="80000"/>
              <a:buFont typeface="Wingdings" pitchFamily="2" charset="2"/>
              <a:buNone/>
              <a:defRPr/>
            </a:pPr>
            <a:r>
              <a:rPr lang="en-US" sz="2400" b="1">
                <a:solidFill>
                  <a:schemeClr val="tx2"/>
                </a:solidFill>
                <a:effectLst>
                  <a:outerShdw blurRad="38100" dist="38100" dir="2700000" algn="tl">
                    <a:srgbClr val="000000"/>
                  </a:outerShdw>
                </a:effectLst>
                <a:latin typeface="Times New Roman" charset="0"/>
                <a:cs typeface="Times New Roman" charset="0"/>
              </a:rPr>
              <a:t>Each strategy requires some particular conditions – not all could be used during the transition.</a:t>
            </a:r>
            <a:endParaRPr lang="cs-CZ" sz="2400" b="1">
              <a:solidFill>
                <a:schemeClr val="tx2"/>
              </a:solidFill>
              <a:effectLst>
                <a:outerShdw blurRad="38100" dist="38100" dir="2700000" algn="tl">
                  <a:srgbClr val="000000"/>
                </a:outerShdw>
              </a:effectLst>
              <a:latin typeface="Times New Roman"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Effect transition="in" filter="wipe(left)">
                                      <p:cBhvr>
                                        <p:cTn id="7" dur="500"/>
                                        <p:tgtEl>
                                          <p:spTgt spid="1146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4691">
                                            <p:txEl>
                                              <p:pRg st="1" end="1"/>
                                            </p:txEl>
                                          </p:spTgt>
                                        </p:tgtEl>
                                        <p:attrNameLst>
                                          <p:attrName>style.visibility</p:attrName>
                                        </p:attrNameLst>
                                      </p:cBhvr>
                                      <p:to>
                                        <p:strVal val="visible"/>
                                      </p:to>
                                    </p:set>
                                    <p:animEffect transition="in" filter="wipe(left)">
                                      <p:cBhvr>
                                        <p:cTn id="12" dur="500"/>
                                        <p:tgtEl>
                                          <p:spTgt spid="1146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4691">
                                            <p:txEl>
                                              <p:pRg st="2" end="2"/>
                                            </p:txEl>
                                          </p:spTgt>
                                        </p:tgtEl>
                                        <p:attrNameLst>
                                          <p:attrName>style.visibility</p:attrName>
                                        </p:attrNameLst>
                                      </p:cBhvr>
                                      <p:to>
                                        <p:strVal val="visible"/>
                                      </p:to>
                                    </p:set>
                                    <p:animEffect transition="in" filter="wipe(left)">
                                      <p:cBhvr>
                                        <p:cTn id="17" dur="500"/>
                                        <p:tgtEl>
                                          <p:spTgt spid="1146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4691">
                                            <p:txEl>
                                              <p:pRg st="3" end="3"/>
                                            </p:txEl>
                                          </p:spTgt>
                                        </p:tgtEl>
                                        <p:attrNameLst>
                                          <p:attrName>style.visibility</p:attrName>
                                        </p:attrNameLst>
                                      </p:cBhvr>
                                      <p:to>
                                        <p:strVal val="visible"/>
                                      </p:to>
                                    </p:set>
                                    <p:animEffect transition="in" filter="wipe(left)">
                                      <p:cBhvr>
                                        <p:cTn id="22" dur="500"/>
                                        <p:tgtEl>
                                          <p:spTgt spid="1146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4692">
                                            <p:txEl>
                                              <p:pRg st="0" end="0"/>
                                            </p:txEl>
                                          </p:spTgt>
                                        </p:tgtEl>
                                        <p:attrNameLst>
                                          <p:attrName>style.visibility</p:attrName>
                                        </p:attrNameLst>
                                      </p:cBhvr>
                                      <p:to>
                                        <p:strVal val="visible"/>
                                      </p:to>
                                    </p:set>
                                    <p:animEffect transition="in" filter="wipe(left)">
                                      <p:cBhvr>
                                        <p:cTn id="27" dur="500"/>
                                        <p:tgtEl>
                                          <p:spTgt spid="1146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autoUpdateAnimBg="0"/>
      <p:bldP spid="114692"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defRPr/>
            </a:pPr>
            <a:r>
              <a:rPr lang="en-GB" sz="3200" b="1" smtClean="0">
                <a:cs typeface="Times New Roman" charset="0"/>
              </a:rPr>
              <a:t>Direct instruments</a:t>
            </a:r>
            <a:endParaRPr lang="cs-CZ" sz="3200" b="1" smtClean="0"/>
          </a:p>
        </p:txBody>
      </p:sp>
      <p:sp>
        <p:nvSpPr>
          <p:cNvPr id="116739" name="Rectangle 3"/>
          <p:cNvSpPr>
            <a:spLocks noGrp="1" noChangeArrowheads="1"/>
          </p:cNvSpPr>
          <p:nvPr>
            <p:ph type="body" idx="1"/>
          </p:nvPr>
        </p:nvSpPr>
        <p:spPr>
          <a:xfrm>
            <a:off x="685800" y="1828800"/>
            <a:ext cx="7772400" cy="4191000"/>
          </a:xfrm>
        </p:spPr>
        <p:txBody>
          <a:bodyPr lIns="92075" tIns="46038" rIns="92075" bIns="46038"/>
          <a:lstStyle/>
          <a:p>
            <a:pPr algn="just" eaLnBrk="1" hangingPunct="1">
              <a:buFont typeface="Wingdings" pitchFamily="2" charset="2"/>
              <a:buChar char="§"/>
              <a:defRPr/>
            </a:pPr>
            <a:r>
              <a:rPr lang="cs-CZ" sz="2400" b="1" smtClean="0">
                <a:latin typeface="Times New Roman" charset="0"/>
              </a:rPr>
              <a:t>based on directive, administrative decisions, which commercial banks have to follow by law </a:t>
            </a:r>
          </a:p>
          <a:p>
            <a:pPr algn="just" eaLnBrk="1" hangingPunct="1">
              <a:buFont typeface="Wingdings" pitchFamily="2" charset="2"/>
              <a:buChar char="§"/>
              <a:defRPr/>
            </a:pPr>
            <a:r>
              <a:rPr lang="cs-CZ" sz="2400" b="1" smtClean="0">
                <a:latin typeface="Times New Roman" charset="0"/>
              </a:rPr>
              <a:t>not rely on the money market - not require its proper functioning</a:t>
            </a:r>
          </a:p>
          <a:p>
            <a:pPr algn="just" eaLnBrk="1" hangingPunct="1">
              <a:buFont typeface="Wingdings" pitchFamily="2" charset="2"/>
              <a:buChar char="§"/>
              <a:defRPr/>
            </a:pPr>
            <a:r>
              <a:rPr lang="cs-CZ" sz="2400" b="1" smtClean="0">
                <a:latin typeface="Times New Roman" charset="0"/>
              </a:rPr>
              <a:t>can become exponents of economic dictatorship </a:t>
            </a:r>
          </a:p>
          <a:p>
            <a:pPr algn="just" eaLnBrk="1" hangingPunct="1">
              <a:buFont typeface="Wingdings" pitchFamily="2" charset="2"/>
              <a:buChar char="§"/>
              <a:defRPr/>
            </a:pPr>
            <a:r>
              <a:rPr lang="cs-CZ" sz="2400" b="1" smtClean="0">
                <a:latin typeface="Times New Roman" charset="0"/>
              </a:rPr>
              <a:t>their application is minimized in modern market economies </a:t>
            </a:r>
          </a:p>
          <a:p>
            <a:pPr algn="just" eaLnBrk="1" hangingPunct="1">
              <a:buFont typeface="Wingdings" pitchFamily="2" charset="2"/>
              <a:buNone/>
              <a:defRPr/>
            </a:pPr>
            <a:r>
              <a:rPr lang="cs-CZ" sz="2400" smtClean="0">
                <a:solidFill>
                  <a:schemeClr val="tx2"/>
                </a:solidFill>
                <a:latin typeface="Times New Roman" charset="0"/>
              </a:rPr>
              <a:t>Direct instruments can be a way of controlling monetary policy in a situation, when the money market does not work – during the economic transition.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Effect transition="in" filter="wipe(left)">
                                      <p:cBhvr>
                                        <p:cTn id="7" dur="500"/>
                                        <p:tgtEl>
                                          <p:spTgt spid="1167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6739">
                                            <p:txEl>
                                              <p:pRg st="1" end="1"/>
                                            </p:txEl>
                                          </p:spTgt>
                                        </p:tgtEl>
                                        <p:attrNameLst>
                                          <p:attrName>style.visibility</p:attrName>
                                        </p:attrNameLst>
                                      </p:cBhvr>
                                      <p:to>
                                        <p:strVal val="visible"/>
                                      </p:to>
                                    </p:set>
                                    <p:animEffect transition="in" filter="wipe(left)">
                                      <p:cBhvr>
                                        <p:cTn id="12" dur="500"/>
                                        <p:tgtEl>
                                          <p:spTgt spid="1167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6739">
                                            <p:txEl>
                                              <p:pRg st="2" end="2"/>
                                            </p:txEl>
                                          </p:spTgt>
                                        </p:tgtEl>
                                        <p:attrNameLst>
                                          <p:attrName>style.visibility</p:attrName>
                                        </p:attrNameLst>
                                      </p:cBhvr>
                                      <p:to>
                                        <p:strVal val="visible"/>
                                      </p:to>
                                    </p:set>
                                    <p:animEffect transition="in" filter="wipe(left)">
                                      <p:cBhvr>
                                        <p:cTn id="17" dur="500"/>
                                        <p:tgtEl>
                                          <p:spTgt spid="1167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6739">
                                            <p:txEl>
                                              <p:pRg st="3" end="3"/>
                                            </p:txEl>
                                          </p:spTgt>
                                        </p:tgtEl>
                                        <p:attrNameLst>
                                          <p:attrName>style.visibility</p:attrName>
                                        </p:attrNameLst>
                                      </p:cBhvr>
                                      <p:to>
                                        <p:strVal val="visible"/>
                                      </p:to>
                                    </p:set>
                                    <p:animEffect transition="in" filter="wipe(left)">
                                      <p:cBhvr>
                                        <p:cTn id="22" dur="500"/>
                                        <p:tgtEl>
                                          <p:spTgt spid="1167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6739">
                                            <p:txEl>
                                              <p:pRg st="4" end="4"/>
                                            </p:txEl>
                                          </p:spTgt>
                                        </p:tgtEl>
                                        <p:attrNameLst>
                                          <p:attrName>style.visibility</p:attrName>
                                        </p:attrNameLst>
                                      </p:cBhvr>
                                      <p:to>
                                        <p:strVal val="visible"/>
                                      </p:to>
                                    </p:set>
                                    <p:animEffect transition="in" filter="wipe(left)">
                                      <p:cBhvr>
                                        <p:cTn id="27" dur="500"/>
                                        <p:tgtEl>
                                          <p:spTgt spid="1167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457200" y="609600"/>
            <a:ext cx="8458200" cy="1143000"/>
          </a:xfrm>
        </p:spPr>
        <p:txBody>
          <a:bodyPr/>
          <a:lstStyle/>
          <a:p>
            <a:pPr eaLnBrk="1" hangingPunct="1">
              <a:defRPr/>
            </a:pPr>
            <a:r>
              <a:rPr lang="en-GB" sz="3200" smtClean="0">
                <a:cs typeface="Times New Roman" charset="0"/>
              </a:rPr>
              <a:t>Prudential rules</a:t>
            </a:r>
            <a:endParaRPr lang="cs-CZ" sz="3200" smtClean="0"/>
          </a:p>
        </p:txBody>
      </p:sp>
      <p:sp>
        <p:nvSpPr>
          <p:cNvPr id="118787" name="Rectangle 3"/>
          <p:cNvSpPr>
            <a:spLocks noGrp="1" noChangeArrowheads="1"/>
          </p:cNvSpPr>
          <p:nvPr>
            <p:ph type="body" idx="1"/>
          </p:nvPr>
        </p:nvSpPr>
        <p:spPr>
          <a:xfrm>
            <a:off x="609600" y="1981200"/>
            <a:ext cx="7772400" cy="4038600"/>
          </a:xfrm>
        </p:spPr>
        <p:txBody>
          <a:bodyPr lIns="92075" tIns="46038" rIns="92075" bIns="46038"/>
          <a:lstStyle/>
          <a:p>
            <a:pPr algn="just" eaLnBrk="1" hangingPunct="1">
              <a:buFont typeface="Wingdings" pitchFamily="2" charset="2"/>
              <a:buChar char="§"/>
              <a:defRPr/>
            </a:pPr>
            <a:r>
              <a:rPr lang="cs-CZ" sz="2400" b="1" smtClean="0">
                <a:latin typeface="Times New Roman" charset="0"/>
              </a:rPr>
              <a:t>principal instrument of banking supervision </a:t>
            </a:r>
          </a:p>
          <a:p>
            <a:pPr algn="just" eaLnBrk="1" hangingPunct="1">
              <a:buFont typeface="Wingdings" pitchFamily="2" charset="2"/>
              <a:buChar char="§"/>
              <a:defRPr/>
            </a:pPr>
            <a:r>
              <a:rPr lang="cs-CZ" sz="2400" b="1" smtClean="0">
                <a:latin typeface="Times New Roman" charset="0"/>
              </a:rPr>
              <a:t>short-term, low-interest deposits should not be used to provide long-term, high-interest loans </a:t>
            </a:r>
          </a:p>
          <a:p>
            <a:pPr algn="just" eaLnBrk="1" hangingPunct="1">
              <a:buFont typeface="Wingdings" pitchFamily="2" charset="2"/>
              <a:buChar char="§"/>
              <a:defRPr/>
            </a:pPr>
            <a:r>
              <a:rPr lang="cs-CZ" sz="2400" b="1" smtClean="0">
                <a:latin typeface="Times New Roman" charset="0"/>
              </a:rPr>
              <a:t>can be focused on money market regulation: selectively set for different banks, or purposefully changed after some time</a:t>
            </a:r>
          </a:p>
          <a:p>
            <a:pPr algn="just" eaLnBrk="1" hangingPunct="1">
              <a:buFont typeface="Wingdings" pitchFamily="2" charset="2"/>
              <a:buChar char="§"/>
              <a:defRPr/>
            </a:pPr>
            <a:r>
              <a:rPr lang="cs-CZ" sz="2400" b="1" smtClean="0">
                <a:latin typeface="Times New Roman" charset="0"/>
              </a:rPr>
              <a:t>result - banks can provide higher or lower volume of credit to their clients, which raise or lower quantity of money in the economy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Effect transition="in" filter="wipe(left)">
                                      <p:cBhvr>
                                        <p:cTn id="7" dur="500"/>
                                        <p:tgtEl>
                                          <p:spTgt spid="1187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8787">
                                            <p:txEl>
                                              <p:pRg st="1" end="1"/>
                                            </p:txEl>
                                          </p:spTgt>
                                        </p:tgtEl>
                                        <p:attrNameLst>
                                          <p:attrName>style.visibility</p:attrName>
                                        </p:attrNameLst>
                                      </p:cBhvr>
                                      <p:to>
                                        <p:strVal val="visible"/>
                                      </p:to>
                                    </p:set>
                                    <p:animEffect transition="in" filter="wipe(left)">
                                      <p:cBhvr>
                                        <p:cTn id="12" dur="500"/>
                                        <p:tgtEl>
                                          <p:spTgt spid="1187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8787">
                                            <p:txEl>
                                              <p:pRg st="2" end="2"/>
                                            </p:txEl>
                                          </p:spTgt>
                                        </p:tgtEl>
                                        <p:attrNameLst>
                                          <p:attrName>style.visibility</p:attrName>
                                        </p:attrNameLst>
                                      </p:cBhvr>
                                      <p:to>
                                        <p:strVal val="visible"/>
                                      </p:to>
                                    </p:set>
                                    <p:animEffect transition="in" filter="wipe(left)">
                                      <p:cBhvr>
                                        <p:cTn id="17" dur="500"/>
                                        <p:tgtEl>
                                          <p:spTgt spid="11878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8787">
                                            <p:txEl>
                                              <p:pRg st="3" end="3"/>
                                            </p:txEl>
                                          </p:spTgt>
                                        </p:tgtEl>
                                        <p:attrNameLst>
                                          <p:attrName>style.visibility</p:attrName>
                                        </p:attrNameLst>
                                      </p:cBhvr>
                                      <p:to>
                                        <p:strVal val="visible"/>
                                      </p:to>
                                    </p:set>
                                    <p:animEffect transition="in" filter="wipe(left)">
                                      <p:cBhvr>
                                        <p:cTn id="22" dur="500"/>
                                        <p:tgtEl>
                                          <p:spTgt spid="1187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57200" y="609600"/>
            <a:ext cx="8458200" cy="1143000"/>
          </a:xfrm>
        </p:spPr>
        <p:txBody>
          <a:bodyPr/>
          <a:lstStyle/>
          <a:p>
            <a:pPr eaLnBrk="1" hangingPunct="1">
              <a:defRPr/>
            </a:pPr>
            <a:r>
              <a:rPr lang="en-GB" sz="3200" smtClean="0">
                <a:cs typeface="Times New Roman" charset="0"/>
              </a:rPr>
              <a:t>Loan quotas</a:t>
            </a:r>
            <a:endParaRPr lang="cs-CZ" sz="3200" smtClean="0"/>
          </a:p>
        </p:txBody>
      </p:sp>
      <p:sp>
        <p:nvSpPr>
          <p:cNvPr id="120835" name="Rectangle 3"/>
          <p:cNvSpPr>
            <a:spLocks noGrp="1" noChangeArrowheads="1"/>
          </p:cNvSpPr>
          <p:nvPr>
            <p:ph type="body" idx="1"/>
          </p:nvPr>
        </p:nvSpPr>
        <p:spPr>
          <a:xfrm>
            <a:off x="609600" y="1981200"/>
            <a:ext cx="7772400" cy="4038600"/>
          </a:xfrm>
        </p:spPr>
        <p:txBody>
          <a:bodyPr lIns="92075" tIns="46038" rIns="92075" bIns="46038"/>
          <a:lstStyle/>
          <a:p>
            <a:pPr algn="just" eaLnBrk="1" hangingPunct="1">
              <a:buFont typeface="Wingdings" pitchFamily="2" charset="2"/>
              <a:buChar char="§"/>
              <a:defRPr/>
            </a:pPr>
            <a:r>
              <a:rPr lang="cs-CZ" sz="2400" b="1" smtClean="0">
                <a:latin typeface="Times New Roman" charset="0"/>
              </a:rPr>
              <a:t>the hardest directive provision</a:t>
            </a:r>
          </a:p>
          <a:p>
            <a:pPr algn="just" eaLnBrk="1" hangingPunct="1">
              <a:buFont typeface="Wingdings" pitchFamily="2" charset="2"/>
              <a:buChar char="§"/>
              <a:defRPr/>
            </a:pPr>
            <a:r>
              <a:rPr lang="cs-CZ" sz="2400" b="1" smtClean="0">
                <a:latin typeface="Times New Roman" charset="0"/>
              </a:rPr>
              <a:t>maximum volume of funds, which a  commercial bank can provide to one client </a:t>
            </a:r>
          </a:p>
          <a:p>
            <a:pPr algn="just" eaLnBrk="1" hangingPunct="1">
              <a:buFont typeface="Wingdings" pitchFamily="2" charset="2"/>
              <a:buChar char="§"/>
              <a:defRPr/>
            </a:pPr>
            <a:r>
              <a:rPr lang="cs-CZ" sz="2400" b="1" smtClean="0">
                <a:latin typeface="Times New Roman" charset="0"/>
              </a:rPr>
              <a:t>sum of funds over a certain period to all its clients </a:t>
            </a:r>
          </a:p>
          <a:p>
            <a:pPr algn="just" eaLnBrk="1" hangingPunct="1">
              <a:buFont typeface="Wingdings" pitchFamily="2" charset="2"/>
              <a:buChar char="§"/>
              <a:defRPr/>
            </a:pPr>
            <a:r>
              <a:rPr lang="cs-CZ" sz="2400" b="1" smtClean="0">
                <a:latin typeface="Times New Roman" charset="0"/>
              </a:rPr>
              <a:t>result - limited free entrepreneurial behavior of banks and strongly affected the money market and the whole economy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animEffect transition="in" filter="wipe(left)">
                                      <p:cBhvr>
                                        <p:cTn id="7" dur="500"/>
                                        <p:tgtEl>
                                          <p:spTgt spid="1208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0835">
                                            <p:txEl>
                                              <p:pRg st="1" end="1"/>
                                            </p:txEl>
                                          </p:spTgt>
                                        </p:tgtEl>
                                        <p:attrNameLst>
                                          <p:attrName>style.visibility</p:attrName>
                                        </p:attrNameLst>
                                      </p:cBhvr>
                                      <p:to>
                                        <p:strVal val="visible"/>
                                      </p:to>
                                    </p:set>
                                    <p:animEffect transition="in" filter="wipe(left)">
                                      <p:cBhvr>
                                        <p:cTn id="12" dur="500"/>
                                        <p:tgtEl>
                                          <p:spTgt spid="1208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0835">
                                            <p:txEl>
                                              <p:pRg st="2" end="2"/>
                                            </p:txEl>
                                          </p:spTgt>
                                        </p:tgtEl>
                                        <p:attrNameLst>
                                          <p:attrName>style.visibility</p:attrName>
                                        </p:attrNameLst>
                                      </p:cBhvr>
                                      <p:to>
                                        <p:strVal val="visible"/>
                                      </p:to>
                                    </p:set>
                                    <p:animEffect transition="in" filter="wipe(left)">
                                      <p:cBhvr>
                                        <p:cTn id="17" dur="500"/>
                                        <p:tgtEl>
                                          <p:spTgt spid="1208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0835">
                                            <p:txEl>
                                              <p:pRg st="3" end="3"/>
                                            </p:txEl>
                                          </p:spTgt>
                                        </p:tgtEl>
                                        <p:attrNameLst>
                                          <p:attrName>style.visibility</p:attrName>
                                        </p:attrNameLst>
                                      </p:cBhvr>
                                      <p:to>
                                        <p:strVal val="visible"/>
                                      </p:to>
                                    </p:set>
                                    <p:animEffect transition="in" filter="wipe(left)">
                                      <p:cBhvr>
                                        <p:cTn id="22" dur="500"/>
                                        <p:tgtEl>
                                          <p:spTgt spid="1208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457200" y="609600"/>
            <a:ext cx="8458200" cy="1143000"/>
          </a:xfrm>
        </p:spPr>
        <p:txBody>
          <a:bodyPr/>
          <a:lstStyle/>
          <a:p>
            <a:pPr eaLnBrk="1" hangingPunct="1">
              <a:defRPr/>
            </a:pPr>
            <a:r>
              <a:rPr lang="en-GB" sz="3200" smtClean="0">
                <a:cs typeface="Times New Roman" charset="0"/>
              </a:rPr>
              <a:t>Limits on interest </a:t>
            </a:r>
            <a:endParaRPr lang="cs-CZ" sz="3200" smtClean="0"/>
          </a:p>
        </p:txBody>
      </p:sp>
      <p:sp>
        <p:nvSpPr>
          <p:cNvPr id="122883" name="Rectangle 3"/>
          <p:cNvSpPr>
            <a:spLocks noGrp="1" noChangeArrowheads="1"/>
          </p:cNvSpPr>
          <p:nvPr>
            <p:ph type="body" idx="1"/>
          </p:nvPr>
        </p:nvSpPr>
        <p:spPr>
          <a:xfrm>
            <a:off x="609600" y="1981200"/>
            <a:ext cx="7772400" cy="4038600"/>
          </a:xfrm>
        </p:spPr>
        <p:txBody>
          <a:bodyPr lIns="92075" tIns="46038" rIns="92075" bIns="46038"/>
          <a:lstStyle/>
          <a:p>
            <a:pPr algn="just" eaLnBrk="1" hangingPunct="1">
              <a:buFont typeface="Wingdings" pitchFamily="2" charset="2"/>
              <a:buChar char="§"/>
              <a:defRPr/>
            </a:pPr>
            <a:r>
              <a:rPr lang="cs-CZ" sz="2400" b="1" smtClean="0">
                <a:latin typeface="Times New Roman" charset="0"/>
              </a:rPr>
              <a:t>direct setting of private credits´ interest rate by the central bank</a:t>
            </a:r>
          </a:p>
          <a:p>
            <a:pPr algn="just" eaLnBrk="1" hangingPunct="1">
              <a:buFont typeface="Wingdings" pitchFamily="2" charset="2"/>
              <a:buChar char="§"/>
              <a:defRPr/>
            </a:pPr>
            <a:r>
              <a:rPr lang="cs-CZ" sz="2400" b="1" smtClean="0">
                <a:latin typeface="Times New Roman" charset="0"/>
              </a:rPr>
              <a:t>limited entrepreneurial freedom of both commercial banks, and their clients</a:t>
            </a:r>
          </a:p>
          <a:p>
            <a:pPr algn="just" eaLnBrk="1" hangingPunct="1">
              <a:buFont typeface="Wingdings" pitchFamily="2" charset="2"/>
              <a:buChar char="§"/>
              <a:defRPr/>
            </a:pPr>
            <a:r>
              <a:rPr lang="cs-CZ" sz="2400" b="1" smtClean="0">
                <a:latin typeface="Times New Roman" charset="0"/>
              </a:rPr>
              <a:t>result - strong and quick impact on interest rates in the economy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wipe(left)">
                                      <p:cBhvr>
                                        <p:cTn id="7" dur="500"/>
                                        <p:tgtEl>
                                          <p:spTgt spid="1228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2883">
                                            <p:txEl>
                                              <p:pRg st="1" end="1"/>
                                            </p:txEl>
                                          </p:spTgt>
                                        </p:tgtEl>
                                        <p:attrNameLst>
                                          <p:attrName>style.visibility</p:attrName>
                                        </p:attrNameLst>
                                      </p:cBhvr>
                                      <p:to>
                                        <p:strVal val="visible"/>
                                      </p:to>
                                    </p:set>
                                    <p:animEffect transition="in" filter="wipe(left)">
                                      <p:cBhvr>
                                        <p:cTn id="12" dur="500"/>
                                        <p:tgtEl>
                                          <p:spTgt spid="1228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2883">
                                            <p:txEl>
                                              <p:pRg st="2" end="2"/>
                                            </p:txEl>
                                          </p:spTgt>
                                        </p:tgtEl>
                                        <p:attrNameLst>
                                          <p:attrName>style.visibility</p:attrName>
                                        </p:attrNameLst>
                                      </p:cBhvr>
                                      <p:to>
                                        <p:strVal val="visible"/>
                                      </p:to>
                                    </p:set>
                                    <p:animEffect transition="in" filter="wipe(left)">
                                      <p:cBhvr>
                                        <p:cTn id="17" dur="500"/>
                                        <p:tgtEl>
                                          <p:spTgt spid="1228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cs-CZ" smtClean="0"/>
              <a:t>Centraly planned economy</a:t>
            </a:r>
          </a:p>
        </p:txBody>
      </p:sp>
      <p:sp>
        <p:nvSpPr>
          <p:cNvPr id="15363" name="Rectangle 3"/>
          <p:cNvSpPr>
            <a:spLocks noGrp="1" noChangeArrowheads="1"/>
          </p:cNvSpPr>
          <p:nvPr>
            <p:ph type="body" idx="1"/>
          </p:nvPr>
        </p:nvSpPr>
        <p:spPr/>
        <p:txBody>
          <a:bodyPr/>
          <a:lstStyle/>
          <a:p>
            <a:pPr eaLnBrk="1" hangingPunct="1">
              <a:lnSpc>
                <a:spcPct val="90000"/>
              </a:lnSpc>
              <a:defRPr/>
            </a:pPr>
            <a:r>
              <a:rPr lang="cs-CZ" sz="2800" smtClean="0"/>
              <a:t>Problem: economic balance was achieved by central plan</a:t>
            </a:r>
          </a:p>
          <a:p>
            <a:pPr lvl="1" eaLnBrk="1" hangingPunct="1">
              <a:lnSpc>
                <a:spcPct val="90000"/>
              </a:lnSpc>
              <a:defRPr/>
            </a:pPr>
            <a:r>
              <a:rPr lang="cs-CZ" sz="2400" smtClean="0"/>
              <a:t>Amount of production</a:t>
            </a:r>
          </a:p>
          <a:p>
            <a:pPr lvl="1" eaLnBrk="1" hangingPunct="1">
              <a:lnSpc>
                <a:spcPct val="90000"/>
              </a:lnSpc>
              <a:defRPr/>
            </a:pPr>
            <a:r>
              <a:rPr lang="cs-CZ" sz="2400" smtClean="0"/>
              <a:t>Prices</a:t>
            </a:r>
          </a:p>
          <a:p>
            <a:pPr eaLnBrk="1" hangingPunct="1">
              <a:lnSpc>
                <a:spcPct val="90000"/>
              </a:lnSpc>
              <a:defRPr/>
            </a:pPr>
            <a:r>
              <a:rPr lang="cs-CZ" sz="2800" smtClean="0"/>
              <a:t>Characteristics of CPE</a:t>
            </a:r>
          </a:p>
          <a:p>
            <a:pPr lvl="1" eaLnBrk="1" hangingPunct="1">
              <a:lnSpc>
                <a:spcPct val="90000"/>
              </a:lnSpc>
              <a:defRPr/>
            </a:pPr>
            <a:r>
              <a:rPr lang="cs-CZ" sz="2400" smtClean="0"/>
              <a:t>Low economic performance</a:t>
            </a:r>
          </a:p>
          <a:p>
            <a:pPr lvl="1" eaLnBrk="1" hangingPunct="1">
              <a:lnSpc>
                <a:spcPct val="90000"/>
              </a:lnSpc>
              <a:defRPr/>
            </a:pPr>
            <a:r>
              <a:rPr lang="cs-CZ" sz="2400" smtClean="0"/>
              <a:t>Ineffective explotation of resources</a:t>
            </a:r>
          </a:p>
          <a:p>
            <a:pPr lvl="1" eaLnBrk="1" hangingPunct="1">
              <a:lnSpc>
                <a:spcPct val="90000"/>
              </a:lnSpc>
              <a:defRPr/>
            </a:pPr>
            <a:r>
              <a:rPr lang="cs-CZ" sz="2400" smtClean="0"/>
              <a:t>High energy consumption</a:t>
            </a:r>
          </a:p>
          <a:p>
            <a:pPr lvl="1" eaLnBrk="1" hangingPunct="1">
              <a:lnSpc>
                <a:spcPct val="90000"/>
              </a:lnSpc>
              <a:defRPr/>
            </a:pPr>
            <a:r>
              <a:rPr lang="cs-CZ" sz="2400" smtClean="0"/>
              <a:t>Equalization of earnings (not motivating but reduction on poverty)</a:t>
            </a:r>
          </a:p>
          <a:p>
            <a:pPr lvl="1" eaLnBrk="1" hangingPunct="1">
              <a:lnSpc>
                <a:spcPct val="90000"/>
              </a:lnSpc>
              <a:defRPr/>
            </a:pPr>
            <a:endParaRPr lang="cs-CZ" sz="2400" smtClean="0"/>
          </a:p>
          <a:p>
            <a:pPr lvl="1" eaLnBrk="1" hangingPunct="1">
              <a:lnSpc>
                <a:spcPct val="90000"/>
              </a:lnSpc>
              <a:defRPr/>
            </a:pPr>
            <a:endParaRPr lang="cs-CZ" sz="2400" smtClean="0"/>
          </a:p>
          <a:p>
            <a:pPr lvl="1" eaLnBrk="1" hangingPunct="1">
              <a:lnSpc>
                <a:spcPct val="90000"/>
              </a:lnSpc>
              <a:defRPr/>
            </a:pPr>
            <a:endParaRPr lang="cs-CZ" sz="24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457200" y="609600"/>
            <a:ext cx="8458200" cy="1143000"/>
          </a:xfrm>
        </p:spPr>
        <p:txBody>
          <a:bodyPr/>
          <a:lstStyle/>
          <a:p>
            <a:pPr eaLnBrk="1" hangingPunct="1">
              <a:defRPr/>
            </a:pPr>
            <a:r>
              <a:rPr lang="en-GB" sz="3200" smtClean="0">
                <a:cs typeface="Times New Roman" charset="0"/>
              </a:rPr>
              <a:t>Gentlemen agreements </a:t>
            </a:r>
            <a:endParaRPr lang="cs-CZ" sz="3200" smtClean="0"/>
          </a:p>
        </p:txBody>
      </p:sp>
      <p:sp>
        <p:nvSpPr>
          <p:cNvPr id="124931" name="Rectangle 3"/>
          <p:cNvSpPr>
            <a:spLocks noGrp="1" noChangeArrowheads="1"/>
          </p:cNvSpPr>
          <p:nvPr>
            <p:ph type="body" idx="1"/>
          </p:nvPr>
        </p:nvSpPr>
        <p:spPr>
          <a:xfrm>
            <a:off x="609600" y="1981200"/>
            <a:ext cx="7772400" cy="4038600"/>
          </a:xfrm>
        </p:spPr>
        <p:txBody>
          <a:bodyPr lIns="92075" tIns="46038" rIns="92075" bIns="46038"/>
          <a:lstStyle/>
          <a:p>
            <a:pPr algn="just" eaLnBrk="1" hangingPunct="1">
              <a:buFont typeface="Wingdings" pitchFamily="2" charset="2"/>
              <a:buChar char="§"/>
              <a:defRPr/>
            </a:pPr>
            <a:r>
              <a:rPr lang="cs-CZ" sz="2400" b="1" smtClean="0">
                <a:latin typeface="Times New Roman" charset="0"/>
              </a:rPr>
              <a:t>between the central bank and commercial banks from an urgent request to recommendation</a:t>
            </a:r>
          </a:p>
          <a:p>
            <a:pPr algn="just" eaLnBrk="1" hangingPunct="1">
              <a:buFont typeface="Wingdings" pitchFamily="2" charset="2"/>
              <a:buChar char="§"/>
              <a:defRPr/>
            </a:pPr>
            <a:r>
              <a:rPr lang="cs-CZ" sz="2400" b="1" smtClean="0">
                <a:latin typeface="Times New Roman" charset="0"/>
              </a:rPr>
              <a:t>commonly used in modern market economies - fulfilling is not legally binding </a:t>
            </a:r>
          </a:p>
          <a:p>
            <a:pPr algn="just" eaLnBrk="1" hangingPunct="1">
              <a:buFont typeface="Wingdings" pitchFamily="2" charset="2"/>
              <a:buChar char="§"/>
              <a:defRPr/>
            </a:pPr>
            <a:r>
              <a:rPr lang="cs-CZ" sz="2400" b="1" smtClean="0">
                <a:latin typeface="Times New Roman" charset="0"/>
              </a:rPr>
              <a:t>together with the other direct instruments form a powerful tool </a:t>
            </a:r>
          </a:p>
          <a:p>
            <a:pPr algn="just" eaLnBrk="1" hangingPunct="1">
              <a:buFont typeface="Wingdings" pitchFamily="2" charset="2"/>
              <a:buChar char="§"/>
              <a:defRPr/>
            </a:pPr>
            <a:endParaRPr lang="cs-CZ" sz="2400" b="1" smtClean="0">
              <a:latin typeface="Times New Roman"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Effect transition="in" filter="wipe(left)">
                                      <p:cBhvr>
                                        <p:cTn id="7" dur="500"/>
                                        <p:tgtEl>
                                          <p:spTgt spid="1249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4931">
                                            <p:txEl>
                                              <p:pRg st="1" end="1"/>
                                            </p:txEl>
                                          </p:spTgt>
                                        </p:tgtEl>
                                        <p:attrNameLst>
                                          <p:attrName>style.visibility</p:attrName>
                                        </p:attrNameLst>
                                      </p:cBhvr>
                                      <p:to>
                                        <p:strVal val="visible"/>
                                      </p:to>
                                    </p:set>
                                    <p:animEffect transition="in" filter="wipe(left)">
                                      <p:cBhvr>
                                        <p:cTn id="12" dur="500"/>
                                        <p:tgtEl>
                                          <p:spTgt spid="1249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4931">
                                            <p:txEl>
                                              <p:pRg st="2" end="2"/>
                                            </p:txEl>
                                          </p:spTgt>
                                        </p:tgtEl>
                                        <p:attrNameLst>
                                          <p:attrName>style.visibility</p:attrName>
                                        </p:attrNameLst>
                                      </p:cBhvr>
                                      <p:to>
                                        <p:strVal val="visible"/>
                                      </p:to>
                                    </p:set>
                                    <p:animEffect transition="in" filter="wipe(left)">
                                      <p:cBhvr>
                                        <p:cTn id="17" dur="500"/>
                                        <p:tgtEl>
                                          <p:spTgt spid="1249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defRPr/>
            </a:pPr>
            <a:r>
              <a:rPr lang="en-GB" sz="3200" b="1" smtClean="0">
                <a:cs typeface="Times New Roman" charset="0"/>
              </a:rPr>
              <a:t>Indirect instruments</a:t>
            </a:r>
            <a:r>
              <a:rPr lang="en-GB" sz="3200" smtClean="0">
                <a:cs typeface="Times New Roman" charset="0"/>
              </a:rPr>
              <a:t> </a:t>
            </a:r>
            <a:endParaRPr lang="cs-CZ" sz="3200" smtClean="0"/>
          </a:p>
        </p:txBody>
      </p:sp>
      <p:sp>
        <p:nvSpPr>
          <p:cNvPr id="126979" name="Rectangle 3"/>
          <p:cNvSpPr>
            <a:spLocks noGrp="1" noChangeArrowheads="1"/>
          </p:cNvSpPr>
          <p:nvPr>
            <p:ph type="body" idx="1"/>
          </p:nvPr>
        </p:nvSpPr>
        <p:spPr>
          <a:xfrm>
            <a:off x="685800" y="1828800"/>
            <a:ext cx="7772400" cy="2590800"/>
          </a:xfrm>
        </p:spPr>
        <p:txBody>
          <a:bodyPr lIns="92075" tIns="46038" rIns="92075" bIns="46038"/>
          <a:lstStyle/>
          <a:p>
            <a:pPr algn="just" eaLnBrk="1" hangingPunct="1">
              <a:buFont typeface="Wingdings" pitchFamily="2" charset="2"/>
              <a:buChar char="§"/>
              <a:defRPr/>
            </a:pPr>
            <a:r>
              <a:rPr lang="cs-CZ" sz="2400" b="1" smtClean="0">
                <a:latin typeface="Times New Roman" charset="0"/>
              </a:rPr>
              <a:t>based on central bank’s actions on the money market</a:t>
            </a:r>
          </a:p>
          <a:p>
            <a:pPr algn="just" eaLnBrk="1" hangingPunct="1">
              <a:buFont typeface="Wingdings" pitchFamily="2" charset="2"/>
              <a:buChar char="§"/>
              <a:defRPr/>
            </a:pPr>
            <a:r>
              <a:rPr lang="cs-CZ" sz="2400" b="1" smtClean="0">
                <a:latin typeface="Times New Roman" charset="0"/>
              </a:rPr>
              <a:t>very well functioning money market is required</a:t>
            </a:r>
          </a:p>
          <a:p>
            <a:pPr algn="just" eaLnBrk="1" hangingPunct="1">
              <a:buFont typeface="Wingdings" pitchFamily="2" charset="2"/>
              <a:buChar char="§"/>
              <a:defRPr/>
            </a:pPr>
            <a:r>
              <a:rPr lang="cs-CZ" sz="2400" b="1" smtClean="0">
                <a:latin typeface="Times New Roman" charset="0"/>
              </a:rPr>
              <a:t>using need not be successful and exactly predictable </a:t>
            </a:r>
          </a:p>
          <a:p>
            <a:pPr algn="just" eaLnBrk="1" hangingPunct="1">
              <a:buFont typeface="Wingdings" pitchFamily="2" charset="2"/>
              <a:buChar char="§"/>
              <a:defRPr/>
            </a:pPr>
            <a:r>
              <a:rPr lang="cs-CZ" sz="2400" b="1" smtClean="0">
                <a:latin typeface="Times New Roman" charset="0"/>
              </a:rPr>
              <a:t>absolutely consistent with market economy: full sovereignty, free enterprise and free competition of commercial banks are ensured</a:t>
            </a:r>
            <a:endParaRPr lang="cs-CZ" sz="2400" smtClean="0">
              <a:solidFill>
                <a:schemeClr val="tx2"/>
              </a:solidFill>
              <a:latin typeface="Times New Roman" charset="0"/>
            </a:endParaRPr>
          </a:p>
        </p:txBody>
      </p:sp>
      <p:sp>
        <p:nvSpPr>
          <p:cNvPr id="126980" name="Rectangle 4"/>
          <p:cNvSpPr>
            <a:spLocks noChangeArrowheads="1"/>
          </p:cNvSpPr>
          <p:nvPr/>
        </p:nvSpPr>
        <p:spPr bwMode="auto">
          <a:xfrm>
            <a:off x="685800" y="4953000"/>
            <a:ext cx="7772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342900" indent="-342900" algn="just">
              <a:spcBef>
                <a:spcPct val="20000"/>
              </a:spcBef>
              <a:buClr>
                <a:schemeClr val="accent2"/>
              </a:buClr>
              <a:buSzPct val="80000"/>
              <a:buFont typeface="Wingdings" pitchFamily="2" charset="2"/>
              <a:buNone/>
              <a:defRPr/>
            </a:pPr>
            <a:r>
              <a:rPr lang="cs-CZ" sz="2400" b="1">
                <a:solidFill>
                  <a:schemeClr val="tx2"/>
                </a:solidFill>
                <a:effectLst>
                  <a:outerShdw blurRad="38100" dist="38100" dir="2700000" algn="tl">
                    <a:srgbClr val="000000"/>
                  </a:outerShdw>
                </a:effectLst>
                <a:latin typeface="Times New Roman" charset="0"/>
              </a:rPr>
              <a:t>Within a developed market economy just indirect instruments can and must be used.</a:t>
            </a:r>
          </a:p>
          <a:p>
            <a:pPr marL="342900" indent="-342900" algn="just">
              <a:spcBef>
                <a:spcPct val="20000"/>
              </a:spcBef>
              <a:buClr>
                <a:schemeClr val="accent2"/>
              </a:buClr>
              <a:buSzPct val="80000"/>
              <a:buFont typeface="Wingdings" pitchFamily="2" charset="2"/>
              <a:buNone/>
              <a:defRPr/>
            </a:pPr>
            <a:endParaRPr lang="cs-CZ" sz="2400" b="1">
              <a:solidFill>
                <a:schemeClr val="tx2"/>
              </a:solidFill>
              <a:effectLst>
                <a:outerShdw blurRad="38100" dist="38100" dir="2700000" algn="tl">
                  <a:srgbClr val="000000"/>
                </a:outerShdw>
              </a:effectLst>
              <a:latin typeface="Times New Roman"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Effect transition="in" filter="wipe(left)">
                                      <p:cBhvr>
                                        <p:cTn id="7" dur="500"/>
                                        <p:tgtEl>
                                          <p:spTgt spid="1269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6979">
                                            <p:txEl>
                                              <p:pRg st="1" end="1"/>
                                            </p:txEl>
                                          </p:spTgt>
                                        </p:tgtEl>
                                        <p:attrNameLst>
                                          <p:attrName>style.visibility</p:attrName>
                                        </p:attrNameLst>
                                      </p:cBhvr>
                                      <p:to>
                                        <p:strVal val="visible"/>
                                      </p:to>
                                    </p:set>
                                    <p:animEffect transition="in" filter="wipe(left)">
                                      <p:cBhvr>
                                        <p:cTn id="12" dur="500"/>
                                        <p:tgtEl>
                                          <p:spTgt spid="12697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6979">
                                            <p:txEl>
                                              <p:pRg st="2" end="2"/>
                                            </p:txEl>
                                          </p:spTgt>
                                        </p:tgtEl>
                                        <p:attrNameLst>
                                          <p:attrName>style.visibility</p:attrName>
                                        </p:attrNameLst>
                                      </p:cBhvr>
                                      <p:to>
                                        <p:strVal val="visible"/>
                                      </p:to>
                                    </p:set>
                                    <p:animEffect transition="in" filter="wipe(left)">
                                      <p:cBhvr>
                                        <p:cTn id="17" dur="500"/>
                                        <p:tgtEl>
                                          <p:spTgt spid="12697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6979">
                                            <p:txEl>
                                              <p:pRg st="3" end="3"/>
                                            </p:txEl>
                                          </p:spTgt>
                                        </p:tgtEl>
                                        <p:attrNameLst>
                                          <p:attrName>style.visibility</p:attrName>
                                        </p:attrNameLst>
                                      </p:cBhvr>
                                      <p:to>
                                        <p:strVal val="visible"/>
                                      </p:to>
                                    </p:set>
                                    <p:animEffect transition="in" filter="wipe(left)">
                                      <p:cBhvr>
                                        <p:cTn id="22" dur="500"/>
                                        <p:tgtEl>
                                          <p:spTgt spid="12697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6980">
                                            <p:txEl>
                                              <p:pRg st="0" end="0"/>
                                            </p:txEl>
                                          </p:spTgt>
                                        </p:tgtEl>
                                        <p:attrNameLst>
                                          <p:attrName>style.visibility</p:attrName>
                                        </p:attrNameLst>
                                      </p:cBhvr>
                                      <p:to>
                                        <p:strVal val="visible"/>
                                      </p:to>
                                    </p:set>
                                    <p:animEffect transition="in" filter="wipe(left)">
                                      <p:cBhvr>
                                        <p:cTn id="27" dur="500"/>
                                        <p:tgtEl>
                                          <p:spTgt spid="1269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build="p" autoUpdateAnimBg="0"/>
      <p:bldP spid="126980"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457200" y="609600"/>
            <a:ext cx="8458200" cy="1143000"/>
          </a:xfrm>
        </p:spPr>
        <p:txBody>
          <a:bodyPr/>
          <a:lstStyle/>
          <a:p>
            <a:pPr eaLnBrk="1" hangingPunct="1">
              <a:defRPr/>
            </a:pPr>
            <a:r>
              <a:rPr lang="en-GB" sz="3200" smtClean="0">
                <a:cs typeface="Times New Roman" charset="0"/>
              </a:rPr>
              <a:t>Discount rate </a:t>
            </a:r>
            <a:endParaRPr lang="cs-CZ" sz="3200" smtClean="0"/>
          </a:p>
        </p:txBody>
      </p:sp>
      <p:sp>
        <p:nvSpPr>
          <p:cNvPr id="129027" name="Rectangle 3"/>
          <p:cNvSpPr>
            <a:spLocks noGrp="1" noChangeArrowheads="1"/>
          </p:cNvSpPr>
          <p:nvPr>
            <p:ph type="body" idx="1"/>
          </p:nvPr>
        </p:nvSpPr>
        <p:spPr>
          <a:xfrm>
            <a:off x="609600" y="1981200"/>
            <a:ext cx="7772400" cy="4038600"/>
          </a:xfrm>
        </p:spPr>
        <p:txBody>
          <a:bodyPr lIns="92075" tIns="46038" rIns="92075" bIns="46038"/>
          <a:lstStyle/>
          <a:p>
            <a:pPr algn="just" eaLnBrk="1" hangingPunct="1">
              <a:buFont typeface="Wingdings" pitchFamily="2" charset="2"/>
              <a:buChar char="§"/>
              <a:defRPr/>
            </a:pPr>
            <a:r>
              <a:rPr lang="cs-CZ" sz="2400" b="1" smtClean="0">
                <a:latin typeface="Times New Roman" charset="0"/>
              </a:rPr>
              <a:t>the principal rate of interest of the central bank</a:t>
            </a:r>
          </a:p>
          <a:p>
            <a:pPr algn="just" eaLnBrk="1" hangingPunct="1">
              <a:buFont typeface="Wingdings" pitchFamily="2" charset="2"/>
              <a:buChar char="§"/>
              <a:defRPr/>
            </a:pPr>
            <a:r>
              <a:rPr lang="cs-CZ" sz="2400" b="1" smtClean="0">
                <a:latin typeface="Times New Roman" charset="0"/>
              </a:rPr>
              <a:t>the price of money charged by the central bank to commercial banks on loans </a:t>
            </a:r>
          </a:p>
          <a:p>
            <a:pPr algn="just" eaLnBrk="1" hangingPunct="1">
              <a:buFont typeface="Wingdings" pitchFamily="2" charset="2"/>
              <a:buChar char="§"/>
              <a:defRPr/>
            </a:pPr>
            <a:r>
              <a:rPr lang="cs-CZ" sz="2400" b="1" smtClean="0">
                <a:latin typeface="Times New Roman" charset="0"/>
              </a:rPr>
              <a:t>related to the central bank´s functions a bankers’ bank, and a lender of last resort </a:t>
            </a:r>
          </a:p>
          <a:p>
            <a:pPr algn="just" eaLnBrk="1" hangingPunct="1">
              <a:buFont typeface="Wingdings" pitchFamily="2" charset="2"/>
              <a:buChar char="§"/>
              <a:defRPr/>
            </a:pPr>
            <a:r>
              <a:rPr lang="cs-CZ" sz="2400" b="1" smtClean="0">
                <a:latin typeface="Times New Roman" charset="0"/>
              </a:rPr>
              <a:t>great signalling importance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Effect transition="in" filter="wipe(left)">
                                      <p:cBhvr>
                                        <p:cTn id="7" dur="500"/>
                                        <p:tgtEl>
                                          <p:spTgt spid="1290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9027">
                                            <p:txEl>
                                              <p:pRg st="1" end="1"/>
                                            </p:txEl>
                                          </p:spTgt>
                                        </p:tgtEl>
                                        <p:attrNameLst>
                                          <p:attrName>style.visibility</p:attrName>
                                        </p:attrNameLst>
                                      </p:cBhvr>
                                      <p:to>
                                        <p:strVal val="visible"/>
                                      </p:to>
                                    </p:set>
                                    <p:animEffect transition="in" filter="wipe(left)">
                                      <p:cBhvr>
                                        <p:cTn id="12" dur="500"/>
                                        <p:tgtEl>
                                          <p:spTgt spid="1290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9027">
                                            <p:txEl>
                                              <p:pRg st="2" end="2"/>
                                            </p:txEl>
                                          </p:spTgt>
                                        </p:tgtEl>
                                        <p:attrNameLst>
                                          <p:attrName>style.visibility</p:attrName>
                                        </p:attrNameLst>
                                      </p:cBhvr>
                                      <p:to>
                                        <p:strVal val="visible"/>
                                      </p:to>
                                    </p:set>
                                    <p:animEffect transition="in" filter="wipe(left)">
                                      <p:cBhvr>
                                        <p:cTn id="17" dur="500"/>
                                        <p:tgtEl>
                                          <p:spTgt spid="1290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9027">
                                            <p:txEl>
                                              <p:pRg st="3" end="3"/>
                                            </p:txEl>
                                          </p:spTgt>
                                        </p:tgtEl>
                                        <p:attrNameLst>
                                          <p:attrName>style.visibility</p:attrName>
                                        </p:attrNameLst>
                                      </p:cBhvr>
                                      <p:to>
                                        <p:strVal val="visible"/>
                                      </p:to>
                                    </p:set>
                                    <p:animEffect transition="in" filter="wipe(left)">
                                      <p:cBhvr>
                                        <p:cTn id="22" dur="500"/>
                                        <p:tgtEl>
                                          <p:spTgt spid="1290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2"/>
          <p:cNvGrpSpPr>
            <a:grpSpLocks/>
          </p:cNvGrpSpPr>
          <p:nvPr/>
        </p:nvGrpSpPr>
        <p:grpSpPr bwMode="auto">
          <a:xfrm>
            <a:off x="381000" y="762000"/>
            <a:ext cx="8382000" cy="5181600"/>
            <a:chOff x="2137" y="3757"/>
            <a:chExt cx="7723" cy="3595"/>
          </a:xfrm>
        </p:grpSpPr>
        <p:sp>
          <p:nvSpPr>
            <p:cNvPr id="25603" name="Rectangle 3"/>
            <p:cNvSpPr>
              <a:spLocks noChangeArrowheads="1"/>
            </p:cNvSpPr>
            <p:nvPr/>
          </p:nvSpPr>
          <p:spPr bwMode="auto">
            <a:xfrm>
              <a:off x="2137" y="3757"/>
              <a:ext cx="2280" cy="703"/>
            </a:xfrm>
            <a:prstGeom prst="rect">
              <a:avLst/>
            </a:prstGeom>
            <a:solidFill>
              <a:srgbClr val="808080"/>
            </a:solidFill>
            <a:ln w="28575">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cs-CZ" sz="2000" b="1" noProof="1">
                  <a:solidFill>
                    <a:srgbClr val="FFFFFF"/>
                  </a:solidFill>
                  <a:latin typeface="Times New Roman" pitchFamily="18" charset="0"/>
                </a:rPr>
                <a:t>central bank</a:t>
              </a:r>
              <a:r>
                <a:rPr lang="cs-CZ" sz="2000" b="1">
                  <a:solidFill>
                    <a:srgbClr val="FFFFFF"/>
                  </a:solidFill>
                  <a:latin typeface="Times New Roman" pitchFamily="18" charset="0"/>
                </a:rPr>
                <a:t>´s</a:t>
              </a:r>
              <a:endParaRPr lang="cs-CZ" sz="2000" b="1" noProof="1">
                <a:solidFill>
                  <a:srgbClr val="FFFFFF"/>
                </a:solidFill>
                <a:latin typeface="Times New Roman" pitchFamily="18" charset="0"/>
              </a:endParaRPr>
            </a:p>
            <a:p>
              <a:pPr eaLnBrk="0" hangingPunct="0"/>
              <a:r>
                <a:rPr lang="cs-CZ" sz="2000" b="1" noProof="1">
                  <a:solidFill>
                    <a:srgbClr val="FFFFFF"/>
                  </a:solidFill>
                  <a:latin typeface="Times New Roman" pitchFamily="18" charset="0"/>
                </a:rPr>
                <a:t>discount rate</a:t>
              </a:r>
            </a:p>
            <a:p>
              <a:pPr eaLnBrk="0" hangingPunct="0"/>
              <a:r>
                <a:rPr lang="cs-CZ" sz="2000" b="1">
                  <a:solidFill>
                    <a:srgbClr val="FFFFFF"/>
                  </a:solidFill>
                  <a:latin typeface="Times New Roman" pitchFamily="18" charset="0"/>
                </a:rPr>
                <a:t>RISE</a:t>
              </a:r>
            </a:p>
            <a:p>
              <a:pPr eaLnBrk="0" hangingPunct="0"/>
              <a:endParaRPr lang="cs-CZ" sz="1200" b="1">
                <a:latin typeface="Times New Roman" pitchFamily="18" charset="0"/>
              </a:endParaRPr>
            </a:p>
          </p:txBody>
        </p:sp>
        <p:sp>
          <p:nvSpPr>
            <p:cNvPr id="25604" name="Rectangle 4"/>
            <p:cNvSpPr>
              <a:spLocks noChangeArrowheads="1"/>
            </p:cNvSpPr>
            <p:nvPr/>
          </p:nvSpPr>
          <p:spPr bwMode="auto">
            <a:xfrm>
              <a:off x="6189" y="3757"/>
              <a:ext cx="3420" cy="703"/>
            </a:xfrm>
            <a:prstGeom prst="rect">
              <a:avLst/>
            </a:prstGeom>
            <a:noFill/>
            <a:ln w="28575">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cs-CZ" sz="2000" b="1" noProof="1">
                  <a:solidFill>
                    <a:srgbClr val="FFFFFF"/>
                  </a:solidFill>
                  <a:latin typeface="Times New Roman" pitchFamily="18" charset="0"/>
                </a:rPr>
                <a:t>commercial bank´s credit capacity</a:t>
              </a:r>
            </a:p>
            <a:p>
              <a:pPr eaLnBrk="0" hangingPunct="0"/>
              <a:r>
                <a:rPr lang="cs-CZ" sz="2000" b="1">
                  <a:solidFill>
                    <a:srgbClr val="FFFFFF"/>
                  </a:solidFill>
                  <a:latin typeface="Times New Roman" pitchFamily="18" charset="0"/>
                </a:rPr>
                <a:t>DECLINE</a:t>
              </a:r>
            </a:p>
          </p:txBody>
        </p:sp>
        <p:sp>
          <p:nvSpPr>
            <p:cNvPr id="25605" name="Rectangle 5"/>
            <p:cNvSpPr>
              <a:spLocks noChangeArrowheads="1"/>
            </p:cNvSpPr>
            <p:nvPr/>
          </p:nvSpPr>
          <p:spPr bwMode="auto">
            <a:xfrm>
              <a:off x="6063" y="5093"/>
              <a:ext cx="3546" cy="703"/>
            </a:xfrm>
            <a:prstGeom prst="rect">
              <a:avLst/>
            </a:prstGeom>
            <a:noFill/>
            <a:ln w="28575">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cs-CZ" sz="2000" b="1" noProof="1">
                  <a:solidFill>
                    <a:srgbClr val="FFFFFF"/>
                  </a:solidFill>
                  <a:latin typeface="Times New Roman" pitchFamily="18" charset="0"/>
                </a:rPr>
                <a:t>commercial bank´s supply of credits</a:t>
              </a:r>
            </a:p>
            <a:p>
              <a:pPr eaLnBrk="0" hangingPunct="0"/>
              <a:r>
                <a:rPr lang="cs-CZ" sz="2000" b="1">
                  <a:latin typeface="Times New Roman" pitchFamily="18" charset="0"/>
                </a:rPr>
                <a:t>DECLINE</a:t>
              </a:r>
            </a:p>
            <a:p>
              <a:pPr eaLnBrk="0" hangingPunct="0"/>
              <a:endParaRPr lang="cs-CZ" sz="2000" b="1">
                <a:latin typeface="Times New Roman" pitchFamily="18" charset="0"/>
              </a:endParaRPr>
            </a:p>
          </p:txBody>
        </p:sp>
        <p:sp>
          <p:nvSpPr>
            <p:cNvPr id="25606" name="Rectangle 6"/>
            <p:cNvSpPr>
              <a:spLocks noChangeArrowheads="1"/>
            </p:cNvSpPr>
            <p:nvPr/>
          </p:nvSpPr>
          <p:spPr bwMode="auto">
            <a:xfrm>
              <a:off x="2137" y="5092"/>
              <a:ext cx="2913" cy="704"/>
            </a:xfrm>
            <a:prstGeom prst="rect">
              <a:avLst/>
            </a:prstGeom>
            <a:noFill/>
            <a:ln w="28575">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cs-CZ" sz="2000" b="1" noProof="1">
                  <a:solidFill>
                    <a:srgbClr val="FFFFFF"/>
                  </a:solidFill>
                  <a:latin typeface="Times New Roman" pitchFamily="18" charset="0"/>
                </a:rPr>
                <a:t>money</a:t>
              </a:r>
              <a:r>
                <a:rPr lang="cs-CZ" sz="2000" b="1">
                  <a:solidFill>
                    <a:srgbClr val="FFFFFF"/>
                  </a:solidFill>
                  <a:latin typeface="Times New Roman" pitchFamily="18" charset="0"/>
                </a:rPr>
                <a:t> supply in economy</a:t>
              </a:r>
            </a:p>
            <a:p>
              <a:pPr eaLnBrk="0" hangingPunct="0"/>
              <a:endParaRPr lang="cs-CZ" sz="2000" b="1">
                <a:solidFill>
                  <a:srgbClr val="FFFFFF"/>
                </a:solidFill>
                <a:latin typeface="Times New Roman" pitchFamily="18" charset="0"/>
              </a:endParaRPr>
            </a:p>
            <a:p>
              <a:pPr eaLnBrk="0" hangingPunct="0"/>
              <a:r>
                <a:rPr lang="cs-CZ" sz="2000" b="1">
                  <a:solidFill>
                    <a:srgbClr val="FFFFFF"/>
                  </a:solidFill>
                  <a:latin typeface="Times New Roman" pitchFamily="18" charset="0"/>
                </a:rPr>
                <a:t>DECLINE</a:t>
              </a:r>
            </a:p>
          </p:txBody>
        </p:sp>
        <p:sp>
          <p:nvSpPr>
            <p:cNvPr id="25607" name="Rectangle 7"/>
            <p:cNvSpPr>
              <a:spLocks noChangeArrowheads="1"/>
            </p:cNvSpPr>
            <p:nvPr/>
          </p:nvSpPr>
          <p:spPr bwMode="auto">
            <a:xfrm>
              <a:off x="2137" y="6649"/>
              <a:ext cx="1647" cy="703"/>
            </a:xfrm>
            <a:prstGeom prst="rect">
              <a:avLst/>
            </a:prstGeom>
            <a:solidFill>
              <a:srgbClr val="808080"/>
            </a:solidFill>
            <a:ln w="28575">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cs-CZ" sz="2000" b="1" noProof="1">
                  <a:solidFill>
                    <a:srgbClr val="FFFFFF"/>
                  </a:solidFill>
                  <a:latin typeface="Times New Roman" pitchFamily="18" charset="0"/>
                </a:rPr>
                <a:t>inflation</a:t>
              </a:r>
            </a:p>
            <a:p>
              <a:pPr eaLnBrk="0" hangingPunct="0"/>
              <a:endParaRPr lang="cs-CZ" sz="2000" b="1">
                <a:solidFill>
                  <a:srgbClr val="FFFFFF"/>
                </a:solidFill>
                <a:latin typeface="Times New Roman" pitchFamily="18" charset="0"/>
              </a:endParaRPr>
            </a:p>
            <a:p>
              <a:pPr eaLnBrk="0" hangingPunct="0"/>
              <a:r>
                <a:rPr lang="cs-CZ" sz="2000" b="1">
                  <a:solidFill>
                    <a:srgbClr val="FFFFFF"/>
                  </a:solidFill>
                  <a:latin typeface="Times New Roman" pitchFamily="18" charset="0"/>
                </a:rPr>
                <a:t>DECLINE</a:t>
              </a:r>
            </a:p>
          </p:txBody>
        </p:sp>
        <p:sp>
          <p:nvSpPr>
            <p:cNvPr id="25608" name="Rectangle 8"/>
            <p:cNvSpPr>
              <a:spLocks noChangeArrowheads="1"/>
            </p:cNvSpPr>
            <p:nvPr/>
          </p:nvSpPr>
          <p:spPr bwMode="auto">
            <a:xfrm>
              <a:off x="4163" y="6649"/>
              <a:ext cx="1647" cy="703"/>
            </a:xfrm>
            <a:prstGeom prst="rect">
              <a:avLst/>
            </a:prstGeom>
            <a:solidFill>
              <a:srgbClr val="808080"/>
            </a:solidFill>
            <a:ln w="28575">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cs-CZ" sz="2000" b="1" noProof="1">
                  <a:solidFill>
                    <a:srgbClr val="FFFFFF"/>
                  </a:solidFill>
                  <a:latin typeface="Times New Roman" pitchFamily="18" charset="0"/>
                </a:rPr>
                <a:t>economic</a:t>
              </a:r>
              <a:r>
                <a:rPr lang="cs-CZ" sz="2000" b="1">
                  <a:solidFill>
                    <a:srgbClr val="FFFFFF"/>
                  </a:solidFill>
                  <a:latin typeface="Times New Roman" pitchFamily="18" charset="0"/>
                </a:rPr>
                <a:t> growth</a:t>
              </a:r>
            </a:p>
            <a:p>
              <a:pPr eaLnBrk="0" hangingPunct="0"/>
              <a:r>
                <a:rPr lang="cs-CZ" sz="2000" b="1">
                  <a:latin typeface="Times New Roman" pitchFamily="18" charset="0"/>
                </a:rPr>
                <a:t>DECLINE</a:t>
              </a:r>
            </a:p>
          </p:txBody>
        </p:sp>
        <p:sp>
          <p:nvSpPr>
            <p:cNvPr id="25609" name="Rectangle 9"/>
            <p:cNvSpPr>
              <a:spLocks noChangeArrowheads="1"/>
            </p:cNvSpPr>
            <p:nvPr/>
          </p:nvSpPr>
          <p:spPr bwMode="auto">
            <a:xfrm>
              <a:off x="6189" y="6649"/>
              <a:ext cx="1647" cy="703"/>
            </a:xfrm>
            <a:prstGeom prst="rect">
              <a:avLst/>
            </a:prstGeom>
            <a:solidFill>
              <a:srgbClr val="808080"/>
            </a:solidFill>
            <a:ln w="28575">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cs-CZ" sz="2000" b="1" noProof="1">
                  <a:solidFill>
                    <a:srgbClr val="FFFFFF"/>
                  </a:solidFill>
                  <a:latin typeface="Times New Roman" pitchFamily="18" charset="0"/>
                </a:rPr>
                <a:t>employment</a:t>
              </a:r>
            </a:p>
            <a:p>
              <a:pPr eaLnBrk="0" hangingPunct="0"/>
              <a:endParaRPr lang="cs-CZ" sz="2000" b="1">
                <a:solidFill>
                  <a:srgbClr val="FFFFFF"/>
                </a:solidFill>
                <a:latin typeface="Times New Roman" pitchFamily="18" charset="0"/>
              </a:endParaRPr>
            </a:p>
            <a:p>
              <a:pPr eaLnBrk="0" hangingPunct="0"/>
              <a:r>
                <a:rPr lang="cs-CZ" sz="2000" b="1">
                  <a:solidFill>
                    <a:srgbClr val="FFFFFF"/>
                  </a:solidFill>
                  <a:latin typeface="Times New Roman" pitchFamily="18" charset="0"/>
                </a:rPr>
                <a:t>DECLINE</a:t>
              </a:r>
            </a:p>
          </p:txBody>
        </p:sp>
        <p:sp>
          <p:nvSpPr>
            <p:cNvPr id="25610" name="Rectangle 10"/>
            <p:cNvSpPr>
              <a:spLocks noChangeArrowheads="1"/>
            </p:cNvSpPr>
            <p:nvPr/>
          </p:nvSpPr>
          <p:spPr bwMode="auto">
            <a:xfrm>
              <a:off x="8339" y="6649"/>
              <a:ext cx="1521" cy="703"/>
            </a:xfrm>
            <a:prstGeom prst="rect">
              <a:avLst/>
            </a:prstGeom>
            <a:solidFill>
              <a:srgbClr val="808080"/>
            </a:solidFill>
            <a:ln w="28575">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cs-CZ" sz="2000" b="1" noProof="1">
                  <a:solidFill>
                    <a:srgbClr val="FFFFFF"/>
                  </a:solidFill>
                  <a:latin typeface="Times New Roman" pitchFamily="18" charset="0"/>
                </a:rPr>
                <a:t>balance of payments</a:t>
              </a:r>
            </a:p>
            <a:p>
              <a:pPr eaLnBrk="0" hangingPunct="0"/>
              <a:r>
                <a:rPr lang="cs-CZ" sz="2000" b="1" noProof="1">
                  <a:solidFill>
                    <a:srgbClr val="FFFFFF"/>
                  </a:solidFill>
                  <a:latin typeface="Times New Roman" pitchFamily="18" charset="0"/>
                </a:rPr>
                <a:t>INFLOW</a:t>
              </a:r>
            </a:p>
          </p:txBody>
        </p:sp>
        <p:sp>
          <p:nvSpPr>
            <p:cNvPr id="25611" name="Line 11"/>
            <p:cNvSpPr>
              <a:spLocks noChangeShapeType="1"/>
            </p:cNvSpPr>
            <p:nvPr/>
          </p:nvSpPr>
          <p:spPr bwMode="auto">
            <a:xfrm>
              <a:off x="4543" y="4097"/>
              <a:ext cx="1521" cy="1"/>
            </a:xfrm>
            <a:prstGeom prst="line">
              <a:avLst/>
            </a:prstGeom>
            <a:noFill/>
            <a:ln w="28575">
              <a:solidFill>
                <a:srgbClr val="FFFFFF"/>
              </a:solidFill>
              <a:round/>
              <a:headEnd type="none" w="lg" len="sm"/>
              <a:tailEnd type="triangl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5612" name="Line 12"/>
            <p:cNvSpPr>
              <a:spLocks noChangeShapeType="1"/>
            </p:cNvSpPr>
            <p:nvPr/>
          </p:nvSpPr>
          <p:spPr bwMode="auto">
            <a:xfrm>
              <a:off x="7836" y="4541"/>
              <a:ext cx="0" cy="469"/>
            </a:xfrm>
            <a:prstGeom prst="line">
              <a:avLst/>
            </a:prstGeom>
            <a:noFill/>
            <a:ln w="28575">
              <a:solidFill>
                <a:srgbClr val="FFFFFF"/>
              </a:solidFill>
              <a:round/>
              <a:headEnd type="none" w="lg" len="sm"/>
              <a:tailEnd type="triangl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5613" name="Line 13"/>
            <p:cNvSpPr>
              <a:spLocks noChangeShapeType="1"/>
            </p:cNvSpPr>
            <p:nvPr/>
          </p:nvSpPr>
          <p:spPr bwMode="auto">
            <a:xfrm flipH="1">
              <a:off x="5176" y="5536"/>
              <a:ext cx="761" cy="1"/>
            </a:xfrm>
            <a:prstGeom prst="line">
              <a:avLst/>
            </a:prstGeom>
            <a:noFill/>
            <a:ln w="28575">
              <a:solidFill>
                <a:srgbClr val="FFFFFF"/>
              </a:solidFill>
              <a:round/>
              <a:headEnd type="none" w="lg" len="sm"/>
              <a:tailEnd type="triangl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5614" name="Line 14"/>
            <p:cNvSpPr>
              <a:spLocks noChangeShapeType="1"/>
            </p:cNvSpPr>
            <p:nvPr/>
          </p:nvSpPr>
          <p:spPr bwMode="auto">
            <a:xfrm flipH="1">
              <a:off x="2644" y="5865"/>
              <a:ext cx="380" cy="703"/>
            </a:xfrm>
            <a:prstGeom prst="line">
              <a:avLst/>
            </a:prstGeom>
            <a:noFill/>
            <a:ln w="28575">
              <a:solidFill>
                <a:srgbClr val="FFFFFF"/>
              </a:solidFill>
              <a:round/>
              <a:headEnd type="none" w="lg" len="sm"/>
              <a:tailEnd type="triangl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5615" name="Line 15"/>
            <p:cNvSpPr>
              <a:spLocks noChangeShapeType="1"/>
            </p:cNvSpPr>
            <p:nvPr/>
          </p:nvSpPr>
          <p:spPr bwMode="auto">
            <a:xfrm>
              <a:off x="3277" y="5865"/>
              <a:ext cx="1140" cy="703"/>
            </a:xfrm>
            <a:prstGeom prst="line">
              <a:avLst/>
            </a:prstGeom>
            <a:noFill/>
            <a:ln w="28575">
              <a:solidFill>
                <a:srgbClr val="FFFFFF"/>
              </a:solidFill>
              <a:round/>
              <a:headEnd type="none" w="lg" len="sm"/>
              <a:tailEnd type="triangl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5616" name="Line 16"/>
            <p:cNvSpPr>
              <a:spLocks noChangeShapeType="1"/>
            </p:cNvSpPr>
            <p:nvPr/>
          </p:nvSpPr>
          <p:spPr bwMode="auto">
            <a:xfrm>
              <a:off x="3783" y="5865"/>
              <a:ext cx="2914" cy="703"/>
            </a:xfrm>
            <a:prstGeom prst="line">
              <a:avLst/>
            </a:prstGeom>
            <a:noFill/>
            <a:ln w="28575">
              <a:solidFill>
                <a:srgbClr val="FFFFFF"/>
              </a:solidFill>
              <a:round/>
              <a:headEnd type="none" w="lg" len="sm"/>
              <a:tailEnd type="triangl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5617" name="Line 17"/>
            <p:cNvSpPr>
              <a:spLocks noChangeShapeType="1"/>
            </p:cNvSpPr>
            <p:nvPr/>
          </p:nvSpPr>
          <p:spPr bwMode="auto">
            <a:xfrm>
              <a:off x="4290" y="5865"/>
              <a:ext cx="4560" cy="703"/>
            </a:xfrm>
            <a:prstGeom prst="line">
              <a:avLst/>
            </a:prstGeom>
            <a:noFill/>
            <a:ln w="28575">
              <a:solidFill>
                <a:srgbClr val="FFFFFF"/>
              </a:solidFill>
              <a:round/>
              <a:headEnd type="none" w="lg" len="sm"/>
              <a:tailEnd type="triangl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5618" name="Line 18"/>
            <p:cNvSpPr>
              <a:spLocks noChangeShapeType="1"/>
            </p:cNvSpPr>
            <p:nvPr/>
          </p:nvSpPr>
          <p:spPr bwMode="auto">
            <a:xfrm>
              <a:off x="3277" y="4541"/>
              <a:ext cx="1" cy="469"/>
            </a:xfrm>
            <a:prstGeom prst="line">
              <a:avLst/>
            </a:prstGeom>
            <a:noFill/>
            <a:ln w="28575">
              <a:solidFill>
                <a:srgbClr val="FFFFFF"/>
              </a:solidFill>
              <a:prstDash val="sysDot"/>
              <a:round/>
              <a:headEnd type="none" w="lg" len="sm"/>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457200" y="609600"/>
            <a:ext cx="8458200" cy="1143000"/>
          </a:xfrm>
        </p:spPr>
        <p:txBody>
          <a:bodyPr/>
          <a:lstStyle/>
          <a:p>
            <a:pPr eaLnBrk="1" hangingPunct="1">
              <a:defRPr/>
            </a:pPr>
            <a:r>
              <a:rPr lang="en-GB" sz="3200" smtClean="0">
                <a:cs typeface="Times New Roman" charset="0"/>
              </a:rPr>
              <a:t>Lombard rate </a:t>
            </a:r>
            <a:endParaRPr lang="cs-CZ" sz="3200" smtClean="0"/>
          </a:p>
        </p:txBody>
      </p:sp>
      <p:sp>
        <p:nvSpPr>
          <p:cNvPr id="132099" name="Rectangle 3"/>
          <p:cNvSpPr>
            <a:spLocks noGrp="1" noChangeArrowheads="1"/>
          </p:cNvSpPr>
          <p:nvPr>
            <p:ph type="body" idx="1"/>
          </p:nvPr>
        </p:nvSpPr>
        <p:spPr>
          <a:xfrm>
            <a:off x="609600" y="1981200"/>
            <a:ext cx="7772400" cy="4038600"/>
          </a:xfrm>
        </p:spPr>
        <p:txBody>
          <a:bodyPr lIns="92075" tIns="46038" rIns="92075" bIns="46038"/>
          <a:lstStyle/>
          <a:p>
            <a:pPr algn="just" eaLnBrk="1" hangingPunct="1">
              <a:buFont typeface="Wingdings" pitchFamily="2" charset="2"/>
              <a:buChar char="§"/>
              <a:defRPr/>
            </a:pPr>
            <a:r>
              <a:rPr lang="cs-CZ" sz="2400" b="1" smtClean="0">
                <a:latin typeface="Times New Roman" charset="0"/>
              </a:rPr>
              <a:t>the rate of „Lombard credit“</a:t>
            </a:r>
          </a:p>
          <a:p>
            <a:pPr algn="just" eaLnBrk="1" hangingPunct="1">
              <a:buFont typeface="Wingdings" pitchFamily="2" charset="2"/>
              <a:buChar char="§"/>
              <a:defRPr/>
            </a:pPr>
            <a:r>
              <a:rPr lang="cs-CZ" sz="2400" b="1" smtClean="0">
                <a:latin typeface="Times New Roman" charset="0"/>
              </a:rPr>
              <a:t>central bank provides credit to commercial banks against collateralised security (i.e. state bonds)</a:t>
            </a:r>
          </a:p>
          <a:p>
            <a:pPr algn="just" eaLnBrk="1" hangingPunct="1">
              <a:buFont typeface="Wingdings" pitchFamily="2" charset="2"/>
              <a:buChar char="§"/>
              <a:defRPr/>
            </a:pPr>
            <a:r>
              <a:rPr lang="cs-CZ" sz="2400" b="1" smtClean="0">
                <a:latin typeface="Times New Roman" charset="0"/>
              </a:rPr>
              <a:t>common source of commercial banks´ funds </a:t>
            </a:r>
          </a:p>
          <a:p>
            <a:pPr algn="just" eaLnBrk="1" hangingPunct="1">
              <a:buFont typeface="Wingdings" pitchFamily="2" charset="2"/>
              <a:buChar char="§"/>
              <a:defRPr/>
            </a:pPr>
            <a:r>
              <a:rPr lang="cs-CZ" sz="2400" b="1" smtClean="0">
                <a:latin typeface="Times New Roman" charset="0"/>
              </a:rPr>
              <a:t>related to the central bank´s functions a bankers’ bank</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Effect transition="in" filter="wipe(left)">
                                      <p:cBhvr>
                                        <p:cTn id="7" dur="500"/>
                                        <p:tgtEl>
                                          <p:spTgt spid="132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2099">
                                            <p:txEl>
                                              <p:pRg st="1" end="1"/>
                                            </p:txEl>
                                          </p:spTgt>
                                        </p:tgtEl>
                                        <p:attrNameLst>
                                          <p:attrName>style.visibility</p:attrName>
                                        </p:attrNameLst>
                                      </p:cBhvr>
                                      <p:to>
                                        <p:strVal val="visible"/>
                                      </p:to>
                                    </p:set>
                                    <p:animEffect transition="in" filter="wipe(left)">
                                      <p:cBhvr>
                                        <p:cTn id="12" dur="500"/>
                                        <p:tgtEl>
                                          <p:spTgt spid="1320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2099">
                                            <p:txEl>
                                              <p:pRg st="2" end="2"/>
                                            </p:txEl>
                                          </p:spTgt>
                                        </p:tgtEl>
                                        <p:attrNameLst>
                                          <p:attrName>style.visibility</p:attrName>
                                        </p:attrNameLst>
                                      </p:cBhvr>
                                      <p:to>
                                        <p:strVal val="visible"/>
                                      </p:to>
                                    </p:set>
                                    <p:animEffect transition="in" filter="wipe(left)">
                                      <p:cBhvr>
                                        <p:cTn id="17" dur="500"/>
                                        <p:tgtEl>
                                          <p:spTgt spid="1320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2099">
                                            <p:txEl>
                                              <p:pRg st="3" end="3"/>
                                            </p:txEl>
                                          </p:spTgt>
                                        </p:tgtEl>
                                        <p:attrNameLst>
                                          <p:attrName>style.visibility</p:attrName>
                                        </p:attrNameLst>
                                      </p:cBhvr>
                                      <p:to>
                                        <p:strVal val="visible"/>
                                      </p:to>
                                    </p:set>
                                    <p:animEffect transition="in" filter="wipe(left)">
                                      <p:cBhvr>
                                        <p:cTn id="22" dur="500"/>
                                        <p:tgtEl>
                                          <p:spTgt spid="132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2"/>
          <p:cNvGrpSpPr>
            <a:grpSpLocks/>
          </p:cNvGrpSpPr>
          <p:nvPr/>
        </p:nvGrpSpPr>
        <p:grpSpPr bwMode="auto">
          <a:xfrm>
            <a:off x="381000" y="762000"/>
            <a:ext cx="8382000" cy="5181600"/>
            <a:chOff x="2137" y="3757"/>
            <a:chExt cx="7723" cy="3595"/>
          </a:xfrm>
        </p:grpSpPr>
        <p:sp>
          <p:nvSpPr>
            <p:cNvPr id="27651" name="Rectangle 3"/>
            <p:cNvSpPr>
              <a:spLocks noChangeArrowheads="1"/>
            </p:cNvSpPr>
            <p:nvPr/>
          </p:nvSpPr>
          <p:spPr bwMode="auto">
            <a:xfrm>
              <a:off x="2137" y="3757"/>
              <a:ext cx="2280" cy="703"/>
            </a:xfrm>
            <a:prstGeom prst="rect">
              <a:avLst/>
            </a:prstGeom>
            <a:solidFill>
              <a:srgbClr val="808080"/>
            </a:solidFill>
            <a:ln w="28575">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cs-CZ" sz="2000" b="1" noProof="1">
                  <a:solidFill>
                    <a:srgbClr val="FFFFFF"/>
                  </a:solidFill>
                  <a:latin typeface="Times New Roman" pitchFamily="18" charset="0"/>
                </a:rPr>
                <a:t>central bank</a:t>
              </a:r>
              <a:r>
                <a:rPr lang="cs-CZ" sz="2000" b="1">
                  <a:solidFill>
                    <a:srgbClr val="FFFFFF"/>
                  </a:solidFill>
                  <a:latin typeface="Times New Roman" pitchFamily="18" charset="0"/>
                </a:rPr>
                <a:t>´s</a:t>
              </a:r>
              <a:endParaRPr lang="cs-CZ" sz="2000" b="1" noProof="1">
                <a:solidFill>
                  <a:srgbClr val="FFFFFF"/>
                </a:solidFill>
                <a:latin typeface="Times New Roman" pitchFamily="18" charset="0"/>
              </a:endParaRPr>
            </a:p>
            <a:p>
              <a:pPr eaLnBrk="0" hangingPunct="0"/>
              <a:r>
                <a:rPr lang="cs-CZ" sz="2000" b="1">
                  <a:solidFill>
                    <a:srgbClr val="FFFFFF"/>
                  </a:solidFill>
                  <a:latin typeface="Times New Roman" pitchFamily="18" charset="0"/>
                </a:rPr>
                <a:t>Lombard</a:t>
              </a:r>
              <a:r>
                <a:rPr lang="cs-CZ" sz="2000" b="1" noProof="1">
                  <a:solidFill>
                    <a:srgbClr val="FFFFFF"/>
                  </a:solidFill>
                  <a:latin typeface="Times New Roman" pitchFamily="18" charset="0"/>
                </a:rPr>
                <a:t> rate</a:t>
              </a:r>
            </a:p>
            <a:p>
              <a:pPr eaLnBrk="0" hangingPunct="0"/>
              <a:r>
                <a:rPr lang="cs-CZ" sz="2000" b="1">
                  <a:solidFill>
                    <a:srgbClr val="FFFFFF"/>
                  </a:solidFill>
                  <a:latin typeface="Times New Roman" pitchFamily="18" charset="0"/>
                </a:rPr>
                <a:t>DECLINE</a:t>
              </a:r>
              <a:endParaRPr lang="cs-CZ" sz="1200" b="1">
                <a:latin typeface="Times New Roman" pitchFamily="18" charset="0"/>
              </a:endParaRPr>
            </a:p>
          </p:txBody>
        </p:sp>
        <p:sp>
          <p:nvSpPr>
            <p:cNvPr id="27652" name="Rectangle 4"/>
            <p:cNvSpPr>
              <a:spLocks noChangeArrowheads="1"/>
            </p:cNvSpPr>
            <p:nvPr/>
          </p:nvSpPr>
          <p:spPr bwMode="auto">
            <a:xfrm>
              <a:off x="6189" y="3757"/>
              <a:ext cx="3420" cy="703"/>
            </a:xfrm>
            <a:prstGeom prst="rect">
              <a:avLst/>
            </a:prstGeom>
            <a:noFill/>
            <a:ln w="28575">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cs-CZ" sz="2000" b="1" noProof="1">
                  <a:solidFill>
                    <a:srgbClr val="FFFFFF"/>
                  </a:solidFill>
                  <a:latin typeface="Times New Roman" pitchFamily="18" charset="0"/>
                </a:rPr>
                <a:t>commercial bank´s credit capacity</a:t>
              </a:r>
            </a:p>
            <a:p>
              <a:pPr eaLnBrk="0" hangingPunct="0"/>
              <a:r>
                <a:rPr lang="cs-CZ" sz="2000" b="1">
                  <a:solidFill>
                    <a:srgbClr val="FFFFFF"/>
                  </a:solidFill>
                  <a:latin typeface="Times New Roman" pitchFamily="18" charset="0"/>
                </a:rPr>
                <a:t>RISE</a:t>
              </a:r>
            </a:p>
            <a:p>
              <a:pPr eaLnBrk="0" hangingPunct="0"/>
              <a:endParaRPr lang="cs-CZ" sz="2000" b="1">
                <a:solidFill>
                  <a:srgbClr val="FFFFFF"/>
                </a:solidFill>
                <a:latin typeface="Times New Roman" pitchFamily="18" charset="0"/>
              </a:endParaRPr>
            </a:p>
          </p:txBody>
        </p:sp>
        <p:sp>
          <p:nvSpPr>
            <p:cNvPr id="27653" name="Rectangle 5"/>
            <p:cNvSpPr>
              <a:spLocks noChangeArrowheads="1"/>
            </p:cNvSpPr>
            <p:nvPr/>
          </p:nvSpPr>
          <p:spPr bwMode="auto">
            <a:xfrm>
              <a:off x="6063" y="5093"/>
              <a:ext cx="3546" cy="703"/>
            </a:xfrm>
            <a:prstGeom prst="rect">
              <a:avLst/>
            </a:prstGeom>
            <a:noFill/>
            <a:ln w="28575">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cs-CZ" sz="2000" b="1" noProof="1">
                  <a:solidFill>
                    <a:srgbClr val="FFFFFF"/>
                  </a:solidFill>
                  <a:latin typeface="Times New Roman" pitchFamily="18" charset="0"/>
                </a:rPr>
                <a:t>commercial bank´s supply of credits</a:t>
              </a:r>
            </a:p>
            <a:p>
              <a:pPr eaLnBrk="0" hangingPunct="0"/>
              <a:r>
                <a:rPr lang="cs-CZ" sz="2000" b="1">
                  <a:solidFill>
                    <a:srgbClr val="FFFFFF"/>
                  </a:solidFill>
                  <a:latin typeface="Times New Roman" pitchFamily="18" charset="0"/>
                </a:rPr>
                <a:t>RISE</a:t>
              </a:r>
              <a:endParaRPr lang="cs-CZ" sz="2000" b="1">
                <a:latin typeface="Times New Roman" pitchFamily="18" charset="0"/>
              </a:endParaRPr>
            </a:p>
            <a:p>
              <a:pPr eaLnBrk="0" hangingPunct="0"/>
              <a:endParaRPr lang="cs-CZ" sz="2000" b="1">
                <a:latin typeface="Times New Roman" pitchFamily="18" charset="0"/>
              </a:endParaRPr>
            </a:p>
          </p:txBody>
        </p:sp>
        <p:sp>
          <p:nvSpPr>
            <p:cNvPr id="27654" name="Rectangle 6"/>
            <p:cNvSpPr>
              <a:spLocks noChangeArrowheads="1"/>
            </p:cNvSpPr>
            <p:nvPr/>
          </p:nvSpPr>
          <p:spPr bwMode="auto">
            <a:xfrm>
              <a:off x="2137" y="5092"/>
              <a:ext cx="2913" cy="704"/>
            </a:xfrm>
            <a:prstGeom prst="rect">
              <a:avLst/>
            </a:prstGeom>
            <a:noFill/>
            <a:ln w="28575">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cs-CZ" sz="2000" b="1" noProof="1">
                  <a:solidFill>
                    <a:srgbClr val="FFFFFF"/>
                  </a:solidFill>
                  <a:latin typeface="Times New Roman" pitchFamily="18" charset="0"/>
                </a:rPr>
                <a:t>money</a:t>
              </a:r>
              <a:r>
                <a:rPr lang="cs-CZ" sz="2000" b="1">
                  <a:solidFill>
                    <a:srgbClr val="FFFFFF"/>
                  </a:solidFill>
                  <a:latin typeface="Times New Roman" pitchFamily="18" charset="0"/>
                </a:rPr>
                <a:t> supply in economy</a:t>
              </a:r>
            </a:p>
            <a:p>
              <a:pPr eaLnBrk="0" hangingPunct="0"/>
              <a:endParaRPr lang="cs-CZ" sz="2000" b="1">
                <a:solidFill>
                  <a:srgbClr val="FFFFFF"/>
                </a:solidFill>
                <a:latin typeface="Times New Roman" pitchFamily="18" charset="0"/>
              </a:endParaRPr>
            </a:p>
            <a:p>
              <a:pPr eaLnBrk="0" hangingPunct="0"/>
              <a:r>
                <a:rPr lang="cs-CZ" sz="2000" b="1">
                  <a:solidFill>
                    <a:srgbClr val="FFFFFF"/>
                  </a:solidFill>
                  <a:latin typeface="Times New Roman" pitchFamily="18" charset="0"/>
                </a:rPr>
                <a:t>RISE</a:t>
              </a:r>
            </a:p>
          </p:txBody>
        </p:sp>
        <p:sp>
          <p:nvSpPr>
            <p:cNvPr id="27655" name="Rectangle 7"/>
            <p:cNvSpPr>
              <a:spLocks noChangeArrowheads="1"/>
            </p:cNvSpPr>
            <p:nvPr/>
          </p:nvSpPr>
          <p:spPr bwMode="auto">
            <a:xfrm>
              <a:off x="2137" y="6649"/>
              <a:ext cx="1647" cy="703"/>
            </a:xfrm>
            <a:prstGeom prst="rect">
              <a:avLst/>
            </a:prstGeom>
            <a:solidFill>
              <a:srgbClr val="808080"/>
            </a:solidFill>
            <a:ln w="28575">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cs-CZ" sz="2000" b="1" noProof="1">
                  <a:solidFill>
                    <a:srgbClr val="FFFFFF"/>
                  </a:solidFill>
                  <a:latin typeface="Times New Roman" pitchFamily="18" charset="0"/>
                </a:rPr>
                <a:t>inflation</a:t>
              </a:r>
            </a:p>
            <a:p>
              <a:pPr eaLnBrk="0" hangingPunct="0"/>
              <a:endParaRPr lang="cs-CZ" sz="2000" b="1">
                <a:solidFill>
                  <a:srgbClr val="FFFFFF"/>
                </a:solidFill>
                <a:latin typeface="Times New Roman" pitchFamily="18" charset="0"/>
              </a:endParaRPr>
            </a:p>
            <a:p>
              <a:pPr eaLnBrk="0" hangingPunct="0"/>
              <a:r>
                <a:rPr lang="cs-CZ" sz="2000" b="1">
                  <a:solidFill>
                    <a:srgbClr val="FFFFFF"/>
                  </a:solidFill>
                  <a:latin typeface="Times New Roman" pitchFamily="18" charset="0"/>
                </a:rPr>
                <a:t>RISE</a:t>
              </a:r>
            </a:p>
          </p:txBody>
        </p:sp>
        <p:sp>
          <p:nvSpPr>
            <p:cNvPr id="27656" name="Rectangle 8"/>
            <p:cNvSpPr>
              <a:spLocks noChangeArrowheads="1"/>
            </p:cNvSpPr>
            <p:nvPr/>
          </p:nvSpPr>
          <p:spPr bwMode="auto">
            <a:xfrm>
              <a:off x="4163" y="6649"/>
              <a:ext cx="1647" cy="703"/>
            </a:xfrm>
            <a:prstGeom prst="rect">
              <a:avLst/>
            </a:prstGeom>
            <a:solidFill>
              <a:srgbClr val="808080"/>
            </a:solidFill>
            <a:ln w="28575">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cs-CZ" sz="2000" b="1" noProof="1">
                  <a:solidFill>
                    <a:srgbClr val="FFFFFF"/>
                  </a:solidFill>
                  <a:latin typeface="Times New Roman" pitchFamily="18" charset="0"/>
                </a:rPr>
                <a:t>economic</a:t>
              </a:r>
              <a:r>
                <a:rPr lang="cs-CZ" sz="2000" b="1">
                  <a:solidFill>
                    <a:srgbClr val="FFFFFF"/>
                  </a:solidFill>
                  <a:latin typeface="Times New Roman" pitchFamily="18" charset="0"/>
                </a:rPr>
                <a:t> growth</a:t>
              </a:r>
            </a:p>
            <a:p>
              <a:pPr eaLnBrk="0" hangingPunct="0"/>
              <a:r>
                <a:rPr lang="cs-CZ" sz="2000" b="1">
                  <a:solidFill>
                    <a:srgbClr val="FFFFFF"/>
                  </a:solidFill>
                  <a:latin typeface="Times New Roman" pitchFamily="18" charset="0"/>
                </a:rPr>
                <a:t>RISE</a:t>
              </a:r>
            </a:p>
          </p:txBody>
        </p:sp>
        <p:sp>
          <p:nvSpPr>
            <p:cNvPr id="27657" name="Rectangle 9"/>
            <p:cNvSpPr>
              <a:spLocks noChangeArrowheads="1"/>
            </p:cNvSpPr>
            <p:nvPr/>
          </p:nvSpPr>
          <p:spPr bwMode="auto">
            <a:xfrm>
              <a:off x="6189" y="6649"/>
              <a:ext cx="1647" cy="703"/>
            </a:xfrm>
            <a:prstGeom prst="rect">
              <a:avLst/>
            </a:prstGeom>
            <a:solidFill>
              <a:srgbClr val="808080"/>
            </a:solidFill>
            <a:ln w="28575">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cs-CZ" sz="2000" b="1" noProof="1">
                  <a:solidFill>
                    <a:srgbClr val="FFFFFF"/>
                  </a:solidFill>
                  <a:latin typeface="Times New Roman" pitchFamily="18" charset="0"/>
                </a:rPr>
                <a:t>employment</a:t>
              </a:r>
            </a:p>
            <a:p>
              <a:pPr eaLnBrk="0" hangingPunct="0"/>
              <a:endParaRPr lang="cs-CZ" sz="2000" b="1">
                <a:solidFill>
                  <a:srgbClr val="FFFFFF"/>
                </a:solidFill>
                <a:latin typeface="Times New Roman" pitchFamily="18" charset="0"/>
              </a:endParaRPr>
            </a:p>
            <a:p>
              <a:pPr eaLnBrk="0" hangingPunct="0"/>
              <a:r>
                <a:rPr lang="cs-CZ" sz="2000" b="1">
                  <a:solidFill>
                    <a:srgbClr val="FFFFFF"/>
                  </a:solidFill>
                  <a:latin typeface="Times New Roman" pitchFamily="18" charset="0"/>
                </a:rPr>
                <a:t>RISE</a:t>
              </a:r>
            </a:p>
          </p:txBody>
        </p:sp>
        <p:sp>
          <p:nvSpPr>
            <p:cNvPr id="27658" name="Rectangle 10"/>
            <p:cNvSpPr>
              <a:spLocks noChangeArrowheads="1"/>
            </p:cNvSpPr>
            <p:nvPr/>
          </p:nvSpPr>
          <p:spPr bwMode="auto">
            <a:xfrm>
              <a:off x="8339" y="6649"/>
              <a:ext cx="1521" cy="703"/>
            </a:xfrm>
            <a:prstGeom prst="rect">
              <a:avLst/>
            </a:prstGeom>
            <a:solidFill>
              <a:srgbClr val="808080"/>
            </a:solidFill>
            <a:ln w="28575">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cs-CZ" sz="2000" b="1" noProof="1">
                  <a:solidFill>
                    <a:srgbClr val="FFFFFF"/>
                  </a:solidFill>
                  <a:latin typeface="Times New Roman" pitchFamily="18" charset="0"/>
                </a:rPr>
                <a:t>balance of payments</a:t>
              </a:r>
            </a:p>
            <a:p>
              <a:pPr eaLnBrk="0" hangingPunct="0"/>
              <a:r>
                <a:rPr lang="cs-CZ" sz="2000" b="1">
                  <a:solidFill>
                    <a:srgbClr val="FFFFFF"/>
                  </a:solidFill>
                  <a:latin typeface="Times New Roman" pitchFamily="18" charset="0"/>
                </a:rPr>
                <a:t>OUT</a:t>
              </a:r>
              <a:r>
                <a:rPr lang="cs-CZ" sz="2000" b="1" noProof="1">
                  <a:solidFill>
                    <a:srgbClr val="FFFFFF"/>
                  </a:solidFill>
                  <a:latin typeface="Times New Roman" pitchFamily="18" charset="0"/>
                </a:rPr>
                <a:t>FLOW</a:t>
              </a:r>
            </a:p>
          </p:txBody>
        </p:sp>
        <p:sp>
          <p:nvSpPr>
            <p:cNvPr id="27659" name="Line 11"/>
            <p:cNvSpPr>
              <a:spLocks noChangeShapeType="1"/>
            </p:cNvSpPr>
            <p:nvPr/>
          </p:nvSpPr>
          <p:spPr bwMode="auto">
            <a:xfrm>
              <a:off x="4543" y="4097"/>
              <a:ext cx="1521" cy="1"/>
            </a:xfrm>
            <a:prstGeom prst="line">
              <a:avLst/>
            </a:prstGeom>
            <a:noFill/>
            <a:ln w="28575">
              <a:solidFill>
                <a:srgbClr val="FFFFFF"/>
              </a:solidFill>
              <a:round/>
              <a:headEnd type="none" w="lg" len="sm"/>
              <a:tailEnd type="triangl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7660" name="Line 12"/>
            <p:cNvSpPr>
              <a:spLocks noChangeShapeType="1"/>
            </p:cNvSpPr>
            <p:nvPr/>
          </p:nvSpPr>
          <p:spPr bwMode="auto">
            <a:xfrm>
              <a:off x="7836" y="4541"/>
              <a:ext cx="0" cy="469"/>
            </a:xfrm>
            <a:prstGeom prst="line">
              <a:avLst/>
            </a:prstGeom>
            <a:noFill/>
            <a:ln w="28575">
              <a:solidFill>
                <a:srgbClr val="FFFFFF"/>
              </a:solidFill>
              <a:round/>
              <a:headEnd type="none" w="lg" len="sm"/>
              <a:tailEnd type="triangl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7661" name="Line 13"/>
            <p:cNvSpPr>
              <a:spLocks noChangeShapeType="1"/>
            </p:cNvSpPr>
            <p:nvPr/>
          </p:nvSpPr>
          <p:spPr bwMode="auto">
            <a:xfrm flipH="1">
              <a:off x="5176" y="5536"/>
              <a:ext cx="761" cy="1"/>
            </a:xfrm>
            <a:prstGeom prst="line">
              <a:avLst/>
            </a:prstGeom>
            <a:noFill/>
            <a:ln w="28575">
              <a:solidFill>
                <a:srgbClr val="FFFFFF"/>
              </a:solidFill>
              <a:round/>
              <a:headEnd type="none" w="lg" len="sm"/>
              <a:tailEnd type="triangl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7662" name="Line 14"/>
            <p:cNvSpPr>
              <a:spLocks noChangeShapeType="1"/>
            </p:cNvSpPr>
            <p:nvPr/>
          </p:nvSpPr>
          <p:spPr bwMode="auto">
            <a:xfrm flipH="1">
              <a:off x="2644" y="5865"/>
              <a:ext cx="380" cy="703"/>
            </a:xfrm>
            <a:prstGeom prst="line">
              <a:avLst/>
            </a:prstGeom>
            <a:noFill/>
            <a:ln w="28575">
              <a:solidFill>
                <a:srgbClr val="FFFFFF"/>
              </a:solidFill>
              <a:round/>
              <a:headEnd type="none" w="lg" len="sm"/>
              <a:tailEnd type="triangl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7663" name="Line 15"/>
            <p:cNvSpPr>
              <a:spLocks noChangeShapeType="1"/>
            </p:cNvSpPr>
            <p:nvPr/>
          </p:nvSpPr>
          <p:spPr bwMode="auto">
            <a:xfrm>
              <a:off x="3277" y="5865"/>
              <a:ext cx="1140" cy="703"/>
            </a:xfrm>
            <a:prstGeom prst="line">
              <a:avLst/>
            </a:prstGeom>
            <a:noFill/>
            <a:ln w="28575">
              <a:solidFill>
                <a:srgbClr val="FFFFFF"/>
              </a:solidFill>
              <a:round/>
              <a:headEnd type="none" w="lg" len="sm"/>
              <a:tailEnd type="triangl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7664" name="Line 16"/>
            <p:cNvSpPr>
              <a:spLocks noChangeShapeType="1"/>
            </p:cNvSpPr>
            <p:nvPr/>
          </p:nvSpPr>
          <p:spPr bwMode="auto">
            <a:xfrm>
              <a:off x="3783" y="5865"/>
              <a:ext cx="2914" cy="703"/>
            </a:xfrm>
            <a:prstGeom prst="line">
              <a:avLst/>
            </a:prstGeom>
            <a:noFill/>
            <a:ln w="28575">
              <a:solidFill>
                <a:srgbClr val="FFFFFF"/>
              </a:solidFill>
              <a:round/>
              <a:headEnd type="none" w="lg" len="sm"/>
              <a:tailEnd type="triangl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7665" name="Line 17"/>
            <p:cNvSpPr>
              <a:spLocks noChangeShapeType="1"/>
            </p:cNvSpPr>
            <p:nvPr/>
          </p:nvSpPr>
          <p:spPr bwMode="auto">
            <a:xfrm>
              <a:off x="4290" y="5865"/>
              <a:ext cx="4560" cy="703"/>
            </a:xfrm>
            <a:prstGeom prst="line">
              <a:avLst/>
            </a:prstGeom>
            <a:noFill/>
            <a:ln w="28575">
              <a:solidFill>
                <a:srgbClr val="FFFFFF"/>
              </a:solidFill>
              <a:round/>
              <a:headEnd type="none" w="lg" len="sm"/>
              <a:tailEnd type="triangl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27666" name="Line 18"/>
            <p:cNvSpPr>
              <a:spLocks noChangeShapeType="1"/>
            </p:cNvSpPr>
            <p:nvPr/>
          </p:nvSpPr>
          <p:spPr bwMode="auto">
            <a:xfrm>
              <a:off x="3277" y="4541"/>
              <a:ext cx="1" cy="469"/>
            </a:xfrm>
            <a:prstGeom prst="line">
              <a:avLst/>
            </a:prstGeom>
            <a:noFill/>
            <a:ln w="28575">
              <a:solidFill>
                <a:srgbClr val="FFFFFF"/>
              </a:solidFill>
              <a:prstDash val="sysDot"/>
              <a:round/>
              <a:headEnd type="none" w="lg" len="sm"/>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457200" y="609600"/>
            <a:ext cx="8458200" cy="1143000"/>
          </a:xfrm>
        </p:spPr>
        <p:txBody>
          <a:bodyPr/>
          <a:lstStyle/>
          <a:p>
            <a:pPr eaLnBrk="1" hangingPunct="1">
              <a:defRPr/>
            </a:pPr>
            <a:r>
              <a:rPr lang="en-GB" sz="3200" smtClean="0">
                <a:cs typeface="Times New Roman" charset="0"/>
              </a:rPr>
              <a:t>Repo rate </a:t>
            </a:r>
            <a:endParaRPr lang="cs-CZ" sz="3200" smtClean="0"/>
          </a:p>
        </p:txBody>
      </p:sp>
      <p:sp>
        <p:nvSpPr>
          <p:cNvPr id="135171" name="Rectangle 3"/>
          <p:cNvSpPr>
            <a:spLocks noGrp="1" noChangeArrowheads="1"/>
          </p:cNvSpPr>
          <p:nvPr>
            <p:ph type="body" idx="1"/>
          </p:nvPr>
        </p:nvSpPr>
        <p:spPr>
          <a:xfrm>
            <a:off x="609600" y="1981200"/>
            <a:ext cx="7772400" cy="4038600"/>
          </a:xfrm>
        </p:spPr>
        <p:txBody>
          <a:bodyPr lIns="92075" tIns="46038" rIns="92075" bIns="46038"/>
          <a:lstStyle/>
          <a:p>
            <a:pPr algn="just" eaLnBrk="1" hangingPunct="1">
              <a:buFont typeface="Wingdings" pitchFamily="2" charset="2"/>
              <a:buChar char="§"/>
              <a:defRPr/>
            </a:pPr>
            <a:r>
              <a:rPr lang="cs-CZ" sz="2400" b="1" smtClean="0">
                <a:latin typeface="Times New Roman" charset="0"/>
              </a:rPr>
              <a:t>central bank purchases state bonds to commercial banks with the obligation of repurchas at a specific time with the interest - repo rate </a:t>
            </a:r>
          </a:p>
          <a:p>
            <a:pPr algn="just" eaLnBrk="1" hangingPunct="1">
              <a:buFont typeface="Wingdings" pitchFamily="2" charset="2"/>
              <a:buChar char="§"/>
              <a:defRPr/>
            </a:pPr>
            <a:r>
              <a:rPr lang="cs-CZ" sz="2400" b="1" smtClean="0">
                <a:latin typeface="Times New Roman" charset="0"/>
              </a:rPr>
              <a:t>central bank provides commercial banks with sufficient liquidity </a:t>
            </a:r>
          </a:p>
          <a:p>
            <a:pPr algn="just" eaLnBrk="1" hangingPunct="1">
              <a:buFont typeface="Wingdings" pitchFamily="2" charset="2"/>
              <a:buChar char="§"/>
              <a:defRPr/>
            </a:pPr>
            <a:r>
              <a:rPr lang="cs-CZ" sz="2400" b="1" smtClean="0">
                <a:latin typeface="Times New Roman" charset="0"/>
              </a:rPr>
              <a:t>very efficient and operational for regulating market interest rates </a:t>
            </a:r>
          </a:p>
          <a:p>
            <a:pPr algn="just" eaLnBrk="1" hangingPunct="1">
              <a:buFont typeface="Wingdings" pitchFamily="2" charset="2"/>
              <a:buNone/>
              <a:defRPr/>
            </a:pPr>
            <a:endParaRPr lang="cs-CZ" sz="2400" b="1" smtClean="0">
              <a:latin typeface="Times New Roman" charset="0"/>
            </a:endParaRPr>
          </a:p>
          <a:p>
            <a:pPr algn="just" eaLnBrk="1" hangingPunct="1">
              <a:buFont typeface="Wingdings" pitchFamily="2" charset="2"/>
              <a:buChar char="Ø"/>
              <a:defRPr/>
            </a:pPr>
            <a:r>
              <a:rPr lang="cs-CZ" sz="2400" b="1" smtClean="0">
                <a:latin typeface="Times New Roman" charset="0"/>
              </a:rPr>
              <a:t>effect of change in the repo rate is similar to that of change in the discount or Lombard rates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5171">
                                            <p:txEl>
                                              <p:pRg st="0" end="0"/>
                                            </p:txEl>
                                          </p:spTgt>
                                        </p:tgtEl>
                                        <p:attrNameLst>
                                          <p:attrName>style.visibility</p:attrName>
                                        </p:attrNameLst>
                                      </p:cBhvr>
                                      <p:to>
                                        <p:strVal val="visible"/>
                                      </p:to>
                                    </p:set>
                                    <p:animEffect transition="in" filter="wipe(left)">
                                      <p:cBhvr>
                                        <p:cTn id="7" dur="500"/>
                                        <p:tgtEl>
                                          <p:spTgt spid="135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5171">
                                            <p:txEl>
                                              <p:pRg st="1" end="1"/>
                                            </p:txEl>
                                          </p:spTgt>
                                        </p:tgtEl>
                                        <p:attrNameLst>
                                          <p:attrName>style.visibility</p:attrName>
                                        </p:attrNameLst>
                                      </p:cBhvr>
                                      <p:to>
                                        <p:strVal val="visible"/>
                                      </p:to>
                                    </p:set>
                                    <p:animEffect transition="in" filter="wipe(left)">
                                      <p:cBhvr>
                                        <p:cTn id="12" dur="500"/>
                                        <p:tgtEl>
                                          <p:spTgt spid="135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5171">
                                            <p:txEl>
                                              <p:pRg st="2" end="2"/>
                                            </p:txEl>
                                          </p:spTgt>
                                        </p:tgtEl>
                                        <p:attrNameLst>
                                          <p:attrName>style.visibility</p:attrName>
                                        </p:attrNameLst>
                                      </p:cBhvr>
                                      <p:to>
                                        <p:strVal val="visible"/>
                                      </p:to>
                                    </p:set>
                                    <p:animEffect transition="in" filter="wipe(left)">
                                      <p:cBhvr>
                                        <p:cTn id="17" dur="500"/>
                                        <p:tgtEl>
                                          <p:spTgt spid="1351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5171">
                                            <p:txEl>
                                              <p:pRg st="4" end="4"/>
                                            </p:txEl>
                                          </p:spTgt>
                                        </p:tgtEl>
                                        <p:attrNameLst>
                                          <p:attrName>style.visibility</p:attrName>
                                        </p:attrNameLst>
                                      </p:cBhvr>
                                      <p:to>
                                        <p:strVal val="visible"/>
                                      </p:to>
                                    </p:set>
                                    <p:animEffect transition="in" filter="wipe(left)">
                                      <p:cBhvr>
                                        <p:cTn id="22" dur="500"/>
                                        <p:tgtEl>
                                          <p:spTgt spid="135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457200" y="609600"/>
            <a:ext cx="8458200" cy="1143000"/>
          </a:xfrm>
        </p:spPr>
        <p:txBody>
          <a:bodyPr/>
          <a:lstStyle/>
          <a:p>
            <a:pPr eaLnBrk="1" hangingPunct="1">
              <a:defRPr/>
            </a:pPr>
            <a:r>
              <a:rPr lang="en-GB" sz="3200" smtClean="0">
                <a:cs typeface="Times New Roman" charset="0"/>
              </a:rPr>
              <a:t>Open market operations </a:t>
            </a:r>
            <a:endParaRPr lang="cs-CZ" sz="3200" smtClean="0"/>
          </a:p>
        </p:txBody>
      </p:sp>
      <p:sp>
        <p:nvSpPr>
          <p:cNvPr id="137219" name="Rectangle 3"/>
          <p:cNvSpPr>
            <a:spLocks noGrp="1" noChangeArrowheads="1"/>
          </p:cNvSpPr>
          <p:nvPr>
            <p:ph type="body" idx="1"/>
          </p:nvPr>
        </p:nvSpPr>
        <p:spPr>
          <a:xfrm>
            <a:off x="609600" y="1981200"/>
            <a:ext cx="7772400" cy="4038600"/>
          </a:xfrm>
        </p:spPr>
        <p:txBody>
          <a:bodyPr lIns="92075" tIns="46038" rIns="92075" bIns="46038"/>
          <a:lstStyle/>
          <a:p>
            <a:pPr algn="just" eaLnBrk="1" hangingPunct="1">
              <a:buFont typeface="Wingdings" pitchFamily="2" charset="2"/>
              <a:buChar char="§"/>
              <a:defRPr/>
            </a:pPr>
            <a:r>
              <a:rPr lang="cs-CZ" sz="2400" b="1" smtClean="0">
                <a:latin typeface="Times New Roman" charset="0"/>
              </a:rPr>
              <a:t>purchasing and selling of state bonds by the central bank on the money market</a:t>
            </a:r>
          </a:p>
          <a:p>
            <a:pPr algn="just" eaLnBrk="1" hangingPunct="1">
              <a:buFont typeface="Wingdings" pitchFamily="2" charset="2"/>
              <a:buChar char="§"/>
              <a:defRPr/>
            </a:pPr>
            <a:r>
              <a:rPr lang="cs-CZ" sz="2400" b="1" smtClean="0">
                <a:latin typeface="Times New Roman" charset="0"/>
              </a:rPr>
              <a:t>raise or lower the money supply directly </a:t>
            </a:r>
          </a:p>
          <a:p>
            <a:pPr algn="just" eaLnBrk="1" hangingPunct="1">
              <a:buFont typeface="Wingdings" pitchFamily="2" charset="2"/>
              <a:buChar char="§"/>
              <a:defRPr/>
            </a:pPr>
            <a:r>
              <a:rPr lang="cs-CZ" sz="2400" b="1" smtClean="0">
                <a:latin typeface="Times New Roman" charset="0"/>
              </a:rPr>
              <a:t>central bank has to keep the securities in its portfolio</a:t>
            </a:r>
          </a:p>
          <a:p>
            <a:pPr algn="just" eaLnBrk="1" hangingPunct="1">
              <a:buFont typeface="Wingdings" pitchFamily="2" charset="2"/>
              <a:buChar char="§"/>
              <a:defRPr/>
            </a:pPr>
            <a:r>
              <a:rPr lang="cs-CZ" sz="2400" b="1" smtClean="0">
                <a:latin typeface="Times New Roman" charset="0"/>
              </a:rPr>
              <a:t>standard financial market + a sufficient volume of adequate securities are requested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animEffect transition="in" filter="wipe(left)">
                                      <p:cBhvr>
                                        <p:cTn id="7" dur="500"/>
                                        <p:tgtEl>
                                          <p:spTgt spid="137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7219">
                                            <p:txEl>
                                              <p:pRg st="1" end="1"/>
                                            </p:txEl>
                                          </p:spTgt>
                                        </p:tgtEl>
                                        <p:attrNameLst>
                                          <p:attrName>style.visibility</p:attrName>
                                        </p:attrNameLst>
                                      </p:cBhvr>
                                      <p:to>
                                        <p:strVal val="visible"/>
                                      </p:to>
                                    </p:set>
                                    <p:animEffect transition="in" filter="wipe(left)">
                                      <p:cBhvr>
                                        <p:cTn id="12" dur="500"/>
                                        <p:tgtEl>
                                          <p:spTgt spid="1372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7219">
                                            <p:txEl>
                                              <p:pRg st="2" end="2"/>
                                            </p:txEl>
                                          </p:spTgt>
                                        </p:tgtEl>
                                        <p:attrNameLst>
                                          <p:attrName>style.visibility</p:attrName>
                                        </p:attrNameLst>
                                      </p:cBhvr>
                                      <p:to>
                                        <p:strVal val="visible"/>
                                      </p:to>
                                    </p:set>
                                    <p:animEffect transition="in" filter="wipe(left)">
                                      <p:cBhvr>
                                        <p:cTn id="17" dur="500"/>
                                        <p:tgtEl>
                                          <p:spTgt spid="1372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7219">
                                            <p:txEl>
                                              <p:pRg st="3" end="3"/>
                                            </p:txEl>
                                          </p:spTgt>
                                        </p:tgtEl>
                                        <p:attrNameLst>
                                          <p:attrName>style.visibility</p:attrName>
                                        </p:attrNameLst>
                                      </p:cBhvr>
                                      <p:to>
                                        <p:strVal val="visible"/>
                                      </p:to>
                                    </p:set>
                                    <p:animEffect transition="in" filter="wipe(left)">
                                      <p:cBhvr>
                                        <p:cTn id="22" dur="500"/>
                                        <p:tgtEl>
                                          <p:spTgt spid="137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2"/>
          <p:cNvGrpSpPr>
            <a:grpSpLocks/>
          </p:cNvGrpSpPr>
          <p:nvPr/>
        </p:nvGrpSpPr>
        <p:grpSpPr bwMode="auto">
          <a:xfrm>
            <a:off x="381000" y="762000"/>
            <a:ext cx="8382000" cy="5181600"/>
            <a:chOff x="2137" y="3757"/>
            <a:chExt cx="7723" cy="3595"/>
          </a:xfrm>
        </p:grpSpPr>
        <p:sp>
          <p:nvSpPr>
            <p:cNvPr id="30723" name="Rectangle 3"/>
            <p:cNvSpPr>
              <a:spLocks noChangeArrowheads="1"/>
            </p:cNvSpPr>
            <p:nvPr/>
          </p:nvSpPr>
          <p:spPr bwMode="auto">
            <a:xfrm>
              <a:off x="2137" y="3757"/>
              <a:ext cx="2280" cy="703"/>
            </a:xfrm>
            <a:prstGeom prst="rect">
              <a:avLst/>
            </a:prstGeom>
            <a:solidFill>
              <a:srgbClr val="808080"/>
            </a:solidFill>
            <a:ln w="28575">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cs-CZ" sz="2000" b="1" noProof="1">
                  <a:solidFill>
                    <a:srgbClr val="FFFFFF"/>
                  </a:solidFill>
                  <a:latin typeface="Times New Roman" pitchFamily="18" charset="0"/>
                </a:rPr>
                <a:t>central bank</a:t>
              </a:r>
              <a:r>
                <a:rPr lang="cs-CZ" sz="2000" b="1">
                  <a:solidFill>
                    <a:srgbClr val="FFFFFF"/>
                  </a:solidFill>
                  <a:latin typeface="Times New Roman" pitchFamily="18" charset="0"/>
                </a:rPr>
                <a:t>´s</a:t>
              </a:r>
              <a:endParaRPr lang="cs-CZ" sz="2000" b="1" noProof="1">
                <a:solidFill>
                  <a:srgbClr val="FFFFFF"/>
                </a:solidFill>
                <a:latin typeface="Times New Roman" pitchFamily="18" charset="0"/>
              </a:endParaRPr>
            </a:p>
            <a:p>
              <a:pPr eaLnBrk="0" hangingPunct="0"/>
              <a:r>
                <a:rPr lang="cs-CZ" sz="2000" b="1">
                  <a:solidFill>
                    <a:srgbClr val="FFFFFF"/>
                  </a:solidFill>
                  <a:latin typeface="Times New Roman" pitchFamily="18" charset="0"/>
                </a:rPr>
                <a:t>open market op.</a:t>
              </a:r>
              <a:endParaRPr lang="cs-CZ" sz="2000" b="1" noProof="1">
                <a:solidFill>
                  <a:srgbClr val="FFFFFF"/>
                </a:solidFill>
                <a:latin typeface="Times New Roman" pitchFamily="18" charset="0"/>
              </a:endParaRPr>
            </a:p>
            <a:p>
              <a:pPr eaLnBrk="0" hangingPunct="0"/>
              <a:r>
                <a:rPr lang="cs-CZ" sz="2000" b="1">
                  <a:solidFill>
                    <a:srgbClr val="FFFFFF"/>
                  </a:solidFill>
                  <a:latin typeface="Times New Roman" pitchFamily="18" charset="0"/>
                </a:rPr>
                <a:t>PURCHASE</a:t>
              </a:r>
              <a:endParaRPr lang="cs-CZ" sz="1200" b="1">
                <a:latin typeface="Times New Roman" pitchFamily="18" charset="0"/>
              </a:endParaRPr>
            </a:p>
          </p:txBody>
        </p:sp>
        <p:sp>
          <p:nvSpPr>
            <p:cNvPr id="30724" name="Rectangle 4"/>
            <p:cNvSpPr>
              <a:spLocks noChangeArrowheads="1"/>
            </p:cNvSpPr>
            <p:nvPr/>
          </p:nvSpPr>
          <p:spPr bwMode="auto">
            <a:xfrm>
              <a:off x="6189" y="3757"/>
              <a:ext cx="3420" cy="703"/>
            </a:xfrm>
            <a:prstGeom prst="rect">
              <a:avLst/>
            </a:prstGeom>
            <a:noFill/>
            <a:ln w="28575">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cs-CZ" sz="2000" b="1" noProof="1">
                  <a:solidFill>
                    <a:srgbClr val="FFFFFF"/>
                  </a:solidFill>
                  <a:latin typeface="Times New Roman" pitchFamily="18" charset="0"/>
                </a:rPr>
                <a:t>commercial bank´s credit capacity</a:t>
              </a:r>
            </a:p>
            <a:p>
              <a:pPr eaLnBrk="0" hangingPunct="0"/>
              <a:r>
                <a:rPr lang="cs-CZ" sz="2000" b="1">
                  <a:solidFill>
                    <a:srgbClr val="FFFFFF"/>
                  </a:solidFill>
                  <a:latin typeface="Times New Roman" pitchFamily="18" charset="0"/>
                </a:rPr>
                <a:t>RISE</a:t>
              </a:r>
            </a:p>
            <a:p>
              <a:pPr eaLnBrk="0" hangingPunct="0"/>
              <a:endParaRPr lang="cs-CZ" sz="2000" b="1">
                <a:solidFill>
                  <a:srgbClr val="FFFFFF"/>
                </a:solidFill>
                <a:latin typeface="Times New Roman" pitchFamily="18" charset="0"/>
              </a:endParaRPr>
            </a:p>
          </p:txBody>
        </p:sp>
        <p:sp>
          <p:nvSpPr>
            <p:cNvPr id="30725" name="Rectangle 5"/>
            <p:cNvSpPr>
              <a:spLocks noChangeArrowheads="1"/>
            </p:cNvSpPr>
            <p:nvPr/>
          </p:nvSpPr>
          <p:spPr bwMode="auto">
            <a:xfrm>
              <a:off x="6063" y="5093"/>
              <a:ext cx="3546" cy="703"/>
            </a:xfrm>
            <a:prstGeom prst="rect">
              <a:avLst/>
            </a:prstGeom>
            <a:noFill/>
            <a:ln w="28575">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cs-CZ" sz="2000" b="1" noProof="1">
                  <a:solidFill>
                    <a:srgbClr val="FFFFFF"/>
                  </a:solidFill>
                  <a:latin typeface="Times New Roman" pitchFamily="18" charset="0"/>
                </a:rPr>
                <a:t>commercial bank´s supply of credits</a:t>
              </a:r>
            </a:p>
            <a:p>
              <a:pPr eaLnBrk="0" hangingPunct="0"/>
              <a:r>
                <a:rPr lang="cs-CZ" sz="2000" b="1">
                  <a:solidFill>
                    <a:srgbClr val="FFFFFF"/>
                  </a:solidFill>
                  <a:latin typeface="Times New Roman" pitchFamily="18" charset="0"/>
                </a:rPr>
                <a:t>RISE</a:t>
              </a:r>
              <a:endParaRPr lang="cs-CZ" sz="2000" b="1">
                <a:latin typeface="Times New Roman" pitchFamily="18" charset="0"/>
              </a:endParaRPr>
            </a:p>
            <a:p>
              <a:pPr eaLnBrk="0" hangingPunct="0"/>
              <a:endParaRPr lang="cs-CZ" sz="2000" b="1">
                <a:latin typeface="Times New Roman" pitchFamily="18" charset="0"/>
              </a:endParaRPr>
            </a:p>
          </p:txBody>
        </p:sp>
        <p:sp>
          <p:nvSpPr>
            <p:cNvPr id="30726" name="Rectangle 6"/>
            <p:cNvSpPr>
              <a:spLocks noChangeArrowheads="1"/>
            </p:cNvSpPr>
            <p:nvPr/>
          </p:nvSpPr>
          <p:spPr bwMode="auto">
            <a:xfrm>
              <a:off x="2137" y="5092"/>
              <a:ext cx="2913" cy="704"/>
            </a:xfrm>
            <a:prstGeom prst="rect">
              <a:avLst/>
            </a:prstGeom>
            <a:noFill/>
            <a:ln w="28575">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cs-CZ" sz="2000" b="1" noProof="1">
                  <a:solidFill>
                    <a:srgbClr val="FFFFFF"/>
                  </a:solidFill>
                  <a:latin typeface="Times New Roman" pitchFamily="18" charset="0"/>
                </a:rPr>
                <a:t>money</a:t>
              </a:r>
              <a:r>
                <a:rPr lang="cs-CZ" sz="2000" b="1">
                  <a:solidFill>
                    <a:srgbClr val="FFFFFF"/>
                  </a:solidFill>
                  <a:latin typeface="Times New Roman" pitchFamily="18" charset="0"/>
                </a:rPr>
                <a:t> supply in economy</a:t>
              </a:r>
            </a:p>
            <a:p>
              <a:pPr eaLnBrk="0" hangingPunct="0"/>
              <a:endParaRPr lang="cs-CZ" sz="2000" b="1">
                <a:solidFill>
                  <a:srgbClr val="FFFFFF"/>
                </a:solidFill>
                <a:latin typeface="Times New Roman" pitchFamily="18" charset="0"/>
              </a:endParaRPr>
            </a:p>
            <a:p>
              <a:pPr eaLnBrk="0" hangingPunct="0"/>
              <a:r>
                <a:rPr lang="cs-CZ" sz="2000" b="1">
                  <a:solidFill>
                    <a:srgbClr val="FFFFFF"/>
                  </a:solidFill>
                  <a:latin typeface="Times New Roman" pitchFamily="18" charset="0"/>
                </a:rPr>
                <a:t>RISE</a:t>
              </a:r>
            </a:p>
          </p:txBody>
        </p:sp>
        <p:sp>
          <p:nvSpPr>
            <p:cNvPr id="30727" name="Rectangle 7"/>
            <p:cNvSpPr>
              <a:spLocks noChangeArrowheads="1"/>
            </p:cNvSpPr>
            <p:nvPr/>
          </p:nvSpPr>
          <p:spPr bwMode="auto">
            <a:xfrm>
              <a:off x="2137" y="6649"/>
              <a:ext cx="1647" cy="703"/>
            </a:xfrm>
            <a:prstGeom prst="rect">
              <a:avLst/>
            </a:prstGeom>
            <a:solidFill>
              <a:srgbClr val="808080"/>
            </a:solidFill>
            <a:ln w="28575">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cs-CZ" sz="2000" b="1" noProof="1">
                  <a:solidFill>
                    <a:srgbClr val="FFFFFF"/>
                  </a:solidFill>
                  <a:latin typeface="Times New Roman" pitchFamily="18" charset="0"/>
                </a:rPr>
                <a:t>inflation</a:t>
              </a:r>
            </a:p>
            <a:p>
              <a:pPr eaLnBrk="0" hangingPunct="0"/>
              <a:endParaRPr lang="cs-CZ" sz="2000" b="1">
                <a:solidFill>
                  <a:srgbClr val="FFFFFF"/>
                </a:solidFill>
                <a:latin typeface="Times New Roman" pitchFamily="18" charset="0"/>
              </a:endParaRPr>
            </a:p>
            <a:p>
              <a:pPr eaLnBrk="0" hangingPunct="0"/>
              <a:r>
                <a:rPr lang="cs-CZ" sz="2000" b="1">
                  <a:solidFill>
                    <a:srgbClr val="FFFFFF"/>
                  </a:solidFill>
                  <a:latin typeface="Times New Roman" pitchFamily="18" charset="0"/>
                </a:rPr>
                <a:t>RISE</a:t>
              </a:r>
            </a:p>
          </p:txBody>
        </p:sp>
        <p:sp>
          <p:nvSpPr>
            <p:cNvPr id="30728" name="Rectangle 8"/>
            <p:cNvSpPr>
              <a:spLocks noChangeArrowheads="1"/>
            </p:cNvSpPr>
            <p:nvPr/>
          </p:nvSpPr>
          <p:spPr bwMode="auto">
            <a:xfrm>
              <a:off x="4163" y="6649"/>
              <a:ext cx="1647" cy="703"/>
            </a:xfrm>
            <a:prstGeom prst="rect">
              <a:avLst/>
            </a:prstGeom>
            <a:solidFill>
              <a:srgbClr val="808080"/>
            </a:solidFill>
            <a:ln w="28575">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cs-CZ" sz="2000" b="1" noProof="1">
                  <a:solidFill>
                    <a:srgbClr val="FFFFFF"/>
                  </a:solidFill>
                  <a:latin typeface="Times New Roman" pitchFamily="18" charset="0"/>
                </a:rPr>
                <a:t>economic</a:t>
              </a:r>
              <a:r>
                <a:rPr lang="cs-CZ" sz="2000" b="1">
                  <a:solidFill>
                    <a:srgbClr val="FFFFFF"/>
                  </a:solidFill>
                  <a:latin typeface="Times New Roman" pitchFamily="18" charset="0"/>
                </a:rPr>
                <a:t> growth</a:t>
              </a:r>
            </a:p>
            <a:p>
              <a:pPr eaLnBrk="0" hangingPunct="0"/>
              <a:r>
                <a:rPr lang="cs-CZ" sz="2000" b="1">
                  <a:solidFill>
                    <a:srgbClr val="FFFFFF"/>
                  </a:solidFill>
                  <a:latin typeface="Times New Roman" pitchFamily="18" charset="0"/>
                </a:rPr>
                <a:t>RISE</a:t>
              </a:r>
            </a:p>
          </p:txBody>
        </p:sp>
        <p:sp>
          <p:nvSpPr>
            <p:cNvPr id="30729" name="Rectangle 9"/>
            <p:cNvSpPr>
              <a:spLocks noChangeArrowheads="1"/>
            </p:cNvSpPr>
            <p:nvPr/>
          </p:nvSpPr>
          <p:spPr bwMode="auto">
            <a:xfrm>
              <a:off x="6189" y="6649"/>
              <a:ext cx="1647" cy="703"/>
            </a:xfrm>
            <a:prstGeom prst="rect">
              <a:avLst/>
            </a:prstGeom>
            <a:solidFill>
              <a:srgbClr val="808080"/>
            </a:solidFill>
            <a:ln w="28575">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cs-CZ" sz="2000" b="1" noProof="1">
                  <a:solidFill>
                    <a:srgbClr val="FFFFFF"/>
                  </a:solidFill>
                  <a:latin typeface="Times New Roman" pitchFamily="18" charset="0"/>
                </a:rPr>
                <a:t>employment</a:t>
              </a:r>
            </a:p>
            <a:p>
              <a:pPr eaLnBrk="0" hangingPunct="0"/>
              <a:endParaRPr lang="cs-CZ" sz="2000" b="1">
                <a:solidFill>
                  <a:srgbClr val="FFFFFF"/>
                </a:solidFill>
                <a:latin typeface="Times New Roman" pitchFamily="18" charset="0"/>
              </a:endParaRPr>
            </a:p>
            <a:p>
              <a:pPr eaLnBrk="0" hangingPunct="0"/>
              <a:r>
                <a:rPr lang="cs-CZ" sz="2000" b="1">
                  <a:solidFill>
                    <a:srgbClr val="FFFFFF"/>
                  </a:solidFill>
                  <a:latin typeface="Times New Roman" pitchFamily="18" charset="0"/>
                </a:rPr>
                <a:t>RISE</a:t>
              </a:r>
            </a:p>
          </p:txBody>
        </p:sp>
        <p:sp>
          <p:nvSpPr>
            <p:cNvPr id="30730" name="Rectangle 10"/>
            <p:cNvSpPr>
              <a:spLocks noChangeArrowheads="1"/>
            </p:cNvSpPr>
            <p:nvPr/>
          </p:nvSpPr>
          <p:spPr bwMode="auto">
            <a:xfrm>
              <a:off x="8339" y="6649"/>
              <a:ext cx="1521" cy="703"/>
            </a:xfrm>
            <a:prstGeom prst="rect">
              <a:avLst/>
            </a:prstGeom>
            <a:solidFill>
              <a:srgbClr val="808080"/>
            </a:solidFill>
            <a:ln w="28575">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cs-CZ" sz="2000" b="1" noProof="1">
                  <a:solidFill>
                    <a:srgbClr val="FFFFFF"/>
                  </a:solidFill>
                  <a:latin typeface="Times New Roman" pitchFamily="18" charset="0"/>
                </a:rPr>
                <a:t>balance of payments</a:t>
              </a:r>
            </a:p>
            <a:p>
              <a:pPr eaLnBrk="0" hangingPunct="0"/>
              <a:r>
                <a:rPr lang="cs-CZ" sz="2000" b="1">
                  <a:solidFill>
                    <a:srgbClr val="FFFFFF"/>
                  </a:solidFill>
                  <a:latin typeface="Times New Roman" pitchFamily="18" charset="0"/>
                </a:rPr>
                <a:t>IN</a:t>
              </a:r>
              <a:r>
                <a:rPr lang="cs-CZ" sz="2000" b="1" noProof="1">
                  <a:solidFill>
                    <a:srgbClr val="FFFFFF"/>
                  </a:solidFill>
                  <a:latin typeface="Times New Roman" pitchFamily="18" charset="0"/>
                </a:rPr>
                <a:t>FLOW</a:t>
              </a:r>
            </a:p>
          </p:txBody>
        </p:sp>
        <p:sp>
          <p:nvSpPr>
            <p:cNvPr id="30731" name="Line 11"/>
            <p:cNvSpPr>
              <a:spLocks noChangeShapeType="1"/>
            </p:cNvSpPr>
            <p:nvPr/>
          </p:nvSpPr>
          <p:spPr bwMode="auto">
            <a:xfrm>
              <a:off x="4543" y="4097"/>
              <a:ext cx="1521" cy="1"/>
            </a:xfrm>
            <a:prstGeom prst="line">
              <a:avLst/>
            </a:prstGeom>
            <a:noFill/>
            <a:ln w="28575">
              <a:solidFill>
                <a:srgbClr val="FFFFFF"/>
              </a:solidFill>
              <a:round/>
              <a:headEnd type="none" w="lg" len="sm"/>
              <a:tailEnd type="triangl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30732" name="Line 12"/>
            <p:cNvSpPr>
              <a:spLocks noChangeShapeType="1"/>
            </p:cNvSpPr>
            <p:nvPr/>
          </p:nvSpPr>
          <p:spPr bwMode="auto">
            <a:xfrm>
              <a:off x="7836" y="4541"/>
              <a:ext cx="0" cy="469"/>
            </a:xfrm>
            <a:prstGeom prst="line">
              <a:avLst/>
            </a:prstGeom>
            <a:noFill/>
            <a:ln w="28575">
              <a:solidFill>
                <a:srgbClr val="FFFFFF"/>
              </a:solidFill>
              <a:round/>
              <a:headEnd type="none" w="lg" len="sm"/>
              <a:tailEnd type="triangl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30733" name="Line 13"/>
            <p:cNvSpPr>
              <a:spLocks noChangeShapeType="1"/>
            </p:cNvSpPr>
            <p:nvPr/>
          </p:nvSpPr>
          <p:spPr bwMode="auto">
            <a:xfrm flipH="1">
              <a:off x="5176" y="5536"/>
              <a:ext cx="761" cy="1"/>
            </a:xfrm>
            <a:prstGeom prst="line">
              <a:avLst/>
            </a:prstGeom>
            <a:noFill/>
            <a:ln w="28575">
              <a:solidFill>
                <a:srgbClr val="FFFFFF"/>
              </a:solidFill>
              <a:round/>
              <a:headEnd type="none" w="lg" len="sm"/>
              <a:tailEnd type="triangl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30734" name="Line 14"/>
            <p:cNvSpPr>
              <a:spLocks noChangeShapeType="1"/>
            </p:cNvSpPr>
            <p:nvPr/>
          </p:nvSpPr>
          <p:spPr bwMode="auto">
            <a:xfrm flipH="1">
              <a:off x="2644" y="5865"/>
              <a:ext cx="380" cy="703"/>
            </a:xfrm>
            <a:prstGeom prst="line">
              <a:avLst/>
            </a:prstGeom>
            <a:noFill/>
            <a:ln w="28575">
              <a:solidFill>
                <a:srgbClr val="FFFFFF"/>
              </a:solidFill>
              <a:round/>
              <a:headEnd type="none" w="lg" len="sm"/>
              <a:tailEnd type="triangl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30735" name="Line 15"/>
            <p:cNvSpPr>
              <a:spLocks noChangeShapeType="1"/>
            </p:cNvSpPr>
            <p:nvPr/>
          </p:nvSpPr>
          <p:spPr bwMode="auto">
            <a:xfrm>
              <a:off x="3277" y="5865"/>
              <a:ext cx="1140" cy="703"/>
            </a:xfrm>
            <a:prstGeom prst="line">
              <a:avLst/>
            </a:prstGeom>
            <a:noFill/>
            <a:ln w="28575">
              <a:solidFill>
                <a:srgbClr val="FFFFFF"/>
              </a:solidFill>
              <a:round/>
              <a:headEnd type="none" w="lg" len="sm"/>
              <a:tailEnd type="triangl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30736" name="Line 16"/>
            <p:cNvSpPr>
              <a:spLocks noChangeShapeType="1"/>
            </p:cNvSpPr>
            <p:nvPr/>
          </p:nvSpPr>
          <p:spPr bwMode="auto">
            <a:xfrm>
              <a:off x="3783" y="5865"/>
              <a:ext cx="2914" cy="703"/>
            </a:xfrm>
            <a:prstGeom prst="line">
              <a:avLst/>
            </a:prstGeom>
            <a:noFill/>
            <a:ln w="28575">
              <a:solidFill>
                <a:srgbClr val="FFFFFF"/>
              </a:solidFill>
              <a:round/>
              <a:headEnd type="none" w="lg" len="sm"/>
              <a:tailEnd type="triangl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30737" name="Line 17"/>
            <p:cNvSpPr>
              <a:spLocks noChangeShapeType="1"/>
            </p:cNvSpPr>
            <p:nvPr/>
          </p:nvSpPr>
          <p:spPr bwMode="auto">
            <a:xfrm>
              <a:off x="4290" y="5865"/>
              <a:ext cx="4560" cy="703"/>
            </a:xfrm>
            <a:prstGeom prst="line">
              <a:avLst/>
            </a:prstGeom>
            <a:noFill/>
            <a:ln w="28575">
              <a:solidFill>
                <a:srgbClr val="FFFFFF"/>
              </a:solidFill>
              <a:round/>
              <a:headEnd type="none" w="lg" len="sm"/>
              <a:tailEnd type="triangl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30738" name="Line 18"/>
            <p:cNvSpPr>
              <a:spLocks noChangeShapeType="1"/>
            </p:cNvSpPr>
            <p:nvPr/>
          </p:nvSpPr>
          <p:spPr bwMode="auto">
            <a:xfrm>
              <a:off x="3277" y="4541"/>
              <a:ext cx="1" cy="469"/>
            </a:xfrm>
            <a:prstGeom prst="line">
              <a:avLst/>
            </a:prstGeom>
            <a:noFill/>
            <a:ln w="28575">
              <a:solidFill>
                <a:srgbClr val="FFFFFF"/>
              </a:solidFill>
              <a:prstDash val="sysDot"/>
              <a:round/>
              <a:headEnd type="none" w="lg" len="sm"/>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57200" y="609600"/>
            <a:ext cx="8458200" cy="1143000"/>
          </a:xfrm>
        </p:spPr>
        <p:txBody>
          <a:bodyPr/>
          <a:lstStyle/>
          <a:p>
            <a:pPr eaLnBrk="1" hangingPunct="1">
              <a:defRPr/>
            </a:pPr>
            <a:r>
              <a:rPr lang="en-GB" sz="3200" smtClean="0">
                <a:cs typeface="Times New Roman" charset="0"/>
              </a:rPr>
              <a:t>Minimum reserves requirement </a:t>
            </a:r>
            <a:endParaRPr lang="cs-CZ" sz="3200" smtClean="0"/>
          </a:p>
        </p:txBody>
      </p:sp>
      <p:sp>
        <p:nvSpPr>
          <p:cNvPr id="140291" name="Rectangle 3"/>
          <p:cNvSpPr>
            <a:spLocks noGrp="1" noChangeArrowheads="1"/>
          </p:cNvSpPr>
          <p:nvPr>
            <p:ph type="body" idx="1"/>
          </p:nvPr>
        </p:nvSpPr>
        <p:spPr>
          <a:xfrm>
            <a:off x="609600" y="1981200"/>
            <a:ext cx="7772400" cy="4038600"/>
          </a:xfrm>
        </p:spPr>
        <p:txBody>
          <a:bodyPr lIns="92075" tIns="46038" rIns="92075" bIns="46038"/>
          <a:lstStyle/>
          <a:p>
            <a:pPr algn="just" eaLnBrk="1" hangingPunct="1">
              <a:buFont typeface="Wingdings" pitchFamily="2" charset="2"/>
              <a:buChar char="§"/>
              <a:defRPr/>
            </a:pPr>
            <a:r>
              <a:rPr lang="cs-CZ" sz="2400" b="1" smtClean="0">
                <a:latin typeface="Times New Roman" charset="0"/>
              </a:rPr>
              <a:t>percentage from clients’ deposits - commercial banks have to keep it at cental bank´s account</a:t>
            </a:r>
          </a:p>
          <a:p>
            <a:pPr algn="just" eaLnBrk="1" hangingPunct="1">
              <a:buFont typeface="Wingdings" pitchFamily="2" charset="2"/>
              <a:buChar char="§"/>
              <a:defRPr/>
            </a:pPr>
            <a:r>
              <a:rPr lang="cs-CZ" sz="2400" b="1" smtClean="0">
                <a:latin typeface="Times New Roman" charset="0"/>
              </a:rPr>
              <a:t>management of liquidity in commercial banks with the aim to provide security and functioning of the banking system </a:t>
            </a:r>
          </a:p>
          <a:p>
            <a:pPr algn="just" eaLnBrk="1" hangingPunct="1">
              <a:buFont typeface="Wingdings" pitchFamily="2" charset="2"/>
              <a:buChar char="§"/>
              <a:defRPr/>
            </a:pPr>
            <a:r>
              <a:rPr lang="cs-CZ" sz="2400" b="1" smtClean="0">
                <a:latin typeface="Times New Roman" charset="0"/>
              </a:rPr>
              <a:t>long-term stability and a low level in  developed market economies</a:t>
            </a:r>
          </a:p>
          <a:p>
            <a:pPr algn="just" eaLnBrk="1" hangingPunct="1">
              <a:buFont typeface="Wingdings" pitchFamily="2" charset="2"/>
              <a:buChar char="§"/>
              <a:defRPr/>
            </a:pPr>
            <a:r>
              <a:rPr lang="cs-CZ" sz="2400" b="1" smtClean="0">
                <a:latin typeface="Times New Roman" charset="0"/>
              </a:rPr>
              <a:t>frequent changes during transition + gradual lowering to the level common in market economies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animEffect transition="in" filter="wipe(left)">
                                      <p:cBhvr>
                                        <p:cTn id="7" dur="500"/>
                                        <p:tgtEl>
                                          <p:spTgt spid="140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0291">
                                            <p:txEl>
                                              <p:pRg st="1" end="1"/>
                                            </p:txEl>
                                          </p:spTgt>
                                        </p:tgtEl>
                                        <p:attrNameLst>
                                          <p:attrName>style.visibility</p:attrName>
                                        </p:attrNameLst>
                                      </p:cBhvr>
                                      <p:to>
                                        <p:strVal val="visible"/>
                                      </p:to>
                                    </p:set>
                                    <p:animEffect transition="in" filter="wipe(left)">
                                      <p:cBhvr>
                                        <p:cTn id="12" dur="500"/>
                                        <p:tgtEl>
                                          <p:spTgt spid="1402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0291">
                                            <p:txEl>
                                              <p:pRg st="2" end="2"/>
                                            </p:txEl>
                                          </p:spTgt>
                                        </p:tgtEl>
                                        <p:attrNameLst>
                                          <p:attrName>style.visibility</p:attrName>
                                        </p:attrNameLst>
                                      </p:cBhvr>
                                      <p:to>
                                        <p:strVal val="visible"/>
                                      </p:to>
                                    </p:set>
                                    <p:animEffect transition="in" filter="wipe(left)">
                                      <p:cBhvr>
                                        <p:cTn id="17" dur="500"/>
                                        <p:tgtEl>
                                          <p:spTgt spid="1402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0291">
                                            <p:txEl>
                                              <p:pRg st="3" end="3"/>
                                            </p:txEl>
                                          </p:spTgt>
                                        </p:tgtEl>
                                        <p:attrNameLst>
                                          <p:attrName>style.visibility</p:attrName>
                                        </p:attrNameLst>
                                      </p:cBhvr>
                                      <p:to>
                                        <p:strVal val="visible"/>
                                      </p:to>
                                    </p:set>
                                    <p:animEffect transition="in" filter="wipe(left)">
                                      <p:cBhvr>
                                        <p:cTn id="22" dur="500"/>
                                        <p:tgtEl>
                                          <p:spTgt spid="140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eaLnBrk="1" hangingPunct="1">
              <a:defRPr/>
            </a:pPr>
            <a:r>
              <a:rPr lang="cs-CZ" smtClean="0"/>
              <a:t>Factors of price developement</a:t>
            </a:r>
          </a:p>
        </p:txBody>
      </p:sp>
      <p:sp>
        <p:nvSpPr>
          <p:cNvPr id="178179" name="Rectangle 3"/>
          <p:cNvSpPr>
            <a:spLocks noGrp="1" noChangeArrowheads="1"/>
          </p:cNvSpPr>
          <p:nvPr>
            <p:ph type="body" idx="1"/>
          </p:nvPr>
        </p:nvSpPr>
        <p:spPr/>
        <p:txBody>
          <a:bodyPr/>
          <a:lstStyle/>
          <a:p>
            <a:pPr eaLnBrk="1" hangingPunct="1">
              <a:defRPr/>
            </a:pPr>
            <a:r>
              <a:rPr lang="cs-CZ" smtClean="0"/>
              <a:t>Banking sector</a:t>
            </a:r>
          </a:p>
          <a:p>
            <a:pPr lvl="1" eaLnBrk="1" hangingPunct="1">
              <a:defRPr/>
            </a:pPr>
            <a:r>
              <a:rPr lang="cs-CZ" smtClean="0"/>
              <a:t>Relation of government and CB</a:t>
            </a:r>
          </a:p>
          <a:p>
            <a:pPr lvl="1" eaLnBrk="1" hangingPunct="1">
              <a:defRPr/>
            </a:pPr>
            <a:r>
              <a:rPr lang="cs-CZ" smtClean="0"/>
              <a:t>Monetary policy</a:t>
            </a:r>
          </a:p>
          <a:p>
            <a:pPr eaLnBrk="1" hangingPunct="1">
              <a:defRPr/>
            </a:pPr>
            <a:r>
              <a:rPr lang="cs-CZ" smtClean="0"/>
              <a:t>Price liberalization</a:t>
            </a:r>
          </a:p>
          <a:p>
            <a:pPr eaLnBrk="1" hangingPunct="1">
              <a:defRPr/>
            </a:pPr>
            <a:r>
              <a:rPr lang="cs-CZ" smtClean="0"/>
              <a:t>Tax developement</a:t>
            </a:r>
          </a:p>
          <a:p>
            <a:pPr lvl="1" eaLnBrk="1" hangingPunct="1">
              <a:defRPr/>
            </a:pPr>
            <a:endParaRPr lang="cs-CZ"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2"/>
          <p:cNvGrpSpPr>
            <a:grpSpLocks/>
          </p:cNvGrpSpPr>
          <p:nvPr/>
        </p:nvGrpSpPr>
        <p:grpSpPr bwMode="auto">
          <a:xfrm>
            <a:off x="381000" y="762000"/>
            <a:ext cx="8382000" cy="5181600"/>
            <a:chOff x="2137" y="3757"/>
            <a:chExt cx="7723" cy="3595"/>
          </a:xfrm>
        </p:grpSpPr>
        <p:sp>
          <p:nvSpPr>
            <p:cNvPr id="32771" name="Rectangle 3"/>
            <p:cNvSpPr>
              <a:spLocks noChangeArrowheads="1"/>
            </p:cNvSpPr>
            <p:nvPr/>
          </p:nvSpPr>
          <p:spPr bwMode="auto">
            <a:xfrm>
              <a:off x="2137" y="3757"/>
              <a:ext cx="2280" cy="703"/>
            </a:xfrm>
            <a:prstGeom prst="rect">
              <a:avLst/>
            </a:prstGeom>
            <a:solidFill>
              <a:srgbClr val="808080"/>
            </a:solidFill>
            <a:ln w="28575">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cs-CZ" sz="2000" b="1" noProof="1">
                  <a:solidFill>
                    <a:srgbClr val="FFFFFF"/>
                  </a:solidFill>
                  <a:latin typeface="Times New Roman" pitchFamily="18" charset="0"/>
                </a:rPr>
                <a:t>central bank</a:t>
              </a:r>
              <a:r>
                <a:rPr lang="cs-CZ" sz="2000" b="1">
                  <a:solidFill>
                    <a:srgbClr val="FFFFFF"/>
                  </a:solidFill>
                  <a:latin typeface="Times New Roman" pitchFamily="18" charset="0"/>
                </a:rPr>
                <a:t>´s</a:t>
              </a:r>
              <a:endParaRPr lang="cs-CZ" sz="2000" b="1" noProof="1">
                <a:solidFill>
                  <a:srgbClr val="FFFFFF"/>
                </a:solidFill>
                <a:latin typeface="Times New Roman" pitchFamily="18" charset="0"/>
              </a:endParaRPr>
            </a:p>
            <a:p>
              <a:pPr eaLnBrk="0" hangingPunct="0"/>
              <a:r>
                <a:rPr lang="cs-CZ" sz="2000" b="1">
                  <a:solidFill>
                    <a:srgbClr val="FFFFFF"/>
                  </a:solidFill>
                  <a:latin typeface="Times New Roman" pitchFamily="18" charset="0"/>
                </a:rPr>
                <a:t>rate of MRR</a:t>
              </a:r>
              <a:endParaRPr lang="cs-CZ" sz="2000" b="1" noProof="1">
                <a:solidFill>
                  <a:srgbClr val="FFFFFF"/>
                </a:solidFill>
                <a:latin typeface="Times New Roman" pitchFamily="18" charset="0"/>
              </a:endParaRPr>
            </a:p>
            <a:p>
              <a:pPr eaLnBrk="0" hangingPunct="0"/>
              <a:r>
                <a:rPr lang="cs-CZ" sz="2000" b="1">
                  <a:solidFill>
                    <a:srgbClr val="FFFFFF"/>
                  </a:solidFill>
                  <a:latin typeface="Times New Roman" pitchFamily="18" charset="0"/>
                </a:rPr>
                <a:t>RISE</a:t>
              </a:r>
            </a:p>
            <a:p>
              <a:pPr eaLnBrk="0" hangingPunct="0"/>
              <a:endParaRPr lang="cs-CZ" sz="1200" b="1">
                <a:latin typeface="Times New Roman" pitchFamily="18" charset="0"/>
              </a:endParaRPr>
            </a:p>
          </p:txBody>
        </p:sp>
        <p:sp>
          <p:nvSpPr>
            <p:cNvPr id="32772" name="Rectangle 4"/>
            <p:cNvSpPr>
              <a:spLocks noChangeArrowheads="1"/>
            </p:cNvSpPr>
            <p:nvPr/>
          </p:nvSpPr>
          <p:spPr bwMode="auto">
            <a:xfrm>
              <a:off x="6189" y="3757"/>
              <a:ext cx="3420" cy="703"/>
            </a:xfrm>
            <a:prstGeom prst="rect">
              <a:avLst/>
            </a:prstGeom>
            <a:noFill/>
            <a:ln w="28575">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cs-CZ" sz="2000" b="1" noProof="1">
                  <a:solidFill>
                    <a:srgbClr val="FFFFFF"/>
                  </a:solidFill>
                  <a:latin typeface="Times New Roman" pitchFamily="18" charset="0"/>
                </a:rPr>
                <a:t>commercial bank´s credit capacity</a:t>
              </a:r>
            </a:p>
            <a:p>
              <a:pPr eaLnBrk="0" hangingPunct="0"/>
              <a:r>
                <a:rPr lang="cs-CZ" sz="2000" b="1">
                  <a:solidFill>
                    <a:srgbClr val="FFFFFF"/>
                  </a:solidFill>
                  <a:latin typeface="Times New Roman" pitchFamily="18" charset="0"/>
                </a:rPr>
                <a:t>DECLINE</a:t>
              </a:r>
            </a:p>
          </p:txBody>
        </p:sp>
        <p:sp>
          <p:nvSpPr>
            <p:cNvPr id="32773" name="Rectangle 5"/>
            <p:cNvSpPr>
              <a:spLocks noChangeArrowheads="1"/>
            </p:cNvSpPr>
            <p:nvPr/>
          </p:nvSpPr>
          <p:spPr bwMode="auto">
            <a:xfrm>
              <a:off x="6063" y="5093"/>
              <a:ext cx="3546" cy="703"/>
            </a:xfrm>
            <a:prstGeom prst="rect">
              <a:avLst/>
            </a:prstGeom>
            <a:noFill/>
            <a:ln w="28575">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cs-CZ" sz="2000" b="1" noProof="1">
                  <a:solidFill>
                    <a:srgbClr val="FFFFFF"/>
                  </a:solidFill>
                  <a:latin typeface="Times New Roman" pitchFamily="18" charset="0"/>
                </a:rPr>
                <a:t>commercial bank´s supply of credits</a:t>
              </a:r>
            </a:p>
            <a:p>
              <a:pPr eaLnBrk="0" hangingPunct="0"/>
              <a:r>
                <a:rPr lang="cs-CZ" sz="2000" b="1">
                  <a:latin typeface="Times New Roman" pitchFamily="18" charset="0"/>
                </a:rPr>
                <a:t>DECLINE</a:t>
              </a:r>
            </a:p>
            <a:p>
              <a:pPr eaLnBrk="0" hangingPunct="0"/>
              <a:endParaRPr lang="cs-CZ" sz="2000" b="1">
                <a:latin typeface="Times New Roman" pitchFamily="18" charset="0"/>
              </a:endParaRPr>
            </a:p>
          </p:txBody>
        </p:sp>
        <p:sp>
          <p:nvSpPr>
            <p:cNvPr id="32774" name="Rectangle 6"/>
            <p:cNvSpPr>
              <a:spLocks noChangeArrowheads="1"/>
            </p:cNvSpPr>
            <p:nvPr/>
          </p:nvSpPr>
          <p:spPr bwMode="auto">
            <a:xfrm>
              <a:off x="2137" y="5092"/>
              <a:ext cx="2913" cy="704"/>
            </a:xfrm>
            <a:prstGeom prst="rect">
              <a:avLst/>
            </a:prstGeom>
            <a:noFill/>
            <a:ln w="28575">
              <a:solidFill>
                <a:srgbClr val="FFFF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cs-CZ" sz="2000" b="1" noProof="1">
                  <a:solidFill>
                    <a:srgbClr val="FFFFFF"/>
                  </a:solidFill>
                  <a:latin typeface="Times New Roman" pitchFamily="18" charset="0"/>
                </a:rPr>
                <a:t>money</a:t>
              </a:r>
              <a:r>
                <a:rPr lang="cs-CZ" sz="2000" b="1">
                  <a:solidFill>
                    <a:srgbClr val="FFFFFF"/>
                  </a:solidFill>
                  <a:latin typeface="Times New Roman" pitchFamily="18" charset="0"/>
                </a:rPr>
                <a:t> supply in economy</a:t>
              </a:r>
            </a:p>
            <a:p>
              <a:pPr eaLnBrk="0" hangingPunct="0"/>
              <a:endParaRPr lang="cs-CZ" sz="2000" b="1">
                <a:solidFill>
                  <a:srgbClr val="FFFFFF"/>
                </a:solidFill>
                <a:latin typeface="Times New Roman" pitchFamily="18" charset="0"/>
              </a:endParaRPr>
            </a:p>
            <a:p>
              <a:pPr eaLnBrk="0" hangingPunct="0"/>
              <a:r>
                <a:rPr lang="cs-CZ" sz="2000" b="1">
                  <a:solidFill>
                    <a:srgbClr val="FFFFFF"/>
                  </a:solidFill>
                  <a:latin typeface="Times New Roman" pitchFamily="18" charset="0"/>
                </a:rPr>
                <a:t>DECLINE</a:t>
              </a:r>
            </a:p>
          </p:txBody>
        </p:sp>
        <p:sp>
          <p:nvSpPr>
            <p:cNvPr id="32775" name="Rectangle 7"/>
            <p:cNvSpPr>
              <a:spLocks noChangeArrowheads="1"/>
            </p:cNvSpPr>
            <p:nvPr/>
          </p:nvSpPr>
          <p:spPr bwMode="auto">
            <a:xfrm>
              <a:off x="2137" y="6649"/>
              <a:ext cx="1647" cy="703"/>
            </a:xfrm>
            <a:prstGeom prst="rect">
              <a:avLst/>
            </a:prstGeom>
            <a:solidFill>
              <a:srgbClr val="808080"/>
            </a:solidFill>
            <a:ln w="28575">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cs-CZ" sz="2000" b="1" noProof="1">
                  <a:solidFill>
                    <a:srgbClr val="FFFFFF"/>
                  </a:solidFill>
                  <a:latin typeface="Times New Roman" pitchFamily="18" charset="0"/>
                </a:rPr>
                <a:t>inflation</a:t>
              </a:r>
            </a:p>
            <a:p>
              <a:pPr eaLnBrk="0" hangingPunct="0"/>
              <a:endParaRPr lang="cs-CZ" sz="2000" b="1">
                <a:solidFill>
                  <a:srgbClr val="FFFFFF"/>
                </a:solidFill>
                <a:latin typeface="Times New Roman" pitchFamily="18" charset="0"/>
              </a:endParaRPr>
            </a:p>
            <a:p>
              <a:pPr eaLnBrk="0" hangingPunct="0"/>
              <a:r>
                <a:rPr lang="cs-CZ" sz="2000" b="1">
                  <a:solidFill>
                    <a:srgbClr val="FFFFFF"/>
                  </a:solidFill>
                  <a:latin typeface="Times New Roman" pitchFamily="18" charset="0"/>
                </a:rPr>
                <a:t>DECLINE</a:t>
              </a:r>
            </a:p>
          </p:txBody>
        </p:sp>
        <p:sp>
          <p:nvSpPr>
            <p:cNvPr id="32776" name="Rectangle 8"/>
            <p:cNvSpPr>
              <a:spLocks noChangeArrowheads="1"/>
            </p:cNvSpPr>
            <p:nvPr/>
          </p:nvSpPr>
          <p:spPr bwMode="auto">
            <a:xfrm>
              <a:off x="4163" y="6649"/>
              <a:ext cx="1647" cy="703"/>
            </a:xfrm>
            <a:prstGeom prst="rect">
              <a:avLst/>
            </a:prstGeom>
            <a:solidFill>
              <a:srgbClr val="808080"/>
            </a:solidFill>
            <a:ln w="28575">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cs-CZ" sz="2000" b="1" noProof="1">
                  <a:solidFill>
                    <a:srgbClr val="FFFFFF"/>
                  </a:solidFill>
                  <a:latin typeface="Times New Roman" pitchFamily="18" charset="0"/>
                </a:rPr>
                <a:t>economic</a:t>
              </a:r>
              <a:r>
                <a:rPr lang="cs-CZ" sz="2000" b="1">
                  <a:solidFill>
                    <a:srgbClr val="FFFFFF"/>
                  </a:solidFill>
                  <a:latin typeface="Times New Roman" pitchFamily="18" charset="0"/>
                </a:rPr>
                <a:t> growth</a:t>
              </a:r>
            </a:p>
            <a:p>
              <a:pPr eaLnBrk="0" hangingPunct="0"/>
              <a:r>
                <a:rPr lang="cs-CZ" sz="2000" b="1">
                  <a:latin typeface="Times New Roman" pitchFamily="18" charset="0"/>
                </a:rPr>
                <a:t>DECLINE</a:t>
              </a:r>
            </a:p>
          </p:txBody>
        </p:sp>
        <p:sp>
          <p:nvSpPr>
            <p:cNvPr id="32777" name="Rectangle 9"/>
            <p:cNvSpPr>
              <a:spLocks noChangeArrowheads="1"/>
            </p:cNvSpPr>
            <p:nvPr/>
          </p:nvSpPr>
          <p:spPr bwMode="auto">
            <a:xfrm>
              <a:off x="6189" y="6649"/>
              <a:ext cx="1647" cy="703"/>
            </a:xfrm>
            <a:prstGeom prst="rect">
              <a:avLst/>
            </a:prstGeom>
            <a:solidFill>
              <a:srgbClr val="808080"/>
            </a:solidFill>
            <a:ln w="28575">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cs-CZ" sz="2000" b="1" noProof="1">
                  <a:solidFill>
                    <a:srgbClr val="FFFFFF"/>
                  </a:solidFill>
                  <a:latin typeface="Times New Roman" pitchFamily="18" charset="0"/>
                </a:rPr>
                <a:t>employment</a:t>
              </a:r>
            </a:p>
            <a:p>
              <a:pPr eaLnBrk="0" hangingPunct="0"/>
              <a:endParaRPr lang="cs-CZ" sz="2000" b="1">
                <a:solidFill>
                  <a:srgbClr val="FFFFFF"/>
                </a:solidFill>
                <a:latin typeface="Times New Roman" pitchFamily="18" charset="0"/>
              </a:endParaRPr>
            </a:p>
            <a:p>
              <a:pPr eaLnBrk="0" hangingPunct="0"/>
              <a:r>
                <a:rPr lang="cs-CZ" sz="2000" b="1">
                  <a:solidFill>
                    <a:srgbClr val="FFFFFF"/>
                  </a:solidFill>
                  <a:latin typeface="Times New Roman" pitchFamily="18" charset="0"/>
                </a:rPr>
                <a:t>DECLINE</a:t>
              </a:r>
            </a:p>
          </p:txBody>
        </p:sp>
        <p:sp>
          <p:nvSpPr>
            <p:cNvPr id="32778" name="Rectangle 10"/>
            <p:cNvSpPr>
              <a:spLocks noChangeArrowheads="1"/>
            </p:cNvSpPr>
            <p:nvPr/>
          </p:nvSpPr>
          <p:spPr bwMode="auto">
            <a:xfrm>
              <a:off x="8339" y="6649"/>
              <a:ext cx="1521" cy="703"/>
            </a:xfrm>
            <a:prstGeom prst="rect">
              <a:avLst/>
            </a:prstGeom>
            <a:solidFill>
              <a:srgbClr val="808080"/>
            </a:solidFill>
            <a:ln w="28575">
              <a:solidFill>
                <a:srgbClr val="FFFFFF"/>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pPr eaLnBrk="0" hangingPunct="0"/>
              <a:r>
                <a:rPr lang="cs-CZ" sz="2000" b="1" noProof="1">
                  <a:solidFill>
                    <a:srgbClr val="FFFFFF"/>
                  </a:solidFill>
                  <a:latin typeface="Times New Roman" pitchFamily="18" charset="0"/>
                </a:rPr>
                <a:t>balance of payments</a:t>
              </a:r>
            </a:p>
            <a:p>
              <a:pPr eaLnBrk="0" hangingPunct="0"/>
              <a:r>
                <a:rPr lang="cs-CZ" sz="2000" b="1">
                  <a:solidFill>
                    <a:srgbClr val="FFFFFF"/>
                  </a:solidFill>
                  <a:latin typeface="Times New Roman" pitchFamily="18" charset="0"/>
                </a:rPr>
                <a:t>- NON -</a:t>
              </a:r>
              <a:endParaRPr lang="cs-CZ" sz="2000" b="1" noProof="1">
                <a:solidFill>
                  <a:srgbClr val="FFFFFF"/>
                </a:solidFill>
                <a:latin typeface="Times New Roman" pitchFamily="18" charset="0"/>
              </a:endParaRPr>
            </a:p>
          </p:txBody>
        </p:sp>
        <p:sp>
          <p:nvSpPr>
            <p:cNvPr id="32779" name="Line 11"/>
            <p:cNvSpPr>
              <a:spLocks noChangeShapeType="1"/>
            </p:cNvSpPr>
            <p:nvPr/>
          </p:nvSpPr>
          <p:spPr bwMode="auto">
            <a:xfrm>
              <a:off x="4543" y="4097"/>
              <a:ext cx="1521" cy="1"/>
            </a:xfrm>
            <a:prstGeom prst="line">
              <a:avLst/>
            </a:prstGeom>
            <a:noFill/>
            <a:ln w="28575">
              <a:solidFill>
                <a:srgbClr val="FFFFFF"/>
              </a:solidFill>
              <a:round/>
              <a:headEnd type="none" w="lg" len="sm"/>
              <a:tailEnd type="triangl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32780" name="Line 12"/>
            <p:cNvSpPr>
              <a:spLocks noChangeShapeType="1"/>
            </p:cNvSpPr>
            <p:nvPr/>
          </p:nvSpPr>
          <p:spPr bwMode="auto">
            <a:xfrm>
              <a:off x="7836" y="4541"/>
              <a:ext cx="0" cy="469"/>
            </a:xfrm>
            <a:prstGeom prst="line">
              <a:avLst/>
            </a:prstGeom>
            <a:noFill/>
            <a:ln w="28575">
              <a:solidFill>
                <a:srgbClr val="FFFFFF"/>
              </a:solidFill>
              <a:round/>
              <a:headEnd type="none" w="lg" len="sm"/>
              <a:tailEnd type="triangl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32781" name="Line 13"/>
            <p:cNvSpPr>
              <a:spLocks noChangeShapeType="1"/>
            </p:cNvSpPr>
            <p:nvPr/>
          </p:nvSpPr>
          <p:spPr bwMode="auto">
            <a:xfrm flipH="1">
              <a:off x="5176" y="5536"/>
              <a:ext cx="761" cy="1"/>
            </a:xfrm>
            <a:prstGeom prst="line">
              <a:avLst/>
            </a:prstGeom>
            <a:noFill/>
            <a:ln w="28575">
              <a:solidFill>
                <a:srgbClr val="FFFFFF"/>
              </a:solidFill>
              <a:round/>
              <a:headEnd type="none" w="lg" len="sm"/>
              <a:tailEnd type="triangl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32782" name="Line 14"/>
            <p:cNvSpPr>
              <a:spLocks noChangeShapeType="1"/>
            </p:cNvSpPr>
            <p:nvPr/>
          </p:nvSpPr>
          <p:spPr bwMode="auto">
            <a:xfrm flipH="1">
              <a:off x="2644" y="5865"/>
              <a:ext cx="380" cy="703"/>
            </a:xfrm>
            <a:prstGeom prst="line">
              <a:avLst/>
            </a:prstGeom>
            <a:noFill/>
            <a:ln w="28575">
              <a:solidFill>
                <a:srgbClr val="FFFFFF"/>
              </a:solidFill>
              <a:round/>
              <a:headEnd type="none" w="lg" len="sm"/>
              <a:tailEnd type="triangl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32783" name="Line 15"/>
            <p:cNvSpPr>
              <a:spLocks noChangeShapeType="1"/>
            </p:cNvSpPr>
            <p:nvPr/>
          </p:nvSpPr>
          <p:spPr bwMode="auto">
            <a:xfrm>
              <a:off x="3277" y="5865"/>
              <a:ext cx="1140" cy="703"/>
            </a:xfrm>
            <a:prstGeom prst="line">
              <a:avLst/>
            </a:prstGeom>
            <a:noFill/>
            <a:ln w="28575">
              <a:solidFill>
                <a:srgbClr val="FFFFFF"/>
              </a:solidFill>
              <a:round/>
              <a:headEnd type="none" w="lg" len="sm"/>
              <a:tailEnd type="triangl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32784" name="Line 16"/>
            <p:cNvSpPr>
              <a:spLocks noChangeShapeType="1"/>
            </p:cNvSpPr>
            <p:nvPr/>
          </p:nvSpPr>
          <p:spPr bwMode="auto">
            <a:xfrm>
              <a:off x="3783" y="5865"/>
              <a:ext cx="2914" cy="703"/>
            </a:xfrm>
            <a:prstGeom prst="line">
              <a:avLst/>
            </a:prstGeom>
            <a:noFill/>
            <a:ln w="28575">
              <a:solidFill>
                <a:srgbClr val="FFFFFF"/>
              </a:solidFill>
              <a:round/>
              <a:headEnd type="none" w="lg" len="sm"/>
              <a:tailEnd type="triangl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32785" name="Line 17"/>
            <p:cNvSpPr>
              <a:spLocks noChangeShapeType="1"/>
            </p:cNvSpPr>
            <p:nvPr/>
          </p:nvSpPr>
          <p:spPr bwMode="auto">
            <a:xfrm>
              <a:off x="4290" y="5865"/>
              <a:ext cx="4560" cy="703"/>
            </a:xfrm>
            <a:prstGeom prst="line">
              <a:avLst/>
            </a:prstGeom>
            <a:noFill/>
            <a:ln w="28575">
              <a:solidFill>
                <a:srgbClr val="FFFFFF"/>
              </a:solidFill>
              <a:round/>
              <a:headEnd type="none" w="lg" len="sm"/>
              <a:tailEnd type="triangl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sp>
          <p:nvSpPr>
            <p:cNvPr id="32786" name="Line 18"/>
            <p:cNvSpPr>
              <a:spLocks noChangeShapeType="1"/>
            </p:cNvSpPr>
            <p:nvPr/>
          </p:nvSpPr>
          <p:spPr bwMode="auto">
            <a:xfrm>
              <a:off x="3277" y="4541"/>
              <a:ext cx="1" cy="469"/>
            </a:xfrm>
            <a:prstGeom prst="line">
              <a:avLst/>
            </a:prstGeom>
            <a:noFill/>
            <a:ln w="28575">
              <a:solidFill>
                <a:srgbClr val="FFFFFF"/>
              </a:solidFill>
              <a:prstDash val="sysDot"/>
              <a:round/>
              <a:headEnd type="none" w="lg" len="sm"/>
              <a:tailEnd type="arrow"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cs-CZ"/>
            </a:p>
          </p:txBody>
        </p:sp>
      </p:gr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685800" y="1066800"/>
            <a:ext cx="7772400" cy="1143000"/>
          </a:xfrm>
        </p:spPr>
        <p:txBody>
          <a:bodyPr/>
          <a:lstStyle/>
          <a:p>
            <a:pPr eaLnBrk="1" hangingPunct="1">
              <a:defRPr/>
            </a:pPr>
            <a:r>
              <a:rPr lang="en-GB" sz="3200" b="1" smtClean="0">
                <a:cs typeface="Times New Roman" charset="0"/>
              </a:rPr>
              <a:t>Use of monetary policy instruments</a:t>
            </a:r>
            <a:r>
              <a:rPr lang="en-GB" sz="3200" b="1" smtClean="0"/>
              <a:t> </a:t>
            </a:r>
            <a:r>
              <a:rPr lang="cs-CZ" sz="3200" b="1" smtClean="0"/>
              <a:t/>
            </a:r>
            <a:br>
              <a:rPr lang="cs-CZ" sz="3200" b="1" smtClean="0"/>
            </a:br>
            <a:r>
              <a:rPr lang="cs-CZ" sz="3200" b="1" smtClean="0"/>
              <a:t/>
            </a:r>
            <a:br>
              <a:rPr lang="cs-CZ" sz="3200" b="1" smtClean="0"/>
            </a:br>
            <a:r>
              <a:rPr lang="cs-CZ" sz="3200" smtClean="0"/>
              <a:t> Stage of the SBČS		1989 - 1992</a:t>
            </a:r>
          </a:p>
        </p:txBody>
      </p:sp>
      <p:sp>
        <p:nvSpPr>
          <p:cNvPr id="173059" name="Rectangle 3"/>
          <p:cNvSpPr>
            <a:spLocks noGrp="1" noChangeArrowheads="1"/>
          </p:cNvSpPr>
          <p:nvPr>
            <p:ph type="body" idx="1"/>
          </p:nvPr>
        </p:nvSpPr>
        <p:spPr>
          <a:xfrm>
            <a:off x="457200" y="3278188"/>
            <a:ext cx="8229600" cy="2517775"/>
          </a:xfrm>
        </p:spPr>
        <p:txBody>
          <a:bodyPr lIns="92075" tIns="46038" rIns="92075" bIns="46038"/>
          <a:lstStyle/>
          <a:p>
            <a:pPr algn="just" eaLnBrk="1" hangingPunct="1">
              <a:buFont typeface="Wingdings" pitchFamily="2" charset="2"/>
              <a:buChar char="§"/>
              <a:defRPr/>
            </a:pPr>
            <a:r>
              <a:rPr lang="en-GB" sz="2400" b="1" smtClean="0">
                <a:latin typeface="Times New Roman" charset="0"/>
              </a:rPr>
              <a:t>limits on interest</a:t>
            </a:r>
          </a:p>
          <a:p>
            <a:pPr algn="just" eaLnBrk="1" hangingPunct="1">
              <a:buFont typeface="Wingdings" pitchFamily="2" charset="2"/>
              <a:buChar char="§"/>
              <a:defRPr/>
            </a:pPr>
            <a:r>
              <a:rPr lang="en-GB" sz="2400" b="1" smtClean="0">
                <a:latin typeface="Times New Roman" charset="0"/>
              </a:rPr>
              <a:t>loan quotas</a:t>
            </a:r>
          </a:p>
          <a:p>
            <a:pPr algn="just" eaLnBrk="1" hangingPunct="1">
              <a:buFont typeface="Wingdings" pitchFamily="2" charset="2"/>
              <a:buChar char="§"/>
              <a:defRPr/>
            </a:pPr>
            <a:r>
              <a:rPr lang="en-GB" sz="2400" b="1" smtClean="0">
                <a:latin typeface="Times New Roman" charset="0"/>
              </a:rPr>
              <a:t>„re</a:t>
            </a:r>
            <a:r>
              <a:rPr lang="cs-CZ" sz="2400" b="1" smtClean="0">
                <a:latin typeface="Times New Roman" charset="0"/>
              </a:rPr>
              <a:t>-</a:t>
            </a:r>
            <a:r>
              <a:rPr lang="en-GB" sz="2400" b="1" smtClean="0">
                <a:latin typeface="Times New Roman" charset="0"/>
              </a:rPr>
              <a:t>financing credits“ - non-standard loans to help to big state-owned banks </a:t>
            </a:r>
          </a:p>
          <a:p>
            <a:pPr algn="just" eaLnBrk="1" hangingPunct="1">
              <a:buFont typeface="Wingdings" pitchFamily="2" charset="2"/>
              <a:buChar char="§"/>
              <a:defRPr/>
            </a:pPr>
            <a:r>
              <a:rPr lang="en-GB" sz="2400" b="1" smtClean="0">
                <a:latin typeface="Times New Roman" charset="0"/>
              </a:rPr>
              <a:t>minimum reserves requirement </a:t>
            </a:r>
          </a:p>
          <a:p>
            <a:pPr algn="just" eaLnBrk="1" hangingPunct="1">
              <a:buFont typeface="Wingdings" pitchFamily="2" charset="2"/>
              <a:buChar char="§"/>
              <a:defRPr/>
            </a:pPr>
            <a:endParaRPr lang="en-GB" sz="2400" b="1" smtClean="0">
              <a:latin typeface="Times New Roman" charset="0"/>
            </a:endParaRPr>
          </a:p>
        </p:txBody>
      </p:sp>
      <p:sp>
        <p:nvSpPr>
          <p:cNvPr id="33796" name="Rectangle 4"/>
          <p:cNvSpPr>
            <a:spLocks noChangeArrowheads="1"/>
          </p:cNvSpPr>
          <p:nvPr/>
        </p:nvSpPr>
        <p:spPr bwMode="auto">
          <a:xfrm>
            <a:off x="762000" y="2590800"/>
            <a:ext cx="7772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342900" indent="-342900" algn="just">
              <a:spcBef>
                <a:spcPct val="20000"/>
              </a:spcBef>
              <a:buClr>
                <a:schemeClr val="accent2"/>
              </a:buClr>
              <a:buSzPct val="80000"/>
              <a:buFont typeface="Wingdings" pitchFamily="2" charset="2"/>
              <a:buNone/>
            </a:pPr>
            <a:r>
              <a:rPr lang="en-GB" sz="2400">
                <a:latin typeface="Times New Roman" pitchFamily="18" charset="0"/>
                <a:cs typeface="Times New Roman" pitchFamily="18" charset="0"/>
              </a:rPr>
              <a:t>no money market </a:t>
            </a:r>
            <a:r>
              <a:rPr lang="cs-CZ" sz="2400">
                <a:latin typeface="Times New Roman" pitchFamily="18" charset="0"/>
              </a:rPr>
              <a:t>+ no</a:t>
            </a:r>
            <a:r>
              <a:rPr lang="en-GB" sz="2400">
                <a:latin typeface="Times New Roman" pitchFamily="18" charset="0"/>
                <a:cs typeface="Times New Roman" pitchFamily="18" charset="0"/>
              </a:rPr>
              <a:t> competition in the banking system </a:t>
            </a:r>
            <a:r>
              <a:rPr lang="cs-CZ" sz="2400">
                <a:latin typeface="Times New Roman" pitchFamily="18" charset="0"/>
              </a:rPr>
              <a:t>= the</a:t>
            </a:r>
            <a:r>
              <a:rPr lang="en-GB" sz="2400">
                <a:latin typeface="Times New Roman" pitchFamily="18" charset="0"/>
                <a:cs typeface="Times New Roman" pitchFamily="18" charset="0"/>
              </a:rPr>
              <a:t> SBČS used mostly direct instruments</a:t>
            </a:r>
            <a:r>
              <a:rPr lang="cs-CZ" sz="2400">
                <a:latin typeface="Times New Roman" pitchFamily="18" charset="0"/>
              </a:rPr>
              <a:t>:</a:t>
            </a:r>
            <a:r>
              <a:rPr lang="en-GB" sz="2400">
                <a:latin typeface="Times New Roman" pitchFamily="18" charset="0"/>
              </a:rPr>
              <a:t> </a:t>
            </a:r>
            <a:endParaRPr lang="cs-CZ"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animEffect transition="in" filter="wipe(left)">
                                      <p:cBhvr>
                                        <p:cTn id="7" dur="500"/>
                                        <p:tgtEl>
                                          <p:spTgt spid="1730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3059">
                                            <p:txEl>
                                              <p:pRg st="1" end="1"/>
                                            </p:txEl>
                                          </p:spTgt>
                                        </p:tgtEl>
                                        <p:attrNameLst>
                                          <p:attrName>style.visibility</p:attrName>
                                        </p:attrNameLst>
                                      </p:cBhvr>
                                      <p:to>
                                        <p:strVal val="visible"/>
                                      </p:to>
                                    </p:set>
                                    <p:animEffect transition="in" filter="wipe(left)">
                                      <p:cBhvr>
                                        <p:cTn id="12" dur="500"/>
                                        <p:tgtEl>
                                          <p:spTgt spid="1730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3059">
                                            <p:txEl>
                                              <p:pRg st="2" end="2"/>
                                            </p:txEl>
                                          </p:spTgt>
                                        </p:tgtEl>
                                        <p:attrNameLst>
                                          <p:attrName>style.visibility</p:attrName>
                                        </p:attrNameLst>
                                      </p:cBhvr>
                                      <p:to>
                                        <p:strVal val="visible"/>
                                      </p:to>
                                    </p:set>
                                    <p:animEffect transition="in" filter="wipe(left)">
                                      <p:cBhvr>
                                        <p:cTn id="17" dur="500"/>
                                        <p:tgtEl>
                                          <p:spTgt spid="1730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3059">
                                            <p:txEl>
                                              <p:pRg st="3" end="3"/>
                                            </p:txEl>
                                          </p:spTgt>
                                        </p:tgtEl>
                                        <p:attrNameLst>
                                          <p:attrName>style.visibility</p:attrName>
                                        </p:attrNameLst>
                                      </p:cBhvr>
                                      <p:to>
                                        <p:strVal val="visible"/>
                                      </p:to>
                                    </p:set>
                                    <p:animEffect transition="in" filter="wipe(left)">
                                      <p:cBhvr>
                                        <p:cTn id="22" dur="500"/>
                                        <p:tgtEl>
                                          <p:spTgt spid="1730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457200" y="609600"/>
            <a:ext cx="8458200" cy="1143000"/>
          </a:xfrm>
        </p:spPr>
        <p:txBody>
          <a:bodyPr/>
          <a:lstStyle/>
          <a:p>
            <a:pPr eaLnBrk="1" hangingPunct="1">
              <a:defRPr/>
            </a:pPr>
            <a:r>
              <a:rPr lang="cs-CZ" sz="3200" smtClean="0"/>
              <a:t>Stage of the ČNB</a:t>
            </a:r>
            <a:r>
              <a:rPr lang="en-GB" sz="3200" smtClean="0">
                <a:cs typeface="Times New Roman" charset="0"/>
              </a:rPr>
              <a:t> </a:t>
            </a:r>
            <a:r>
              <a:rPr lang="cs-CZ" sz="3200" smtClean="0">
                <a:cs typeface="Times New Roman" charset="0"/>
              </a:rPr>
              <a:t>			from 1993</a:t>
            </a:r>
            <a:endParaRPr lang="cs-CZ" sz="3200" smtClean="0"/>
          </a:p>
        </p:txBody>
      </p:sp>
      <p:sp>
        <p:nvSpPr>
          <p:cNvPr id="175107" name="Rectangle 3"/>
          <p:cNvSpPr>
            <a:spLocks noGrp="1" noChangeArrowheads="1"/>
          </p:cNvSpPr>
          <p:nvPr>
            <p:ph type="body" idx="1"/>
          </p:nvPr>
        </p:nvSpPr>
        <p:spPr>
          <a:xfrm>
            <a:off x="457200" y="2667000"/>
            <a:ext cx="7772400" cy="3429000"/>
          </a:xfrm>
        </p:spPr>
        <p:txBody>
          <a:bodyPr lIns="92075" tIns="46038" rIns="92075" bIns="46038"/>
          <a:lstStyle/>
          <a:p>
            <a:pPr algn="just" eaLnBrk="1" hangingPunct="1">
              <a:buFont typeface="Wingdings" pitchFamily="2" charset="2"/>
              <a:buChar char="§"/>
              <a:defRPr/>
            </a:pPr>
            <a:r>
              <a:rPr lang="cs-CZ" sz="2400" b="1" smtClean="0">
                <a:latin typeface="Times New Roman" charset="0"/>
              </a:rPr>
              <a:t>repo rate - two-week repo tender is announced daily</a:t>
            </a:r>
          </a:p>
          <a:p>
            <a:pPr algn="just" eaLnBrk="1" hangingPunct="1">
              <a:buFont typeface="Wingdings" pitchFamily="2" charset="2"/>
              <a:buChar char="§"/>
              <a:defRPr/>
            </a:pPr>
            <a:r>
              <a:rPr lang="cs-CZ" sz="2400" b="1" smtClean="0">
                <a:latin typeface="Times New Roman" charset="0"/>
              </a:rPr>
              <a:t>discount rate - overnight deposit at the ČNB</a:t>
            </a:r>
          </a:p>
          <a:p>
            <a:pPr algn="just" eaLnBrk="1" hangingPunct="1">
              <a:buFont typeface="Wingdings" pitchFamily="2" charset="2"/>
              <a:buChar char="§"/>
              <a:defRPr/>
            </a:pPr>
            <a:r>
              <a:rPr lang="cs-CZ" sz="2400" b="1" smtClean="0">
                <a:latin typeface="Times New Roman" charset="0"/>
              </a:rPr>
              <a:t>Lombard rate - marginal lending facility from the ČNB </a:t>
            </a:r>
          </a:p>
          <a:p>
            <a:pPr algn="just" eaLnBrk="1" hangingPunct="1">
              <a:buFont typeface="Wingdings" pitchFamily="2" charset="2"/>
              <a:buChar char="§"/>
              <a:defRPr/>
            </a:pPr>
            <a:r>
              <a:rPr lang="cs-CZ" sz="2400" b="1" smtClean="0">
                <a:latin typeface="Times New Roman" charset="0"/>
              </a:rPr>
              <a:t>open market operations - fine-tuning interventions on money market or foreign exchange market</a:t>
            </a:r>
          </a:p>
          <a:p>
            <a:pPr algn="just" eaLnBrk="1" hangingPunct="1">
              <a:buFont typeface="Wingdings" pitchFamily="2" charset="2"/>
              <a:buChar char="§"/>
              <a:defRPr/>
            </a:pPr>
            <a:r>
              <a:rPr lang="cs-CZ" sz="2400" b="1" smtClean="0">
                <a:latin typeface="Times New Roman" charset="0"/>
              </a:rPr>
              <a:t>minimum reserves requirement – a "cushion" ensuring the smooth functioning of the banking system </a:t>
            </a:r>
          </a:p>
        </p:txBody>
      </p:sp>
      <p:sp>
        <p:nvSpPr>
          <p:cNvPr id="34820" name="Rectangle 4"/>
          <p:cNvSpPr>
            <a:spLocks noChangeArrowheads="1"/>
          </p:cNvSpPr>
          <p:nvPr/>
        </p:nvSpPr>
        <p:spPr bwMode="auto">
          <a:xfrm>
            <a:off x="533400" y="1828800"/>
            <a:ext cx="7772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342900" indent="-342900" algn="just">
              <a:spcBef>
                <a:spcPct val="20000"/>
              </a:spcBef>
              <a:buClr>
                <a:schemeClr val="accent2"/>
              </a:buClr>
              <a:buSzPct val="80000"/>
              <a:buFont typeface="Wingdings" pitchFamily="2" charset="2"/>
              <a:buNone/>
            </a:pPr>
            <a:r>
              <a:rPr lang="en-GB" sz="2400">
                <a:latin typeface="Times New Roman" pitchFamily="18" charset="0"/>
                <a:cs typeface="Times New Roman" pitchFamily="18" charset="0"/>
              </a:rPr>
              <a:t>standard central bank </a:t>
            </a:r>
            <a:r>
              <a:rPr lang="cs-CZ" sz="2400">
                <a:latin typeface="Times New Roman" pitchFamily="18" charset="0"/>
              </a:rPr>
              <a:t>+ standard money market = the ČNB </a:t>
            </a:r>
            <a:r>
              <a:rPr lang="en-GB" sz="2400">
                <a:latin typeface="Times New Roman" pitchFamily="18" charset="0"/>
                <a:cs typeface="Times New Roman" pitchFamily="18" charset="0"/>
              </a:rPr>
              <a:t>used standard, indirect instruments</a:t>
            </a:r>
            <a:r>
              <a:rPr lang="cs-CZ" sz="2400">
                <a:latin typeface="Times New Roman" pitchFamily="18" charset="0"/>
              </a:rPr>
              <a:t>:</a:t>
            </a:r>
            <a:r>
              <a:rPr lang="en-GB" sz="2400">
                <a:latin typeface="Times New Roman" pitchFamily="18" charset="0"/>
              </a:rPr>
              <a:t> </a:t>
            </a:r>
            <a:endParaRPr lang="cs-CZ"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5107">
                                            <p:txEl>
                                              <p:pRg st="0" end="0"/>
                                            </p:txEl>
                                          </p:spTgt>
                                        </p:tgtEl>
                                        <p:attrNameLst>
                                          <p:attrName>style.visibility</p:attrName>
                                        </p:attrNameLst>
                                      </p:cBhvr>
                                      <p:to>
                                        <p:strVal val="visible"/>
                                      </p:to>
                                    </p:set>
                                    <p:animEffect transition="in" filter="wipe(left)">
                                      <p:cBhvr>
                                        <p:cTn id="7" dur="500"/>
                                        <p:tgtEl>
                                          <p:spTgt spid="1751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5107">
                                            <p:txEl>
                                              <p:pRg st="1" end="1"/>
                                            </p:txEl>
                                          </p:spTgt>
                                        </p:tgtEl>
                                        <p:attrNameLst>
                                          <p:attrName>style.visibility</p:attrName>
                                        </p:attrNameLst>
                                      </p:cBhvr>
                                      <p:to>
                                        <p:strVal val="visible"/>
                                      </p:to>
                                    </p:set>
                                    <p:animEffect transition="in" filter="wipe(left)">
                                      <p:cBhvr>
                                        <p:cTn id="12" dur="500"/>
                                        <p:tgtEl>
                                          <p:spTgt spid="1751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5107">
                                            <p:txEl>
                                              <p:pRg st="2" end="2"/>
                                            </p:txEl>
                                          </p:spTgt>
                                        </p:tgtEl>
                                        <p:attrNameLst>
                                          <p:attrName>style.visibility</p:attrName>
                                        </p:attrNameLst>
                                      </p:cBhvr>
                                      <p:to>
                                        <p:strVal val="visible"/>
                                      </p:to>
                                    </p:set>
                                    <p:animEffect transition="in" filter="wipe(left)">
                                      <p:cBhvr>
                                        <p:cTn id="17" dur="500"/>
                                        <p:tgtEl>
                                          <p:spTgt spid="1751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5107">
                                            <p:txEl>
                                              <p:pRg st="3" end="3"/>
                                            </p:txEl>
                                          </p:spTgt>
                                        </p:tgtEl>
                                        <p:attrNameLst>
                                          <p:attrName>style.visibility</p:attrName>
                                        </p:attrNameLst>
                                      </p:cBhvr>
                                      <p:to>
                                        <p:strVal val="visible"/>
                                      </p:to>
                                    </p:set>
                                    <p:animEffect transition="in" filter="wipe(left)">
                                      <p:cBhvr>
                                        <p:cTn id="22" dur="500"/>
                                        <p:tgtEl>
                                          <p:spTgt spid="17510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5107">
                                            <p:txEl>
                                              <p:pRg st="4" end="4"/>
                                            </p:txEl>
                                          </p:spTgt>
                                        </p:tgtEl>
                                        <p:attrNameLst>
                                          <p:attrName>style.visibility</p:attrName>
                                        </p:attrNameLst>
                                      </p:cBhvr>
                                      <p:to>
                                        <p:strVal val="visible"/>
                                      </p:to>
                                    </p:set>
                                    <p:animEffect transition="in" filter="wipe(left)">
                                      <p:cBhvr>
                                        <p:cTn id="27" dur="500"/>
                                        <p:tgtEl>
                                          <p:spTgt spid="1751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eaLnBrk="1" hangingPunct="1">
              <a:defRPr/>
            </a:pPr>
            <a:r>
              <a:rPr lang="cs-CZ" dirty="0" err="1" smtClean="0"/>
              <a:t>Price</a:t>
            </a:r>
            <a:r>
              <a:rPr lang="cs-CZ" dirty="0" smtClean="0"/>
              <a:t> </a:t>
            </a:r>
            <a:r>
              <a:rPr lang="cs-CZ" dirty="0" err="1" smtClean="0"/>
              <a:t>developement</a:t>
            </a:r>
            <a:endParaRPr lang="cs-CZ" dirty="0" smtClean="0"/>
          </a:p>
        </p:txBody>
      </p:sp>
      <p:sp>
        <p:nvSpPr>
          <p:cNvPr id="177155" name="Rectangle 3"/>
          <p:cNvSpPr>
            <a:spLocks noGrp="1" noChangeArrowheads="1"/>
          </p:cNvSpPr>
          <p:nvPr>
            <p:ph type="body" idx="1"/>
          </p:nvPr>
        </p:nvSpPr>
        <p:spPr/>
        <p:txBody>
          <a:bodyPr/>
          <a:lstStyle/>
          <a:p>
            <a:pPr eaLnBrk="1" hangingPunct="1">
              <a:lnSpc>
                <a:spcPct val="80000"/>
              </a:lnSpc>
              <a:defRPr/>
            </a:pPr>
            <a:r>
              <a:rPr lang="cs-CZ" sz="2800" dirty="0" err="1" smtClean="0"/>
              <a:t>Stormy</a:t>
            </a:r>
            <a:r>
              <a:rPr lang="cs-CZ" sz="2800" dirty="0" smtClean="0"/>
              <a:t> </a:t>
            </a:r>
            <a:r>
              <a:rPr lang="cs-CZ" sz="2800" dirty="0" err="1" smtClean="0"/>
              <a:t>price</a:t>
            </a:r>
            <a:r>
              <a:rPr lang="cs-CZ" sz="2800" dirty="0" smtClean="0"/>
              <a:t> </a:t>
            </a:r>
            <a:r>
              <a:rPr lang="cs-CZ" sz="2800" dirty="0" err="1" smtClean="0"/>
              <a:t>development</a:t>
            </a:r>
            <a:r>
              <a:rPr lang="cs-CZ" sz="2800" dirty="0" smtClean="0"/>
              <a:t> </a:t>
            </a:r>
            <a:r>
              <a:rPr lang="cs-CZ" sz="2800" dirty="0" err="1" smtClean="0"/>
              <a:t>at</a:t>
            </a:r>
            <a:r>
              <a:rPr lang="cs-CZ" sz="2800" dirty="0" smtClean="0"/>
              <a:t> </a:t>
            </a:r>
            <a:r>
              <a:rPr lang="cs-CZ" sz="2800" dirty="0" err="1" smtClean="0"/>
              <a:t>the</a:t>
            </a:r>
            <a:r>
              <a:rPr lang="cs-CZ" sz="2800" dirty="0" smtClean="0"/>
              <a:t> </a:t>
            </a:r>
            <a:r>
              <a:rPr lang="cs-CZ" sz="2800" dirty="0" err="1" smtClean="0"/>
              <a:t>begining</a:t>
            </a:r>
            <a:r>
              <a:rPr lang="cs-CZ" sz="2800" dirty="0" smtClean="0"/>
              <a:t> </a:t>
            </a:r>
            <a:r>
              <a:rPr lang="cs-CZ" sz="2800" dirty="0" err="1" smtClean="0"/>
              <a:t>of</a:t>
            </a:r>
            <a:r>
              <a:rPr lang="cs-CZ" sz="2800" dirty="0" smtClean="0"/>
              <a:t> </a:t>
            </a:r>
            <a:r>
              <a:rPr lang="cs-CZ" sz="2800" dirty="0" err="1" smtClean="0"/>
              <a:t>inflation</a:t>
            </a:r>
            <a:endParaRPr lang="cs-CZ" sz="2800" dirty="0" smtClean="0"/>
          </a:p>
          <a:p>
            <a:pPr eaLnBrk="1" hangingPunct="1">
              <a:lnSpc>
                <a:spcPct val="80000"/>
              </a:lnSpc>
              <a:defRPr/>
            </a:pPr>
            <a:r>
              <a:rPr lang="cs-CZ" sz="2800" dirty="0" err="1" smtClean="0"/>
              <a:t>Increasing</a:t>
            </a:r>
            <a:r>
              <a:rPr lang="cs-CZ" sz="2800" dirty="0" smtClean="0"/>
              <a:t> </a:t>
            </a:r>
            <a:r>
              <a:rPr lang="cs-CZ" sz="2800" dirty="0" err="1" smtClean="0"/>
              <a:t>inflation</a:t>
            </a:r>
            <a:r>
              <a:rPr lang="cs-CZ" sz="2800" dirty="0" smtClean="0"/>
              <a:t> </a:t>
            </a:r>
            <a:r>
              <a:rPr lang="cs-CZ" sz="2800" dirty="0" err="1" smtClean="0"/>
              <a:t>differential</a:t>
            </a:r>
            <a:endParaRPr lang="cs-CZ" sz="2800" dirty="0" smtClean="0"/>
          </a:p>
          <a:p>
            <a:pPr lvl="1" eaLnBrk="1" hangingPunct="1">
              <a:lnSpc>
                <a:spcPct val="80000"/>
              </a:lnSpc>
              <a:defRPr/>
            </a:pPr>
            <a:r>
              <a:rPr lang="cs-CZ" sz="2400" dirty="0" smtClean="0"/>
              <a:t>1991-2000: </a:t>
            </a:r>
            <a:r>
              <a:rPr lang="cs-CZ" sz="2400" dirty="0" err="1" smtClean="0"/>
              <a:t>inflation</a:t>
            </a:r>
            <a:r>
              <a:rPr lang="cs-CZ" sz="2400" dirty="0" smtClean="0"/>
              <a:t> in CR </a:t>
            </a:r>
            <a:r>
              <a:rPr lang="cs-CZ" sz="2400" dirty="0" err="1" smtClean="0"/>
              <a:t>nine</a:t>
            </a:r>
            <a:r>
              <a:rPr lang="cs-CZ" sz="2400" dirty="0" smtClean="0"/>
              <a:t> </a:t>
            </a:r>
            <a:r>
              <a:rPr lang="cs-CZ" sz="2400" dirty="0" err="1" smtClean="0"/>
              <a:t>times</a:t>
            </a:r>
            <a:r>
              <a:rPr lang="cs-CZ" sz="2400" dirty="0" smtClean="0"/>
              <a:t> </a:t>
            </a:r>
            <a:r>
              <a:rPr lang="cs-CZ" sz="2400" dirty="0" err="1" smtClean="0"/>
              <a:t>higher</a:t>
            </a:r>
            <a:r>
              <a:rPr lang="cs-CZ" sz="2400" dirty="0" smtClean="0"/>
              <a:t> </a:t>
            </a:r>
            <a:r>
              <a:rPr lang="cs-CZ" sz="2400" dirty="0" err="1" smtClean="0"/>
              <a:t>than</a:t>
            </a:r>
            <a:r>
              <a:rPr lang="cs-CZ" sz="2400" dirty="0" smtClean="0"/>
              <a:t> in </a:t>
            </a:r>
            <a:r>
              <a:rPr lang="cs-CZ" sz="2400" dirty="0" err="1" smtClean="0"/>
              <a:t>Germany</a:t>
            </a:r>
            <a:endParaRPr lang="cs-CZ" sz="2400" dirty="0" smtClean="0"/>
          </a:p>
          <a:p>
            <a:pPr eaLnBrk="1" hangingPunct="1">
              <a:lnSpc>
                <a:spcPct val="80000"/>
              </a:lnSpc>
              <a:defRPr/>
            </a:pPr>
            <a:r>
              <a:rPr lang="cs-CZ" sz="2800" dirty="0" smtClean="0"/>
              <a:t>1991-1993: </a:t>
            </a:r>
            <a:r>
              <a:rPr lang="cs-CZ" sz="2800" dirty="0" err="1" smtClean="0"/>
              <a:t>Price</a:t>
            </a:r>
            <a:r>
              <a:rPr lang="cs-CZ" sz="2800" dirty="0" smtClean="0"/>
              <a:t> </a:t>
            </a:r>
            <a:r>
              <a:rPr lang="cs-CZ" sz="2800" dirty="0" err="1" smtClean="0"/>
              <a:t>liberalization</a:t>
            </a:r>
            <a:r>
              <a:rPr lang="cs-CZ" sz="2800" dirty="0" smtClean="0"/>
              <a:t>, </a:t>
            </a:r>
            <a:r>
              <a:rPr lang="cs-CZ" sz="2800" dirty="0" err="1" smtClean="0"/>
              <a:t>currency</a:t>
            </a:r>
            <a:r>
              <a:rPr lang="cs-CZ" sz="2800" dirty="0" smtClean="0"/>
              <a:t> </a:t>
            </a:r>
            <a:r>
              <a:rPr lang="cs-CZ" sz="2800" dirty="0" err="1" smtClean="0"/>
              <a:t>separation</a:t>
            </a:r>
            <a:r>
              <a:rPr lang="cs-CZ" sz="2800" dirty="0" smtClean="0"/>
              <a:t>, </a:t>
            </a:r>
            <a:r>
              <a:rPr lang="cs-CZ" sz="2800" dirty="0" err="1" smtClean="0"/>
              <a:t>new</a:t>
            </a:r>
            <a:r>
              <a:rPr lang="cs-CZ" sz="2800" dirty="0" smtClean="0"/>
              <a:t> tax </a:t>
            </a:r>
            <a:r>
              <a:rPr lang="cs-CZ" sz="2800" dirty="0" err="1" smtClean="0"/>
              <a:t>system</a:t>
            </a:r>
            <a:endParaRPr lang="cs-CZ" sz="2800" dirty="0" smtClean="0"/>
          </a:p>
          <a:p>
            <a:pPr eaLnBrk="1" hangingPunct="1">
              <a:lnSpc>
                <a:spcPct val="80000"/>
              </a:lnSpc>
              <a:defRPr/>
            </a:pPr>
            <a:r>
              <a:rPr lang="cs-CZ" sz="2800" dirty="0" smtClean="0"/>
              <a:t>1994-2001: </a:t>
            </a:r>
            <a:r>
              <a:rPr lang="cs-CZ" sz="2800" dirty="0" err="1" smtClean="0"/>
              <a:t>demand</a:t>
            </a:r>
            <a:r>
              <a:rPr lang="cs-CZ" sz="2800" dirty="0" smtClean="0"/>
              <a:t> </a:t>
            </a:r>
            <a:r>
              <a:rPr lang="cs-CZ" sz="2800" dirty="0" err="1" smtClean="0"/>
              <a:t>growth</a:t>
            </a:r>
            <a:r>
              <a:rPr lang="cs-CZ" sz="2800" dirty="0" smtClean="0"/>
              <a:t>, </a:t>
            </a:r>
            <a:r>
              <a:rPr lang="cs-CZ" sz="2800" dirty="0" err="1" smtClean="0"/>
              <a:t>deregulation</a:t>
            </a:r>
            <a:endParaRPr lang="cs-CZ" sz="2800" dirty="0" smtClean="0"/>
          </a:p>
          <a:p>
            <a:pPr lvl="1" eaLnBrk="1" hangingPunct="1">
              <a:lnSpc>
                <a:spcPct val="80000"/>
              </a:lnSpc>
              <a:defRPr/>
            </a:pPr>
            <a:r>
              <a:rPr lang="cs-CZ" sz="2400" dirty="0" smtClean="0"/>
              <a:t>1994-1997: </a:t>
            </a:r>
            <a:r>
              <a:rPr lang="cs-CZ" sz="2400" dirty="0" err="1" smtClean="0"/>
              <a:t>inertial</a:t>
            </a:r>
            <a:r>
              <a:rPr lang="cs-CZ" sz="2400" dirty="0" smtClean="0"/>
              <a:t> </a:t>
            </a:r>
            <a:r>
              <a:rPr lang="cs-CZ" sz="2400" dirty="0" err="1" smtClean="0"/>
              <a:t>inflation</a:t>
            </a:r>
            <a:endParaRPr lang="cs-CZ" sz="2400" dirty="0" smtClean="0"/>
          </a:p>
          <a:p>
            <a:pPr lvl="1" eaLnBrk="1" hangingPunct="1">
              <a:lnSpc>
                <a:spcPct val="80000"/>
              </a:lnSpc>
              <a:defRPr/>
            </a:pPr>
            <a:r>
              <a:rPr lang="cs-CZ" sz="2400" dirty="0" err="1" smtClean="0"/>
              <a:t>Since</a:t>
            </a:r>
            <a:r>
              <a:rPr lang="cs-CZ" sz="2400" dirty="0" smtClean="0"/>
              <a:t> 1998: </a:t>
            </a:r>
            <a:r>
              <a:rPr lang="cs-CZ" sz="2400" dirty="0" err="1" smtClean="0"/>
              <a:t>desinflation</a:t>
            </a:r>
            <a:r>
              <a:rPr lang="cs-CZ" sz="2400" dirty="0" smtClean="0"/>
              <a:t> </a:t>
            </a:r>
            <a:r>
              <a:rPr lang="cs-CZ" sz="2400" dirty="0" err="1" smtClean="0"/>
              <a:t>process</a:t>
            </a:r>
            <a:endParaRPr lang="cs-CZ" sz="2400" dirty="0" smtClean="0"/>
          </a:p>
          <a:p>
            <a:pPr lvl="1" eaLnBrk="1" hangingPunct="1">
              <a:lnSpc>
                <a:spcPct val="80000"/>
              </a:lnSpc>
              <a:defRPr/>
            </a:pPr>
            <a:endParaRPr lang="cs-CZ" sz="2400"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685800" y="533400"/>
            <a:ext cx="8077200" cy="1524000"/>
          </a:xfrm>
        </p:spPr>
        <p:txBody>
          <a:bodyPr/>
          <a:lstStyle/>
          <a:p>
            <a:pPr eaLnBrk="1" hangingPunct="1">
              <a:defRPr/>
            </a:pPr>
            <a:r>
              <a:rPr lang="en-GB" sz="3200" b="1" u="sng" smtClean="0">
                <a:cs typeface="Times New Roman" charset="0"/>
              </a:rPr>
              <a:t>Monetary policy strategy in Czechoslovakia / Czech Republic</a:t>
            </a:r>
            <a:r>
              <a:rPr lang="en-GB" sz="3200" b="1" smtClean="0">
                <a:cs typeface="Times New Roman" charset="0"/>
              </a:rPr>
              <a:t/>
            </a:r>
            <a:br>
              <a:rPr lang="en-GB" sz="3200" b="1" smtClean="0">
                <a:cs typeface="Times New Roman" charset="0"/>
              </a:rPr>
            </a:br>
            <a:r>
              <a:rPr lang="en-GB" sz="3200" smtClean="0">
                <a:solidFill>
                  <a:srgbClr val="000000"/>
                </a:solidFill>
                <a:effectLst>
                  <a:outerShdw blurRad="38100" dist="38100" dir="2700000" algn="tl">
                    <a:srgbClr val="FFFFFF"/>
                  </a:outerShdw>
                </a:effectLst>
                <a:cs typeface="Times New Roman" charset="0"/>
              </a:rPr>
              <a:t> </a:t>
            </a:r>
            <a:br>
              <a:rPr lang="en-GB" sz="3200" smtClean="0">
                <a:solidFill>
                  <a:srgbClr val="000000"/>
                </a:solidFill>
                <a:effectLst>
                  <a:outerShdw blurRad="38100" dist="38100" dir="2700000" algn="tl">
                    <a:srgbClr val="FFFFFF"/>
                  </a:outerShdw>
                </a:effectLst>
                <a:cs typeface="Times New Roman" charset="0"/>
              </a:rPr>
            </a:br>
            <a:r>
              <a:rPr lang="en-GB" sz="3200" b="1" smtClean="0">
                <a:cs typeface="Times New Roman" charset="0"/>
              </a:rPr>
              <a:t>Conception of monetary policy objective</a:t>
            </a:r>
            <a:r>
              <a:rPr lang="en-GB" sz="3200" smtClean="0"/>
              <a:t> </a:t>
            </a:r>
            <a:endParaRPr lang="cs-CZ" sz="3200" smtClean="0"/>
          </a:p>
        </p:txBody>
      </p:sp>
      <p:sp>
        <p:nvSpPr>
          <p:cNvPr id="144387" name="Rectangle 3"/>
          <p:cNvSpPr>
            <a:spLocks noGrp="1" noChangeArrowheads="1"/>
          </p:cNvSpPr>
          <p:nvPr>
            <p:ph type="body" idx="1"/>
          </p:nvPr>
        </p:nvSpPr>
        <p:spPr>
          <a:xfrm>
            <a:off x="468313" y="2636838"/>
            <a:ext cx="8229600" cy="503237"/>
          </a:xfrm>
        </p:spPr>
        <p:txBody>
          <a:bodyPr/>
          <a:lstStyle/>
          <a:p>
            <a:pPr algn="just" eaLnBrk="1" hangingPunct="1">
              <a:buFont typeface="Wingdings" pitchFamily="2" charset="2"/>
              <a:buNone/>
              <a:defRPr/>
            </a:pPr>
            <a:r>
              <a:rPr lang="cs-CZ" sz="2400" b="1" smtClean="0">
                <a:latin typeface="Times New Roman" charset="0"/>
              </a:rPr>
              <a:t>Clear targeting of low inflation was not possible at the beginning of the transition: </a:t>
            </a:r>
          </a:p>
        </p:txBody>
      </p:sp>
      <p:sp>
        <p:nvSpPr>
          <p:cNvPr id="144388" name="Rectangle 4"/>
          <p:cNvSpPr>
            <a:spLocks noChangeArrowheads="1"/>
          </p:cNvSpPr>
          <p:nvPr/>
        </p:nvSpPr>
        <p:spPr bwMode="auto">
          <a:xfrm>
            <a:off x="990600" y="3352800"/>
            <a:ext cx="67818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457200" indent="-457200" algn="just">
              <a:spcBef>
                <a:spcPct val="20000"/>
              </a:spcBef>
              <a:buClr>
                <a:schemeClr val="accent2"/>
              </a:buClr>
              <a:buFont typeface="Wingdings" pitchFamily="2" charset="2"/>
              <a:buAutoNum type="arabicPeriod"/>
              <a:defRPr/>
            </a:pPr>
            <a:r>
              <a:rPr lang="en-GB" sz="2400">
                <a:latin typeface="Times New Roman" charset="0"/>
                <a:cs typeface="Times New Roman" charset="0"/>
              </a:rPr>
              <a:t>money market did not </a:t>
            </a:r>
            <a:r>
              <a:rPr lang="cs-CZ" sz="2400">
                <a:latin typeface="Times New Roman" charset="0"/>
              </a:rPr>
              <a:t>exist</a:t>
            </a:r>
          </a:p>
          <a:p>
            <a:pPr marL="457200" indent="-457200" algn="just">
              <a:spcBef>
                <a:spcPct val="20000"/>
              </a:spcBef>
              <a:buClr>
                <a:schemeClr val="accent2"/>
              </a:buClr>
              <a:buFont typeface="Wingdings" pitchFamily="2" charset="2"/>
              <a:buAutoNum type="arabicPeriod"/>
              <a:defRPr/>
            </a:pPr>
            <a:r>
              <a:rPr lang="en-GB" sz="2400">
                <a:latin typeface="Times New Roman" charset="0"/>
                <a:cs typeface="Times New Roman" charset="0"/>
              </a:rPr>
              <a:t>extensive price liberalisation was on process </a:t>
            </a:r>
            <a:endParaRPr lang="cs-CZ" sz="2400">
              <a:latin typeface="Times New Roman" charset="0"/>
            </a:endParaRPr>
          </a:p>
          <a:p>
            <a:pPr marL="457200" indent="-457200" algn="just">
              <a:spcBef>
                <a:spcPct val="20000"/>
              </a:spcBef>
              <a:buClr>
                <a:schemeClr val="accent2"/>
              </a:buClr>
              <a:buFont typeface="Wingdings" pitchFamily="2" charset="2"/>
              <a:buAutoNum type="arabicPeriod"/>
              <a:defRPr/>
            </a:pPr>
            <a:endParaRPr lang="cs-CZ" sz="2400">
              <a:latin typeface="Times New Roman" charset="0"/>
            </a:endParaRPr>
          </a:p>
          <a:p>
            <a:pPr marL="457200" indent="-457200" algn="just">
              <a:spcBef>
                <a:spcPct val="20000"/>
              </a:spcBef>
              <a:buClr>
                <a:schemeClr val="accent2"/>
              </a:buClr>
              <a:buFont typeface="Wingdings" pitchFamily="2" charset="2"/>
              <a:buNone/>
              <a:defRPr/>
            </a:pPr>
            <a:r>
              <a:rPr lang="en-GB" sz="2400" b="1">
                <a:solidFill>
                  <a:schemeClr val="tx2"/>
                </a:solidFill>
                <a:effectLst>
                  <a:outerShdw blurRad="38100" dist="38100" dir="2700000" algn="tl">
                    <a:srgbClr val="000000"/>
                  </a:outerShdw>
                </a:effectLst>
                <a:latin typeface="Times New Roman" charset="0"/>
                <a:cs typeface="Times New Roman" charset="0"/>
              </a:rPr>
              <a:t>Objective was changing during the transition according to the needs and possibilities of the economy.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4388">
                                            <p:txEl>
                                              <p:pRg st="0" end="0"/>
                                            </p:txEl>
                                          </p:spTgt>
                                        </p:tgtEl>
                                        <p:attrNameLst>
                                          <p:attrName>style.visibility</p:attrName>
                                        </p:attrNameLst>
                                      </p:cBhvr>
                                      <p:to>
                                        <p:strVal val="visible"/>
                                      </p:to>
                                    </p:set>
                                    <p:animEffect transition="in" filter="wipe(left)">
                                      <p:cBhvr>
                                        <p:cTn id="7" dur="500"/>
                                        <p:tgtEl>
                                          <p:spTgt spid="14438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4388">
                                            <p:txEl>
                                              <p:pRg st="1" end="1"/>
                                            </p:txEl>
                                          </p:spTgt>
                                        </p:tgtEl>
                                        <p:attrNameLst>
                                          <p:attrName>style.visibility</p:attrName>
                                        </p:attrNameLst>
                                      </p:cBhvr>
                                      <p:to>
                                        <p:strVal val="visible"/>
                                      </p:to>
                                    </p:set>
                                    <p:animEffect transition="in" filter="wipe(left)">
                                      <p:cBhvr>
                                        <p:cTn id="12" dur="500"/>
                                        <p:tgtEl>
                                          <p:spTgt spid="14438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4388">
                                            <p:txEl>
                                              <p:pRg st="3" end="3"/>
                                            </p:txEl>
                                          </p:spTgt>
                                        </p:tgtEl>
                                        <p:attrNameLst>
                                          <p:attrName>style.visibility</p:attrName>
                                        </p:attrNameLst>
                                      </p:cBhvr>
                                      <p:to>
                                        <p:strVal val="visible"/>
                                      </p:to>
                                    </p:set>
                                    <p:animEffect transition="in" filter="wipe(left)">
                                      <p:cBhvr>
                                        <p:cTn id="17" dur="500"/>
                                        <p:tgtEl>
                                          <p:spTgt spid="14438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8"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457200" y="609600"/>
            <a:ext cx="8458200" cy="1143000"/>
          </a:xfrm>
        </p:spPr>
        <p:txBody>
          <a:bodyPr/>
          <a:lstStyle/>
          <a:p>
            <a:pPr eaLnBrk="1" hangingPunct="1">
              <a:defRPr/>
            </a:pPr>
            <a:r>
              <a:rPr lang="en-GB" sz="3600" smtClean="0">
                <a:cs typeface="Times New Roman" charset="0"/>
              </a:rPr>
              <a:t>Fixed </a:t>
            </a:r>
            <a:r>
              <a:rPr lang="cs-CZ" sz="3600" smtClean="0"/>
              <a:t>exchange</a:t>
            </a:r>
            <a:r>
              <a:rPr lang="en-GB" sz="3600" smtClean="0">
                <a:cs typeface="Times New Roman" charset="0"/>
              </a:rPr>
              <a:t> rate </a:t>
            </a:r>
            <a:r>
              <a:rPr lang="cs-CZ" sz="3600" smtClean="0"/>
              <a:t>  –  1989 - 1996</a:t>
            </a:r>
          </a:p>
        </p:txBody>
      </p:sp>
      <p:sp>
        <p:nvSpPr>
          <p:cNvPr id="146435" name="Rectangle 3"/>
          <p:cNvSpPr>
            <a:spLocks noGrp="1" noChangeArrowheads="1"/>
          </p:cNvSpPr>
          <p:nvPr>
            <p:ph type="body" idx="1"/>
          </p:nvPr>
        </p:nvSpPr>
        <p:spPr>
          <a:xfrm>
            <a:off x="609600" y="1981200"/>
            <a:ext cx="7772400" cy="4038600"/>
          </a:xfrm>
        </p:spPr>
        <p:txBody>
          <a:bodyPr lIns="92075" tIns="46038" rIns="92075" bIns="46038"/>
          <a:lstStyle/>
          <a:p>
            <a:pPr algn="just" eaLnBrk="1" hangingPunct="1">
              <a:buFont typeface="Wingdings" pitchFamily="2" charset="2"/>
              <a:buChar char="§"/>
              <a:defRPr/>
            </a:pPr>
            <a:r>
              <a:rPr lang="cs-CZ" sz="2400" b="1" smtClean="0">
                <a:latin typeface="Times New Roman" charset="0"/>
              </a:rPr>
              <a:t>the monetary policy´s target was not a certain rate of inflation </a:t>
            </a:r>
          </a:p>
          <a:p>
            <a:pPr algn="just" eaLnBrk="1" hangingPunct="1">
              <a:buFont typeface="Wingdings" pitchFamily="2" charset="2"/>
              <a:buChar char="§"/>
              <a:defRPr/>
            </a:pPr>
            <a:r>
              <a:rPr lang="cs-CZ" sz="2400" b="1" smtClean="0">
                <a:latin typeface="Times New Roman" charset="0"/>
              </a:rPr>
              <a:t>prevent of price shock at the beginning of the liberalization </a:t>
            </a:r>
          </a:p>
          <a:p>
            <a:pPr algn="just" eaLnBrk="1" hangingPunct="1">
              <a:buFont typeface="Wingdings" pitchFamily="2" charset="2"/>
              <a:buChar char="§"/>
              <a:defRPr/>
            </a:pPr>
            <a:r>
              <a:rPr lang="cs-CZ" sz="2400" b="1" smtClean="0">
                <a:latin typeface="Times New Roman" charset="0"/>
              </a:rPr>
              <a:t>exchange rate of the Czechoslovak koruna was fixed - anchored in the composite of west-European currencies and the US dollar </a:t>
            </a:r>
          </a:p>
          <a:p>
            <a:pPr algn="just" eaLnBrk="1" hangingPunct="1">
              <a:buFont typeface="Wingdings" pitchFamily="2" charset="2"/>
              <a:buNone/>
              <a:defRPr/>
            </a:pPr>
            <a:endParaRPr lang="cs-CZ" sz="2400" b="1" smtClean="0">
              <a:latin typeface="Times New Roman" charset="0"/>
            </a:endParaRPr>
          </a:p>
          <a:p>
            <a:pPr algn="just" eaLnBrk="1" hangingPunct="1">
              <a:buFont typeface="Wingdings" pitchFamily="2" charset="2"/>
              <a:buNone/>
              <a:defRPr/>
            </a:pPr>
            <a:r>
              <a:rPr lang="en-US" sz="2400" smtClean="0">
                <a:solidFill>
                  <a:schemeClr val="accent2"/>
                </a:solidFill>
                <a:latin typeface="Times New Roman" charset="0"/>
                <a:cs typeface="Times New Roman" charset="0"/>
                <a:sym typeface="Symbol" pitchFamily="18" charset="2"/>
              </a:rPr>
              <a:t></a:t>
            </a:r>
            <a:r>
              <a:rPr lang="cs-CZ" sz="2400" b="1" smtClean="0">
                <a:latin typeface="Times New Roman" charset="0"/>
              </a:rPr>
              <a:t> strategy proved successful, the inflation stabilized rather quickly and fell to the level of 10% p.a.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6435">
                                            <p:txEl>
                                              <p:pRg st="0" end="0"/>
                                            </p:txEl>
                                          </p:spTgt>
                                        </p:tgtEl>
                                        <p:attrNameLst>
                                          <p:attrName>style.visibility</p:attrName>
                                        </p:attrNameLst>
                                      </p:cBhvr>
                                      <p:to>
                                        <p:strVal val="visible"/>
                                      </p:to>
                                    </p:set>
                                    <p:animEffect transition="in" filter="wipe(left)">
                                      <p:cBhvr>
                                        <p:cTn id="7" dur="500"/>
                                        <p:tgtEl>
                                          <p:spTgt spid="146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6435">
                                            <p:txEl>
                                              <p:pRg st="1" end="1"/>
                                            </p:txEl>
                                          </p:spTgt>
                                        </p:tgtEl>
                                        <p:attrNameLst>
                                          <p:attrName>style.visibility</p:attrName>
                                        </p:attrNameLst>
                                      </p:cBhvr>
                                      <p:to>
                                        <p:strVal val="visible"/>
                                      </p:to>
                                    </p:set>
                                    <p:animEffect transition="in" filter="wipe(left)">
                                      <p:cBhvr>
                                        <p:cTn id="12" dur="500"/>
                                        <p:tgtEl>
                                          <p:spTgt spid="1464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6435">
                                            <p:txEl>
                                              <p:pRg st="2" end="2"/>
                                            </p:txEl>
                                          </p:spTgt>
                                        </p:tgtEl>
                                        <p:attrNameLst>
                                          <p:attrName>style.visibility</p:attrName>
                                        </p:attrNameLst>
                                      </p:cBhvr>
                                      <p:to>
                                        <p:strVal val="visible"/>
                                      </p:to>
                                    </p:set>
                                    <p:animEffect transition="in" filter="wipe(left)">
                                      <p:cBhvr>
                                        <p:cTn id="17" dur="500"/>
                                        <p:tgtEl>
                                          <p:spTgt spid="1464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6435">
                                            <p:txEl>
                                              <p:pRg st="4" end="4"/>
                                            </p:txEl>
                                          </p:spTgt>
                                        </p:tgtEl>
                                        <p:attrNameLst>
                                          <p:attrName>style.visibility</p:attrName>
                                        </p:attrNameLst>
                                      </p:cBhvr>
                                      <p:to>
                                        <p:strVal val="visible"/>
                                      </p:to>
                                    </p:set>
                                    <p:animEffect transition="in" filter="wipe(left)">
                                      <p:cBhvr>
                                        <p:cTn id="22" dur="500"/>
                                        <p:tgtEl>
                                          <p:spTgt spid="1464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228600" y="609600"/>
            <a:ext cx="8686800" cy="1143000"/>
          </a:xfrm>
        </p:spPr>
        <p:txBody>
          <a:bodyPr/>
          <a:lstStyle/>
          <a:p>
            <a:pPr eaLnBrk="1" hangingPunct="1">
              <a:defRPr/>
            </a:pPr>
            <a:r>
              <a:rPr lang="en-GB" sz="3200" smtClean="0">
                <a:cs typeface="Times New Roman" charset="0"/>
              </a:rPr>
              <a:t>Controlling the quantity of money</a:t>
            </a:r>
            <a:r>
              <a:rPr lang="cs-CZ" sz="3200" smtClean="0"/>
              <a:t> – 									</a:t>
            </a:r>
            <a:r>
              <a:rPr lang="en-GB" sz="3200" smtClean="0">
                <a:cs typeface="Times New Roman" charset="0"/>
              </a:rPr>
              <a:t>1993 </a:t>
            </a:r>
            <a:r>
              <a:rPr lang="cs-CZ" sz="3200" smtClean="0"/>
              <a:t>-</a:t>
            </a:r>
            <a:r>
              <a:rPr lang="en-GB" sz="3200" smtClean="0">
                <a:cs typeface="Times New Roman" charset="0"/>
              </a:rPr>
              <a:t> 1996</a:t>
            </a:r>
            <a:r>
              <a:rPr lang="en-GB" sz="3200" smtClean="0"/>
              <a:t> </a:t>
            </a:r>
            <a:endParaRPr lang="cs-CZ" sz="3200" smtClean="0"/>
          </a:p>
        </p:txBody>
      </p:sp>
      <p:sp>
        <p:nvSpPr>
          <p:cNvPr id="148483" name="Rectangle 3"/>
          <p:cNvSpPr>
            <a:spLocks noGrp="1" noChangeArrowheads="1"/>
          </p:cNvSpPr>
          <p:nvPr>
            <p:ph type="body" idx="1"/>
          </p:nvPr>
        </p:nvSpPr>
        <p:spPr>
          <a:xfrm>
            <a:off x="609600" y="1981200"/>
            <a:ext cx="7772400" cy="4038600"/>
          </a:xfrm>
        </p:spPr>
        <p:txBody>
          <a:bodyPr lIns="92075" tIns="46038" rIns="92075" bIns="46038"/>
          <a:lstStyle/>
          <a:p>
            <a:pPr algn="just" eaLnBrk="1" hangingPunct="1">
              <a:buFont typeface="Wingdings" pitchFamily="2" charset="2"/>
              <a:buChar char="§"/>
              <a:defRPr/>
            </a:pPr>
            <a:r>
              <a:rPr lang="cs-CZ" sz="2400" b="1" smtClean="0">
                <a:latin typeface="Times New Roman" charset="0"/>
              </a:rPr>
              <a:t>the Act of ČNB changed the objective:  “to maintain stability of currency“</a:t>
            </a:r>
          </a:p>
          <a:p>
            <a:pPr algn="just" eaLnBrk="1" hangingPunct="1">
              <a:buFont typeface="Wingdings" pitchFamily="2" charset="2"/>
              <a:buChar char="§"/>
              <a:defRPr/>
            </a:pPr>
            <a:r>
              <a:rPr lang="cs-CZ" sz="2400" b="1" smtClean="0">
                <a:latin typeface="Times New Roman" charset="0"/>
              </a:rPr>
              <a:t>external stability related to exchange rate stability </a:t>
            </a:r>
          </a:p>
          <a:p>
            <a:pPr algn="just" eaLnBrk="1" hangingPunct="1">
              <a:buFont typeface="Wingdings" pitchFamily="2" charset="2"/>
              <a:buChar char="§"/>
              <a:defRPr/>
            </a:pPr>
            <a:r>
              <a:rPr lang="cs-CZ" sz="2400" b="1" smtClean="0">
                <a:latin typeface="Times New Roman" charset="0"/>
              </a:rPr>
              <a:t>internal stability related to price level stability</a:t>
            </a:r>
          </a:p>
          <a:p>
            <a:pPr algn="just" eaLnBrk="1" hangingPunct="1">
              <a:buFont typeface="Wingdings" pitchFamily="2" charset="2"/>
              <a:buChar char="§"/>
              <a:defRPr/>
            </a:pPr>
            <a:endParaRPr lang="cs-CZ" sz="2400" b="1" smtClean="0">
              <a:latin typeface="Times New Roman" charset="0"/>
            </a:endParaRPr>
          </a:p>
          <a:p>
            <a:pPr algn="just" eaLnBrk="1" hangingPunct="1">
              <a:buFont typeface="Symbol" pitchFamily="18" charset="2"/>
              <a:buNone/>
              <a:defRPr/>
            </a:pPr>
            <a:r>
              <a:rPr lang="cs-CZ" sz="2400" smtClean="0">
                <a:solidFill>
                  <a:schemeClr val="accent2"/>
                </a:solidFill>
                <a:latin typeface="Times New Roman" charset="0"/>
                <a:sym typeface="Symbol" pitchFamily="18" charset="2"/>
              </a:rPr>
              <a:t></a:t>
            </a:r>
            <a:r>
              <a:rPr lang="cs-CZ" sz="2400" b="1" smtClean="0">
                <a:latin typeface="Times New Roman" charset="0"/>
                <a:sym typeface="Symbol" pitchFamily="18" charset="2"/>
              </a:rPr>
              <a:t> it failed to decrease the inflation rate to the EU average level</a:t>
            </a:r>
          </a:p>
          <a:p>
            <a:pPr algn="just" eaLnBrk="1" hangingPunct="1">
              <a:buFont typeface="Symbol" pitchFamily="18" charset="2"/>
              <a:buNone/>
              <a:defRPr/>
            </a:pPr>
            <a:r>
              <a:rPr lang="cs-CZ" sz="2400" smtClean="0">
                <a:solidFill>
                  <a:schemeClr val="accent2"/>
                </a:solidFill>
                <a:latin typeface="Times New Roman" charset="0"/>
                <a:sym typeface="Symbol" pitchFamily="18" charset="2"/>
              </a:rPr>
              <a:t></a:t>
            </a:r>
            <a:r>
              <a:rPr lang="cs-CZ" sz="2400" b="1" smtClean="0">
                <a:latin typeface="Times New Roman" charset="0"/>
              </a:rPr>
              <a:t> quantity of money wasn’t maintained on the planned level due foreign capital inflows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animEffect transition="in" filter="wipe(left)">
                                      <p:cBhvr>
                                        <p:cTn id="7" dur="500"/>
                                        <p:tgtEl>
                                          <p:spTgt spid="1484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8483">
                                            <p:txEl>
                                              <p:pRg st="1" end="1"/>
                                            </p:txEl>
                                          </p:spTgt>
                                        </p:tgtEl>
                                        <p:attrNameLst>
                                          <p:attrName>style.visibility</p:attrName>
                                        </p:attrNameLst>
                                      </p:cBhvr>
                                      <p:to>
                                        <p:strVal val="visible"/>
                                      </p:to>
                                    </p:set>
                                    <p:animEffect transition="in" filter="wipe(left)">
                                      <p:cBhvr>
                                        <p:cTn id="12" dur="500"/>
                                        <p:tgtEl>
                                          <p:spTgt spid="14848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8483">
                                            <p:txEl>
                                              <p:pRg st="2" end="2"/>
                                            </p:txEl>
                                          </p:spTgt>
                                        </p:tgtEl>
                                        <p:attrNameLst>
                                          <p:attrName>style.visibility</p:attrName>
                                        </p:attrNameLst>
                                      </p:cBhvr>
                                      <p:to>
                                        <p:strVal val="visible"/>
                                      </p:to>
                                    </p:set>
                                    <p:animEffect transition="in" filter="wipe(left)">
                                      <p:cBhvr>
                                        <p:cTn id="17" dur="500"/>
                                        <p:tgtEl>
                                          <p:spTgt spid="1484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8483">
                                            <p:txEl>
                                              <p:pRg st="4" end="4"/>
                                            </p:txEl>
                                          </p:spTgt>
                                        </p:tgtEl>
                                        <p:attrNameLst>
                                          <p:attrName>style.visibility</p:attrName>
                                        </p:attrNameLst>
                                      </p:cBhvr>
                                      <p:to>
                                        <p:strVal val="visible"/>
                                      </p:to>
                                    </p:set>
                                    <p:animEffect transition="in" filter="wipe(left)">
                                      <p:cBhvr>
                                        <p:cTn id="22" dur="500"/>
                                        <p:tgtEl>
                                          <p:spTgt spid="14848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8483">
                                            <p:txEl>
                                              <p:pRg st="5" end="5"/>
                                            </p:txEl>
                                          </p:spTgt>
                                        </p:tgtEl>
                                        <p:attrNameLst>
                                          <p:attrName>style.visibility</p:attrName>
                                        </p:attrNameLst>
                                      </p:cBhvr>
                                      <p:to>
                                        <p:strVal val="visible"/>
                                      </p:to>
                                    </p:set>
                                    <p:animEffect transition="in" filter="wipe(left)">
                                      <p:cBhvr>
                                        <p:cTn id="27" dur="500"/>
                                        <p:tgtEl>
                                          <p:spTgt spid="1484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457200" y="609600"/>
            <a:ext cx="8458200" cy="1143000"/>
          </a:xfrm>
        </p:spPr>
        <p:txBody>
          <a:bodyPr/>
          <a:lstStyle/>
          <a:p>
            <a:pPr eaLnBrk="1" hangingPunct="1">
              <a:defRPr/>
            </a:pPr>
            <a:r>
              <a:rPr lang="en-GB" sz="3600" smtClean="0">
                <a:cs typeface="Times New Roman" charset="0"/>
              </a:rPr>
              <a:t>Direct inflation targeting </a:t>
            </a:r>
            <a:r>
              <a:rPr lang="cs-CZ" sz="3600" smtClean="0"/>
              <a:t> - from 1998</a:t>
            </a:r>
          </a:p>
        </p:txBody>
      </p:sp>
      <p:sp>
        <p:nvSpPr>
          <p:cNvPr id="150531" name="Rectangle 3"/>
          <p:cNvSpPr>
            <a:spLocks noGrp="1" noChangeArrowheads="1"/>
          </p:cNvSpPr>
          <p:nvPr>
            <p:ph type="body" idx="1"/>
          </p:nvPr>
        </p:nvSpPr>
        <p:spPr>
          <a:xfrm>
            <a:off x="609600" y="1981200"/>
            <a:ext cx="7772400" cy="4038600"/>
          </a:xfrm>
        </p:spPr>
        <p:txBody>
          <a:bodyPr lIns="92075" tIns="46038" rIns="92075" bIns="46038"/>
          <a:lstStyle/>
          <a:p>
            <a:pPr algn="just" eaLnBrk="1" hangingPunct="1">
              <a:buFont typeface="Wingdings" pitchFamily="2" charset="2"/>
              <a:buChar char="§"/>
              <a:defRPr/>
            </a:pPr>
            <a:r>
              <a:rPr lang="en-GB" sz="2400" b="1" smtClean="0">
                <a:latin typeface="Times New Roman" charset="0"/>
              </a:rPr>
              <a:t>under the pressure of foreign capital outflow the fixed rate was left </a:t>
            </a:r>
            <a:r>
              <a:rPr lang="cs-CZ" sz="2400" b="1" smtClean="0">
                <a:latin typeface="Times New Roman" charset="0"/>
              </a:rPr>
              <a:t>in May 1997</a:t>
            </a:r>
            <a:endParaRPr lang="en-GB" sz="2400" b="1" smtClean="0">
              <a:latin typeface="Times New Roman" charset="0"/>
            </a:endParaRPr>
          </a:p>
          <a:p>
            <a:pPr algn="just" eaLnBrk="1" hangingPunct="1">
              <a:buFont typeface="Wingdings" pitchFamily="2" charset="2"/>
              <a:buChar char="§"/>
              <a:defRPr/>
            </a:pPr>
            <a:r>
              <a:rPr lang="en-GB" sz="2400" b="1" smtClean="0">
                <a:latin typeface="Times New Roman" charset="0"/>
              </a:rPr>
              <a:t>the concept of nominal anchor </a:t>
            </a:r>
            <a:r>
              <a:rPr lang="cs-CZ" sz="2400" b="1" smtClean="0">
                <a:latin typeface="Times New Roman" charset="0"/>
              </a:rPr>
              <a:t>had to be </a:t>
            </a:r>
            <a:r>
              <a:rPr lang="en-GB" sz="2400" b="1" smtClean="0">
                <a:latin typeface="Times New Roman" charset="0"/>
              </a:rPr>
              <a:t>abandoned</a:t>
            </a:r>
            <a:endParaRPr lang="cs-CZ" sz="2400" b="1" smtClean="0">
              <a:latin typeface="Times New Roman" charset="0"/>
            </a:endParaRPr>
          </a:p>
          <a:p>
            <a:pPr algn="just" eaLnBrk="1" hangingPunct="1">
              <a:buFont typeface="Wingdings" pitchFamily="2" charset="2"/>
              <a:buChar char="§"/>
              <a:defRPr/>
            </a:pPr>
            <a:r>
              <a:rPr lang="en-GB" sz="2400" b="1" smtClean="0">
                <a:latin typeface="Times New Roman" charset="0"/>
              </a:rPr>
              <a:t>targeting of quantity of money was not very successful so far</a:t>
            </a:r>
            <a:endParaRPr lang="cs-CZ" sz="2400" b="1" smtClean="0">
              <a:latin typeface="Times New Roman" charset="0"/>
            </a:endParaRPr>
          </a:p>
          <a:p>
            <a:pPr algn="just" eaLnBrk="1" hangingPunct="1">
              <a:buFont typeface="Wingdings" pitchFamily="2" charset="2"/>
              <a:buNone/>
              <a:defRPr/>
            </a:pPr>
            <a:endParaRPr lang="cs-CZ" sz="2400" b="1" smtClean="0">
              <a:latin typeface="Times New Roman" charset="0"/>
            </a:endParaRPr>
          </a:p>
          <a:p>
            <a:pPr algn="just" eaLnBrk="1" hangingPunct="1">
              <a:buFont typeface="Wingdings" pitchFamily="2" charset="2"/>
              <a:buNone/>
              <a:defRPr/>
            </a:pPr>
            <a:r>
              <a:rPr lang="en-US" sz="2400" smtClean="0">
                <a:solidFill>
                  <a:schemeClr val="accent2"/>
                </a:solidFill>
                <a:latin typeface="Times New Roman" charset="0"/>
                <a:sym typeface="Symbol" pitchFamily="18" charset="2"/>
              </a:rPr>
              <a:t></a:t>
            </a:r>
            <a:r>
              <a:rPr lang="en-GB" sz="2400" b="1" smtClean="0">
                <a:latin typeface="Times New Roman" charset="0"/>
              </a:rPr>
              <a:t> The </a:t>
            </a:r>
            <a:r>
              <a:rPr lang="cs-CZ" sz="2400" b="1" smtClean="0">
                <a:latin typeface="Times New Roman" charset="0"/>
              </a:rPr>
              <a:t>Č</a:t>
            </a:r>
            <a:r>
              <a:rPr lang="en-GB" sz="2400" b="1" smtClean="0">
                <a:latin typeface="Times New Roman" charset="0"/>
              </a:rPr>
              <a:t>NB specified short-term and medium-term stages, during which it tried</a:t>
            </a:r>
            <a:r>
              <a:rPr lang="cs-CZ" sz="2400" b="1" smtClean="0">
                <a:latin typeface="Times New Roman" charset="0"/>
              </a:rPr>
              <a:t> </a:t>
            </a:r>
            <a:r>
              <a:rPr lang="en-GB" sz="2400" b="1" smtClean="0">
                <a:latin typeface="Times New Roman" charset="0"/>
              </a:rPr>
              <a:t>to squeeze the inflation within the set limits. </a:t>
            </a:r>
            <a:endParaRPr lang="cs-CZ" sz="2400" b="1" smtClean="0">
              <a:latin typeface="Times New Roman" charset="0"/>
            </a:endParaRPr>
          </a:p>
          <a:p>
            <a:pPr algn="just" eaLnBrk="1" hangingPunct="1">
              <a:buFont typeface="Wingdings" pitchFamily="2" charset="2"/>
              <a:buNone/>
              <a:defRPr/>
            </a:pPr>
            <a:endParaRPr lang="cs-CZ" sz="2400" b="1" smtClean="0">
              <a:latin typeface="Times New Roman"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0531">
                                            <p:txEl>
                                              <p:pRg st="0" end="0"/>
                                            </p:txEl>
                                          </p:spTgt>
                                        </p:tgtEl>
                                        <p:attrNameLst>
                                          <p:attrName>style.visibility</p:attrName>
                                        </p:attrNameLst>
                                      </p:cBhvr>
                                      <p:to>
                                        <p:strVal val="visible"/>
                                      </p:to>
                                    </p:set>
                                    <p:animEffect transition="in" filter="wipe(left)">
                                      <p:cBhvr>
                                        <p:cTn id="7" dur="500"/>
                                        <p:tgtEl>
                                          <p:spTgt spid="1505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0531">
                                            <p:txEl>
                                              <p:pRg st="1" end="1"/>
                                            </p:txEl>
                                          </p:spTgt>
                                        </p:tgtEl>
                                        <p:attrNameLst>
                                          <p:attrName>style.visibility</p:attrName>
                                        </p:attrNameLst>
                                      </p:cBhvr>
                                      <p:to>
                                        <p:strVal val="visible"/>
                                      </p:to>
                                    </p:set>
                                    <p:animEffect transition="in" filter="wipe(left)">
                                      <p:cBhvr>
                                        <p:cTn id="12" dur="500"/>
                                        <p:tgtEl>
                                          <p:spTgt spid="1505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0531">
                                            <p:txEl>
                                              <p:pRg st="2" end="2"/>
                                            </p:txEl>
                                          </p:spTgt>
                                        </p:tgtEl>
                                        <p:attrNameLst>
                                          <p:attrName>style.visibility</p:attrName>
                                        </p:attrNameLst>
                                      </p:cBhvr>
                                      <p:to>
                                        <p:strVal val="visible"/>
                                      </p:to>
                                    </p:set>
                                    <p:animEffect transition="in" filter="wipe(left)">
                                      <p:cBhvr>
                                        <p:cTn id="17" dur="500"/>
                                        <p:tgtEl>
                                          <p:spTgt spid="1505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0531">
                                            <p:txEl>
                                              <p:pRg st="4" end="4"/>
                                            </p:txEl>
                                          </p:spTgt>
                                        </p:tgtEl>
                                        <p:attrNameLst>
                                          <p:attrName>style.visibility</p:attrName>
                                        </p:attrNameLst>
                                      </p:cBhvr>
                                      <p:to>
                                        <p:strVal val="visible"/>
                                      </p:to>
                                    </p:set>
                                    <p:animEffect transition="in" filter="wipe(left)">
                                      <p:cBhvr>
                                        <p:cTn id="22" dur="500"/>
                                        <p:tgtEl>
                                          <p:spTgt spid="1505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defRPr/>
            </a:pPr>
            <a:r>
              <a:rPr lang="cs-CZ" sz="3200" smtClean="0"/>
              <a:t>the first targets: </a:t>
            </a:r>
          </a:p>
        </p:txBody>
      </p:sp>
      <p:grpSp>
        <p:nvGrpSpPr>
          <p:cNvPr id="40963" name="Group 3"/>
          <p:cNvGrpSpPr>
            <a:grpSpLocks/>
          </p:cNvGrpSpPr>
          <p:nvPr/>
        </p:nvGrpSpPr>
        <p:grpSpPr bwMode="auto">
          <a:xfrm>
            <a:off x="685800" y="1752600"/>
            <a:ext cx="7772400" cy="4195763"/>
            <a:chOff x="-3" y="-3"/>
            <a:chExt cx="3994" cy="3174"/>
          </a:xfrm>
        </p:grpSpPr>
        <p:grpSp>
          <p:nvGrpSpPr>
            <p:cNvPr id="40964" name="Group 4"/>
            <p:cNvGrpSpPr>
              <a:grpSpLocks/>
            </p:cNvGrpSpPr>
            <p:nvPr/>
          </p:nvGrpSpPr>
          <p:grpSpPr bwMode="auto">
            <a:xfrm>
              <a:off x="0" y="0"/>
              <a:ext cx="3988" cy="3168"/>
              <a:chOff x="0" y="0"/>
              <a:chExt cx="3988" cy="3168"/>
            </a:xfrm>
          </p:grpSpPr>
          <p:grpSp>
            <p:nvGrpSpPr>
              <p:cNvPr id="40966" name="Group 5"/>
              <p:cNvGrpSpPr>
                <a:grpSpLocks/>
              </p:cNvGrpSpPr>
              <p:nvPr/>
            </p:nvGrpSpPr>
            <p:grpSpPr bwMode="auto">
              <a:xfrm>
                <a:off x="0" y="0"/>
                <a:ext cx="1391" cy="542"/>
                <a:chOff x="0" y="0"/>
                <a:chExt cx="1391" cy="542"/>
              </a:xfrm>
            </p:grpSpPr>
            <p:sp>
              <p:nvSpPr>
                <p:cNvPr id="41022" name="Rectangle 6"/>
                <p:cNvSpPr>
                  <a:spLocks noChangeArrowheads="1"/>
                </p:cNvSpPr>
                <p:nvPr/>
              </p:nvSpPr>
              <p:spPr bwMode="auto">
                <a:xfrm>
                  <a:off x="0" y="0"/>
                  <a:ext cx="1391" cy="542"/>
                </a:xfrm>
                <a:prstGeom prst="rect">
                  <a:avLst/>
                </a:prstGeom>
                <a:solidFill>
                  <a:srgbClr val="80808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nvGrpSpPr>
                <p:cNvPr id="41023" name="Group 7"/>
                <p:cNvGrpSpPr>
                  <a:grpSpLocks/>
                </p:cNvGrpSpPr>
                <p:nvPr/>
              </p:nvGrpSpPr>
              <p:grpSpPr bwMode="auto">
                <a:xfrm>
                  <a:off x="0" y="0"/>
                  <a:ext cx="1391" cy="518"/>
                  <a:chOff x="0" y="0"/>
                  <a:chExt cx="1391" cy="518"/>
                </a:xfrm>
              </p:grpSpPr>
              <p:sp>
                <p:nvSpPr>
                  <p:cNvPr id="41024" name="Rectangle 8"/>
                  <p:cNvSpPr>
                    <a:spLocks noChangeArrowheads="1"/>
                  </p:cNvSpPr>
                  <p:nvPr/>
                </p:nvSpPr>
                <p:spPr bwMode="auto">
                  <a:xfrm>
                    <a:off x="6" y="6"/>
                    <a:ext cx="1379" cy="506"/>
                  </a:xfrm>
                  <a:prstGeom prst="rect">
                    <a:avLst/>
                  </a:prstGeom>
                  <a:solidFill>
                    <a:srgbClr val="80808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kumimoji="1" lang="en-GB" sz="2400" b="1">
                        <a:solidFill>
                          <a:srgbClr val="FFFFFF"/>
                        </a:solidFill>
                        <a:latin typeface="Times New Roman" pitchFamily="18" charset="0"/>
                        <a:cs typeface="Times New Roman" pitchFamily="18" charset="0"/>
                      </a:rPr>
                      <a:t>Target month</a:t>
                    </a:r>
                    <a:endParaRPr kumimoji="1" lang="en-US" sz="1200">
                      <a:solidFill>
                        <a:srgbClr val="000000"/>
                      </a:solidFill>
                      <a:latin typeface="Times New Roman" pitchFamily="18" charset="0"/>
                      <a:cs typeface="Times New Roman" pitchFamily="18" charset="0"/>
                    </a:endParaRPr>
                  </a:p>
                  <a:p>
                    <a:pPr algn="ctr" eaLnBrk="0" hangingPunct="0"/>
                    <a:endParaRPr kumimoji="1" lang="en-US" sz="2400">
                      <a:latin typeface="Times New Roman" pitchFamily="18" charset="0"/>
                    </a:endParaRPr>
                  </a:p>
                </p:txBody>
              </p:sp>
              <p:sp>
                <p:nvSpPr>
                  <p:cNvPr id="41025" name="Rectangle 9"/>
                  <p:cNvSpPr>
                    <a:spLocks noChangeArrowheads="1"/>
                  </p:cNvSpPr>
                  <p:nvPr/>
                </p:nvSpPr>
                <p:spPr bwMode="auto">
                  <a:xfrm>
                    <a:off x="0" y="0"/>
                    <a:ext cx="1391" cy="518"/>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grpSp>
            <p:nvGrpSpPr>
              <p:cNvPr id="40967" name="Group 10"/>
              <p:cNvGrpSpPr>
                <a:grpSpLocks/>
              </p:cNvGrpSpPr>
              <p:nvPr/>
            </p:nvGrpSpPr>
            <p:grpSpPr bwMode="auto">
              <a:xfrm>
                <a:off x="1391" y="0"/>
                <a:ext cx="1184" cy="542"/>
                <a:chOff x="1391" y="0"/>
                <a:chExt cx="1184" cy="542"/>
              </a:xfrm>
            </p:grpSpPr>
            <p:sp>
              <p:nvSpPr>
                <p:cNvPr id="41018" name="Rectangle 11"/>
                <p:cNvSpPr>
                  <a:spLocks noChangeArrowheads="1"/>
                </p:cNvSpPr>
                <p:nvPr/>
              </p:nvSpPr>
              <p:spPr bwMode="auto">
                <a:xfrm>
                  <a:off x="1391" y="0"/>
                  <a:ext cx="1184" cy="542"/>
                </a:xfrm>
                <a:prstGeom prst="rect">
                  <a:avLst/>
                </a:prstGeom>
                <a:solidFill>
                  <a:srgbClr val="80808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nvGrpSpPr>
                <p:cNvPr id="41019" name="Group 12"/>
                <p:cNvGrpSpPr>
                  <a:grpSpLocks/>
                </p:cNvGrpSpPr>
                <p:nvPr/>
              </p:nvGrpSpPr>
              <p:grpSpPr bwMode="auto">
                <a:xfrm>
                  <a:off x="1391" y="0"/>
                  <a:ext cx="1184" cy="518"/>
                  <a:chOff x="1391" y="0"/>
                  <a:chExt cx="1184" cy="518"/>
                </a:xfrm>
              </p:grpSpPr>
              <p:sp>
                <p:nvSpPr>
                  <p:cNvPr id="41020" name="Rectangle 13"/>
                  <p:cNvSpPr>
                    <a:spLocks noChangeArrowheads="1"/>
                  </p:cNvSpPr>
                  <p:nvPr/>
                </p:nvSpPr>
                <p:spPr bwMode="auto">
                  <a:xfrm>
                    <a:off x="1397" y="6"/>
                    <a:ext cx="1172" cy="506"/>
                  </a:xfrm>
                  <a:prstGeom prst="rect">
                    <a:avLst/>
                  </a:prstGeom>
                  <a:solidFill>
                    <a:srgbClr val="80808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kumimoji="1" lang="en-GB" sz="2400" b="1">
                        <a:solidFill>
                          <a:srgbClr val="FFFFFF"/>
                        </a:solidFill>
                        <a:latin typeface="Times New Roman" pitchFamily="18" charset="0"/>
                        <a:cs typeface="Times New Roman" pitchFamily="18" charset="0"/>
                      </a:rPr>
                      <a:t>Target level</a:t>
                    </a:r>
                    <a:endParaRPr kumimoji="1" lang="en-US" sz="1200">
                      <a:solidFill>
                        <a:srgbClr val="000000"/>
                      </a:solidFill>
                      <a:latin typeface="Times New Roman" pitchFamily="18" charset="0"/>
                      <a:cs typeface="Times New Roman" pitchFamily="18" charset="0"/>
                    </a:endParaRPr>
                  </a:p>
                  <a:p>
                    <a:pPr algn="ctr" eaLnBrk="0" hangingPunct="0"/>
                    <a:endParaRPr kumimoji="1" lang="en-US" sz="2400">
                      <a:latin typeface="Times New Roman" pitchFamily="18" charset="0"/>
                    </a:endParaRPr>
                  </a:p>
                </p:txBody>
              </p:sp>
              <p:sp>
                <p:nvSpPr>
                  <p:cNvPr id="41021" name="Rectangle 14"/>
                  <p:cNvSpPr>
                    <a:spLocks noChangeArrowheads="1"/>
                  </p:cNvSpPr>
                  <p:nvPr/>
                </p:nvSpPr>
                <p:spPr bwMode="auto">
                  <a:xfrm>
                    <a:off x="1391" y="0"/>
                    <a:ext cx="1184" cy="518"/>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grpSp>
            <p:nvGrpSpPr>
              <p:cNvPr id="40968" name="Group 15"/>
              <p:cNvGrpSpPr>
                <a:grpSpLocks/>
              </p:cNvGrpSpPr>
              <p:nvPr/>
            </p:nvGrpSpPr>
            <p:grpSpPr bwMode="auto">
              <a:xfrm>
                <a:off x="2575" y="0"/>
                <a:ext cx="1413" cy="542"/>
                <a:chOff x="2575" y="0"/>
                <a:chExt cx="1413" cy="542"/>
              </a:xfrm>
            </p:grpSpPr>
            <p:sp>
              <p:nvSpPr>
                <p:cNvPr id="41014" name="Rectangle 16"/>
                <p:cNvSpPr>
                  <a:spLocks noChangeArrowheads="1"/>
                </p:cNvSpPr>
                <p:nvPr/>
              </p:nvSpPr>
              <p:spPr bwMode="auto">
                <a:xfrm>
                  <a:off x="2575" y="0"/>
                  <a:ext cx="1413" cy="542"/>
                </a:xfrm>
                <a:prstGeom prst="rect">
                  <a:avLst/>
                </a:prstGeom>
                <a:solidFill>
                  <a:srgbClr val="80808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nvGrpSpPr>
                <p:cNvPr id="41015" name="Group 17"/>
                <p:cNvGrpSpPr>
                  <a:grpSpLocks/>
                </p:cNvGrpSpPr>
                <p:nvPr/>
              </p:nvGrpSpPr>
              <p:grpSpPr bwMode="auto">
                <a:xfrm>
                  <a:off x="2575" y="0"/>
                  <a:ext cx="1413" cy="518"/>
                  <a:chOff x="2575" y="0"/>
                  <a:chExt cx="1413" cy="518"/>
                </a:xfrm>
              </p:grpSpPr>
              <p:sp>
                <p:nvSpPr>
                  <p:cNvPr id="41016" name="Rectangle 18"/>
                  <p:cNvSpPr>
                    <a:spLocks noChangeArrowheads="1"/>
                  </p:cNvSpPr>
                  <p:nvPr/>
                </p:nvSpPr>
                <p:spPr bwMode="auto">
                  <a:xfrm>
                    <a:off x="2581" y="6"/>
                    <a:ext cx="1401" cy="506"/>
                  </a:xfrm>
                  <a:prstGeom prst="rect">
                    <a:avLst/>
                  </a:prstGeom>
                  <a:solidFill>
                    <a:srgbClr val="80808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kumimoji="1" lang="en-GB" sz="2400" b="1">
                        <a:solidFill>
                          <a:srgbClr val="FFFFFF"/>
                        </a:solidFill>
                        <a:latin typeface="Times New Roman" pitchFamily="18" charset="0"/>
                        <a:cs typeface="Times New Roman" pitchFamily="18" charset="0"/>
                      </a:rPr>
                      <a:t>Set in</a:t>
                    </a:r>
                    <a:endParaRPr kumimoji="1" lang="en-US" sz="1200">
                      <a:solidFill>
                        <a:srgbClr val="000000"/>
                      </a:solidFill>
                      <a:latin typeface="Times New Roman" pitchFamily="18" charset="0"/>
                      <a:cs typeface="Times New Roman" pitchFamily="18" charset="0"/>
                    </a:endParaRPr>
                  </a:p>
                  <a:p>
                    <a:pPr algn="ctr" eaLnBrk="0" hangingPunct="0"/>
                    <a:endParaRPr kumimoji="1" lang="en-US" sz="2400">
                      <a:latin typeface="Times New Roman" pitchFamily="18" charset="0"/>
                    </a:endParaRPr>
                  </a:p>
                </p:txBody>
              </p:sp>
              <p:sp>
                <p:nvSpPr>
                  <p:cNvPr id="41017" name="Rectangle 19"/>
                  <p:cNvSpPr>
                    <a:spLocks noChangeArrowheads="1"/>
                  </p:cNvSpPr>
                  <p:nvPr/>
                </p:nvSpPr>
                <p:spPr bwMode="auto">
                  <a:xfrm>
                    <a:off x="2575" y="0"/>
                    <a:ext cx="1413" cy="518"/>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grpSp>
            <p:nvGrpSpPr>
              <p:cNvPr id="40969" name="Group 20"/>
              <p:cNvGrpSpPr>
                <a:grpSpLocks/>
              </p:cNvGrpSpPr>
              <p:nvPr/>
            </p:nvGrpSpPr>
            <p:grpSpPr bwMode="auto">
              <a:xfrm>
                <a:off x="0" y="530"/>
                <a:ext cx="1391" cy="518"/>
                <a:chOff x="0" y="530"/>
                <a:chExt cx="1391" cy="518"/>
              </a:xfrm>
            </p:grpSpPr>
            <p:sp>
              <p:nvSpPr>
                <p:cNvPr id="41012" name="Rectangle 21"/>
                <p:cNvSpPr>
                  <a:spLocks noChangeArrowheads="1"/>
                </p:cNvSpPr>
                <p:nvPr/>
              </p:nvSpPr>
              <p:spPr bwMode="auto">
                <a:xfrm>
                  <a:off x="6" y="536"/>
                  <a:ext cx="1379" cy="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kumimoji="1" lang="en-GB" sz="2400" b="1">
                      <a:solidFill>
                        <a:srgbClr val="FFFFFF"/>
                      </a:solidFill>
                      <a:latin typeface="Times New Roman" pitchFamily="18" charset="0"/>
                      <a:cs typeface="Times New Roman" pitchFamily="18" charset="0"/>
                    </a:rPr>
                    <a:t>December 1998</a:t>
                  </a:r>
                  <a:endParaRPr kumimoji="1" lang="en-US" sz="1200">
                    <a:solidFill>
                      <a:srgbClr val="000000"/>
                    </a:solidFill>
                    <a:latin typeface="Times New Roman" pitchFamily="18" charset="0"/>
                    <a:cs typeface="Times New Roman" pitchFamily="18" charset="0"/>
                  </a:endParaRPr>
                </a:p>
                <a:p>
                  <a:pPr algn="ctr" eaLnBrk="0" hangingPunct="0"/>
                  <a:endParaRPr kumimoji="1" lang="en-US" sz="2400">
                    <a:latin typeface="Times New Roman" pitchFamily="18" charset="0"/>
                  </a:endParaRPr>
                </a:p>
              </p:txBody>
            </p:sp>
            <p:sp>
              <p:nvSpPr>
                <p:cNvPr id="41013" name="Rectangle 22"/>
                <p:cNvSpPr>
                  <a:spLocks noChangeArrowheads="1"/>
                </p:cNvSpPr>
                <p:nvPr/>
              </p:nvSpPr>
              <p:spPr bwMode="auto">
                <a:xfrm>
                  <a:off x="0" y="530"/>
                  <a:ext cx="1391" cy="518"/>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0970" name="Group 23"/>
              <p:cNvGrpSpPr>
                <a:grpSpLocks/>
              </p:cNvGrpSpPr>
              <p:nvPr/>
            </p:nvGrpSpPr>
            <p:grpSpPr bwMode="auto">
              <a:xfrm>
                <a:off x="1391" y="530"/>
                <a:ext cx="1184" cy="518"/>
                <a:chOff x="1391" y="530"/>
                <a:chExt cx="1184" cy="518"/>
              </a:xfrm>
            </p:grpSpPr>
            <p:sp>
              <p:nvSpPr>
                <p:cNvPr id="41010" name="Rectangle 24"/>
                <p:cNvSpPr>
                  <a:spLocks noChangeArrowheads="1"/>
                </p:cNvSpPr>
                <p:nvPr/>
              </p:nvSpPr>
              <p:spPr bwMode="auto">
                <a:xfrm>
                  <a:off x="1397" y="536"/>
                  <a:ext cx="1172" cy="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kumimoji="1" lang="en-GB" sz="2400" b="1">
                      <a:solidFill>
                        <a:srgbClr val="FFFFFF"/>
                      </a:solidFill>
                      <a:latin typeface="Times New Roman" pitchFamily="18" charset="0"/>
                      <a:cs typeface="Times New Roman" pitchFamily="18" charset="0"/>
                    </a:rPr>
                    <a:t>5.5% – 6.5%</a:t>
                  </a:r>
                  <a:endParaRPr kumimoji="1" lang="en-US" sz="1200">
                    <a:solidFill>
                      <a:srgbClr val="000000"/>
                    </a:solidFill>
                    <a:latin typeface="Times New Roman" pitchFamily="18" charset="0"/>
                    <a:cs typeface="Times New Roman" pitchFamily="18" charset="0"/>
                  </a:endParaRPr>
                </a:p>
                <a:p>
                  <a:pPr algn="ctr" eaLnBrk="0" hangingPunct="0"/>
                  <a:endParaRPr kumimoji="1" lang="en-US" sz="2400">
                    <a:latin typeface="Times New Roman" pitchFamily="18" charset="0"/>
                  </a:endParaRPr>
                </a:p>
              </p:txBody>
            </p:sp>
            <p:sp>
              <p:nvSpPr>
                <p:cNvPr id="41011" name="Rectangle 25"/>
                <p:cNvSpPr>
                  <a:spLocks noChangeArrowheads="1"/>
                </p:cNvSpPr>
                <p:nvPr/>
              </p:nvSpPr>
              <p:spPr bwMode="auto">
                <a:xfrm>
                  <a:off x="1391" y="530"/>
                  <a:ext cx="1184" cy="518"/>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0971" name="Group 26"/>
              <p:cNvGrpSpPr>
                <a:grpSpLocks/>
              </p:cNvGrpSpPr>
              <p:nvPr/>
            </p:nvGrpSpPr>
            <p:grpSpPr bwMode="auto">
              <a:xfrm>
                <a:off x="2575" y="530"/>
                <a:ext cx="1413" cy="518"/>
                <a:chOff x="2575" y="530"/>
                <a:chExt cx="1413" cy="518"/>
              </a:xfrm>
            </p:grpSpPr>
            <p:sp>
              <p:nvSpPr>
                <p:cNvPr id="41008" name="Rectangle 27"/>
                <p:cNvSpPr>
                  <a:spLocks noChangeArrowheads="1"/>
                </p:cNvSpPr>
                <p:nvPr/>
              </p:nvSpPr>
              <p:spPr bwMode="auto">
                <a:xfrm>
                  <a:off x="2581" y="536"/>
                  <a:ext cx="1401" cy="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kumimoji="1" lang="en-GB" sz="2400" b="1">
                      <a:solidFill>
                        <a:srgbClr val="FFFFFF"/>
                      </a:solidFill>
                      <a:latin typeface="Times New Roman" pitchFamily="18" charset="0"/>
                      <a:cs typeface="Times New Roman" pitchFamily="18" charset="0"/>
                    </a:rPr>
                    <a:t>December 1997</a:t>
                  </a:r>
                  <a:endParaRPr kumimoji="1" lang="en-US" sz="1200">
                    <a:solidFill>
                      <a:srgbClr val="000000"/>
                    </a:solidFill>
                    <a:latin typeface="Times New Roman" pitchFamily="18" charset="0"/>
                    <a:cs typeface="Times New Roman" pitchFamily="18" charset="0"/>
                  </a:endParaRPr>
                </a:p>
                <a:p>
                  <a:pPr algn="ctr" eaLnBrk="0" hangingPunct="0"/>
                  <a:endParaRPr kumimoji="1" lang="en-US" sz="2400">
                    <a:latin typeface="Times New Roman" pitchFamily="18" charset="0"/>
                  </a:endParaRPr>
                </a:p>
              </p:txBody>
            </p:sp>
            <p:sp>
              <p:nvSpPr>
                <p:cNvPr id="41009" name="Rectangle 28"/>
                <p:cNvSpPr>
                  <a:spLocks noChangeArrowheads="1"/>
                </p:cNvSpPr>
                <p:nvPr/>
              </p:nvSpPr>
              <p:spPr bwMode="auto">
                <a:xfrm>
                  <a:off x="2575" y="530"/>
                  <a:ext cx="1413" cy="518"/>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0972" name="Group 29"/>
              <p:cNvGrpSpPr>
                <a:grpSpLocks/>
              </p:cNvGrpSpPr>
              <p:nvPr/>
            </p:nvGrpSpPr>
            <p:grpSpPr bwMode="auto">
              <a:xfrm>
                <a:off x="0" y="1060"/>
                <a:ext cx="1391" cy="518"/>
                <a:chOff x="0" y="1060"/>
                <a:chExt cx="1391" cy="518"/>
              </a:xfrm>
            </p:grpSpPr>
            <p:sp>
              <p:nvSpPr>
                <p:cNvPr id="41006" name="Rectangle 30"/>
                <p:cNvSpPr>
                  <a:spLocks noChangeArrowheads="1"/>
                </p:cNvSpPr>
                <p:nvPr/>
              </p:nvSpPr>
              <p:spPr bwMode="auto">
                <a:xfrm>
                  <a:off x="6" y="1066"/>
                  <a:ext cx="1379" cy="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kumimoji="1" lang="en-GB" sz="2400" b="1">
                      <a:solidFill>
                        <a:srgbClr val="FFFFFF"/>
                      </a:solidFill>
                      <a:latin typeface="Times New Roman" pitchFamily="18" charset="0"/>
                      <a:cs typeface="Times New Roman" pitchFamily="18" charset="0"/>
                    </a:rPr>
                    <a:t>December 1999</a:t>
                  </a:r>
                  <a:endParaRPr kumimoji="1" lang="en-US" sz="1200">
                    <a:solidFill>
                      <a:srgbClr val="000000"/>
                    </a:solidFill>
                    <a:latin typeface="Times New Roman" pitchFamily="18" charset="0"/>
                    <a:cs typeface="Times New Roman" pitchFamily="18" charset="0"/>
                  </a:endParaRPr>
                </a:p>
                <a:p>
                  <a:pPr algn="ctr" eaLnBrk="0" hangingPunct="0"/>
                  <a:endParaRPr kumimoji="1" lang="en-US" sz="2400">
                    <a:latin typeface="Times New Roman" pitchFamily="18" charset="0"/>
                  </a:endParaRPr>
                </a:p>
              </p:txBody>
            </p:sp>
            <p:sp>
              <p:nvSpPr>
                <p:cNvPr id="41007" name="Rectangle 31"/>
                <p:cNvSpPr>
                  <a:spLocks noChangeArrowheads="1"/>
                </p:cNvSpPr>
                <p:nvPr/>
              </p:nvSpPr>
              <p:spPr bwMode="auto">
                <a:xfrm>
                  <a:off x="0" y="1060"/>
                  <a:ext cx="1391" cy="518"/>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0973" name="Group 32"/>
              <p:cNvGrpSpPr>
                <a:grpSpLocks/>
              </p:cNvGrpSpPr>
              <p:nvPr/>
            </p:nvGrpSpPr>
            <p:grpSpPr bwMode="auto">
              <a:xfrm>
                <a:off x="1391" y="1060"/>
                <a:ext cx="1184" cy="518"/>
                <a:chOff x="1391" y="1060"/>
                <a:chExt cx="1184" cy="518"/>
              </a:xfrm>
            </p:grpSpPr>
            <p:sp>
              <p:nvSpPr>
                <p:cNvPr id="41004" name="Rectangle 33"/>
                <p:cNvSpPr>
                  <a:spLocks noChangeArrowheads="1"/>
                </p:cNvSpPr>
                <p:nvPr/>
              </p:nvSpPr>
              <p:spPr bwMode="auto">
                <a:xfrm>
                  <a:off x="1397" y="1066"/>
                  <a:ext cx="1172" cy="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kumimoji="1" lang="en-GB" sz="2400" b="1">
                      <a:solidFill>
                        <a:srgbClr val="FFFFFF"/>
                      </a:solidFill>
                      <a:latin typeface="Times New Roman" pitchFamily="18" charset="0"/>
                      <a:cs typeface="Times New Roman" pitchFamily="18" charset="0"/>
                    </a:rPr>
                    <a:t>4% – 5%</a:t>
                  </a:r>
                  <a:endParaRPr kumimoji="1" lang="en-US" sz="1200">
                    <a:solidFill>
                      <a:srgbClr val="000000"/>
                    </a:solidFill>
                    <a:latin typeface="Times New Roman" pitchFamily="18" charset="0"/>
                    <a:cs typeface="Times New Roman" pitchFamily="18" charset="0"/>
                  </a:endParaRPr>
                </a:p>
                <a:p>
                  <a:pPr algn="ctr" eaLnBrk="0" hangingPunct="0"/>
                  <a:endParaRPr kumimoji="1" lang="en-US" sz="2400">
                    <a:latin typeface="Times New Roman" pitchFamily="18" charset="0"/>
                  </a:endParaRPr>
                </a:p>
              </p:txBody>
            </p:sp>
            <p:sp>
              <p:nvSpPr>
                <p:cNvPr id="41005" name="Rectangle 34"/>
                <p:cNvSpPr>
                  <a:spLocks noChangeArrowheads="1"/>
                </p:cNvSpPr>
                <p:nvPr/>
              </p:nvSpPr>
              <p:spPr bwMode="auto">
                <a:xfrm>
                  <a:off x="1391" y="1060"/>
                  <a:ext cx="1184" cy="518"/>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0974" name="Group 35"/>
              <p:cNvGrpSpPr>
                <a:grpSpLocks/>
              </p:cNvGrpSpPr>
              <p:nvPr/>
            </p:nvGrpSpPr>
            <p:grpSpPr bwMode="auto">
              <a:xfrm>
                <a:off x="2575" y="1060"/>
                <a:ext cx="1413" cy="518"/>
                <a:chOff x="2575" y="1060"/>
                <a:chExt cx="1413" cy="518"/>
              </a:xfrm>
            </p:grpSpPr>
            <p:sp>
              <p:nvSpPr>
                <p:cNvPr id="41002" name="Rectangle 36"/>
                <p:cNvSpPr>
                  <a:spLocks noChangeArrowheads="1"/>
                </p:cNvSpPr>
                <p:nvPr/>
              </p:nvSpPr>
              <p:spPr bwMode="auto">
                <a:xfrm>
                  <a:off x="2581" y="1066"/>
                  <a:ext cx="1401" cy="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kumimoji="1" lang="en-GB" sz="2400" b="1">
                      <a:solidFill>
                        <a:srgbClr val="FFFFFF"/>
                      </a:solidFill>
                      <a:latin typeface="Times New Roman" pitchFamily="18" charset="0"/>
                      <a:cs typeface="Times New Roman" pitchFamily="18" charset="0"/>
                    </a:rPr>
                    <a:t>November 1998</a:t>
                  </a:r>
                  <a:endParaRPr kumimoji="1" lang="en-US" sz="1200">
                    <a:solidFill>
                      <a:srgbClr val="000000"/>
                    </a:solidFill>
                    <a:latin typeface="Times New Roman" pitchFamily="18" charset="0"/>
                    <a:cs typeface="Times New Roman" pitchFamily="18" charset="0"/>
                  </a:endParaRPr>
                </a:p>
                <a:p>
                  <a:pPr algn="ctr" eaLnBrk="0" hangingPunct="0"/>
                  <a:endParaRPr kumimoji="1" lang="en-US" sz="2400">
                    <a:latin typeface="Times New Roman" pitchFamily="18" charset="0"/>
                  </a:endParaRPr>
                </a:p>
              </p:txBody>
            </p:sp>
            <p:sp>
              <p:nvSpPr>
                <p:cNvPr id="41003" name="Rectangle 37"/>
                <p:cNvSpPr>
                  <a:spLocks noChangeArrowheads="1"/>
                </p:cNvSpPr>
                <p:nvPr/>
              </p:nvSpPr>
              <p:spPr bwMode="auto">
                <a:xfrm>
                  <a:off x="2575" y="1060"/>
                  <a:ext cx="1413" cy="518"/>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0975" name="Group 38"/>
              <p:cNvGrpSpPr>
                <a:grpSpLocks/>
              </p:cNvGrpSpPr>
              <p:nvPr/>
            </p:nvGrpSpPr>
            <p:grpSpPr bwMode="auto">
              <a:xfrm>
                <a:off x="0" y="1590"/>
                <a:ext cx="1391" cy="518"/>
                <a:chOff x="0" y="1590"/>
                <a:chExt cx="1391" cy="518"/>
              </a:xfrm>
            </p:grpSpPr>
            <p:sp>
              <p:nvSpPr>
                <p:cNvPr id="41000" name="Rectangle 39"/>
                <p:cNvSpPr>
                  <a:spLocks noChangeArrowheads="1"/>
                </p:cNvSpPr>
                <p:nvPr/>
              </p:nvSpPr>
              <p:spPr bwMode="auto">
                <a:xfrm>
                  <a:off x="6" y="1596"/>
                  <a:ext cx="1379" cy="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kumimoji="1" lang="en-GB" sz="2400" b="1">
                      <a:solidFill>
                        <a:srgbClr val="FFFFFF"/>
                      </a:solidFill>
                      <a:latin typeface="Times New Roman" pitchFamily="18" charset="0"/>
                      <a:cs typeface="Times New Roman" pitchFamily="18" charset="0"/>
                    </a:rPr>
                    <a:t>December 2000</a:t>
                  </a:r>
                  <a:endParaRPr kumimoji="1" lang="en-US" sz="1200">
                    <a:solidFill>
                      <a:srgbClr val="000000"/>
                    </a:solidFill>
                    <a:latin typeface="Times New Roman" pitchFamily="18" charset="0"/>
                    <a:cs typeface="Times New Roman" pitchFamily="18" charset="0"/>
                  </a:endParaRPr>
                </a:p>
                <a:p>
                  <a:pPr algn="ctr" eaLnBrk="0" hangingPunct="0"/>
                  <a:endParaRPr kumimoji="1" lang="en-US" sz="2400">
                    <a:latin typeface="Times New Roman" pitchFamily="18" charset="0"/>
                  </a:endParaRPr>
                </a:p>
              </p:txBody>
            </p:sp>
            <p:sp>
              <p:nvSpPr>
                <p:cNvPr id="41001" name="Rectangle 40"/>
                <p:cNvSpPr>
                  <a:spLocks noChangeArrowheads="1"/>
                </p:cNvSpPr>
                <p:nvPr/>
              </p:nvSpPr>
              <p:spPr bwMode="auto">
                <a:xfrm>
                  <a:off x="0" y="1590"/>
                  <a:ext cx="1391" cy="518"/>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0976" name="Group 41"/>
              <p:cNvGrpSpPr>
                <a:grpSpLocks/>
              </p:cNvGrpSpPr>
              <p:nvPr/>
            </p:nvGrpSpPr>
            <p:grpSpPr bwMode="auto">
              <a:xfrm>
                <a:off x="1391" y="1590"/>
                <a:ext cx="1184" cy="518"/>
                <a:chOff x="1391" y="1590"/>
                <a:chExt cx="1184" cy="518"/>
              </a:xfrm>
            </p:grpSpPr>
            <p:sp>
              <p:nvSpPr>
                <p:cNvPr id="40998" name="Rectangle 42"/>
                <p:cNvSpPr>
                  <a:spLocks noChangeArrowheads="1"/>
                </p:cNvSpPr>
                <p:nvPr/>
              </p:nvSpPr>
              <p:spPr bwMode="auto">
                <a:xfrm>
                  <a:off x="1397" y="1596"/>
                  <a:ext cx="1172" cy="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kumimoji="1" lang="en-GB" sz="2400" b="1">
                      <a:solidFill>
                        <a:srgbClr val="FFFFFF"/>
                      </a:solidFill>
                      <a:latin typeface="Times New Roman" pitchFamily="18" charset="0"/>
                      <a:cs typeface="Times New Roman" pitchFamily="18" charset="0"/>
                    </a:rPr>
                    <a:t>3.5% – 5.5%</a:t>
                  </a:r>
                  <a:endParaRPr kumimoji="1" lang="en-US" sz="1200">
                    <a:solidFill>
                      <a:srgbClr val="000000"/>
                    </a:solidFill>
                    <a:latin typeface="Times New Roman" pitchFamily="18" charset="0"/>
                    <a:cs typeface="Times New Roman" pitchFamily="18" charset="0"/>
                  </a:endParaRPr>
                </a:p>
                <a:p>
                  <a:pPr algn="ctr" eaLnBrk="0" hangingPunct="0"/>
                  <a:endParaRPr kumimoji="1" lang="en-US" sz="2400">
                    <a:latin typeface="Times New Roman" pitchFamily="18" charset="0"/>
                  </a:endParaRPr>
                </a:p>
              </p:txBody>
            </p:sp>
            <p:sp>
              <p:nvSpPr>
                <p:cNvPr id="40999" name="Rectangle 43"/>
                <p:cNvSpPr>
                  <a:spLocks noChangeArrowheads="1"/>
                </p:cNvSpPr>
                <p:nvPr/>
              </p:nvSpPr>
              <p:spPr bwMode="auto">
                <a:xfrm>
                  <a:off x="1391" y="1590"/>
                  <a:ext cx="1184" cy="518"/>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0977" name="Group 44"/>
              <p:cNvGrpSpPr>
                <a:grpSpLocks/>
              </p:cNvGrpSpPr>
              <p:nvPr/>
            </p:nvGrpSpPr>
            <p:grpSpPr bwMode="auto">
              <a:xfrm>
                <a:off x="2575" y="1590"/>
                <a:ext cx="1413" cy="518"/>
                <a:chOff x="2575" y="1590"/>
                <a:chExt cx="1413" cy="518"/>
              </a:xfrm>
            </p:grpSpPr>
            <p:sp>
              <p:nvSpPr>
                <p:cNvPr id="40996" name="Rectangle 45"/>
                <p:cNvSpPr>
                  <a:spLocks noChangeArrowheads="1"/>
                </p:cNvSpPr>
                <p:nvPr/>
              </p:nvSpPr>
              <p:spPr bwMode="auto">
                <a:xfrm>
                  <a:off x="2581" y="1596"/>
                  <a:ext cx="1401" cy="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kumimoji="1" lang="en-GB" sz="2400" b="1">
                      <a:solidFill>
                        <a:srgbClr val="FFFFFF"/>
                      </a:solidFill>
                      <a:latin typeface="Times New Roman" pitchFamily="18" charset="0"/>
                      <a:cs typeface="Times New Roman" pitchFamily="18" charset="0"/>
                    </a:rPr>
                    <a:t>December 1997</a:t>
                  </a:r>
                  <a:endParaRPr kumimoji="1" lang="en-US" sz="1200">
                    <a:solidFill>
                      <a:srgbClr val="000000"/>
                    </a:solidFill>
                    <a:latin typeface="Times New Roman" pitchFamily="18" charset="0"/>
                    <a:cs typeface="Times New Roman" pitchFamily="18" charset="0"/>
                  </a:endParaRPr>
                </a:p>
                <a:p>
                  <a:pPr algn="ctr" eaLnBrk="0" hangingPunct="0"/>
                  <a:endParaRPr kumimoji="1" lang="en-US" sz="2400">
                    <a:latin typeface="Times New Roman" pitchFamily="18" charset="0"/>
                  </a:endParaRPr>
                </a:p>
              </p:txBody>
            </p:sp>
            <p:sp>
              <p:nvSpPr>
                <p:cNvPr id="40997" name="Rectangle 46"/>
                <p:cNvSpPr>
                  <a:spLocks noChangeArrowheads="1"/>
                </p:cNvSpPr>
                <p:nvPr/>
              </p:nvSpPr>
              <p:spPr bwMode="auto">
                <a:xfrm>
                  <a:off x="2575" y="1590"/>
                  <a:ext cx="1413" cy="518"/>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0978" name="Group 47"/>
              <p:cNvGrpSpPr>
                <a:grpSpLocks/>
              </p:cNvGrpSpPr>
              <p:nvPr/>
            </p:nvGrpSpPr>
            <p:grpSpPr bwMode="auto">
              <a:xfrm>
                <a:off x="0" y="2120"/>
                <a:ext cx="1391" cy="518"/>
                <a:chOff x="0" y="2120"/>
                <a:chExt cx="1391" cy="518"/>
              </a:xfrm>
            </p:grpSpPr>
            <p:sp>
              <p:nvSpPr>
                <p:cNvPr id="40994" name="Rectangle 48"/>
                <p:cNvSpPr>
                  <a:spLocks noChangeArrowheads="1"/>
                </p:cNvSpPr>
                <p:nvPr/>
              </p:nvSpPr>
              <p:spPr bwMode="auto">
                <a:xfrm>
                  <a:off x="6" y="2126"/>
                  <a:ext cx="1379" cy="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kumimoji="1" lang="en-GB" sz="2400" b="1">
                      <a:solidFill>
                        <a:srgbClr val="FFFFFF"/>
                      </a:solidFill>
                      <a:latin typeface="Times New Roman" pitchFamily="18" charset="0"/>
                      <a:cs typeface="Times New Roman" pitchFamily="18" charset="0"/>
                    </a:rPr>
                    <a:t>December 2001</a:t>
                  </a:r>
                  <a:endParaRPr kumimoji="1" lang="en-US" sz="1200">
                    <a:solidFill>
                      <a:srgbClr val="000000"/>
                    </a:solidFill>
                    <a:latin typeface="Times New Roman" pitchFamily="18" charset="0"/>
                    <a:cs typeface="Times New Roman" pitchFamily="18" charset="0"/>
                  </a:endParaRPr>
                </a:p>
                <a:p>
                  <a:pPr algn="ctr" eaLnBrk="0" hangingPunct="0"/>
                  <a:endParaRPr kumimoji="1" lang="en-US" sz="2400">
                    <a:latin typeface="Times New Roman" pitchFamily="18" charset="0"/>
                  </a:endParaRPr>
                </a:p>
              </p:txBody>
            </p:sp>
            <p:sp>
              <p:nvSpPr>
                <p:cNvPr id="40995" name="Rectangle 49"/>
                <p:cNvSpPr>
                  <a:spLocks noChangeArrowheads="1"/>
                </p:cNvSpPr>
                <p:nvPr/>
              </p:nvSpPr>
              <p:spPr bwMode="auto">
                <a:xfrm>
                  <a:off x="0" y="2120"/>
                  <a:ext cx="1391" cy="518"/>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0979" name="Group 50"/>
              <p:cNvGrpSpPr>
                <a:grpSpLocks/>
              </p:cNvGrpSpPr>
              <p:nvPr/>
            </p:nvGrpSpPr>
            <p:grpSpPr bwMode="auto">
              <a:xfrm>
                <a:off x="1391" y="2120"/>
                <a:ext cx="1184" cy="518"/>
                <a:chOff x="1391" y="2120"/>
                <a:chExt cx="1184" cy="518"/>
              </a:xfrm>
            </p:grpSpPr>
            <p:sp>
              <p:nvSpPr>
                <p:cNvPr id="40992" name="Rectangle 51"/>
                <p:cNvSpPr>
                  <a:spLocks noChangeArrowheads="1"/>
                </p:cNvSpPr>
                <p:nvPr/>
              </p:nvSpPr>
              <p:spPr bwMode="auto">
                <a:xfrm>
                  <a:off x="1397" y="2126"/>
                  <a:ext cx="1172" cy="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kumimoji="1" lang="en-GB" sz="2400" b="1">
                      <a:solidFill>
                        <a:srgbClr val="FFFFFF"/>
                      </a:solidFill>
                      <a:latin typeface="Times New Roman" pitchFamily="18" charset="0"/>
                      <a:cs typeface="Times New Roman" pitchFamily="18" charset="0"/>
                    </a:rPr>
                    <a:t>2% – 4%</a:t>
                  </a:r>
                  <a:endParaRPr kumimoji="1" lang="en-US" sz="1200">
                    <a:solidFill>
                      <a:srgbClr val="000000"/>
                    </a:solidFill>
                    <a:latin typeface="Times New Roman" pitchFamily="18" charset="0"/>
                    <a:cs typeface="Times New Roman" pitchFamily="18" charset="0"/>
                  </a:endParaRPr>
                </a:p>
                <a:p>
                  <a:pPr algn="ctr" eaLnBrk="0" hangingPunct="0"/>
                  <a:endParaRPr kumimoji="1" lang="en-US" sz="2400">
                    <a:latin typeface="Times New Roman" pitchFamily="18" charset="0"/>
                  </a:endParaRPr>
                </a:p>
              </p:txBody>
            </p:sp>
            <p:sp>
              <p:nvSpPr>
                <p:cNvPr id="40993" name="Rectangle 52"/>
                <p:cNvSpPr>
                  <a:spLocks noChangeArrowheads="1"/>
                </p:cNvSpPr>
                <p:nvPr/>
              </p:nvSpPr>
              <p:spPr bwMode="auto">
                <a:xfrm>
                  <a:off x="1391" y="2120"/>
                  <a:ext cx="1184" cy="518"/>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0980" name="Group 53"/>
              <p:cNvGrpSpPr>
                <a:grpSpLocks/>
              </p:cNvGrpSpPr>
              <p:nvPr/>
            </p:nvGrpSpPr>
            <p:grpSpPr bwMode="auto">
              <a:xfrm>
                <a:off x="2575" y="2120"/>
                <a:ext cx="1413" cy="518"/>
                <a:chOff x="2575" y="2120"/>
                <a:chExt cx="1413" cy="518"/>
              </a:xfrm>
            </p:grpSpPr>
            <p:sp>
              <p:nvSpPr>
                <p:cNvPr id="40990" name="Rectangle 54"/>
                <p:cNvSpPr>
                  <a:spLocks noChangeArrowheads="1"/>
                </p:cNvSpPr>
                <p:nvPr/>
              </p:nvSpPr>
              <p:spPr bwMode="auto">
                <a:xfrm>
                  <a:off x="2581" y="2126"/>
                  <a:ext cx="1401" cy="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kumimoji="1" lang="en-GB" sz="2400" b="1">
                      <a:solidFill>
                        <a:srgbClr val="FFFFFF"/>
                      </a:solidFill>
                      <a:latin typeface="Times New Roman" pitchFamily="18" charset="0"/>
                      <a:cs typeface="Times New Roman" pitchFamily="18" charset="0"/>
                    </a:rPr>
                    <a:t>April 2000</a:t>
                  </a:r>
                  <a:endParaRPr kumimoji="1" lang="en-US" sz="1200">
                    <a:solidFill>
                      <a:srgbClr val="000000"/>
                    </a:solidFill>
                    <a:latin typeface="Times New Roman" pitchFamily="18" charset="0"/>
                    <a:cs typeface="Times New Roman" pitchFamily="18" charset="0"/>
                  </a:endParaRPr>
                </a:p>
                <a:p>
                  <a:pPr algn="ctr" eaLnBrk="0" hangingPunct="0"/>
                  <a:endParaRPr kumimoji="1" lang="en-US" sz="2400">
                    <a:latin typeface="Times New Roman" pitchFamily="18" charset="0"/>
                  </a:endParaRPr>
                </a:p>
              </p:txBody>
            </p:sp>
            <p:sp>
              <p:nvSpPr>
                <p:cNvPr id="40991" name="Rectangle 55"/>
                <p:cNvSpPr>
                  <a:spLocks noChangeArrowheads="1"/>
                </p:cNvSpPr>
                <p:nvPr/>
              </p:nvSpPr>
              <p:spPr bwMode="auto">
                <a:xfrm>
                  <a:off x="2575" y="2120"/>
                  <a:ext cx="1413" cy="518"/>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0981" name="Group 56"/>
              <p:cNvGrpSpPr>
                <a:grpSpLocks/>
              </p:cNvGrpSpPr>
              <p:nvPr/>
            </p:nvGrpSpPr>
            <p:grpSpPr bwMode="auto">
              <a:xfrm>
                <a:off x="0" y="2650"/>
                <a:ext cx="1391" cy="518"/>
                <a:chOff x="0" y="2650"/>
                <a:chExt cx="1391" cy="518"/>
              </a:xfrm>
            </p:grpSpPr>
            <p:sp>
              <p:nvSpPr>
                <p:cNvPr id="40988" name="Rectangle 57"/>
                <p:cNvSpPr>
                  <a:spLocks noChangeArrowheads="1"/>
                </p:cNvSpPr>
                <p:nvPr/>
              </p:nvSpPr>
              <p:spPr bwMode="auto">
                <a:xfrm>
                  <a:off x="6" y="2656"/>
                  <a:ext cx="1379" cy="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kumimoji="1" lang="en-GB" sz="2400" b="1">
                      <a:solidFill>
                        <a:srgbClr val="FFFFFF"/>
                      </a:solidFill>
                      <a:latin typeface="Times New Roman" pitchFamily="18" charset="0"/>
                      <a:cs typeface="Times New Roman" pitchFamily="18" charset="0"/>
                    </a:rPr>
                    <a:t>December 2005</a:t>
                  </a:r>
                  <a:endParaRPr kumimoji="1" lang="en-US" sz="1200">
                    <a:solidFill>
                      <a:srgbClr val="000000"/>
                    </a:solidFill>
                    <a:latin typeface="Times New Roman" pitchFamily="18" charset="0"/>
                    <a:cs typeface="Times New Roman" pitchFamily="18" charset="0"/>
                  </a:endParaRPr>
                </a:p>
                <a:p>
                  <a:pPr algn="ctr" eaLnBrk="0" hangingPunct="0"/>
                  <a:endParaRPr kumimoji="1" lang="en-US" sz="2400">
                    <a:latin typeface="Times New Roman" pitchFamily="18" charset="0"/>
                  </a:endParaRPr>
                </a:p>
              </p:txBody>
            </p:sp>
            <p:sp>
              <p:nvSpPr>
                <p:cNvPr id="40989" name="Rectangle 58"/>
                <p:cNvSpPr>
                  <a:spLocks noChangeArrowheads="1"/>
                </p:cNvSpPr>
                <p:nvPr/>
              </p:nvSpPr>
              <p:spPr bwMode="auto">
                <a:xfrm>
                  <a:off x="0" y="2650"/>
                  <a:ext cx="1391" cy="518"/>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0982" name="Group 59"/>
              <p:cNvGrpSpPr>
                <a:grpSpLocks/>
              </p:cNvGrpSpPr>
              <p:nvPr/>
            </p:nvGrpSpPr>
            <p:grpSpPr bwMode="auto">
              <a:xfrm>
                <a:off x="1391" y="2650"/>
                <a:ext cx="1184" cy="518"/>
                <a:chOff x="1391" y="2650"/>
                <a:chExt cx="1184" cy="518"/>
              </a:xfrm>
            </p:grpSpPr>
            <p:sp>
              <p:nvSpPr>
                <p:cNvPr id="40986" name="Rectangle 60"/>
                <p:cNvSpPr>
                  <a:spLocks noChangeArrowheads="1"/>
                </p:cNvSpPr>
                <p:nvPr/>
              </p:nvSpPr>
              <p:spPr bwMode="auto">
                <a:xfrm>
                  <a:off x="1397" y="2656"/>
                  <a:ext cx="1172" cy="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kumimoji="1" lang="en-GB" sz="2400" b="1">
                      <a:solidFill>
                        <a:srgbClr val="FFFFFF"/>
                      </a:solidFill>
                      <a:latin typeface="Times New Roman" pitchFamily="18" charset="0"/>
                      <a:cs typeface="Times New Roman" pitchFamily="18" charset="0"/>
                    </a:rPr>
                    <a:t>1% – 3%</a:t>
                  </a:r>
                  <a:endParaRPr kumimoji="1" lang="en-US" sz="1200">
                    <a:solidFill>
                      <a:srgbClr val="000000"/>
                    </a:solidFill>
                    <a:latin typeface="Times New Roman" pitchFamily="18" charset="0"/>
                    <a:cs typeface="Times New Roman" pitchFamily="18" charset="0"/>
                  </a:endParaRPr>
                </a:p>
                <a:p>
                  <a:pPr algn="ctr" eaLnBrk="0" hangingPunct="0"/>
                  <a:endParaRPr kumimoji="1" lang="en-US" sz="2400">
                    <a:latin typeface="Times New Roman" pitchFamily="18" charset="0"/>
                  </a:endParaRPr>
                </a:p>
              </p:txBody>
            </p:sp>
            <p:sp>
              <p:nvSpPr>
                <p:cNvPr id="40987" name="Rectangle 61"/>
                <p:cNvSpPr>
                  <a:spLocks noChangeArrowheads="1"/>
                </p:cNvSpPr>
                <p:nvPr/>
              </p:nvSpPr>
              <p:spPr bwMode="auto">
                <a:xfrm>
                  <a:off x="1391" y="2650"/>
                  <a:ext cx="1184" cy="518"/>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0983" name="Group 62"/>
              <p:cNvGrpSpPr>
                <a:grpSpLocks/>
              </p:cNvGrpSpPr>
              <p:nvPr/>
            </p:nvGrpSpPr>
            <p:grpSpPr bwMode="auto">
              <a:xfrm>
                <a:off x="2575" y="2650"/>
                <a:ext cx="1413" cy="518"/>
                <a:chOff x="2575" y="2650"/>
                <a:chExt cx="1413" cy="518"/>
              </a:xfrm>
            </p:grpSpPr>
            <p:sp>
              <p:nvSpPr>
                <p:cNvPr id="40984" name="Rectangle 63"/>
                <p:cNvSpPr>
                  <a:spLocks noChangeArrowheads="1"/>
                </p:cNvSpPr>
                <p:nvPr/>
              </p:nvSpPr>
              <p:spPr bwMode="auto">
                <a:xfrm>
                  <a:off x="2581" y="2656"/>
                  <a:ext cx="1401" cy="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kumimoji="1" lang="en-GB" sz="2400" b="1">
                      <a:solidFill>
                        <a:srgbClr val="FFFFFF"/>
                      </a:solidFill>
                      <a:latin typeface="Times New Roman" pitchFamily="18" charset="0"/>
                      <a:cs typeface="Times New Roman" pitchFamily="18" charset="0"/>
                    </a:rPr>
                    <a:t>April 1999</a:t>
                  </a:r>
                  <a:endParaRPr kumimoji="1" lang="en-US" sz="1200">
                    <a:solidFill>
                      <a:srgbClr val="000000"/>
                    </a:solidFill>
                    <a:latin typeface="Times New Roman" pitchFamily="18" charset="0"/>
                    <a:cs typeface="Times New Roman" pitchFamily="18" charset="0"/>
                  </a:endParaRPr>
                </a:p>
                <a:p>
                  <a:pPr algn="ctr" eaLnBrk="0" hangingPunct="0"/>
                  <a:endParaRPr kumimoji="1" lang="en-US" sz="2400">
                    <a:latin typeface="Times New Roman" pitchFamily="18" charset="0"/>
                  </a:endParaRPr>
                </a:p>
              </p:txBody>
            </p:sp>
            <p:sp>
              <p:nvSpPr>
                <p:cNvPr id="40985" name="Rectangle 64"/>
                <p:cNvSpPr>
                  <a:spLocks noChangeArrowheads="1"/>
                </p:cNvSpPr>
                <p:nvPr/>
              </p:nvSpPr>
              <p:spPr bwMode="auto">
                <a:xfrm>
                  <a:off x="2575" y="2650"/>
                  <a:ext cx="1413" cy="518"/>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sp>
          <p:nvSpPr>
            <p:cNvPr id="40965" name="Rectangle 65"/>
            <p:cNvSpPr>
              <a:spLocks noChangeArrowheads="1"/>
            </p:cNvSpPr>
            <p:nvPr/>
          </p:nvSpPr>
          <p:spPr bwMode="auto">
            <a:xfrm>
              <a:off x="-3" y="-3"/>
              <a:ext cx="3994" cy="3174"/>
            </a:xfrm>
            <a:prstGeom prst="rect">
              <a:avLst/>
            </a:prstGeom>
            <a:noFill/>
            <a:ln w="9525"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457200" y="609600"/>
            <a:ext cx="8458200" cy="1143000"/>
          </a:xfrm>
        </p:spPr>
        <p:txBody>
          <a:bodyPr/>
          <a:lstStyle/>
          <a:p>
            <a:pPr eaLnBrk="1" hangingPunct="1">
              <a:defRPr/>
            </a:pPr>
            <a:r>
              <a:rPr lang="cs-CZ" sz="3200" smtClean="0"/>
              <a:t>Net inflation</a:t>
            </a:r>
            <a:r>
              <a:rPr lang="en-GB" sz="3200" smtClean="0">
                <a:cs typeface="Times New Roman" charset="0"/>
              </a:rPr>
              <a:t> </a:t>
            </a:r>
            <a:endParaRPr lang="cs-CZ" sz="3200" smtClean="0"/>
          </a:p>
        </p:txBody>
      </p:sp>
      <p:sp>
        <p:nvSpPr>
          <p:cNvPr id="153603" name="Rectangle 3"/>
          <p:cNvSpPr>
            <a:spLocks noGrp="1" noChangeArrowheads="1"/>
          </p:cNvSpPr>
          <p:nvPr>
            <p:ph type="body" idx="1"/>
          </p:nvPr>
        </p:nvSpPr>
        <p:spPr>
          <a:xfrm>
            <a:off x="533400" y="1524000"/>
            <a:ext cx="7772400" cy="1371600"/>
          </a:xfrm>
        </p:spPr>
        <p:txBody>
          <a:bodyPr lIns="92075" tIns="46038" rIns="92075" bIns="46038"/>
          <a:lstStyle/>
          <a:p>
            <a:pPr algn="just" eaLnBrk="1" hangingPunct="1">
              <a:buFont typeface="Wingdings" pitchFamily="2" charset="2"/>
              <a:buNone/>
              <a:defRPr/>
            </a:pPr>
            <a:r>
              <a:rPr lang="cs-CZ" sz="2400" b="1" smtClean="0">
                <a:latin typeface="Times New Roman" charset="0"/>
              </a:rPr>
              <a:t>Problem:</a:t>
            </a:r>
          </a:p>
          <a:p>
            <a:pPr algn="just" eaLnBrk="1" hangingPunct="1">
              <a:buFont typeface="Wingdings" pitchFamily="2" charset="2"/>
              <a:buNone/>
              <a:defRPr/>
            </a:pPr>
            <a:r>
              <a:rPr lang="cs-CZ" sz="2400" b="1" smtClean="0">
                <a:latin typeface="Times New Roman" charset="0"/>
              </a:rPr>
              <a:t>in 1998, more than 18% of goods and services had administratively regulated or controlled prices</a:t>
            </a:r>
          </a:p>
        </p:txBody>
      </p:sp>
      <p:sp>
        <p:nvSpPr>
          <p:cNvPr id="41988" name="Rectangle 4"/>
          <p:cNvSpPr>
            <a:spLocks noChangeArrowheads="1"/>
          </p:cNvSpPr>
          <p:nvPr/>
        </p:nvSpPr>
        <p:spPr bwMode="auto">
          <a:xfrm>
            <a:off x="762000" y="2971800"/>
            <a:ext cx="77724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342900" indent="-342900" algn="just">
              <a:spcBef>
                <a:spcPct val="20000"/>
              </a:spcBef>
              <a:buClr>
                <a:schemeClr val="accent2"/>
              </a:buClr>
              <a:buSzPct val="80000"/>
              <a:buFont typeface="Wingdings" pitchFamily="2" charset="2"/>
              <a:buChar char="§"/>
            </a:pPr>
            <a:endParaRPr lang="cs-CZ" sz="2400">
              <a:latin typeface="Arial Unicode MS" pitchFamily="34" charset="-128"/>
            </a:endParaRPr>
          </a:p>
        </p:txBody>
      </p:sp>
      <p:sp>
        <p:nvSpPr>
          <p:cNvPr id="153605" name="Rectangle 5"/>
          <p:cNvSpPr>
            <a:spLocks noChangeArrowheads="1"/>
          </p:cNvSpPr>
          <p:nvPr/>
        </p:nvSpPr>
        <p:spPr bwMode="auto">
          <a:xfrm>
            <a:off x="685800" y="2971800"/>
            <a:ext cx="77724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342900" indent="-342900" algn="just">
              <a:spcBef>
                <a:spcPct val="20000"/>
              </a:spcBef>
              <a:buClr>
                <a:schemeClr val="accent2"/>
              </a:buClr>
              <a:buSzPct val="80000"/>
              <a:buFont typeface="Wingdings" pitchFamily="2" charset="2"/>
              <a:buChar char="§"/>
            </a:pPr>
            <a:r>
              <a:rPr lang="en-GB" sz="2400">
                <a:latin typeface="Times New Roman" pitchFamily="18" charset="0"/>
                <a:cs typeface="Times New Roman" pitchFamily="18" charset="0"/>
              </a:rPr>
              <a:t>inflation target was related to</a:t>
            </a:r>
            <a:r>
              <a:rPr lang="cs-CZ" sz="2400">
                <a:latin typeface="Times New Roman" pitchFamily="18" charset="0"/>
              </a:rPr>
              <a:t> </a:t>
            </a:r>
            <a:r>
              <a:rPr lang="en-GB" sz="2400">
                <a:latin typeface="Times New Roman" pitchFamily="18" charset="0"/>
                <a:cs typeface="Times New Roman" pitchFamily="18" charset="0"/>
              </a:rPr>
              <a:t>net inflation</a:t>
            </a:r>
            <a:r>
              <a:rPr lang="en-GB" sz="2400">
                <a:latin typeface="Times New Roman" pitchFamily="18" charset="0"/>
              </a:rPr>
              <a:t> </a:t>
            </a:r>
            <a:r>
              <a:rPr lang="cs-CZ" sz="2400">
                <a:latin typeface="Times New Roman" pitchFamily="18" charset="0"/>
              </a:rPr>
              <a:t>= </a:t>
            </a:r>
            <a:r>
              <a:rPr lang="en-GB" sz="2400">
                <a:latin typeface="Times New Roman" pitchFamily="18" charset="0"/>
                <a:cs typeface="Times New Roman" pitchFamily="18" charset="0"/>
              </a:rPr>
              <a:t>movement of prices of the goods and services, whose prices were set freely by the free market</a:t>
            </a:r>
            <a:r>
              <a:rPr lang="en-GB" sz="2400">
                <a:latin typeface="Times New Roman" pitchFamily="18" charset="0"/>
              </a:rPr>
              <a:t> </a:t>
            </a:r>
            <a:endParaRPr lang="cs-CZ" sz="2400">
              <a:latin typeface="Times New Roman" pitchFamily="18" charset="0"/>
            </a:endParaRPr>
          </a:p>
          <a:p>
            <a:pPr marL="342900" indent="-342900" algn="just">
              <a:spcBef>
                <a:spcPct val="20000"/>
              </a:spcBef>
              <a:buClr>
                <a:schemeClr val="accent2"/>
              </a:buClr>
              <a:buSzPct val="80000"/>
              <a:buFont typeface="Wingdings" pitchFamily="2" charset="2"/>
              <a:buChar char="§"/>
            </a:pPr>
            <a:r>
              <a:rPr lang="en-GB" sz="2400">
                <a:latin typeface="Times New Roman" pitchFamily="18" charset="0"/>
                <a:cs typeface="Times New Roman" pitchFamily="18" charset="0"/>
              </a:rPr>
              <a:t>the </a:t>
            </a:r>
            <a:r>
              <a:rPr lang="cs-CZ" sz="2400">
                <a:latin typeface="Times New Roman" pitchFamily="18" charset="0"/>
              </a:rPr>
              <a:t>Č</a:t>
            </a:r>
            <a:r>
              <a:rPr lang="en-GB" sz="2400">
                <a:latin typeface="Times New Roman" pitchFamily="18" charset="0"/>
                <a:cs typeface="Times New Roman" pitchFamily="18" charset="0"/>
              </a:rPr>
              <a:t>NB was not responsible for the inflation caused by a government’s decision to raise some regulated prices</a:t>
            </a:r>
            <a:r>
              <a:rPr lang="en-GB" sz="2400">
                <a:latin typeface="Times New Roman" pitchFamily="18" charset="0"/>
              </a:rPr>
              <a:t> </a:t>
            </a:r>
            <a:endParaRPr lang="cs-CZ" sz="2400">
              <a:latin typeface="Times New Roman" pitchFamily="18" charset="0"/>
            </a:endParaRPr>
          </a:p>
          <a:p>
            <a:pPr marL="342900" indent="-342900" algn="just">
              <a:spcBef>
                <a:spcPct val="20000"/>
              </a:spcBef>
              <a:buClr>
                <a:schemeClr val="accent2"/>
              </a:buClr>
              <a:buSzPct val="80000"/>
              <a:buFont typeface="Wingdings" pitchFamily="2" charset="2"/>
              <a:buChar char="§"/>
            </a:pPr>
            <a:r>
              <a:rPr lang="en-GB" sz="2400">
                <a:latin typeface="Times New Roman" pitchFamily="18" charset="0"/>
                <a:cs typeface="Times New Roman" pitchFamily="18" charset="0"/>
              </a:rPr>
              <a:t>the </a:t>
            </a:r>
            <a:r>
              <a:rPr lang="cs-CZ" sz="2400">
                <a:latin typeface="Times New Roman" pitchFamily="18" charset="0"/>
              </a:rPr>
              <a:t>Č</a:t>
            </a:r>
            <a:r>
              <a:rPr lang="en-GB" sz="2400">
                <a:latin typeface="Times New Roman" pitchFamily="18" charset="0"/>
                <a:cs typeface="Times New Roman" pitchFamily="18" charset="0"/>
              </a:rPr>
              <a:t>NB was responsible only for the inflation caused by market forces</a:t>
            </a:r>
            <a:r>
              <a:rPr lang="en-GB" sz="2400">
                <a:latin typeface="Times New Roman" pitchFamily="18" charset="0"/>
              </a:rPr>
              <a:t> </a:t>
            </a:r>
            <a:endParaRPr lang="cs-CZ" sz="2400">
              <a:latin typeface="Times New Roman" pitchFamily="18" charset="0"/>
            </a:endParaRPr>
          </a:p>
          <a:p>
            <a:pPr marL="342900" indent="-342900" algn="just">
              <a:spcBef>
                <a:spcPct val="20000"/>
              </a:spcBef>
              <a:buClr>
                <a:schemeClr val="accent2"/>
              </a:buClr>
              <a:buSzPct val="80000"/>
              <a:buFont typeface="Wingdings" pitchFamily="2" charset="2"/>
              <a:buChar char="§"/>
            </a:pPr>
            <a:endParaRPr lang="cs-CZ"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05">
                                            <p:txEl>
                                              <p:pRg st="0" end="0"/>
                                            </p:txEl>
                                          </p:spTgt>
                                        </p:tgtEl>
                                        <p:attrNameLst>
                                          <p:attrName>style.visibility</p:attrName>
                                        </p:attrNameLst>
                                      </p:cBhvr>
                                      <p:to>
                                        <p:strVal val="visible"/>
                                      </p:to>
                                    </p:set>
                                    <p:animEffect transition="in" filter="wipe(left)">
                                      <p:cBhvr>
                                        <p:cTn id="7" dur="500"/>
                                        <p:tgtEl>
                                          <p:spTgt spid="15360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3605">
                                            <p:txEl>
                                              <p:pRg st="1" end="1"/>
                                            </p:txEl>
                                          </p:spTgt>
                                        </p:tgtEl>
                                        <p:attrNameLst>
                                          <p:attrName>style.visibility</p:attrName>
                                        </p:attrNameLst>
                                      </p:cBhvr>
                                      <p:to>
                                        <p:strVal val="visible"/>
                                      </p:to>
                                    </p:set>
                                    <p:animEffect transition="in" filter="wipe(left)">
                                      <p:cBhvr>
                                        <p:cTn id="12" dur="500"/>
                                        <p:tgtEl>
                                          <p:spTgt spid="15360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3605">
                                            <p:txEl>
                                              <p:pRg st="2" end="2"/>
                                            </p:txEl>
                                          </p:spTgt>
                                        </p:tgtEl>
                                        <p:attrNameLst>
                                          <p:attrName>style.visibility</p:attrName>
                                        </p:attrNameLst>
                                      </p:cBhvr>
                                      <p:to>
                                        <p:strVal val="visible"/>
                                      </p:to>
                                    </p:set>
                                    <p:animEffect transition="in" filter="wipe(left)">
                                      <p:cBhvr>
                                        <p:cTn id="17" dur="500"/>
                                        <p:tgtEl>
                                          <p:spTgt spid="15360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5"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457200"/>
            <a:ext cx="7772400" cy="1143000"/>
          </a:xfrm>
        </p:spPr>
        <p:txBody>
          <a:bodyPr/>
          <a:lstStyle/>
          <a:p>
            <a:pPr eaLnBrk="1" hangingPunct="1">
              <a:defRPr/>
            </a:pPr>
            <a:r>
              <a:rPr lang="cs-CZ" sz="3600" b="1" u="sng" smtClean="0">
                <a:cs typeface="Times New Roman" charset="0"/>
              </a:rPr>
              <a:t>B</a:t>
            </a:r>
            <a:r>
              <a:rPr lang="en-GB" sz="3600" b="1" u="sng" smtClean="0">
                <a:cs typeface="Times New Roman" charset="0"/>
              </a:rPr>
              <a:t>anking sector in Czechoslovakia</a:t>
            </a:r>
            <a:endParaRPr lang="cs-CZ" sz="3600" b="1" u="sng" smtClean="0"/>
          </a:p>
        </p:txBody>
      </p:sp>
      <p:sp>
        <p:nvSpPr>
          <p:cNvPr id="73731" name="Rectangle 3"/>
          <p:cNvSpPr>
            <a:spLocks noGrp="1" noChangeArrowheads="1"/>
          </p:cNvSpPr>
          <p:nvPr>
            <p:ph type="body" idx="1"/>
          </p:nvPr>
        </p:nvSpPr>
        <p:spPr>
          <a:xfrm>
            <a:off x="685800" y="1676400"/>
            <a:ext cx="7772400" cy="3733800"/>
          </a:xfrm>
        </p:spPr>
        <p:txBody>
          <a:bodyPr/>
          <a:lstStyle/>
          <a:p>
            <a:pPr algn="just" eaLnBrk="1" hangingPunct="1">
              <a:buFont typeface="Wingdings" pitchFamily="2" charset="2"/>
              <a:buChar char="§"/>
              <a:defRPr/>
            </a:pPr>
            <a:r>
              <a:rPr lang="en-GB" sz="2400" b="1" smtClean="0">
                <a:latin typeface="Times New Roman" charset="0"/>
              </a:rPr>
              <a:t>massive nationalization + liquidation of two-tier banking sector after the communist coup 1948,</a:t>
            </a:r>
          </a:p>
          <a:p>
            <a:pPr algn="just" eaLnBrk="1" hangingPunct="1">
              <a:buFont typeface="Wingdings" pitchFamily="2" charset="2"/>
              <a:buChar char="§"/>
              <a:defRPr/>
            </a:pPr>
            <a:r>
              <a:rPr lang="en-GB" sz="2400" b="1" smtClean="0">
                <a:latin typeface="Times New Roman" charset="0"/>
              </a:rPr>
              <a:t>liquidation of the central bank (Czechoslovak National Bank) – creation of the monobank (SBČS – Czechoslovak State Bank), </a:t>
            </a:r>
          </a:p>
          <a:p>
            <a:pPr algn="just" eaLnBrk="1" hangingPunct="1">
              <a:buFont typeface="Wingdings" pitchFamily="2" charset="2"/>
              <a:buChar char="§"/>
              <a:defRPr/>
            </a:pPr>
            <a:r>
              <a:rPr lang="en-GB" sz="2400" b="1" smtClean="0">
                <a:latin typeface="Times New Roman" charset="0"/>
              </a:rPr>
              <a:t>SBČS was owned by the state, executing orders in the monetary area from the political centre,</a:t>
            </a:r>
          </a:p>
          <a:p>
            <a:pPr algn="just" eaLnBrk="1" hangingPunct="1">
              <a:buFont typeface="Wingdings" pitchFamily="2" charset="2"/>
              <a:buChar char="§"/>
              <a:defRPr/>
            </a:pPr>
            <a:r>
              <a:rPr lang="en-GB" sz="2400" b="1" smtClean="0">
                <a:latin typeface="Times New Roman" charset="0"/>
              </a:rPr>
              <a:t>SBČS had branches in all larger communities, performing bank service,</a:t>
            </a:r>
          </a:p>
          <a:p>
            <a:pPr algn="just" eaLnBrk="1" hangingPunct="1">
              <a:buFont typeface="Wingdings" pitchFamily="2" charset="2"/>
              <a:buChar char="§"/>
              <a:defRPr/>
            </a:pPr>
            <a:r>
              <a:rPr lang="en-GB" sz="2400" b="1" smtClean="0">
                <a:latin typeface="Times New Roman" charset="0"/>
              </a:rPr>
              <a:t>SBČS controlled vassal commercial banks according to the central plan.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wipe(left)">
                                      <p:cBhvr>
                                        <p:cTn id="7" dur="500"/>
                                        <p:tgtEl>
                                          <p:spTgt spid="737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3731">
                                            <p:txEl>
                                              <p:pRg st="1" end="1"/>
                                            </p:txEl>
                                          </p:spTgt>
                                        </p:tgtEl>
                                        <p:attrNameLst>
                                          <p:attrName>style.visibility</p:attrName>
                                        </p:attrNameLst>
                                      </p:cBhvr>
                                      <p:to>
                                        <p:strVal val="visible"/>
                                      </p:to>
                                    </p:set>
                                    <p:animEffect transition="in" filter="wipe(left)">
                                      <p:cBhvr>
                                        <p:cTn id="12" dur="500"/>
                                        <p:tgtEl>
                                          <p:spTgt spid="737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3731">
                                            <p:txEl>
                                              <p:pRg st="2" end="2"/>
                                            </p:txEl>
                                          </p:spTgt>
                                        </p:tgtEl>
                                        <p:attrNameLst>
                                          <p:attrName>style.visibility</p:attrName>
                                        </p:attrNameLst>
                                      </p:cBhvr>
                                      <p:to>
                                        <p:strVal val="visible"/>
                                      </p:to>
                                    </p:set>
                                    <p:animEffect transition="in" filter="wipe(left)">
                                      <p:cBhvr>
                                        <p:cTn id="17" dur="500"/>
                                        <p:tgtEl>
                                          <p:spTgt spid="737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3731">
                                            <p:txEl>
                                              <p:pRg st="3" end="3"/>
                                            </p:txEl>
                                          </p:spTgt>
                                        </p:tgtEl>
                                        <p:attrNameLst>
                                          <p:attrName>style.visibility</p:attrName>
                                        </p:attrNameLst>
                                      </p:cBhvr>
                                      <p:to>
                                        <p:strVal val="visible"/>
                                      </p:to>
                                    </p:set>
                                    <p:animEffect transition="in" filter="wipe(left)">
                                      <p:cBhvr>
                                        <p:cTn id="22" dur="500"/>
                                        <p:tgtEl>
                                          <p:spTgt spid="7373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3731">
                                            <p:txEl>
                                              <p:pRg st="4" end="4"/>
                                            </p:txEl>
                                          </p:spTgt>
                                        </p:tgtEl>
                                        <p:attrNameLst>
                                          <p:attrName>style.visibility</p:attrName>
                                        </p:attrNameLst>
                                      </p:cBhvr>
                                      <p:to>
                                        <p:strVal val="visible"/>
                                      </p:to>
                                    </p:set>
                                    <p:animEffect transition="in" filter="wipe(left)">
                                      <p:cBhvr>
                                        <p:cTn id="27" dur="500"/>
                                        <p:tgtEl>
                                          <p:spTgt spid="737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defRPr/>
            </a:pPr>
            <a:r>
              <a:rPr lang="en-GB" sz="3200" smtClean="0">
                <a:cs typeface="Times New Roman" charset="0"/>
              </a:rPr>
              <a:t>calculation of the net inflation</a:t>
            </a:r>
            <a:r>
              <a:rPr lang="en-GB" sz="3200" smtClean="0">
                <a:solidFill>
                  <a:srgbClr val="000000"/>
                </a:solidFill>
                <a:effectLst>
                  <a:outerShdw blurRad="38100" dist="38100" dir="2700000" algn="tl">
                    <a:srgbClr val="FFFFFF"/>
                  </a:outerShdw>
                </a:effectLst>
                <a:cs typeface="Times New Roman" charset="0"/>
              </a:rPr>
              <a:t> </a:t>
            </a:r>
            <a:endParaRPr lang="cs-CZ" sz="3200" smtClean="0">
              <a:solidFill>
                <a:srgbClr val="000000"/>
              </a:solidFill>
              <a:effectLst>
                <a:outerShdw blurRad="38100" dist="38100" dir="2700000" algn="tl">
                  <a:srgbClr val="FFFFFF"/>
                </a:outerShdw>
              </a:effectLst>
              <a:cs typeface="Times New Roman" charset="0"/>
            </a:endParaRPr>
          </a:p>
        </p:txBody>
      </p:sp>
      <p:sp>
        <p:nvSpPr>
          <p:cNvPr id="43011" name="Rectangle 3"/>
          <p:cNvSpPr>
            <a:spLocks noChangeArrowheads="1"/>
          </p:cNvSpPr>
          <p:nvPr/>
        </p:nvSpPr>
        <p:spPr bwMode="auto">
          <a:xfrm>
            <a:off x="2085975" y="22050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cs-CZ"/>
          </a:p>
        </p:txBody>
      </p:sp>
      <p:grpSp>
        <p:nvGrpSpPr>
          <p:cNvPr id="43012" name="Group 4"/>
          <p:cNvGrpSpPr>
            <a:grpSpLocks/>
          </p:cNvGrpSpPr>
          <p:nvPr/>
        </p:nvGrpSpPr>
        <p:grpSpPr bwMode="auto">
          <a:xfrm>
            <a:off x="1143000" y="1524000"/>
            <a:ext cx="6934200" cy="4648200"/>
            <a:chOff x="-3" y="-3"/>
            <a:chExt cx="3924" cy="6090"/>
          </a:xfrm>
        </p:grpSpPr>
        <p:grpSp>
          <p:nvGrpSpPr>
            <p:cNvPr id="43013" name="Group 5"/>
            <p:cNvGrpSpPr>
              <a:grpSpLocks/>
            </p:cNvGrpSpPr>
            <p:nvPr/>
          </p:nvGrpSpPr>
          <p:grpSpPr bwMode="auto">
            <a:xfrm>
              <a:off x="0" y="0"/>
              <a:ext cx="3918" cy="6084"/>
              <a:chOff x="0" y="0"/>
              <a:chExt cx="3918" cy="6084"/>
            </a:xfrm>
          </p:grpSpPr>
          <p:grpSp>
            <p:nvGrpSpPr>
              <p:cNvPr id="43015" name="Group 6"/>
              <p:cNvGrpSpPr>
                <a:grpSpLocks/>
              </p:cNvGrpSpPr>
              <p:nvPr/>
            </p:nvGrpSpPr>
            <p:grpSpPr bwMode="auto">
              <a:xfrm>
                <a:off x="0" y="0"/>
                <a:ext cx="2964" cy="696"/>
                <a:chOff x="0" y="0"/>
                <a:chExt cx="2964" cy="696"/>
              </a:xfrm>
            </p:grpSpPr>
            <p:sp>
              <p:nvSpPr>
                <p:cNvPr id="43089" name="Rectangle 7"/>
                <p:cNvSpPr>
                  <a:spLocks noChangeArrowheads="1"/>
                </p:cNvSpPr>
                <p:nvPr/>
              </p:nvSpPr>
              <p:spPr bwMode="auto">
                <a:xfrm>
                  <a:off x="0" y="0"/>
                  <a:ext cx="2964" cy="696"/>
                </a:xfrm>
                <a:prstGeom prst="rect">
                  <a:avLst/>
                </a:prstGeom>
                <a:solidFill>
                  <a:srgbClr val="80808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nvGrpSpPr>
                <p:cNvPr id="43090" name="Group 8"/>
                <p:cNvGrpSpPr>
                  <a:grpSpLocks/>
                </p:cNvGrpSpPr>
                <p:nvPr/>
              </p:nvGrpSpPr>
              <p:grpSpPr bwMode="auto">
                <a:xfrm>
                  <a:off x="0" y="0"/>
                  <a:ext cx="2964" cy="672"/>
                  <a:chOff x="0" y="0"/>
                  <a:chExt cx="2964" cy="672"/>
                </a:xfrm>
              </p:grpSpPr>
              <p:sp>
                <p:nvSpPr>
                  <p:cNvPr id="43091" name="Rectangle 9"/>
                  <p:cNvSpPr>
                    <a:spLocks noChangeArrowheads="1"/>
                  </p:cNvSpPr>
                  <p:nvPr/>
                </p:nvSpPr>
                <p:spPr bwMode="auto">
                  <a:xfrm>
                    <a:off x="6" y="6"/>
                    <a:ext cx="2952" cy="660"/>
                  </a:xfrm>
                  <a:prstGeom prst="rect">
                    <a:avLst/>
                  </a:prstGeom>
                  <a:solidFill>
                    <a:srgbClr val="80808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kumimoji="1" lang="en-GB" sz="2000" b="1">
                        <a:solidFill>
                          <a:srgbClr val="FFFFFF"/>
                        </a:solidFill>
                        <a:latin typeface="Times New Roman" pitchFamily="18" charset="0"/>
                        <a:cs typeface="Times New Roman" pitchFamily="18" charset="0"/>
                      </a:rPr>
                      <a:t>A. Items with maximum prices</a:t>
                    </a:r>
                    <a:endParaRPr kumimoji="1" lang="en-US" sz="2400">
                      <a:latin typeface="Times New Roman" pitchFamily="18" charset="0"/>
                    </a:endParaRPr>
                  </a:p>
                </p:txBody>
              </p:sp>
              <p:sp>
                <p:nvSpPr>
                  <p:cNvPr id="43092" name="Rectangle 10"/>
                  <p:cNvSpPr>
                    <a:spLocks noChangeArrowheads="1"/>
                  </p:cNvSpPr>
                  <p:nvPr/>
                </p:nvSpPr>
                <p:spPr bwMode="auto">
                  <a:xfrm>
                    <a:off x="0" y="0"/>
                    <a:ext cx="2964" cy="672"/>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grpSp>
            <p:nvGrpSpPr>
              <p:cNvPr id="43016" name="Group 11"/>
              <p:cNvGrpSpPr>
                <a:grpSpLocks/>
              </p:cNvGrpSpPr>
              <p:nvPr/>
            </p:nvGrpSpPr>
            <p:grpSpPr bwMode="auto">
              <a:xfrm>
                <a:off x="2964" y="0"/>
                <a:ext cx="954" cy="672"/>
                <a:chOff x="2964" y="0"/>
                <a:chExt cx="954" cy="672"/>
              </a:xfrm>
            </p:grpSpPr>
            <p:sp>
              <p:nvSpPr>
                <p:cNvPr id="43087" name="Rectangle 12"/>
                <p:cNvSpPr>
                  <a:spLocks noChangeArrowheads="1"/>
                </p:cNvSpPr>
                <p:nvPr/>
              </p:nvSpPr>
              <p:spPr bwMode="auto">
                <a:xfrm>
                  <a:off x="2970" y="6"/>
                  <a:ext cx="942" cy="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kumimoji="1" lang="en-GB" sz="2000" b="1">
                      <a:solidFill>
                        <a:srgbClr val="FFFFFF"/>
                      </a:solidFill>
                      <a:latin typeface="Times New Roman" pitchFamily="18" charset="0"/>
                      <a:cs typeface="Times New Roman" pitchFamily="18" charset="0"/>
                    </a:rPr>
                    <a:t>Constant </a:t>
                  </a:r>
                  <a:br>
                    <a:rPr kumimoji="1" lang="en-GB" sz="2000" b="1">
                      <a:solidFill>
                        <a:srgbClr val="FFFFFF"/>
                      </a:solidFill>
                      <a:latin typeface="Times New Roman" pitchFamily="18" charset="0"/>
                      <a:cs typeface="Times New Roman" pitchFamily="18" charset="0"/>
                    </a:rPr>
                  </a:br>
                  <a:r>
                    <a:rPr kumimoji="1" lang="en-GB" sz="2000" b="1">
                      <a:solidFill>
                        <a:srgbClr val="FFFFFF"/>
                      </a:solidFill>
                      <a:latin typeface="Times New Roman" pitchFamily="18" charset="0"/>
                      <a:cs typeface="Times New Roman" pitchFamily="18" charset="0"/>
                    </a:rPr>
                    <a:t>weight in %</a:t>
                  </a:r>
                  <a:endParaRPr kumimoji="1" lang="en-US" sz="2400">
                    <a:latin typeface="Times New Roman" pitchFamily="18" charset="0"/>
                  </a:endParaRPr>
                </a:p>
              </p:txBody>
            </p:sp>
            <p:sp>
              <p:nvSpPr>
                <p:cNvPr id="43088" name="Rectangle 13"/>
                <p:cNvSpPr>
                  <a:spLocks noChangeArrowheads="1"/>
                </p:cNvSpPr>
                <p:nvPr/>
              </p:nvSpPr>
              <p:spPr bwMode="auto">
                <a:xfrm>
                  <a:off x="2964" y="0"/>
                  <a:ext cx="954" cy="672"/>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3017" name="Group 14"/>
              <p:cNvGrpSpPr>
                <a:grpSpLocks/>
              </p:cNvGrpSpPr>
              <p:nvPr/>
            </p:nvGrpSpPr>
            <p:grpSpPr bwMode="auto">
              <a:xfrm>
                <a:off x="0" y="684"/>
                <a:ext cx="3918" cy="504"/>
                <a:chOff x="0" y="684"/>
                <a:chExt cx="3918" cy="504"/>
              </a:xfrm>
            </p:grpSpPr>
            <p:sp>
              <p:nvSpPr>
                <p:cNvPr id="43083" name="Rectangle 15"/>
                <p:cNvSpPr>
                  <a:spLocks noChangeArrowheads="1"/>
                </p:cNvSpPr>
                <p:nvPr/>
              </p:nvSpPr>
              <p:spPr bwMode="auto">
                <a:xfrm>
                  <a:off x="0" y="684"/>
                  <a:ext cx="3918" cy="504"/>
                </a:xfrm>
                <a:prstGeom prst="rect">
                  <a:avLst/>
                </a:prstGeom>
                <a:solidFill>
                  <a:srgbClr val="80808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nvGrpSpPr>
                <p:cNvPr id="43084" name="Group 16"/>
                <p:cNvGrpSpPr>
                  <a:grpSpLocks/>
                </p:cNvGrpSpPr>
                <p:nvPr/>
              </p:nvGrpSpPr>
              <p:grpSpPr bwMode="auto">
                <a:xfrm>
                  <a:off x="0" y="684"/>
                  <a:ext cx="3918" cy="480"/>
                  <a:chOff x="0" y="684"/>
                  <a:chExt cx="3918" cy="480"/>
                </a:xfrm>
              </p:grpSpPr>
              <p:sp>
                <p:nvSpPr>
                  <p:cNvPr id="43085" name="Rectangle 17"/>
                  <p:cNvSpPr>
                    <a:spLocks noChangeArrowheads="1"/>
                  </p:cNvSpPr>
                  <p:nvPr/>
                </p:nvSpPr>
                <p:spPr bwMode="auto">
                  <a:xfrm>
                    <a:off x="6" y="690"/>
                    <a:ext cx="3906" cy="468"/>
                  </a:xfrm>
                  <a:prstGeom prst="rect">
                    <a:avLst/>
                  </a:prstGeom>
                  <a:solidFill>
                    <a:srgbClr val="80808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kumimoji="1" lang="en-GB" sz="2000" b="1">
                        <a:solidFill>
                          <a:srgbClr val="FFFFFF"/>
                        </a:solidFill>
                        <a:latin typeface="Times New Roman" pitchFamily="18" charset="0"/>
                        <a:cs typeface="Times New Roman" pitchFamily="18" charset="0"/>
                      </a:rPr>
                      <a:t>a) set by the Ministry of Finance of the Czech Republic</a:t>
                    </a:r>
                    <a:endParaRPr kumimoji="1" lang="en-US" sz="2400">
                      <a:latin typeface="Times New Roman" pitchFamily="18" charset="0"/>
                    </a:endParaRPr>
                  </a:p>
                </p:txBody>
              </p:sp>
              <p:sp>
                <p:nvSpPr>
                  <p:cNvPr id="43086" name="Rectangle 18"/>
                  <p:cNvSpPr>
                    <a:spLocks noChangeArrowheads="1"/>
                  </p:cNvSpPr>
                  <p:nvPr/>
                </p:nvSpPr>
                <p:spPr bwMode="auto">
                  <a:xfrm>
                    <a:off x="0" y="684"/>
                    <a:ext cx="3918" cy="480"/>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grpSp>
            <p:nvGrpSpPr>
              <p:cNvPr id="43018" name="Group 19"/>
              <p:cNvGrpSpPr>
                <a:grpSpLocks/>
              </p:cNvGrpSpPr>
              <p:nvPr/>
            </p:nvGrpSpPr>
            <p:grpSpPr bwMode="auto">
              <a:xfrm>
                <a:off x="0" y="1176"/>
                <a:ext cx="152" cy="2940"/>
                <a:chOff x="0" y="1176"/>
                <a:chExt cx="152" cy="2940"/>
              </a:xfrm>
            </p:grpSpPr>
            <p:sp>
              <p:nvSpPr>
                <p:cNvPr id="43081" name="Rectangle 20"/>
                <p:cNvSpPr>
                  <a:spLocks noChangeArrowheads="1"/>
                </p:cNvSpPr>
                <p:nvPr/>
              </p:nvSpPr>
              <p:spPr bwMode="auto">
                <a:xfrm>
                  <a:off x="6" y="1182"/>
                  <a:ext cx="140" cy="2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kumimoji="1" lang="en-US" sz="1200">
                      <a:solidFill>
                        <a:srgbClr val="000000"/>
                      </a:solidFill>
                      <a:latin typeface="Times New Roman" pitchFamily="18" charset="0"/>
                      <a:cs typeface="Times New Roman" pitchFamily="18" charset="0"/>
                    </a:rPr>
                    <a:t> </a:t>
                  </a:r>
                </a:p>
                <a:p>
                  <a:pPr eaLnBrk="0" hangingPunct="0"/>
                  <a:endParaRPr kumimoji="1" lang="en-US" sz="2400">
                    <a:latin typeface="Times New Roman" pitchFamily="18" charset="0"/>
                  </a:endParaRPr>
                </a:p>
              </p:txBody>
            </p:sp>
            <p:sp>
              <p:nvSpPr>
                <p:cNvPr id="43082" name="Rectangle 21"/>
                <p:cNvSpPr>
                  <a:spLocks noChangeArrowheads="1"/>
                </p:cNvSpPr>
                <p:nvPr/>
              </p:nvSpPr>
              <p:spPr bwMode="auto">
                <a:xfrm>
                  <a:off x="0" y="1176"/>
                  <a:ext cx="152" cy="2940"/>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3019" name="Group 22"/>
              <p:cNvGrpSpPr>
                <a:grpSpLocks/>
              </p:cNvGrpSpPr>
              <p:nvPr/>
            </p:nvGrpSpPr>
            <p:grpSpPr bwMode="auto">
              <a:xfrm>
                <a:off x="152" y="1176"/>
                <a:ext cx="2812" cy="480"/>
                <a:chOff x="152" y="1176"/>
                <a:chExt cx="2812" cy="480"/>
              </a:xfrm>
            </p:grpSpPr>
            <p:sp>
              <p:nvSpPr>
                <p:cNvPr id="43079" name="Rectangle 23"/>
                <p:cNvSpPr>
                  <a:spLocks noChangeArrowheads="1"/>
                </p:cNvSpPr>
                <p:nvPr/>
              </p:nvSpPr>
              <p:spPr bwMode="auto">
                <a:xfrm>
                  <a:off x="158" y="1182"/>
                  <a:ext cx="2800"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kumimoji="1" lang="en-GB" sz="2000" b="1">
                      <a:solidFill>
                        <a:srgbClr val="FFFFFF"/>
                      </a:solidFill>
                      <a:latin typeface="Times New Roman" pitchFamily="18" charset="0"/>
                      <a:cs typeface="Times New Roman" pitchFamily="18" charset="0"/>
                    </a:rPr>
                    <a:t>net rent for rental flats</a:t>
                  </a:r>
                  <a:endParaRPr kumimoji="1" lang="en-US" sz="2400">
                    <a:latin typeface="Times New Roman" pitchFamily="18" charset="0"/>
                  </a:endParaRPr>
                </a:p>
              </p:txBody>
            </p:sp>
            <p:sp>
              <p:nvSpPr>
                <p:cNvPr id="43080" name="Rectangle 24"/>
                <p:cNvSpPr>
                  <a:spLocks noChangeArrowheads="1"/>
                </p:cNvSpPr>
                <p:nvPr/>
              </p:nvSpPr>
              <p:spPr bwMode="auto">
                <a:xfrm>
                  <a:off x="152" y="1176"/>
                  <a:ext cx="2812" cy="480"/>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3020" name="Group 25"/>
              <p:cNvGrpSpPr>
                <a:grpSpLocks/>
              </p:cNvGrpSpPr>
              <p:nvPr/>
            </p:nvGrpSpPr>
            <p:grpSpPr bwMode="auto">
              <a:xfrm>
                <a:off x="2964" y="1176"/>
                <a:ext cx="954" cy="480"/>
                <a:chOff x="2964" y="1176"/>
                <a:chExt cx="954" cy="480"/>
              </a:xfrm>
            </p:grpSpPr>
            <p:sp>
              <p:nvSpPr>
                <p:cNvPr id="43077" name="Rectangle 26"/>
                <p:cNvSpPr>
                  <a:spLocks noChangeArrowheads="1"/>
                </p:cNvSpPr>
                <p:nvPr/>
              </p:nvSpPr>
              <p:spPr bwMode="auto">
                <a:xfrm>
                  <a:off x="2970" y="1182"/>
                  <a:ext cx="942"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kumimoji="1" lang="en-GB" sz="2000" b="1">
                      <a:solidFill>
                        <a:srgbClr val="FFFFFF"/>
                      </a:solidFill>
                      <a:latin typeface="Times New Roman" pitchFamily="18" charset="0"/>
                      <a:cs typeface="Times New Roman" pitchFamily="18" charset="0"/>
                    </a:rPr>
                    <a:t>1,6531</a:t>
                  </a:r>
                  <a:endParaRPr kumimoji="1" lang="en-US" sz="2400">
                    <a:latin typeface="Times New Roman" pitchFamily="18" charset="0"/>
                  </a:endParaRPr>
                </a:p>
              </p:txBody>
            </p:sp>
            <p:sp>
              <p:nvSpPr>
                <p:cNvPr id="43078" name="Rectangle 27"/>
                <p:cNvSpPr>
                  <a:spLocks noChangeArrowheads="1"/>
                </p:cNvSpPr>
                <p:nvPr/>
              </p:nvSpPr>
              <p:spPr bwMode="auto">
                <a:xfrm>
                  <a:off x="2964" y="1176"/>
                  <a:ext cx="954" cy="480"/>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3021" name="Group 28"/>
              <p:cNvGrpSpPr>
                <a:grpSpLocks/>
              </p:cNvGrpSpPr>
              <p:nvPr/>
            </p:nvGrpSpPr>
            <p:grpSpPr bwMode="auto">
              <a:xfrm>
                <a:off x="152" y="1668"/>
                <a:ext cx="2812" cy="480"/>
                <a:chOff x="152" y="1668"/>
                <a:chExt cx="2812" cy="480"/>
              </a:xfrm>
            </p:grpSpPr>
            <p:sp>
              <p:nvSpPr>
                <p:cNvPr id="43075" name="Rectangle 29"/>
                <p:cNvSpPr>
                  <a:spLocks noChangeArrowheads="1"/>
                </p:cNvSpPr>
                <p:nvPr/>
              </p:nvSpPr>
              <p:spPr bwMode="auto">
                <a:xfrm>
                  <a:off x="158" y="1674"/>
                  <a:ext cx="2800"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kumimoji="1" lang="en-GB" sz="2000" b="1">
                      <a:solidFill>
                        <a:srgbClr val="FFFFFF"/>
                      </a:solidFill>
                      <a:latin typeface="Times New Roman" pitchFamily="18" charset="0"/>
                      <a:cs typeface="Times New Roman" pitchFamily="18" charset="0"/>
                    </a:rPr>
                    <a:t>electricity</a:t>
                  </a:r>
                  <a:endParaRPr kumimoji="1" lang="en-US" sz="2400">
                    <a:latin typeface="Times New Roman" pitchFamily="18" charset="0"/>
                  </a:endParaRPr>
                </a:p>
              </p:txBody>
            </p:sp>
            <p:sp>
              <p:nvSpPr>
                <p:cNvPr id="43076" name="Rectangle 30"/>
                <p:cNvSpPr>
                  <a:spLocks noChangeArrowheads="1"/>
                </p:cNvSpPr>
                <p:nvPr/>
              </p:nvSpPr>
              <p:spPr bwMode="auto">
                <a:xfrm>
                  <a:off x="152" y="1668"/>
                  <a:ext cx="2812" cy="480"/>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3022" name="Group 31"/>
              <p:cNvGrpSpPr>
                <a:grpSpLocks/>
              </p:cNvGrpSpPr>
              <p:nvPr/>
            </p:nvGrpSpPr>
            <p:grpSpPr bwMode="auto">
              <a:xfrm>
                <a:off x="2964" y="1668"/>
                <a:ext cx="954" cy="480"/>
                <a:chOff x="2964" y="1668"/>
                <a:chExt cx="954" cy="480"/>
              </a:xfrm>
            </p:grpSpPr>
            <p:sp>
              <p:nvSpPr>
                <p:cNvPr id="43073" name="Rectangle 32"/>
                <p:cNvSpPr>
                  <a:spLocks noChangeArrowheads="1"/>
                </p:cNvSpPr>
                <p:nvPr/>
              </p:nvSpPr>
              <p:spPr bwMode="auto">
                <a:xfrm>
                  <a:off x="2970" y="1674"/>
                  <a:ext cx="942"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kumimoji="1" lang="en-GB" sz="2000" b="1">
                      <a:solidFill>
                        <a:srgbClr val="FFFFFF"/>
                      </a:solidFill>
                      <a:latin typeface="Times New Roman" pitchFamily="18" charset="0"/>
                      <a:cs typeface="Times New Roman" pitchFamily="18" charset="0"/>
                    </a:rPr>
                    <a:t>2,5249</a:t>
                  </a:r>
                  <a:endParaRPr kumimoji="1" lang="en-US" sz="2400">
                    <a:latin typeface="Times New Roman" pitchFamily="18" charset="0"/>
                  </a:endParaRPr>
                </a:p>
              </p:txBody>
            </p:sp>
            <p:sp>
              <p:nvSpPr>
                <p:cNvPr id="43074" name="Rectangle 33"/>
                <p:cNvSpPr>
                  <a:spLocks noChangeArrowheads="1"/>
                </p:cNvSpPr>
                <p:nvPr/>
              </p:nvSpPr>
              <p:spPr bwMode="auto">
                <a:xfrm>
                  <a:off x="2964" y="1668"/>
                  <a:ext cx="954" cy="480"/>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3023" name="Group 34"/>
              <p:cNvGrpSpPr>
                <a:grpSpLocks/>
              </p:cNvGrpSpPr>
              <p:nvPr/>
            </p:nvGrpSpPr>
            <p:grpSpPr bwMode="auto">
              <a:xfrm>
                <a:off x="152" y="2160"/>
                <a:ext cx="2812" cy="480"/>
                <a:chOff x="152" y="2160"/>
                <a:chExt cx="2812" cy="480"/>
              </a:xfrm>
            </p:grpSpPr>
            <p:sp>
              <p:nvSpPr>
                <p:cNvPr id="43071" name="Rectangle 35"/>
                <p:cNvSpPr>
                  <a:spLocks noChangeArrowheads="1"/>
                </p:cNvSpPr>
                <p:nvPr/>
              </p:nvSpPr>
              <p:spPr bwMode="auto">
                <a:xfrm>
                  <a:off x="158" y="2166"/>
                  <a:ext cx="2800"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kumimoji="1" lang="en-GB" sz="2000" b="1">
                      <a:solidFill>
                        <a:srgbClr val="FFFFFF"/>
                      </a:solidFill>
                      <a:latin typeface="Times New Roman" pitchFamily="18" charset="0"/>
                      <a:cs typeface="Times New Roman" pitchFamily="18" charset="0"/>
                    </a:rPr>
                    <a:t>gas</a:t>
                  </a:r>
                  <a:endParaRPr kumimoji="1" lang="en-US" sz="2400">
                    <a:latin typeface="Times New Roman" pitchFamily="18" charset="0"/>
                  </a:endParaRPr>
                </a:p>
              </p:txBody>
            </p:sp>
            <p:sp>
              <p:nvSpPr>
                <p:cNvPr id="43072" name="Rectangle 36"/>
                <p:cNvSpPr>
                  <a:spLocks noChangeArrowheads="1"/>
                </p:cNvSpPr>
                <p:nvPr/>
              </p:nvSpPr>
              <p:spPr bwMode="auto">
                <a:xfrm>
                  <a:off x="152" y="2160"/>
                  <a:ext cx="2812" cy="480"/>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3024" name="Group 37"/>
              <p:cNvGrpSpPr>
                <a:grpSpLocks/>
              </p:cNvGrpSpPr>
              <p:nvPr/>
            </p:nvGrpSpPr>
            <p:grpSpPr bwMode="auto">
              <a:xfrm>
                <a:off x="2964" y="2160"/>
                <a:ext cx="954" cy="480"/>
                <a:chOff x="2964" y="2160"/>
                <a:chExt cx="954" cy="480"/>
              </a:xfrm>
            </p:grpSpPr>
            <p:sp>
              <p:nvSpPr>
                <p:cNvPr id="43069" name="Rectangle 38"/>
                <p:cNvSpPr>
                  <a:spLocks noChangeArrowheads="1"/>
                </p:cNvSpPr>
                <p:nvPr/>
              </p:nvSpPr>
              <p:spPr bwMode="auto">
                <a:xfrm>
                  <a:off x="2970" y="2166"/>
                  <a:ext cx="942"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kumimoji="1" lang="en-GB" sz="2000" b="1">
                      <a:solidFill>
                        <a:srgbClr val="FFFFFF"/>
                      </a:solidFill>
                      <a:latin typeface="Times New Roman" pitchFamily="18" charset="0"/>
                      <a:cs typeface="Times New Roman" pitchFamily="18" charset="0"/>
                    </a:rPr>
                    <a:t>0,9589</a:t>
                  </a:r>
                  <a:endParaRPr kumimoji="1" lang="en-US" sz="2400">
                    <a:latin typeface="Times New Roman" pitchFamily="18" charset="0"/>
                  </a:endParaRPr>
                </a:p>
              </p:txBody>
            </p:sp>
            <p:sp>
              <p:nvSpPr>
                <p:cNvPr id="43070" name="Rectangle 39"/>
                <p:cNvSpPr>
                  <a:spLocks noChangeArrowheads="1"/>
                </p:cNvSpPr>
                <p:nvPr/>
              </p:nvSpPr>
              <p:spPr bwMode="auto">
                <a:xfrm>
                  <a:off x="2964" y="2160"/>
                  <a:ext cx="954" cy="480"/>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3025" name="Group 40"/>
              <p:cNvGrpSpPr>
                <a:grpSpLocks/>
              </p:cNvGrpSpPr>
              <p:nvPr/>
            </p:nvGrpSpPr>
            <p:grpSpPr bwMode="auto">
              <a:xfrm>
                <a:off x="152" y="2652"/>
                <a:ext cx="2812" cy="480"/>
                <a:chOff x="152" y="2652"/>
                <a:chExt cx="2812" cy="480"/>
              </a:xfrm>
            </p:grpSpPr>
            <p:sp>
              <p:nvSpPr>
                <p:cNvPr id="43067" name="Rectangle 41"/>
                <p:cNvSpPr>
                  <a:spLocks noChangeArrowheads="1"/>
                </p:cNvSpPr>
                <p:nvPr/>
              </p:nvSpPr>
              <p:spPr bwMode="auto">
                <a:xfrm>
                  <a:off x="158" y="2658"/>
                  <a:ext cx="2800"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kumimoji="1" lang="en-GB" sz="2000" b="1">
                      <a:solidFill>
                        <a:srgbClr val="FFFFFF"/>
                      </a:solidFill>
                      <a:latin typeface="Times New Roman" pitchFamily="18" charset="0"/>
                      <a:cs typeface="Times New Roman" pitchFamily="18" charset="0"/>
                    </a:rPr>
                    <a:t>medicine and health care output</a:t>
                  </a:r>
                  <a:endParaRPr kumimoji="1" lang="en-US" sz="2400">
                    <a:latin typeface="Times New Roman" pitchFamily="18" charset="0"/>
                  </a:endParaRPr>
                </a:p>
              </p:txBody>
            </p:sp>
            <p:sp>
              <p:nvSpPr>
                <p:cNvPr id="43068" name="Rectangle 42"/>
                <p:cNvSpPr>
                  <a:spLocks noChangeArrowheads="1"/>
                </p:cNvSpPr>
                <p:nvPr/>
              </p:nvSpPr>
              <p:spPr bwMode="auto">
                <a:xfrm>
                  <a:off x="152" y="2652"/>
                  <a:ext cx="2812" cy="480"/>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3026" name="Group 43"/>
              <p:cNvGrpSpPr>
                <a:grpSpLocks/>
              </p:cNvGrpSpPr>
              <p:nvPr/>
            </p:nvGrpSpPr>
            <p:grpSpPr bwMode="auto">
              <a:xfrm>
                <a:off x="2964" y="2652"/>
                <a:ext cx="954" cy="480"/>
                <a:chOff x="2964" y="2652"/>
                <a:chExt cx="954" cy="480"/>
              </a:xfrm>
            </p:grpSpPr>
            <p:sp>
              <p:nvSpPr>
                <p:cNvPr id="43065" name="Rectangle 44"/>
                <p:cNvSpPr>
                  <a:spLocks noChangeArrowheads="1"/>
                </p:cNvSpPr>
                <p:nvPr/>
              </p:nvSpPr>
              <p:spPr bwMode="auto">
                <a:xfrm>
                  <a:off x="2970" y="2658"/>
                  <a:ext cx="942"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kumimoji="1" lang="en-GB" sz="2000" b="1">
                      <a:solidFill>
                        <a:srgbClr val="FFFFFF"/>
                      </a:solidFill>
                      <a:latin typeface="Times New Roman" pitchFamily="18" charset="0"/>
                      <a:cs typeface="Times New Roman" pitchFamily="18" charset="0"/>
                    </a:rPr>
                    <a:t>0,6734</a:t>
                  </a:r>
                  <a:endParaRPr kumimoji="1" lang="en-US" sz="2400">
                    <a:latin typeface="Times New Roman" pitchFamily="18" charset="0"/>
                  </a:endParaRPr>
                </a:p>
              </p:txBody>
            </p:sp>
            <p:sp>
              <p:nvSpPr>
                <p:cNvPr id="43066" name="Rectangle 45"/>
                <p:cNvSpPr>
                  <a:spLocks noChangeArrowheads="1"/>
                </p:cNvSpPr>
                <p:nvPr/>
              </p:nvSpPr>
              <p:spPr bwMode="auto">
                <a:xfrm>
                  <a:off x="2964" y="2652"/>
                  <a:ext cx="954" cy="480"/>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3027" name="Group 46"/>
              <p:cNvGrpSpPr>
                <a:grpSpLocks/>
              </p:cNvGrpSpPr>
              <p:nvPr/>
            </p:nvGrpSpPr>
            <p:grpSpPr bwMode="auto">
              <a:xfrm>
                <a:off x="152" y="3144"/>
                <a:ext cx="2812" cy="480"/>
                <a:chOff x="152" y="3144"/>
                <a:chExt cx="2812" cy="480"/>
              </a:xfrm>
            </p:grpSpPr>
            <p:sp>
              <p:nvSpPr>
                <p:cNvPr id="43063" name="Rectangle 47"/>
                <p:cNvSpPr>
                  <a:spLocks noChangeArrowheads="1"/>
                </p:cNvSpPr>
                <p:nvPr/>
              </p:nvSpPr>
              <p:spPr bwMode="auto">
                <a:xfrm>
                  <a:off x="158" y="3150"/>
                  <a:ext cx="2800"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kumimoji="1" lang="en-GB" sz="2000" b="1">
                      <a:solidFill>
                        <a:srgbClr val="FFFFFF"/>
                      </a:solidFill>
                      <a:latin typeface="Times New Roman" pitchFamily="18" charset="0"/>
                      <a:cs typeface="Times New Roman" pitchFamily="18" charset="0"/>
                    </a:rPr>
                    <a:t>passenger railway transport</a:t>
                  </a:r>
                  <a:endParaRPr kumimoji="1" lang="en-US" sz="2400">
                    <a:latin typeface="Times New Roman" pitchFamily="18" charset="0"/>
                  </a:endParaRPr>
                </a:p>
              </p:txBody>
            </p:sp>
            <p:sp>
              <p:nvSpPr>
                <p:cNvPr id="43064" name="Rectangle 48"/>
                <p:cNvSpPr>
                  <a:spLocks noChangeArrowheads="1"/>
                </p:cNvSpPr>
                <p:nvPr/>
              </p:nvSpPr>
              <p:spPr bwMode="auto">
                <a:xfrm>
                  <a:off x="152" y="3144"/>
                  <a:ext cx="2812" cy="480"/>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3028" name="Group 49"/>
              <p:cNvGrpSpPr>
                <a:grpSpLocks/>
              </p:cNvGrpSpPr>
              <p:nvPr/>
            </p:nvGrpSpPr>
            <p:grpSpPr bwMode="auto">
              <a:xfrm>
                <a:off x="2964" y="3144"/>
                <a:ext cx="954" cy="480"/>
                <a:chOff x="2964" y="3144"/>
                <a:chExt cx="954" cy="480"/>
              </a:xfrm>
            </p:grpSpPr>
            <p:sp>
              <p:nvSpPr>
                <p:cNvPr id="43061" name="Rectangle 50"/>
                <p:cNvSpPr>
                  <a:spLocks noChangeArrowheads="1"/>
                </p:cNvSpPr>
                <p:nvPr/>
              </p:nvSpPr>
              <p:spPr bwMode="auto">
                <a:xfrm>
                  <a:off x="2970" y="3150"/>
                  <a:ext cx="942"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kumimoji="1" lang="en-GB" sz="2000" b="1">
                      <a:solidFill>
                        <a:srgbClr val="FFFFFF"/>
                      </a:solidFill>
                      <a:latin typeface="Times New Roman" pitchFamily="18" charset="0"/>
                      <a:cs typeface="Times New Roman" pitchFamily="18" charset="0"/>
                    </a:rPr>
                    <a:t>0,2081</a:t>
                  </a:r>
                  <a:endParaRPr kumimoji="1" lang="en-US" sz="2400">
                    <a:latin typeface="Times New Roman" pitchFamily="18" charset="0"/>
                  </a:endParaRPr>
                </a:p>
              </p:txBody>
            </p:sp>
            <p:sp>
              <p:nvSpPr>
                <p:cNvPr id="43062" name="Rectangle 51"/>
                <p:cNvSpPr>
                  <a:spLocks noChangeArrowheads="1"/>
                </p:cNvSpPr>
                <p:nvPr/>
              </p:nvSpPr>
              <p:spPr bwMode="auto">
                <a:xfrm>
                  <a:off x="2964" y="3144"/>
                  <a:ext cx="954" cy="480"/>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3029" name="Group 52"/>
              <p:cNvGrpSpPr>
                <a:grpSpLocks/>
              </p:cNvGrpSpPr>
              <p:nvPr/>
            </p:nvGrpSpPr>
            <p:grpSpPr bwMode="auto">
              <a:xfrm>
                <a:off x="152" y="3636"/>
                <a:ext cx="2812" cy="480"/>
                <a:chOff x="152" y="3636"/>
                <a:chExt cx="2812" cy="480"/>
              </a:xfrm>
            </p:grpSpPr>
            <p:sp>
              <p:nvSpPr>
                <p:cNvPr id="43059" name="Rectangle 53"/>
                <p:cNvSpPr>
                  <a:spLocks noChangeArrowheads="1"/>
                </p:cNvSpPr>
                <p:nvPr/>
              </p:nvSpPr>
              <p:spPr bwMode="auto">
                <a:xfrm>
                  <a:off x="158" y="3642"/>
                  <a:ext cx="2800"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kumimoji="1" lang="en-GB" sz="2000" b="1">
                      <a:solidFill>
                        <a:srgbClr val="FFFFFF"/>
                      </a:solidFill>
                      <a:latin typeface="Times New Roman" pitchFamily="18" charset="0"/>
                      <a:cs typeface="Times New Roman" pitchFamily="18" charset="0"/>
                    </a:rPr>
                    <a:t>telecommunication services – telephone</a:t>
                  </a:r>
                  <a:endParaRPr kumimoji="1" lang="en-US" sz="2400">
                    <a:latin typeface="Times New Roman" pitchFamily="18" charset="0"/>
                  </a:endParaRPr>
                </a:p>
              </p:txBody>
            </p:sp>
            <p:sp>
              <p:nvSpPr>
                <p:cNvPr id="43060" name="Rectangle 54"/>
                <p:cNvSpPr>
                  <a:spLocks noChangeArrowheads="1"/>
                </p:cNvSpPr>
                <p:nvPr/>
              </p:nvSpPr>
              <p:spPr bwMode="auto">
                <a:xfrm>
                  <a:off x="152" y="3636"/>
                  <a:ext cx="2812" cy="480"/>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3030" name="Group 55"/>
              <p:cNvGrpSpPr>
                <a:grpSpLocks/>
              </p:cNvGrpSpPr>
              <p:nvPr/>
            </p:nvGrpSpPr>
            <p:grpSpPr bwMode="auto">
              <a:xfrm>
                <a:off x="2964" y="3636"/>
                <a:ext cx="954" cy="480"/>
                <a:chOff x="2964" y="3636"/>
                <a:chExt cx="954" cy="480"/>
              </a:xfrm>
            </p:grpSpPr>
            <p:sp>
              <p:nvSpPr>
                <p:cNvPr id="43057" name="Rectangle 56"/>
                <p:cNvSpPr>
                  <a:spLocks noChangeArrowheads="1"/>
                </p:cNvSpPr>
                <p:nvPr/>
              </p:nvSpPr>
              <p:spPr bwMode="auto">
                <a:xfrm>
                  <a:off x="2970" y="3642"/>
                  <a:ext cx="942"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kumimoji="1" lang="en-GB" sz="2000" b="1">
                      <a:solidFill>
                        <a:srgbClr val="FFFFFF"/>
                      </a:solidFill>
                      <a:latin typeface="Times New Roman" pitchFamily="18" charset="0"/>
                      <a:cs typeface="Times New Roman" pitchFamily="18" charset="0"/>
                    </a:rPr>
                    <a:t>0,7605</a:t>
                  </a:r>
                  <a:endParaRPr kumimoji="1" lang="en-US" sz="2400">
                    <a:latin typeface="Times New Roman" pitchFamily="18" charset="0"/>
                  </a:endParaRPr>
                </a:p>
              </p:txBody>
            </p:sp>
            <p:sp>
              <p:nvSpPr>
                <p:cNvPr id="43058" name="Rectangle 57"/>
                <p:cNvSpPr>
                  <a:spLocks noChangeArrowheads="1"/>
                </p:cNvSpPr>
                <p:nvPr/>
              </p:nvSpPr>
              <p:spPr bwMode="auto">
                <a:xfrm>
                  <a:off x="2964" y="3636"/>
                  <a:ext cx="954" cy="480"/>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3031" name="Group 58"/>
              <p:cNvGrpSpPr>
                <a:grpSpLocks/>
              </p:cNvGrpSpPr>
              <p:nvPr/>
            </p:nvGrpSpPr>
            <p:grpSpPr bwMode="auto">
              <a:xfrm>
                <a:off x="0" y="4128"/>
                <a:ext cx="3918" cy="504"/>
                <a:chOff x="0" y="4128"/>
                <a:chExt cx="3918" cy="504"/>
              </a:xfrm>
            </p:grpSpPr>
            <p:sp>
              <p:nvSpPr>
                <p:cNvPr id="43053" name="Rectangle 59"/>
                <p:cNvSpPr>
                  <a:spLocks noChangeArrowheads="1"/>
                </p:cNvSpPr>
                <p:nvPr/>
              </p:nvSpPr>
              <p:spPr bwMode="auto">
                <a:xfrm>
                  <a:off x="0" y="4128"/>
                  <a:ext cx="3918" cy="504"/>
                </a:xfrm>
                <a:prstGeom prst="rect">
                  <a:avLst/>
                </a:prstGeom>
                <a:solidFill>
                  <a:srgbClr val="80808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nvGrpSpPr>
                <p:cNvPr id="43054" name="Group 60"/>
                <p:cNvGrpSpPr>
                  <a:grpSpLocks/>
                </p:cNvGrpSpPr>
                <p:nvPr/>
              </p:nvGrpSpPr>
              <p:grpSpPr bwMode="auto">
                <a:xfrm>
                  <a:off x="0" y="4128"/>
                  <a:ext cx="3918" cy="480"/>
                  <a:chOff x="0" y="4128"/>
                  <a:chExt cx="3918" cy="480"/>
                </a:xfrm>
              </p:grpSpPr>
              <p:sp>
                <p:nvSpPr>
                  <p:cNvPr id="43055" name="Rectangle 61"/>
                  <p:cNvSpPr>
                    <a:spLocks noChangeArrowheads="1"/>
                  </p:cNvSpPr>
                  <p:nvPr/>
                </p:nvSpPr>
                <p:spPr bwMode="auto">
                  <a:xfrm>
                    <a:off x="6" y="4134"/>
                    <a:ext cx="3906" cy="468"/>
                  </a:xfrm>
                  <a:prstGeom prst="rect">
                    <a:avLst/>
                  </a:prstGeom>
                  <a:solidFill>
                    <a:srgbClr val="80808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kumimoji="1" lang="en-GB" sz="2000" b="1">
                        <a:solidFill>
                          <a:srgbClr val="FFFFFF"/>
                        </a:solidFill>
                        <a:latin typeface="Times New Roman" pitchFamily="18" charset="0"/>
                        <a:cs typeface="Times New Roman" pitchFamily="18" charset="0"/>
                      </a:rPr>
                      <a:t>b) set by local authorities</a:t>
                    </a:r>
                    <a:endParaRPr kumimoji="1" lang="en-US" sz="2400">
                      <a:latin typeface="Times New Roman" pitchFamily="18" charset="0"/>
                    </a:endParaRPr>
                  </a:p>
                </p:txBody>
              </p:sp>
              <p:sp>
                <p:nvSpPr>
                  <p:cNvPr id="43056" name="Rectangle 62"/>
                  <p:cNvSpPr>
                    <a:spLocks noChangeArrowheads="1"/>
                  </p:cNvSpPr>
                  <p:nvPr/>
                </p:nvSpPr>
                <p:spPr bwMode="auto">
                  <a:xfrm>
                    <a:off x="0" y="4128"/>
                    <a:ext cx="3918" cy="480"/>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grpSp>
            <p:nvGrpSpPr>
              <p:cNvPr id="43032" name="Group 63"/>
              <p:cNvGrpSpPr>
                <a:grpSpLocks/>
              </p:cNvGrpSpPr>
              <p:nvPr/>
            </p:nvGrpSpPr>
            <p:grpSpPr bwMode="auto">
              <a:xfrm>
                <a:off x="0" y="4620"/>
                <a:ext cx="152" cy="1464"/>
                <a:chOff x="0" y="4620"/>
                <a:chExt cx="152" cy="1464"/>
              </a:xfrm>
            </p:grpSpPr>
            <p:sp>
              <p:nvSpPr>
                <p:cNvPr id="43051" name="Rectangle 64"/>
                <p:cNvSpPr>
                  <a:spLocks noChangeArrowheads="1"/>
                </p:cNvSpPr>
                <p:nvPr/>
              </p:nvSpPr>
              <p:spPr bwMode="auto">
                <a:xfrm>
                  <a:off x="6" y="4626"/>
                  <a:ext cx="140" cy="1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kumimoji="1" lang="en-US" sz="1200">
                      <a:solidFill>
                        <a:srgbClr val="000000"/>
                      </a:solidFill>
                      <a:latin typeface="Times New Roman" pitchFamily="18" charset="0"/>
                      <a:cs typeface="Times New Roman" pitchFamily="18" charset="0"/>
                    </a:rPr>
                    <a:t> </a:t>
                  </a:r>
                </a:p>
                <a:p>
                  <a:pPr eaLnBrk="0" hangingPunct="0"/>
                  <a:endParaRPr kumimoji="1" lang="en-US" sz="2400">
                    <a:latin typeface="Times New Roman" pitchFamily="18" charset="0"/>
                  </a:endParaRPr>
                </a:p>
              </p:txBody>
            </p:sp>
            <p:sp>
              <p:nvSpPr>
                <p:cNvPr id="43052" name="Rectangle 65"/>
                <p:cNvSpPr>
                  <a:spLocks noChangeArrowheads="1"/>
                </p:cNvSpPr>
                <p:nvPr/>
              </p:nvSpPr>
              <p:spPr bwMode="auto">
                <a:xfrm>
                  <a:off x="0" y="4620"/>
                  <a:ext cx="152" cy="1464"/>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3033" name="Group 66"/>
              <p:cNvGrpSpPr>
                <a:grpSpLocks/>
              </p:cNvGrpSpPr>
              <p:nvPr/>
            </p:nvGrpSpPr>
            <p:grpSpPr bwMode="auto">
              <a:xfrm>
                <a:off x="152" y="4620"/>
                <a:ext cx="2812" cy="480"/>
                <a:chOff x="152" y="4620"/>
                <a:chExt cx="2812" cy="480"/>
              </a:xfrm>
            </p:grpSpPr>
            <p:sp>
              <p:nvSpPr>
                <p:cNvPr id="43049" name="Rectangle 67"/>
                <p:cNvSpPr>
                  <a:spLocks noChangeArrowheads="1"/>
                </p:cNvSpPr>
                <p:nvPr/>
              </p:nvSpPr>
              <p:spPr bwMode="auto">
                <a:xfrm>
                  <a:off x="158" y="4626"/>
                  <a:ext cx="2800"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kumimoji="1" lang="en-GB" sz="2000" b="1">
                      <a:solidFill>
                        <a:srgbClr val="FFFFFF"/>
                      </a:solidFill>
                      <a:latin typeface="Times New Roman" pitchFamily="18" charset="0"/>
                      <a:cs typeface="Times New Roman" pitchFamily="18" charset="0"/>
                    </a:rPr>
                    <a:t>municipal public transport</a:t>
                  </a:r>
                  <a:endParaRPr kumimoji="1" lang="en-US" sz="2400">
                    <a:latin typeface="Times New Roman" pitchFamily="18" charset="0"/>
                  </a:endParaRPr>
                </a:p>
              </p:txBody>
            </p:sp>
            <p:sp>
              <p:nvSpPr>
                <p:cNvPr id="43050" name="Rectangle 68"/>
                <p:cNvSpPr>
                  <a:spLocks noChangeArrowheads="1"/>
                </p:cNvSpPr>
                <p:nvPr/>
              </p:nvSpPr>
              <p:spPr bwMode="auto">
                <a:xfrm>
                  <a:off x="152" y="4620"/>
                  <a:ext cx="2812" cy="480"/>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3034" name="Group 69"/>
              <p:cNvGrpSpPr>
                <a:grpSpLocks/>
              </p:cNvGrpSpPr>
              <p:nvPr/>
            </p:nvGrpSpPr>
            <p:grpSpPr bwMode="auto">
              <a:xfrm>
                <a:off x="2964" y="4620"/>
                <a:ext cx="954" cy="480"/>
                <a:chOff x="2964" y="4620"/>
                <a:chExt cx="954" cy="480"/>
              </a:xfrm>
            </p:grpSpPr>
            <p:sp>
              <p:nvSpPr>
                <p:cNvPr id="43047" name="Rectangle 70"/>
                <p:cNvSpPr>
                  <a:spLocks noChangeArrowheads="1"/>
                </p:cNvSpPr>
                <p:nvPr/>
              </p:nvSpPr>
              <p:spPr bwMode="auto">
                <a:xfrm>
                  <a:off x="2970" y="4626"/>
                  <a:ext cx="942"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kumimoji="1" lang="en-GB" sz="2000" b="1">
                      <a:solidFill>
                        <a:srgbClr val="FFFFFF"/>
                      </a:solidFill>
                      <a:latin typeface="Times New Roman" pitchFamily="18" charset="0"/>
                      <a:cs typeface="Times New Roman" pitchFamily="18" charset="0"/>
                    </a:rPr>
                    <a:t>0,7716</a:t>
                  </a:r>
                  <a:endParaRPr kumimoji="1" lang="en-US" sz="2400">
                    <a:latin typeface="Times New Roman" pitchFamily="18" charset="0"/>
                  </a:endParaRPr>
                </a:p>
              </p:txBody>
            </p:sp>
            <p:sp>
              <p:nvSpPr>
                <p:cNvPr id="43048" name="Rectangle 71"/>
                <p:cNvSpPr>
                  <a:spLocks noChangeArrowheads="1"/>
                </p:cNvSpPr>
                <p:nvPr/>
              </p:nvSpPr>
              <p:spPr bwMode="auto">
                <a:xfrm>
                  <a:off x="2964" y="4620"/>
                  <a:ext cx="954" cy="480"/>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3035" name="Group 72"/>
              <p:cNvGrpSpPr>
                <a:grpSpLocks/>
              </p:cNvGrpSpPr>
              <p:nvPr/>
            </p:nvGrpSpPr>
            <p:grpSpPr bwMode="auto">
              <a:xfrm>
                <a:off x="152" y="5112"/>
                <a:ext cx="2812" cy="480"/>
                <a:chOff x="152" y="5112"/>
                <a:chExt cx="2812" cy="480"/>
              </a:xfrm>
            </p:grpSpPr>
            <p:sp>
              <p:nvSpPr>
                <p:cNvPr id="43045" name="Rectangle 73"/>
                <p:cNvSpPr>
                  <a:spLocks noChangeArrowheads="1"/>
                </p:cNvSpPr>
                <p:nvPr/>
              </p:nvSpPr>
              <p:spPr bwMode="auto">
                <a:xfrm>
                  <a:off x="158" y="5118"/>
                  <a:ext cx="2800"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kumimoji="1" lang="en-GB" sz="2000" b="1">
                      <a:solidFill>
                        <a:srgbClr val="FFFFFF"/>
                      </a:solidFill>
                      <a:latin typeface="Times New Roman" pitchFamily="18" charset="0"/>
                      <a:cs typeface="Times New Roman" pitchFamily="18" charset="0"/>
                    </a:rPr>
                    <a:t>parking services</a:t>
                  </a:r>
                  <a:endParaRPr kumimoji="1" lang="en-US" sz="2400">
                    <a:latin typeface="Times New Roman" pitchFamily="18" charset="0"/>
                  </a:endParaRPr>
                </a:p>
              </p:txBody>
            </p:sp>
            <p:sp>
              <p:nvSpPr>
                <p:cNvPr id="43046" name="Rectangle 74"/>
                <p:cNvSpPr>
                  <a:spLocks noChangeArrowheads="1"/>
                </p:cNvSpPr>
                <p:nvPr/>
              </p:nvSpPr>
              <p:spPr bwMode="auto">
                <a:xfrm>
                  <a:off x="152" y="5112"/>
                  <a:ext cx="2812" cy="480"/>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3036" name="Group 75"/>
              <p:cNvGrpSpPr>
                <a:grpSpLocks/>
              </p:cNvGrpSpPr>
              <p:nvPr/>
            </p:nvGrpSpPr>
            <p:grpSpPr bwMode="auto">
              <a:xfrm>
                <a:off x="2964" y="5112"/>
                <a:ext cx="954" cy="480"/>
                <a:chOff x="2964" y="5112"/>
                <a:chExt cx="954" cy="480"/>
              </a:xfrm>
            </p:grpSpPr>
            <p:sp>
              <p:nvSpPr>
                <p:cNvPr id="43043" name="Rectangle 76"/>
                <p:cNvSpPr>
                  <a:spLocks noChangeArrowheads="1"/>
                </p:cNvSpPr>
                <p:nvPr/>
              </p:nvSpPr>
              <p:spPr bwMode="auto">
                <a:xfrm>
                  <a:off x="2970" y="5118"/>
                  <a:ext cx="942"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kumimoji="1" lang="en-GB" sz="2000" b="1">
                      <a:solidFill>
                        <a:srgbClr val="FFFFFF"/>
                      </a:solidFill>
                      <a:latin typeface="Times New Roman" pitchFamily="18" charset="0"/>
                      <a:cs typeface="Times New Roman" pitchFamily="18" charset="0"/>
                    </a:rPr>
                    <a:t>0,0171</a:t>
                  </a:r>
                  <a:endParaRPr kumimoji="1" lang="en-US" sz="2400">
                    <a:latin typeface="Times New Roman" pitchFamily="18" charset="0"/>
                  </a:endParaRPr>
                </a:p>
              </p:txBody>
            </p:sp>
            <p:sp>
              <p:nvSpPr>
                <p:cNvPr id="43044" name="Rectangle 77"/>
                <p:cNvSpPr>
                  <a:spLocks noChangeArrowheads="1"/>
                </p:cNvSpPr>
                <p:nvPr/>
              </p:nvSpPr>
              <p:spPr bwMode="auto">
                <a:xfrm>
                  <a:off x="2964" y="5112"/>
                  <a:ext cx="954" cy="480"/>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3037" name="Group 78"/>
              <p:cNvGrpSpPr>
                <a:grpSpLocks/>
              </p:cNvGrpSpPr>
              <p:nvPr/>
            </p:nvGrpSpPr>
            <p:grpSpPr bwMode="auto">
              <a:xfrm>
                <a:off x="152" y="5604"/>
                <a:ext cx="2812" cy="480"/>
                <a:chOff x="152" y="5604"/>
                <a:chExt cx="2812" cy="480"/>
              </a:xfrm>
            </p:grpSpPr>
            <p:sp>
              <p:nvSpPr>
                <p:cNvPr id="43041" name="Rectangle 79"/>
                <p:cNvSpPr>
                  <a:spLocks noChangeArrowheads="1"/>
                </p:cNvSpPr>
                <p:nvPr/>
              </p:nvSpPr>
              <p:spPr bwMode="auto">
                <a:xfrm>
                  <a:off x="158" y="5610"/>
                  <a:ext cx="2800"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kumimoji="1" lang="en-GB" sz="2000" b="1">
                      <a:solidFill>
                        <a:srgbClr val="FFFFFF"/>
                      </a:solidFill>
                      <a:latin typeface="Times New Roman" pitchFamily="18" charset="0"/>
                      <a:cs typeface="Times New Roman" pitchFamily="18" charset="0"/>
                    </a:rPr>
                    <a:t>taxi services</a:t>
                  </a:r>
                  <a:endParaRPr kumimoji="1" lang="en-US" sz="2400">
                    <a:latin typeface="Times New Roman" pitchFamily="18" charset="0"/>
                  </a:endParaRPr>
                </a:p>
              </p:txBody>
            </p:sp>
            <p:sp>
              <p:nvSpPr>
                <p:cNvPr id="43042" name="Rectangle 80"/>
                <p:cNvSpPr>
                  <a:spLocks noChangeArrowheads="1"/>
                </p:cNvSpPr>
                <p:nvPr/>
              </p:nvSpPr>
              <p:spPr bwMode="auto">
                <a:xfrm>
                  <a:off x="152" y="5604"/>
                  <a:ext cx="2812" cy="480"/>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3038" name="Group 81"/>
              <p:cNvGrpSpPr>
                <a:grpSpLocks/>
              </p:cNvGrpSpPr>
              <p:nvPr/>
            </p:nvGrpSpPr>
            <p:grpSpPr bwMode="auto">
              <a:xfrm>
                <a:off x="2964" y="5604"/>
                <a:ext cx="954" cy="480"/>
                <a:chOff x="2964" y="5604"/>
                <a:chExt cx="954" cy="480"/>
              </a:xfrm>
            </p:grpSpPr>
            <p:sp>
              <p:nvSpPr>
                <p:cNvPr id="43039" name="Rectangle 82"/>
                <p:cNvSpPr>
                  <a:spLocks noChangeArrowheads="1"/>
                </p:cNvSpPr>
                <p:nvPr/>
              </p:nvSpPr>
              <p:spPr bwMode="auto">
                <a:xfrm>
                  <a:off x="2970" y="5610"/>
                  <a:ext cx="942"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kumimoji="1" lang="en-GB" sz="2000" b="1">
                      <a:solidFill>
                        <a:srgbClr val="FFFFFF"/>
                      </a:solidFill>
                      <a:latin typeface="Times New Roman" pitchFamily="18" charset="0"/>
                      <a:cs typeface="Times New Roman" pitchFamily="18" charset="0"/>
                    </a:rPr>
                    <a:t>0,0295</a:t>
                  </a:r>
                  <a:endParaRPr kumimoji="1" lang="en-US" sz="2400">
                    <a:latin typeface="Times New Roman" pitchFamily="18" charset="0"/>
                  </a:endParaRPr>
                </a:p>
              </p:txBody>
            </p:sp>
            <p:sp>
              <p:nvSpPr>
                <p:cNvPr id="43040" name="Rectangle 83"/>
                <p:cNvSpPr>
                  <a:spLocks noChangeArrowheads="1"/>
                </p:cNvSpPr>
                <p:nvPr/>
              </p:nvSpPr>
              <p:spPr bwMode="auto">
                <a:xfrm>
                  <a:off x="2964" y="5604"/>
                  <a:ext cx="954" cy="480"/>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sp>
          <p:nvSpPr>
            <p:cNvPr id="43014" name="Rectangle 84"/>
            <p:cNvSpPr>
              <a:spLocks noChangeArrowheads="1"/>
            </p:cNvSpPr>
            <p:nvPr/>
          </p:nvSpPr>
          <p:spPr bwMode="auto">
            <a:xfrm>
              <a:off x="-3" y="-3"/>
              <a:ext cx="3924" cy="6090"/>
            </a:xfrm>
            <a:prstGeom prst="rect">
              <a:avLst/>
            </a:prstGeom>
            <a:noFill/>
            <a:ln w="9525"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2"/>
          <p:cNvGrpSpPr>
            <a:grpSpLocks/>
          </p:cNvGrpSpPr>
          <p:nvPr/>
        </p:nvGrpSpPr>
        <p:grpSpPr bwMode="auto">
          <a:xfrm>
            <a:off x="1154113" y="1981200"/>
            <a:ext cx="6835775" cy="4114800"/>
            <a:chOff x="-3" y="-3"/>
            <a:chExt cx="4306" cy="5406"/>
          </a:xfrm>
        </p:grpSpPr>
        <p:grpSp>
          <p:nvGrpSpPr>
            <p:cNvPr id="44035" name="Group 3"/>
            <p:cNvGrpSpPr>
              <a:grpSpLocks/>
            </p:cNvGrpSpPr>
            <p:nvPr/>
          </p:nvGrpSpPr>
          <p:grpSpPr bwMode="auto">
            <a:xfrm>
              <a:off x="0" y="0"/>
              <a:ext cx="4300" cy="5400"/>
              <a:chOff x="0" y="0"/>
              <a:chExt cx="4300" cy="5400"/>
            </a:xfrm>
          </p:grpSpPr>
          <p:grpSp>
            <p:nvGrpSpPr>
              <p:cNvPr id="44037" name="Group 4"/>
              <p:cNvGrpSpPr>
                <a:grpSpLocks/>
              </p:cNvGrpSpPr>
              <p:nvPr/>
            </p:nvGrpSpPr>
            <p:grpSpPr bwMode="auto">
              <a:xfrm>
                <a:off x="0" y="0"/>
                <a:ext cx="4300" cy="504"/>
                <a:chOff x="0" y="0"/>
                <a:chExt cx="4300" cy="504"/>
              </a:xfrm>
            </p:grpSpPr>
            <p:sp>
              <p:nvSpPr>
                <p:cNvPr id="44101" name="Rectangle 5"/>
                <p:cNvSpPr>
                  <a:spLocks noChangeArrowheads="1"/>
                </p:cNvSpPr>
                <p:nvPr/>
              </p:nvSpPr>
              <p:spPr bwMode="auto">
                <a:xfrm>
                  <a:off x="0" y="0"/>
                  <a:ext cx="4300" cy="504"/>
                </a:xfrm>
                <a:prstGeom prst="rect">
                  <a:avLst/>
                </a:prstGeom>
                <a:solidFill>
                  <a:srgbClr val="80808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nvGrpSpPr>
                <p:cNvPr id="44102" name="Group 6"/>
                <p:cNvGrpSpPr>
                  <a:grpSpLocks/>
                </p:cNvGrpSpPr>
                <p:nvPr/>
              </p:nvGrpSpPr>
              <p:grpSpPr bwMode="auto">
                <a:xfrm>
                  <a:off x="0" y="0"/>
                  <a:ext cx="4300" cy="480"/>
                  <a:chOff x="0" y="0"/>
                  <a:chExt cx="4300" cy="480"/>
                </a:xfrm>
              </p:grpSpPr>
              <p:sp>
                <p:nvSpPr>
                  <p:cNvPr id="44103" name="Rectangle 7"/>
                  <p:cNvSpPr>
                    <a:spLocks noChangeArrowheads="1"/>
                  </p:cNvSpPr>
                  <p:nvPr/>
                </p:nvSpPr>
                <p:spPr bwMode="auto">
                  <a:xfrm>
                    <a:off x="6" y="6"/>
                    <a:ext cx="4288" cy="468"/>
                  </a:xfrm>
                  <a:prstGeom prst="rect">
                    <a:avLst/>
                  </a:prstGeom>
                  <a:solidFill>
                    <a:srgbClr val="80808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kumimoji="1" lang="en-GB" sz="2000" b="1">
                        <a:solidFill>
                          <a:srgbClr val="FFFFFF"/>
                        </a:solidFill>
                        <a:latin typeface="Times New Roman" pitchFamily="18" charset="0"/>
                        <a:cs typeface="Times New Roman" pitchFamily="18" charset="0"/>
                      </a:rPr>
                      <a:t>B. Items with prices regulated on and cost-plus basis</a:t>
                    </a:r>
                    <a:endParaRPr kumimoji="1" lang="en-US" sz="2400">
                      <a:latin typeface="Times New Roman" pitchFamily="18" charset="0"/>
                    </a:endParaRPr>
                  </a:p>
                </p:txBody>
              </p:sp>
              <p:sp>
                <p:nvSpPr>
                  <p:cNvPr id="44104" name="Rectangle 8"/>
                  <p:cNvSpPr>
                    <a:spLocks noChangeArrowheads="1"/>
                  </p:cNvSpPr>
                  <p:nvPr/>
                </p:nvSpPr>
                <p:spPr bwMode="auto">
                  <a:xfrm>
                    <a:off x="0" y="0"/>
                    <a:ext cx="4300" cy="480"/>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grpSp>
            <p:nvGrpSpPr>
              <p:cNvPr id="44038" name="Group 9"/>
              <p:cNvGrpSpPr>
                <a:grpSpLocks/>
              </p:cNvGrpSpPr>
              <p:nvPr/>
            </p:nvGrpSpPr>
            <p:grpSpPr bwMode="auto">
              <a:xfrm>
                <a:off x="0" y="492"/>
                <a:ext cx="152" cy="4908"/>
                <a:chOff x="0" y="492"/>
                <a:chExt cx="152" cy="4908"/>
              </a:xfrm>
            </p:grpSpPr>
            <p:sp>
              <p:nvSpPr>
                <p:cNvPr id="44099" name="Rectangle 10"/>
                <p:cNvSpPr>
                  <a:spLocks noChangeArrowheads="1"/>
                </p:cNvSpPr>
                <p:nvPr/>
              </p:nvSpPr>
              <p:spPr bwMode="auto">
                <a:xfrm>
                  <a:off x="6" y="498"/>
                  <a:ext cx="140" cy="4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kumimoji="1" lang="en-US" sz="1200">
                      <a:solidFill>
                        <a:srgbClr val="000000"/>
                      </a:solidFill>
                      <a:latin typeface="Times New Roman" pitchFamily="18" charset="0"/>
                      <a:cs typeface="Times New Roman" pitchFamily="18" charset="0"/>
                    </a:rPr>
                    <a:t> </a:t>
                  </a:r>
                </a:p>
                <a:p>
                  <a:pPr eaLnBrk="0" hangingPunct="0"/>
                  <a:endParaRPr kumimoji="1" lang="en-US" sz="2400">
                    <a:latin typeface="Times New Roman" pitchFamily="18" charset="0"/>
                  </a:endParaRPr>
                </a:p>
              </p:txBody>
            </p:sp>
            <p:sp>
              <p:nvSpPr>
                <p:cNvPr id="44100" name="Rectangle 11"/>
                <p:cNvSpPr>
                  <a:spLocks noChangeArrowheads="1"/>
                </p:cNvSpPr>
                <p:nvPr/>
              </p:nvSpPr>
              <p:spPr bwMode="auto">
                <a:xfrm>
                  <a:off x="0" y="492"/>
                  <a:ext cx="152" cy="4908"/>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4039" name="Group 12"/>
              <p:cNvGrpSpPr>
                <a:grpSpLocks/>
              </p:cNvGrpSpPr>
              <p:nvPr/>
            </p:nvGrpSpPr>
            <p:grpSpPr bwMode="auto">
              <a:xfrm>
                <a:off x="152" y="492"/>
                <a:ext cx="3580" cy="480"/>
                <a:chOff x="152" y="492"/>
                <a:chExt cx="3580" cy="480"/>
              </a:xfrm>
            </p:grpSpPr>
            <p:sp>
              <p:nvSpPr>
                <p:cNvPr id="44097" name="Rectangle 13"/>
                <p:cNvSpPr>
                  <a:spLocks noChangeArrowheads="1"/>
                </p:cNvSpPr>
                <p:nvPr/>
              </p:nvSpPr>
              <p:spPr bwMode="auto">
                <a:xfrm>
                  <a:off x="158" y="498"/>
                  <a:ext cx="3568"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kumimoji="1" lang="en-GB" sz="2000" b="1">
                      <a:solidFill>
                        <a:srgbClr val="FFFFFF"/>
                      </a:solidFill>
                      <a:latin typeface="Times New Roman" pitchFamily="18" charset="0"/>
                      <a:cs typeface="Times New Roman" pitchFamily="18" charset="0"/>
                    </a:rPr>
                    <a:t>water and sewerage</a:t>
                  </a:r>
                  <a:endParaRPr kumimoji="1" lang="en-US" sz="2400">
                    <a:latin typeface="Times New Roman" pitchFamily="18" charset="0"/>
                  </a:endParaRPr>
                </a:p>
              </p:txBody>
            </p:sp>
            <p:sp>
              <p:nvSpPr>
                <p:cNvPr id="44098" name="Rectangle 14"/>
                <p:cNvSpPr>
                  <a:spLocks noChangeArrowheads="1"/>
                </p:cNvSpPr>
                <p:nvPr/>
              </p:nvSpPr>
              <p:spPr bwMode="auto">
                <a:xfrm>
                  <a:off x="152" y="492"/>
                  <a:ext cx="3580" cy="480"/>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4040" name="Group 15"/>
              <p:cNvGrpSpPr>
                <a:grpSpLocks/>
              </p:cNvGrpSpPr>
              <p:nvPr/>
            </p:nvGrpSpPr>
            <p:grpSpPr bwMode="auto">
              <a:xfrm>
                <a:off x="3732" y="492"/>
                <a:ext cx="568" cy="480"/>
                <a:chOff x="3732" y="492"/>
                <a:chExt cx="568" cy="480"/>
              </a:xfrm>
            </p:grpSpPr>
            <p:sp>
              <p:nvSpPr>
                <p:cNvPr id="44095" name="Rectangle 16"/>
                <p:cNvSpPr>
                  <a:spLocks noChangeArrowheads="1"/>
                </p:cNvSpPr>
                <p:nvPr/>
              </p:nvSpPr>
              <p:spPr bwMode="auto">
                <a:xfrm>
                  <a:off x="3738" y="498"/>
                  <a:ext cx="556"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kumimoji="1" lang="en-GB" sz="2000" b="1">
                      <a:solidFill>
                        <a:srgbClr val="FFFFFF"/>
                      </a:solidFill>
                      <a:latin typeface="Times New Roman" pitchFamily="18" charset="0"/>
                      <a:cs typeface="Times New Roman" pitchFamily="18" charset="0"/>
                    </a:rPr>
                    <a:t>0,9867</a:t>
                  </a:r>
                  <a:endParaRPr kumimoji="1" lang="en-US" sz="2400">
                    <a:latin typeface="Times New Roman" pitchFamily="18" charset="0"/>
                  </a:endParaRPr>
                </a:p>
              </p:txBody>
            </p:sp>
            <p:sp>
              <p:nvSpPr>
                <p:cNvPr id="44096" name="Rectangle 17"/>
                <p:cNvSpPr>
                  <a:spLocks noChangeArrowheads="1"/>
                </p:cNvSpPr>
                <p:nvPr/>
              </p:nvSpPr>
              <p:spPr bwMode="auto">
                <a:xfrm>
                  <a:off x="3732" y="492"/>
                  <a:ext cx="568" cy="480"/>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4041" name="Group 18"/>
              <p:cNvGrpSpPr>
                <a:grpSpLocks/>
              </p:cNvGrpSpPr>
              <p:nvPr/>
            </p:nvGrpSpPr>
            <p:grpSpPr bwMode="auto">
              <a:xfrm>
                <a:off x="152" y="984"/>
                <a:ext cx="3580" cy="480"/>
                <a:chOff x="152" y="984"/>
                <a:chExt cx="3580" cy="480"/>
              </a:xfrm>
            </p:grpSpPr>
            <p:sp>
              <p:nvSpPr>
                <p:cNvPr id="44093" name="Rectangle 19"/>
                <p:cNvSpPr>
                  <a:spLocks noChangeArrowheads="1"/>
                </p:cNvSpPr>
                <p:nvPr/>
              </p:nvSpPr>
              <p:spPr bwMode="auto">
                <a:xfrm>
                  <a:off x="158" y="990"/>
                  <a:ext cx="3568"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kumimoji="1" lang="en-GB" sz="2000" b="1">
                      <a:solidFill>
                        <a:srgbClr val="FFFFFF"/>
                      </a:solidFill>
                      <a:latin typeface="Times New Roman" pitchFamily="18" charset="0"/>
                      <a:cs typeface="Times New Roman" pitchFamily="18" charset="0"/>
                    </a:rPr>
                    <a:t>heating for households</a:t>
                  </a:r>
                  <a:endParaRPr kumimoji="1" lang="en-US" sz="2400">
                    <a:latin typeface="Times New Roman" pitchFamily="18" charset="0"/>
                  </a:endParaRPr>
                </a:p>
              </p:txBody>
            </p:sp>
            <p:sp>
              <p:nvSpPr>
                <p:cNvPr id="44094" name="Rectangle 20"/>
                <p:cNvSpPr>
                  <a:spLocks noChangeArrowheads="1"/>
                </p:cNvSpPr>
                <p:nvPr/>
              </p:nvSpPr>
              <p:spPr bwMode="auto">
                <a:xfrm>
                  <a:off x="152" y="984"/>
                  <a:ext cx="3580" cy="480"/>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4042" name="Group 21"/>
              <p:cNvGrpSpPr>
                <a:grpSpLocks/>
              </p:cNvGrpSpPr>
              <p:nvPr/>
            </p:nvGrpSpPr>
            <p:grpSpPr bwMode="auto">
              <a:xfrm>
                <a:off x="3732" y="984"/>
                <a:ext cx="568" cy="480"/>
                <a:chOff x="3732" y="984"/>
                <a:chExt cx="568" cy="480"/>
              </a:xfrm>
            </p:grpSpPr>
            <p:sp>
              <p:nvSpPr>
                <p:cNvPr id="44091" name="Rectangle 22"/>
                <p:cNvSpPr>
                  <a:spLocks noChangeArrowheads="1"/>
                </p:cNvSpPr>
                <p:nvPr/>
              </p:nvSpPr>
              <p:spPr bwMode="auto">
                <a:xfrm>
                  <a:off x="3738" y="990"/>
                  <a:ext cx="556"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kumimoji="1" lang="en-GB" sz="2000" b="1">
                      <a:solidFill>
                        <a:srgbClr val="FFFFFF"/>
                      </a:solidFill>
                      <a:latin typeface="Times New Roman" pitchFamily="18" charset="0"/>
                      <a:cs typeface="Times New Roman" pitchFamily="18" charset="0"/>
                    </a:rPr>
                    <a:t>3,0174</a:t>
                  </a:r>
                  <a:endParaRPr kumimoji="1" lang="en-US" sz="2400">
                    <a:latin typeface="Times New Roman" pitchFamily="18" charset="0"/>
                  </a:endParaRPr>
                </a:p>
              </p:txBody>
            </p:sp>
            <p:sp>
              <p:nvSpPr>
                <p:cNvPr id="44092" name="Rectangle 23"/>
                <p:cNvSpPr>
                  <a:spLocks noChangeArrowheads="1"/>
                </p:cNvSpPr>
                <p:nvPr/>
              </p:nvSpPr>
              <p:spPr bwMode="auto">
                <a:xfrm>
                  <a:off x="3732" y="984"/>
                  <a:ext cx="568" cy="480"/>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4043" name="Group 24"/>
              <p:cNvGrpSpPr>
                <a:grpSpLocks/>
              </p:cNvGrpSpPr>
              <p:nvPr/>
            </p:nvGrpSpPr>
            <p:grpSpPr bwMode="auto">
              <a:xfrm>
                <a:off x="152" y="1476"/>
                <a:ext cx="3580" cy="480"/>
                <a:chOff x="152" y="1476"/>
                <a:chExt cx="3580" cy="480"/>
              </a:xfrm>
            </p:grpSpPr>
            <p:sp>
              <p:nvSpPr>
                <p:cNvPr id="44089" name="Rectangle 25"/>
                <p:cNvSpPr>
                  <a:spLocks noChangeArrowheads="1"/>
                </p:cNvSpPr>
                <p:nvPr/>
              </p:nvSpPr>
              <p:spPr bwMode="auto">
                <a:xfrm>
                  <a:off x="158" y="1482"/>
                  <a:ext cx="3568"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kumimoji="1" lang="en-GB" sz="2000" b="1">
                      <a:solidFill>
                        <a:srgbClr val="FFFFFF"/>
                      </a:solidFill>
                      <a:latin typeface="Times New Roman" pitchFamily="18" charset="0"/>
                      <a:cs typeface="Times New Roman" pitchFamily="18" charset="0"/>
                    </a:rPr>
                    <a:t>bus transport</a:t>
                  </a:r>
                  <a:endParaRPr kumimoji="1" lang="en-US" sz="2400">
                    <a:latin typeface="Times New Roman" pitchFamily="18" charset="0"/>
                  </a:endParaRPr>
                </a:p>
              </p:txBody>
            </p:sp>
            <p:sp>
              <p:nvSpPr>
                <p:cNvPr id="44090" name="Rectangle 26"/>
                <p:cNvSpPr>
                  <a:spLocks noChangeArrowheads="1"/>
                </p:cNvSpPr>
                <p:nvPr/>
              </p:nvSpPr>
              <p:spPr bwMode="auto">
                <a:xfrm>
                  <a:off x="152" y="1476"/>
                  <a:ext cx="3580" cy="480"/>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4044" name="Group 27"/>
              <p:cNvGrpSpPr>
                <a:grpSpLocks/>
              </p:cNvGrpSpPr>
              <p:nvPr/>
            </p:nvGrpSpPr>
            <p:grpSpPr bwMode="auto">
              <a:xfrm>
                <a:off x="3732" y="1476"/>
                <a:ext cx="568" cy="480"/>
                <a:chOff x="3732" y="1476"/>
                <a:chExt cx="568" cy="480"/>
              </a:xfrm>
            </p:grpSpPr>
            <p:sp>
              <p:nvSpPr>
                <p:cNvPr id="44087" name="Rectangle 28"/>
                <p:cNvSpPr>
                  <a:spLocks noChangeArrowheads="1"/>
                </p:cNvSpPr>
                <p:nvPr/>
              </p:nvSpPr>
              <p:spPr bwMode="auto">
                <a:xfrm>
                  <a:off x="3738" y="1482"/>
                  <a:ext cx="556"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kumimoji="1" lang="en-GB" sz="2000" b="1">
                      <a:solidFill>
                        <a:srgbClr val="FFFFFF"/>
                      </a:solidFill>
                      <a:latin typeface="Times New Roman" pitchFamily="18" charset="0"/>
                      <a:cs typeface="Times New Roman" pitchFamily="18" charset="0"/>
                    </a:rPr>
                    <a:t>0,6899</a:t>
                  </a:r>
                  <a:endParaRPr kumimoji="1" lang="en-US" sz="2400">
                    <a:latin typeface="Times New Roman" pitchFamily="18" charset="0"/>
                  </a:endParaRPr>
                </a:p>
              </p:txBody>
            </p:sp>
            <p:sp>
              <p:nvSpPr>
                <p:cNvPr id="44088" name="Rectangle 29"/>
                <p:cNvSpPr>
                  <a:spLocks noChangeArrowheads="1"/>
                </p:cNvSpPr>
                <p:nvPr/>
              </p:nvSpPr>
              <p:spPr bwMode="auto">
                <a:xfrm>
                  <a:off x="3732" y="1476"/>
                  <a:ext cx="568" cy="480"/>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4045" name="Group 30"/>
              <p:cNvGrpSpPr>
                <a:grpSpLocks/>
              </p:cNvGrpSpPr>
              <p:nvPr/>
            </p:nvGrpSpPr>
            <p:grpSpPr bwMode="auto">
              <a:xfrm>
                <a:off x="152" y="1968"/>
                <a:ext cx="3580" cy="480"/>
                <a:chOff x="152" y="1968"/>
                <a:chExt cx="3580" cy="480"/>
              </a:xfrm>
            </p:grpSpPr>
            <p:sp>
              <p:nvSpPr>
                <p:cNvPr id="44085" name="Rectangle 31"/>
                <p:cNvSpPr>
                  <a:spLocks noChangeArrowheads="1"/>
                </p:cNvSpPr>
                <p:nvPr/>
              </p:nvSpPr>
              <p:spPr bwMode="auto">
                <a:xfrm>
                  <a:off x="158" y="1974"/>
                  <a:ext cx="3568"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kumimoji="1" lang="en-GB" sz="2000" b="1">
                      <a:solidFill>
                        <a:srgbClr val="FFFFFF"/>
                      </a:solidFill>
                      <a:latin typeface="Times New Roman" pitchFamily="18" charset="0"/>
                      <a:cs typeface="Times New Roman" pitchFamily="18" charset="0"/>
                    </a:rPr>
                    <a:t>postal services</a:t>
                  </a:r>
                  <a:endParaRPr kumimoji="1" lang="en-US" sz="2400">
                    <a:latin typeface="Times New Roman" pitchFamily="18" charset="0"/>
                  </a:endParaRPr>
                </a:p>
              </p:txBody>
            </p:sp>
            <p:sp>
              <p:nvSpPr>
                <p:cNvPr id="44086" name="Rectangle 32"/>
                <p:cNvSpPr>
                  <a:spLocks noChangeArrowheads="1"/>
                </p:cNvSpPr>
                <p:nvPr/>
              </p:nvSpPr>
              <p:spPr bwMode="auto">
                <a:xfrm>
                  <a:off x="152" y="1968"/>
                  <a:ext cx="3580" cy="480"/>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4046" name="Group 33"/>
              <p:cNvGrpSpPr>
                <a:grpSpLocks/>
              </p:cNvGrpSpPr>
              <p:nvPr/>
            </p:nvGrpSpPr>
            <p:grpSpPr bwMode="auto">
              <a:xfrm>
                <a:off x="3732" y="1968"/>
                <a:ext cx="568" cy="480"/>
                <a:chOff x="3732" y="1968"/>
                <a:chExt cx="568" cy="480"/>
              </a:xfrm>
            </p:grpSpPr>
            <p:sp>
              <p:nvSpPr>
                <p:cNvPr id="44083" name="Rectangle 34"/>
                <p:cNvSpPr>
                  <a:spLocks noChangeArrowheads="1"/>
                </p:cNvSpPr>
                <p:nvPr/>
              </p:nvSpPr>
              <p:spPr bwMode="auto">
                <a:xfrm>
                  <a:off x="3738" y="1974"/>
                  <a:ext cx="556"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kumimoji="1" lang="en-GB" sz="2000" b="1">
                      <a:solidFill>
                        <a:srgbClr val="FFFFFF"/>
                      </a:solidFill>
                      <a:latin typeface="Times New Roman" pitchFamily="18" charset="0"/>
                      <a:cs typeface="Times New Roman" pitchFamily="18" charset="0"/>
                    </a:rPr>
                    <a:t>0,1163</a:t>
                  </a:r>
                  <a:endParaRPr kumimoji="1" lang="en-US" sz="2400">
                    <a:latin typeface="Times New Roman" pitchFamily="18" charset="0"/>
                  </a:endParaRPr>
                </a:p>
              </p:txBody>
            </p:sp>
            <p:sp>
              <p:nvSpPr>
                <p:cNvPr id="44084" name="Rectangle 35"/>
                <p:cNvSpPr>
                  <a:spLocks noChangeArrowheads="1"/>
                </p:cNvSpPr>
                <p:nvPr/>
              </p:nvSpPr>
              <p:spPr bwMode="auto">
                <a:xfrm>
                  <a:off x="3732" y="1968"/>
                  <a:ext cx="568" cy="480"/>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4047" name="Group 36"/>
              <p:cNvGrpSpPr>
                <a:grpSpLocks/>
              </p:cNvGrpSpPr>
              <p:nvPr/>
            </p:nvGrpSpPr>
            <p:grpSpPr bwMode="auto">
              <a:xfrm>
                <a:off x="152" y="2460"/>
                <a:ext cx="3580" cy="480"/>
                <a:chOff x="152" y="2460"/>
                <a:chExt cx="3580" cy="480"/>
              </a:xfrm>
            </p:grpSpPr>
            <p:sp>
              <p:nvSpPr>
                <p:cNvPr id="44081" name="Rectangle 37"/>
                <p:cNvSpPr>
                  <a:spLocks noChangeArrowheads="1"/>
                </p:cNvSpPr>
                <p:nvPr/>
              </p:nvSpPr>
              <p:spPr bwMode="auto">
                <a:xfrm>
                  <a:off x="158" y="2466"/>
                  <a:ext cx="3568"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kumimoji="1" lang="en-GB" sz="2000" b="1">
                      <a:solidFill>
                        <a:srgbClr val="FFFFFF"/>
                      </a:solidFill>
                      <a:latin typeface="Times New Roman" pitchFamily="18" charset="0"/>
                      <a:cs typeface="Times New Roman" pitchFamily="18" charset="0"/>
                    </a:rPr>
                    <a:t>telegraph</a:t>
                  </a:r>
                  <a:endParaRPr kumimoji="1" lang="en-US" sz="2400">
                    <a:latin typeface="Times New Roman" pitchFamily="18" charset="0"/>
                  </a:endParaRPr>
                </a:p>
              </p:txBody>
            </p:sp>
            <p:sp>
              <p:nvSpPr>
                <p:cNvPr id="44082" name="Rectangle 38"/>
                <p:cNvSpPr>
                  <a:spLocks noChangeArrowheads="1"/>
                </p:cNvSpPr>
                <p:nvPr/>
              </p:nvSpPr>
              <p:spPr bwMode="auto">
                <a:xfrm>
                  <a:off x="152" y="2460"/>
                  <a:ext cx="3580" cy="480"/>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4048" name="Group 39"/>
              <p:cNvGrpSpPr>
                <a:grpSpLocks/>
              </p:cNvGrpSpPr>
              <p:nvPr/>
            </p:nvGrpSpPr>
            <p:grpSpPr bwMode="auto">
              <a:xfrm>
                <a:off x="3732" y="2460"/>
                <a:ext cx="568" cy="480"/>
                <a:chOff x="3732" y="2460"/>
                <a:chExt cx="568" cy="480"/>
              </a:xfrm>
            </p:grpSpPr>
            <p:sp>
              <p:nvSpPr>
                <p:cNvPr id="44079" name="Rectangle 40"/>
                <p:cNvSpPr>
                  <a:spLocks noChangeArrowheads="1"/>
                </p:cNvSpPr>
                <p:nvPr/>
              </p:nvSpPr>
              <p:spPr bwMode="auto">
                <a:xfrm>
                  <a:off x="3738" y="2466"/>
                  <a:ext cx="556"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kumimoji="1" lang="en-GB" sz="2000" b="1">
                      <a:solidFill>
                        <a:srgbClr val="FFFFFF"/>
                      </a:solidFill>
                      <a:latin typeface="Times New Roman" pitchFamily="18" charset="0"/>
                      <a:cs typeface="Times New Roman" pitchFamily="18" charset="0"/>
                    </a:rPr>
                    <a:t>0,0121</a:t>
                  </a:r>
                  <a:endParaRPr kumimoji="1" lang="en-US" sz="2400">
                    <a:latin typeface="Times New Roman" pitchFamily="18" charset="0"/>
                  </a:endParaRPr>
                </a:p>
              </p:txBody>
            </p:sp>
            <p:sp>
              <p:nvSpPr>
                <p:cNvPr id="44080" name="Rectangle 41"/>
                <p:cNvSpPr>
                  <a:spLocks noChangeArrowheads="1"/>
                </p:cNvSpPr>
                <p:nvPr/>
              </p:nvSpPr>
              <p:spPr bwMode="auto">
                <a:xfrm>
                  <a:off x="3732" y="2460"/>
                  <a:ext cx="568" cy="480"/>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4049" name="Group 42"/>
              <p:cNvGrpSpPr>
                <a:grpSpLocks/>
              </p:cNvGrpSpPr>
              <p:nvPr/>
            </p:nvGrpSpPr>
            <p:grpSpPr bwMode="auto">
              <a:xfrm>
                <a:off x="152" y="2952"/>
                <a:ext cx="3580" cy="480"/>
                <a:chOff x="152" y="2952"/>
                <a:chExt cx="3580" cy="480"/>
              </a:xfrm>
            </p:grpSpPr>
            <p:sp>
              <p:nvSpPr>
                <p:cNvPr id="44077" name="Rectangle 43"/>
                <p:cNvSpPr>
                  <a:spLocks noChangeArrowheads="1"/>
                </p:cNvSpPr>
                <p:nvPr/>
              </p:nvSpPr>
              <p:spPr bwMode="auto">
                <a:xfrm>
                  <a:off x="158" y="2958"/>
                  <a:ext cx="3568"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kumimoji="1" lang="en-GB" sz="2000" b="1">
                      <a:solidFill>
                        <a:srgbClr val="FFFFFF"/>
                      </a:solidFill>
                      <a:latin typeface="Times New Roman" pitchFamily="18" charset="0"/>
                      <a:cs typeface="Times New Roman" pitchFamily="18" charset="0"/>
                    </a:rPr>
                    <a:t>propane-butane gas</a:t>
                  </a:r>
                  <a:endParaRPr kumimoji="1" lang="en-US" sz="2400">
                    <a:latin typeface="Times New Roman" pitchFamily="18" charset="0"/>
                  </a:endParaRPr>
                </a:p>
              </p:txBody>
            </p:sp>
            <p:sp>
              <p:nvSpPr>
                <p:cNvPr id="44078" name="Rectangle 44"/>
                <p:cNvSpPr>
                  <a:spLocks noChangeArrowheads="1"/>
                </p:cNvSpPr>
                <p:nvPr/>
              </p:nvSpPr>
              <p:spPr bwMode="auto">
                <a:xfrm>
                  <a:off x="152" y="2952"/>
                  <a:ext cx="3580" cy="480"/>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4050" name="Group 45"/>
              <p:cNvGrpSpPr>
                <a:grpSpLocks/>
              </p:cNvGrpSpPr>
              <p:nvPr/>
            </p:nvGrpSpPr>
            <p:grpSpPr bwMode="auto">
              <a:xfrm>
                <a:off x="3732" y="2952"/>
                <a:ext cx="568" cy="480"/>
                <a:chOff x="3732" y="2952"/>
                <a:chExt cx="568" cy="480"/>
              </a:xfrm>
            </p:grpSpPr>
            <p:sp>
              <p:nvSpPr>
                <p:cNvPr id="44075" name="Rectangle 46"/>
                <p:cNvSpPr>
                  <a:spLocks noChangeArrowheads="1"/>
                </p:cNvSpPr>
                <p:nvPr/>
              </p:nvSpPr>
              <p:spPr bwMode="auto">
                <a:xfrm>
                  <a:off x="3738" y="2958"/>
                  <a:ext cx="556"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kumimoji="1" lang="en-GB" sz="2000" b="1">
                      <a:solidFill>
                        <a:srgbClr val="FFFFFF"/>
                      </a:solidFill>
                      <a:latin typeface="Times New Roman" pitchFamily="18" charset="0"/>
                      <a:cs typeface="Times New Roman" pitchFamily="18" charset="0"/>
                    </a:rPr>
                    <a:t>0,1464</a:t>
                  </a:r>
                  <a:endParaRPr kumimoji="1" lang="en-US" sz="2400">
                    <a:latin typeface="Times New Roman" pitchFamily="18" charset="0"/>
                  </a:endParaRPr>
                </a:p>
              </p:txBody>
            </p:sp>
            <p:sp>
              <p:nvSpPr>
                <p:cNvPr id="44076" name="Rectangle 47"/>
                <p:cNvSpPr>
                  <a:spLocks noChangeArrowheads="1"/>
                </p:cNvSpPr>
                <p:nvPr/>
              </p:nvSpPr>
              <p:spPr bwMode="auto">
                <a:xfrm>
                  <a:off x="3732" y="2952"/>
                  <a:ext cx="568" cy="480"/>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4051" name="Group 48"/>
              <p:cNvGrpSpPr>
                <a:grpSpLocks/>
              </p:cNvGrpSpPr>
              <p:nvPr/>
            </p:nvGrpSpPr>
            <p:grpSpPr bwMode="auto">
              <a:xfrm>
                <a:off x="152" y="3444"/>
                <a:ext cx="3580" cy="480"/>
                <a:chOff x="152" y="3444"/>
                <a:chExt cx="3580" cy="480"/>
              </a:xfrm>
            </p:grpSpPr>
            <p:sp>
              <p:nvSpPr>
                <p:cNvPr id="44073" name="Rectangle 49"/>
                <p:cNvSpPr>
                  <a:spLocks noChangeArrowheads="1"/>
                </p:cNvSpPr>
                <p:nvPr/>
              </p:nvSpPr>
              <p:spPr bwMode="auto">
                <a:xfrm>
                  <a:off x="158" y="3450"/>
                  <a:ext cx="3568"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kumimoji="1" lang="en-GB" sz="2000" b="1">
                      <a:solidFill>
                        <a:srgbClr val="FFFFFF"/>
                      </a:solidFill>
                      <a:latin typeface="Times New Roman" pitchFamily="18" charset="0"/>
                      <a:cs typeface="Times New Roman" pitchFamily="18" charset="0"/>
                    </a:rPr>
                    <a:t>household waste disposal</a:t>
                  </a:r>
                  <a:endParaRPr kumimoji="1" lang="en-US" sz="2400">
                    <a:latin typeface="Times New Roman" pitchFamily="18" charset="0"/>
                  </a:endParaRPr>
                </a:p>
              </p:txBody>
            </p:sp>
            <p:sp>
              <p:nvSpPr>
                <p:cNvPr id="44074" name="Rectangle 50"/>
                <p:cNvSpPr>
                  <a:spLocks noChangeArrowheads="1"/>
                </p:cNvSpPr>
                <p:nvPr/>
              </p:nvSpPr>
              <p:spPr bwMode="auto">
                <a:xfrm>
                  <a:off x="152" y="3444"/>
                  <a:ext cx="3580" cy="480"/>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4052" name="Group 51"/>
              <p:cNvGrpSpPr>
                <a:grpSpLocks/>
              </p:cNvGrpSpPr>
              <p:nvPr/>
            </p:nvGrpSpPr>
            <p:grpSpPr bwMode="auto">
              <a:xfrm>
                <a:off x="3732" y="3444"/>
                <a:ext cx="568" cy="480"/>
                <a:chOff x="3732" y="3444"/>
                <a:chExt cx="568" cy="480"/>
              </a:xfrm>
            </p:grpSpPr>
            <p:sp>
              <p:nvSpPr>
                <p:cNvPr id="44071" name="Rectangle 52"/>
                <p:cNvSpPr>
                  <a:spLocks noChangeArrowheads="1"/>
                </p:cNvSpPr>
                <p:nvPr/>
              </p:nvSpPr>
              <p:spPr bwMode="auto">
                <a:xfrm>
                  <a:off x="3738" y="3450"/>
                  <a:ext cx="556"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kumimoji="1" lang="en-GB" sz="2000" b="1">
                      <a:solidFill>
                        <a:srgbClr val="FFFFFF"/>
                      </a:solidFill>
                      <a:latin typeface="Times New Roman" pitchFamily="18" charset="0"/>
                      <a:cs typeface="Times New Roman" pitchFamily="18" charset="0"/>
                    </a:rPr>
                    <a:t>0,2744</a:t>
                  </a:r>
                  <a:endParaRPr kumimoji="1" lang="en-US" sz="2400">
                    <a:latin typeface="Times New Roman" pitchFamily="18" charset="0"/>
                  </a:endParaRPr>
                </a:p>
              </p:txBody>
            </p:sp>
            <p:sp>
              <p:nvSpPr>
                <p:cNvPr id="44072" name="Rectangle 53"/>
                <p:cNvSpPr>
                  <a:spLocks noChangeArrowheads="1"/>
                </p:cNvSpPr>
                <p:nvPr/>
              </p:nvSpPr>
              <p:spPr bwMode="auto">
                <a:xfrm>
                  <a:off x="3732" y="3444"/>
                  <a:ext cx="568" cy="480"/>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4053" name="Group 54"/>
              <p:cNvGrpSpPr>
                <a:grpSpLocks/>
              </p:cNvGrpSpPr>
              <p:nvPr/>
            </p:nvGrpSpPr>
            <p:grpSpPr bwMode="auto">
              <a:xfrm>
                <a:off x="152" y="3936"/>
                <a:ext cx="3580" cy="480"/>
                <a:chOff x="152" y="3936"/>
                <a:chExt cx="3580" cy="480"/>
              </a:xfrm>
            </p:grpSpPr>
            <p:sp>
              <p:nvSpPr>
                <p:cNvPr id="44069" name="Rectangle 55"/>
                <p:cNvSpPr>
                  <a:spLocks noChangeArrowheads="1"/>
                </p:cNvSpPr>
                <p:nvPr/>
              </p:nvSpPr>
              <p:spPr bwMode="auto">
                <a:xfrm>
                  <a:off x="158" y="3942"/>
                  <a:ext cx="3568"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kumimoji="1" lang="en-GB" sz="2000" b="1">
                      <a:solidFill>
                        <a:srgbClr val="FFFFFF"/>
                      </a:solidFill>
                      <a:latin typeface="Times New Roman" pitchFamily="18" charset="0"/>
                      <a:cs typeface="Times New Roman" pitchFamily="18" charset="0"/>
                    </a:rPr>
                    <a:t>housing-related services for rental flats</a:t>
                  </a:r>
                  <a:endParaRPr kumimoji="1" lang="en-US" sz="2400">
                    <a:latin typeface="Times New Roman" pitchFamily="18" charset="0"/>
                  </a:endParaRPr>
                </a:p>
              </p:txBody>
            </p:sp>
            <p:sp>
              <p:nvSpPr>
                <p:cNvPr id="44070" name="Rectangle 56"/>
                <p:cNvSpPr>
                  <a:spLocks noChangeArrowheads="1"/>
                </p:cNvSpPr>
                <p:nvPr/>
              </p:nvSpPr>
              <p:spPr bwMode="auto">
                <a:xfrm>
                  <a:off x="152" y="3936"/>
                  <a:ext cx="3580" cy="480"/>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4054" name="Group 57"/>
              <p:cNvGrpSpPr>
                <a:grpSpLocks/>
              </p:cNvGrpSpPr>
              <p:nvPr/>
            </p:nvGrpSpPr>
            <p:grpSpPr bwMode="auto">
              <a:xfrm>
                <a:off x="3732" y="3936"/>
                <a:ext cx="568" cy="480"/>
                <a:chOff x="3732" y="3936"/>
                <a:chExt cx="568" cy="480"/>
              </a:xfrm>
            </p:grpSpPr>
            <p:sp>
              <p:nvSpPr>
                <p:cNvPr id="44067" name="Rectangle 58"/>
                <p:cNvSpPr>
                  <a:spLocks noChangeArrowheads="1"/>
                </p:cNvSpPr>
                <p:nvPr/>
              </p:nvSpPr>
              <p:spPr bwMode="auto">
                <a:xfrm>
                  <a:off x="3738" y="3942"/>
                  <a:ext cx="556"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kumimoji="1" lang="en-GB" sz="2000" b="1">
                      <a:solidFill>
                        <a:srgbClr val="FFFFFF"/>
                      </a:solidFill>
                      <a:latin typeface="Times New Roman" pitchFamily="18" charset="0"/>
                      <a:cs typeface="Times New Roman" pitchFamily="18" charset="0"/>
                    </a:rPr>
                    <a:t>0,2495</a:t>
                  </a:r>
                  <a:endParaRPr kumimoji="1" lang="en-US" sz="2400">
                    <a:latin typeface="Times New Roman" pitchFamily="18" charset="0"/>
                  </a:endParaRPr>
                </a:p>
              </p:txBody>
            </p:sp>
            <p:sp>
              <p:nvSpPr>
                <p:cNvPr id="44068" name="Rectangle 59"/>
                <p:cNvSpPr>
                  <a:spLocks noChangeArrowheads="1"/>
                </p:cNvSpPr>
                <p:nvPr/>
              </p:nvSpPr>
              <p:spPr bwMode="auto">
                <a:xfrm>
                  <a:off x="3732" y="3936"/>
                  <a:ext cx="568" cy="480"/>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4055" name="Group 60"/>
              <p:cNvGrpSpPr>
                <a:grpSpLocks/>
              </p:cNvGrpSpPr>
              <p:nvPr/>
            </p:nvGrpSpPr>
            <p:grpSpPr bwMode="auto">
              <a:xfrm>
                <a:off x="152" y="4428"/>
                <a:ext cx="3580" cy="480"/>
                <a:chOff x="152" y="4428"/>
                <a:chExt cx="3580" cy="480"/>
              </a:xfrm>
            </p:grpSpPr>
            <p:sp>
              <p:nvSpPr>
                <p:cNvPr id="44065" name="Rectangle 61"/>
                <p:cNvSpPr>
                  <a:spLocks noChangeArrowheads="1"/>
                </p:cNvSpPr>
                <p:nvPr/>
              </p:nvSpPr>
              <p:spPr bwMode="auto">
                <a:xfrm>
                  <a:off x="158" y="4434"/>
                  <a:ext cx="3568"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kumimoji="1" lang="en-GB" sz="2000" b="1">
                      <a:solidFill>
                        <a:srgbClr val="FFFFFF"/>
                      </a:solidFill>
                      <a:latin typeface="Times New Roman" pitchFamily="18" charset="0"/>
                      <a:cs typeface="Times New Roman" pitchFamily="18" charset="0"/>
                    </a:rPr>
                    <a:t>housing-related services for co-operative flats</a:t>
                  </a:r>
                  <a:endParaRPr kumimoji="1" lang="en-US" sz="2400">
                    <a:latin typeface="Times New Roman" pitchFamily="18" charset="0"/>
                  </a:endParaRPr>
                </a:p>
              </p:txBody>
            </p:sp>
            <p:sp>
              <p:nvSpPr>
                <p:cNvPr id="44066" name="Rectangle 62"/>
                <p:cNvSpPr>
                  <a:spLocks noChangeArrowheads="1"/>
                </p:cNvSpPr>
                <p:nvPr/>
              </p:nvSpPr>
              <p:spPr bwMode="auto">
                <a:xfrm>
                  <a:off x="152" y="4428"/>
                  <a:ext cx="3580" cy="480"/>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4056" name="Group 63"/>
              <p:cNvGrpSpPr>
                <a:grpSpLocks/>
              </p:cNvGrpSpPr>
              <p:nvPr/>
            </p:nvGrpSpPr>
            <p:grpSpPr bwMode="auto">
              <a:xfrm>
                <a:off x="3732" y="4428"/>
                <a:ext cx="568" cy="480"/>
                <a:chOff x="3732" y="4428"/>
                <a:chExt cx="568" cy="480"/>
              </a:xfrm>
            </p:grpSpPr>
            <p:sp>
              <p:nvSpPr>
                <p:cNvPr id="44063" name="Rectangle 64"/>
                <p:cNvSpPr>
                  <a:spLocks noChangeArrowheads="1"/>
                </p:cNvSpPr>
                <p:nvPr/>
              </p:nvSpPr>
              <p:spPr bwMode="auto">
                <a:xfrm>
                  <a:off x="3738" y="4434"/>
                  <a:ext cx="556"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kumimoji="1" lang="en-GB" sz="2000" b="1">
                      <a:solidFill>
                        <a:srgbClr val="FFFFFF"/>
                      </a:solidFill>
                      <a:latin typeface="Times New Roman" pitchFamily="18" charset="0"/>
                      <a:cs typeface="Times New Roman" pitchFamily="18" charset="0"/>
                    </a:rPr>
                    <a:t>0,1131</a:t>
                  </a:r>
                  <a:endParaRPr kumimoji="1" lang="en-US" sz="2400">
                    <a:latin typeface="Times New Roman" pitchFamily="18" charset="0"/>
                  </a:endParaRPr>
                </a:p>
              </p:txBody>
            </p:sp>
            <p:sp>
              <p:nvSpPr>
                <p:cNvPr id="44064" name="Rectangle 65"/>
                <p:cNvSpPr>
                  <a:spLocks noChangeArrowheads="1"/>
                </p:cNvSpPr>
                <p:nvPr/>
              </p:nvSpPr>
              <p:spPr bwMode="auto">
                <a:xfrm>
                  <a:off x="3732" y="4428"/>
                  <a:ext cx="568" cy="480"/>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4057" name="Group 66"/>
              <p:cNvGrpSpPr>
                <a:grpSpLocks/>
              </p:cNvGrpSpPr>
              <p:nvPr/>
            </p:nvGrpSpPr>
            <p:grpSpPr bwMode="auto">
              <a:xfrm>
                <a:off x="152" y="4920"/>
                <a:ext cx="3580" cy="480"/>
                <a:chOff x="152" y="4920"/>
                <a:chExt cx="3580" cy="480"/>
              </a:xfrm>
            </p:grpSpPr>
            <p:sp>
              <p:nvSpPr>
                <p:cNvPr id="44061" name="Rectangle 67"/>
                <p:cNvSpPr>
                  <a:spLocks noChangeArrowheads="1"/>
                </p:cNvSpPr>
                <p:nvPr/>
              </p:nvSpPr>
              <p:spPr bwMode="auto">
                <a:xfrm>
                  <a:off x="158" y="4926"/>
                  <a:ext cx="3568"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kumimoji="1" lang="en-GB" sz="2000" b="1">
                      <a:solidFill>
                        <a:srgbClr val="FFFFFF"/>
                      </a:solidFill>
                      <a:latin typeface="Times New Roman" pitchFamily="18" charset="0"/>
                      <a:cs typeface="Times New Roman" pitchFamily="18" charset="0"/>
                    </a:rPr>
                    <a:t>supplementary educational services (student fares)</a:t>
                  </a:r>
                  <a:endParaRPr kumimoji="1" lang="en-US" sz="2400">
                    <a:latin typeface="Times New Roman" pitchFamily="18" charset="0"/>
                  </a:endParaRPr>
                </a:p>
              </p:txBody>
            </p:sp>
            <p:sp>
              <p:nvSpPr>
                <p:cNvPr id="44062" name="Rectangle 68"/>
                <p:cNvSpPr>
                  <a:spLocks noChangeArrowheads="1"/>
                </p:cNvSpPr>
                <p:nvPr/>
              </p:nvSpPr>
              <p:spPr bwMode="auto">
                <a:xfrm>
                  <a:off x="152" y="4920"/>
                  <a:ext cx="3580" cy="480"/>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4058" name="Group 69"/>
              <p:cNvGrpSpPr>
                <a:grpSpLocks/>
              </p:cNvGrpSpPr>
              <p:nvPr/>
            </p:nvGrpSpPr>
            <p:grpSpPr bwMode="auto">
              <a:xfrm>
                <a:off x="3732" y="4920"/>
                <a:ext cx="568" cy="480"/>
                <a:chOff x="3732" y="4920"/>
                <a:chExt cx="568" cy="480"/>
              </a:xfrm>
            </p:grpSpPr>
            <p:sp>
              <p:nvSpPr>
                <p:cNvPr id="44059" name="Rectangle 70"/>
                <p:cNvSpPr>
                  <a:spLocks noChangeArrowheads="1"/>
                </p:cNvSpPr>
                <p:nvPr/>
              </p:nvSpPr>
              <p:spPr bwMode="auto">
                <a:xfrm>
                  <a:off x="3738" y="4926"/>
                  <a:ext cx="556"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kumimoji="1" lang="en-GB" sz="2000" b="1">
                      <a:solidFill>
                        <a:srgbClr val="FFFFFF"/>
                      </a:solidFill>
                      <a:latin typeface="Times New Roman" pitchFamily="18" charset="0"/>
                      <a:cs typeface="Times New Roman" pitchFamily="18" charset="0"/>
                    </a:rPr>
                    <a:t>0,1785</a:t>
                  </a:r>
                  <a:endParaRPr kumimoji="1" lang="en-US" sz="2400">
                    <a:latin typeface="Times New Roman" pitchFamily="18" charset="0"/>
                  </a:endParaRPr>
                </a:p>
              </p:txBody>
            </p:sp>
            <p:sp>
              <p:nvSpPr>
                <p:cNvPr id="44060" name="Rectangle 71"/>
                <p:cNvSpPr>
                  <a:spLocks noChangeArrowheads="1"/>
                </p:cNvSpPr>
                <p:nvPr/>
              </p:nvSpPr>
              <p:spPr bwMode="auto">
                <a:xfrm>
                  <a:off x="3732" y="4920"/>
                  <a:ext cx="568" cy="480"/>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sp>
          <p:nvSpPr>
            <p:cNvPr id="44036" name="Rectangle 72"/>
            <p:cNvSpPr>
              <a:spLocks noChangeArrowheads="1"/>
            </p:cNvSpPr>
            <p:nvPr/>
          </p:nvSpPr>
          <p:spPr bwMode="auto">
            <a:xfrm>
              <a:off x="-3" y="-3"/>
              <a:ext cx="4306" cy="5406"/>
            </a:xfrm>
            <a:prstGeom prst="rect">
              <a:avLst/>
            </a:prstGeom>
            <a:noFill/>
            <a:ln w="9525"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Group 2"/>
          <p:cNvGrpSpPr>
            <a:grpSpLocks/>
          </p:cNvGrpSpPr>
          <p:nvPr/>
        </p:nvGrpSpPr>
        <p:grpSpPr bwMode="auto">
          <a:xfrm>
            <a:off x="1447800" y="1981200"/>
            <a:ext cx="6400800" cy="4114800"/>
            <a:chOff x="-3" y="-3"/>
            <a:chExt cx="3597" cy="5430"/>
          </a:xfrm>
        </p:grpSpPr>
        <p:grpSp>
          <p:nvGrpSpPr>
            <p:cNvPr id="45059" name="Group 3"/>
            <p:cNvGrpSpPr>
              <a:grpSpLocks/>
            </p:cNvGrpSpPr>
            <p:nvPr/>
          </p:nvGrpSpPr>
          <p:grpSpPr bwMode="auto">
            <a:xfrm>
              <a:off x="0" y="0"/>
              <a:ext cx="3591" cy="5424"/>
              <a:chOff x="0" y="0"/>
              <a:chExt cx="3591" cy="5424"/>
            </a:xfrm>
          </p:grpSpPr>
          <p:grpSp>
            <p:nvGrpSpPr>
              <p:cNvPr id="45061" name="Group 4"/>
              <p:cNvGrpSpPr>
                <a:grpSpLocks/>
              </p:cNvGrpSpPr>
              <p:nvPr/>
            </p:nvGrpSpPr>
            <p:grpSpPr bwMode="auto">
              <a:xfrm>
                <a:off x="0" y="0"/>
                <a:ext cx="3591" cy="504"/>
                <a:chOff x="0" y="0"/>
                <a:chExt cx="3591" cy="504"/>
              </a:xfrm>
            </p:grpSpPr>
            <p:sp>
              <p:nvSpPr>
                <p:cNvPr id="45135" name="Rectangle 5"/>
                <p:cNvSpPr>
                  <a:spLocks noChangeArrowheads="1"/>
                </p:cNvSpPr>
                <p:nvPr/>
              </p:nvSpPr>
              <p:spPr bwMode="auto">
                <a:xfrm>
                  <a:off x="0" y="0"/>
                  <a:ext cx="3591" cy="504"/>
                </a:xfrm>
                <a:prstGeom prst="rect">
                  <a:avLst/>
                </a:prstGeom>
                <a:solidFill>
                  <a:srgbClr val="80808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nvGrpSpPr>
                <p:cNvPr id="45136" name="Group 6"/>
                <p:cNvGrpSpPr>
                  <a:grpSpLocks/>
                </p:cNvGrpSpPr>
                <p:nvPr/>
              </p:nvGrpSpPr>
              <p:grpSpPr bwMode="auto">
                <a:xfrm>
                  <a:off x="0" y="0"/>
                  <a:ext cx="3591" cy="480"/>
                  <a:chOff x="0" y="0"/>
                  <a:chExt cx="3591" cy="480"/>
                </a:xfrm>
              </p:grpSpPr>
              <p:sp>
                <p:nvSpPr>
                  <p:cNvPr id="45137" name="Rectangle 7"/>
                  <p:cNvSpPr>
                    <a:spLocks noChangeArrowheads="1"/>
                  </p:cNvSpPr>
                  <p:nvPr/>
                </p:nvSpPr>
                <p:spPr bwMode="auto">
                  <a:xfrm>
                    <a:off x="6" y="6"/>
                    <a:ext cx="3579" cy="468"/>
                  </a:xfrm>
                  <a:prstGeom prst="rect">
                    <a:avLst/>
                  </a:prstGeom>
                  <a:solidFill>
                    <a:srgbClr val="80808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kumimoji="1" lang="en-GB" sz="2000" b="1">
                        <a:solidFill>
                          <a:srgbClr val="FFFFFF"/>
                        </a:solidFill>
                        <a:latin typeface="Times New Roman" pitchFamily="18" charset="0"/>
                        <a:cs typeface="Times New Roman" pitchFamily="18" charset="0"/>
                      </a:rPr>
                      <a:t>C. Fees</a:t>
                    </a:r>
                    <a:endParaRPr kumimoji="1" lang="en-US" sz="2400">
                      <a:latin typeface="Times New Roman" pitchFamily="18" charset="0"/>
                    </a:endParaRPr>
                  </a:p>
                </p:txBody>
              </p:sp>
              <p:sp>
                <p:nvSpPr>
                  <p:cNvPr id="45138" name="Rectangle 8"/>
                  <p:cNvSpPr>
                    <a:spLocks noChangeArrowheads="1"/>
                  </p:cNvSpPr>
                  <p:nvPr/>
                </p:nvSpPr>
                <p:spPr bwMode="auto">
                  <a:xfrm>
                    <a:off x="0" y="0"/>
                    <a:ext cx="3591" cy="480"/>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grpSp>
            <p:nvGrpSpPr>
              <p:cNvPr id="45062" name="Group 9"/>
              <p:cNvGrpSpPr>
                <a:grpSpLocks/>
              </p:cNvGrpSpPr>
              <p:nvPr/>
            </p:nvGrpSpPr>
            <p:grpSpPr bwMode="auto">
              <a:xfrm>
                <a:off x="0" y="492"/>
                <a:ext cx="152" cy="480"/>
                <a:chOff x="0" y="492"/>
                <a:chExt cx="152" cy="480"/>
              </a:xfrm>
            </p:grpSpPr>
            <p:sp>
              <p:nvSpPr>
                <p:cNvPr id="45133" name="Rectangle 10"/>
                <p:cNvSpPr>
                  <a:spLocks noChangeArrowheads="1"/>
                </p:cNvSpPr>
                <p:nvPr/>
              </p:nvSpPr>
              <p:spPr bwMode="auto">
                <a:xfrm>
                  <a:off x="6" y="498"/>
                  <a:ext cx="140"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kumimoji="1" lang="en-US" sz="1200">
                      <a:solidFill>
                        <a:srgbClr val="000000"/>
                      </a:solidFill>
                      <a:latin typeface="Times New Roman" pitchFamily="18" charset="0"/>
                      <a:cs typeface="Times New Roman" pitchFamily="18" charset="0"/>
                    </a:rPr>
                    <a:t> </a:t>
                  </a:r>
                </a:p>
                <a:p>
                  <a:pPr eaLnBrk="0" hangingPunct="0"/>
                  <a:endParaRPr kumimoji="1" lang="en-US" sz="2400">
                    <a:latin typeface="Times New Roman" pitchFamily="18" charset="0"/>
                  </a:endParaRPr>
                </a:p>
              </p:txBody>
            </p:sp>
            <p:sp>
              <p:nvSpPr>
                <p:cNvPr id="45134" name="Rectangle 11"/>
                <p:cNvSpPr>
                  <a:spLocks noChangeArrowheads="1"/>
                </p:cNvSpPr>
                <p:nvPr/>
              </p:nvSpPr>
              <p:spPr bwMode="auto">
                <a:xfrm>
                  <a:off x="0" y="492"/>
                  <a:ext cx="152" cy="480"/>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5063" name="Group 12"/>
              <p:cNvGrpSpPr>
                <a:grpSpLocks/>
              </p:cNvGrpSpPr>
              <p:nvPr/>
            </p:nvGrpSpPr>
            <p:grpSpPr bwMode="auto">
              <a:xfrm>
                <a:off x="152" y="492"/>
                <a:ext cx="2791" cy="480"/>
                <a:chOff x="152" y="492"/>
                <a:chExt cx="2791" cy="480"/>
              </a:xfrm>
            </p:grpSpPr>
            <p:sp>
              <p:nvSpPr>
                <p:cNvPr id="45131" name="Rectangle 13"/>
                <p:cNvSpPr>
                  <a:spLocks noChangeArrowheads="1"/>
                </p:cNvSpPr>
                <p:nvPr/>
              </p:nvSpPr>
              <p:spPr bwMode="auto">
                <a:xfrm>
                  <a:off x="158" y="498"/>
                  <a:ext cx="2779"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kumimoji="1" lang="en-GB" sz="2000" b="1">
                      <a:solidFill>
                        <a:srgbClr val="FFFFFF"/>
                      </a:solidFill>
                      <a:latin typeface="Times New Roman" pitchFamily="18" charset="0"/>
                      <a:cs typeface="Times New Roman" pitchFamily="18" charset="0"/>
                    </a:rPr>
                    <a:t>health insurance</a:t>
                  </a:r>
                  <a:endParaRPr kumimoji="1" lang="en-US" sz="2400">
                    <a:latin typeface="Times New Roman" pitchFamily="18" charset="0"/>
                  </a:endParaRPr>
                </a:p>
              </p:txBody>
            </p:sp>
            <p:sp>
              <p:nvSpPr>
                <p:cNvPr id="45132" name="Rectangle 14"/>
                <p:cNvSpPr>
                  <a:spLocks noChangeArrowheads="1"/>
                </p:cNvSpPr>
                <p:nvPr/>
              </p:nvSpPr>
              <p:spPr bwMode="auto">
                <a:xfrm>
                  <a:off x="152" y="492"/>
                  <a:ext cx="2791" cy="480"/>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5064" name="Group 15"/>
              <p:cNvGrpSpPr>
                <a:grpSpLocks/>
              </p:cNvGrpSpPr>
              <p:nvPr/>
            </p:nvGrpSpPr>
            <p:grpSpPr bwMode="auto">
              <a:xfrm>
                <a:off x="2943" y="492"/>
                <a:ext cx="648" cy="480"/>
                <a:chOff x="2943" y="492"/>
                <a:chExt cx="648" cy="480"/>
              </a:xfrm>
            </p:grpSpPr>
            <p:sp>
              <p:nvSpPr>
                <p:cNvPr id="45129" name="Rectangle 16"/>
                <p:cNvSpPr>
                  <a:spLocks noChangeArrowheads="1"/>
                </p:cNvSpPr>
                <p:nvPr/>
              </p:nvSpPr>
              <p:spPr bwMode="auto">
                <a:xfrm>
                  <a:off x="2949" y="498"/>
                  <a:ext cx="636"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kumimoji="1" lang="en-GB" sz="2000" b="1">
                      <a:solidFill>
                        <a:srgbClr val="FFFFFF"/>
                      </a:solidFill>
                      <a:latin typeface="Times New Roman" pitchFamily="18" charset="0"/>
                      <a:cs typeface="Times New Roman" pitchFamily="18" charset="0"/>
                    </a:rPr>
                    <a:t>3,4783</a:t>
                  </a:r>
                  <a:endParaRPr kumimoji="1" lang="en-US" sz="2400">
                    <a:latin typeface="Times New Roman" pitchFamily="18" charset="0"/>
                  </a:endParaRPr>
                </a:p>
              </p:txBody>
            </p:sp>
            <p:sp>
              <p:nvSpPr>
                <p:cNvPr id="45130" name="Rectangle 17"/>
                <p:cNvSpPr>
                  <a:spLocks noChangeArrowheads="1"/>
                </p:cNvSpPr>
                <p:nvPr/>
              </p:nvSpPr>
              <p:spPr bwMode="auto">
                <a:xfrm>
                  <a:off x="2943" y="492"/>
                  <a:ext cx="648" cy="480"/>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5065" name="Group 18"/>
              <p:cNvGrpSpPr>
                <a:grpSpLocks/>
              </p:cNvGrpSpPr>
              <p:nvPr/>
            </p:nvGrpSpPr>
            <p:grpSpPr bwMode="auto">
              <a:xfrm>
                <a:off x="0" y="984"/>
                <a:ext cx="152" cy="480"/>
                <a:chOff x="0" y="984"/>
                <a:chExt cx="152" cy="480"/>
              </a:xfrm>
            </p:grpSpPr>
            <p:sp>
              <p:nvSpPr>
                <p:cNvPr id="45127" name="Rectangle 19"/>
                <p:cNvSpPr>
                  <a:spLocks noChangeArrowheads="1"/>
                </p:cNvSpPr>
                <p:nvPr/>
              </p:nvSpPr>
              <p:spPr bwMode="auto">
                <a:xfrm>
                  <a:off x="6" y="990"/>
                  <a:ext cx="140"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kumimoji="1" lang="en-US" sz="1200">
                      <a:solidFill>
                        <a:srgbClr val="000000"/>
                      </a:solidFill>
                      <a:latin typeface="Times New Roman" pitchFamily="18" charset="0"/>
                      <a:cs typeface="Times New Roman" pitchFamily="18" charset="0"/>
                    </a:rPr>
                    <a:t> </a:t>
                  </a:r>
                </a:p>
                <a:p>
                  <a:pPr eaLnBrk="0" hangingPunct="0"/>
                  <a:endParaRPr kumimoji="1" lang="en-US" sz="2400">
                    <a:latin typeface="Times New Roman" pitchFamily="18" charset="0"/>
                  </a:endParaRPr>
                </a:p>
              </p:txBody>
            </p:sp>
            <p:sp>
              <p:nvSpPr>
                <p:cNvPr id="45128" name="Rectangle 20"/>
                <p:cNvSpPr>
                  <a:spLocks noChangeArrowheads="1"/>
                </p:cNvSpPr>
                <p:nvPr/>
              </p:nvSpPr>
              <p:spPr bwMode="auto">
                <a:xfrm>
                  <a:off x="0" y="984"/>
                  <a:ext cx="152" cy="480"/>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5066" name="Group 21"/>
              <p:cNvGrpSpPr>
                <a:grpSpLocks/>
              </p:cNvGrpSpPr>
              <p:nvPr/>
            </p:nvGrpSpPr>
            <p:grpSpPr bwMode="auto">
              <a:xfrm>
                <a:off x="152" y="984"/>
                <a:ext cx="2791" cy="480"/>
                <a:chOff x="152" y="984"/>
                <a:chExt cx="2791" cy="480"/>
              </a:xfrm>
            </p:grpSpPr>
            <p:sp>
              <p:nvSpPr>
                <p:cNvPr id="45125" name="Rectangle 22"/>
                <p:cNvSpPr>
                  <a:spLocks noChangeArrowheads="1"/>
                </p:cNvSpPr>
                <p:nvPr/>
              </p:nvSpPr>
              <p:spPr bwMode="auto">
                <a:xfrm>
                  <a:off x="158" y="990"/>
                  <a:ext cx="2779"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kumimoji="1" lang="en-GB" sz="2000" b="1">
                      <a:solidFill>
                        <a:srgbClr val="FFFFFF"/>
                      </a:solidFill>
                      <a:latin typeface="Times New Roman" pitchFamily="18" charset="0"/>
                      <a:cs typeface="Times New Roman" pitchFamily="18" charset="0"/>
                    </a:rPr>
                    <a:t>mandatory insurance of motor vehicles</a:t>
                  </a:r>
                  <a:endParaRPr kumimoji="1" lang="en-US" sz="2400">
                    <a:latin typeface="Times New Roman" pitchFamily="18" charset="0"/>
                  </a:endParaRPr>
                </a:p>
              </p:txBody>
            </p:sp>
            <p:sp>
              <p:nvSpPr>
                <p:cNvPr id="45126" name="Rectangle 23"/>
                <p:cNvSpPr>
                  <a:spLocks noChangeArrowheads="1"/>
                </p:cNvSpPr>
                <p:nvPr/>
              </p:nvSpPr>
              <p:spPr bwMode="auto">
                <a:xfrm>
                  <a:off x="152" y="984"/>
                  <a:ext cx="2791" cy="480"/>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5067" name="Group 24"/>
              <p:cNvGrpSpPr>
                <a:grpSpLocks/>
              </p:cNvGrpSpPr>
              <p:nvPr/>
            </p:nvGrpSpPr>
            <p:grpSpPr bwMode="auto">
              <a:xfrm>
                <a:off x="2943" y="984"/>
                <a:ext cx="648" cy="480"/>
                <a:chOff x="2943" y="984"/>
                <a:chExt cx="648" cy="480"/>
              </a:xfrm>
            </p:grpSpPr>
            <p:sp>
              <p:nvSpPr>
                <p:cNvPr id="45123" name="Rectangle 25"/>
                <p:cNvSpPr>
                  <a:spLocks noChangeArrowheads="1"/>
                </p:cNvSpPr>
                <p:nvPr/>
              </p:nvSpPr>
              <p:spPr bwMode="auto">
                <a:xfrm>
                  <a:off x="2949" y="990"/>
                  <a:ext cx="636"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kumimoji="1" lang="en-GB" sz="2000" b="1">
                      <a:solidFill>
                        <a:srgbClr val="FFFFFF"/>
                      </a:solidFill>
                      <a:latin typeface="Times New Roman" pitchFamily="18" charset="0"/>
                      <a:cs typeface="Times New Roman" pitchFamily="18" charset="0"/>
                    </a:rPr>
                    <a:t>0,4099</a:t>
                  </a:r>
                  <a:endParaRPr kumimoji="1" lang="en-US" sz="2400">
                    <a:latin typeface="Times New Roman" pitchFamily="18" charset="0"/>
                  </a:endParaRPr>
                </a:p>
              </p:txBody>
            </p:sp>
            <p:sp>
              <p:nvSpPr>
                <p:cNvPr id="45124" name="Rectangle 26"/>
                <p:cNvSpPr>
                  <a:spLocks noChangeArrowheads="1"/>
                </p:cNvSpPr>
                <p:nvPr/>
              </p:nvSpPr>
              <p:spPr bwMode="auto">
                <a:xfrm>
                  <a:off x="2943" y="984"/>
                  <a:ext cx="648" cy="480"/>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5068" name="Group 27"/>
              <p:cNvGrpSpPr>
                <a:grpSpLocks/>
              </p:cNvGrpSpPr>
              <p:nvPr/>
            </p:nvGrpSpPr>
            <p:grpSpPr bwMode="auto">
              <a:xfrm>
                <a:off x="0" y="1476"/>
                <a:ext cx="152" cy="3432"/>
                <a:chOff x="0" y="1476"/>
                <a:chExt cx="152" cy="3432"/>
              </a:xfrm>
            </p:grpSpPr>
            <p:sp>
              <p:nvSpPr>
                <p:cNvPr id="45121" name="Rectangle 28"/>
                <p:cNvSpPr>
                  <a:spLocks noChangeArrowheads="1"/>
                </p:cNvSpPr>
                <p:nvPr/>
              </p:nvSpPr>
              <p:spPr bwMode="auto">
                <a:xfrm>
                  <a:off x="6" y="1482"/>
                  <a:ext cx="140" cy="3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kumimoji="1" lang="en-US" sz="1200">
                      <a:solidFill>
                        <a:srgbClr val="000000"/>
                      </a:solidFill>
                      <a:latin typeface="Times New Roman" pitchFamily="18" charset="0"/>
                      <a:cs typeface="Times New Roman" pitchFamily="18" charset="0"/>
                    </a:rPr>
                    <a:t> </a:t>
                  </a:r>
                </a:p>
                <a:p>
                  <a:pPr eaLnBrk="0" hangingPunct="0"/>
                  <a:endParaRPr kumimoji="1" lang="en-US" sz="2400">
                    <a:latin typeface="Times New Roman" pitchFamily="18" charset="0"/>
                  </a:endParaRPr>
                </a:p>
              </p:txBody>
            </p:sp>
            <p:sp>
              <p:nvSpPr>
                <p:cNvPr id="45122" name="Rectangle 29"/>
                <p:cNvSpPr>
                  <a:spLocks noChangeArrowheads="1"/>
                </p:cNvSpPr>
                <p:nvPr/>
              </p:nvSpPr>
              <p:spPr bwMode="auto">
                <a:xfrm>
                  <a:off x="0" y="1476"/>
                  <a:ext cx="152" cy="3432"/>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5069" name="Group 30"/>
              <p:cNvGrpSpPr>
                <a:grpSpLocks/>
              </p:cNvGrpSpPr>
              <p:nvPr/>
            </p:nvGrpSpPr>
            <p:grpSpPr bwMode="auto">
              <a:xfrm>
                <a:off x="152" y="1476"/>
                <a:ext cx="2791" cy="480"/>
                <a:chOff x="152" y="1476"/>
                <a:chExt cx="2791" cy="480"/>
              </a:xfrm>
            </p:grpSpPr>
            <p:sp>
              <p:nvSpPr>
                <p:cNvPr id="45119" name="Rectangle 31"/>
                <p:cNvSpPr>
                  <a:spLocks noChangeArrowheads="1"/>
                </p:cNvSpPr>
                <p:nvPr/>
              </p:nvSpPr>
              <p:spPr bwMode="auto">
                <a:xfrm>
                  <a:off x="158" y="1482"/>
                  <a:ext cx="2779"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kumimoji="1" lang="en-GB" sz="2000" b="1">
                      <a:solidFill>
                        <a:srgbClr val="FFFFFF"/>
                      </a:solidFill>
                      <a:latin typeface="Times New Roman" pitchFamily="18" charset="0"/>
                      <a:cs typeface="Times New Roman" pitchFamily="18" charset="0"/>
                    </a:rPr>
                    <a:t>motor vehicle owner registration</a:t>
                  </a:r>
                  <a:endParaRPr kumimoji="1" lang="en-US" sz="2400">
                    <a:latin typeface="Times New Roman" pitchFamily="18" charset="0"/>
                  </a:endParaRPr>
                </a:p>
              </p:txBody>
            </p:sp>
            <p:sp>
              <p:nvSpPr>
                <p:cNvPr id="45120" name="Rectangle 32"/>
                <p:cNvSpPr>
                  <a:spLocks noChangeArrowheads="1"/>
                </p:cNvSpPr>
                <p:nvPr/>
              </p:nvSpPr>
              <p:spPr bwMode="auto">
                <a:xfrm>
                  <a:off x="152" y="1476"/>
                  <a:ext cx="2791" cy="480"/>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5070" name="Group 33"/>
              <p:cNvGrpSpPr>
                <a:grpSpLocks/>
              </p:cNvGrpSpPr>
              <p:nvPr/>
            </p:nvGrpSpPr>
            <p:grpSpPr bwMode="auto">
              <a:xfrm>
                <a:off x="2943" y="1476"/>
                <a:ext cx="648" cy="480"/>
                <a:chOff x="2943" y="1476"/>
                <a:chExt cx="648" cy="480"/>
              </a:xfrm>
            </p:grpSpPr>
            <p:sp>
              <p:nvSpPr>
                <p:cNvPr id="45117" name="Rectangle 34"/>
                <p:cNvSpPr>
                  <a:spLocks noChangeArrowheads="1"/>
                </p:cNvSpPr>
                <p:nvPr/>
              </p:nvSpPr>
              <p:spPr bwMode="auto">
                <a:xfrm>
                  <a:off x="2949" y="1482"/>
                  <a:ext cx="636"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kumimoji="1" lang="en-GB" sz="2000" b="1">
                      <a:solidFill>
                        <a:srgbClr val="FFFFFF"/>
                      </a:solidFill>
                      <a:latin typeface="Times New Roman" pitchFamily="18" charset="0"/>
                      <a:cs typeface="Times New Roman" pitchFamily="18" charset="0"/>
                    </a:rPr>
                    <a:t>0,0196</a:t>
                  </a:r>
                  <a:endParaRPr kumimoji="1" lang="en-US" sz="2400">
                    <a:latin typeface="Times New Roman" pitchFamily="18" charset="0"/>
                  </a:endParaRPr>
                </a:p>
              </p:txBody>
            </p:sp>
            <p:sp>
              <p:nvSpPr>
                <p:cNvPr id="45118" name="Rectangle 35"/>
                <p:cNvSpPr>
                  <a:spLocks noChangeArrowheads="1"/>
                </p:cNvSpPr>
                <p:nvPr/>
              </p:nvSpPr>
              <p:spPr bwMode="auto">
                <a:xfrm>
                  <a:off x="2943" y="1476"/>
                  <a:ext cx="648" cy="480"/>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5071" name="Group 36"/>
              <p:cNvGrpSpPr>
                <a:grpSpLocks/>
              </p:cNvGrpSpPr>
              <p:nvPr/>
            </p:nvGrpSpPr>
            <p:grpSpPr bwMode="auto">
              <a:xfrm>
                <a:off x="152" y="1968"/>
                <a:ext cx="2791" cy="480"/>
                <a:chOff x="152" y="1968"/>
                <a:chExt cx="2791" cy="480"/>
              </a:xfrm>
            </p:grpSpPr>
            <p:sp>
              <p:nvSpPr>
                <p:cNvPr id="45115" name="Rectangle 37"/>
                <p:cNvSpPr>
                  <a:spLocks noChangeArrowheads="1"/>
                </p:cNvSpPr>
                <p:nvPr/>
              </p:nvSpPr>
              <p:spPr bwMode="auto">
                <a:xfrm>
                  <a:off x="158" y="1974"/>
                  <a:ext cx="2779"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kumimoji="1" lang="en-GB" sz="2000" b="1">
                      <a:solidFill>
                        <a:srgbClr val="FFFFFF"/>
                      </a:solidFill>
                      <a:latin typeface="Times New Roman" pitchFamily="18" charset="0"/>
                      <a:cs typeface="Times New Roman" pitchFamily="18" charset="0"/>
                    </a:rPr>
                    <a:t>radio and TV fees</a:t>
                  </a:r>
                  <a:endParaRPr kumimoji="1" lang="en-US" sz="2400">
                    <a:latin typeface="Times New Roman" pitchFamily="18" charset="0"/>
                  </a:endParaRPr>
                </a:p>
              </p:txBody>
            </p:sp>
            <p:sp>
              <p:nvSpPr>
                <p:cNvPr id="45116" name="Rectangle 38"/>
                <p:cNvSpPr>
                  <a:spLocks noChangeArrowheads="1"/>
                </p:cNvSpPr>
                <p:nvPr/>
              </p:nvSpPr>
              <p:spPr bwMode="auto">
                <a:xfrm>
                  <a:off x="152" y="1968"/>
                  <a:ext cx="2791" cy="480"/>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5072" name="Group 39"/>
              <p:cNvGrpSpPr>
                <a:grpSpLocks/>
              </p:cNvGrpSpPr>
              <p:nvPr/>
            </p:nvGrpSpPr>
            <p:grpSpPr bwMode="auto">
              <a:xfrm>
                <a:off x="2943" y="1968"/>
                <a:ext cx="648" cy="480"/>
                <a:chOff x="2943" y="1968"/>
                <a:chExt cx="648" cy="480"/>
              </a:xfrm>
            </p:grpSpPr>
            <p:sp>
              <p:nvSpPr>
                <p:cNvPr id="45113" name="Rectangle 40"/>
                <p:cNvSpPr>
                  <a:spLocks noChangeArrowheads="1"/>
                </p:cNvSpPr>
                <p:nvPr/>
              </p:nvSpPr>
              <p:spPr bwMode="auto">
                <a:xfrm>
                  <a:off x="2949" y="1974"/>
                  <a:ext cx="636"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kumimoji="1" lang="en-GB" sz="2000" b="1">
                      <a:solidFill>
                        <a:srgbClr val="FFFFFF"/>
                      </a:solidFill>
                      <a:latin typeface="Times New Roman" pitchFamily="18" charset="0"/>
                      <a:cs typeface="Times New Roman" pitchFamily="18" charset="0"/>
                    </a:rPr>
                    <a:t>0,8155</a:t>
                  </a:r>
                  <a:endParaRPr kumimoji="1" lang="en-US" sz="2400">
                    <a:latin typeface="Times New Roman" pitchFamily="18" charset="0"/>
                  </a:endParaRPr>
                </a:p>
              </p:txBody>
            </p:sp>
            <p:sp>
              <p:nvSpPr>
                <p:cNvPr id="45114" name="Rectangle 41"/>
                <p:cNvSpPr>
                  <a:spLocks noChangeArrowheads="1"/>
                </p:cNvSpPr>
                <p:nvPr/>
              </p:nvSpPr>
              <p:spPr bwMode="auto">
                <a:xfrm>
                  <a:off x="2943" y="1968"/>
                  <a:ext cx="648" cy="480"/>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5073" name="Group 42"/>
              <p:cNvGrpSpPr>
                <a:grpSpLocks/>
              </p:cNvGrpSpPr>
              <p:nvPr/>
            </p:nvGrpSpPr>
            <p:grpSpPr bwMode="auto">
              <a:xfrm>
                <a:off x="152" y="2460"/>
                <a:ext cx="2791" cy="480"/>
                <a:chOff x="152" y="2460"/>
                <a:chExt cx="2791" cy="480"/>
              </a:xfrm>
            </p:grpSpPr>
            <p:sp>
              <p:nvSpPr>
                <p:cNvPr id="45111" name="Rectangle 43"/>
                <p:cNvSpPr>
                  <a:spLocks noChangeArrowheads="1"/>
                </p:cNvSpPr>
                <p:nvPr/>
              </p:nvSpPr>
              <p:spPr bwMode="auto">
                <a:xfrm>
                  <a:off x="158" y="2466"/>
                  <a:ext cx="2779"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kumimoji="1" lang="en-GB" sz="2000" b="1">
                      <a:solidFill>
                        <a:srgbClr val="FFFFFF"/>
                      </a:solidFill>
                      <a:latin typeface="Times New Roman" pitchFamily="18" charset="0"/>
                      <a:cs typeface="Times New Roman" pitchFamily="18" charset="0"/>
                    </a:rPr>
                    <a:t>signature authentication</a:t>
                  </a:r>
                  <a:endParaRPr kumimoji="1" lang="en-US" sz="2400">
                    <a:latin typeface="Times New Roman" pitchFamily="18" charset="0"/>
                  </a:endParaRPr>
                </a:p>
              </p:txBody>
            </p:sp>
            <p:sp>
              <p:nvSpPr>
                <p:cNvPr id="45112" name="Rectangle 44"/>
                <p:cNvSpPr>
                  <a:spLocks noChangeArrowheads="1"/>
                </p:cNvSpPr>
                <p:nvPr/>
              </p:nvSpPr>
              <p:spPr bwMode="auto">
                <a:xfrm>
                  <a:off x="152" y="2460"/>
                  <a:ext cx="2791" cy="480"/>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5074" name="Group 45"/>
              <p:cNvGrpSpPr>
                <a:grpSpLocks/>
              </p:cNvGrpSpPr>
              <p:nvPr/>
            </p:nvGrpSpPr>
            <p:grpSpPr bwMode="auto">
              <a:xfrm>
                <a:off x="2943" y="2460"/>
                <a:ext cx="648" cy="480"/>
                <a:chOff x="2943" y="2460"/>
                <a:chExt cx="648" cy="480"/>
              </a:xfrm>
            </p:grpSpPr>
            <p:sp>
              <p:nvSpPr>
                <p:cNvPr id="45109" name="Rectangle 46"/>
                <p:cNvSpPr>
                  <a:spLocks noChangeArrowheads="1"/>
                </p:cNvSpPr>
                <p:nvPr/>
              </p:nvSpPr>
              <p:spPr bwMode="auto">
                <a:xfrm>
                  <a:off x="2949" y="2466"/>
                  <a:ext cx="636"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kumimoji="1" lang="en-GB" sz="2000" b="1">
                      <a:solidFill>
                        <a:srgbClr val="FFFFFF"/>
                      </a:solidFill>
                      <a:latin typeface="Times New Roman" pitchFamily="18" charset="0"/>
                      <a:cs typeface="Times New Roman" pitchFamily="18" charset="0"/>
                    </a:rPr>
                    <a:t>0,0629</a:t>
                  </a:r>
                  <a:endParaRPr kumimoji="1" lang="en-US" sz="2400">
                    <a:latin typeface="Times New Roman" pitchFamily="18" charset="0"/>
                  </a:endParaRPr>
                </a:p>
              </p:txBody>
            </p:sp>
            <p:sp>
              <p:nvSpPr>
                <p:cNvPr id="45110" name="Rectangle 47"/>
                <p:cNvSpPr>
                  <a:spLocks noChangeArrowheads="1"/>
                </p:cNvSpPr>
                <p:nvPr/>
              </p:nvSpPr>
              <p:spPr bwMode="auto">
                <a:xfrm>
                  <a:off x="2943" y="2460"/>
                  <a:ext cx="648" cy="480"/>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5075" name="Group 48"/>
              <p:cNvGrpSpPr>
                <a:grpSpLocks/>
              </p:cNvGrpSpPr>
              <p:nvPr/>
            </p:nvGrpSpPr>
            <p:grpSpPr bwMode="auto">
              <a:xfrm>
                <a:off x="152" y="2952"/>
                <a:ext cx="2791" cy="480"/>
                <a:chOff x="152" y="2952"/>
                <a:chExt cx="2791" cy="480"/>
              </a:xfrm>
            </p:grpSpPr>
            <p:sp>
              <p:nvSpPr>
                <p:cNvPr id="45107" name="Rectangle 49"/>
                <p:cNvSpPr>
                  <a:spLocks noChangeArrowheads="1"/>
                </p:cNvSpPr>
                <p:nvPr/>
              </p:nvSpPr>
              <p:spPr bwMode="auto">
                <a:xfrm>
                  <a:off x="158" y="2958"/>
                  <a:ext cx="2779"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kumimoji="1" lang="en-GB" sz="2000" b="1">
                      <a:solidFill>
                        <a:srgbClr val="FFFFFF"/>
                      </a:solidFill>
                      <a:latin typeface="Times New Roman" pitchFamily="18" charset="0"/>
                      <a:cs typeface="Times New Roman" pitchFamily="18" charset="0"/>
                    </a:rPr>
                    <a:t>divorce application fee</a:t>
                  </a:r>
                  <a:endParaRPr kumimoji="1" lang="en-US" sz="2400">
                    <a:latin typeface="Times New Roman" pitchFamily="18" charset="0"/>
                  </a:endParaRPr>
                </a:p>
              </p:txBody>
            </p:sp>
            <p:sp>
              <p:nvSpPr>
                <p:cNvPr id="45108" name="Rectangle 50"/>
                <p:cNvSpPr>
                  <a:spLocks noChangeArrowheads="1"/>
                </p:cNvSpPr>
                <p:nvPr/>
              </p:nvSpPr>
              <p:spPr bwMode="auto">
                <a:xfrm>
                  <a:off x="152" y="2952"/>
                  <a:ext cx="2791" cy="480"/>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5076" name="Group 51"/>
              <p:cNvGrpSpPr>
                <a:grpSpLocks/>
              </p:cNvGrpSpPr>
              <p:nvPr/>
            </p:nvGrpSpPr>
            <p:grpSpPr bwMode="auto">
              <a:xfrm>
                <a:off x="2943" y="2952"/>
                <a:ext cx="648" cy="480"/>
                <a:chOff x="2943" y="2952"/>
                <a:chExt cx="648" cy="480"/>
              </a:xfrm>
            </p:grpSpPr>
            <p:sp>
              <p:nvSpPr>
                <p:cNvPr id="45105" name="Rectangle 52"/>
                <p:cNvSpPr>
                  <a:spLocks noChangeArrowheads="1"/>
                </p:cNvSpPr>
                <p:nvPr/>
              </p:nvSpPr>
              <p:spPr bwMode="auto">
                <a:xfrm>
                  <a:off x="2949" y="2958"/>
                  <a:ext cx="636"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kumimoji="1" lang="en-GB" sz="2000" b="1">
                      <a:solidFill>
                        <a:srgbClr val="FFFFFF"/>
                      </a:solidFill>
                      <a:latin typeface="Times New Roman" pitchFamily="18" charset="0"/>
                      <a:cs typeface="Times New Roman" pitchFamily="18" charset="0"/>
                    </a:rPr>
                    <a:t>0,0154</a:t>
                  </a:r>
                  <a:endParaRPr kumimoji="1" lang="en-US" sz="2400">
                    <a:latin typeface="Times New Roman" pitchFamily="18" charset="0"/>
                  </a:endParaRPr>
                </a:p>
              </p:txBody>
            </p:sp>
            <p:sp>
              <p:nvSpPr>
                <p:cNvPr id="45106" name="Rectangle 53"/>
                <p:cNvSpPr>
                  <a:spLocks noChangeArrowheads="1"/>
                </p:cNvSpPr>
                <p:nvPr/>
              </p:nvSpPr>
              <p:spPr bwMode="auto">
                <a:xfrm>
                  <a:off x="2943" y="2952"/>
                  <a:ext cx="648" cy="480"/>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5077" name="Group 54"/>
              <p:cNvGrpSpPr>
                <a:grpSpLocks/>
              </p:cNvGrpSpPr>
              <p:nvPr/>
            </p:nvGrpSpPr>
            <p:grpSpPr bwMode="auto">
              <a:xfrm>
                <a:off x="152" y="3444"/>
                <a:ext cx="2791" cy="480"/>
                <a:chOff x="152" y="3444"/>
                <a:chExt cx="2791" cy="480"/>
              </a:xfrm>
            </p:grpSpPr>
            <p:sp>
              <p:nvSpPr>
                <p:cNvPr id="45103" name="Rectangle 55"/>
                <p:cNvSpPr>
                  <a:spLocks noChangeArrowheads="1"/>
                </p:cNvSpPr>
                <p:nvPr/>
              </p:nvSpPr>
              <p:spPr bwMode="auto">
                <a:xfrm>
                  <a:off x="158" y="3450"/>
                  <a:ext cx="2779"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kumimoji="1" lang="en-GB" sz="2000" b="1">
                      <a:solidFill>
                        <a:srgbClr val="FFFFFF"/>
                      </a:solidFill>
                      <a:latin typeface="Times New Roman" pitchFamily="18" charset="0"/>
                      <a:cs typeface="Times New Roman" pitchFamily="18" charset="0"/>
                    </a:rPr>
                    <a:t>dog ownership fee</a:t>
                  </a:r>
                  <a:endParaRPr kumimoji="1" lang="en-US" sz="2400">
                    <a:latin typeface="Times New Roman" pitchFamily="18" charset="0"/>
                  </a:endParaRPr>
                </a:p>
              </p:txBody>
            </p:sp>
            <p:sp>
              <p:nvSpPr>
                <p:cNvPr id="45104" name="Rectangle 56"/>
                <p:cNvSpPr>
                  <a:spLocks noChangeArrowheads="1"/>
                </p:cNvSpPr>
                <p:nvPr/>
              </p:nvSpPr>
              <p:spPr bwMode="auto">
                <a:xfrm>
                  <a:off x="152" y="3444"/>
                  <a:ext cx="2791" cy="480"/>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5078" name="Group 57"/>
              <p:cNvGrpSpPr>
                <a:grpSpLocks/>
              </p:cNvGrpSpPr>
              <p:nvPr/>
            </p:nvGrpSpPr>
            <p:grpSpPr bwMode="auto">
              <a:xfrm>
                <a:off x="2943" y="3444"/>
                <a:ext cx="648" cy="480"/>
                <a:chOff x="2943" y="3444"/>
                <a:chExt cx="648" cy="480"/>
              </a:xfrm>
            </p:grpSpPr>
            <p:sp>
              <p:nvSpPr>
                <p:cNvPr id="45101" name="Rectangle 58"/>
                <p:cNvSpPr>
                  <a:spLocks noChangeArrowheads="1"/>
                </p:cNvSpPr>
                <p:nvPr/>
              </p:nvSpPr>
              <p:spPr bwMode="auto">
                <a:xfrm>
                  <a:off x="2949" y="3450"/>
                  <a:ext cx="636"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kumimoji="1" lang="en-GB" sz="2000" b="1">
                      <a:solidFill>
                        <a:srgbClr val="FFFFFF"/>
                      </a:solidFill>
                      <a:latin typeface="Times New Roman" pitchFamily="18" charset="0"/>
                      <a:cs typeface="Times New Roman" pitchFamily="18" charset="0"/>
                    </a:rPr>
                    <a:t>0,0247</a:t>
                  </a:r>
                  <a:endParaRPr kumimoji="1" lang="en-US" sz="2400">
                    <a:latin typeface="Times New Roman" pitchFamily="18" charset="0"/>
                  </a:endParaRPr>
                </a:p>
              </p:txBody>
            </p:sp>
            <p:sp>
              <p:nvSpPr>
                <p:cNvPr id="45102" name="Rectangle 59"/>
                <p:cNvSpPr>
                  <a:spLocks noChangeArrowheads="1"/>
                </p:cNvSpPr>
                <p:nvPr/>
              </p:nvSpPr>
              <p:spPr bwMode="auto">
                <a:xfrm>
                  <a:off x="2943" y="3444"/>
                  <a:ext cx="648" cy="480"/>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5079" name="Group 60"/>
              <p:cNvGrpSpPr>
                <a:grpSpLocks/>
              </p:cNvGrpSpPr>
              <p:nvPr/>
            </p:nvGrpSpPr>
            <p:grpSpPr bwMode="auto">
              <a:xfrm>
                <a:off x="152" y="3936"/>
                <a:ext cx="2791" cy="480"/>
                <a:chOff x="152" y="3936"/>
                <a:chExt cx="2791" cy="480"/>
              </a:xfrm>
            </p:grpSpPr>
            <p:sp>
              <p:nvSpPr>
                <p:cNvPr id="45099" name="Rectangle 61"/>
                <p:cNvSpPr>
                  <a:spLocks noChangeArrowheads="1"/>
                </p:cNvSpPr>
                <p:nvPr/>
              </p:nvSpPr>
              <p:spPr bwMode="auto">
                <a:xfrm>
                  <a:off x="158" y="3942"/>
                  <a:ext cx="2779"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kumimoji="1" lang="en-GB" sz="2000" b="1">
                      <a:solidFill>
                        <a:srgbClr val="FFFFFF"/>
                      </a:solidFill>
                      <a:latin typeface="Times New Roman" pitchFamily="18" charset="0"/>
                      <a:cs typeface="Times New Roman" pitchFamily="18" charset="0"/>
                    </a:rPr>
                    <a:t>postal order C</a:t>
                  </a:r>
                  <a:endParaRPr kumimoji="1" lang="en-US" sz="2400">
                    <a:latin typeface="Times New Roman" pitchFamily="18" charset="0"/>
                  </a:endParaRPr>
                </a:p>
              </p:txBody>
            </p:sp>
            <p:sp>
              <p:nvSpPr>
                <p:cNvPr id="45100" name="Rectangle 62"/>
                <p:cNvSpPr>
                  <a:spLocks noChangeArrowheads="1"/>
                </p:cNvSpPr>
                <p:nvPr/>
              </p:nvSpPr>
              <p:spPr bwMode="auto">
                <a:xfrm>
                  <a:off x="152" y="3936"/>
                  <a:ext cx="2791" cy="480"/>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5080" name="Group 63"/>
              <p:cNvGrpSpPr>
                <a:grpSpLocks/>
              </p:cNvGrpSpPr>
              <p:nvPr/>
            </p:nvGrpSpPr>
            <p:grpSpPr bwMode="auto">
              <a:xfrm>
                <a:off x="2943" y="3936"/>
                <a:ext cx="648" cy="480"/>
                <a:chOff x="2943" y="3936"/>
                <a:chExt cx="648" cy="480"/>
              </a:xfrm>
            </p:grpSpPr>
            <p:sp>
              <p:nvSpPr>
                <p:cNvPr id="45097" name="Rectangle 64"/>
                <p:cNvSpPr>
                  <a:spLocks noChangeArrowheads="1"/>
                </p:cNvSpPr>
                <p:nvPr/>
              </p:nvSpPr>
              <p:spPr bwMode="auto">
                <a:xfrm>
                  <a:off x="2949" y="3942"/>
                  <a:ext cx="636"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kumimoji="1" lang="en-GB" sz="2000" b="1">
                      <a:solidFill>
                        <a:srgbClr val="FFFFFF"/>
                      </a:solidFill>
                      <a:latin typeface="Times New Roman" pitchFamily="18" charset="0"/>
                      <a:cs typeface="Times New Roman" pitchFamily="18" charset="0"/>
                    </a:rPr>
                    <a:t>0,0354</a:t>
                  </a:r>
                  <a:endParaRPr kumimoji="1" lang="en-US" sz="2400">
                    <a:latin typeface="Times New Roman" pitchFamily="18" charset="0"/>
                  </a:endParaRPr>
                </a:p>
              </p:txBody>
            </p:sp>
            <p:sp>
              <p:nvSpPr>
                <p:cNvPr id="45098" name="Rectangle 65"/>
                <p:cNvSpPr>
                  <a:spLocks noChangeArrowheads="1"/>
                </p:cNvSpPr>
                <p:nvPr/>
              </p:nvSpPr>
              <p:spPr bwMode="auto">
                <a:xfrm>
                  <a:off x="2943" y="3936"/>
                  <a:ext cx="648" cy="480"/>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5081" name="Group 66"/>
              <p:cNvGrpSpPr>
                <a:grpSpLocks/>
              </p:cNvGrpSpPr>
              <p:nvPr/>
            </p:nvGrpSpPr>
            <p:grpSpPr bwMode="auto">
              <a:xfrm>
                <a:off x="152" y="4428"/>
                <a:ext cx="2791" cy="480"/>
                <a:chOff x="152" y="4428"/>
                <a:chExt cx="2791" cy="480"/>
              </a:xfrm>
            </p:grpSpPr>
            <p:sp>
              <p:nvSpPr>
                <p:cNvPr id="45095" name="Rectangle 67"/>
                <p:cNvSpPr>
                  <a:spLocks noChangeArrowheads="1"/>
                </p:cNvSpPr>
                <p:nvPr/>
              </p:nvSpPr>
              <p:spPr bwMode="auto">
                <a:xfrm>
                  <a:off x="158" y="4434"/>
                  <a:ext cx="2779"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kumimoji="1" lang="en-GB" sz="2000" b="1">
                      <a:solidFill>
                        <a:srgbClr val="FFFFFF"/>
                      </a:solidFill>
                      <a:latin typeface="Times New Roman" pitchFamily="18" charset="0"/>
                      <a:cs typeface="Times New Roman" pitchFamily="18" charset="0"/>
                    </a:rPr>
                    <a:t>building permit issuance</a:t>
                  </a:r>
                  <a:endParaRPr kumimoji="1" lang="en-US" sz="2400">
                    <a:latin typeface="Times New Roman" pitchFamily="18" charset="0"/>
                  </a:endParaRPr>
                </a:p>
              </p:txBody>
            </p:sp>
            <p:sp>
              <p:nvSpPr>
                <p:cNvPr id="45096" name="Rectangle 68"/>
                <p:cNvSpPr>
                  <a:spLocks noChangeArrowheads="1"/>
                </p:cNvSpPr>
                <p:nvPr/>
              </p:nvSpPr>
              <p:spPr bwMode="auto">
                <a:xfrm>
                  <a:off x="152" y="4428"/>
                  <a:ext cx="2791" cy="480"/>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5082" name="Group 69"/>
              <p:cNvGrpSpPr>
                <a:grpSpLocks/>
              </p:cNvGrpSpPr>
              <p:nvPr/>
            </p:nvGrpSpPr>
            <p:grpSpPr bwMode="auto">
              <a:xfrm>
                <a:off x="2943" y="4428"/>
                <a:ext cx="648" cy="480"/>
                <a:chOff x="2943" y="4428"/>
                <a:chExt cx="648" cy="480"/>
              </a:xfrm>
            </p:grpSpPr>
            <p:sp>
              <p:nvSpPr>
                <p:cNvPr id="45093" name="Rectangle 70"/>
                <p:cNvSpPr>
                  <a:spLocks noChangeArrowheads="1"/>
                </p:cNvSpPr>
                <p:nvPr/>
              </p:nvSpPr>
              <p:spPr bwMode="auto">
                <a:xfrm>
                  <a:off x="2949" y="4434"/>
                  <a:ext cx="636" cy="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kumimoji="1" lang="en-GB" sz="2000" b="1">
                      <a:solidFill>
                        <a:srgbClr val="FFFFFF"/>
                      </a:solidFill>
                      <a:latin typeface="Times New Roman" pitchFamily="18" charset="0"/>
                      <a:cs typeface="Times New Roman" pitchFamily="18" charset="0"/>
                    </a:rPr>
                    <a:t>0,0808</a:t>
                  </a:r>
                  <a:endParaRPr kumimoji="1" lang="en-US" sz="2400">
                    <a:latin typeface="Times New Roman" pitchFamily="18" charset="0"/>
                  </a:endParaRPr>
                </a:p>
              </p:txBody>
            </p:sp>
            <p:sp>
              <p:nvSpPr>
                <p:cNvPr id="45094" name="Rectangle 71"/>
                <p:cNvSpPr>
                  <a:spLocks noChangeArrowheads="1"/>
                </p:cNvSpPr>
                <p:nvPr/>
              </p:nvSpPr>
              <p:spPr bwMode="auto">
                <a:xfrm>
                  <a:off x="2943" y="4428"/>
                  <a:ext cx="648" cy="480"/>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nvGrpSpPr>
              <p:cNvPr id="45083" name="Group 72"/>
              <p:cNvGrpSpPr>
                <a:grpSpLocks/>
              </p:cNvGrpSpPr>
              <p:nvPr/>
            </p:nvGrpSpPr>
            <p:grpSpPr bwMode="auto">
              <a:xfrm>
                <a:off x="0" y="4920"/>
                <a:ext cx="2943" cy="504"/>
                <a:chOff x="0" y="4920"/>
                <a:chExt cx="2943" cy="504"/>
              </a:xfrm>
            </p:grpSpPr>
            <p:sp>
              <p:nvSpPr>
                <p:cNvPr id="45089" name="Rectangle 73"/>
                <p:cNvSpPr>
                  <a:spLocks noChangeArrowheads="1"/>
                </p:cNvSpPr>
                <p:nvPr/>
              </p:nvSpPr>
              <p:spPr bwMode="auto">
                <a:xfrm>
                  <a:off x="0" y="4920"/>
                  <a:ext cx="2943" cy="504"/>
                </a:xfrm>
                <a:prstGeom prst="rect">
                  <a:avLst/>
                </a:prstGeom>
                <a:solidFill>
                  <a:srgbClr val="80808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nvGrpSpPr>
                <p:cNvPr id="45090" name="Group 74"/>
                <p:cNvGrpSpPr>
                  <a:grpSpLocks/>
                </p:cNvGrpSpPr>
                <p:nvPr/>
              </p:nvGrpSpPr>
              <p:grpSpPr bwMode="auto">
                <a:xfrm>
                  <a:off x="0" y="4920"/>
                  <a:ext cx="2943" cy="480"/>
                  <a:chOff x="0" y="4920"/>
                  <a:chExt cx="2943" cy="480"/>
                </a:xfrm>
              </p:grpSpPr>
              <p:sp>
                <p:nvSpPr>
                  <p:cNvPr id="45091" name="Rectangle 75"/>
                  <p:cNvSpPr>
                    <a:spLocks noChangeArrowheads="1"/>
                  </p:cNvSpPr>
                  <p:nvPr/>
                </p:nvSpPr>
                <p:spPr bwMode="auto">
                  <a:xfrm>
                    <a:off x="6" y="4926"/>
                    <a:ext cx="2931" cy="468"/>
                  </a:xfrm>
                  <a:prstGeom prst="rect">
                    <a:avLst/>
                  </a:prstGeom>
                  <a:solidFill>
                    <a:srgbClr val="80808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kumimoji="1" lang="en-GB" sz="2000" b="1">
                        <a:solidFill>
                          <a:srgbClr val="FFFFFF"/>
                        </a:solidFill>
                        <a:latin typeface="Times New Roman" pitchFamily="18" charset="0"/>
                        <a:cs typeface="Times New Roman" pitchFamily="18" charset="0"/>
                      </a:rPr>
                      <a:t>Total</a:t>
                    </a:r>
                    <a:endParaRPr kumimoji="1" lang="en-US" sz="2400">
                      <a:latin typeface="Times New Roman" pitchFamily="18" charset="0"/>
                    </a:endParaRPr>
                  </a:p>
                </p:txBody>
              </p:sp>
              <p:sp>
                <p:nvSpPr>
                  <p:cNvPr id="45092" name="Rectangle 76"/>
                  <p:cNvSpPr>
                    <a:spLocks noChangeArrowheads="1"/>
                  </p:cNvSpPr>
                  <p:nvPr/>
                </p:nvSpPr>
                <p:spPr bwMode="auto">
                  <a:xfrm>
                    <a:off x="0" y="4920"/>
                    <a:ext cx="2943" cy="480"/>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grpSp>
            <p:nvGrpSpPr>
              <p:cNvPr id="45084" name="Group 77"/>
              <p:cNvGrpSpPr>
                <a:grpSpLocks/>
              </p:cNvGrpSpPr>
              <p:nvPr/>
            </p:nvGrpSpPr>
            <p:grpSpPr bwMode="auto">
              <a:xfrm>
                <a:off x="2943" y="4920"/>
                <a:ext cx="648" cy="504"/>
                <a:chOff x="2943" y="4920"/>
                <a:chExt cx="648" cy="504"/>
              </a:xfrm>
            </p:grpSpPr>
            <p:sp>
              <p:nvSpPr>
                <p:cNvPr id="45085" name="Rectangle 78"/>
                <p:cNvSpPr>
                  <a:spLocks noChangeArrowheads="1"/>
                </p:cNvSpPr>
                <p:nvPr/>
              </p:nvSpPr>
              <p:spPr bwMode="auto">
                <a:xfrm>
                  <a:off x="2943" y="4920"/>
                  <a:ext cx="648" cy="504"/>
                </a:xfrm>
                <a:prstGeom prst="rect">
                  <a:avLst/>
                </a:prstGeom>
                <a:solidFill>
                  <a:srgbClr val="80808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nvGrpSpPr>
                <p:cNvPr id="45086" name="Group 79"/>
                <p:cNvGrpSpPr>
                  <a:grpSpLocks/>
                </p:cNvGrpSpPr>
                <p:nvPr/>
              </p:nvGrpSpPr>
              <p:grpSpPr bwMode="auto">
                <a:xfrm>
                  <a:off x="2943" y="4920"/>
                  <a:ext cx="648" cy="480"/>
                  <a:chOff x="2943" y="4920"/>
                  <a:chExt cx="648" cy="480"/>
                </a:xfrm>
              </p:grpSpPr>
              <p:sp>
                <p:nvSpPr>
                  <p:cNvPr id="45087" name="Rectangle 80"/>
                  <p:cNvSpPr>
                    <a:spLocks noChangeArrowheads="1"/>
                  </p:cNvSpPr>
                  <p:nvPr/>
                </p:nvSpPr>
                <p:spPr bwMode="auto">
                  <a:xfrm>
                    <a:off x="2949" y="4926"/>
                    <a:ext cx="636" cy="468"/>
                  </a:xfrm>
                  <a:prstGeom prst="rect">
                    <a:avLst/>
                  </a:prstGeom>
                  <a:solidFill>
                    <a:srgbClr val="808080"/>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kumimoji="1" lang="en-GB" sz="2000" b="1">
                        <a:solidFill>
                          <a:srgbClr val="FFFFFF"/>
                        </a:solidFill>
                        <a:latin typeface="Times New Roman" pitchFamily="18" charset="0"/>
                        <a:cs typeface="Times New Roman" pitchFamily="18" charset="0"/>
                      </a:rPr>
                      <a:t>18,3239</a:t>
                    </a:r>
                    <a:endParaRPr kumimoji="1" lang="en-US" sz="2400">
                      <a:latin typeface="Times New Roman" pitchFamily="18" charset="0"/>
                    </a:endParaRPr>
                  </a:p>
                </p:txBody>
              </p:sp>
              <p:sp>
                <p:nvSpPr>
                  <p:cNvPr id="45088" name="Rectangle 81"/>
                  <p:cNvSpPr>
                    <a:spLocks noChangeArrowheads="1"/>
                  </p:cNvSpPr>
                  <p:nvPr/>
                </p:nvSpPr>
                <p:spPr bwMode="auto">
                  <a:xfrm>
                    <a:off x="2943" y="4920"/>
                    <a:ext cx="648" cy="480"/>
                  </a:xfrm>
                  <a:prstGeom prst="rect">
                    <a:avLst/>
                  </a:prstGeom>
                  <a:noFill/>
                  <a:ln w="7"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grpSp>
        </p:grpSp>
        <p:sp>
          <p:nvSpPr>
            <p:cNvPr id="45060" name="Rectangle 82"/>
            <p:cNvSpPr>
              <a:spLocks noChangeArrowheads="1"/>
            </p:cNvSpPr>
            <p:nvPr/>
          </p:nvSpPr>
          <p:spPr bwMode="auto">
            <a:xfrm>
              <a:off x="-3" y="-3"/>
              <a:ext cx="3597" cy="5430"/>
            </a:xfrm>
            <a:prstGeom prst="rect">
              <a:avLst/>
            </a:prstGeom>
            <a:noFill/>
            <a:ln w="9525" cap="sq">
              <a:solidFill>
                <a:srgbClr val="A0A0A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eaLnBrk="1" hangingPunct="1">
              <a:defRPr/>
            </a:pPr>
            <a:r>
              <a:rPr lang="cs-CZ" sz="3200" smtClean="0"/>
              <a:t>Headline inflation</a:t>
            </a:r>
          </a:p>
        </p:txBody>
      </p:sp>
      <p:sp>
        <p:nvSpPr>
          <p:cNvPr id="158723" name="Rectangle 3"/>
          <p:cNvSpPr>
            <a:spLocks noChangeArrowheads="1"/>
          </p:cNvSpPr>
          <p:nvPr/>
        </p:nvSpPr>
        <p:spPr bwMode="auto">
          <a:xfrm>
            <a:off x="685800" y="4191000"/>
            <a:ext cx="77724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342900" indent="-342900" algn="just">
              <a:spcBef>
                <a:spcPct val="20000"/>
              </a:spcBef>
              <a:buClr>
                <a:schemeClr val="accent2"/>
              </a:buClr>
              <a:buSzPct val="80000"/>
              <a:buFont typeface="Wingdings" pitchFamily="2" charset="2"/>
              <a:buChar char="§"/>
            </a:pPr>
            <a:r>
              <a:rPr lang="en-GB" sz="2400">
                <a:latin typeface="Times New Roman" pitchFamily="18" charset="0"/>
              </a:rPr>
              <a:t>the rate of inflation dropped significantly</a:t>
            </a:r>
            <a:endParaRPr lang="cs-CZ" sz="2400">
              <a:latin typeface="Times New Roman" pitchFamily="18" charset="0"/>
            </a:endParaRPr>
          </a:p>
          <a:p>
            <a:pPr marL="342900" indent="-342900" algn="just">
              <a:spcBef>
                <a:spcPct val="20000"/>
              </a:spcBef>
              <a:buClr>
                <a:schemeClr val="accent2"/>
              </a:buClr>
              <a:buSzPct val="80000"/>
              <a:buFont typeface="Wingdings" pitchFamily="2" charset="2"/>
              <a:buChar char="§"/>
            </a:pPr>
            <a:r>
              <a:rPr lang="en-GB" sz="2400">
                <a:latin typeface="Times New Roman" pitchFamily="18" charset="0"/>
                <a:cs typeface="Times New Roman" pitchFamily="18" charset="0"/>
              </a:rPr>
              <a:t>progress in price liberalization </a:t>
            </a:r>
            <a:endParaRPr lang="cs-CZ" sz="2400">
              <a:latin typeface="Times New Roman" pitchFamily="18" charset="0"/>
            </a:endParaRPr>
          </a:p>
          <a:p>
            <a:pPr marL="342900" indent="-342900" algn="just">
              <a:spcBef>
                <a:spcPct val="20000"/>
              </a:spcBef>
              <a:buClr>
                <a:schemeClr val="accent2"/>
              </a:buClr>
              <a:buSzPct val="80000"/>
              <a:buFont typeface="Wingdings" pitchFamily="2" charset="2"/>
              <a:buChar char="§"/>
            </a:pPr>
            <a:r>
              <a:rPr lang="cs-CZ" sz="2400">
                <a:latin typeface="Times New Roman" pitchFamily="18" charset="0"/>
              </a:rPr>
              <a:t>the </a:t>
            </a:r>
            <a:r>
              <a:rPr lang="en-GB" sz="2400">
                <a:latin typeface="Times New Roman" pitchFamily="18" charset="0"/>
                <a:cs typeface="Times New Roman" pitchFamily="18" charset="0"/>
              </a:rPr>
              <a:t>headline inflation has a higher informative value</a:t>
            </a:r>
            <a:endParaRPr lang="cs-CZ" sz="2400">
              <a:latin typeface="Times New Roman" pitchFamily="18" charset="0"/>
              <a:cs typeface="Times New Roman" pitchFamily="18" charset="0"/>
            </a:endParaRPr>
          </a:p>
        </p:txBody>
      </p:sp>
      <p:sp>
        <p:nvSpPr>
          <p:cNvPr id="158724" name="Rectangle 4"/>
          <p:cNvSpPr>
            <a:spLocks noGrp="1" noChangeArrowheads="1"/>
          </p:cNvSpPr>
          <p:nvPr>
            <p:ph type="body" idx="1"/>
          </p:nvPr>
        </p:nvSpPr>
        <p:spPr>
          <a:xfrm>
            <a:off x="609600" y="2590800"/>
            <a:ext cx="7772400" cy="914400"/>
          </a:xfrm>
        </p:spPr>
        <p:txBody>
          <a:bodyPr lIns="92075" tIns="46038" rIns="92075" bIns="46038"/>
          <a:lstStyle/>
          <a:p>
            <a:pPr algn="just" eaLnBrk="1" hangingPunct="1">
              <a:buFont typeface="Wingdings" pitchFamily="2" charset="2"/>
              <a:buNone/>
              <a:defRPr/>
            </a:pPr>
            <a:r>
              <a:rPr lang="cs-CZ" sz="2400" b="1" smtClean="0">
                <a:latin typeface="Times New Roman" charset="0"/>
              </a:rPr>
              <a:t>S</a:t>
            </a:r>
            <a:r>
              <a:rPr lang="en-GB" sz="2400" b="1" smtClean="0">
                <a:latin typeface="Times New Roman" charset="0"/>
                <a:cs typeface="Times New Roman" charset="0"/>
              </a:rPr>
              <a:t>tarting from 2002, the </a:t>
            </a:r>
            <a:r>
              <a:rPr lang="cs-CZ" sz="2400" b="1" smtClean="0">
                <a:latin typeface="Times New Roman" charset="0"/>
              </a:rPr>
              <a:t>Č</a:t>
            </a:r>
            <a:r>
              <a:rPr lang="en-GB" sz="2400" b="1" smtClean="0">
                <a:latin typeface="Times New Roman" charset="0"/>
                <a:cs typeface="Times New Roman" charset="0"/>
              </a:rPr>
              <a:t>NB switched to direct targeting</a:t>
            </a:r>
            <a:r>
              <a:rPr lang="en-GB" sz="2400" b="1" smtClean="0">
                <a:latin typeface="Times New Roman" charset="0"/>
              </a:rPr>
              <a:t> </a:t>
            </a:r>
            <a:r>
              <a:rPr lang="cs-CZ" sz="2400" b="1" smtClean="0">
                <a:latin typeface="Times New Roman" charset="0"/>
              </a:rPr>
              <a:t>of </a:t>
            </a:r>
            <a:r>
              <a:rPr lang="en-GB" sz="2400" b="1" smtClean="0">
                <a:latin typeface="Times New Roman" charset="0"/>
                <a:cs typeface="Times New Roman" charset="0"/>
              </a:rPr>
              <a:t>headline inflatio</a:t>
            </a:r>
            <a:r>
              <a:rPr lang="en-GB" sz="2400" b="1" smtClean="0">
                <a:latin typeface="Times New Roman" charset="0"/>
              </a:rPr>
              <a:t>n</a:t>
            </a:r>
            <a:r>
              <a:rPr lang="cs-CZ" sz="2400" b="1" smtClean="0">
                <a:latin typeface="Times New Roman"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8723">
                                            <p:txEl>
                                              <p:pRg st="0" end="0"/>
                                            </p:txEl>
                                          </p:spTgt>
                                        </p:tgtEl>
                                        <p:attrNameLst>
                                          <p:attrName>style.visibility</p:attrName>
                                        </p:attrNameLst>
                                      </p:cBhvr>
                                      <p:to>
                                        <p:strVal val="visible"/>
                                      </p:to>
                                    </p:set>
                                    <p:animEffect transition="in" filter="wipe(left)">
                                      <p:cBhvr>
                                        <p:cTn id="7" dur="500"/>
                                        <p:tgtEl>
                                          <p:spTgt spid="158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8723">
                                            <p:txEl>
                                              <p:pRg st="1" end="1"/>
                                            </p:txEl>
                                          </p:spTgt>
                                        </p:tgtEl>
                                        <p:attrNameLst>
                                          <p:attrName>style.visibility</p:attrName>
                                        </p:attrNameLst>
                                      </p:cBhvr>
                                      <p:to>
                                        <p:strVal val="visible"/>
                                      </p:to>
                                    </p:set>
                                    <p:animEffect transition="in" filter="wipe(left)">
                                      <p:cBhvr>
                                        <p:cTn id="12" dur="500"/>
                                        <p:tgtEl>
                                          <p:spTgt spid="1587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8723">
                                            <p:txEl>
                                              <p:pRg st="2" end="2"/>
                                            </p:txEl>
                                          </p:spTgt>
                                        </p:tgtEl>
                                        <p:attrNameLst>
                                          <p:attrName>style.visibility</p:attrName>
                                        </p:attrNameLst>
                                      </p:cBhvr>
                                      <p:to>
                                        <p:strVal val="visible"/>
                                      </p:to>
                                    </p:set>
                                    <p:animEffect transition="in" filter="wipe(left)">
                                      <p:cBhvr>
                                        <p:cTn id="17" dur="500"/>
                                        <p:tgtEl>
                                          <p:spTgt spid="1587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3"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eaLnBrk="1" hangingPunct="1">
              <a:defRPr/>
            </a:pPr>
            <a:r>
              <a:rPr lang="cs-CZ" smtClean="0"/>
              <a:t>Prices in CPE</a:t>
            </a:r>
          </a:p>
        </p:txBody>
      </p:sp>
      <p:sp>
        <p:nvSpPr>
          <p:cNvPr id="171011" name="Rectangle 3"/>
          <p:cNvSpPr>
            <a:spLocks noGrp="1" noChangeArrowheads="1"/>
          </p:cNvSpPr>
          <p:nvPr>
            <p:ph type="body" idx="1"/>
          </p:nvPr>
        </p:nvSpPr>
        <p:spPr/>
        <p:txBody>
          <a:bodyPr/>
          <a:lstStyle/>
          <a:p>
            <a:pPr eaLnBrk="1" hangingPunct="1">
              <a:defRPr/>
            </a:pPr>
            <a:r>
              <a:rPr lang="cs-CZ" sz="2800" smtClean="0"/>
              <a:t>Deformation of price levels</a:t>
            </a:r>
          </a:p>
          <a:p>
            <a:pPr eaLnBrk="1" hangingPunct="1">
              <a:defRPr/>
            </a:pPr>
            <a:r>
              <a:rPr lang="cs-CZ" sz="2800" smtClean="0"/>
              <a:t>Domestic prices set directively from centre</a:t>
            </a:r>
          </a:p>
          <a:p>
            <a:pPr eaLnBrk="1" hangingPunct="1">
              <a:defRPr/>
            </a:pPr>
            <a:r>
              <a:rPr lang="cs-CZ" sz="2800" smtClean="0"/>
              <a:t>Because of low interaciton with then rest of the world – different price development</a:t>
            </a:r>
          </a:p>
          <a:p>
            <a:pPr lvl="1" eaLnBrk="1" hangingPunct="1">
              <a:defRPr/>
            </a:pPr>
            <a:r>
              <a:rPr lang="cs-CZ" sz="2400" smtClean="0"/>
              <a:t>Crude oil</a:t>
            </a:r>
          </a:p>
          <a:p>
            <a:pPr eaLnBrk="1" hangingPunct="1">
              <a:defRPr/>
            </a:pPr>
            <a:r>
              <a:rPr lang="cs-CZ" sz="2800" smtClean="0"/>
              <a:t>Conservative monetary policy</a:t>
            </a:r>
          </a:p>
          <a:p>
            <a:pPr lvl="1" eaLnBrk="1" hangingPunct="1">
              <a:defRPr/>
            </a:pPr>
            <a:r>
              <a:rPr lang="cs-CZ" sz="2400" smtClean="0"/>
              <a:t>Low inflation X high inflation in PL and HU</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cs-CZ" smtClean="0"/>
              <a:t>Inflation rates in socialistic Czechoslovakia</a:t>
            </a:r>
          </a:p>
        </p:txBody>
      </p:sp>
      <p:pic>
        <p:nvPicPr>
          <p:cNvPr id="48131" name="Picture 4" descr="Inflace-socialismus"/>
          <p:cNvPicPr>
            <a:picLocks noChangeAspect="1" noChangeArrowheads="1"/>
          </p:cNvPicPr>
          <p:nvPr/>
        </p:nvPicPr>
        <p:blipFill>
          <a:blip r:embed="rId2" cstate="print">
            <a:clrChange>
              <a:clrFrom>
                <a:srgbClr val="FFFFFF"/>
              </a:clrFrom>
              <a:clrTo>
                <a:srgbClr val="FFFFFF">
                  <a:alpha val="0"/>
                </a:srgbClr>
              </a:clrTo>
            </a:clrChange>
            <a:lum bright="100000" contrast="54000"/>
            <a:extLst>
              <a:ext uri="{28A0092B-C50C-407E-A947-70E740481C1C}">
                <a14:useLocalDpi xmlns:a14="http://schemas.microsoft.com/office/drawing/2010/main" val="0"/>
              </a:ext>
            </a:extLst>
          </a:blip>
          <a:srcRect t="40266"/>
          <a:stretch>
            <a:fillRect/>
          </a:stretch>
        </p:blipFill>
        <p:spPr bwMode="auto">
          <a:xfrm>
            <a:off x="971550" y="2636838"/>
            <a:ext cx="75596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cs-CZ" smtClean="0"/>
              <a:t>Price liberalization</a:t>
            </a:r>
          </a:p>
        </p:txBody>
      </p:sp>
      <p:sp>
        <p:nvSpPr>
          <p:cNvPr id="34819" name="Rectangle 3"/>
          <p:cNvSpPr>
            <a:spLocks noGrp="1" noChangeArrowheads="1"/>
          </p:cNvSpPr>
          <p:nvPr>
            <p:ph type="body" idx="1"/>
          </p:nvPr>
        </p:nvSpPr>
        <p:spPr/>
        <p:txBody>
          <a:bodyPr/>
          <a:lstStyle/>
          <a:p>
            <a:pPr eaLnBrk="1" hangingPunct="1">
              <a:defRPr/>
            </a:pPr>
            <a:r>
              <a:rPr lang="cs-CZ" sz="2800" smtClean="0"/>
              <a:t>Key element of transition</a:t>
            </a:r>
          </a:p>
          <a:p>
            <a:pPr lvl="1" eaLnBrk="1" hangingPunct="1">
              <a:defRPr/>
            </a:pPr>
            <a:r>
              <a:rPr lang="cs-CZ" sz="2400" smtClean="0"/>
              <a:t>Necessary condition for the introduction of the market mechanism</a:t>
            </a:r>
          </a:p>
          <a:p>
            <a:pPr lvl="1" eaLnBrk="1" hangingPunct="1">
              <a:defRPr/>
            </a:pPr>
            <a:r>
              <a:rPr lang="cs-CZ" sz="2400" smtClean="0"/>
              <a:t>During CPE prices did not reflect the cost of production nor value to the consumers</a:t>
            </a:r>
          </a:p>
          <a:p>
            <a:pPr eaLnBrk="1" hangingPunct="1">
              <a:defRPr/>
            </a:pPr>
            <a:r>
              <a:rPr lang="cs-CZ" sz="2800" smtClean="0"/>
              <a:t>Liberalization = change of relative price = improvement in resources allocation</a:t>
            </a:r>
          </a:p>
          <a:p>
            <a:pPr eaLnBrk="1" hangingPunct="1">
              <a:defRPr/>
            </a:pPr>
            <a:r>
              <a:rPr lang="cs-CZ" sz="2800" smtClean="0"/>
              <a:t>Also redistribution = winners and losers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cs-CZ" smtClean="0"/>
              <a:t>Price liberalization</a:t>
            </a:r>
          </a:p>
        </p:txBody>
      </p:sp>
      <p:sp>
        <p:nvSpPr>
          <p:cNvPr id="36867" name="Rectangle 3"/>
          <p:cNvSpPr>
            <a:spLocks noGrp="1" noChangeArrowheads="1"/>
          </p:cNvSpPr>
          <p:nvPr>
            <p:ph type="body" idx="1"/>
          </p:nvPr>
        </p:nvSpPr>
        <p:spPr/>
        <p:txBody>
          <a:bodyPr/>
          <a:lstStyle/>
          <a:p>
            <a:pPr eaLnBrk="1" hangingPunct="1">
              <a:lnSpc>
                <a:spcPct val="90000"/>
              </a:lnSpc>
              <a:defRPr/>
            </a:pPr>
            <a:r>
              <a:rPr lang="cs-CZ" smtClean="0"/>
              <a:t>Several partial measures during 1990</a:t>
            </a:r>
          </a:p>
          <a:p>
            <a:pPr lvl="1" eaLnBrk="1" hangingPunct="1">
              <a:lnSpc>
                <a:spcPct val="90000"/>
              </a:lnSpc>
              <a:defRPr/>
            </a:pPr>
            <a:r>
              <a:rPr lang="cs-CZ" smtClean="0"/>
              <a:t>Removing the subsidies for food</a:t>
            </a:r>
          </a:p>
          <a:p>
            <a:pPr lvl="1" eaLnBrk="1" hangingPunct="1">
              <a:lnSpc>
                <a:spcPct val="90000"/>
              </a:lnSpc>
              <a:defRPr/>
            </a:pPr>
            <a:r>
              <a:rPr lang="cs-CZ" smtClean="0"/>
              <a:t>Petrol prices</a:t>
            </a:r>
          </a:p>
          <a:p>
            <a:pPr eaLnBrk="1" hangingPunct="1">
              <a:lnSpc>
                <a:spcPct val="90000"/>
              </a:lnSpc>
              <a:defRPr/>
            </a:pPr>
            <a:r>
              <a:rPr lang="cs-CZ" smtClean="0"/>
              <a:t>Big one-off liberalization – 1.1.1991</a:t>
            </a:r>
          </a:p>
          <a:p>
            <a:pPr lvl="1" eaLnBrk="1" hangingPunct="1">
              <a:lnSpc>
                <a:spcPct val="90000"/>
              </a:lnSpc>
              <a:defRPr/>
            </a:pPr>
            <a:r>
              <a:rPr lang="cs-CZ" smtClean="0"/>
              <a:t>Result: cca 80% of prices were free</a:t>
            </a:r>
          </a:p>
          <a:p>
            <a:pPr lvl="1" eaLnBrk="1" hangingPunct="1">
              <a:lnSpc>
                <a:spcPct val="90000"/>
              </a:lnSpc>
              <a:defRPr/>
            </a:pPr>
            <a:r>
              <a:rPr lang="cs-CZ" smtClean="0"/>
              <a:t>Some prices administratively set or controled</a:t>
            </a:r>
          </a:p>
          <a:p>
            <a:pPr lvl="1" eaLnBrk="1" hangingPunct="1">
              <a:lnSpc>
                <a:spcPct val="90000"/>
              </a:lnSpc>
              <a:defRPr/>
            </a:pPr>
            <a:r>
              <a:rPr lang="cs-CZ" smtClean="0"/>
              <a:t>Subsidies gradually reduced</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r>
              <a:rPr lang="cs-CZ" smtClean="0"/>
              <a:t>Results of liberalization</a:t>
            </a:r>
          </a:p>
        </p:txBody>
      </p:sp>
      <p:sp>
        <p:nvSpPr>
          <p:cNvPr id="35843" name="Rectangle 3"/>
          <p:cNvSpPr>
            <a:spLocks noGrp="1" noChangeArrowheads="1"/>
          </p:cNvSpPr>
          <p:nvPr>
            <p:ph type="body" idx="1"/>
          </p:nvPr>
        </p:nvSpPr>
        <p:spPr/>
        <p:txBody>
          <a:bodyPr/>
          <a:lstStyle/>
          <a:p>
            <a:pPr eaLnBrk="1" hangingPunct="1">
              <a:lnSpc>
                <a:spcPct val="80000"/>
              </a:lnSpc>
              <a:defRPr/>
            </a:pPr>
            <a:r>
              <a:rPr lang="cs-CZ" sz="2800" dirty="0" smtClean="0"/>
              <a:t>No more </a:t>
            </a:r>
            <a:r>
              <a:rPr lang="cs-CZ" sz="2800" dirty="0" err="1" smtClean="0"/>
              <a:t>queues</a:t>
            </a:r>
            <a:r>
              <a:rPr lang="cs-CZ" sz="2800" dirty="0" smtClean="0"/>
              <a:t> in </a:t>
            </a:r>
            <a:r>
              <a:rPr lang="cs-CZ" sz="2800" dirty="0" err="1" smtClean="0"/>
              <a:t>shop</a:t>
            </a:r>
            <a:endParaRPr lang="cs-CZ" sz="2800" dirty="0" smtClean="0"/>
          </a:p>
          <a:p>
            <a:pPr eaLnBrk="1" hangingPunct="1">
              <a:lnSpc>
                <a:spcPct val="80000"/>
              </a:lnSpc>
              <a:defRPr/>
            </a:pPr>
            <a:r>
              <a:rPr lang="cs-CZ" sz="2800" dirty="0" err="1" smtClean="0"/>
              <a:t>Increased</a:t>
            </a:r>
            <a:r>
              <a:rPr lang="cs-CZ" sz="2800" dirty="0" smtClean="0"/>
              <a:t> </a:t>
            </a:r>
            <a:r>
              <a:rPr lang="cs-CZ" sz="2800" dirty="0" err="1" smtClean="0"/>
              <a:t>availability</a:t>
            </a:r>
            <a:r>
              <a:rPr lang="cs-CZ" sz="2800" dirty="0" smtClean="0"/>
              <a:t> </a:t>
            </a:r>
            <a:r>
              <a:rPr lang="cs-CZ" sz="2800" dirty="0" err="1" smtClean="0"/>
              <a:t>of</a:t>
            </a:r>
            <a:r>
              <a:rPr lang="cs-CZ" sz="2800" dirty="0" smtClean="0"/>
              <a:t> </a:t>
            </a:r>
            <a:r>
              <a:rPr lang="cs-CZ" sz="2800" dirty="0" err="1" smtClean="0"/>
              <a:t>goods</a:t>
            </a:r>
            <a:endParaRPr lang="cs-CZ" sz="2800" dirty="0" smtClean="0"/>
          </a:p>
          <a:p>
            <a:pPr eaLnBrk="1" hangingPunct="1">
              <a:lnSpc>
                <a:spcPct val="80000"/>
              </a:lnSpc>
              <a:defRPr/>
            </a:pPr>
            <a:r>
              <a:rPr lang="cs-CZ" sz="2800" dirty="0" err="1" smtClean="0"/>
              <a:t>Increased</a:t>
            </a:r>
            <a:r>
              <a:rPr lang="cs-CZ" sz="2800" dirty="0" smtClean="0"/>
              <a:t> </a:t>
            </a:r>
            <a:r>
              <a:rPr lang="cs-CZ" sz="2800" dirty="0" err="1" smtClean="0"/>
              <a:t>efficiency</a:t>
            </a:r>
            <a:endParaRPr lang="cs-CZ" sz="2800" dirty="0" smtClean="0"/>
          </a:p>
          <a:p>
            <a:pPr eaLnBrk="1" hangingPunct="1">
              <a:lnSpc>
                <a:spcPct val="80000"/>
              </a:lnSpc>
              <a:defRPr/>
            </a:pPr>
            <a:r>
              <a:rPr lang="cs-CZ" sz="2800" dirty="0" err="1" smtClean="0"/>
              <a:t>Reduction</a:t>
            </a:r>
            <a:r>
              <a:rPr lang="cs-CZ" sz="2800" dirty="0" smtClean="0"/>
              <a:t> </a:t>
            </a:r>
            <a:r>
              <a:rPr lang="cs-CZ" sz="2800" dirty="0" err="1" smtClean="0"/>
              <a:t>of</a:t>
            </a:r>
            <a:r>
              <a:rPr lang="cs-CZ" sz="2800" dirty="0" smtClean="0"/>
              <a:t> </a:t>
            </a:r>
            <a:r>
              <a:rPr lang="cs-CZ" sz="2800" dirty="0" err="1" smtClean="0"/>
              <a:t>social</a:t>
            </a:r>
            <a:r>
              <a:rPr lang="cs-CZ" sz="2800" dirty="0" smtClean="0"/>
              <a:t> </a:t>
            </a:r>
            <a:r>
              <a:rPr lang="cs-CZ" sz="2800" dirty="0" err="1" smtClean="0"/>
              <a:t>wasteful</a:t>
            </a:r>
            <a:r>
              <a:rPr lang="cs-CZ" sz="2800" dirty="0" smtClean="0"/>
              <a:t> </a:t>
            </a:r>
            <a:r>
              <a:rPr lang="cs-CZ" sz="2800" dirty="0" err="1" smtClean="0"/>
              <a:t>activities</a:t>
            </a:r>
            <a:endParaRPr lang="cs-CZ" sz="2800" dirty="0" smtClean="0"/>
          </a:p>
          <a:p>
            <a:pPr eaLnBrk="1" hangingPunct="1">
              <a:lnSpc>
                <a:spcPct val="80000"/>
              </a:lnSpc>
              <a:defRPr/>
            </a:pPr>
            <a:r>
              <a:rPr lang="cs-CZ" sz="2800" dirty="0" smtClean="0"/>
              <a:t>Drop in </a:t>
            </a:r>
            <a:r>
              <a:rPr lang="cs-CZ" sz="2800" dirty="0" err="1" smtClean="0"/>
              <a:t>real</a:t>
            </a:r>
            <a:r>
              <a:rPr lang="cs-CZ" sz="2800" dirty="0" smtClean="0"/>
              <a:t> </a:t>
            </a:r>
            <a:r>
              <a:rPr lang="cs-CZ" sz="2800" dirty="0" err="1" smtClean="0"/>
              <a:t>wages</a:t>
            </a:r>
            <a:endParaRPr lang="cs-CZ" sz="2800" dirty="0" smtClean="0"/>
          </a:p>
          <a:p>
            <a:pPr lvl="1" eaLnBrk="1" hangingPunct="1">
              <a:lnSpc>
                <a:spcPct val="80000"/>
              </a:lnSpc>
              <a:defRPr/>
            </a:pPr>
            <a:r>
              <a:rPr lang="cs-CZ" sz="2400" dirty="0" err="1" smtClean="0"/>
              <a:t>Improvement</a:t>
            </a:r>
            <a:r>
              <a:rPr lang="cs-CZ" sz="2400" dirty="0" smtClean="0"/>
              <a:t> </a:t>
            </a:r>
            <a:r>
              <a:rPr lang="cs-CZ" sz="2400" dirty="0" err="1" smtClean="0"/>
              <a:t>of</a:t>
            </a:r>
            <a:r>
              <a:rPr lang="cs-CZ" sz="2400" dirty="0" smtClean="0"/>
              <a:t> </a:t>
            </a:r>
            <a:r>
              <a:rPr lang="cs-CZ" sz="2400" dirty="0" err="1" smtClean="0"/>
              <a:t>competitiveness</a:t>
            </a:r>
            <a:r>
              <a:rPr lang="cs-CZ" sz="2400" dirty="0" smtClean="0"/>
              <a:t> </a:t>
            </a:r>
            <a:r>
              <a:rPr lang="cs-CZ" sz="2400" dirty="0" err="1" smtClean="0"/>
              <a:t>of</a:t>
            </a:r>
            <a:r>
              <a:rPr lang="cs-CZ" sz="2400" dirty="0" smtClean="0"/>
              <a:t> </a:t>
            </a:r>
            <a:r>
              <a:rPr lang="cs-CZ" sz="2400" dirty="0" err="1" smtClean="0"/>
              <a:t>firms</a:t>
            </a:r>
            <a:endParaRPr lang="cs-CZ" sz="2400" dirty="0" smtClean="0"/>
          </a:p>
          <a:p>
            <a:pPr lvl="1" eaLnBrk="1" hangingPunct="1">
              <a:lnSpc>
                <a:spcPct val="80000"/>
              </a:lnSpc>
              <a:defRPr/>
            </a:pPr>
            <a:r>
              <a:rPr lang="cs-CZ" sz="2400" dirty="0" err="1" smtClean="0"/>
              <a:t>Harmfull</a:t>
            </a:r>
            <a:r>
              <a:rPr lang="cs-CZ" sz="2400" dirty="0" smtClean="0"/>
              <a:t> </a:t>
            </a:r>
            <a:r>
              <a:rPr lang="cs-CZ" sz="2400" dirty="0" err="1" smtClean="0"/>
              <a:t>mainly</a:t>
            </a:r>
            <a:r>
              <a:rPr lang="cs-CZ" sz="2400" dirty="0" smtClean="0"/>
              <a:t> </a:t>
            </a:r>
            <a:r>
              <a:rPr lang="cs-CZ" sz="2400" dirty="0" err="1" smtClean="0"/>
              <a:t>for</a:t>
            </a:r>
            <a:r>
              <a:rPr lang="cs-CZ" sz="2400" dirty="0" smtClean="0"/>
              <a:t> </a:t>
            </a:r>
            <a:r>
              <a:rPr lang="cs-CZ" sz="2400" dirty="0" err="1" smtClean="0"/>
              <a:t>low-income</a:t>
            </a:r>
            <a:r>
              <a:rPr lang="cs-CZ" sz="2400" dirty="0" smtClean="0"/>
              <a:t> </a:t>
            </a:r>
            <a:r>
              <a:rPr lang="cs-CZ" sz="2400" dirty="0" err="1" smtClean="0"/>
              <a:t>households</a:t>
            </a:r>
            <a:endParaRPr lang="cs-CZ" sz="2400" dirty="0" smtClean="0"/>
          </a:p>
          <a:p>
            <a:pPr lvl="1" eaLnBrk="1" hangingPunct="1">
              <a:lnSpc>
                <a:spcPct val="80000"/>
              </a:lnSpc>
              <a:defRPr/>
            </a:pPr>
            <a:r>
              <a:rPr lang="cs-CZ" sz="2400" dirty="0" err="1" smtClean="0"/>
              <a:t>Some</a:t>
            </a:r>
            <a:r>
              <a:rPr lang="cs-CZ" sz="2400" dirty="0" smtClean="0"/>
              <a:t> </a:t>
            </a:r>
            <a:r>
              <a:rPr lang="cs-CZ" sz="2400" dirty="0" err="1" smtClean="0"/>
              <a:t>privileged</a:t>
            </a:r>
            <a:r>
              <a:rPr lang="cs-CZ" sz="2400" dirty="0" smtClean="0"/>
              <a:t> </a:t>
            </a:r>
            <a:r>
              <a:rPr lang="cs-CZ" sz="2400" dirty="0" err="1" smtClean="0"/>
              <a:t>classes</a:t>
            </a:r>
            <a:r>
              <a:rPr lang="cs-CZ" sz="2400" dirty="0" smtClean="0"/>
              <a:t> </a:t>
            </a:r>
            <a:r>
              <a:rPr lang="cs-CZ" sz="2400" dirty="0" err="1" smtClean="0"/>
              <a:t>droped</a:t>
            </a:r>
            <a:r>
              <a:rPr lang="cs-CZ" sz="2400" dirty="0" smtClean="0"/>
              <a:t> in </a:t>
            </a:r>
            <a:r>
              <a:rPr lang="cs-CZ" sz="2400" dirty="0" err="1" smtClean="0"/>
              <a:t>social</a:t>
            </a:r>
            <a:r>
              <a:rPr lang="cs-CZ" sz="2400" dirty="0" smtClean="0"/>
              <a:t> status and </a:t>
            </a:r>
            <a:r>
              <a:rPr lang="cs-CZ" sz="2400" dirty="0" err="1" smtClean="0"/>
              <a:t>income</a:t>
            </a:r>
            <a:endParaRPr lang="cs-CZ" sz="2400" dirty="0" smtClean="0"/>
          </a:p>
          <a:p>
            <a:pPr eaLnBrk="1" hangingPunct="1">
              <a:lnSpc>
                <a:spcPct val="80000"/>
              </a:lnSpc>
              <a:defRPr/>
            </a:pPr>
            <a:r>
              <a:rPr lang="cs-CZ" sz="2800" dirty="0" err="1" smtClean="0"/>
              <a:t>Increasing</a:t>
            </a:r>
            <a:r>
              <a:rPr lang="cs-CZ" sz="2800" dirty="0" smtClean="0"/>
              <a:t> </a:t>
            </a:r>
            <a:r>
              <a:rPr lang="cs-CZ" sz="2800" dirty="0" err="1" smtClean="0"/>
              <a:t>earning</a:t>
            </a:r>
            <a:r>
              <a:rPr lang="cs-CZ" sz="2800" dirty="0" smtClean="0"/>
              <a:t> </a:t>
            </a:r>
            <a:r>
              <a:rPr lang="cs-CZ" sz="2800" dirty="0" err="1" smtClean="0"/>
              <a:t>differential</a:t>
            </a:r>
            <a:endParaRPr lang="cs-CZ" sz="2800" dirty="0"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cs-CZ" smtClean="0"/>
              <a:t>CPI monthly development</a:t>
            </a:r>
          </a:p>
        </p:txBody>
      </p:sp>
      <p:pic>
        <p:nvPicPr>
          <p:cNvPr id="52227" name="Picture 4" descr="CPI"/>
          <p:cNvPicPr>
            <a:picLocks noChangeAspect="1" noChangeArrowheads="1"/>
          </p:cNvPicPr>
          <p:nvPr/>
        </p:nvPicPr>
        <p:blipFill>
          <a:blip r:embed="rId2" cstate="print">
            <a:clrChange>
              <a:clrFrom>
                <a:srgbClr val="FFFFFF"/>
              </a:clrFrom>
              <a:clrTo>
                <a:srgbClr val="FFFFFF">
                  <a:alpha val="0"/>
                </a:srgbClr>
              </a:clrTo>
            </a:clrChange>
            <a:lum bright="100000" contrast="100000"/>
            <a:grayscl/>
            <a:biLevel thresh="50000"/>
            <a:extLst>
              <a:ext uri="{28A0092B-C50C-407E-A947-70E740481C1C}">
                <a14:useLocalDpi xmlns:a14="http://schemas.microsoft.com/office/drawing/2010/main" val="0"/>
              </a:ext>
            </a:extLst>
          </a:blip>
          <a:srcRect t="19341"/>
          <a:stretch>
            <a:fillRect/>
          </a:stretch>
        </p:blipFill>
        <p:spPr bwMode="auto">
          <a:xfrm rot="-60000">
            <a:off x="617538" y="2132013"/>
            <a:ext cx="8532812"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defRPr/>
            </a:pPr>
            <a:r>
              <a:rPr lang="en-GB" sz="3200" smtClean="0"/>
              <a:t>M</a:t>
            </a:r>
            <a:r>
              <a:rPr lang="en-GB" sz="3200" smtClean="0">
                <a:cs typeface="Times New Roman" charset="0"/>
              </a:rPr>
              <a:t>ajor tasks and issues, which had to be solved</a:t>
            </a:r>
            <a:r>
              <a:rPr lang="cs-CZ" sz="3200" smtClean="0"/>
              <a:t>:</a:t>
            </a:r>
            <a:endParaRPr lang="en-GB" sz="3200" smtClean="0"/>
          </a:p>
        </p:txBody>
      </p:sp>
      <p:sp>
        <p:nvSpPr>
          <p:cNvPr id="77827" name="Rectangle 3"/>
          <p:cNvSpPr>
            <a:spLocks noGrp="1" noChangeArrowheads="1"/>
          </p:cNvSpPr>
          <p:nvPr>
            <p:ph type="body" idx="1"/>
          </p:nvPr>
        </p:nvSpPr>
        <p:spPr>
          <a:xfrm>
            <a:off x="457200" y="1600200"/>
            <a:ext cx="8229600" cy="4195763"/>
          </a:xfrm>
        </p:spPr>
        <p:txBody>
          <a:bodyPr/>
          <a:lstStyle/>
          <a:p>
            <a:pPr eaLnBrk="1" hangingPunct="1">
              <a:lnSpc>
                <a:spcPct val="90000"/>
              </a:lnSpc>
              <a:buFont typeface="Wingdings" pitchFamily="2" charset="2"/>
              <a:buChar char="§"/>
              <a:defRPr/>
            </a:pPr>
            <a:r>
              <a:rPr lang="en-GB" sz="2400" b="1" smtClean="0">
                <a:latin typeface="Times New Roman" charset="0"/>
                <a:cs typeface="Times New Roman" charset="0"/>
              </a:rPr>
              <a:t>to create and implement a standard money market, </a:t>
            </a:r>
            <a:endParaRPr lang="en-GB" sz="2400" b="1" smtClean="0">
              <a:latin typeface="Times New Roman" charset="0"/>
            </a:endParaRPr>
          </a:p>
          <a:p>
            <a:pPr eaLnBrk="1" hangingPunct="1">
              <a:lnSpc>
                <a:spcPct val="90000"/>
              </a:lnSpc>
              <a:buFont typeface="Wingdings" pitchFamily="2" charset="2"/>
              <a:buChar char="§"/>
              <a:defRPr/>
            </a:pPr>
            <a:r>
              <a:rPr lang="en-GB" sz="2400" b="1" smtClean="0">
                <a:latin typeface="Times New Roman" charset="0"/>
                <a:cs typeface="Times New Roman" charset="0"/>
              </a:rPr>
              <a:t>to conceive a functioning standard banking system, based on non-state commercial banks and an autonomous central bank</a:t>
            </a:r>
            <a:r>
              <a:rPr lang="en-GB" sz="2400" b="1" smtClean="0">
                <a:latin typeface="Times New Roman" charset="0"/>
              </a:rPr>
              <a:t>,</a:t>
            </a:r>
          </a:p>
          <a:p>
            <a:pPr eaLnBrk="1" hangingPunct="1">
              <a:lnSpc>
                <a:spcPct val="90000"/>
              </a:lnSpc>
              <a:buFont typeface="Wingdings" pitchFamily="2" charset="2"/>
              <a:buChar char="§"/>
              <a:defRPr/>
            </a:pPr>
            <a:r>
              <a:rPr lang="en-GB" sz="2400" b="1" smtClean="0">
                <a:latin typeface="Times New Roman" charset="0"/>
                <a:cs typeface="Times New Roman" charset="0"/>
              </a:rPr>
              <a:t>to define the degree of the </a:t>
            </a:r>
            <a:r>
              <a:rPr lang="cs-CZ" sz="2400" b="1" smtClean="0">
                <a:latin typeface="Times New Roman" charset="0"/>
              </a:rPr>
              <a:t>central </a:t>
            </a:r>
            <a:r>
              <a:rPr lang="en-GB" sz="2400" b="1" smtClean="0">
                <a:latin typeface="Times New Roman" charset="0"/>
                <a:cs typeface="Times New Roman" charset="0"/>
              </a:rPr>
              <a:t>bank’s independence</a:t>
            </a:r>
            <a:r>
              <a:rPr lang="en-GB" sz="2400" b="1" smtClean="0">
                <a:latin typeface="Times New Roman" charset="0"/>
              </a:rPr>
              <a:t>,</a:t>
            </a:r>
          </a:p>
          <a:p>
            <a:pPr eaLnBrk="1" hangingPunct="1">
              <a:lnSpc>
                <a:spcPct val="90000"/>
              </a:lnSpc>
              <a:buFont typeface="Wingdings" pitchFamily="2" charset="2"/>
              <a:buChar char="§"/>
              <a:defRPr/>
            </a:pPr>
            <a:r>
              <a:rPr lang="en-US" sz="2400" b="1" smtClean="0">
                <a:solidFill>
                  <a:srgbClr val="FFFFFF"/>
                </a:solidFill>
                <a:latin typeface="Times New Roman" charset="0"/>
                <a:cs typeface="Times New Roman" charset="0"/>
              </a:rPr>
              <a:t>to outline the main strategy of monetary policy and its objective (within the condition of the unstable economic environment: price liberalization, liberalizing foreign trade, flows of foreign capital). </a:t>
            </a:r>
            <a:endParaRPr lang="en-GB" sz="2400" b="1" smtClean="0">
              <a:solidFill>
                <a:srgbClr val="FFFFFF"/>
              </a:solidFill>
              <a:latin typeface="Times New Roman" charset="0"/>
              <a:cs typeface="Times New Roman"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wipe(left)">
                                      <p:cBhvr>
                                        <p:cTn id="7" dur="500"/>
                                        <p:tgtEl>
                                          <p:spTgt spid="778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7827">
                                            <p:txEl>
                                              <p:pRg st="1" end="1"/>
                                            </p:txEl>
                                          </p:spTgt>
                                        </p:tgtEl>
                                        <p:attrNameLst>
                                          <p:attrName>style.visibility</p:attrName>
                                        </p:attrNameLst>
                                      </p:cBhvr>
                                      <p:to>
                                        <p:strVal val="visible"/>
                                      </p:to>
                                    </p:set>
                                    <p:animEffect transition="in" filter="wipe(left)">
                                      <p:cBhvr>
                                        <p:cTn id="12" dur="500"/>
                                        <p:tgtEl>
                                          <p:spTgt spid="778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7827">
                                            <p:txEl>
                                              <p:pRg st="2" end="2"/>
                                            </p:txEl>
                                          </p:spTgt>
                                        </p:tgtEl>
                                        <p:attrNameLst>
                                          <p:attrName>style.visibility</p:attrName>
                                        </p:attrNameLst>
                                      </p:cBhvr>
                                      <p:to>
                                        <p:strVal val="visible"/>
                                      </p:to>
                                    </p:set>
                                    <p:animEffect transition="in" filter="wipe(left)">
                                      <p:cBhvr>
                                        <p:cTn id="17" dur="500"/>
                                        <p:tgtEl>
                                          <p:spTgt spid="778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7827">
                                            <p:txEl>
                                              <p:pRg st="3" end="3"/>
                                            </p:txEl>
                                          </p:spTgt>
                                        </p:tgtEl>
                                        <p:attrNameLst>
                                          <p:attrName>style.visibility</p:attrName>
                                        </p:attrNameLst>
                                      </p:cBhvr>
                                      <p:to>
                                        <p:strVal val="visible"/>
                                      </p:to>
                                    </p:set>
                                    <p:animEffect transition="in" filter="wipe(left)">
                                      <p:cBhvr>
                                        <p:cTn id="22" dur="500"/>
                                        <p:tgtEl>
                                          <p:spTgt spid="778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cs-CZ" smtClean="0"/>
              <a:t>Real wage development 89-94</a:t>
            </a:r>
          </a:p>
        </p:txBody>
      </p:sp>
      <p:pic>
        <p:nvPicPr>
          <p:cNvPr id="53251" name="Picture 4" descr="realne mzdy"/>
          <p:cNvPicPr>
            <a:picLocks noChangeAspect="1" noChangeArrowheads="1"/>
          </p:cNvPicPr>
          <p:nvPr/>
        </p:nvPicPr>
        <p:blipFill>
          <a:blip r:embed="rId2">
            <a:clrChange>
              <a:clrFrom>
                <a:srgbClr val="FFFFFF"/>
              </a:clrFrom>
              <a:clrTo>
                <a:srgbClr val="FFFFFF">
                  <a:alpha val="0"/>
                </a:srgbClr>
              </a:clrTo>
            </a:clrChange>
            <a:lum bright="48000"/>
            <a:extLst>
              <a:ext uri="{28A0092B-C50C-407E-A947-70E740481C1C}">
                <a14:useLocalDpi xmlns:a14="http://schemas.microsoft.com/office/drawing/2010/main" val="0"/>
              </a:ext>
            </a:extLst>
          </a:blip>
          <a:srcRect t="18637" r="19173"/>
          <a:stretch>
            <a:fillRect/>
          </a:stretch>
        </p:blipFill>
        <p:spPr bwMode="auto">
          <a:xfrm>
            <a:off x="539750" y="2133600"/>
            <a:ext cx="7632700" cy="444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cs-CZ" smtClean="0"/>
              <a:t>Inflation 1992-1993</a:t>
            </a:r>
          </a:p>
        </p:txBody>
      </p:sp>
      <p:sp>
        <p:nvSpPr>
          <p:cNvPr id="37891" name="Rectangle 3"/>
          <p:cNvSpPr>
            <a:spLocks noGrp="1" noChangeArrowheads="1"/>
          </p:cNvSpPr>
          <p:nvPr>
            <p:ph type="body" idx="1"/>
          </p:nvPr>
        </p:nvSpPr>
        <p:spPr/>
        <p:txBody>
          <a:bodyPr/>
          <a:lstStyle/>
          <a:p>
            <a:pPr eaLnBrk="1" hangingPunct="1">
              <a:lnSpc>
                <a:spcPct val="80000"/>
              </a:lnSpc>
              <a:defRPr/>
            </a:pPr>
            <a:r>
              <a:rPr lang="cs-CZ" sz="2800" smtClean="0"/>
              <a:t>Forced savigs from CPE – increased comsumption – demand growth – price increase</a:t>
            </a:r>
          </a:p>
          <a:p>
            <a:pPr eaLnBrk="1" hangingPunct="1">
              <a:lnSpc>
                <a:spcPct val="80000"/>
              </a:lnSpc>
              <a:defRPr/>
            </a:pPr>
            <a:r>
              <a:rPr lang="cs-CZ" sz="2800" smtClean="0"/>
              <a:t>1993 – split of Czechoslovakie</a:t>
            </a:r>
          </a:p>
          <a:p>
            <a:pPr lvl="1" eaLnBrk="1" hangingPunct="1">
              <a:lnSpc>
                <a:spcPct val="80000"/>
              </a:lnSpc>
              <a:defRPr/>
            </a:pPr>
            <a:r>
              <a:rPr lang="cs-CZ" sz="2400" smtClean="0"/>
              <a:t>onother inflation jump</a:t>
            </a:r>
          </a:p>
          <a:p>
            <a:pPr lvl="2" eaLnBrk="1" hangingPunct="1">
              <a:lnSpc>
                <a:spcPct val="80000"/>
              </a:lnSpc>
              <a:defRPr/>
            </a:pPr>
            <a:r>
              <a:rPr lang="cs-CZ" sz="2000" smtClean="0"/>
              <a:t>New tax system</a:t>
            </a:r>
          </a:p>
          <a:p>
            <a:pPr lvl="2" eaLnBrk="1" hangingPunct="1">
              <a:lnSpc>
                <a:spcPct val="80000"/>
              </a:lnSpc>
              <a:defRPr/>
            </a:pPr>
            <a:r>
              <a:rPr lang="cs-CZ" sz="2000" smtClean="0"/>
              <a:t>Introduction of VAT (previously turnover tax)</a:t>
            </a:r>
          </a:p>
          <a:p>
            <a:pPr lvl="2" eaLnBrk="1" hangingPunct="1">
              <a:lnSpc>
                <a:spcPct val="80000"/>
              </a:lnSpc>
              <a:defRPr/>
            </a:pPr>
            <a:r>
              <a:rPr lang="cs-CZ" sz="2000" smtClean="0"/>
              <a:t>Growth of wages supported by growth of productivity = boost of demand</a:t>
            </a:r>
          </a:p>
          <a:p>
            <a:pPr eaLnBrk="1" hangingPunct="1">
              <a:lnSpc>
                <a:spcPct val="80000"/>
              </a:lnSpc>
              <a:defRPr/>
            </a:pPr>
            <a:r>
              <a:rPr lang="cs-CZ" sz="2800" smtClean="0"/>
              <a:t>Monetary restriction – aim acceptable inflation and stable ER</a:t>
            </a:r>
          </a:p>
          <a:p>
            <a:pPr eaLnBrk="1" hangingPunct="1">
              <a:lnSpc>
                <a:spcPct val="80000"/>
              </a:lnSpc>
              <a:defRPr/>
            </a:pPr>
            <a:endParaRPr lang="cs-CZ" sz="2800" smtClean="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cs-CZ" sz="4000" smtClean="0"/>
              <a:t>Year-to-year chance of domestic demand and GDP (%)</a:t>
            </a:r>
          </a:p>
        </p:txBody>
      </p:sp>
      <p:pic>
        <p:nvPicPr>
          <p:cNvPr id="55299" name="Picture 4" descr="HDP a D"/>
          <p:cNvPicPr>
            <a:picLocks noChangeAspect="1" noChangeArrowheads="1"/>
          </p:cNvPicPr>
          <p:nvPr/>
        </p:nvPicPr>
        <p:blipFill>
          <a:blip r:embed="rId2" cstate="print">
            <a:clrChange>
              <a:clrFrom>
                <a:srgbClr val="FFFFFF"/>
              </a:clrFrom>
              <a:clrTo>
                <a:srgbClr val="FFFFFF">
                  <a:alpha val="0"/>
                </a:srgbClr>
              </a:clrTo>
            </a:clrChange>
            <a:lum bright="100000" contrast="30000"/>
            <a:extLst>
              <a:ext uri="{28A0092B-C50C-407E-A947-70E740481C1C}">
                <a14:useLocalDpi xmlns:a14="http://schemas.microsoft.com/office/drawing/2010/main" val="0"/>
              </a:ext>
            </a:extLst>
          </a:blip>
          <a:srcRect t="25963"/>
          <a:stretch>
            <a:fillRect/>
          </a:stretch>
        </p:blipFill>
        <p:spPr bwMode="auto">
          <a:xfrm>
            <a:off x="1116013" y="2349500"/>
            <a:ext cx="7561262" cy="31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cs-CZ" smtClean="0"/>
              <a:t>GDP development</a:t>
            </a:r>
          </a:p>
        </p:txBody>
      </p:sp>
      <p:sp>
        <p:nvSpPr>
          <p:cNvPr id="4099" name="Rectangle 3"/>
          <p:cNvSpPr>
            <a:spLocks noGrp="1" noChangeArrowheads="1"/>
          </p:cNvSpPr>
          <p:nvPr>
            <p:ph type="body" idx="1"/>
          </p:nvPr>
        </p:nvSpPr>
        <p:spPr/>
        <p:txBody>
          <a:bodyPr/>
          <a:lstStyle/>
          <a:p>
            <a:pPr eaLnBrk="1" hangingPunct="1">
              <a:defRPr/>
            </a:pPr>
            <a:endParaRPr lang="cs-CZ" smtClean="0"/>
          </a:p>
        </p:txBody>
      </p:sp>
      <p:pic>
        <p:nvPicPr>
          <p:cNvPr id="56324" name="Picture 4" descr="GPD po 19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44675"/>
            <a:ext cx="9144000"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cs-CZ" smtClean="0"/>
              <a:t>Inflation after 1993</a:t>
            </a:r>
          </a:p>
        </p:txBody>
      </p:sp>
      <p:sp>
        <p:nvSpPr>
          <p:cNvPr id="38915" name="Rectangle 3"/>
          <p:cNvSpPr>
            <a:spLocks noGrp="1" noChangeArrowheads="1"/>
          </p:cNvSpPr>
          <p:nvPr>
            <p:ph type="body" idx="1"/>
          </p:nvPr>
        </p:nvSpPr>
        <p:spPr/>
        <p:txBody>
          <a:bodyPr/>
          <a:lstStyle/>
          <a:p>
            <a:pPr eaLnBrk="1" hangingPunct="1">
              <a:defRPr/>
            </a:pPr>
            <a:r>
              <a:rPr lang="cs-CZ" sz="2800" smtClean="0"/>
              <a:t>Low dymanic of changes</a:t>
            </a:r>
          </a:p>
          <a:p>
            <a:pPr lvl="1" eaLnBrk="1" hangingPunct="1">
              <a:defRPr/>
            </a:pPr>
            <a:r>
              <a:rPr lang="cs-CZ" sz="2400" smtClean="0"/>
              <a:t>Inflation still higher then in developed countries (1% per month)</a:t>
            </a:r>
          </a:p>
          <a:p>
            <a:pPr lvl="1" eaLnBrk="1" hangingPunct="1">
              <a:defRPr/>
            </a:pPr>
            <a:r>
              <a:rPr lang="cs-CZ" sz="2400" smtClean="0"/>
              <a:t>Inflation differential</a:t>
            </a:r>
          </a:p>
          <a:p>
            <a:pPr eaLnBrk="1" hangingPunct="1">
              <a:defRPr/>
            </a:pPr>
            <a:r>
              <a:rPr lang="cs-CZ" sz="2800" smtClean="0"/>
              <a:t>Further lowering unsuccessful</a:t>
            </a:r>
          </a:p>
          <a:p>
            <a:pPr lvl="1" eaLnBrk="1" hangingPunct="1">
              <a:defRPr/>
            </a:pPr>
            <a:r>
              <a:rPr lang="cs-CZ" sz="2400" smtClean="0"/>
              <a:t>Expectations (collective bargaining)</a:t>
            </a:r>
          </a:p>
          <a:p>
            <a:pPr lvl="1" eaLnBrk="1" hangingPunct="1">
              <a:defRPr/>
            </a:pPr>
            <a:r>
              <a:rPr lang="cs-CZ" sz="2400" smtClean="0"/>
              <a:t>Downward price rigidity</a:t>
            </a:r>
          </a:p>
          <a:p>
            <a:pPr lvl="1" eaLnBrk="1" hangingPunct="1">
              <a:defRPr/>
            </a:pPr>
            <a:r>
              <a:rPr lang="cs-CZ" sz="2400" smtClean="0"/>
              <a:t>Short-term inflow of foreign capital</a:t>
            </a:r>
          </a:p>
          <a:p>
            <a:pPr lvl="2" eaLnBrk="1" hangingPunct="1">
              <a:defRPr/>
            </a:pPr>
            <a:r>
              <a:rPr lang="cs-CZ" sz="2000" smtClean="0"/>
              <a:t>More money in economy – against restrictive MP</a:t>
            </a:r>
          </a:p>
          <a:p>
            <a:pPr lvl="2" eaLnBrk="1" hangingPunct="1">
              <a:defRPr/>
            </a:pPr>
            <a:endParaRPr lang="cs-CZ" sz="2000" smtClean="0"/>
          </a:p>
          <a:p>
            <a:pPr lvl="1" eaLnBrk="1" hangingPunct="1">
              <a:defRPr/>
            </a:pPr>
            <a:endParaRPr lang="cs-CZ" sz="2400" smtClean="0"/>
          </a:p>
          <a:p>
            <a:pPr lvl="1" eaLnBrk="1" hangingPunct="1">
              <a:defRPr/>
            </a:pPr>
            <a:endParaRPr lang="cs-CZ" sz="2400"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cs-CZ" smtClean="0"/>
              <a:t>Inflation differential</a:t>
            </a:r>
          </a:p>
        </p:txBody>
      </p:sp>
      <p:pic>
        <p:nvPicPr>
          <p:cNvPr id="58371" name="Picture 4" descr="InflacniDifer"/>
          <p:cNvPicPr>
            <a:picLocks noChangeAspect="1" noChangeArrowheads="1"/>
          </p:cNvPicPr>
          <p:nvPr/>
        </p:nvPicPr>
        <p:blipFill>
          <a:blip r:embed="rId2">
            <a:clrChange>
              <a:clrFrom>
                <a:srgbClr val="FFFFFF"/>
              </a:clrFrom>
              <a:clrTo>
                <a:srgbClr val="FFFFFF">
                  <a:alpha val="0"/>
                </a:srgbClr>
              </a:clrTo>
            </a:clrChange>
            <a:lum bright="100000" contrast="12000"/>
            <a:extLst>
              <a:ext uri="{28A0092B-C50C-407E-A947-70E740481C1C}">
                <a14:useLocalDpi xmlns:a14="http://schemas.microsoft.com/office/drawing/2010/main" val="0"/>
              </a:ext>
            </a:extLst>
          </a:blip>
          <a:srcRect t="34866"/>
          <a:stretch>
            <a:fillRect/>
          </a:stretch>
        </p:blipFill>
        <p:spPr bwMode="auto">
          <a:xfrm>
            <a:off x="1116013" y="1989138"/>
            <a:ext cx="755967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title"/>
          </p:nvPr>
        </p:nvSpPr>
        <p:spPr/>
        <p:txBody>
          <a:bodyPr/>
          <a:lstStyle/>
          <a:p>
            <a:pPr eaLnBrk="1" hangingPunct="1">
              <a:defRPr/>
            </a:pPr>
            <a:r>
              <a:rPr lang="cs-CZ" smtClean="0"/>
              <a:t>Cumulative incerase of consumer prices</a:t>
            </a:r>
          </a:p>
        </p:txBody>
      </p:sp>
      <p:pic>
        <p:nvPicPr>
          <p:cNvPr id="59395" name="Picture 4" descr="InflacniDifer2"/>
          <p:cNvPicPr>
            <a:picLocks noChangeAspect="1" noChangeArrowheads="1"/>
          </p:cNvPicPr>
          <p:nvPr/>
        </p:nvPicPr>
        <p:blipFill>
          <a:blip r:embed="rId2">
            <a:clrChange>
              <a:clrFrom>
                <a:srgbClr val="FFFFFF"/>
              </a:clrFrom>
              <a:clrTo>
                <a:srgbClr val="FFFFFF">
                  <a:alpha val="0"/>
                </a:srgbClr>
              </a:clrTo>
            </a:clrChange>
            <a:lum bright="72000" contrast="6000"/>
            <a:extLst>
              <a:ext uri="{28A0092B-C50C-407E-A947-70E740481C1C}">
                <a14:useLocalDpi xmlns:a14="http://schemas.microsoft.com/office/drawing/2010/main" val="0"/>
              </a:ext>
            </a:extLst>
          </a:blip>
          <a:srcRect t="17702"/>
          <a:stretch>
            <a:fillRect/>
          </a:stretch>
        </p:blipFill>
        <p:spPr bwMode="auto">
          <a:xfrm>
            <a:off x="1042988" y="2708275"/>
            <a:ext cx="7489825"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cs-CZ" smtClean="0"/>
              <a:t>Monetary crisis - 1997</a:t>
            </a:r>
          </a:p>
        </p:txBody>
      </p:sp>
      <p:sp>
        <p:nvSpPr>
          <p:cNvPr id="39939" name="Rectangle 3"/>
          <p:cNvSpPr>
            <a:spLocks noGrp="1" noChangeArrowheads="1"/>
          </p:cNvSpPr>
          <p:nvPr>
            <p:ph type="body" idx="1"/>
          </p:nvPr>
        </p:nvSpPr>
        <p:spPr/>
        <p:txBody>
          <a:bodyPr/>
          <a:lstStyle/>
          <a:p>
            <a:pPr eaLnBrk="1" hangingPunct="1">
              <a:defRPr/>
            </a:pPr>
            <a:r>
              <a:rPr lang="cs-CZ" sz="2800" smtClean="0"/>
              <a:t>Growth of demand higher than growth of GDP</a:t>
            </a:r>
          </a:p>
          <a:p>
            <a:pPr lvl="1" eaLnBrk="1" hangingPunct="1">
              <a:defRPr/>
            </a:pPr>
            <a:r>
              <a:rPr lang="cs-CZ" sz="2400" smtClean="0"/>
              <a:t>Deficit of CA</a:t>
            </a:r>
          </a:p>
          <a:p>
            <a:pPr lvl="2" eaLnBrk="1" hangingPunct="1">
              <a:defRPr/>
            </a:pPr>
            <a:r>
              <a:rPr lang="cs-CZ" sz="2000" smtClean="0"/>
              <a:t>Financed by inflow of „hot-money“</a:t>
            </a:r>
          </a:p>
          <a:p>
            <a:pPr lvl="2" eaLnBrk="1" hangingPunct="1">
              <a:defRPr/>
            </a:pPr>
            <a:r>
              <a:rPr lang="cs-CZ" sz="2000" smtClean="0"/>
              <a:t>1997: lost confidence in fixed ER</a:t>
            </a:r>
          </a:p>
          <a:p>
            <a:pPr eaLnBrk="1" hangingPunct="1">
              <a:defRPr/>
            </a:pPr>
            <a:r>
              <a:rPr lang="cs-CZ" sz="2800" smtClean="0"/>
              <a:t> Decrease of inflation in first months</a:t>
            </a:r>
          </a:p>
          <a:p>
            <a:pPr lvl="1" eaLnBrk="1" hangingPunct="1">
              <a:defRPr/>
            </a:pPr>
            <a:r>
              <a:rPr lang="cs-CZ" sz="2400" smtClean="0"/>
              <a:t>Econonimc slowdown</a:t>
            </a:r>
          </a:p>
          <a:p>
            <a:pPr lvl="1" eaLnBrk="1" hangingPunct="1">
              <a:defRPr/>
            </a:pPr>
            <a:r>
              <a:rPr lang="cs-CZ" sz="2400" smtClean="0"/>
              <a:t>But increase of import prices</a:t>
            </a:r>
          </a:p>
          <a:p>
            <a:pPr lvl="1" eaLnBrk="1" hangingPunct="1">
              <a:defRPr/>
            </a:pPr>
            <a:r>
              <a:rPr lang="cs-CZ" sz="2400" smtClean="0"/>
              <a:t>Incerase of energy prices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20713" y="304800"/>
            <a:ext cx="7954962" cy="985838"/>
          </a:xfrm>
        </p:spPr>
        <p:txBody>
          <a:bodyPr/>
          <a:lstStyle/>
          <a:p>
            <a:pPr eaLnBrk="1" hangingPunct="1">
              <a:defRPr/>
            </a:pPr>
            <a:r>
              <a:rPr lang="cs-CZ" smtClean="0"/>
              <a:t>Nominal exchange rate</a:t>
            </a:r>
          </a:p>
        </p:txBody>
      </p:sp>
      <p:pic>
        <p:nvPicPr>
          <p:cNvPr id="61443" name="Picture 4" descr="nominkurz"/>
          <p:cNvPicPr>
            <a:picLocks noChangeAspect="1" noChangeArrowheads="1"/>
          </p:cNvPicPr>
          <p:nvPr/>
        </p:nvPicPr>
        <p:blipFill>
          <a:blip r:embed="rId2">
            <a:clrChange>
              <a:clrFrom>
                <a:srgbClr val="FFFFFF"/>
              </a:clrFrom>
              <a:clrTo>
                <a:srgbClr val="FFFFFF">
                  <a:alpha val="0"/>
                </a:srgbClr>
              </a:clrTo>
            </a:clrChange>
            <a:lum bright="42000" contrast="18000"/>
            <a:extLst>
              <a:ext uri="{28A0092B-C50C-407E-A947-70E740481C1C}">
                <a14:useLocalDpi xmlns:a14="http://schemas.microsoft.com/office/drawing/2010/main" val="0"/>
              </a:ext>
            </a:extLst>
          </a:blip>
          <a:srcRect l="6740" t="33978" r="10463"/>
          <a:stretch>
            <a:fillRect/>
          </a:stretch>
        </p:blipFill>
        <p:spPr bwMode="auto">
          <a:xfrm rot="120000">
            <a:off x="755650" y="1916113"/>
            <a:ext cx="7848600" cy="464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cs-CZ" smtClean="0"/>
              <a:t>Balance of payments </a:t>
            </a:r>
          </a:p>
        </p:txBody>
      </p:sp>
      <p:pic>
        <p:nvPicPr>
          <p:cNvPr id="62467" name="Picture 4" descr="PB"/>
          <p:cNvPicPr>
            <a:picLocks noChangeAspect="1" noChangeArrowheads="1"/>
          </p:cNvPicPr>
          <p:nvPr/>
        </p:nvPicPr>
        <p:blipFill>
          <a:blip r:embed="rId2">
            <a:clrChange>
              <a:clrFrom>
                <a:srgbClr val="FFFFFF"/>
              </a:clrFrom>
              <a:clrTo>
                <a:srgbClr val="FFFFFF">
                  <a:alpha val="0"/>
                </a:srgbClr>
              </a:clrTo>
            </a:clrChange>
            <a:lum bright="30000" contrast="6000"/>
            <a:extLst>
              <a:ext uri="{28A0092B-C50C-407E-A947-70E740481C1C}">
                <a14:useLocalDpi xmlns:a14="http://schemas.microsoft.com/office/drawing/2010/main" val="0"/>
              </a:ext>
            </a:extLst>
          </a:blip>
          <a:srcRect t="16612"/>
          <a:stretch>
            <a:fillRect/>
          </a:stretch>
        </p:blipFill>
        <p:spPr bwMode="auto">
          <a:xfrm>
            <a:off x="684213" y="1844675"/>
            <a:ext cx="82804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defRPr/>
            </a:pPr>
            <a:r>
              <a:rPr lang="en-GB" sz="3200" b="1" u="sng" smtClean="0">
                <a:cs typeface="Times New Roman" charset="0"/>
              </a:rPr>
              <a:t>Function and position of a central bank</a:t>
            </a:r>
            <a:r>
              <a:rPr lang="cs-CZ" sz="3200" b="1" u="sng" smtClean="0"/>
              <a:t>         i</a:t>
            </a:r>
            <a:r>
              <a:rPr lang="en-GB" sz="3200" b="1" u="sng" smtClean="0">
                <a:cs typeface="Times New Roman" charset="0"/>
              </a:rPr>
              <a:t>n </a:t>
            </a:r>
            <a:r>
              <a:rPr lang="cs-CZ" sz="3200" b="1" u="sng" smtClean="0"/>
              <a:t>the </a:t>
            </a:r>
            <a:r>
              <a:rPr lang="en-GB" sz="3200" b="1" u="sng" smtClean="0">
                <a:cs typeface="Times New Roman" charset="0"/>
              </a:rPr>
              <a:t>economy</a:t>
            </a:r>
            <a:endParaRPr lang="cs-CZ" sz="3200" b="1" u="sng" smtClean="0"/>
          </a:p>
        </p:txBody>
      </p:sp>
      <p:sp>
        <p:nvSpPr>
          <p:cNvPr id="80899" name="Rectangle 3"/>
          <p:cNvSpPr>
            <a:spLocks noGrp="1" noChangeArrowheads="1"/>
          </p:cNvSpPr>
          <p:nvPr>
            <p:ph type="body" idx="1"/>
          </p:nvPr>
        </p:nvSpPr>
        <p:spPr>
          <a:xfrm>
            <a:off x="457200" y="1684338"/>
            <a:ext cx="8229600" cy="922337"/>
          </a:xfrm>
        </p:spPr>
        <p:txBody>
          <a:bodyPr/>
          <a:lstStyle/>
          <a:p>
            <a:pPr algn="just" eaLnBrk="1" hangingPunct="1">
              <a:buFont typeface="Wingdings" pitchFamily="2" charset="2"/>
              <a:buNone/>
              <a:defRPr/>
            </a:pPr>
            <a:r>
              <a:rPr lang="cs-CZ" sz="2400" b="1" smtClean="0">
                <a:latin typeface="Times New Roman" charset="0"/>
              </a:rPr>
              <a:t>Central bank fulfils irreplaceable functions in modern market economy particularly in two major areas:</a:t>
            </a:r>
          </a:p>
        </p:txBody>
      </p:sp>
      <p:sp>
        <p:nvSpPr>
          <p:cNvPr id="80900" name="Rectangle 4"/>
          <p:cNvSpPr>
            <a:spLocks noChangeArrowheads="1"/>
          </p:cNvSpPr>
          <p:nvPr/>
        </p:nvSpPr>
        <p:spPr bwMode="auto">
          <a:xfrm>
            <a:off x="1066800" y="2971800"/>
            <a:ext cx="7772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342900" indent="-342900" algn="just">
              <a:spcBef>
                <a:spcPct val="20000"/>
              </a:spcBef>
              <a:buClr>
                <a:schemeClr val="accent2"/>
              </a:buClr>
              <a:buSzPct val="80000"/>
              <a:buFont typeface="Wingdings" pitchFamily="2" charset="2"/>
              <a:buChar char="§"/>
            </a:pPr>
            <a:r>
              <a:rPr lang="en-GB" sz="2400">
                <a:latin typeface="Times New Roman" pitchFamily="18" charset="0"/>
                <a:cs typeface="Times New Roman" pitchFamily="18" charset="0"/>
              </a:rPr>
              <a:t>monetary policy</a:t>
            </a:r>
            <a:endParaRPr lang="cs-CZ" sz="2400">
              <a:latin typeface="Times New Roman" pitchFamily="18" charset="0"/>
            </a:endParaRPr>
          </a:p>
          <a:p>
            <a:pPr marL="342900" indent="-342900" algn="just">
              <a:spcBef>
                <a:spcPct val="20000"/>
              </a:spcBef>
              <a:buClr>
                <a:schemeClr val="accent2"/>
              </a:buClr>
              <a:buSzPct val="80000"/>
              <a:buFont typeface="Wingdings" pitchFamily="2" charset="2"/>
              <a:buChar char="§"/>
            </a:pPr>
            <a:r>
              <a:rPr lang="cs-CZ" sz="2400">
                <a:latin typeface="Times New Roman" pitchFamily="18" charset="0"/>
              </a:rPr>
              <a:t>b</a:t>
            </a:r>
            <a:r>
              <a:rPr lang="en-GB" sz="2400">
                <a:latin typeface="Times New Roman" pitchFamily="18" charset="0"/>
                <a:cs typeface="Times New Roman" pitchFamily="18" charset="0"/>
              </a:rPr>
              <a:t>anking system regulation and supervision.</a:t>
            </a:r>
          </a:p>
          <a:p>
            <a:pPr marL="342900" indent="-342900" algn="just">
              <a:spcBef>
                <a:spcPct val="20000"/>
              </a:spcBef>
              <a:buClr>
                <a:schemeClr val="accent2"/>
              </a:buClr>
              <a:buSzPct val="80000"/>
              <a:buFont typeface="Wingdings" pitchFamily="2" charset="2"/>
              <a:buChar char="§"/>
            </a:pPr>
            <a:endParaRPr lang="en-GB" sz="2400">
              <a:latin typeface="Times New Roman" pitchFamily="18" charset="0"/>
            </a:endParaRPr>
          </a:p>
        </p:txBody>
      </p:sp>
      <p:sp>
        <p:nvSpPr>
          <p:cNvPr id="80901" name="Rectangle 5"/>
          <p:cNvSpPr>
            <a:spLocks noChangeArrowheads="1"/>
          </p:cNvSpPr>
          <p:nvPr/>
        </p:nvSpPr>
        <p:spPr bwMode="auto">
          <a:xfrm>
            <a:off x="685800" y="4267200"/>
            <a:ext cx="7772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342900" indent="-342900" algn="just">
              <a:spcBef>
                <a:spcPct val="20000"/>
              </a:spcBef>
              <a:buClr>
                <a:schemeClr val="accent2"/>
              </a:buClr>
              <a:buSzPct val="80000"/>
              <a:buFont typeface="Wingdings" pitchFamily="2" charset="2"/>
              <a:buNone/>
              <a:defRPr/>
            </a:pPr>
            <a:r>
              <a:rPr lang="en-GB" sz="2400">
                <a:solidFill>
                  <a:schemeClr val="tx2"/>
                </a:solidFill>
                <a:effectLst>
                  <a:outerShdw blurRad="38100" dist="38100" dir="2700000" algn="tl">
                    <a:srgbClr val="000000"/>
                  </a:outerShdw>
                </a:effectLst>
                <a:latin typeface="Times New Roman" charset="0"/>
                <a:cs typeface="Times New Roman" charset="0"/>
              </a:rPr>
              <a:t>Importance and contents of </a:t>
            </a:r>
            <a:r>
              <a:rPr lang="cs-CZ" sz="2400">
                <a:solidFill>
                  <a:schemeClr val="tx2"/>
                </a:solidFill>
                <a:effectLst>
                  <a:outerShdw blurRad="38100" dist="38100" dir="2700000" algn="tl">
                    <a:srgbClr val="000000"/>
                  </a:outerShdw>
                </a:effectLst>
                <a:latin typeface="Times New Roman" charset="0"/>
              </a:rPr>
              <a:t>each</a:t>
            </a:r>
            <a:r>
              <a:rPr lang="en-GB" sz="2400">
                <a:solidFill>
                  <a:schemeClr val="tx2"/>
                </a:solidFill>
                <a:effectLst>
                  <a:outerShdw blurRad="38100" dist="38100" dir="2700000" algn="tl">
                    <a:srgbClr val="000000"/>
                  </a:outerShdw>
                </a:effectLst>
                <a:latin typeface="Times New Roman" charset="0"/>
                <a:cs typeface="Times New Roman" charset="0"/>
              </a:rPr>
              <a:t> function depend</a:t>
            </a:r>
            <a:r>
              <a:rPr lang="cs-CZ" sz="2400">
                <a:solidFill>
                  <a:schemeClr val="tx2"/>
                </a:solidFill>
                <a:effectLst>
                  <a:outerShdw blurRad="38100" dist="38100" dir="2700000" algn="tl">
                    <a:srgbClr val="000000"/>
                  </a:outerShdw>
                </a:effectLst>
                <a:latin typeface="Times New Roman" charset="0"/>
              </a:rPr>
              <a:t>s</a:t>
            </a:r>
            <a:r>
              <a:rPr lang="en-GB" sz="2400">
                <a:solidFill>
                  <a:schemeClr val="tx2"/>
                </a:solidFill>
                <a:effectLst>
                  <a:outerShdw blurRad="38100" dist="38100" dir="2700000" algn="tl">
                    <a:srgbClr val="000000"/>
                  </a:outerShdw>
                </a:effectLst>
                <a:latin typeface="Times New Roman" charset="0"/>
                <a:cs typeface="Times New Roman" charset="0"/>
              </a:rPr>
              <a:t> on the degree and strength with which the government affects economic processes.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0900">
                                            <p:txEl>
                                              <p:pRg st="0" end="0"/>
                                            </p:txEl>
                                          </p:spTgt>
                                        </p:tgtEl>
                                        <p:attrNameLst>
                                          <p:attrName>style.visibility</p:attrName>
                                        </p:attrNameLst>
                                      </p:cBhvr>
                                      <p:to>
                                        <p:strVal val="visible"/>
                                      </p:to>
                                    </p:set>
                                    <p:animEffect transition="in" filter="wipe(left)">
                                      <p:cBhvr>
                                        <p:cTn id="7" dur="500"/>
                                        <p:tgtEl>
                                          <p:spTgt spid="8090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0900">
                                            <p:txEl>
                                              <p:pRg st="1" end="1"/>
                                            </p:txEl>
                                          </p:spTgt>
                                        </p:tgtEl>
                                        <p:attrNameLst>
                                          <p:attrName>style.visibility</p:attrName>
                                        </p:attrNameLst>
                                      </p:cBhvr>
                                      <p:to>
                                        <p:strVal val="visible"/>
                                      </p:to>
                                    </p:set>
                                    <p:animEffect transition="in" filter="wipe(left)">
                                      <p:cBhvr>
                                        <p:cTn id="12" dur="500"/>
                                        <p:tgtEl>
                                          <p:spTgt spid="8090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0901">
                                            <p:txEl>
                                              <p:pRg st="0" end="0"/>
                                            </p:txEl>
                                          </p:spTgt>
                                        </p:tgtEl>
                                        <p:attrNameLst>
                                          <p:attrName>style.visibility</p:attrName>
                                        </p:attrNameLst>
                                      </p:cBhvr>
                                      <p:to>
                                        <p:strVal val="visible"/>
                                      </p:to>
                                    </p:set>
                                    <p:animEffect transition="in" filter="wipe(left)">
                                      <p:cBhvr>
                                        <p:cTn id="17" dur="500"/>
                                        <p:tgtEl>
                                          <p:spTgt spid="809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build="p" autoUpdateAnimBg="0"/>
      <p:bldP spid="80901"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cs-CZ" smtClean="0"/>
              <a:t>Current account of BP/GDP (%)</a:t>
            </a:r>
          </a:p>
        </p:txBody>
      </p:sp>
      <p:pic>
        <p:nvPicPr>
          <p:cNvPr id="63491" name="Picture 4" descr="BU PB a HDP"/>
          <p:cNvPicPr>
            <a:picLocks noChangeAspect="1" noChangeArrowheads="1"/>
          </p:cNvPicPr>
          <p:nvPr/>
        </p:nvPicPr>
        <p:blipFill>
          <a:blip r:embed="rId2">
            <a:clrChange>
              <a:clrFrom>
                <a:srgbClr val="FFFFFF"/>
              </a:clrFrom>
              <a:clrTo>
                <a:srgbClr val="FFFFFF">
                  <a:alpha val="0"/>
                </a:srgbClr>
              </a:clrTo>
            </a:clrChange>
            <a:lum bright="48000" contrast="42000"/>
            <a:extLst>
              <a:ext uri="{28A0092B-C50C-407E-A947-70E740481C1C}">
                <a14:useLocalDpi xmlns:a14="http://schemas.microsoft.com/office/drawing/2010/main" val="0"/>
              </a:ext>
            </a:extLst>
          </a:blip>
          <a:srcRect l="5669" t="21869" r="13933"/>
          <a:stretch>
            <a:fillRect/>
          </a:stretch>
        </p:blipFill>
        <p:spPr bwMode="auto">
          <a:xfrm>
            <a:off x="900113" y="2205038"/>
            <a:ext cx="7632700" cy="398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cs-CZ" smtClean="0"/>
              <a:t>Drop of inflation</a:t>
            </a:r>
          </a:p>
        </p:txBody>
      </p:sp>
      <p:sp>
        <p:nvSpPr>
          <p:cNvPr id="40963" name="Rectangle 3"/>
          <p:cNvSpPr>
            <a:spLocks noGrp="1" noChangeArrowheads="1"/>
          </p:cNvSpPr>
          <p:nvPr>
            <p:ph type="body" idx="1"/>
          </p:nvPr>
        </p:nvSpPr>
        <p:spPr/>
        <p:txBody>
          <a:bodyPr/>
          <a:lstStyle/>
          <a:p>
            <a:pPr eaLnBrk="1" hangingPunct="1">
              <a:defRPr/>
            </a:pPr>
            <a:r>
              <a:rPr lang="cs-CZ" smtClean="0"/>
              <a:t>Change of monetary strategy</a:t>
            </a:r>
          </a:p>
          <a:p>
            <a:pPr lvl="1" eaLnBrk="1" hangingPunct="1">
              <a:defRPr/>
            </a:pPr>
            <a:r>
              <a:rPr lang="cs-CZ" smtClean="0"/>
              <a:t>Inflation targeting</a:t>
            </a:r>
          </a:p>
          <a:p>
            <a:pPr eaLnBrk="1" hangingPunct="1">
              <a:defRPr/>
            </a:pPr>
            <a:r>
              <a:rPr lang="cs-CZ" smtClean="0"/>
              <a:t>Economic slowdown</a:t>
            </a:r>
          </a:p>
          <a:p>
            <a:pPr eaLnBrk="1" hangingPunct="1">
              <a:defRPr/>
            </a:pPr>
            <a:r>
              <a:rPr lang="cs-CZ" smtClean="0"/>
              <a:t>Slowing down deregulation</a:t>
            </a:r>
          </a:p>
          <a:p>
            <a:pPr eaLnBrk="1" hangingPunct="1">
              <a:defRPr/>
            </a:pPr>
            <a:r>
              <a:rPr lang="cs-CZ" smtClean="0"/>
              <a:t>Drop of import prices</a:t>
            </a:r>
          </a:p>
          <a:p>
            <a:pPr eaLnBrk="1" hangingPunct="1">
              <a:defRPr/>
            </a:pPr>
            <a:r>
              <a:rPr lang="cs-CZ" smtClean="0"/>
              <a:t>Strong decrease of inflation</a:t>
            </a:r>
          </a:p>
          <a:p>
            <a:pPr lvl="1" eaLnBrk="1" hangingPunct="1">
              <a:defRPr/>
            </a:pPr>
            <a:endParaRPr lang="cs-CZ"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cs-CZ" smtClean="0"/>
              <a:t>Consumer prices 1994-2000</a:t>
            </a:r>
          </a:p>
        </p:txBody>
      </p:sp>
      <p:pic>
        <p:nvPicPr>
          <p:cNvPr id="65539" name="Picture 4" descr="Inflace-úp1994"/>
          <p:cNvPicPr>
            <a:picLocks noChangeAspect="1" noChangeArrowheads="1"/>
          </p:cNvPicPr>
          <p:nvPr/>
        </p:nvPicPr>
        <p:blipFill>
          <a:blip r:embed="rId2" cstate="print">
            <a:clrChange>
              <a:clrFrom>
                <a:srgbClr val="FFFFFF"/>
              </a:clrFrom>
              <a:clrTo>
                <a:srgbClr val="FFFFFF">
                  <a:alpha val="0"/>
                </a:srgbClr>
              </a:clrTo>
            </a:clrChange>
            <a:lum bright="42000" contrast="24000"/>
            <a:extLst>
              <a:ext uri="{28A0092B-C50C-407E-A947-70E740481C1C}">
                <a14:useLocalDpi xmlns:a14="http://schemas.microsoft.com/office/drawing/2010/main" val="0"/>
              </a:ext>
            </a:extLst>
          </a:blip>
          <a:srcRect t="9134"/>
          <a:stretch>
            <a:fillRect/>
          </a:stretch>
        </p:blipFill>
        <p:spPr bwMode="auto">
          <a:xfrm>
            <a:off x="755650" y="1916113"/>
            <a:ext cx="8135938"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endParaRPr lang="cs-CZ" smtClean="0"/>
          </a:p>
        </p:txBody>
      </p:sp>
      <p:sp>
        <p:nvSpPr>
          <p:cNvPr id="54275" name="Rectangle 3"/>
          <p:cNvSpPr>
            <a:spLocks noGrp="1" noChangeArrowheads="1"/>
          </p:cNvSpPr>
          <p:nvPr>
            <p:ph type="body" idx="1"/>
          </p:nvPr>
        </p:nvSpPr>
        <p:spPr/>
        <p:txBody>
          <a:bodyPr/>
          <a:lstStyle/>
          <a:p>
            <a:pPr eaLnBrk="1" hangingPunct="1">
              <a:defRPr/>
            </a:pPr>
            <a:r>
              <a:rPr lang="cs-CZ" dirty="0" err="1" smtClean="0"/>
              <a:t>This</a:t>
            </a:r>
            <a:r>
              <a:rPr lang="cs-CZ" dirty="0" smtClean="0"/>
              <a:t> </a:t>
            </a:r>
            <a:r>
              <a:rPr lang="cs-CZ" dirty="0" err="1" smtClean="0"/>
              <a:t>is</a:t>
            </a:r>
            <a:r>
              <a:rPr lang="cs-CZ" dirty="0" smtClean="0"/>
              <a:t> </a:t>
            </a:r>
            <a:r>
              <a:rPr lang="cs-CZ" dirty="0" err="1" smtClean="0"/>
              <a:t>the</a:t>
            </a:r>
            <a:r>
              <a:rPr lang="cs-CZ" dirty="0" smtClean="0"/>
              <a:t> end…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defRPr/>
            </a:pPr>
            <a:r>
              <a:rPr lang="en-GB" sz="3200" b="1" smtClean="0">
                <a:cs typeface="Times New Roman" charset="0"/>
              </a:rPr>
              <a:t>Functions of central bank </a:t>
            </a:r>
            <a:endParaRPr lang="cs-CZ" sz="3200" b="1" smtClean="0"/>
          </a:p>
        </p:txBody>
      </p:sp>
      <p:sp>
        <p:nvSpPr>
          <p:cNvPr id="82947" name="Rectangle 3"/>
          <p:cNvSpPr>
            <a:spLocks noGrp="1" noChangeArrowheads="1"/>
          </p:cNvSpPr>
          <p:nvPr>
            <p:ph type="body" idx="1"/>
          </p:nvPr>
        </p:nvSpPr>
        <p:spPr>
          <a:xfrm>
            <a:off x="609600" y="1905000"/>
            <a:ext cx="7772400" cy="1219200"/>
          </a:xfrm>
        </p:spPr>
        <p:txBody>
          <a:bodyPr/>
          <a:lstStyle/>
          <a:p>
            <a:pPr algn="just" eaLnBrk="1" hangingPunct="1">
              <a:buFont typeface="Wingdings" pitchFamily="2" charset="2"/>
              <a:buNone/>
              <a:defRPr/>
            </a:pPr>
            <a:r>
              <a:rPr lang="cs-CZ" sz="2400" b="1" smtClean="0">
                <a:latin typeface="Times New Roman" charset="0"/>
              </a:rPr>
              <a:t>Contents and importance of central-bank´s functions differ according to the type of economic policy + level of economic liberalism: </a:t>
            </a:r>
          </a:p>
        </p:txBody>
      </p:sp>
      <p:sp>
        <p:nvSpPr>
          <p:cNvPr id="82948" name="Text Box 4"/>
          <p:cNvSpPr txBox="1">
            <a:spLocks noChangeArrowheads="1"/>
          </p:cNvSpPr>
          <p:nvPr/>
        </p:nvSpPr>
        <p:spPr bwMode="auto">
          <a:xfrm>
            <a:off x="990600" y="3429000"/>
            <a:ext cx="5943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spcBef>
                <a:spcPct val="20000"/>
              </a:spcBef>
              <a:buClr>
                <a:schemeClr val="accent2"/>
              </a:buClr>
              <a:buSzPct val="80000"/>
              <a:buFont typeface="Wingdings" pitchFamily="2" charset="2"/>
              <a:buNone/>
            </a:pPr>
            <a:r>
              <a:rPr lang="en-GB" sz="2400" b="1">
                <a:solidFill>
                  <a:schemeClr val="accent2"/>
                </a:solidFill>
                <a:latin typeface="Times New Roman" pitchFamily="18" charset="0"/>
                <a:sym typeface="Symbol" pitchFamily="18" charset="2"/>
              </a:rPr>
              <a:t></a:t>
            </a:r>
            <a:r>
              <a:rPr lang="en-GB" sz="2400">
                <a:latin typeface="Times New Roman" pitchFamily="18" charset="0"/>
                <a:cs typeface="Times New Roman" pitchFamily="18" charset="0"/>
              </a:rPr>
              <a:t> during the transformation the functions were </a:t>
            </a:r>
            <a:r>
              <a:rPr lang="cs-CZ" sz="2400">
                <a:latin typeface="Times New Roman" pitchFamily="18" charset="0"/>
              </a:rPr>
              <a:t>g</a:t>
            </a:r>
            <a:r>
              <a:rPr lang="en-GB" sz="2400">
                <a:latin typeface="Times New Roman" pitchFamily="18" charset="0"/>
                <a:cs typeface="Times New Roman" pitchFamily="18" charset="0"/>
              </a:rPr>
              <a:t>radually changing.</a:t>
            </a:r>
          </a:p>
        </p:txBody>
      </p:sp>
      <p:sp>
        <p:nvSpPr>
          <p:cNvPr id="82949" name="Rectangle 5"/>
          <p:cNvSpPr>
            <a:spLocks noChangeArrowheads="1"/>
          </p:cNvSpPr>
          <p:nvPr/>
        </p:nvSpPr>
        <p:spPr bwMode="auto">
          <a:xfrm>
            <a:off x="838200" y="51816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342900" indent="-342900" algn="just">
              <a:spcBef>
                <a:spcPct val="20000"/>
              </a:spcBef>
              <a:buClr>
                <a:schemeClr val="accent2"/>
              </a:buClr>
              <a:buSzPct val="80000"/>
              <a:buFont typeface="Wingdings" pitchFamily="2" charset="2"/>
              <a:buNone/>
            </a:pPr>
            <a:endParaRPr lang="cs-CZ" sz="240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2948">
                                            <p:txEl>
                                              <p:pRg st="0" end="0"/>
                                            </p:txEl>
                                          </p:spTgt>
                                        </p:tgtEl>
                                        <p:attrNameLst>
                                          <p:attrName>style.visibility</p:attrName>
                                        </p:attrNameLst>
                                      </p:cBhvr>
                                      <p:to>
                                        <p:strVal val="visible"/>
                                      </p:to>
                                    </p:set>
                                    <p:animEffect transition="in" filter="wipe(left)">
                                      <p:cBhvr>
                                        <p:cTn id="7" dur="500"/>
                                        <p:tgtEl>
                                          <p:spTgt spid="8294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nodePh="1">
                                  <p:stCondLst>
                                    <p:cond delay="0"/>
                                  </p:stCondLst>
                                  <p:endCondLst>
                                    <p:cond evt="begin" delay="0">
                                      <p:tn val="10"/>
                                    </p:cond>
                                  </p:endCondLst>
                                  <p:childTnLst>
                                    <p:set>
                                      <p:cBhvr>
                                        <p:cTn id="11" dur="1" fill="hold">
                                          <p:stCondLst>
                                            <p:cond delay="0"/>
                                          </p:stCondLst>
                                        </p:cTn>
                                        <p:tgtEl>
                                          <p:spTgt spid="82949">
                                            <p:txEl>
                                              <p:pRg st="0" end="0"/>
                                            </p:txEl>
                                          </p:spTgt>
                                        </p:tgtEl>
                                        <p:attrNameLst>
                                          <p:attrName>style.visibility</p:attrName>
                                        </p:attrNameLst>
                                      </p:cBhvr>
                                      <p:to>
                                        <p:strVal val="visible"/>
                                      </p:to>
                                    </p:set>
                                    <p:animEffect transition="in" filter="wipe(left)">
                                      <p:cBhvr>
                                        <p:cTn id="12" dur="500"/>
                                        <p:tgtEl>
                                          <p:spTgt spid="829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 grpId="0" build="p" autoUpdateAnimBg="0"/>
      <p:bldP spid="82949"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defRPr/>
            </a:pPr>
            <a:r>
              <a:rPr lang="en-GB" sz="3200" b="1" smtClean="0">
                <a:cs typeface="Times New Roman" charset="0"/>
              </a:rPr>
              <a:t>Relationship between the central bank and the government </a:t>
            </a:r>
            <a:endParaRPr lang="cs-CZ" sz="3200" b="1" smtClean="0"/>
          </a:p>
        </p:txBody>
      </p:sp>
      <p:sp>
        <p:nvSpPr>
          <p:cNvPr id="98307" name="Rectangle 3"/>
          <p:cNvSpPr>
            <a:spLocks noGrp="1" noChangeArrowheads="1"/>
          </p:cNvSpPr>
          <p:nvPr>
            <p:ph type="body" idx="1"/>
          </p:nvPr>
        </p:nvSpPr>
        <p:spPr>
          <a:xfrm>
            <a:off x="609600" y="1905000"/>
            <a:ext cx="7772400" cy="1219200"/>
          </a:xfrm>
        </p:spPr>
        <p:txBody>
          <a:bodyPr/>
          <a:lstStyle/>
          <a:p>
            <a:pPr algn="just" eaLnBrk="1" hangingPunct="1">
              <a:buFont typeface="Wingdings" pitchFamily="2" charset="2"/>
              <a:buNone/>
              <a:defRPr/>
            </a:pPr>
            <a:r>
              <a:rPr lang="cs-CZ" sz="2000" smtClean="0">
                <a:solidFill>
                  <a:schemeClr val="accent2"/>
                </a:solidFill>
                <a:latin typeface="Times New Roman" charset="0"/>
                <a:sym typeface="Symbol" pitchFamily="18" charset="2"/>
              </a:rPr>
              <a:t></a:t>
            </a:r>
            <a:r>
              <a:rPr lang="cs-CZ" sz="2400" b="1" smtClean="0">
                <a:latin typeface="Times New Roman" charset="0"/>
              </a:rPr>
              <a:t> central bank’s autonomy = the degree of decision-making independence from political pressures. </a:t>
            </a:r>
          </a:p>
        </p:txBody>
      </p:sp>
      <p:sp>
        <p:nvSpPr>
          <p:cNvPr id="98308" name="Rectangle 4"/>
          <p:cNvSpPr>
            <a:spLocks noChangeArrowheads="1"/>
          </p:cNvSpPr>
          <p:nvPr/>
        </p:nvSpPr>
        <p:spPr bwMode="auto">
          <a:xfrm>
            <a:off x="762000" y="2819400"/>
            <a:ext cx="77724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p>
            <a:pPr marL="342900" indent="-342900" algn="just">
              <a:spcBef>
                <a:spcPct val="20000"/>
              </a:spcBef>
              <a:buClr>
                <a:schemeClr val="accent2"/>
              </a:buClr>
              <a:buSzPct val="80000"/>
              <a:buFont typeface="Wingdings" pitchFamily="2" charset="2"/>
              <a:buChar char="§"/>
              <a:defRPr/>
            </a:pPr>
            <a:r>
              <a:rPr lang="en-GB" sz="2400">
                <a:latin typeface="Times New Roman" charset="0"/>
                <a:cs typeface="Times New Roman" charset="0"/>
              </a:rPr>
              <a:t>government seeks the easiest way to finance state-budget </a:t>
            </a:r>
            <a:r>
              <a:rPr lang="cs-CZ" sz="2400">
                <a:latin typeface="Times New Roman" charset="0"/>
              </a:rPr>
              <a:t>deficit</a:t>
            </a:r>
          </a:p>
          <a:p>
            <a:pPr marL="342900" indent="-342900" algn="just">
              <a:spcBef>
                <a:spcPct val="20000"/>
              </a:spcBef>
              <a:buClr>
                <a:schemeClr val="accent2"/>
              </a:buClr>
              <a:buSzPct val="80000"/>
              <a:buFont typeface="Wingdings" pitchFamily="2" charset="2"/>
              <a:buChar char="§"/>
              <a:defRPr/>
            </a:pPr>
            <a:r>
              <a:rPr lang="en-GB" sz="2400">
                <a:latin typeface="Times New Roman" charset="0"/>
                <a:cs typeface="Times New Roman" charset="0"/>
              </a:rPr>
              <a:t>the easiest way is to use inexhaustible credit capacity of the central bank</a:t>
            </a:r>
            <a:endParaRPr lang="cs-CZ" sz="2400">
              <a:latin typeface="Times New Roman" charset="0"/>
            </a:endParaRPr>
          </a:p>
          <a:p>
            <a:pPr marL="342900" indent="-342900" algn="just">
              <a:spcBef>
                <a:spcPct val="20000"/>
              </a:spcBef>
              <a:buClr>
                <a:schemeClr val="accent2"/>
              </a:buClr>
              <a:buSzPct val="80000"/>
              <a:buFont typeface="Wingdings" pitchFamily="2" charset="2"/>
              <a:buChar char="§"/>
              <a:defRPr/>
            </a:pPr>
            <a:r>
              <a:rPr lang="cs-CZ" sz="2400">
                <a:latin typeface="Times New Roman" charset="0"/>
              </a:rPr>
              <a:t>m</a:t>
            </a:r>
            <a:r>
              <a:rPr lang="en-GB" sz="2400">
                <a:latin typeface="Times New Roman" charset="0"/>
                <a:cs typeface="Times New Roman" charset="0"/>
              </a:rPr>
              <a:t>oney supply grows with each credit provided to the government </a:t>
            </a:r>
            <a:r>
              <a:rPr lang="cs-CZ" sz="2400">
                <a:latin typeface="Times New Roman" charset="0"/>
              </a:rPr>
              <a:t>- </a:t>
            </a:r>
            <a:r>
              <a:rPr lang="en-GB" sz="2400">
                <a:latin typeface="Times New Roman" charset="0"/>
                <a:cs typeface="Times New Roman" charset="0"/>
              </a:rPr>
              <a:t>the inflation increases as well</a:t>
            </a:r>
            <a:endParaRPr lang="cs-CZ" sz="2400">
              <a:latin typeface="Times New Roman" charset="0"/>
            </a:endParaRPr>
          </a:p>
          <a:p>
            <a:pPr marL="342900" indent="-342900" algn="just">
              <a:spcBef>
                <a:spcPct val="20000"/>
              </a:spcBef>
              <a:buClr>
                <a:schemeClr val="accent2"/>
              </a:buClr>
              <a:buSzPct val="80000"/>
              <a:buFont typeface="Wingdings" pitchFamily="2" charset="2"/>
              <a:buNone/>
              <a:defRPr/>
            </a:pPr>
            <a:r>
              <a:rPr lang="en-GB" sz="2400">
                <a:solidFill>
                  <a:schemeClr val="tx2"/>
                </a:solidFill>
                <a:effectLst>
                  <a:outerShdw blurRad="38100" dist="38100" dir="2700000" algn="tl">
                    <a:srgbClr val="000000"/>
                  </a:outerShdw>
                </a:effectLst>
                <a:latin typeface="Times New Roman" charset="0"/>
                <a:cs typeface="Times New Roman" charset="0"/>
              </a:rPr>
              <a:t>If the central bank is closely dependent on the government, the danger of inflation is quite high.</a:t>
            </a:r>
            <a:endParaRPr lang="cs-CZ" sz="2400">
              <a:solidFill>
                <a:schemeClr val="tx2"/>
              </a:solidFill>
              <a:effectLst>
                <a:outerShdw blurRad="38100" dist="38100" dir="2700000" algn="tl">
                  <a:srgbClr val="000000"/>
                </a:outerShdw>
              </a:effectLst>
              <a:latin typeface="Times New Roman" charset="0"/>
            </a:endParaRPr>
          </a:p>
          <a:p>
            <a:pPr marL="342900" indent="-342900" algn="just">
              <a:spcBef>
                <a:spcPct val="20000"/>
              </a:spcBef>
              <a:buClr>
                <a:schemeClr val="accent2"/>
              </a:buClr>
              <a:buSzPct val="80000"/>
              <a:buFont typeface="Wingdings" pitchFamily="2" charset="2"/>
              <a:buChar char="§"/>
              <a:defRPr/>
            </a:pPr>
            <a:endParaRPr lang="cs-CZ" sz="2800">
              <a:solidFill>
                <a:schemeClr val="tx2"/>
              </a:solidFill>
              <a:effectLst>
                <a:outerShdw blurRad="38100" dist="38100" dir="2700000" algn="tl">
                  <a:srgbClr val="000000"/>
                </a:outerShdw>
              </a:effectLst>
              <a:latin typeface="Times New Roman"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8308">
                                            <p:txEl>
                                              <p:pRg st="0" end="0"/>
                                            </p:txEl>
                                          </p:spTgt>
                                        </p:tgtEl>
                                        <p:attrNameLst>
                                          <p:attrName>style.visibility</p:attrName>
                                        </p:attrNameLst>
                                      </p:cBhvr>
                                      <p:to>
                                        <p:strVal val="visible"/>
                                      </p:to>
                                    </p:set>
                                    <p:animEffect transition="in" filter="wipe(left)">
                                      <p:cBhvr>
                                        <p:cTn id="7" dur="500"/>
                                        <p:tgtEl>
                                          <p:spTgt spid="9830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8308">
                                            <p:txEl>
                                              <p:pRg st="1" end="1"/>
                                            </p:txEl>
                                          </p:spTgt>
                                        </p:tgtEl>
                                        <p:attrNameLst>
                                          <p:attrName>style.visibility</p:attrName>
                                        </p:attrNameLst>
                                      </p:cBhvr>
                                      <p:to>
                                        <p:strVal val="visible"/>
                                      </p:to>
                                    </p:set>
                                    <p:animEffect transition="in" filter="wipe(left)">
                                      <p:cBhvr>
                                        <p:cTn id="12" dur="500"/>
                                        <p:tgtEl>
                                          <p:spTgt spid="9830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8308">
                                            <p:txEl>
                                              <p:pRg st="2" end="2"/>
                                            </p:txEl>
                                          </p:spTgt>
                                        </p:tgtEl>
                                        <p:attrNameLst>
                                          <p:attrName>style.visibility</p:attrName>
                                        </p:attrNameLst>
                                      </p:cBhvr>
                                      <p:to>
                                        <p:strVal val="visible"/>
                                      </p:to>
                                    </p:set>
                                    <p:animEffect transition="in" filter="wipe(left)">
                                      <p:cBhvr>
                                        <p:cTn id="17" dur="500"/>
                                        <p:tgtEl>
                                          <p:spTgt spid="9830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8308">
                                            <p:txEl>
                                              <p:pRg st="3" end="3"/>
                                            </p:txEl>
                                          </p:spTgt>
                                        </p:tgtEl>
                                        <p:attrNameLst>
                                          <p:attrName>style.visibility</p:attrName>
                                        </p:attrNameLst>
                                      </p:cBhvr>
                                      <p:to>
                                        <p:strVal val="visible"/>
                                      </p:to>
                                    </p:set>
                                    <p:animEffect transition="in" filter="wipe(left)">
                                      <p:cBhvr>
                                        <p:cTn id="22" dur="500"/>
                                        <p:tgtEl>
                                          <p:spTgt spid="9830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8"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04800" y="762000"/>
            <a:ext cx="8382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GB" sz="2400">
                <a:latin typeface="Times New Roman" pitchFamily="18" charset="0"/>
                <a:cs typeface="Times New Roman" pitchFamily="18" charset="0"/>
              </a:rPr>
              <a:t>Long-term comparisons imply that there is a correlation between the central bank’s independence and the inflation</a:t>
            </a:r>
            <a:r>
              <a:rPr kumimoji="1" lang="cs-CZ" sz="2400">
                <a:latin typeface="Times New Roman" pitchFamily="18" charset="0"/>
              </a:rPr>
              <a:t>.</a:t>
            </a:r>
            <a:endParaRPr kumimoji="1" lang="en-GB" sz="2400">
              <a:latin typeface="Times New Roman" pitchFamily="18" charset="0"/>
            </a:endParaRPr>
          </a:p>
        </p:txBody>
      </p:sp>
      <p:pic>
        <p:nvPicPr>
          <p:cNvPr id="11267" name="Picture 3" descr="Graf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76400"/>
            <a:ext cx="8077200" cy="448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aprsky">
  <a:themeElements>
    <a:clrScheme name="Paprsky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Paprsky">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aprsky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Paprsky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Paprsky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Paprsky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Paprsky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Paprsky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Paprsky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Paprsky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Paprsky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Beam</Template>
  <TotalTime>293</TotalTime>
  <Words>7690</Words>
  <Application>Microsoft Office PowerPoint</Application>
  <PresentationFormat>Předvádění na obrazovce (4:3)</PresentationFormat>
  <Paragraphs>524</Paragraphs>
  <Slides>63</Slides>
  <Notes>31</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63</vt:i4>
      </vt:variant>
    </vt:vector>
  </HeadingPairs>
  <TitlesOfParts>
    <vt:vector size="70" baseType="lpstr">
      <vt:lpstr>Arial</vt:lpstr>
      <vt:lpstr>Wingdings</vt:lpstr>
      <vt:lpstr>Tahoma</vt:lpstr>
      <vt:lpstr>Times New Roman</vt:lpstr>
      <vt:lpstr>Symbol</vt:lpstr>
      <vt:lpstr>Arial Unicode MS</vt:lpstr>
      <vt:lpstr>Paprsky</vt:lpstr>
      <vt:lpstr>Inflation and price development</vt:lpstr>
      <vt:lpstr>Centraly planned economy</vt:lpstr>
      <vt:lpstr>Factors of price developement</vt:lpstr>
      <vt:lpstr>Banking sector in Czechoslovakia</vt:lpstr>
      <vt:lpstr>Major tasks and issues, which had to be solved:</vt:lpstr>
      <vt:lpstr>Function and position of a central bank         in the economy</vt:lpstr>
      <vt:lpstr>Functions of central bank </vt:lpstr>
      <vt:lpstr>Relationship between the central bank and the government </vt:lpstr>
      <vt:lpstr>Prezentace aplikace PowerPoint</vt:lpstr>
      <vt:lpstr>Development of functions and position of the Czech central bank </vt:lpstr>
      <vt:lpstr>Socialist monobank till 1989 </vt:lpstr>
      <vt:lpstr>First stage 1990 – 1992 </vt:lpstr>
      <vt:lpstr>Second stage 1993 – up to the present</vt:lpstr>
      <vt:lpstr>Central bank’s instruments and objectives  5.1 Monetary policy objectives</vt:lpstr>
      <vt:lpstr>principle:</vt:lpstr>
      <vt:lpstr>Direct instruments</vt:lpstr>
      <vt:lpstr>Prudential rules</vt:lpstr>
      <vt:lpstr>Loan quotas</vt:lpstr>
      <vt:lpstr>Limits on interest </vt:lpstr>
      <vt:lpstr>Gentlemen agreements </vt:lpstr>
      <vt:lpstr>Indirect instruments </vt:lpstr>
      <vt:lpstr>Discount rate </vt:lpstr>
      <vt:lpstr>Prezentace aplikace PowerPoint</vt:lpstr>
      <vt:lpstr>Lombard rate </vt:lpstr>
      <vt:lpstr>Prezentace aplikace PowerPoint</vt:lpstr>
      <vt:lpstr>Repo rate </vt:lpstr>
      <vt:lpstr>Open market operations </vt:lpstr>
      <vt:lpstr>Prezentace aplikace PowerPoint</vt:lpstr>
      <vt:lpstr>Minimum reserves requirement </vt:lpstr>
      <vt:lpstr>Prezentace aplikace PowerPoint</vt:lpstr>
      <vt:lpstr>Use of monetary policy instruments    Stage of the SBČS  1989 - 1992</vt:lpstr>
      <vt:lpstr>Stage of the ČNB    from 1993</vt:lpstr>
      <vt:lpstr>Price developement</vt:lpstr>
      <vt:lpstr>Monetary policy strategy in Czechoslovakia / Czech Republic   Conception of monetary policy objective </vt:lpstr>
      <vt:lpstr>Fixed exchange rate   –  1989 - 1996</vt:lpstr>
      <vt:lpstr>Controlling the quantity of money –          1993 - 1996 </vt:lpstr>
      <vt:lpstr>Direct inflation targeting  - from 1998</vt:lpstr>
      <vt:lpstr>the first targets: </vt:lpstr>
      <vt:lpstr>Net inflation </vt:lpstr>
      <vt:lpstr>calculation of the net inflation </vt:lpstr>
      <vt:lpstr>Prezentace aplikace PowerPoint</vt:lpstr>
      <vt:lpstr>Prezentace aplikace PowerPoint</vt:lpstr>
      <vt:lpstr>Headline inflation</vt:lpstr>
      <vt:lpstr>Prices in CPE</vt:lpstr>
      <vt:lpstr>Inflation rates in socialistic Czechoslovakia</vt:lpstr>
      <vt:lpstr>Price liberalization</vt:lpstr>
      <vt:lpstr>Price liberalization</vt:lpstr>
      <vt:lpstr>Results of liberalization</vt:lpstr>
      <vt:lpstr>CPI monthly development</vt:lpstr>
      <vt:lpstr>Real wage development 89-94</vt:lpstr>
      <vt:lpstr>Inflation 1992-1993</vt:lpstr>
      <vt:lpstr>Year-to-year chance of domestic demand and GDP (%)</vt:lpstr>
      <vt:lpstr>GDP development</vt:lpstr>
      <vt:lpstr>Inflation after 1993</vt:lpstr>
      <vt:lpstr>Inflation differential</vt:lpstr>
      <vt:lpstr>Cumulative incerase of consumer prices</vt:lpstr>
      <vt:lpstr>Monetary crisis - 1997</vt:lpstr>
      <vt:lpstr>Nominal exchange rate</vt:lpstr>
      <vt:lpstr>Balance of payments </vt:lpstr>
      <vt:lpstr>Current account of BP/GDP (%)</vt:lpstr>
      <vt:lpstr>Drop of inflation</vt:lpstr>
      <vt:lpstr>Consumer prices 1994-2000</vt:lpstr>
      <vt:lpstr>Prezentace aplikace PowerPoint</vt:lpstr>
    </vt:vector>
  </TitlesOfParts>
  <Company>ESF - 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Tomas Paleta</dc:creator>
  <cp:lastModifiedBy>Paleta Tomas</cp:lastModifiedBy>
  <cp:revision>15</cp:revision>
  <dcterms:created xsi:type="dcterms:W3CDTF">2009-12-06T15:37:04Z</dcterms:created>
  <dcterms:modified xsi:type="dcterms:W3CDTF">2012-10-22T11:33:54Z</dcterms:modified>
</cp:coreProperties>
</file>