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7" r:id="rId3"/>
    <p:sldId id="284" r:id="rId4"/>
    <p:sldId id="272" r:id="rId5"/>
    <p:sldId id="258" r:id="rId6"/>
    <p:sldId id="296" r:id="rId7"/>
    <p:sldId id="259" r:id="rId8"/>
    <p:sldId id="278" r:id="rId9"/>
    <p:sldId id="282" r:id="rId10"/>
    <p:sldId id="261" r:id="rId11"/>
    <p:sldId id="260" r:id="rId12"/>
    <p:sldId id="262" r:id="rId13"/>
    <p:sldId id="263" r:id="rId14"/>
    <p:sldId id="264" r:id="rId15"/>
    <p:sldId id="273" r:id="rId16"/>
    <p:sldId id="274" r:id="rId17"/>
    <p:sldId id="265" r:id="rId18"/>
    <p:sldId id="298" r:id="rId19"/>
    <p:sldId id="297" r:id="rId20"/>
    <p:sldId id="281" r:id="rId21"/>
    <p:sldId id="266" r:id="rId22"/>
    <p:sldId id="267" r:id="rId23"/>
    <p:sldId id="280" r:id="rId24"/>
    <p:sldId id="279" r:id="rId25"/>
    <p:sldId id="268" r:id="rId26"/>
    <p:sldId id="269" r:id="rId27"/>
    <p:sldId id="270" r:id="rId28"/>
    <p:sldId id="283" r:id="rId29"/>
    <p:sldId id="271" r:id="rId30"/>
    <p:sldId id="275" r:id="rId31"/>
    <p:sldId id="276" r:id="rId32"/>
    <p:sldId id="277" r:id="rId33"/>
    <p:sldId id="299" r:id="rId34"/>
    <p:sldId id="286" r:id="rId35"/>
    <p:sldId id="287" r:id="rId36"/>
    <p:sldId id="290" r:id="rId37"/>
    <p:sldId id="289" r:id="rId38"/>
    <p:sldId id="288" r:id="rId39"/>
    <p:sldId id="291" r:id="rId40"/>
    <p:sldId id="292" r:id="rId41"/>
    <p:sldId id="293" r:id="rId42"/>
    <p:sldId id="294" r:id="rId43"/>
    <p:sldId id="295" r:id="rId44"/>
    <p:sldId id="285" r:id="rId4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112"/>
    </p:cViewPr>
  </p:sorterViewPr>
  <p:notesViewPr>
    <p:cSldViewPr>
      <p:cViewPr varScale="1">
        <p:scale>
          <a:sx n="54" d="100"/>
          <a:sy n="54" d="100"/>
        </p:scale>
        <p:origin x="-1662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044D7-8170-46AD-94FF-1C4C7492175F}" type="datetimeFigureOut">
              <a:rPr lang="cs-CZ" smtClean="0"/>
              <a:t>7.11.2012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AC82C-ADFB-4CCC-8E8B-3F67FC72A9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23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A92AC-B61C-47EC-8D3B-8777919C8C1D}" type="datetimeFigureOut">
              <a:rPr lang="cs-CZ" smtClean="0"/>
              <a:t>7.11.2012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C6969-ECF2-43EE-8108-473A0F14A1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0107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C5A37368-302A-4FDA-8C12-383B8DB52548}" type="slidenum">
              <a:rPr lang="cs-CZ" smtClean="0">
                <a:latin typeface="Arial" charset="0"/>
              </a:rPr>
              <a:pPr eaLnBrk="1" hangingPunct="1"/>
              <a:t>34</a:t>
            </a:fld>
            <a:endParaRPr lang="cs-CZ" smtClean="0">
              <a:latin typeface="Arial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1D20B5F7-2290-4F05-B0CC-1E468AB72089}" type="slidenum">
              <a:rPr lang="cs-CZ" smtClean="0">
                <a:latin typeface="Arial" charset="0"/>
              </a:rPr>
              <a:pPr eaLnBrk="1" hangingPunct="1"/>
              <a:t>35</a:t>
            </a:fld>
            <a:endParaRPr lang="cs-CZ" smtClean="0">
              <a:latin typeface="Arial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217DA-7327-4FBD-BE6C-2293415A8710}" type="datetime1">
              <a:rPr lang="cs-CZ" smtClean="0"/>
              <a:t>7.11.2012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5220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CC43-3476-41B5-83BF-E66DB4584FF1}" type="datetime1">
              <a:rPr lang="cs-CZ" smtClean="0"/>
              <a:t>7.11.2012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5953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9994-8537-4D13-8370-2BB9BE0E9BF4}" type="datetime1">
              <a:rPr lang="cs-CZ" smtClean="0"/>
              <a:t>7.11.2012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435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4F63-6142-432E-B790-1178460C0FC6}" type="datetime1">
              <a:rPr lang="cs-CZ" smtClean="0"/>
              <a:t>7.11.2012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395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4A9E-A80B-4378-8648-61656822D1BE}" type="datetime1">
              <a:rPr lang="cs-CZ" smtClean="0"/>
              <a:t>7.11.2012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178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6AF5-1524-478D-A973-10148F02AD73}" type="datetime1">
              <a:rPr lang="cs-CZ" smtClean="0"/>
              <a:t>7.11.2012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181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AD47-97A4-4339-9FB0-940830D11209}" type="datetime1">
              <a:rPr lang="cs-CZ" smtClean="0"/>
              <a:t>7.11.2012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985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1EEE-79DE-45EC-B7CF-3A4446A7E942}" type="datetime1">
              <a:rPr lang="cs-CZ" smtClean="0"/>
              <a:t>7.11.2012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387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74D7-DD2D-4706-952F-A1E6ADA38DD3}" type="datetime1">
              <a:rPr lang="cs-CZ" smtClean="0"/>
              <a:t>7.11.2012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832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5319-E6EB-4F6C-9FBD-71DBD71D5268}" type="datetime1">
              <a:rPr lang="cs-CZ" smtClean="0"/>
              <a:t>7.11.2012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897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3FDA8-AEEC-4EDD-BEDB-034ED31B6227}" type="datetime1">
              <a:rPr lang="cs-CZ" smtClean="0"/>
              <a:t>7.11.2012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765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81EBA-482D-46E8-A1AA-C4C79B937A7E}" type="datetime1">
              <a:rPr lang="cs-CZ" smtClean="0"/>
              <a:t>7.11.2012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625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err="1" smtClean="0"/>
              <a:t>Kepner-Tregoe</a:t>
            </a:r>
            <a:r>
              <a:rPr lang="cs-CZ" b="1" dirty="0" smtClean="0"/>
              <a:t> </a:t>
            </a:r>
            <a:r>
              <a:rPr lang="cs-CZ" b="1" dirty="0" err="1" smtClean="0"/>
              <a:t>Methodology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Skorkovský</a:t>
            </a:r>
          </a:p>
          <a:p>
            <a:r>
              <a:rPr lang="en-US" dirty="0" smtClean="0"/>
              <a:t>Department of </a:t>
            </a:r>
            <a:r>
              <a:rPr lang="cs-CZ" dirty="0" smtClean="0"/>
              <a:t>business</a:t>
            </a:r>
            <a:r>
              <a:rPr lang="en-US" dirty="0" smtClean="0"/>
              <a:t> economy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2483768" y="53732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F</a:t>
            </a:r>
            <a:r>
              <a:rPr lang="en-US" dirty="0" err="1" smtClean="0"/>
              <a:t>eveloped</a:t>
            </a:r>
            <a:r>
              <a:rPr lang="en-US" dirty="0" smtClean="0"/>
              <a:t> </a:t>
            </a:r>
            <a:r>
              <a:rPr lang="en-US" dirty="0"/>
              <a:t>by Charles H. </a:t>
            </a:r>
            <a:r>
              <a:rPr lang="en-US" dirty="0" err="1"/>
              <a:t>Kepner</a:t>
            </a:r>
            <a:r>
              <a:rPr lang="en-US" dirty="0"/>
              <a:t> and Benjamin B. </a:t>
            </a:r>
            <a:r>
              <a:rPr lang="en-US" dirty="0" err="1"/>
              <a:t>Tregoe</a:t>
            </a:r>
            <a:r>
              <a:rPr lang="en-US" dirty="0"/>
              <a:t> in the 1960s.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177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See the Upcoming </a:t>
            </a:r>
            <a:r>
              <a:rPr lang="en-US" sz="3200" dirty="0" smtClean="0"/>
              <a:t>(</a:t>
            </a:r>
            <a:r>
              <a:rPr lang="en-US" sz="2400" dirty="0" smtClean="0"/>
              <a:t>approaching, next to come</a:t>
            </a:r>
            <a:r>
              <a:rPr lang="en-US" sz="3200" dirty="0" smtClean="0"/>
              <a:t>)</a:t>
            </a:r>
            <a:r>
              <a:rPr lang="cs-CZ" sz="3200" dirty="0" smtClean="0"/>
              <a:t> and </a:t>
            </a:r>
            <a:r>
              <a:rPr lang="en-US" sz="3200" b="1" dirty="0" smtClean="0"/>
              <a:t>Potential Opportunity -Solutions</a:t>
            </a:r>
            <a:endParaRPr lang="en-US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 the action</a:t>
            </a:r>
          </a:p>
          <a:p>
            <a:r>
              <a:rPr lang="en-US" dirty="0"/>
              <a:t>List the potential </a:t>
            </a:r>
            <a:r>
              <a:rPr lang="en-US" dirty="0" smtClean="0"/>
              <a:t>opportunities</a:t>
            </a:r>
            <a:r>
              <a:rPr lang="cs-CZ" dirty="0" smtClean="0"/>
              <a:t> </a:t>
            </a:r>
            <a:r>
              <a:rPr lang="cs-CZ" sz="2400" b="1" dirty="0" smtClean="0"/>
              <a:t>O</a:t>
            </a:r>
            <a:r>
              <a:rPr lang="cs-CZ" sz="2400" dirty="0" smtClean="0"/>
              <a:t>{</a:t>
            </a:r>
            <a:r>
              <a:rPr lang="cs-CZ" sz="2000" dirty="0" smtClean="0"/>
              <a:t>op1</a:t>
            </a:r>
            <a:r>
              <a:rPr lang="cs-CZ" sz="2400" dirty="0" smtClean="0"/>
              <a:t>,  </a:t>
            </a:r>
            <a:r>
              <a:rPr lang="cs-CZ" sz="1800" dirty="0" smtClean="0"/>
              <a:t>op2  </a:t>
            </a:r>
            <a:r>
              <a:rPr lang="cs-CZ" sz="2400" dirty="0" smtClean="0"/>
              <a:t>,..,</a:t>
            </a:r>
            <a:r>
              <a:rPr lang="cs-CZ" sz="1800" dirty="0" smtClean="0"/>
              <a:t>opN</a:t>
            </a:r>
            <a:r>
              <a:rPr lang="cs-CZ" sz="2400" dirty="0" smtClean="0"/>
              <a:t>}</a:t>
            </a:r>
            <a:endParaRPr lang="en-US" sz="2400" dirty="0"/>
          </a:p>
          <a:p>
            <a:r>
              <a:rPr lang="en-US" dirty="0"/>
              <a:t>Consider the possible </a:t>
            </a:r>
            <a:r>
              <a:rPr lang="en-US" dirty="0" smtClean="0"/>
              <a:t>solutions</a:t>
            </a:r>
            <a:r>
              <a:rPr lang="cs-CZ" dirty="0" smtClean="0"/>
              <a:t> </a:t>
            </a:r>
            <a:r>
              <a:rPr lang="cs-CZ" sz="1600" dirty="0" smtClean="0"/>
              <a:t>(</a:t>
            </a:r>
            <a:r>
              <a:rPr lang="cs-CZ" sz="1600" dirty="0" err="1" smtClean="0"/>
              <a:t>e.g</a:t>
            </a:r>
            <a:r>
              <a:rPr lang="cs-CZ" sz="1600" dirty="0" smtClean="0"/>
              <a:t>. </a:t>
            </a:r>
            <a:r>
              <a:rPr lang="cs-CZ" sz="1600" dirty="0" err="1" smtClean="0"/>
              <a:t>the</a:t>
            </a:r>
            <a:r>
              <a:rPr lang="cs-CZ" sz="1600" dirty="0" smtClean="0"/>
              <a:t> second </a:t>
            </a:r>
            <a:r>
              <a:rPr lang="cs-CZ" sz="1600" dirty="0" err="1" smtClean="0"/>
              <a:t>one</a:t>
            </a:r>
            <a:r>
              <a:rPr lang="cs-CZ" sz="1600" dirty="0" smtClean="0"/>
              <a:t>)</a:t>
            </a:r>
            <a:endParaRPr lang="en-US" sz="1600" dirty="0"/>
          </a:p>
          <a:p>
            <a:r>
              <a:rPr lang="en-US" dirty="0"/>
              <a:t>Take the action to address the likely </a:t>
            </a:r>
            <a:r>
              <a:rPr lang="en-US" dirty="0" smtClean="0"/>
              <a:t>cause/solution</a:t>
            </a:r>
            <a:r>
              <a:rPr lang="cs-CZ" dirty="0" smtClean="0"/>
              <a:t> </a:t>
            </a:r>
            <a:endParaRPr lang="en-US" dirty="0"/>
          </a:p>
          <a:p>
            <a:r>
              <a:rPr lang="en-US" dirty="0"/>
              <a:t>Prepare actions to enhance </a:t>
            </a:r>
            <a:r>
              <a:rPr lang="en-US" dirty="0" smtClean="0"/>
              <a:t>likely</a:t>
            </a:r>
            <a:r>
              <a:rPr lang="cs-CZ" dirty="0" smtClean="0"/>
              <a:t> (</a:t>
            </a:r>
            <a:r>
              <a:rPr lang="en-US" sz="2400" dirty="0" smtClean="0"/>
              <a:t>possible</a:t>
            </a:r>
            <a:r>
              <a:rPr lang="cs-CZ" dirty="0" smtClean="0"/>
              <a:t>) </a:t>
            </a:r>
            <a:r>
              <a:rPr lang="en-US" dirty="0" smtClean="0"/>
              <a:t>effects</a:t>
            </a:r>
            <a:endParaRPr lang="en-US" dirty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en-US" dirty="0"/>
          </a:p>
          <a:p>
            <a:endParaRPr lang="cs-CZ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6660232" y="3068960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/>
          <p:cNvSpPr/>
          <p:nvPr/>
        </p:nvSpPr>
        <p:spPr>
          <a:xfrm>
            <a:off x="6948264" y="2347397"/>
            <a:ext cx="504056" cy="360040"/>
          </a:xfrm>
          <a:prstGeom prst="rect">
            <a:avLst/>
          </a:prstGeom>
          <a:solidFill>
            <a:srgbClr val="FFFF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7"/>
          <p:cNvCxnSpPr/>
          <p:nvPr/>
        </p:nvCxnSpPr>
        <p:spPr>
          <a:xfrm flipV="1">
            <a:off x="7092280" y="270892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492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Uncover and handle problems</a:t>
            </a:r>
            <a:r>
              <a:rPr lang="cs-CZ" b="1" dirty="0" smtClean="0"/>
              <a:t> </a:t>
            </a:r>
            <a:br>
              <a:rPr lang="cs-CZ" b="1" dirty="0" smtClean="0"/>
            </a:br>
            <a:r>
              <a:rPr lang="cs-CZ" sz="2700" dirty="0" smtClean="0"/>
              <a:t>(</a:t>
            </a:r>
            <a:r>
              <a:rPr lang="en-US" sz="2700" dirty="0" smtClean="0"/>
              <a:t>problem analysis</a:t>
            </a:r>
            <a:r>
              <a:rPr lang="cs-CZ" sz="2700" dirty="0" smtClean="0"/>
              <a:t>)</a:t>
            </a:r>
            <a:endParaRPr lang="en-US" sz="27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State the problem </a:t>
            </a:r>
            <a:r>
              <a:rPr lang="en-US" sz="2000" dirty="0" smtClean="0">
                <a:solidFill>
                  <a:srgbClr val="FF0000"/>
                </a:solidFill>
              </a:rPr>
              <a:t>(definition and description of the problem)</a:t>
            </a:r>
          </a:p>
          <a:p>
            <a:r>
              <a:rPr lang="en-US" dirty="0" smtClean="0"/>
              <a:t>Specify the problem by asking </a:t>
            </a:r>
            <a:r>
              <a:rPr lang="en-US" b="1" dirty="0" smtClean="0">
                <a:solidFill>
                  <a:srgbClr val="FF0000"/>
                </a:solidFill>
              </a:rPr>
              <a:t>what is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what is not </a:t>
            </a:r>
          </a:p>
          <a:p>
            <a:r>
              <a:rPr lang="en-GB" dirty="0" smtClean="0"/>
              <a:t>Develop </a:t>
            </a:r>
            <a:r>
              <a:rPr lang="en-GB" dirty="0" smtClean="0">
                <a:solidFill>
                  <a:srgbClr val="0070C0"/>
                </a:solidFill>
              </a:rPr>
              <a:t>possible causes </a:t>
            </a:r>
            <a:r>
              <a:rPr lang="en-GB" dirty="0" smtClean="0"/>
              <a:t>of the problem</a:t>
            </a:r>
          </a:p>
          <a:p>
            <a:r>
              <a:rPr lang="en-US" dirty="0" smtClean="0"/>
              <a:t>Test and verify possible causes</a:t>
            </a:r>
            <a:r>
              <a:rPr lang="cs-CZ" dirty="0" smtClean="0"/>
              <a:t> </a:t>
            </a:r>
            <a:endParaRPr lang="en-US" dirty="0" smtClean="0"/>
          </a:p>
          <a:p>
            <a:r>
              <a:rPr lang="en-US" dirty="0" smtClean="0"/>
              <a:t>Determine the most probable cause</a:t>
            </a:r>
            <a:r>
              <a:rPr lang="cs-CZ" dirty="0" smtClean="0"/>
              <a:t> </a:t>
            </a:r>
            <a:r>
              <a:rPr lang="en-US" sz="2100" dirty="0" smtClean="0">
                <a:solidFill>
                  <a:srgbClr val="FF0000"/>
                </a:solidFill>
              </a:rPr>
              <a:t>(root cause)</a:t>
            </a:r>
          </a:p>
          <a:p>
            <a:r>
              <a:rPr lang="en-US" dirty="0" smtClean="0"/>
              <a:t>Verify any assumptions </a:t>
            </a:r>
          </a:p>
          <a:p>
            <a:r>
              <a:rPr lang="en-US" dirty="0" smtClean="0"/>
              <a:t>Try the best possible solution and monitor what will be a situation after applied correctives step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285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6306" y="125966"/>
            <a:ext cx="8229600" cy="1143000"/>
          </a:xfrm>
        </p:spPr>
        <p:txBody>
          <a:bodyPr/>
          <a:lstStyle/>
          <a:p>
            <a:r>
              <a:rPr lang="cs-CZ" dirty="0" err="1" smtClean="0"/>
              <a:t>Description</a:t>
            </a:r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611560" y="1556792"/>
            <a:ext cx="2232248" cy="1152128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259632" y="1844824"/>
            <a:ext cx="936104" cy="50405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6" name="Ovál 5"/>
          <p:cNvSpPr/>
          <p:nvPr/>
        </p:nvSpPr>
        <p:spPr>
          <a:xfrm>
            <a:off x="5211828" y="1501423"/>
            <a:ext cx="2232248" cy="1152128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859900" y="1780411"/>
            <a:ext cx="936104" cy="50405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N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8" name="Oválný popisek 7"/>
          <p:cNvSpPr/>
          <p:nvPr/>
        </p:nvSpPr>
        <p:spPr>
          <a:xfrm>
            <a:off x="2987824" y="1310114"/>
            <a:ext cx="1224136" cy="612648"/>
          </a:xfrm>
          <a:prstGeom prst="wedgeEllipseCallout">
            <a:avLst>
              <a:gd name="adj1" fmla="val -70353"/>
              <a:gd name="adj2" fmla="val 39885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Description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9" name="Oválný popisek 8"/>
          <p:cNvSpPr/>
          <p:nvPr/>
        </p:nvSpPr>
        <p:spPr>
          <a:xfrm>
            <a:off x="3243568" y="2398059"/>
            <a:ext cx="1224136" cy="612648"/>
          </a:xfrm>
          <a:prstGeom prst="wedgeEllipseCallout">
            <a:avLst>
              <a:gd name="adj1" fmla="val -91480"/>
              <a:gd name="adj2" fmla="val -49064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Causes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0" name="Oválný popisek 9"/>
          <p:cNvSpPr/>
          <p:nvPr/>
        </p:nvSpPr>
        <p:spPr>
          <a:xfrm>
            <a:off x="1208006" y="697466"/>
            <a:ext cx="1224136" cy="612648"/>
          </a:xfrm>
          <a:prstGeom prst="wedgeEllipseCallout">
            <a:avLst>
              <a:gd name="adj1" fmla="val -183"/>
              <a:gd name="adj2" fmla="val 88129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Priority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(</a:t>
            </a:r>
            <a:r>
              <a:rPr lang="cs-CZ" sz="1000" dirty="0" err="1" smtClean="0">
                <a:solidFill>
                  <a:srgbClr val="FF0000"/>
                </a:solidFill>
              </a:rPr>
              <a:t>urgency</a:t>
            </a:r>
            <a:r>
              <a:rPr lang="cs-CZ" sz="1000" dirty="0" smtClean="0">
                <a:solidFill>
                  <a:srgbClr val="FF0000"/>
                </a:solidFill>
              </a:rPr>
              <a:t>)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1" name="Oválný popisek 10"/>
          <p:cNvSpPr/>
          <p:nvPr/>
        </p:nvSpPr>
        <p:spPr>
          <a:xfrm>
            <a:off x="7680303" y="1216597"/>
            <a:ext cx="1224136" cy="612648"/>
          </a:xfrm>
          <a:prstGeom prst="wedgeEllipseCallout">
            <a:avLst>
              <a:gd name="adj1" fmla="val -76389"/>
              <a:gd name="adj2" fmla="val 51946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Description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2" name="Oválný popisek 11"/>
          <p:cNvSpPr/>
          <p:nvPr/>
        </p:nvSpPr>
        <p:spPr>
          <a:xfrm>
            <a:off x="7812360" y="2032439"/>
            <a:ext cx="1224136" cy="612648"/>
          </a:xfrm>
          <a:prstGeom prst="wedgeEllipseCallout">
            <a:avLst>
              <a:gd name="adj1" fmla="val -79408"/>
              <a:gd name="adj2" fmla="val -33988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Causes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3" name="Oválný popisek 12"/>
          <p:cNvSpPr/>
          <p:nvPr/>
        </p:nvSpPr>
        <p:spPr>
          <a:xfrm>
            <a:off x="6264188" y="476672"/>
            <a:ext cx="1224136" cy="612648"/>
          </a:xfrm>
          <a:prstGeom prst="wedgeEllipseCallout">
            <a:avLst>
              <a:gd name="adj1" fmla="val -31118"/>
              <a:gd name="adj2" fmla="val 115266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Priority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(</a:t>
            </a:r>
            <a:r>
              <a:rPr lang="cs-CZ" sz="1000" dirty="0" err="1" smtClean="0">
                <a:solidFill>
                  <a:srgbClr val="FF0000"/>
                </a:solidFill>
              </a:rPr>
              <a:t>urgency</a:t>
            </a:r>
            <a:r>
              <a:rPr lang="cs-CZ" sz="1000" dirty="0" smtClean="0">
                <a:solidFill>
                  <a:srgbClr val="FF0000"/>
                </a:solidFill>
              </a:rPr>
              <a:t>)</a:t>
            </a:r>
            <a:endParaRPr lang="cs-CZ" sz="1000" dirty="0">
              <a:solidFill>
                <a:srgbClr val="FF0000"/>
              </a:solidFill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2994771" y="2132856"/>
            <a:ext cx="2225301" cy="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811962" y="3532158"/>
            <a:ext cx="2175862" cy="328890"/>
          </a:xfrm>
          <a:prstGeom prst="rect">
            <a:avLst/>
          </a:prstGeom>
          <a:solidFill>
            <a:srgbClr val="92D05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803210" y="4221088"/>
            <a:ext cx="2184614" cy="328890"/>
          </a:xfrm>
          <a:prstGeom prst="rect">
            <a:avLst/>
          </a:prstGeom>
          <a:solidFill>
            <a:srgbClr val="92D05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X</a:t>
            </a:r>
            <a:endParaRPr lang="cs-CZ" sz="1200" b="1" dirty="0">
              <a:solidFill>
                <a:srgbClr val="FF0000"/>
              </a:solidFill>
            </a:endParaRPr>
          </a:p>
        </p:txBody>
      </p:sp>
      <p:cxnSp>
        <p:nvCxnSpPr>
          <p:cNvPr id="18" name="Přímá spojnice 17"/>
          <p:cNvCxnSpPr/>
          <p:nvPr/>
        </p:nvCxnSpPr>
        <p:spPr>
          <a:xfrm flipH="1">
            <a:off x="1727684" y="3861118"/>
            <a:ext cx="3474" cy="35997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 20"/>
          <p:cNvSpPr/>
          <p:nvPr/>
        </p:nvSpPr>
        <p:spPr>
          <a:xfrm>
            <a:off x="5480852" y="3533227"/>
            <a:ext cx="2115484" cy="328890"/>
          </a:xfrm>
          <a:prstGeom prst="rect">
            <a:avLst/>
          </a:prstGeom>
          <a:solidFill>
            <a:schemeClr val="accent4">
              <a:lumMod val="60000"/>
              <a:lumOff val="4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5480852" y="4221088"/>
            <a:ext cx="2115484" cy="328890"/>
          </a:xfrm>
          <a:prstGeom prst="rect">
            <a:avLst/>
          </a:prstGeom>
          <a:solidFill>
            <a:schemeClr val="accent4">
              <a:lumMod val="40000"/>
              <a:lumOff val="6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Y</a:t>
            </a:r>
            <a:endParaRPr lang="cs-CZ" sz="1200" b="1" dirty="0">
              <a:solidFill>
                <a:srgbClr val="FF0000"/>
              </a:solidFill>
            </a:endParaRPr>
          </a:p>
        </p:txBody>
      </p:sp>
      <p:cxnSp>
        <p:nvCxnSpPr>
          <p:cNvPr id="23" name="Přímá spojnice 22"/>
          <p:cNvCxnSpPr/>
          <p:nvPr/>
        </p:nvCxnSpPr>
        <p:spPr>
          <a:xfrm flipH="1">
            <a:off x="6396574" y="3862187"/>
            <a:ext cx="3474" cy="35997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Šipka dolů 23"/>
          <p:cNvSpPr/>
          <p:nvPr/>
        </p:nvSpPr>
        <p:spPr>
          <a:xfrm>
            <a:off x="1630956" y="2780927"/>
            <a:ext cx="348755" cy="67230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 dolů 24"/>
          <p:cNvSpPr/>
          <p:nvPr/>
        </p:nvSpPr>
        <p:spPr>
          <a:xfrm>
            <a:off x="6264188" y="2780927"/>
            <a:ext cx="348755" cy="63105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Šipka dolů 25"/>
          <p:cNvSpPr/>
          <p:nvPr/>
        </p:nvSpPr>
        <p:spPr>
          <a:xfrm>
            <a:off x="1553306" y="4725144"/>
            <a:ext cx="348755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Šipka dolů 26"/>
          <p:cNvSpPr/>
          <p:nvPr/>
        </p:nvSpPr>
        <p:spPr>
          <a:xfrm>
            <a:off x="6264187" y="4728910"/>
            <a:ext cx="348755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ál 27"/>
          <p:cNvSpPr/>
          <p:nvPr/>
        </p:nvSpPr>
        <p:spPr>
          <a:xfrm>
            <a:off x="859251" y="5387625"/>
            <a:ext cx="1743814" cy="561655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1331641" y="5524436"/>
            <a:ext cx="792088" cy="288032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rgbClr val="FF0000"/>
                </a:solidFill>
              </a:rPr>
              <a:t>Problem</a:t>
            </a:r>
            <a:r>
              <a:rPr lang="cs-CZ" sz="1000" b="1" dirty="0" smtClean="0">
                <a:solidFill>
                  <a:srgbClr val="FF0000"/>
                </a:solidFill>
              </a:rPr>
              <a:t> 1´ 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30" name="Ovál 29"/>
          <p:cNvSpPr/>
          <p:nvPr/>
        </p:nvSpPr>
        <p:spPr>
          <a:xfrm>
            <a:off x="5617057" y="5408893"/>
            <a:ext cx="1743814" cy="561655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6095992" y="5545704"/>
            <a:ext cx="785943" cy="288032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rgbClr val="FF0000"/>
                </a:solidFill>
              </a:rPr>
              <a:t>Problem</a:t>
            </a:r>
            <a:r>
              <a:rPr lang="cs-CZ" sz="1000" b="1" dirty="0" smtClean="0">
                <a:solidFill>
                  <a:srgbClr val="FF0000"/>
                </a:solidFill>
              </a:rPr>
              <a:t> N´ 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355470" y="2387314"/>
            <a:ext cx="6944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Situation</a:t>
            </a:r>
            <a:endParaRPr lang="en-US" sz="1100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5980741" y="2329181"/>
            <a:ext cx="6944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Situation</a:t>
            </a:r>
            <a:endParaRPr lang="en-US" sz="1100" dirty="0"/>
          </a:p>
        </p:txBody>
      </p:sp>
      <p:sp>
        <p:nvSpPr>
          <p:cNvPr id="14" name="Obdélník 13"/>
          <p:cNvSpPr/>
          <p:nvPr/>
        </p:nvSpPr>
        <p:spPr>
          <a:xfrm>
            <a:off x="3665625" y="3239770"/>
            <a:ext cx="10926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Big</a:t>
            </a:r>
          </a:p>
          <a:p>
            <a:pPr algn="ctr"/>
            <a:r>
              <a:rPr lang="cs-CZ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problems</a:t>
            </a:r>
            <a:endParaRPr lang="cs-CZ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3672101" y="5970548"/>
            <a:ext cx="10926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Smaller</a:t>
            </a:r>
            <a:endParaRPr lang="cs-CZ" sz="1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cs-CZ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problems</a:t>
            </a:r>
            <a:endParaRPr lang="cs-CZ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Šipka dolů 33"/>
          <p:cNvSpPr/>
          <p:nvPr/>
        </p:nvSpPr>
        <p:spPr>
          <a:xfrm>
            <a:off x="4037582" y="3862187"/>
            <a:ext cx="348755" cy="19374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nice se šipkou 19"/>
          <p:cNvCxnSpPr/>
          <p:nvPr/>
        </p:nvCxnSpPr>
        <p:spPr>
          <a:xfrm flipH="1" flipV="1">
            <a:off x="2699792" y="2708920"/>
            <a:ext cx="965833" cy="703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V="1">
            <a:off x="4861753" y="2653551"/>
            <a:ext cx="755304" cy="5862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 flipV="1">
            <a:off x="4848573" y="5812468"/>
            <a:ext cx="768484" cy="5017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/>
          <p:nvPr/>
        </p:nvCxnSpPr>
        <p:spPr>
          <a:xfrm flipH="1" flipV="1">
            <a:off x="2699792" y="5789061"/>
            <a:ext cx="1074691" cy="461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álný popisek 38"/>
          <p:cNvSpPr/>
          <p:nvPr/>
        </p:nvSpPr>
        <p:spPr>
          <a:xfrm flipH="1">
            <a:off x="221268" y="2568184"/>
            <a:ext cx="780579" cy="885045"/>
          </a:xfrm>
          <a:prstGeom prst="wedgeEllipseCallout">
            <a:avLst>
              <a:gd name="adj1" fmla="val -95030"/>
              <a:gd name="adj2" fmla="val -36541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What</a:t>
            </a:r>
            <a:endParaRPr lang="cs-CZ" sz="1000" dirty="0" smtClean="0">
              <a:solidFill>
                <a:srgbClr val="FF0000"/>
              </a:solidFill>
            </a:endParaRPr>
          </a:p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WhereWhenExtent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40" name="Oválný popisek 39"/>
          <p:cNvSpPr/>
          <p:nvPr/>
        </p:nvSpPr>
        <p:spPr>
          <a:xfrm flipH="1">
            <a:off x="7902081" y="2780928"/>
            <a:ext cx="780579" cy="885045"/>
          </a:xfrm>
          <a:prstGeom prst="wedgeEllipseCallout">
            <a:avLst>
              <a:gd name="adj1" fmla="val 161739"/>
              <a:gd name="adj2" fmla="val -79329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What</a:t>
            </a:r>
          </a:p>
          <a:p>
            <a:pPr algn="ctr"/>
            <a:r>
              <a:rPr lang="en-US" sz="1000" dirty="0" err="1" smtClean="0">
                <a:solidFill>
                  <a:srgbClr val="FF0000"/>
                </a:solidFill>
              </a:rPr>
              <a:t>WhereWhenExtent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9" name="Zástupný symbol pro číslo snímk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12</a:t>
            </a:fld>
            <a:endParaRPr lang="cs-CZ"/>
          </a:p>
        </p:txBody>
      </p:sp>
      <p:sp>
        <p:nvSpPr>
          <p:cNvPr id="41" name="Oválný popisek 40"/>
          <p:cNvSpPr/>
          <p:nvPr/>
        </p:nvSpPr>
        <p:spPr>
          <a:xfrm flipH="1">
            <a:off x="221267" y="188640"/>
            <a:ext cx="894347" cy="815150"/>
          </a:xfrm>
          <a:prstGeom prst="wedgeEllipseCallout">
            <a:avLst>
              <a:gd name="adj1" fmla="val -46789"/>
              <a:gd name="adj2" fmla="val 131418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WHERE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and WHERE NOT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42" name="Oválný popisek 41"/>
          <p:cNvSpPr/>
          <p:nvPr/>
        </p:nvSpPr>
        <p:spPr>
          <a:xfrm flipH="1">
            <a:off x="7812360" y="69097"/>
            <a:ext cx="894347" cy="815150"/>
          </a:xfrm>
          <a:prstGeom prst="wedgeEllipseCallout">
            <a:avLst>
              <a:gd name="adj1" fmla="val 133942"/>
              <a:gd name="adj2" fmla="val 146148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WHERE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and WHERE NOT</a:t>
            </a:r>
            <a:endParaRPr lang="cs-CZ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88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Decomposition, priorities and causes</a:t>
            </a:r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1259632" y="1844824"/>
            <a:ext cx="1152128" cy="576064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Problem 1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7" name="Přímá spojnice se šipkou 6"/>
          <p:cNvCxnSpPr>
            <a:stCxn id="5" idx="3"/>
          </p:cNvCxnSpPr>
          <p:nvPr/>
        </p:nvCxnSpPr>
        <p:spPr>
          <a:xfrm>
            <a:off x="2411760" y="2132856"/>
            <a:ext cx="17308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4142648" y="1340766"/>
            <a:ext cx="3237664" cy="237626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355976" y="1535155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1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366917" y="2492896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N</a:t>
            </a:r>
            <a:endParaRPr lang="en-US" sz="1200" b="1" dirty="0">
              <a:solidFill>
                <a:srgbClr val="FFFF00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4928096" y="2132856"/>
            <a:ext cx="0" cy="36004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>
            <a:off x="5948071" y="1545973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Priority1</a:t>
            </a:r>
            <a:endParaRPr lang="cs-CZ" sz="1200" b="1" dirty="0">
              <a:solidFill>
                <a:srgbClr val="FFFF00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5939213" y="2486857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Priority N</a:t>
            </a:r>
            <a:endParaRPr lang="cs-CZ" sz="1200" b="1" dirty="0">
              <a:solidFill>
                <a:srgbClr val="FFFF00"/>
              </a:solidFill>
            </a:endParaRPr>
          </a:p>
        </p:txBody>
      </p:sp>
      <p:cxnSp>
        <p:nvCxnSpPr>
          <p:cNvPr id="16" name="Přímá spojnice 15"/>
          <p:cNvCxnSpPr>
            <a:endCxn id="14" idx="1"/>
          </p:cNvCxnSpPr>
          <p:nvPr/>
        </p:nvCxnSpPr>
        <p:spPr>
          <a:xfrm flipV="1">
            <a:off x="5556288" y="1834005"/>
            <a:ext cx="391783" cy="1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 flipV="1">
            <a:off x="5550109" y="2780928"/>
            <a:ext cx="391783" cy="1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5325981" y="3261395"/>
            <a:ext cx="840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1266350" y="4581128"/>
            <a:ext cx="1152128" cy="576064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Problem </a:t>
            </a:r>
            <a:r>
              <a:rPr lang="cs-CZ" sz="1200" b="1" dirty="0" smtClean="0">
                <a:solidFill>
                  <a:srgbClr val="FF0000"/>
                </a:solidFill>
              </a:rPr>
              <a:t>2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25" name="Přímá spojnice se šipkou 24"/>
          <p:cNvCxnSpPr>
            <a:stCxn id="24" idx="3"/>
          </p:cNvCxnSpPr>
          <p:nvPr/>
        </p:nvCxnSpPr>
        <p:spPr>
          <a:xfrm>
            <a:off x="2418478" y="4869160"/>
            <a:ext cx="17308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délník 25"/>
          <p:cNvSpPr/>
          <p:nvPr/>
        </p:nvSpPr>
        <p:spPr>
          <a:xfrm>
            <a:off x="4121444" y="4035028"/>
            <a:ext cx="3237664" cy="237626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4355976" y="4287686"/>
            <a:ext cx="1296144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1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4355976" y="5229200"/>
            <a:ext cx="1296144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</a:t>
            </a:r>
            <a:r>
              <a:rPr lang="cs-CZ" sz="1200" b="1" dirty="0" smtClean="0">
                <a:solidFill>
                  <a:srgbClr val="FFFF00"/>
                </a:solidFill>
              </a:rPr>
              <a:t>N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5954789" y="4282277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Cause 1</a:t>
            </a:r>
            <a:endParaRPr lang="cs-CZ" sz="1200" b="1" dirty="0">
              <a:solidFill>
                <a:srgbClr val="FFFF00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5945931" y="5223161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Cause N</a:t>
            </a:r>
            <a:endParaRPr lang="cs-CZ" sz="1200" b="1" dirty="0">
              <a:solidFill>
                <a:srgbClr val="FFFF00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5332699" y="5997699"/>
            <a:ext cx="840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2</a:t>
            </a:r>
            <a:endParaRPr lang="cs-CZ" sz="1200" b="1" dirty="0">
              <a:solidFill>
                <a:srgbClr val="FF0000"/>
              </a:solidFill>
            </a:endParaRPr>
          </a:p>
        </p:txBody>
      </p:sp>
      <p:cxnSp>
        <p:nvCxnSpPr>
          <p:cNvPr id="35" name="Přímá spojnice se šipkou 34"/>
          <p:cNvCxnSpPr>
            <a:stCxn id="29" idx="1"/>
            <a:endCxn id="27" idx="3"/>
          </p:cNvCxnSpPr>
          <p:nvPr/>
        </p:nvCxnSpPr>
        <p:spPr>
          <a:xfrm flipH="1">
            <a:off x="5652120" y="4570309"/>
            <a:ext cx="302669" cy="54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H="1">
            <a:off x="5652120" y="5445224"/>
            <a:ext cx="30839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8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problem manifestation </a:t>
            </a:r>
            <a:r>
              <a:rPr lang="en-US" sz="2700" dirty="0" smtClean="0"/>
              <a:t>(decrease of performance) </a:t>
            </a:r>
            <a:endParaRPr lang="en-US" sz="2700" dirty="0"/>
          </a:p>
        </p:txBody>
      </p:sp>
      <p:cxnSp>
        <p:nvCxnSpPr>
          <p:cNvPr id="5" name="Přímá spojnice se šipkou 4"/>
          <p:cNvCxnSpPr/>
          <p:nvPr/>
        </p:nvCxnSpPr>
        <p:spPr>
          <a:xfrm flipV="1">
            <a:off x="1403648" y="1844824"/>
            <a:ext cx="0" cy="3096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>
            <a:off x="1403648" y="4941168"/>
            <a:ext cx="58326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139648" y="2035587"/>
            <a:ext cx="1264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performance</a:t>
            </a:r>
            <a:endParaRPr lang="cs-CZ" sz="16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156176" y="5085184"/>
            <a:ext cx="56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 smtClean="0"/>
              <a:t>time</a:t>
            </a:r>
            <a:endParaRPr lang="cs-CZ" sz="1600" dirty="0"/>
          </a:p>
        </p:txBody>
      </p:sp>
      <p:cxnSp>
        <p:nvCxnSpPr>
          <p:cNvPr id="13" name="Přímá spojnice 12"/>
          <p:cNvCxnSpPr/>
          <p:nvPr/>
        </p:nvCxnSpPr>
        <p:spPr>
          <a:xfrm>
            <a:off x="1403648" y="2383773"/>
            <a:ext cx="4248472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4430095" y="1899033"/>
            <a:ext cx="1985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Planned performance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8" name="Přímá spojnice 17"/>
          <p:cNvCxnSpPr/>
          <p:nvPr/>
        </p:nvCxnSpPr>
        <p:spPr>
          <a:xfrm>
            <a:off x="4031940" y="2389182"/>
            <a:ext cx="1620180" cy="1255842"/>
          </a:xfrm>
          <a:prstGeom prst="line">
            <a:avLst/>
          </a:prstGeom>
          <a:ln w="28575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>
            <a:off x="5652120" y="2383773"/>
            <a:ext cx="0" cy="1261251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3121585" y="3055046"/>
            <a:ext cx="17124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00B050"/>
                </a:solidFill>
              </a:rPr>
              <a:t>Real performance</a:t>
            </a:r>
          </a:p>
        </p:txBody>
      </p:sp>
      <p:sp>
        <p:nvSpPr>
          <p:cNvPr id="24" name="Ovál 23"/>
          <p:cNvSpPr/>
          <p:nvPr/>
        </p:nvSpPr>
        <p:spPr>
          <a:xfrm>
            <a:off x="3977813" y="2237587"/>
            <a:ext cx="162139" cy="255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Pravá složená závorka 24"/>
          <p:cNvSpPr/>
          <p:nvPr/>
        </p:nvSpPr>
        <p:spPr>
          <a:xfrm>
            <a:off x="5796136" y="2365241"/>
            <a:ext cx="216024" cy="12077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ovéPole 26"/>
          <p:cNvSpPr txBox="1"/>
          <p:nvPr/>
        </p:nvSpPr>
        <p:spPr>
          <a:xfrm>
            <a:off x="6143208" y="2799851"/>
            <a:ext cx="28164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Unfavourable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deviation</a:t>
            </a:r>
          </a:p>
          <a:p>
            <a:pPr marL="0" lvl="1"/>
            <a:endParaRPr lang="en-US" dirty="0" smtClean="0"/>
          </a:p>
          <a:p>
            <a:pPr marL="0" lvl="1"/>
            <a:r>
              <a:rPr lang="cs-CZ" dirty="0" smtClean="0"/>
              <a:t> </a:t>
            </a:r>
            <a:r>
              <a:rPr lang="en-US" dirty="0" smtClean="0"/>
              <a:t>What </a:t>
            </a:r>
            <a:r>
              <a:rPr lang="en-US" dirty="0"/>
              <a:t>do we </a:t>
            </a:r>
            <a:r>
              <a:rPr lang="en-US" b="1" dirty="0"/>
              <a:t>see, hear</a:t>
            </a:r>
            <a:r>
              <a:rPr lang="en-US" dirty="0"/>
              <a:t>, </a:t>
            </a:r>
            <a:r>
              <a:rPr lang="en-US" b="1" dirty="0"/>
              <a:t>feel</a:t>
            </a:r>
            <a:r>
              <a:rPr lang="en-US" dirty="0" smtClean="0"/>
              <a:t>,</a:t>
            </a:r>
            <a:endParaRPr lang="cs-CZ" dirty="0" smtClean="0"/>
          </a:p>
          <a:p>
            <a:pPr marL="0" lvl="1"/>
            <a:r>
              <a:rPr lang="en-US" b="1" dirty="0" smtClean="0"/>
              <a:t> </a:t>
            </a:r>
            <a:r>
              <a:rPr lang="en-US" b="1" dirty="0"/>
              <a:t>taste</a:t>
            </a:r>
            <a:r>
              <a:rPr lang="en-US" dirty="0"/>
              <a:t>, or </a:t>
            </a:r>
            <a:r>
              <a:rPr lang="en-US" b="1" dirty="0"/>
              <a:t>smell</a:t>
            </a:r>
            <a:r>
              <a:rPr lang="en-US" dirty="0"/>
              <a:t> that tells </a:t>
            </a:r>
            <a:r>
              <a:rPr lang="en-US" dirty="0" smtClean="0"/>
              <a:t>us</a:t>
            </a:r>
            <a:endParaRPr lang="cs-CZ" dirty="0" smtClean="0"/>
          </a:p>
          <a:p>
            <a:pPr marL="0" lvl="1"/>
            <a:r>
              <a:rPr lang="en-US" dirty="0" smtClean="0"/>
              <a:t> </a:t>
            </a:r>
            <a:r>
              <a:rPr lang="en-US" dirty="0"/>
              <a:t>there is a deviation?</a:t>
            </a:r>
          </a:p>
          <a:p>
            <a:endParaRPr lang="en-US" sz="1600" dirty="0"/>
          </a:p>
          <a:p>
            <a:endParaRPr lang="cs-CZ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1" name="Přímá spojnice 30"/>
          <p:cNvCxnSpPr/>
          <p:nvPr/>
        </p:nvCxnSpPr>
        <p:spPr>
          <a:xfrm>
            <a:off x="5652120" y="3645024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délník 31"/>
          <p:cNvSpPr/>
          <p:nvPr/>
        </p:nvSpPr>
        <p:spPr>
          <a:xfrm>
            <a:off x="2478941" y="1543144"/>
            <a:ext cx="12852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Change</a:t>
            </a:r>
            <a:endParaRPr lang="cs-CZ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34" name="Přímá spojnice se šipkou 33"/>
          <p:cNvCxnSpPr/>
          <p:nvPr/>
        </p:nvCxnSpPr>
        <p:spPr>
          <a:xfrm>
            <a:off x="3527884" y="2035587"/>
            <a:ext cx="324036" cy="20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611560" y="5603953"/>
            <a:ext cx="80284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Final effect of the                              =  PROBLEM (e.g. server crashed)</a:t>
            </a:r>
          </a:p>
          <a:p>
            <a:endParaRPr lang="en-US" sz="1600" dirty="0" smtClean="0">
              <a:solidFill>
                <a:srgbClr val="FF0000"/>
              </a:solidFill>
            </a:endParaRPr>
          </a:p>
          <a:p>
            <a:pPr marL="0" lvl="1"/>
            <a:r>
              <a:rPr lang="en-US" sz="1600" dirty="0" smtClean="0"/>
              <a:t>Then we have to ask  :</a:t>
            </a:r>
            <a:r>
              <a:rPr lang="en-US" dirty="0" smtClean="0"/>
              <a:t> </a:t>
            </a:r>
            <a:r>
              <a:rPr lang="en-US" sz="1600" i="1" dirty="0" smtClean="0"/>
              <a:t>What</a:t>
            </a:r>
            <a:r>
              <a:rPr lang="en-US" sz="1600" i="1" dirty="0"/>
              <a:t>, Where, When</a:t>
            </a:r>
            <a:r>
              <a:rPr lang="en-US" sz="1600" dirty="0"/>
              <a:t>, and to what </a:t>
            </a:r>
            <a:r>
              <a:rPr lang="en-US" sz="1600" i="1" dirty="0" smtClean="0"/>
              <a:t>Extent</a:t>
            </a:r>
            <a:r>
              <a:rPr lang="cs-CZ" sz="1600" i="1" dirty="0" smtClean="0"/>
              <a:t> –</a:t>
            </a:r>
            <a:r>
              <a:rPr lang="en-US" sz="1600" i="1" dirty="0" smtClean="0"/>
              <a:t>Size (how much, how many)</a:t>
            </a:r>
            <a:r>
              <a:rPr lang="en-US" sz="1600" dirty="0" smtClean="0"/>
              <a:t>?</a:t>
            </a:r>
          </a:p>
          <a:p>
            <a:endParaRPr lang="cs-CZ" sz="1600" dirty="0">
              <a:solidFill>
                <a:srgbClr val="FF0000"/>
              </a:solidFill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2123728" y="5526339"/>
            <a:ext cx="12852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Change</a:t>
            </a:r>
            <a:endParaRPr lang="cs-CZ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469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Server </a:t>
            </a:r>
            <a:r>
              <a:rPr lang="cs-CZ" dirty="0" err="1" smtClean="0"/>
              <a:t>crashed</a:t>
            </a:r>
            <a:r>
              <a:rPr lang="cs-CZ" dirty="0" smtClean="0"/>
              <a:t> !!!! </a:t>
            </a:r>
            <a:r>
              <a:rPr lang="cs-CZ" sz="1800" b="1" dirty="0" smtClean="0">
                <a:solidFill>
                  <a:srgbClr val="00B050"/>
                </a:solidFill>
              </a:rPr>
              <a:t>(</a:t>
            </a:r>
            <a:r>
              <a:rPr lang="cs-CZ" sz="1800" b="1" dirty="0" err="1" smtClean="0">
                <a:solidFill>
                  <a:srgbClr val="00B050"/>
                </a:solidFill>
              </a:rPr>
              <a:t>home</a:t>
            </a:r>
            <a:r>
              <a:rPr lang="cs-CZ" sz="1800" b="1" dirty="0" smtClean="0">
                <a:solidFill>
                  <a:srgbClr val="00B050"/>
                </a:solidFill>
              </a:rPr>
              <a:t> study !!!)</a:t>
            </a:r>
            <a:endParaRPr lang="cs-CZ" sz="1800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Server crashed</a:t>
            </a:r>
            <a:r>
              <a:rPr lang="en-US" sz="2000" dirty="0" smtClean="0"/>
              <a:t> (</a:t>
            </a:r>
            <a:r>
              <a:rPr lang="en-US" sz="2000" dirty="0" smtClean="0">
                <a:solidFill>
                  <a:srgbClr val="FF0000"/>
                </a:solidFill>
              </a:rPr>
              <a:t>this is a very poor problem definition</a:t>
            </a:r>
            <a:r>
              <a:rPr lang="en-US" sz="2000" dirty="0" smtClean="0"/>
              <a:t>) </a:t>
            </a:r>
          </a:p>
          <a:p>
            <a:r>
              <a:rPr lang="en-US" sz="2000" b="1" dirty="0" smtClean="0"/>
              <a:t>The </a:t>
            </a:r>
            <a:r>
              <a:rPr lang="en-US" sz="2000" b="1" dirty="0"/>
              <a:t>e-mail system crashed after the 3rd shift support engineer applied hot-fix XYZ to Exchange Server </a:t>
            </a:r>
            <a:r>
              <a:rPr lang="en-US" sz="2000" b="1" dirty="0" smtClean="0"/>
              <a:t>123</a:t>
            </a:r>
            <a:r>
              <a:rPr lang="cs-CZ" sz="2000" dirty="0" smtClean="0"/>
              <a:t> (</a:t>
            </a:r>
            <a:r>
              <a:rPr lang="en-US" sz="2000" dirty="0" smtClean="0">
                <a:solidFill>
                  <a:srgbClr val="FF0000"/>
                </a:solidFill>
              </a:rPr>
              <a:t>better definition of the problem</a:t>
            </a:r>
            <a:r>
              <a:rPr lang="cs-CZ" sz="2000" dirty="0" smtClean="0"/>
              <a:t>)</a:t>
            </a:r>
          </a:p>
          <a:p>
            <a:endParaRPr lang="cs-CZ" sz="2000" dirty="0" smtClean="0"/>
          </a:p>
          <a:p>
            <a:endParaRPr lang="cs-CZ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856895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51520" y="5940891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History (and best practice) says that the root cause of the problem is probably due to some </a:t>
            </a:r>
            <a:r>
              <a:rPr lang="en-US" b="1" dirty="0"/>
              <a:t>recent change</a:t>
            </a:r>
            <a:r>
              <a:rPr lang="en-US" dirty="0" smtClean="0"/>
              <a:t>.</a:t>
            </a:r>
            <a:r>
              <a:rPr lang="cs-CZ" dirty="0" smtClean="0"/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WHAT, WHERE, WHEN and EXTENT will be shown on next slides 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79" y="3068959"/>
            <a:ext cx="8568952" cy="106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Šipka dolů 5"/>
          <p:cNvSpPr/>
          <p:nvPr/>
        </p:nvSpPr>
        <p:spPr>
          <a:xfrm>
            <a:off x="6876256" y="3645024"/>
            <a:ext cx="504056" cy="7920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428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en-US" b="1" dirty="0" smtClean="0"/>
              <a:t>Test </a:t>
            </a:r>
            <a:r>
              <a:rPr lang="en-US" b="1" dirty="0"/>
              <a:t>the Most Probable Cause</a:t>
            </a:r>
            <a:br>
              <a:rPr lang="en-US" b="1" dirty="0"/>
            </a:br>
            <a:r>
              <a:rPr lang="cs-CZ" b="1" dirty="0">
                <a:solidFill>
                  <a:srgbClr val="00B050"/>
                </a:solidFill>
              </a:rPr>
              <a:t>(</a:t>
            </a:r>
            <a:r>
              <a:rPr lang="cs-CZ" b="1" dirty="0" err="1">
                <a:solidFill>
                  <a:srgbClr val="00B050"/>
                </a:solidFill>
              </a:rPr>
              <a:t>home</a:t>
            </a:r>
            <a:r>
              <a:rPr lang="cs-CZ" b="1" dirty="0">
                <a:solidFill>
                  <a:srgbClr val="00B050"/>
                </a:solidFill>
              </a:rPr>
              <a:t> study !!!)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63" y="2766825"/>
            <a:ext cx="793809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00988" y="2052394"/>
            <a:ext cx="3809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Clarifying problem Analysis (example)  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500988" y="4440413"/>
            <a:ext cx="4801314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have to ask (where Qi =QUESTION</a:t>
            </a:r>
            <a:r>
              <a:rPr lang="cs-CZ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) :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Question 	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	IS		IS NOT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sz="1600" i="1" dirty="0" smtClean="0"/>
          </a:p>
          <a:p>
            <a:r>
              <a:rPr lang="en-US" sz="1600" i="1" dirty="0" smtClean="0"/>
              <a:t>What (identify)	Q1		Q2</a:t>
            </a:r>
          </a:p>
          <a:p>
            <a:r>
              <a:rPr lang="en-US" sz="1600" i="1" dirty="0" smtClean="0"/>
              <a:t>Where (locate)	Q3		Q4</a:t>
            </a:r>
          </a:p>
          <a:p>
            <a:r>
              <a:rPr lang="en-US" sz="1600" i="1" dirty="0" smtClean="0"/>
              <a:t>When (timing)	Q5		Q6</a:t>
            </a:r>
          </a:p>
          <a:p>
            <a:r>
              <a:rPr lang="en-US" sz="1600" i="1" dirty="0" smtClean="0"/>
              <a:t>Extent (magnitude)</a:t>
            </a:r>
            <a:r>
              <a:rPr lang="cs-CZ" sz="1600" i="1" dirty="0" smtClean="0"/>
              <a:t>	Q7		Q8	</a:t>
            </a:r>
            <a:endParaRPr lang="cs-CZ" sz="1600" i="1" dirty="0"/>
          </a:p>
        </p:txBody>
      </p:sp>
      <p:sp>
        <p:nvSpPr>
          <p:cNvPr id="7" name="Šipka doprava 6"/>
          <p:cNvSpPr/>
          <p:nvPr/>
        </p:nvSpPr>
        <p:spPr>
          <a:xfrm>
            <a:off x="4788024" y="5229200"/>
            <a:ext cx="3528392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See next slides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527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dirty="0" smtClean="0">
                <a:solidFill>
                  <a:srgbClr val="FF0000"/>
                </a:solidFill>
              </a:rPr>
              <a:t>What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113021"/>
            <a:ext cx="3886200" cy="3200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What specific object(s) has the deviation?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What is the specific deviation?</a:t>
            </a:r>
          </a:p>
          <a:p>
            <a:pPr eaLnBrk="1" hangingPunct="1">
              <a:defRPr/>
            </a:pPr>
            <a:endParaRPr lang="en-US" sz="2400" dirty="0" smtClean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800600" y="16002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>
              <a:latin typeface="Arial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049575" y="16002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436096" y="168658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4800600" y="2209800"/>
            <a:ext cx="4114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What similar object(s) could have the deviation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does not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not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happen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What other deviations could be reasonably observed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but are not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not 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happen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2209800" y="1295400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sz="2800"/>
          </a:p>
        </p:txBody>
      </p:sp>
      <p:sp>
        <p:nvSpPr>
          <p:cNvPr id="2" name="Obdélník 1"/>
          <p:cNvSpPr/>
          <p:nvPr/>
        </p:nvSpPr>
        <p:spPr>
          <a:xfrm>
            <a:off x="395536" y="4653136"/>
            <a:ext cx="53285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Example for </a:t>
            </a:r>
            <a:r>
              <a:rPr lang="en-US" b="1" dirty="0" smtClean="0"/>
              <a:t>Is</a:t>
            </a:r>
            <a:r>
              <a:rPr lang="en-US" dirty="0" smtClean="0"/>
              <a:t> : </a:t>
            </a:r>
          </a:p>
          <a:p>
            <a:r>
              <a:rPr lang="en-US" dirty="0" smtClean="0"/>
              <a:t>1.</a:t>
            </a:r>
            <a:r>
              <a:rPr lang="cs-CZ" dirty="0" smtClean="0"/>
              <a:t> </a:t>
            </a:r>
            <a:r>
              <a:rPr lang="en-US" sz="1200" dirty="0" smtClean="0"/>
              <a:t>What specific  </a:t>
            </a:r>
            <a:r>
              <a:rPr lang="en-US" sz="1200" b="1" dirty="0" smtClean="0"/>
              <a:t>object  </a:t>
            </a:r>
            <a:r>
              <a:rPr lang="en-US" sz="1200" b="1" dirty="0" smtClean="0">
                <a:solidFill>
                  <a:srgbClr val="FF0000"/>
                </a:solidFill>
              </a:rPr>
              <a:t>IS</a:t>
            </a:r>
            <a:r>
              <a:rPr lang="en-US" sz="1200" dirty="0" smtClean="0"/>
              <a:t> related  to the defect? </a:t>
            </a:r>
          </a:p>
          <a:p>
            <a:r>
              <a:rPr lang="en-US" sz="1200" dirty="0" smtClean="0"/>
              <a:t>    Inventory Valuation Objects in </a:t>
            </a:r>
            <a:r>
              <a:rPr lang="en-US" sz="1200" dirty="0" smtClean="0">
                <a:solidFill>
                  <a:srgbClr val="00B050"/>
                </a:solidFill>
              </a:rPr>
              <a:t>database A</a:t>
            </a:r>
          </a:p>
          <a:p>
            <a:r>
              <a:rPr lang="en-US" sz="1200" dirty="0" smtClean="0"/>
              <a:t>2. What specifically is the defect (deviation)? </a:t>
            </a:r>
            <a:br>
              <a:rPr lang="en-US" sz="1200" dirty="0" smtClean="0"/>
            </a:br>
            <a:r>
              <a:rPr lang="en-US" sz="1200" dirty="0" smtClean="0"/>
              <a:t>    Inventory Adjustment does not work  </a:t>
            </a:r>
          </a:p>
          <a:p>
            <a:endParaRPr lang="en-US" sz="1200" dirty="0" smtClean="0"/>
          </a:p>
          <a:p>
            <a:r>
              <a:rPr lang="en-US" sz="1200" dirty="0" smtClean="0"/>
              <a:t>1-&gt; see setup  of the database and see differences </a:t>
            </a:r>
          </a:p>
          <a:p>
            <a:r>
              <a:rPr lang="en-US" sz="1200" dirty="0" smtClean="0"/>
              <a:t>2-&gt;see algorithm used for calculation and parameters  used.</a:t>
            </a:r>
          </a:p>
          <a:p>
            <a:r>
              <a:rPr lang="en-US" sz="1200" dirty="0" smtClean="0"/>
              <a:t>      You can see , that in production calculation it dose not work</a:t>
            </a:r>
            <a:endParaRPr lang="en-US" sz="1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963470" y="4736068"/>
            <a:ext cx="379456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for </a:t>
            </a:r>
            <a:r>
              <a:rPr lang="en-US" b="1" dirty="0" smtClean="0"/>
              <a:t>Is Not :</a:t>
            </a:r>
          </a:p>
          <a:p>
            <a:r>
              <a:rPr lang="cs-CZ" dirty="0"/>
              <a:t> </a:t>
            </a:r>
            <a:r>
              <a:rPr lang="en-US" dirty="0" smtClean="0"/>
              <a:t>1.</a:t>
            </a:r>
            <a:r>
              <a:rPr lang="en-US" sz="1400" dirty="0" smtClean="0"/>
              <a:t>W</a:t>
            </a:r>
            <a:r>
              <a:rPr lang="en-US" sz="1200" dirty="0" smtClean="0"/>
              <a:t>hat specific  </a:t>
            </a:r>
            <a:r>
              <a:rPr lang="en-US" sz="1200" b="1" dirty="0" smtClean="0"/>
              <a:t>object  </a:t>
            </a:r>
            <a:r>
              <a:rPr lang="en-US" sz="1200" b="1" dirty="0" smtClean="0">
                <a:solidFill>
                  <a:srgbClr val="FF0000"/>
                </a:solidFill>
              </a:rPr>
              <a:t>IS NOT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/>
              <a:t>related to the defect? </a:t>
            </a:r>
          </a:p>
          <a:p>
            <a:r>
              <a:rPr lang="en-US" sz="1200" dirty="0" smtClean="0"/>
              <a:t>       Inventory Valuation Objects in </a:t>
            </a:r>
            <a:r>
              <a:rPr lang="en-US" sz="1200" dirty="0" smtClean="0">
                <a:solidFill>
                  <a:srgbClr val="C00000"/>
                </a:solidFill>
              </a:rPr>
              <a:t>database B</a:t>
            </a:r>
          </a:p>
          <a:p>
            <a:r>
              <a:rPr lang="en-US" sz="1200" dirty="0" smtClean="0"/>
              <a:t>  2. What specifically is  not the defect (deviation)?</a:t>
            </a:r>
          </a:p>
          <a:p>
            <a:r>
              <a:rPr lang="en-US" sz="1200" dirty="0" smtClean="0"/>
              <a:t>   </a:t>
            </a:r>
          </a:p>
          <a:p>
            <a:r>
              <a:rPr lang="en-US" sz="1200" dirty="0" smtClean="0"/>
              <a:t>1 -&gt; Setup has another parameter</a:t>
            </a:r>
            <a:r>
              <a:rPr lang="cs-CZ" sz="1200" dirty="0" smtClean="0"/>
              <a:t>s </a:t>
            </a:r>
            <a:r>
              <a:rPr lang="en-US" sz="1200" dirty="0" smtClean="0"/>
              <a:t>On</a:t>
            </a:r>
          </a:p>
          <a:p>
            <a:r>
              <a:rPr lang="en-US" sz="1200" dirty="0" smtClean="0"/>
              <a:t>2-&gt;  Algorithm is used al</a:t>
            </a:r>
            <a:r>
              <a:rPr lang="cs-CZ" sz="1200" dirty="0" smtClean="0"/>
              <a:t>s</a:t>
            </a:r>
            <a:r>
              <a:rPr lang="en-US" sz="1200" dirty="0" smtClean="0"/>
              <a:t>o for production where not error</a:t>
            </a:r>
          </a:p>
          <a:p>
            <a:r>
              <a:rPr lang="en-US" sz="1200" dirty="0" smtClean="0"/>
              <a:t>         occurs</a:t>
            </a:r>
          </a:p>
          <a:p>
            <a:pPr indent="-342900">
              <a:buAutoNum type="arabicPeriod"/>
            </a:pPr>
            <a:endParaRPr lang="en-US" sz="1200" dirty="0"/>
          </a:p>
          <a:p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4" name="Šipka doprava 3"/>
          <p:cNvSpPr/>
          <p:nvPr/>
        </p:nvSpPr>
        <p:spPr>
          <a:xfrm>
            <a:off x="5724128" y="6490394"/>
            <a:ext cx="3007753" cy="194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5986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See two MS Dynamics Setup screens </a:t>
            </a:r>
            <a:br>
              <a:rPr lang="en-US" sz="3200" dirty="0" smtClean="0"/>
            </a:br>
            <a:r>
              <a:rPr lang="en-US" sz="3200" dirty="0" smtClean="0"/>
              <a:t>(related to the problem specified recently)</a:t>
            </a:r>
            <a:endParaRPr lang="en-US" sz="3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18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686175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61" y="1841221"/>
            <a:ext cx="370522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483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dirty="0" smtClean="0">
                <a:solidFill>
                  <a:srgbClr val="FF0000"/>
                </a:solidFill>
              </a:rPr>
              <a:t>What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113021"/>
            <a:ext cx="3886200" cy="3200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What</a:t>
            </a:r>
            <a:r>
              <a:rPr lang="en-US" sz="2400" dirty="0" smtClean="0"/>
              <a:t> specific object(s) has the deviation?</a:t>
            </a:r>
            <a:r>
              <a:rPr lang="cs-CZ" sz="2400" dirty="0" smtClean="0"/>
              <a:t> </a:t>
            </a: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cs-CZ" sz="2400" dirty="0" smtClean="0"/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What</a:t>
            </a:r>
            <a:r>
              <a:rPr lang="en-US" sz="2400" dirty="0" smtClean="0"/>
              <a:t> is the specific deviation?</a:t>
            </a:r>
            <a:r>
              <a:rPr lang="cs-CZ" sz="2400" dirty="0" smtClean="0"/>
              <a:t> - </a:t>
            </a:r>
            <a:r>
              <a:rPr lang="cs-CZ" sz="2000" dirty="0" err="1" smtClean="0"/>
              <a:t>bites</a:t>
            </a:r>
            <a:r>
              <a:rPr lang="cs-CZ" sz="2000" dirty="0" smtClean="0"/>
              <a:t> on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neck</a:t>
            </a:r>
            <a:endParaRPr lang="en-US" sz="2000" dirty="0" smtClean="0"/>
          </a:p>
          <a:p>
            <a:pPr eaLnBrk="1" hangingPunct="1">
              <a:defRPr/>
            </a:pPr>
            <a:endParaRPr lang="en-US" sz="2400" dirty="0" smtClean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800600" y="16002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>
              <a:latin typeface="Arial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049575" y="16002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436096" y="168658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4800600" y="2209800"/>
            <a:ext cx="4114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What similar object(s) could have the deviation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does not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not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happen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cs-CZ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What</a:t>
            </a:r>
            <a:r>
              <a:rPr lang="en-US" sz="2400" dirty="0" smtClean="0"/>
              <a:t> </a:t>
            </a:r>
            <a:r>
              <a:rPr lang="en-US" sz="2400" dirty="0"/>
              <a:t>is the </a:t>
            </a:r>
            <a:r>
              <a:rPr lang="en-US" sz="2400" dirty="0" smtClean="0"/>
              <a:t>specific</a:t>
            </a:r>
            <a:r>
              <a:rPr lang="cs-CZ" sz="2400" dirty="0" smtClean="0"/>
              <a:t> </a:t>
            </a:r>
            <a:r>
              <a:rPr lang="en-US" sz="2400" dirty="0" smtClean="0"/>
              <a:t> </a:t>
            </a:r>
            <a:r>
              <a:rPr lang="en-US" sz="2400" dirty="0"/>
              <a:t>deviation</a:t>
            </a:r>
            <a:r>
              <a:rPr lang="en-US" sz="2400" dirty="0" smtClean="0"/>
              <a:t>?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does not?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not 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happen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bites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anemia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2209800" y="1295400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sz="2800"/>
          </a:p>
        </p:txBody>
      </p:sp>
      <p:sp>
        <p:nvSpPr>
          <p:cNvPr id="2" name="Obdélník 1"/>
          <p:cNvSpPr/>
          <p:nvPr/>
        </p:nvSpPr>
        <p:spPr>
          <a:xfrm>
            <a:off x="395536" y="5013175"/>
            <a:ext cx="5328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Example for </a:t>
            </a:r>
            <a:r>
              <a:rPr lang="en-US" b="1" dirty="0" smtClean="0"/>
              <a:t>Is</a:t>
            </a:r>
            <a:r>
              <a:rPr lang="en-US" dirty="0" smtClean="0"/>
              <a:t> : </a:t>
            </a:r>
          </a:p>
          <a:p>
            <a:r>
              <a:rPr lang="en-US" dirty="0" smtClean="0"/>
              <a:t>1.</a:t>
            </a:r>
            <a:r>
              <a:rPr lang="cs-CZ" dirty="0" smtClean="0"/>
              <a:t> </a:t>
            </a:r>
            <a:r>
              <a:rPr lang="en-US" dirty="0" smtClean="0"/>
              <a:t>Nice young girl´s neck and strange</a:t>
            </a:r>
          </a:p>
          <a:p>
            <a:r>
              <a:rPr lang="cs-CZ" dirty="0" smtClean="0"/>
              <a:t>     l</a:t>
            </a:r>
            <a:r>
              <a:rPr lang="en-US" dirty="0" err="1" smtClean="0"/>
              <a:t>ook</a:t>
            </a:r>
            <a:r>
              <a:rPr lang="en-US" dirty="0" smtClean="0"/>
              <a:t> of anemic person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5227153" y="5449497"/>
            <a:ext cx="32597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r>
              <a:rPr lang="en-US" b="1" dirty="0" smtClean="0"/>
              <a:t> </a:t>
            </a:r>
            <a:r>
              <a:rPr lang="cs-CZ" b="1" dirty="0" smtClean="0"/>
              <a:t> </a:t>
            </a:r>
            <a:endParaRPr lang="en-US" b="1" dirty="0" smtClean="0"/>
          </a:p>
          <a:p>
            <a:pPr marL="342900" indent="-342900">
              <a:buAutoNum type="arabicPeriod"/>
            </a:pPr>
            <a:r>
              <a:rPr lang="cs-CZ" dirty="0" smtClean="0"/>
              <a:t>Girl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garlic</a:t>
            </a:r>
            <a:r>
              <a:rPr lang="cs-CZ" dirty="0" smtClean="0"/>
              <a:t>  in her </a:t>
            </a:r>
            <a:r>
              <a:rPr lang="cs-CZ" dirty="0" err="1" smtClean="0"/>
              <a:t>hands</a:t>
            </a:r>
            <a:r>
              <a:rPr lang="cs-CZ" dirty="0" smtClean="0"/>
              <a:t>  </a:t>
            </a:r>
          </a:p>
          <a:p>
            <a:pPr marL="342900" indent="-342900">
              <a:buAutoNum type="arabicPeriod"/>
            </a:pPr>
            <a:r>
              <a:rPr lang="cs-CZ" dirty="0" smtClean="0"/>
              <a:t> No </a:t>
            </a:r>
            <a:r>
              <a:rPr lang="cs-CZ" dirty="0" err="1" smtClean="0"/>
              <a:t>bites</a:t>
            </a:r>
            <a:endParaRPr lang="cs-CZ" dirty="0" smtClean="0"/>
          </a:p>
          <a:p>
            <a:pPr marL="342900" indent="-342900">
              <a:buAutoNum type="arabicPeriod"/>
            </a:pPr>
            <a:r>
              <a:rPr lang="cs-CZ" dirty="0" smtClean="0"/>
              <a:t> </a:t>
            </a:r>
            <a:r>
              <a:rPr lang="cs-CZ" dirty="0" err="1" smtClean="0"/>
              <a:t>Zaftig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19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898" y="2611562"/>
            <a:ext cx="749990" cy="104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634" y="3427436"/>
            <a:ext cx="598524" cy="79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61" y="6019438"/>
            <a:ext cx="867415" cy="64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191266" y="5479566"/>
            <a:ext cx="1991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Example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b="1" dirty="0" err="1" smtClean="0"/>
              <a:t>Is</a:t>
            </a:r>
            <a:r>
              <a:rPr lang="cs-CZ" b="1" dirty="0" smtClean="0"/>
              <a:t> Not </a:t>
            </a:r>
            <a:r>
              <a:rPr lang="cs-CZ" dirty="0" smtClean="0"/>
              <a:t>: </a:t>
            </a:r>
            <a:endParaRPr lang="cs-CZ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019438"/>
            <a:ext cx="1021656" cy="679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938" y="6165304"/>
            <a:ext cx="702182" cy="52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114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Apollo 13 – Houston, Houston, do you read me ?  We have a big problem….!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25" y="1628800"/>
            <a:ext cx="380047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043608" y="4869160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The Apollo 13 team is famous for bringing back the astronauts stranded in space by solving difficult and complex problems. The teams solving the problems has used the </a:t>
            </a:r>
            <a:r>
              <a:rPr lang="en-GB" dirty="0" err="1" smtClean="0"/>
              <a:t>Kepner-Tregoe</a:t>
            </a:r>
            <a:r>
              <a:rPr lang="en-GB" dirty="0" smtClean="0"/>
              <a:t> (KT) methodology</a:t>
            </a:r>
            <a:r>
              <a:rPr lang="cs-CZ" dirty="0" smtClean="0"/>
              <a:t> !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90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example for </a:t>
            </a:r>
            <a:r>
              <a:rPr lang="en-US" b="1" dirty="0" smtClean="0">
                <a:solidFill>
                  <a:srgbClr val="FF0000"/>
                </a:solidFill>
              </a:rPr>
              <a:t>WHAT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IS NOT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827584" y="2132856"/>
            <a:ext cx="77768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err="1" smtClean="0">
                <a:solidFill>
                  <a:srgbClr val="C00000"/>
                </a:solidFill>
              </a:rPr>
              <a:t>Example</a:t>
            </a:r>
            <a:r>
              <a:rPr lang="cs-CZ" sz="2800" b="1" dirty="0" smtClean="0">
                <a:solidFill>
                  <a:srgbClr val="C00000"/>
                </a:solidFill>
              </a:rPr>
              <a:t> I.</a:t>
            </a:r>
          </a:p>
          <a:p>
            <a:r>
              <a:rPr lang="en-US" sz="2800" dirty="0" smtClean="0"/>
              <a:t>Customer </a:t>
            </a:r>
            <a:r>
              <a:rPr lang="en-US" sz="2800" dirty="0" smtClean="0"/>
              <a:t>X and Customer Y both use product B  but only customer X was sent the wrong product  so the object </a:t>
            </a:r>
            <a:r>
              <a:rPr lang="en-US" sz="2800" dirty="0" smtClean="0">
                <a:solidFill>
                  <a:srgbClr val="FF0000"/>
                </a:solidFill>
              </a:rPr>
              <a:t>IS</a:t>
            </a:r>
            <a:r>
              <a:rPr lang="en-US" sz="2800" dirty="0" smtClean="0"/>
              <a:t> Customer X , but  </a:t>
            </a:r>
            <a:r>
              <a:rPr lang="en-US" sz="2800" dirty="0" smtClean="0">
                <a:solidFill>
                  <a:srgbClr val="FF0000"/>
                </a:solidFill>
              </a:rPr>
              <a:t>IS NOT  </a:t>
            </a:r>
            <a:r>
              <a:rPr lang="en-US" sz="2800" dirty="0" smtClean="0"/>
              <a:t>Customer Y</a:t>
            </a:r>
            <a:r>
              <a:rPr lang="cs-CZ" sz="2800" dirty="0" smtClean="0"/>
              <a:t> </a:t>
            </a:r>
          </a:p>
          <a:p>
            <a:endParaRPr lang="cs-CZ" sz="2800" b="1" dirty="0" smtClean="0">
              <a:solidFill>
                <a:srgbClr val="C00000"/>
              </a:solidFill>
            </a:endParaRPr>
          </a:p>
          <a:p>
            <a:r>
              <a:rPr lang="cs-CZ" sz="2800" b="1" dirty="0" err="1" smtClean="0">
                <a:solidFill>
                  <a:srgbClr val="C00000"/>
                </a:solidFill>
              </a:rPr>
              <a:t>Example</a:t>
            </a:r>
            <a:r>
              <a:rPr lang="cs-CZ" sz="2800" b="1" dirty="0" smtClean="0">
                <a:solidFill>
                  <a:srgbClr val="C00000"/>
                </a:solidFill>
              </a:rPr>
              <a:t> II.</a:t>
            </a:r>
            <a:endParaRPr lang="cs-CZ" sz="2800" b="1" dirty="0">
              <a:solidFill>
                <a:srgbClr val="C00000"/>
              </a:solidFill>
            </a:endParaRPr>
          </a:p>
          <a:p>
            <a:r>
              <a:rPr lang="cs-CZ" sz="2800" dirty="0" smtClean="0">
                <a:solidFill>
                  <a:srgbClr val="FF0000"/>
                </a:solidFill>
              </a:rPr>
              <a:t>IS</a:t>
            </a:r>
            <a:r>
              <a:rPr lang="cs-CZ" sz="2800" dirty="0" smtClean="0"/>
              <a:t> </a:t>
            </a:r>
            <a:r>
              <a:rPr lang="cs-CZ" sz="2800" dirty="0" smtClean="0"/>
              <a:t>girl </a:t>
            </a:r>
            <a:r>
              <a:rPr lang="cs-CZ" sz="2800" dirty="0" err="1" smtClean="0"/>
              <a:t>visited</a:t>
            </a:r>
            <a:r>
              <a:rPr lang="cs-CZ" sz="2800" dirty="0" smtClean="0"/>
              <a:t> </a:t>
            </a:r>
            <a:r>
              <a:rPr lang="en-US" sz="2800" dirty="0" smtClean="0"/>
              <a:t> </a:t>
            </a:r>
            <a:r>
              <a:rPr lang="cs-CZ" sz="2800" dirty="0" err="1" smtClean="0"/>
              <a:t>Dracula</a:t>
            </a:r>
            <a:r>
              <a:rPr lang="cs-CZ" sz="2800" dirty="0" smtClean="0"/>
              <a:t> </a:t>
            </a:r>
            <a:r>
              <a:rPr lang="cs-CZ" sz="2800" dirty="0" err="1" smtClean="0"/>
              <a:t>lower</a:t>
            </a:r>
            <a:r>
              <a:rPr lang="cs-CZ" sz="2800" dirty="0" smtClean="0"/>
              <a:t> </a:t>
            </a:r>
            <a:r>
              <a:rPr lang="cs-CZ" sz="2800" dirty="0" err="1" smtClean="0"/>
              <a:t>castle</a:t>
            </a:r>
            <a:r>
              <a:rPr lang="cs-CZ" sz="2800" dirty="0" smtClean="0"/>
              <a:t> </a:t>
            </a:r>
            <a:r>
              <a:rPr lang="cs-CZ" sz="2800" dirty="0" err="1" smtClean="0"/>
              <a:t>without</a:t>
            </a:r>
            <a:r>
              <a:rPr lang="cs-CZ" sz="2800" dirty="0" smtClean="0"/>
              <a:t> a </a:t>
            </a:r>
            <a:r>
              <a:rPr lang="cs-CZ" sz="2800" dirty="0" err="1" smtClean="0"/>
              <a:t>bunch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garlic</a:t>
            </a:r>
            <a:r>
              <a:rPr lang="cs-CZ" sz="2800" dirty="0" smtClean="0"/>
              <a:t>, but </a:t>
            </a:r>
            <a:r>
              <a:rPr lang="cs-CZ" sz="2800" dirty="0" smtClean="0">
                <a:solidFill>
                  <a:srgbClr val="FF0000"/>
                </a:solidFill>
              </a:rPr>
              <a:t>IS NOT </a:t>
            </a:r>
            <a:r>
              <a:rPr lang="cs-CZ" sz="2800" dirty="0" smtClean="0"/>
              <a:t>not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one</a:t>
            </a:r>
            <a:r>
              <a:rPr lang="cs-CZ" sz="2800" dirty="0" smtClean="0"/>
              <a:t> </a:t>
            </a:r>
            <a:r>
              <a:rPr lang="cs-CZ" sz="2800" dirty="0" err="1" smtClean="0"/>
              <a:t>having</a:t>
            </a:r>
            <a:r>
              <a:rPr lang="cs-CZ" sz="2800" dirty="0" smtClean="0"/>
              <a:t> </a:t>
            </a:r>
            <a:r>
              <a:rPr lang="cs-CZ" sz="2800" dirty="0" err="1" smtClean="0"/>
              <a:t>bunch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 </a:t>
            </a:r>
            <a:r>
              <a:rPr lang="cs-CZ" sz="2800" dirty="0" err="1" smtClean="0"/>
              <a:t>garlic</a:t>
            </a:r>
            <a:r>
              <a:rPr lang="cs-CZ" sz="2800" dirty="0" smtClean="0"/>
              <a:t> and </a:t>
            </a:r>
            <a:r>
              <a:rPr lang="cs-CZ" sz="2800" dirty="0" err="1" smtClean="0"/>
              <a:t>visiting</a:t>
            </a:r>
            <a:r>
              <a:rPr lang="cs-CZ" sz="2800" dirty="0" smtClean="0"/>
              <a:t> </a:t>
            </a:r>
            <a:r>
              <a:rPr lang="cs-CZ" sz="2800" dirty="0" err="1" smtClean="0"/>
              <a:t>Špiberk</a:t>
            </a:r>
            <a:r>
              <a:rPr lang="cs-CZ" sz="2800" dirty="0" smtClean="0"/>
              <a:t> </a:t>
            </a:r>
            <a:r>
              <a:rPr lang="cs-CZ" sz="2800" dirty="0" err="1" smtClean="0"/>
              <a:t>castle</a:t>
            </a:r>
            <a:r>
              <a:rPr lang="cs-CZ" sz="2800" dirty="0" smtClean="0"/>
              <a:t> in </a:t>
            </a:r>
            <a:r>
              <a:rPr lang="cs-CZ" sz="2800" dirty="0" smtClean="0"/>
              <a:t>Brno </a:t>
            </a:r>
            <a:endParaRPr lang="en-US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43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b="1" dirty="0" smtClean="0">
                <a:solidFill>
                  <a:srgbClr val="00B050"/>
                </a:solidFill>
              </a:rPr>
              <a:t>Where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22475"/>
            <a:ext cx="3810000" cy="31591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Where is the object when the deviation is observed? (geographically)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Where is the deviation on the object?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4724400" y="2022475"/>
            <a:ext cx="3962400" cy="306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Where else could the object be when the deviation is observed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is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 smtClean="0"/>
              <a:t>Where </a:t>
            </a:r>
            <a:r>
              <a:rPr lang="en-US" sz="2400" dirty="0"/>
              <a:t>else could the deviation be located on the object,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is not?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1104900" y="1543411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5372100" y="1524000"/>
            <a:ext cx="15041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2" name="Obdélník 1"/>
          <p:cNvSpPr/>
          <p:nvPr/>
        </p:nvSpPr>
        <p:spPr>
          <a:xfrm>
            <a:off x="679443" y="4725144"/>
            <a:ext cx="4569264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 smtClean="0"/>
          </a:p>
          <a:p>
            <a:r>
              <a:rPr lang="en-US" dirty="0" smtClean="0"/>
              <a:t>Example </a:t>
            </a:r>
            <a:r>
              <a:rPr lang="en-US" dirty="0"/>
              <a:t>for </a:t>
            </a:r>
            <a:r>
              <a:rPr lang="en-US" b="1" dirty="0" smtClean="0"/>
              <a:t>Is</a:t>
            </a:r>
            <a:r>
              <a:rPr lang="cs-CZ" b="1" dirty="0" smtClean="0"/>
              <a:t> :</a:t>
            </a:r>
          </a:p>
          <a:p>
            <a:pPr marL="342900" indent="-342900">
              <a:buAutoNum type="arabicPeriod"/>
            </a:pPr>
            <a:r>
              <a:rPr lang="cs-CZ" dirty="0" err="1" smtClean="0"/>
              <a:t>Old</a:t>
            </a:r>
            <a:r>
              <a:rPr lang="cs-CZ" dirty="0" smtClean="0"/>
              <a:t> </a:t>
            </a:r>
            <a:r>
              <a:rPr lang="cs-CZ" dirty="0" err="1" smtClean="0"/>
              <a:t>castle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mountains</a:t>
            </a:r>
            <a:endParaRPr lang="cs-CZ" dirty="0" smtClean="0"/>
          </a:p>
          <a:p>
            <a:r>
              <a:rPr lang="cs-CZ" dirty="0" smtClean="0"/>
              <a:t> </a:t>
            </a:r>
          </a:p>
          <a:p>
            <a:r>
              <a:rPr lang="cs-CZ" b="1" dirty="0" err="1" smtClean="0"/>
              <a:t>Where</a:t>
            </a:r>
            <a:r>
              <a:rPr lang="cs-CZ" b="1" dirty="0" smtClean="0"/>
              <a:t> </a:t>
            </a:r>
            <a:r>
              <a:rPr lang="cs-CZ" b="1" dirty="0" smtClean="0">
                <a:solidFill>
                  <a:srgbClr val="C00000"/>
                </a:solidFill>
              </a:rPr>
              <a:t>IS</a:t>
            </a:r>
            <a:r>
              <a:rPr lang="cs-CZ" b="1" dirty="0" smtClean="0"/>
              <a:t> </a:t>
            </a:r>
            <a:r>
              <a:rPr lang="cs-CZ" dirty="0" smtClean="0"/>
              <a:t>:  </a:t>
            </a:r>
            <a:r>
              <a:rPr lang="en-US" dirty="0" smtClean="0"/>
              <a:t>Romanian Carpathian mountains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wher</a:t>
            </a:r>
            <a:r>
              <a:rPr lang="en-US" dirty="0" smtClean="0"/>
              <a:t> It is very easy to meet a lot of </a:t>
            </a:r>
            <a:r>
              <a:rPr lang="en-US" dirty="0" err="1" smtClean="0"/>
              <a:t>vampir</a:t>
            </a:r>
            <a:r>
              <a:rPr lang="cs-CZ" dirty="0" smtClean="0"/>
              <a:t>e</a:t>
            </a:r>
            <a:r>
              <a:rPr lang="en-US" dirty="0" smtClean="0"/>
              <a:t>s  </a:t>
            </a:r>
          </a:p>
          <a:p>
            <a:r>
              <a:rPr lang="en-US" dirty="0" smtClean="0"/>
              <a:t>      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5188463" y="4900518"/>
            <a:ext cx="4017767" cy="13665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/>
              <a:t>Example for </a:t>
            </a:r>
            <a:r>
              <a:rPr lang="en-US" dirty="0" smtClean="0"/>
              <a:t>Is</a:t>
            </a:r>
            <a:r>
              <a:rPr lang="cs-CZ" dirty="0" smtClean="0"/>
              <a:t> Not</a:t>
            </a:r>
            <a:endParaRPr lang="cs-CZ" dirty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AutoNum type="arabicPeriod"/>
              <a:defRPr/>
            </a:pPr>
            <a:r>
              <a:rPr lang="cs-CZ" dirty="0" smtClean="0"/>
              <a:t>Brno </a:t>
            </a:r>
            <a:r>
              <a:rPr lang="cs-CZ" dirty="0" err="1" smtClean="0"/>
              <a:t>castle</a:t>
            </a:r>
            <a:r>
              <a:rPr lang="cs-CZ" dirty="0" smtClean="0"/>
              <a:t> </a:t>
            </a:r>
            <a:r>
              <a:rPr lang="cs-CZ" dirty="0" err="1" smtClean="0"/>
              <a:t>Spilberk</a:t>
            </a:r>
            <a:endParaRPr lang="cs-CZ" dirty="0" smtClean="0"/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 smtClean="0"/>
              <a:t>Where </a:t>
            </a:r>
            <a:r>
              <a:rPr lang="en-US" b="1" dirty="0" smtClean="0">
                <a:solidFill>
                  <a:srgbClr val="C00000"/>
                </a:solidFill>
              </a:rPr>
              <a:t>IS NOT </a:t>
            </a:r>
            <a:r>
              <a:rPr lang="en-US" dirty="0" smtClean="0"/>
              <a:t>possible to meet </a:t>
            </a:r>
            <a:r>
              <a:rPr lang="cs-CZ" dirty="0" err="1" smtClean="0"/>
              <a:t>vampires</a:t>
            </a:r>
            <a:endParaRPr lang="en-US" dirty="0" smtClean="0"/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 smtClean="0"/>
              <a:t>(only lovers and children an seniors. </a:t>
            </a:r>
            <a:r>
              <a:rPr lang="cs-CZ" dirty="0" smtClean="0"/>
              <a:t>	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9923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dirty="0" smtClean="0">
                <a:solidFill>
                  <a:srgbClr val="FF0000"/>
                </a:solidFill>
              </a:rPr>
              <a:t>When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1066800" y="12954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5257800" y="129540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3886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When was the deviation observed first (clock and calendar time)?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When since that time has the deviation been observed?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When, in the object’s history or life cycle, was the deviation observed first?</a:t>
            </a:r>
          </a:p>
        </p:txBody>
      </p:sp>
      <p:sp>
        <p:nvSpPr>
          <p:cNvPr id="119815" name="Rectangle 7"/>
          <p:cNvSpPr>
            <a:spLocks noChangeArrowheads="1"/>
          </p:cNvSpPr>
          <p:nvPr/>
        </p:nvSpPr>
        <p:spPr bwMode="auto">
          <a:xfrm>
            <a:off x="4648200" y="1905000"/>
            <a:ext cx="411480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When else could the deviation have been observed first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was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When since that time could the deviation have been observed</a:t>
            </a:r>
            <a:r>
              <a:rPr lang="cs-CZ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was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When else, in the object’s history or life cycle, could the deviation have been observed first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was not?</a:t>
            </a:r>
          </a:p>
        </p:txBody>
      </p:sp>
      <p:sp>
        <p:nvSpPr>
          <p:cNvPr id="8" name="Šipka doprava 7"/>
          <p:cNvSpPr/>
          <p:nvPr/>
        </p:nvSpPr>
        <p:spPr>
          <a:xfrm>
            <a:off x="4220251" y="6255292"/>
            <a:ext cx="3007753" cy="19406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/>
          </a:p>
        </p:txBody>
      </p:sp>
      <p:sp>
        <p:nvSpPr>
          <p:cNvPr id="3" name="TextovéPole 2"/>
          <p:cNvSpPr txBox="1"/>
          <p:nvPr/>
        </p:nvSpPr>
        <p:spPr>
          <a:xfrm>
            <a:off x="1763688" y="6167659"/>
            <a:ext cx="235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See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example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next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slide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246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for </a:t>
            </a:r>
            <a:r>
              <a:rPr lang="en-US" b="1" dirty="0" smtClean="0">
                <a:solidFill>
                  <a:srgbClr val="FF0000"/>
                </a:solidFill>
              </a:rPr>
              <a:t>WHEN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IS NOT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827584" y="2132856"/>
            <a:ext cx="7776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Customer X and Customer Y both use product B  but only customer X was sent the wrong product if Salesman Tony was on holiday in this time and Salesman  Mustafa was in charge, so the object  </a:t>
            </a:r>
            <a:r>
              <a:rPr lang="en-GB" sz="2800" dirty="0">
                <a:solidFill>
                  <a:srgbClr val="FF0000"/>
                </a:solidFill>
              </a:rPr>
              <a:t>IS</a:t>
            </a:r>
            <a:r>
              <a:rPr lang="en-GB" sz="2800" dirty="0"/>
              <a:t> Salesman Mustafa , but  </a:t>
            </a:r>
            <a:r>
              <a:rPr lang="en-GB" sz="2800" dirty="0">
                <a:solidFill>
                  <a:srgbClr val="FF0000"/>
                </a:solidFill>
              </a:rPr>
              <a:t>IS NOT </a:t>
            </a:r>
            <a:r>
              <a:rPr lang="en-GB" sz="2800" dirty="0"/>
              <a:t>Salesman Tony 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237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b="1" dirty="0" smtClean="0">
                <a:solidFill>
                  <a:srgbClr val="FF0000"/>
                </a:solidFill>
              </a:rPr>
              <a:t>Extent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38100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How many objects have the deviation</a:t>
            </a:r>
            <a:r>
              <a:rPr lang="en-US" sz="2400" dirty="0" smtClean="0"/>
              <a:t>?</a:t>
            </a:r>
            <a:endParaRPr lang="cs-CZ" sz="2400" dirty="0" smtClean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 smtClean="0"/>
              <a:t>What </a:t>
            </a:r>
            <a:r>
              <a:rPr lang="en-US" sz="2400" dirty="0"/>
              <a:t>is the size of a single deviation?</a:t>
            </a:r>
          </a:p>
          <a:p>
            <a:pPr eaLnBrk="1" hangingPunct="1">
              <a:defRPr/>
            </a:pPr>
            <a:r>
              <a:rPr lang="en-US" sz="2400" dirty="0"/>
              <a:t>How many deviations are on each object?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What is the trend?</a:t>
            </a:r>
          </a:p>
          <a:p>
            <a:pPr lvl="1" eaLnBrk="1" hangingPunct="1">
              <a:defRPr/>
            </a:pPr>
            <a:r>
              <a:rPr lang="en-US" sz="2000" dirty="0" smtClean="0"/>
              <a:t>Occurrences?</a:t>
            </a:r>
          </a:p>
          <a:p>
            <a:pPr lvl="1" eaLnBrk="1" hangingPunct="1">
              <a:defRPr/>
            </a:pPr>
            <a:r>
              <a:rPr lang="en-US" sz="2000" dirty="0" smtClean="0"/>
              <a:t>Size?</a:t>
            </a: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4876800" y="1752600"/>
            <a:ext cx="396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How many objects could have the deviation, </a:t>
            </a:r>
            <a:r>
              <a:rPr lang="en-US" sz="2400" b="1" dirty="0">
                <a:solidFill>
                  <a:srgbClr val="FF0000"/>
                </a:solidFill>
              </a:rPr>
              <a:t>but don’t?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What other size could a deviation be, </a:t>
            </a:r>
            <a:r>
              <a:rPr lang="en-US" sz="2400" b="1" dirty="0">
                <a:solidFill>
                  <a:srgbClr val="FF0000"/>
                </a:solidFill>
              </a:rPr>
              <a:t>but isn’t?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How many deviations could there be on each object, </a:t>
            </a:r>
            <a:r>
              <a:rPr lang="en-US" sz="2400" i="1" dirty="0">
                <a:solidFill>
                  <a:srgbClr val="FF0000"/>
                </a:solidFill>
              </a:rPr>
              <a:t>but are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What could be the trend, </a:t>
            </a:r>
            <a:r>
              <a:rPr lang="en-US" sz="2400" b="1" dirty="0"/>
              <a:t>but isn’t?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Occurrences?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Size?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143000" y="12954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722256" y="1233487"/>
            <a:ext cx="15860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26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 smtClean="0"/>
              <a:t>Problem Analysis</a:t>
            </a:r>
            <a:br>
              <a:rPr lang="en-US" sz="3200" b="1" dirty="0" smtClean="0"/>
            </a:br>
            <a:r>
              <a:rPr lang="en-US" sz="3200" b="1" dirty="0" smtClean="0"/>
              <a:t>Evaluate Possible Causes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i="1" dirty="0" smtClean="0"/>
              <a:t> </a:t>
            </a:r>
            <a:endParaRPr lang="en-US" b="1" dirty="0" smtClean="0"/>
          </a:p>
          <a:p>
            <a:pPr eaLnBrk="1" hangingPunct="1">
              <a:defRPr/>
            </a:pPr>
            <a:r>
              <a:rPr lang="en-US" i="1" dirty="0" smtClean="0"/>
              <a:t>Determine the most probable cause</a:t>
            </a:r>
          </a:p>
          <a:p>
            <a:pPr lvl="2" eaLnBrk="1" hangingPunct="1">
              <a:defRPr/>
            </a:pPr>
            <a:r>
              <a:rPr lang="en-US" dirty="0" smtClean="0"/>
              <a:t>Which possible cause best explains the </a:t>
            </a:r>
            <a:r>
              <a:rPr lang="en-US" b="1" dirty="0" smtClean="0">
                <a:solidFill>
                  <a:srgbClr val="FF0000"/>
                </a:solidFill>
              </a:rPr>
              <a:t>IS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IS NOT </a:t>
            </a:r>
            <a:r>
              <a:rPr lang="en-US" dirty="0" smtClean="0"/>
              <a:t>information?</a:t>
            </a:r>
          </a:p>
          <a:p>
            <a:pPr lvl="2" eaLnBrk="1" hangingPunct="1">
              <a:defRPr/>
            </a:pPr>
            <a:r>
              <a:rPr lang="en-US" dirty="0" smtClean="0"/>
              <a:t>Which possible cause has the fewest, simplest, and most reasonable assumptions?</a:t>
            </a:r>
          </a:p>
          <a:p>
            <a:pPr lvl="2" eaLnBrk="1" hangingPunct="1">
              <a:defRPr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687201"/>
            <a:ext cx="535386" cy="459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56335"/>
            <a:ext cx="780678" cy="780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25</a:t>
            </a:fld>
            <a:endParaRPr lang="cs-CZ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460" y="5422164"/>
            <a:ext cx="689422" cy="937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>
            <a:off x="3995936" y="4916937"/>
            <a:ext cx="864096" cy="2297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 flipV="1">
            <a:off x="3995936" y="5422164"/>
            <a:ext cx="864096" cy="4688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46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smtClean="0"/>
              <a:t>Problem Analysis</a:t>
            </a:r>
            <a:br>
              <a:rPr lang="en-US" sz="4000" b="1" dirty="0" smtClean="0"/>
            </a:br>
            <a:r>
              <a:rPr lang="en-US" sz="4000" b="1" dirty="0" smtClean="0"/>
              <a:t>Confirm True Cause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can be done to verify any assumptions made?</a:t>
            </a:r>
          </a:p>
          <a:p>
            <a:pPr eaLnBrk="1" hangingPunct="1">
              <a:defRPr/>
            </a:pPr>
            <a:r>
              <a:rPr lang="en-US" dirty="0" smtClean="0"/>
              <a:t>How can this cause be observed at work?</a:t>
            </a:r>
          </a:p>
          <a:p>
            <a:pPr eaLnBrk="1" hangingPunct="1">
              <a:defRPr/>
            </a:pPr>
            <a:r>
              <a:rPr lang="en-US" dirty="0" smtClean="0"/>
              <a:t>How can we demonstrate the cause-and-effect relationship</a:t>
            </a:r>
            <a:r>
              <a:rPr lang="cs-CZ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(e.g. Current Reality Tree or Ishikawa Fishbone Diagram)</a:t>
            </a:r>
            <a:r>
              <a:rPr lang="en-US" dirty="0" smtClean="0"/>
              <a:t>?</a:t>
            </a:r>
          </a:p>
          <a:p>
            <a:pPr eaLnBrk="1" hangingPunct="1">
              <a:defRPr/>
            </a:pPr>
            <a:r>
              <a:rPr lang="en-US" dirty="0" smtClean="0"/>
              <a:t>When corrective action is taken, how will results be checked?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865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Let’s Look At Some Problems!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7107066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Systematic Problem Solving and Decision making Overview</a:t>
            </a:r>
            <a:endParaRPr lang="en-U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06" y="1316138"/>
            <a:ext cx="7089093" cy="384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993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Planning the Next Steps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</a:t>
            </a:r>
          </a:p>
          <a:p>
            <a:pPr lvl="2" eaLnBrk="1" hangingPunct="1">
              <a:defRPr/>
            </a:pPr>
            <a:r>
              <a:rPr lang="en-US" dirty="0" smtClean="0"/>
              <a:t>Do we have a deviation?</a:t>
            </a:r>
          </a:p>
          <a:p>
            <a:pPr lvl="2" eaLnBrk="1" hangingPunct="1">
              <a:defRPr/>
            </a:pPr>
            <a:r>
              <a:rPr lang="en-US" dirty="0" smtClean="0"/>
              <a:t>Is the cause unknown?</a:t>
            </a:r>
          </a:p>
          <a:p>
            <a:pPr lvl="2" eaLnBrk="1" hangingPunct="1">
              <a:defRPr/>
            </a:pPr>
            <a:r>
              <a:rPr lang="en-US" dirty="0" smtClean="0"/>
              <a:t>Is it important to know the cause to take effective action?</a:t>
            </a:r>
          </a:p>
          <a:p>
            <a:pPr lvl="2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If the answer is YES to ALL three, </a:t>
            </a:r>
            <a:r>
              <a:rPr lang="cs-CZ" dirty="0" err="1" smtClean="0"/>
              <a:t>than</a:t>
            </a:r>
            <a:r>
              <a:rPr lang="cs-CZ" dirty="0" smtClean="0"/>
              <a:t> </a:t>
            </a:r>
            <a:r>
              <a:rPr lang="en-US" dirty="0" smtClean="0"/>
              <a:t>you have a </a:t>
            </a:r>
            <a:r>
              <a:rPr lang="cs-CZ" dirty="0" smtClean="0"/>
              <a:t>big p</a:t>
            </a:r>
            <a:r>
              <a:rPr lang="en-US" dirty="0" err="1" smtClean="0"/>
              <a:t>roblem</a:t>
            </a:r>
            <a:r>
              <a:rPr lang="cs-CZ" dirty="0" smtClean="0"/>
              <a:t>, </a:t>
            </a:r>
            <a:r>
              <a:rPr lang="cs-CZ" dirty="0" err="1" smtClean="0"/>
              <a:t>Huston</a:t>
            </a:r>
            <a:r>
              <a:rPr lang="cs-CZ" dirty="0" smtClean="0"/>
              <a:t> !!!</a:t>
            </a:r>
            <a:endParaRPr lang="en-US" dirty="0" smtClean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960681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/>
      <p:bldP spid="14745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Analysis –serious one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1412776"/>
            <a:ext cx="4848225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</a:t>
            </a:fld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7020272" y="1628800"/>
            <a:ext cx="9893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err="1" smtClean="0"/>
              <a:t>Sticky</a:t>
            </a:r>
            <a:r>
              <a:rPr lang="cs-CZ" sz="1050" dirty="0" smtClean="0"/>
              <a:t>- lepkavý</a:t>
            </a:r>
          </a:p>
          <a:p>
            <a:r>
              <a:rPr lang="cs-CZ" sz="1050" dirty="0" err="1" smtClean="0"/>
              <a:t>Lick</a:t>
            </a:r>
            <a:r>
              <a:rPr lang="cs-CZ" sz="1050" dirty="0" smtClean="0"/>
              <a:t> – olíznout</a:t>
            </a:r>
          </a:p>
          <a:p>
            <a:r>
              <a:rPr lang="cs-CZ" sz="1050" dirty="0" smtClean="0"/>
              <a:t> </a:t>
            </a:r>
          </a:p>
          <a:p>
            <a:endParaRPr lang="cs-CZ" sz="105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65656"/>
            <a:ext cx="1156916" cy="81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21" y="3717032"/>
            <a:ext cx="1482105" cy="842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44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 analysis table </a:t>
            </a:r>
            <a:r>
              <a:rPr lang="en-US" dirty="0" smtClean="0"/>
              <a:t>template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solidFill>
                  <a:srgbClr val="00B050"/>
                </a:solidFill>
              </a:rPr>
              <a:t>(</a:t>
            </a:r>
            <a:r>
              <a:rPr lang="cs-CZ" dirty="0" err="1" smtClean="0">
                <a:solidFill>
                  <a:srgbClr val="00B050"/>
                </a:solidFill>
              </a:rPr>
              <a:t>Home</a:t>
            </a:r>
            <a:r>
              <a:rPr lang="cs-CZ" dirty="0" smtClean="0">
                <a:solidFill>
                  <a:srgbClr val="00B050"/>
                </a:solidFill>
              </a:rPr>
              <a:t> study)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0343"/>
            <a:ext cx="7625035" cy="442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12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description (example)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On a new model of airplane, flight attendants develop rash on arms, hands, face (only those places). It only occurs on flights over water.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en-US" dirty="0" smtClean="0"/>
              <a:t>Usually </a:t>
            </a:r>
            <a:r>
              <a:rPr lang="en-US" dirty="0"/>
              <a:t>disappears after 24 hours. No problems on old planes </a:t>
            </a:r>
            <a:r>
              <a:rPr lang="en-US" dirty="0" smtClean="0"/>
              <a:t>over</a:t>
            </a:r>
            <a:r>
              <a:rPr lang="cs-CZ" dirty="0" smtClean="0"/>
              <a:t> </a:t>
            </a:r>
            <a:r>
              <a:rPr lang="en-US" dirty="0" smtClean="0"/>
              <a:t>those </a:t>
            </a:r>
            <a:r>
              <a:rPr lang="en-US" dirty="0"/>
              <a:t>routes.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 smtClean="0"/>
              <a:t>Does </a:t>
            </a:r>
            <a:r>
              <a:rPr lang="en-US" dirty="0"/>
              <a:t>not affect all attendants on these flights, but same</a:t>
            </a:r>
          </a:p>
          <a:p>
            <a:pPr marL="0" indent="0">
              <a:buNone/>
            </a:pPr>
            <a:r>
              <a:rPr lang="en-US" dirty="0"/>
              <a:t>number of attendants get it on each flight. Those who get rash have </a:t>
            </a:r>
            <a:r>
              <a:rPr lang="en-US" dirty="0" smtClean="0"/>
              <a:t>no</a:t>
            </a:r>
            <a:r>
              <a:rPr lang="cs-CZ" dirty="0" smtClean="0"/>
              <a:t> </a:t>
            </a:r>
            <a:r>
              <a:rPr lang="en-US" dirty="0" smtClean="0"/>
              <a:t>other </a:t>
            </a:r>
            <a:r>
              <a:rPr lang="en-US" dirty="0"/>
              <a:t>ill effects.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 smtClean="0"/>
              <a:t>No </a:t>
            </a:r>
            <a:r>
              <a:rPr lang="en-US" dirty="0"/>
              <a:t>measurable chemicals, etc., in cabin air.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495515"/>
            <a:ext cx="1368152" cy="116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002743" y="5941000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Rash arm -&gt;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27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analysis real table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957388"/>
            <a:ext cx="8047037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47688" y="5589240"/>
            <a:ext cx="2320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Distinction=Difference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747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Results</a:t>
            </a:r>
            <a:r>
              <a:rPr lang="cs-CZ" dirty="0" smtClean="0"/>
              <a:t> ????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33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43967"/>
            <a:ext cx="3541936" cy="235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5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smtClean="0">
                <a:latin typeface="Arial" charset="0"/>
              </a:rPr>
              <a:t>Tree of the casual relationship</a:t>
            </a:r>
            <a:r>
              <a:rPr lang="cs-CZ" sz="3600" dirty="0" smtClean="0">
                <a:latin typeface="Arial" charset="0"/>
              </a:rPr>
              <a:t>s I</a:t>
            </a:r>
            <a:r>
              <a:rPr lang="en-US" sz="3600" dirty="0" smtClean="0">
                <a:latin typeface="Arial" charset="0"/>
              </a:rPr>
              <a:t> –example </a:t>
            </a:r>
          </a:p>
        </p:txBody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>
                <a:latin typeface="Arial" charset="0"/>
              </a:rPr>
              <a:t>Decline of revenue due to :</a:t>
            </a:r>
          </a:p>
          <a:p>
            <a:pPr eaLnBrk="1" hangingPunct="1">
              <a:defRPr/>
            </a:pPr>
            <a:r>
              <a:rPr lang="en-GB" sz="2800" dirty="0" smtClean="0">
                <a:latin typeface="Arial" charset="0"/>
              </a:rPr>
              <a:t>Lower merchantability of the items</a:t>
            </a:r>
            <a:endParaRPr lang="en-GB" sz="2400" dirty="0" smtClean="0">
              <a:latin typeface="Arial" charset="0"/>
            </a:endParaRPr>
          </a:p>
          <a:p>
            <a:pPr lvl="2" eaLnBrk="1" hangingPunct="1">
              <a:defRPr/>
            </a:pPr>
            <a:r>
              <a:rPr lang="en-GB" sz="2000" dirty="0" smtClean="0">
                <a:latin typeface="Arial" charset="0"/>
              </a:rPr>
              <a:t>New competitors </a:t>
            </a:r>
          </a:p>
          <a:p>
            <a:pPr lvl="2" eaLnBrk="1" hangingPunct="1">
              <a:defRPr/>
            </a:pPr>
            <a:r>
              <a:rPr lang="en-US" sz="2000" dirty="0" smtClean="0">
                <a:latin typeface="Arial" charset="0"/>
              </a:rPr>
              <a:t>Change of the customer preferences</a:t>
            </a:r>
          </a:p>
          <a:p>
            <a:pPr lvl="2" eaLnBrk="1" hangingPunct="1">
              <a:defRPr/>
            </a:pPr>
            <a:r>
              <a:rPr lang="en-US" sz="2000" dirty="0" smtClean="0">
                <a:latin typeface="Arial" charset="0"/>
              </a:rPr>
              <a:t>Poor (not sufficient) quality </a:t>
            </a:r>
            <a:r>
              <a:rPr lang="cs-CZ" sz="2000" dirty="0" err="1" smtClean="0">
                <a:latin typeface="Arial" charset="0"/>
              </a:rPr>
              <a:t>of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cs-CZ" sz="2000" dirty="0" err="1" smtClean="0">
                <a:latin typeface="Arial" charset="0"/>
              </a:rPr>
              <a:t>the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cs-CZ" sz="2000" dirty="0" err="1" smtClean="0">
                <a:latin typeface="Arial" charset="0"/>
              </a:rPr>
              <a:t>item</a:t>
            </a:r>
            <a:endParaRPr lang="en-US" sz="2000" dirty="0" smtClean="0">
              <a:latin typeface="Arial" charset="0"/>
            </a:endParaRPr>
          </a:p>
          <a:p>
            <a:pPr lvl="1" eaLnBrk="1" hangingPunct="1">
              <a:defRPr/>
            </a:pPr>
            <a:r>
              <a:rPr lang="en-US" sz="2400" dirty="0" smtClean="0">
                <a:latin typeface="Arial" charset="0"/>
              </a:rPr>
              <a:t>Restriction of capacity production </a:t>
            </a:r>
          </a:p>
          <a:p>
            <a:pPr lvl="2" eaLnBrk="1" hangingPunct="1">
              <a:defRPr/>
            </a:pPr>
            <a:r>
              <a:rPr lang="en-US" sz="2000" dirty="0" smtClean="0">
                <a:latin typeface="Arial" charset="0"/>
              </a:rPr>
              <a:t>Downtime due to machine failure, obsolete machinery,  irregular maintenance</a:t>
            </a:r>
          </a:p>
          <a:p>
            <a:pPr lvl="1" eaLnBrk="1" hangingPunct="1">
              <a:defRPr/>
            </a:pPr>
            <a:r>
              <a:rPr lang="en-AU" sz="2400" dirty="0" smtClean="0">
                <a:latin typeface="Arial" charset="0"/>
              </a:rPr>
              <a:t>Change</a:t>
            </a:r>
            <a:r>
              <a:rPr lang="en-US" sz="2400" dirty="0" smtClean="0">
                <a:latin typeface="Arial" charset="0"/>
              </a:rPr>
              <a:t> of the legislation (change of the health rules)</a:t>
            </a:r>
            <a:endParaRPr lang="en-US" sz="2400" dirty="0" smtClean="0">
              <a:latin typeface="Arial" charset="0"/>
              <a:sym typeface="Wingdings" pitchFamily="2" charset="2"/>
            </a:endParaRPr>
          </a:p>
        </p:txBody>
      </p:sp>
      <p:sp>
        <p:nvSpPr>
          <p:cNvPr id="2" name="Šipka doprava 1"/>
          <p:cNvSpPr/>
          <p:nvPr/>
        </p:nvSpPr>
        <p:spPr>
          <a:xfrm>
            <a:off x="4309053" y="5373216"/>
            <a:ext cx="2664296" cy="93610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solidFill>
                  <a:srgbClr val="FF0000"/>
                </a:solidFill>
              </a:rPr>
              <a:t>See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tree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052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3347243" y="406182"/>
            <a:ext cx="1800225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Revenue decline</a:t>
            </a:r>
            <a:endParaRPr lang="en-GB" dirty="0">
              <a:latin typeface="Arial" charset="0"/>
            </a:endParaRP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1786164" y="1423383"/>
            <a:ext cx="1800225" cy="78483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Decline of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demand</a:t>
            </a:r>
            <a:endParaRPr lang="en-GB" dirty="0">
              <a:latin typeface="Arial" charset="0"/>
            </a:endParaRP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5292725" y="1557338"/>
            <a:ext cx="1800225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Lower production </a:t>
            </a:r>
            <a:endParaRPr lang="en-GB" dirty="0">
              <a:latin typeface="Arial" charset="0"/>
            </a:endParaRP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6839743" y="2498338"/>
            <a:ext cx="1800225" cy="92333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AU" dirty="0" smtClean="0">
                <a:latin typeface="Arial" charset="0"/>
              </a:rPr>
              <a:t>Decrease of production capacity</a:t>
            </a:r>
            <a:endParaRPr lang="en-AU" dirty="0">
              <a:latin typeface="Arial" charset="0"/>
            </a:endParaRP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4787900" y="2636838"/>
            <a:ext cx="1800225" cy="36933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AU" dirty="0" smtClean="0">
                <a:latin typeface="Arial" charset="0"/>
              </a:rPr>
              <a:t>Lower quality</a:t>
            </a:r>
            <a:endParaRPr lang="en-AU" dirty="0">
              <a:latin typeface="Arial" charset="0"/>
            </a:endParaRP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1692275" y="2576652"/>
            <a:ext cx="3491706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lvl="2" eaLnBrk="1" hangingPunct="1">
              <a:defRPr/>
            </a:pPr>
            <a:r>
              <a:rPr lang="en-US" dirty="0">
                <a:latin typeface="Arial" charset="0"/>
              </a:rPr>
              <a:t>Change of the </a:t>
            </a:r>
            <a:endParaRPr lang="cs-CZ" dirty="0">
              <a:latin typeface="Arial" charset="0"/>
            </a:endParaRPr>
          </a:p>
          <a:p>
            <a:pPr lvl="2" eaLnBrk="1" hangingPunct="1">
              <a:defRPr/>
            </a:pPr>
            <a:r>
              <a:rPr lang="en-US" dirty="0">
                <a:latin typeface="Arial" charset="0"/>
              </a:rPr>
              <a:t>customer preferences</a:t>
            </a: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611188" y="2636838"/>
            <a:ext cx="1800225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New competitors</a:t>
            </a:r>
            <a:endParaRPr lang="en-GB" dirty="0">
              <a:latin typeface="Arial" charset="0"/>
            </a:endParaRP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2396557" y="4351110"/>
            <a:ext cx="1800225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Change of the health rule</a:t>
            </a:r>
            <a:endParaRPr lang="en-GB" dirty="0">
              <a:latin typeface="Arial" charset="0"/>
            </a:endParaRP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3539671" y="4884391"/>
            <a:ext cx="4571999" cy="67710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lvl="2" algn="ctr" eaLnBrk="1" hangingPunct="1">
              <a:defRPr/>
            </a:pPr>
            <a:r>
              <a:rPr lang="cs-CZ" sz="2000" dirty="0" smtClean="0">
                <a:latin typeface="Arial" charset="0"/>
              </a:rPr>
              <a:t> </a:t>
            </a:r>
            <a:r>
              <a:rPr lang="en-AU" dirty="0" smtClean="0">
                <a:latin typeface="Arial" charset="0"/>
              </a:rPr>
              <a:t>Machinery is liable </a:t>
            </a:r>
          </a:p>
          <a:p>
            <a:pPr lvl="2" algn="ctr" eaLnBrk="1" hangingPunct="1">
              <a:defRPr/>
            </a:pPr>
            <a:r>
              <a:rPr lang="en-AU" dirty="0" smtClean="0">
                <a:latin typeface="Arial" charset="0"/>
              </a:rPr>
              <a:t>to breakdowns</a:t>
            </a:r>
            <a:endParaRPr lang="en-AU" dirty="0">
              <a:latin typeface="Arial" charset="0"/>
            </a:endParaRPr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6948488" y="3644900"/>
            <a:ext cx="1800225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Machinery downtimes</a:t>
            </a:r>
            <a:endParaRPr lang="en-GB" dirty="0">
              <a:latin typeface="Arial" charset="0"/>
            </a:endParaRPr>
          </a:p>
        </p:txBody>
      </p:sp>
      <p:sp>
        <p:nvSpPr>
          <p:cNvPr id="52239" name="Line 16"/>
          <p:cNvSpPr>
            <a:spLocks noChangeShapeType="1"/>
          </p:cNvSpPr>
          <p:nvPr/>
        </p:nvSpPr>
        <p:spPr bwMode="auto">
          <a:xfrm flipV="1">
            <a:off x="2700338" y="1052513"/>
            <a:ext cx="1366837" cy="3708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0" name="Line 17"/>
          <p:cNvSpPr>
            <a:spLocks noChangeShapeType="1"/>
          </p:cNvSpPr>
          <p:nvPr/>
        </p:nvSpPr>
        <p:spPr bwMode="auto">
          <a:xfrm flipH="1" flipV="1">
            <a:off x="4140200" y="1052513"/>
            <a:ext cx="20161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1" name="Line 18"/>
          <p:cNvSpPr>
            <a:spLocks noChangeShapeType="1"/>
          </p:cNvSpPr>
          <p:nvPr/>
        </p:nvSpPr>
        <p:spPr bwMode="auto">
          <a:xfrm flipV="1">
            <a:off x="1403350" y="2205038"/>
            <a:ext cx="129698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2" name="Line 19"/>
          <p:cNvSpPr>
            <a:spLocks noChangeShapeType="1"/>
          </p:cNvSpPr>
          <p:nvPr/>
        </p:nvSpPr>
        <p:spPr bwMode="auto">
          <a:xfrm flipH="1" flipV="1">
            <a:off x="2700338" y="2205038"/>
            <a:ext cx="93503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3" name="Line 20"/>
          <p:cNvSpPr>
            <a:spLocks noChangeShapeType="1"/>
          </p:cNvSpPr>
          <p:nvPr/>
        </p:nvSpPr>
        <p:spPr bwMode="auto">
          <a:xfrm flipH="1" flipV="1">
            <a:off x="2843213" y="2205038"/>
            <a:ext cx="280828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4" name="Line 21"/>
          <p:cNvSpPr>
            <a:spLocks noChangeShapeType="1"/>
          </p:cNvSpPr>
          <p:nvPr/>
        </p:nvSpPr>
        <p:spPr bwMode="auto">
          <a:xfrm flipH="1" flipV="1">
            <a:off x="6372224" y="2205038"/>
            <a:ext cx="1008088" cy="29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5" name="Line 22"/>
          <p:cNvSpPr>
            <a:spLocks noChangeShapeType="1"/>
          </p:cNvSpPr>
          <p:nvPr/>
        </p:nvSpPr>
        <p:spPr bwMode="auto">
          <a:xfrm flipH="1" flipV="1">
            <a:off x="7802109" y="3359416"/>
            <a:ext cx="1444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6" name="Line 23"/>
          <p:cNvSpPr>
            <a:spLocks noChangeShapeType="1"/>
          </p:cNvSpPr>
          <p:nvPr/>
        </p:nvSpPr>
        <p:spPr bwMode="auto">
          <a:xfrm flipV="1">
            <a:off x="7812088" y="4292600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7" name="Line 24"/>
          <p:cNvSpPr>
            <a:spLocks noChangeShapeType="1"/>
          </p:cNvSpPr>
          <p:nvPr/>
        </p:nvSpPr>
        <p:spPr bwMode="auto">
          <a:xfrm flipV="1">
            <a:off x="6300788" y="4292600"/>
            <a:ext cx="1439862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8" name="Line 25"/>
          <p:cNvSpPr>
            <a:spLocks noChangeShapeType="1"/>
          </p:cNvSpPr>
          <p:nvPr/>
        </p:nvSpPr>
        <p:spPr bwMode="auto">
          <a:xfrm flipH="1" flipV="1">
            <a:off x="5825669" y="3098503"/>
            <a:ext cx="475118" cy="17703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9" name="Line 26"/>
          <p:cNvSpPr>
            <a:spLocks noChangeShapeType="1"/>
          </p:cNvSpPr>
          <p:nvPr/>
        </p:nvSpPr>
        <p:spPr bwMode="auto">
          <a:xfrm flipV="1">
            <a:off x="3059113" y="3222983"/>
            <a:ext cx="379015" cy="9981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50" name="Line 27"/>
          <p:cNvSpPr>
            <a:spLocks noChangeShapeType="1"/>
          </p:cNvSpPr>
          <p:nvPr/>
        </p:nvSpPr>
        <p:spPr bwMode="auto">
          <a:xfrm flipV="1">
            <a:off x="1331913" y="3284538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51" name="Line 28"/>
          <p:cNvSpPr>
            <a:spLocks noChangeShapeType="1"/>
          </p:cNvSpPr>
          <p:nvPr/>
        </p:nvSpPr>
        <p:spPr bwMode="auto">
          <a:xfrm flipV="1">
            <a:off x="1692276" y="3222983"/>
            <a:ext cx="1366838" cy="11426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52" name="Line 29"/>
          <p:cNvSpPr>
            <a:spLocks noChangeShapeType="1"/>
          </p:cNvSpPr>
          <p:nvPr/>
        </p:nvSpPr>
        <p:spPr bwMode="auto">
          <a:xfrm flipV="1">
            <a:off x="4716463" y="3098503"/>
            <a:ext cx="863649" cy="16989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53" name="Text Box 30"/>
          <p:cNvSpPr txBox="1">
            <a:spLocks noChangeArrowheads="1"/>
          </p:cNvSpPr>
          <p:nvPr/>
        </p:nvSpPr>
        <p:spPr bwMode="auto">
          <a:xfrm>
            <a:off x="1116013" y="44370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dirty="0"/>
              <a:t>…</a:t>
            </a:r>
          </a:p>
        </p:txBody>
      </p:sp>
      <p:sp>
        <p:nvSpPr>
          <p:cNvPr id="52254" name="Text Box 31"/>
          <p:cNvSpPr txBox="1">
            <a:spLocks noChangeArrowheads="1"/>
          </p:cNvSpPr>
          <p:nvPr/>
        </p:nvSpPr>
        <p:spPr bwMode="auto">
          <a:xfrm>
            <a:off x="1547813" y="44370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dirty="0"/>
              <a:t>…</a:t>
            </a:r>
          </a:p>
        </p:txBody>
      </p:sp>
      <p:sp>
        <p:nvSpPr>
          <p:cNvPr id="52255" name="Text Box 32"/>
          <p:cNvSpPr txBox="1">
            <a:spLocks noChangeArrowheads="1"/>
          </p:cNvSpPr>
          <p:nvPr/>
        </p:nvSpPr>
        <p:spPr bwMode="auto">
          <a:xfrm>
            <a:off x="4427538" y="48688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dirty="0"/>
              <a:t>…</a:t>
            </a:r>
          </a:p>
        </p:txBody>
      </p:sp>
      <p:sp>
        <p:nvSpPr>
          <p:cNvPr id="52256" name="Text Box 33"/>
          <p:cNvSpPr txBox="1">
            <a:spLocks noChangeArrowheads="1"/>
          </p:cNvSpPr>
          <p:nvPr/>
        </p:nvSpPr>
        <p:spPr bwMode="auto">
          <a:xfrm>
            <a:off x="7596188" y="50847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/>
              <a:t>…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90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Let’s Look At Some Problems again!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36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434" y="1785103"/>
            <a:ext cx="4622417" cy="416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518349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Decision making process </a:t>
            </a:r>
            <a:endParaRPr lang="en-US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 smtClean="0">
                <a:latin typeface="+mj-lt"/>
              </a:rPr>
              <a:t>Problem definition</a:t>
            </a:r>
          </a:p>
          <a:p>
            <a:r>
              <a:rPr lang="en-US" sz="4000" dirty="0" smtClean="0">
                <a:latin typeface="+mj-lt"/>
              </a:rPr>
              <a:t>Requirements identification</a:t>
            </a:r>
          </a:p>
          <a:p>
            <a:r>
              <a:rPr lang="en-US" sz="4000" dirty="0" smtClean="0">
                <a:latin typeface="+mj-lt"/>
              </a:rPr>
              <a:t>Goal establishment</a:t>
            </a:r>
          </a:p>
          <a:p>
            <a:r>
              <a:rPr lang="en-US" sz="4000" dirty="0" smtClean="0">
                <a:latin typeface="+mj-lt"/>
              </a:rPr>
              <a:t>Evaluation criteria development</a:t>
            </a:r>
            <a:r>
              <a:rPr lang="cs-CZ" sz="4000" dirty="0" smtClean="0">
                <a:latin typeface="+mj-lt"/>
              </a:rPr>
              <a:t> </a:t>
            </a:r>
            <a:endParaRPr lang="en-US" sz="4000" dirty="0" smtClean="0">
              <a:latin typeface="+mj-lt"/>
            </a:endParaRPr>
          </a:p>
          <a:p>
            <a:r>
              <a:rPr lang="en-US" sz="4000" dirty="0" smtClean="0">
                <a:latin typeface="+mj-lt"/>
              </a:rPr>
              <a:t>Select decision –making tool</a:t>
            </a:r>
          </a:p>
          <a:p>
            <a:r>
              <a:rPr lang="en-US" sz="4000" dirty="0" smtClean="0">
                <a:latin typeface="+mj-lt"/>
              </a:rPr>
              <a:t>Apply tool</a:t>
            </a:r>
            <a:r>
              <a:rPr lang="cs-CZ" sz="4000" dirty="0" smtClean="0">
                <a:latin typeface="+mj-lt"/>
              </a:rPr>
              <a:t> (K </a:t>
            </a:r>
            <a:r>
              <a:rPr lang="en-US" sz="4000" dirty="0" smtClean="0">
                <a:latin typeface="+mj-lt"/>
              </a:rPr>
              <a:t>&amp;</a:t>
            </a:r>
            <a:r>
              <a:rPr lang="cs-CZ" sz="4000" dirty="0" smtClean="0">
                <a:latin typeface="+mj-lt"/>
              </a:rPr>
              <a:t>T, Pros-</a:t>
            </a:r>
            <a:r>
              <a:rPr lang="cs-CZ" sz="4000" dirty="0" err="1" smtClean="0">
                <a:latin typeface="+mj-lt"/>
              </a:rPr>
              <a:t>Cons</a:t>
            </a:r>
            <a:r>
              <a:rPr lang="cs-CZ" sz="4000" dirty="0" smtClean="0">
                <a:latin typeface="+mj-lt"/>
              </a:rPr>
              <a:t>,…)</a:t>
            </a:r>
            <a:endParaRPr lang="en-US" sz="4000" dirty="0" smtClean="0">
              <a:latin typeface="+mj-lt"/>
            </a:endParaRPr>
          </a:p>
          <a:p>
            <a:r>
              <a:rPr lang="en-US" sz="4000" dirty="0" smtClean="0">
                <a:latin typeface="+mj-lt"/>
              </a:rPr>
              <a:t>Check </a:t>
            </a:r>
          </a:p>
          <a:p>
            <a:endParaRPr lang="en-US" sz="24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49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38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827584" y="1443841"/>
            <a:ext cx="74168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Step 1 Problem</a:t>
            </a:r>
            <a:r>
              <a:rPr lang="en-US" dirty="0"/>
              <a:t>: </a:t>
            </a:r>
            <a:r>
              <a:rPr lang="en-US" b="1" dirty="0"/>
              <a:t>Pick a replacement vehicle for the motor pool fleet</a:t>
            </a:r>
          </a:p>
          <a:p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/>
              <a:t>definition of the problem dictates the requirements. As the vehicle is for a motor pool, the </a:t>
            </a:r>
            <a:r>
              <a:rPr lang="en-US" dirty="0" smtClean="0"/>
              <a:t>requirements</a:t>
            </a:r>
            <a:r>
              <a:rPr lang="cs-CZ" dirty="0" smtClean="0"/>
              <a:t> </a:t>
            </a:r>
            <a:r>
              <a:rPr lang="en-US" dirty="0" smtClean="0"/>
              <a:t>will </a:t>
            </a:r>
            <a:r>
              <a:rPr lang="en-US" dirty="0"/>
              <a:t>differ from those for a family car, for example</a:t>
            </a:r>
            <a:r>
              <a:rPr lang="en-US" dirty="0" smtClean="0"/>
              <a:t>.</a:t>
            </a:r>
            <a:endParaRPr lang="en-US" dirty="0"/>
          </a:p>
          <a:p>
            <a:endParaRPr lang="cs-CZ" dirty="0"/>
          </a:p>
          <a:p>
            <a:endParaRPr lang="cs-CZ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Step </a:t>
            </a:r>
            <a:r>
              <a:rPr lang="en-US" b="1" dirty="0">
                <a:solidFill>
                  <a:srgbClr val="FF0000"/>
                </a:solidFill>
              </a:rPr>
              <a:t>2 Requirements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cs-CZ" b="1" dirty="0" smtClean="0">
              <a:solidFill>
                <a:srgbClr val="FF0000"/>
              </a:solidFill>
            </a:endParaRPr>
          </a:p>
          <a:p>
            <a:endParaRPr lang="en-US" b="1" dirty="0"/>
          </a:p>
          <a:p>
            <a:r>
              <a:rPr lang="en-US" dirty="0"/>
              <a:t>1. Vehicle shall be made in </a:t>
            </a:r>
            <a:r>
              <a:rPr lang="en-US" b="1" dirty="0"/>
              <a:t>U. S. A.</a:t>
            </a:r>
          </a:p>
          <a:p>
            <a:r>
              <a:rPr lang="en-US" dirty="0"/>
              <a:t>2. Vehicle shall seat at least </a:t>
            </a:r>
            <a:r>
              <a:rPr lang="en-US" b="1" dirty="0"/>
              <a:t>four adults</a:t>
            </a:r>
            <a:r>
              <a:rPr lang="en-US" dirty="0"/>
              <a:t>, but no more than </a:t>
            </a:r>
            <a:r>
              <a:rPr lang="en-US" b="1" dirty="0"/>
              <a:t>six adults</a:t>
            </a:r>
          </a:p>
          <a:p>
            <a:r>
              <a:rPr lang="en-US" dirty="0"/>
              <a:t>3. Vehicle shall cost no more than </a:t>
            </a:r>
            <a:r>
              <a:rPr lang="en-US" b="1" dirty="0"/>
              <a:t>$28,000</a:t>
            </a:r>
          </a:p>
          <a:p>
            <a:r>
              <a:rPr lang="en-US" dirty="0"/>
              <a:t>4. Vehicle shall be </a:t>
            </a:r>
            <a:r>
              <a:rPr lang="en-US" b="1" dirty="0"/>
              <a:t>new and the current model year</a:t>
            </a:r>
            <a:endParaRPr lang="cs-CZ" b="1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Step 1 and Step 2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0405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39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04665"/>
            <a:ext cx="367872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260" y="503305"/>
            <a:ext cx="2334540" cy="210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758" y="2728513"/>
            <a:ext cx="2164042" cy="143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244408" y="1052736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Min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227832" y="3433190"/>
            <a:ext cx="589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Max</a:t>
            </a:r>
            <a:endParaRPr lang="cs-CZ" dirty="0"/>
          </a:p>
        </p:txBody>
      </p:sp>
      <p:sp>
        <p:nvSpPr>
          <p:cNvPr id="4" name="Obousměrná svislá šipka 3"/>
          <p:cNvSpPr/>
          <p:nvPr/>
        </p:nvSpPr>
        <p:spPr>
          <a:xfrm>
            <a:off x="8316414" y="1570000"/>
            <a:ext cx="412547" cy="1656183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26" y="292494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1934370" y="3465532"/>
            <a:ext cx="16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Max 28000 USD</a:t>
            </a:r>
            <a:endParaRPr lang="cs-CZ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737" y="4489394"/>
            <a:ext cx="2504365" cy="187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498579" y="5418444"/>
            <a:ext cx="1738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New car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(</a:t>
            </a:r>
            <a:r>
              <a:rPr lang="cs-CZ" b="1" dirty="0" err="1" smtClean="0">
                <a:solidFill>
                  <a:srgbClr val="FF0000"/>
                </a:solidFill>
              </a:rPr>
              <a:t>current</a:t>
            </a:r>
            <a:r>
              <a:rPr lang="cs-CZ" b="1" dirty="0" smtClean="0">
                <a:solidFill>
                  <a:srgbClr val="FF0000"/>
                </a:solidFill>
              </a:rPr>
              <a:t>  model)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02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it K-T methodology  </a:t>
            </a:r>
            <a:r>
              <a:rPr lang="cs-CZ" b="1" dirty="0" smtClean="0"/>
              <a:t>?</a:t>
            </a:r>
            <a:endParaRPr lang="cs-CZ" b="1" dirty="0"/>
          </a:p>
        </p:txBody>
      </p:sp>
      <p:sp>
        <p:nvSpPr>
          <p:cNvPr id="3" name="Obdélník 2"/>
          <p:cNvSpPr/>
          <p:nvPr/>
        </p:nvSpPr>
        <p:spPr>
          <a:xfrm>
            <a:off x="467544" y="1582341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Kepner</a:t>
            </a:r>
            <a:r>
              <a:rPr lang="en-US" b="1" dirty="0" smtClean="0"/>
              <a:t> </a:t>
            </a:r>
            <a:r>
              <a:rPr lang="en-US" b="1" dirty="0" err="1" smtClean="0"/>
              <a:t>Tregoe</a:t>
            </a:r>
            <a:r>
              <a:rPr lang="en-US" b="1" dirty="0" smtClean="0"/>
              <a:t> is used for decision making .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a structured  methodology for gathering information and prioritizing and evaluating it.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very detailed and complex method applicable in many areas, which</a:t>
            </a:r>
          </a:p>
          <a:p>
            <a:r>
              <a:rPr lang="en-US" dirty="0" smtClean="0"/>
              <a:t>is much broader than just idea selection.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called also a </a:t>
            </a:r>
            <a:r>
              <a:rPr lang="en-US" b="1" dirty="0" smtClean="0"/>
              <a:t>root cause analysis </a:t>
            </a:r>
            <a:r>
              <a:rPr lang="en-US" dirty="0" smtClean="0"/>
              <a:t>and decision-making method.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a step-by-step approach for systematically solving problems, making decisions, and analyzing potential risks.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222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40</a:t>
            </a:fld>
            <a:endParaRPr lang="cs-CZ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Step 3 and Step 4 </a:t>
            </a:r>
            <a:endParaRPr lang="en-US" sz="3600" dirty="0"/>
          </a:p>
        </p:txBody>
      </p:sp>
      <p:sp>
        <p:nvSpPr>
          <p:cNvPr id="4" name="Obdélník 3"/>
          <p:cNvSpPr/>
          <p:nvPr/>
        </p:nvSpPr>
        <p:spPr>
          <a:xfrm>
            <a:off x="827584" y="1166843"/>
            <a:ext cx="75608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Step 3 </a:t>
            </a:r>
            <a:r>
              <a:rPr lang="cs-CZ" b="1" dirty="0" err="1">
                <a:solidFill>
                  <a:srgbClr val="FF0000"/>
                </a:solidFill>
              </a:rPr>
              <a:t>Goals</a:t>
            </a:r>
            <a:r>
              <a:rPr lang="cs-CZ" b="1" dirty="0">
                <a:solidFill>
                  <a:srgbClr val="FF0000"/>
                </a:solidFill>
              </a:rPr>
              <a:t>:</a:t>
            </a:r>
          </a:p>
          <a:p>
            <a:r>
              <a:rPr lang="cs-CZ" dirty="0"/>
              <a:t>· </a:t>
            </a:r>
            <a:r>
              <a:rPr lang="en-US" dirty="0" smtClean="0"/>
              <a:t>Maximize passenger comfort</a:t>
            </a:r>
          </a:p>
          <a:p>
            <a:r>
              <a:rPr lang="en-US" dirty="0" smtClean="0"/>
              <a:t>· Maximize passenger safety</a:t>
            </a:r>
          </a:p>
          <a:p>
            <a:r>
              <a:rPr lang="en-US" dirty="0" smtClean="0"/>
              <a:t>· Maximize fuel-efficiency</a:t>
            </a:r>
          </a:p>
          <a:p>
            <a:r>
              <a:rPr lang="en-US" dirty="0" smtClean="0"/>
              <a:t>· Maximize </a:t>
            </a:r>
            <a:r>
              <a:rPr lang="en-US" dirty="0" smtClean="0"/>
              <a:t>reliability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car</a:t>
            </a:r>
            <a:endParaRPr lang="en-US" dirty="0" smtClean="0"/>
          </a:p>
          <a:p>
            <a:r>
              <a:rPr lang="en-US" dirty="0" smtClean="0"/>
              <a:t>· Minimize investment </a:t>
            </a:r>
            <a:r>
              <a:rPr lang="en-US" dirty="0" smtClean="0"/>
              <a:t>cost</a:t>
            </a:r>
            <a:r>
              <a:rPr lang="cs-CZ" dirty="0" smtClean="0"/>
              <a:t> </a:t>
            </a:r>
            <a:endParaRPr lang="en-US" dirty="0" smtClean="0"/>
          </a:p>
          <a:p>
            <a:endParaRPr lang="cs-CZ" b="1" dirty="0" smtClean="0"/>
          </a:p>
          <a:p>
            <a:r>
              <a:rPr lang="cs-CZ" b="1" dirty="0" smtClean="0">
                <a:solidFill>
                  <a:srgbClr val="FF0000"/>
                </a:solidFill>
              </a:rPr>
              <a:t>Step </a:t>
            </a:r>
            <a:r>
              <a:rPr lang="cs-CZ" b="1" dirty="0">
                <a:solidFill>
                  <a:srgbClr val="FF0000"/>
                </a:solidFill>
              </a:rPr>
              <a:t>4 </a:t>
            </a:r>
            <a:r>
              <a:rPr lang="cs-CZ" b="1" dirty="0" err="1">
                <a:solidFill>
                  <a:srgbClr val="FF0000"/>
                </a:solidFill>
              </a:rPr>
              <a:t>Alternatives</a:t>
            </a:r>
            <a:r>
              <a:rPr lang="cs-CZ" b="1" dirty="0">
                <a:solidFill>
                  <a:srgbClr val="FF0000"/>
                </a:solidFill>
              </a:rPr>
              <a:t>:</a:t>
            </a:r>
          </a:p>
          <a:p>
            <a:r>
              <a:rPr lang="en-US" dirty="0"/>
              <a:t>There are many alternatives but the requirements eliminate the consideration of a number of them</a:t>
            </a:r>
            <a:r>
              <a:rPr lang="en-US" dirty="0" smtClean="0"/>
              <a:t>:</a:t>
            </a:r>
            <a:endParaRPr lang="cs-CZ" dirty="0" smtClean="0"/>
          </a:p>
          <a:p>
            <a:endParaRPr lang="en-US" dirty="0"/>
          </a:p>
          <a:p>
            <a:r>
              <a:rPr lang="en-US" dirty="0"/>
              <a:t>Requirement 1 eliminates the products not manufactured in the USA</a:t>
            </a:r>
          </a:p>
          <a:p>
            <a:r>
              <a:rPr lang="en-US" dirty="0"/>
              <a:t>Requirement 2 eliminates vans, buses, and sports </a:t>
            </a:r>
            <a:r>
              <a:rPr lang="en-US" dirty="0" smtClean="0"/>
              <a:t>cars</a:t>
            </a:r>
            <a:r>
              <a:rPr lang="cs-CZ" dirty="0" smtClean="0"/>
              <a:t> (Ferrari no !!!!)</a:t>
            </a:r>
            <a:endParaRPr lang="en-US" dirty="0"/>
          </a:p>
          <a:p>
            <a:r>
              <a:rPr lang="en-US" dirty="0"/>
              <a:t>Requirement 3 eliminates high-end luxury cars</a:t>
            </a:r>
          </a:p>
          <a:p>
            <a:r>
              <a:rPr lang="en-US" dirty="0"/>
              <a:t>Requirement 4 eliminates used vehicles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799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41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683568" y="1124744"/>
            <a:ext cx="80032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Step 5 </a:t>
            </a:r>
            <a:r>
              <a:rPr lang="cs-CZ" b="1" dirty="0" err="1">
                <a:solidFill>
                  <a:srgbClr val="FF0000"/>
                </a:solidFill>
              </a:rPr>
              <a:t>Criteria</a:t>
            </a:r>
            <a:r>
              <a:rPr lang="cs-CZ" b="1" dirty="0">
                <a:solidFill>
                  <a:srgbClr val="FF0000"/>
                </a:solidFill>
              </a:rPr>
              <a:t>:</a:t>
            </a:r>
          </a:p>
          <a:p>
            <a:endParaRPr lang="cs-CZ" dirty="0" smtClean="0"/>
          </a:p>
          <a:p>
            <a:r>
              <a:rPr lang="en-US" dirty="0" smtClean="0"/>
              <a:t>“Maximize comfort” will be based on the combined rear  seat leg and shoulder room. (Note: front seat passenger  leg and shoulder room was found to be too nearly the same to discriminate among the alternatives.)</a:t>
            </a:r>
            <a:r>
              <a:rPr lang="cs-CZ" dirty="0" smtClean="0"/>
              <a:t>  </a:t>
            </a:r>
            <a:r>
              <a:rPr lang="cs-CZ" b="1" dirty="0" smtClean="0">
                <a:solidFill>
                  <a:srgbClr val="FF0000"/>
                </a:solidFill>
              </a:rPr>
              <a:t>5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“Maximize safety” will be based on the total number of stars awarded by the National Highway Traffic Safety Administration for head-on and side impact.</a:t>
            </a:r>
            <a:r>
              <a:rPr lang="cs-CZ" dirty="0" smtClean="0"/>
              <a:t>  </a:t>
            </a:r>
            <a:r>
              <a:rPr lang="cs-CZ" b="1" dirty="0" smtClean="0">
                <a:solidFill>
                  <a:srgbClr val="FF0000"/>
                </a:solidFill>
              </a:rPr>
              <a:t>10</a:t>
            </a:r>
          </a:p>
          <a:p>
            <a:endParaRPr lang="en-US" dirty="0" smtClean="0"/>
          </a:p>
          <a:p>
            <a:r>
              <a:rPr lang="en-US" dirty="0" smtClean="0"/>
              <a:t>“Maximize fuel efficiency” will be based on the EPA fuel consumption for city driving.</a:t>
            </a:r>
            <a:r>
              <a:rPr lang="cs-CZ" dirty="0" smtClean="0"/>
              <a:t>  </a:t>
            </a:r>
            <a:r>
              <a:rPr lang="cs-CZ" b="1" dirty="0" smtClean="0">
                <a:solidFill>
                  <a:srgbClr val="FF0000"/>
                </a:solidFill>
              </a:rPr>
              <a:t>7 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“Maximize reliability” will be based on the reliability rating given each vehicle by a consumer product testing company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r>
              <a:rPr lang="cs-CZ" b="1" dirty="0" smtClean="0">
                <a:solidFill>
                  <a:srgbClr val="FF0000"/>
                </a:solidFill>
              </a:rPr>
              <a:t> 9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“Minimize Cost” will be based on the purchase price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r>
              <a:rPr lang="cs-CZ" b="1" dirty="0" smtClean="0">
                <a:solidFill>
                  <a:srgbClr val="FF0000"/>
                </a:solidFill>
              </a:rPr>
              <a:t> 10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Step 5</a:t>
            </a:r>
            <a:endParaRPr lang="en-US" sz="3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5350" y="5795972"/>
            <a:ext cx="8195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Weighted criteria </a:t>
            </a:r>
            <a:r>
              <a:rPr lang="cs-CZ" b="1" dirty="0" err="1" smtClean="0">
                <a:solidFill>
                  <a:srgbClr val="C00000"/>
                </a:solidFill>
              </a:rPr>
              <a:t>vector</a:t>
            </a:r>
            <a:r>
              <a:rPr lang="cs-CZ" b="1" smtClean="0">
                <a:solidFill>
                  <a:srgbClr val="C00000"/>
                </a:solidFill>
              </a:rPr>
              <a:t>  C(</a:t>
            </a:r>
            <a:r>
              <a:rPr lang="cs-CZ" b="1" smtClean="0">
                <a:solidFill>
                  <a:srgbClr val="FF0000"/>
                </a:solidFill>
              </a:rPr>
              <a:t>5,10,7,9,10</a:t>
            </a:r>
            <a:r>
              <a:rPr lang="cs-CZ" b="1" dirty="0" smtClean="0">
                <a:solidFill>
                  <a:srgbClr val="C00000"/>
                </a:solidFill>
              </a:rPr>
              <a:t>) </a:t>
            </a:r>
            <a:r>
              <a:rPr lang="en-US" b="1" dirty="0" smtClean="0">
                <a:solidFill>
                  <a:srgbClr val="C00000"/>
                </a:solidFill>
              </a:rPr>
              <a:t>are values assigned  by decision makers </a:t>
            </a:r>
            <a:r>
              <a:rPr lang="cs-CZ" b="1" dirty="0" smtClean="0">
                <a:solidFill>
                  <a:srgbClr val="C00000"/>
                </a:solidFill>
              </a:rPr>
              <a:t> !!!! 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97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42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7638"/>
            <a:ext cx="6912768" cy="536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err="1" smtClean="0"/>
              <a:t>Kepner-Tregoe</a:t>
            </a:r>
            <a:r>
              <a:rPr lang="cs-CZ" b="1" dirty="0" smtClean="0"/>
              <a:t> table </a:t>
            </a:r>
          </a:p>
          <a:p>
            <a:r>
              <a:rPr lang="cs-CZ" sz="2600" b="1" dirty="0" smtClean="0"/>
              <a:t>(</a:t>
            </a:r>
            <a:r>
              <a:rPr lang="cs-CZ" sz="2600" b="1" dirty="0" err="1" smtClean="0"/>
              <a:t>for</a:t>
            </a:r>
            <a:r>
              <a:rPr lang="cs-CZ" sz="2600" b="1" dirty="0" smtClean="0"/>
              <a:t> 4 </a:t>
            </a:r>
            <a:r>
              <a:rPr lang="cs-CZ" sz="2600" b="1" dirty="0" err="1" smtClean="0"/>
              <a:t>cars</a:t>
            </a:r>
            <a:r>
              <a:rPr lang="cs-CZ" sz="2600" b="1" dirty="0" smtClean="0"/>
              <a:t> : </a:t>
            </a:r>
            <a:r>
              <a:rPr lang="cs-CZ" sz="2600" b="1" dirty="0" err="1" smtClean="0"/>
              <a:t>Arrow</a:t>
            </a:r>
            <a:r>
              <a:rPr lang="cs-CZ" sz="2600" b="1" dirty="0" smtClean="0"/>
              <a:t>, Baton, </a:t>
            </a:r>
            <a:r>
              <a:rPr lang="cs-CZ" sz="2600" b="1" dirty="0" err="1" smtClean="0"/>
              <a:t>Carefree</a:t>
            </a:r>
            <a:r>
              <a:rPr lang="cs-CZ" sz="2600" b="1" dirty="0" smtClean="0"/>
              <a:t> and </a:t>
            </a:r>
            <a:r>
              <a:rPr lang="cs-CZ" sz="2600" b="1" dirty="0" err="1" smtClean="0">
                <a:solidFill>
                  <a:srgbClr val="FF0000"/>
                </a:solidFill>
              </a:rPr>
              <a:t>Dash</a:t>
            </a:r>
            <a:r>
              <a:rPr lang="cs-CZ" b="1" dirty="0" smtClean="0"/>
              <a:t>)</a:t>
            </a:r>
            <a:endParaRPr lang="en-US" sz="3600" dirty="0"/>
          </a:p>
        </p:txBody>
      </p:sp>
      <p:sp>
        <p:nvSpPr>
          <p:cNvPr id="3" name="Obdélník 2"/>
          <p:cNvSpPr/>
          <p:nvPr/>
        </p:nvSpPr>
        <p:spPr>
          <a:xfrm>
            <a:off x="4572000" y="5301208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7236296" y="6459295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39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43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683568" y="1548011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Last </a:t>
            </a:r>
            <a:r>
              <a:rPr lang="en-US" b="1" dirty="0" smtClean="0">
                <a:solidFill>
                  <a:srgbClr val="FF0000"/>
                </a:solidFill>
              </a:rPr>
              <a:t>Step  </a:t>
            </a:r>
            <a:r>
              <a:rPr lang="en-US" b="1" dirty="0">
                <a:solidFill>
                  <a:srgbClr val="FF0000"/>
                </a:solidFill>
              </a:rPr>
              <a:t>Validate Solution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cs-CZ" b="1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/>
              <a:t>totals of the weighted scores show that the </a:t>
            </a:r>
            <a:r>
              <a:rPr lang="en-US" b="1" dirty="0">
                <a:solidFill>
                  <a:srgbClr val="FF0000"/>
                </a:solidFill>
              </a:rPr>
              <a:t>Dash</a:t>
            </a:r>
            <a:r>
              <a:rPr lang="en-US" dirty="0"/>
              <a:t> most nearly meets the wants/goals (or put another way</a:t>
            </a:r>
            <a:r>
              <a:rPr lang="en-US" dirty="0" smtClean="0"/>
              <a:t>,</a:t>
            </a:r>
            <a:r>
              <a:rPr lang="cs-CZ" dirty="0" smtClean="0"/>
              <a:t> </a:t>
            </a:r>
            <a:r>
              <a:rPr lang="en-US" dirty="0" smtClean="0"/>
              <a:t>has </a:t>
            </a:r>
            <a:r>
              <a:rPr lang="en-US" dirty="0"/>
              <a:t>the most “benefits”). Dash meets all the requirements and solves the </a:t>
            </a:r>
            <a:r>
              <a:rPr lang="en-US" dirty="0" smtClean="0"/>
              <a:t>problem</a:t>
            </a:r>
            <a:r>
              <a:rPr lang="cs-CZ" dirty="0" smtClean="0"/>
              <a:t> !!! 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Last step – </a:t>
            </a:r>
            <a:r>
              <a:rPr lang="cs-CZ" b="1" dirty="0" err="1" smtClean="0"/>
              <a:t>Validation</a:t>
            </a:r>
            <a:r>
              <a:rPr lang="cs-CZ" b="1" dirty="0" smtClean="0"/>
              <a:t> (</a:t>
            </a:r>
            <a:r>
              <a:rPr lang="cs-CZ" b="1" dirty="0" err="1" smtClean="0"/>
              <a:t>check</a:t>
            </a:r>
            <a:r>
              <a:rPr lang="cs-CZ" b="1" dirty="0" smtClean="0"/>
              <a:t>)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722" y="3617799"/>
            <a:ext cx="3240360" cy="242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Šipka doleva 4"/>
          <p:cNvSpPr/>
          <p:nvPr/>
        </p:nvSpPr>
        <p:spPr>
          <a:xfrm>
            <a:off x="323528" y="4509120"/>
            <a:ext cx="2088232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Go </a:t>
            </a:r>
            <a:r>
              <a:rPr lang="cs-CZ" dirty="0" err="1" smtClean="0"/>
              <a:t>back</a:t>
            </a:r>
            <a:r>
              <a:rPr lang="cs-CZ" dirty="0" smtClean="0"/>
              <a:t> to </a:t>
            </a:r>
            <a:r>
              <a:rPr lang="cs-CZ" dirty="0" err="1" smtClean="0"/>
              <a:t>slide</a:t>
            </a:r>
            <a:r>
              <a:rPr lang="cs-CZ" dirty="0" smtClean="0"/>
              <a:t> 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316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772400" cy="1470025"/>
          </a:xfrm>
        </p:spPr>
        <p:txBody>
          <a:bodyPr/>
          <a:lstStyle/>
          <a:p>
            <a:r>
              <a:rPr lang="en-US" dirty="0" smtClean="0"/>
              <a:t>Thanks for Your attention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29000"/>
            <a:ext cx="280035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37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Access situation</a:t>
            </a:r>
            <a:r>
              <a:rPr lang="cs-CZ" b="1" dirty="0" smtClean="0"/>
              <a:t> </a:t>
            </a:r>
            <a:r>
              <a:rPr lang="en-US" sz="3600" dirty="0" smtClean="0"/>
              <a:t>(situation appraisal)</a:t>
            </a:r>
            <a:endParaRPr lang="en-US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Identify concerns </a:t>
            </a:r>
            <a:r>
              <a:rPr lang="en-US" sz="2400" dirty="0" smtClean="0"/>
              <a:t>(problems)</a:t>
            </a:r>
            <a:r>
              <a:rPr lang="cs-CZ" sz="2400" dirty="0" smtClean="0"/>
              <a:t> </a:t>
            </a:r>
            <a:r>
              <a:rPr lang="en-US" dirty="0" smtClean="0"/>
              <a:t>by </a:t>
            </a:r>
            <a:r>
              <a:rPr lang="en-US" dirty="0"/>
              <a:t>listing </a:t>
            </a:r>
            <a:r>
              <a:rPr lang="en-US" dirty="0" smtClean="0"/>
              <a:t>them</a:t>
            </a:r>
            <a:r>
              <a:rPr lang="cs-CZ" dirty="0" smtClean="0"/>
              <a:t> </a:t>
            </a:r>
            <a:endParaRPr lang="en-US" dirty="0"/>
          </a:p>
          <a:p>
            <a:r>
              <a:rPr lang="en-US" dirty="0"/>
              <a:t>Separate the level of </a:t>
            </a:r>
            <a:r>
              <a:rPr lang="en-US" dirty="0" smtClean="0"/>
              <a:t>concern</a:t>
            </a:r>
            <a:r>
              <a:rPr lang="cs-CZ" dirty="0" smtClean="0"/>
              <a:t> </a:t>
            </a:r>
            <a:r>
              <a:rPr lang="en-US" sz="2400" dirty="0" smtClean="0"/>
              <a:t>(importance, </a:t>
            </a:r>
            <a:r>
              <a:rPr lang="en-US" sz="2400" b="1" dirty="0" smtClean="0">
                <a:solidFill>
                  <a:srgbClr val="00B050"/>
                </a:solidFill>
              </a:rPr>
              <a:t>magnitude</a:t>
            </a:r>
            <a:r>
              <a:rPr lang="en-US" sz="2400" dirty="0" smtClean="0"/>
              <a:t>, level of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influence</a:t>
            </a:r>
            <a:r>
              <a:rPr lang="en-US" sz="2400" dirty="0" smtClean="0"/>
              <a:t>)</a:t>
            </a:r>
            <a:r>
              <a:rPr lang="cs-CZ" sz="2400" dirty="0" smtClean="0"/>
              <a:t> </a:t>
            </a:r>
            <a:endParaRPr lang="en-US" sz="2400" dirty="0" smtClean="0"/>
          </a:p>
          <a:p>
            <a:r>
              <a:rPr lang="en-US" dirty="0" smtClean="0"/>
              <a:t>Set </a:t>
            </a:r>
            <a:r>
              <a:rPr lang="en-US" dirty="0"/>
              <a:t>the priority level to measure </a:t>
            </a:r>
            <a:r>
              <a:rPr lang="en-US" dirty="0" smtClean="0"/>
              <a:t>seriousness</a:t>
            </a:r>
            <a:r>
              <a:rPr lang="cs-CZ" dirty="0" smtClean="0"/>
              <a:t> </a:t>
            </a:r>
            <a:r>
              <a:rPr lang="en-US" dirty="0" smtClean="0"/>
              <a:t>of impacts </a:t>
            </a:r>
            <a:r>
              <a:rPr lang="cs-CZ" sz="2400" dirty="0" smtClean="0"/>
              <a:t>(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</a:rPr>
              <a:t>influence</a:t>
            </a:r>
            <a:r>
              <a:rPr lang="cs-CZ" sz="2400" dirty="0"/>
              <a:t>)</a:t>
            </a:r>
            <a:r>
              <a:rPr lang="en-US" dirty="0" smtClean="0"/>
              <a:t>, </a:t>
            </a:r>
            <a:r>
              <a:rPr lang="en-US" dirty="0"/>
              <a:t>urgency and growth </a:t>
            </a:r>
            <a:r>
              <a:rPr lang="en-US" dirty="0" smtClean="0"/>
              <a:t>potential</a:t>
            </a:r>
            <a:r>
              <a:rPr lang="cs-CZ" dirty="0" smtClean="0"/>
              <a:t> </a:t>
            </a:r>
            <a:endParaRPr lang="en-US" dirty="0"/>
          </a:p>
          <a:p>
            <a:r>
              <a:rPr lang="en-US" dirty="0"/>
              <a:t>Decide what action to take </a:t>
            </a:r>
            <a:r>
              <a:rPr lang="en-US" dirty="0" smtClean="0"/>
              <a:t>next</a:t>
            </a:r>
            <a:r>
              <a:rPr lang="cs-CZ" dirty="0" smtClean="0"/>
              <a:t> </a:t>
            </a:r>
            <a:r>
              <a:rPr lang="en-US" sz="2400" dirty="0" smtClean="0"/>
              <a:t>(step by step approach)</a:t>
            </a:r>
          </a:p>
          <a:p>
            <a:r>
              <a:rPr lang="en-US" dirty="0" smtClean="0"/>
              <a:t>Plan </a:t>
            </a:r>
            <a:r>
              <a:rPr lang="en-US" dirty="0"/>
              <a:t>for </a:t>
            </a:r>
            <a:r>
              <a:rPr lang="en-US" b="1" dirty="0">
                <a:solidFill>
                  <a:srgbClr val="FF0000"/>
                </a:solidFill>
              </a:rPr>
              <a:t>who</a:t>
            </a:r>
            <a:r>
              <a:rPr lang="en-US" dirty="0"/>
              <a:t> is involved, </a:t>
            </a:r>
            <a:r>
              <a:rPr lang="en-US" b="1" dirty="0">
                <a:solidFill>
                  <a:srgbClr val="FF0000"/>
                </a:solidFill>
              </a:rPr>
              <a:t>what</a:t>
            </a:r>
            <a:r>
              <a:rPr lang="en-US" dirty="0"/>
              <a:t> they will be doing, </a:t>
            </a:r>
            <a:r>
              <a:rPr lang="en-US" b="1" dirty="0">
                <a:solidFill>
                  <a:srgbClr val="FF0000"/>
                </a:solidFill>
              </a:rPr>
              <a:t>where</a:t>
            </a:r>
            <a:r>
              <a:rPr lang="en-US" dirty="0"/>
              <a:t> they will be </a:t>
            </a:r>
            <a:r>
              <a:rPr lang="en-US" dirty="0" smtClean="0"/>
              <a:t>involved</a:t>
            </a:r>
            <a:r>
              <a:rPr lang="cs-CZ" dirty="0" smtClean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when</a:t>
            </a:r>
            <a:r>
              <a:rPr lang="en-US" dirty="0" smtClean="0"/>
              <a:t> it happened and </a:t>
            </a:r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extent</a:t>
            </a:r>
            <a:r>
              <a:rPr lang="en-US" b="1" dirty="0"/>
              <a:t> </a:t>
            </a:r>
            <a:r>
              <a:rPr lang="en-US" dirty="0"/>
              <a:t>of </a:t>
            </a:r>
            <a:r>
              <a:rPr lang="en-US" dirty="0" smtClean="0"/>
              <a:t>involvement</a:t>
            </a:r>
            <a:r>
              <a:rPr lang="cs-CZ" sz="2400" dirty="0"/>
              <a:t> (</a:t>
            </a:r>
            <a:r>
              <a:rPr lang="cs-CZ" sz="2400" b="1" dirty="0">
                <a:solidFill>
                  <a:srgbClr val="00B050"/>
                </a:solidFill>
              </a:rPr>
              <a:t>magnitude</a:t>
            </a:r>
            <a:r>
              <a:rPr lang="cs-CZ" sz="2400" dirty="0"/>
              <a:t>)</a:t>
            </a:r>
            <a:endParaRPr lang="en-US" sz="24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286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WHO</a:t>
            </a:r>
            <a:r>
              <a:rPr lang="cs-CZ" sz="4000" dirty="0" smtClean="0"/>
              <a:t> </a:t>
            </a:r>
            <a:r>
              <a:rPr lang="cs-CZ" sz="4000" dirty="0" smtClean="0">
                <a:solidFill>
                  <a:srgbClr val="92D050"/>
                </a:solidFill>
              </a:rPr>
              <a:t>WHAT</a:t>
            </a:r>
            <a:r>
              <a:rPr lang="cs-CZ" sz="4000" dirty="0" smtClean="0"/>
              <a:t> WHEN </a:t>
            </a:r>
            <a:r>
              <a:rPr lang="cs-CZ" sz="4000" dirty="0" smtClean="0">
                <a:solidFill>
                  <a:srgbClr val="0070C0"/>
                </a:solidFill>
              </a:rPr>
              <a:t>WHERE</a:t>
            </a:r>
            <a:r>
              <a:rPr lang="cs-CZ" sz="4000" dirty="0" smtClean="0"/>
              <a:t> </a:t>
            </a:r>
            <a:r>
              <a:rPr lang="cs-CZ" sz="4000" dirty="0" smtClean="0">
                <a:solidFill>
                  <a:srgbClr val="FFC000"/>
                </a:solidFill>
              </a:rPr>
              <a:t>EXTENT</a:t>
            </a:r>
            <a:endParaRPr lang="cs-CZ" sz="4000" dirty="0">
              <a:solidFill>
                <a:srgbClr val="FFC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6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131334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322" y="1978478"/>
            <a:ext cx="1629218" cy="1114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87416"/>
            <a:ext cx="1331701" cy="1373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04956"/>
            <a:ext cx="2467608" cy="2467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73016"/>
            <a:ext cx="24955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Šipka dolů 4"/>
          <p:cNvSpPr/>
          <p:nvPr/>
        </p:nvSpPr>
        <p:spPr>
          <a:xfrm>
            <a:off x="971600" y="1340768"/>
            <a:ext cx="504056" cy="13310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lů 10"/>
          <p:cNvSpPr/>
          <p:nvPr/>
        </p:nvSpPr>
        <p:spPr>
          <a:xfrm>
            <a:off x="2536138" y="1204956"/>
            <a:ext cx="451686" cy="49585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lů 11"/>
          <p:cNvSpPr/>
          <p:nvPr/>
        </p:nvSpPr>
        <p:spPr>
          <a:xfrm>
            <a:off x="3815291" y="1182448"/>
            <a:ext cx="425743" cy="312633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lů 12"/>
          <p:cNvSpPr/>
          <p:nvPr/>
        </p:nvSpPr>
        <p:spPr>
          <a:xfrm>
            <a:off x="5521968" y="1132587"/>
            <a:ext cx="418184" cy="495852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lů 13"/>
          <p:cNvSpPr/>
          <p:nvPr/>
        </p:nvSpPr>
        <p:spPr>
          <a:xfrm>
            <a:off x="7403950" y="1204956"/>
            <a:ext cx="480417" cy="215203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716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Make decision</a:t>
            </a:r>
            <a:r>
              <a:rPr lang="cs-CZ" b="1" dirty="0" smtClean="0"/>
              <a:t> </a:t>
            </a:r>
            <a:r>
              <a:rPr lang="cs-CZ" sz="1600" i="1" dirty="0" smtClean="0">
                <a:latin typeface="Verdana" pitchFamily="34" charset="0"/>
                <a:cs typeface="Times New Roman" pitchFamily="18" charset="0"/>
              </a:rPr>
              <a:t>(A </a:t>
            </a:r>
            <a:r>
              <a:rPr lang="en-US" sz="1600" i="1" dirty="0" smtClean="0">
                <a:latin typeface="Verdana" pitchFamily="34" charset="0"/>
                <a:cs typeface="Times New Roman" pitchFamily="18" charset="0"/>
              </a:rPr>
              <a:t>choice </a:t>
            </a:r>
            <a:r>
              <a:rPr lang="en-US" sz="1600" i="1" dirty="0">
                <a:latin typeface="Verdana" pitchFamily="34" charset="0"/>
                <a:cs typeface="Times New Roman" pitchFamily="18" charset="0"/>
              </a:rPr>
              <a:t>between two or more </a:t>
            </a:r>
            <a:r>
              <a:rPr lang="en-US" sz="1600" i="1" dirty="0" smtClean="0">
                <a:latin typeface="Verdana" pitchFamily="34" charset="0"/>
                <a:cs typeface="Times New Roman" pitchFamily="18" charset="0"/>
              </a:rPr>
              <a:t>alternatives</a:t>
            </a:r>
            <a:r>
              <a:rPr lang="cs-CZ" sz="1600" i="1" dirty="0" smtClean="0">
                <a:latin typeface="Verdana" pitchFamily="34" charset="0"/>
                <a:cs typeface="Times New Roman" pitchFamily="18" charset="0"/>
              </a:rPr>
              <a:t>)</a:t>
            </a:r>
            <a:endParaRPr lang="en-US" sz="1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Identify what is being decided  </a:t>
            </a:r>
          </a:p>
          <a:p>
            <a:r>
              <a:rPr lang="en-US" dirty="0" smtClean="0"/>
              <a:t>Establish and classify objectives </a:t>
            </a:r>
            <a:r>
              <a:rPr lang="en-US" sz="2600" dirty="0" smtClean="0"/>
              <a:t>(main ones, minor ones,..)</a:t>
            </a:r>
          </a:p>
          <a:p>
            <a:r>
              <a:rPr lang="en-US" dirty="0" smtClean="0"/>
              <a:t>Separate the objectives into </a:t>
            </a:r>
            <a:r>
              <a:rPr lang="en-US" b="1" dirty="0" smtClean="0">
                <a:solidFill>
                  <a:srgbClr val="FF0000"/>
                </a:solidFill>
              </a:rPr>
              <a:t>must</a:t>
            </a:r>
            <a:r>
              <a:rPr lang="en-US" dirty="0" smtClean="0"/>
              <a:t> </a:t>
            </a:r>
            <a:r>
              <a:rPr lang="en-US" sz="1500" i="1" dirty="0" smtClean="0">
                <a:solidFill>
                  <a:srgbClr val="C00000"/>
                </a:solidFill>
              </a:rPr>
              <a:t>(</a:t>
            </a:r>
            <a:r>
              <a:rPr lang="en-US" sz="1500" b="1" i="1" dirty="0" smtClean="0">
                <a:solidFill>
                  <a:srgbClr val="C00000"/>
                </a:solidFill>
              </a:rPr>
              <a:t>must to have</a:t>
            </a:r>
            <a:r>
              <a:rPr lang="en-US" sz="1500" i="1" dirty="0" smtClean="0">
                <a:solidFill>
                  <a:srgbClr val="C00000"/>
                </a:solidFill>
              </a:rPr>
              <a:t>)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want </a:t>
            </a:r>
            <a:r>
              <a:rPr lang="en-US" sz="1500" i="1" dirty="0" smtClean="0">
                <a:solidFill>
                  <a:srgbClr val="0070C0"/>
                </a:solidFill>
              </a:rPr>
              <a:t>(</a:t>
            </a:r>
            <a:r>
              <a:rPr lang="en-US" sz="1500" b="1" i="1" dirty="0" smtClean="0">
                <a:solidFill>
                  <a:srgbClr val="0070C0"/>
                </a:solidFill>
              </a:rPr>
              <a:t>nice to have</a:t>
            </a:r>
            <a:r>
              <a:rPr lang="en-US" sz="1500" i="1" dirty="0" smtClean="0">
                <a:solidFill>
                  <a:srgbClr val="0070C0"/>
                </a:solidFill>
              </a:rPr>
              <a:t>) 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categories </a:t>
            </a:r>
            <a:r>
              <a:rPr lang="en-US" sz="2600" dirty="0" smtClean="0"/>
              <a:t>(we have to assign </a:t>
            </a:r>
            <a:r>
              <a:rPr lang="en-US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importance factors </a:t>
            </a:r>
            <a:r>
              <a:rPr lang="en-US" sz="2600" dirty="0" smtClean="0"/>
              <a:t>from 1-10, where 10 is the most important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want</a:t>
            </a:r>
            <a:r>
              <a:rPr lang="en-US" sz="2600" dirty="0" smtClean="0"/>
              <a:t> objective) and assign criterion rating (weights) </a:t>
            </a:r>
          </a:p>
          <a:p>
            <a:r>
              <a:rPr lang="en-US" dirty="0" smtClean="0"/>
              <a:t>Generate the alternatives </a:t>
            </a:r>
            <a:r>
              <a:rPr lang="en-US" sz="1500" dirty="0" smtClean="0"/>
              <a:t>(</a:t>
            </a:r>
            <a:r>
              <a:rPr lang="en-US" sz="2100" b="1" dirty="0" smtClean="0">
                <a:solidFill>
                  <a:srgbClr val="00B050"/>
                </a:solidFill>
              </a:rPr>
              <a:t>we can do  it that way or we can take another way as well</a:t>
            </a:r>
            <a:r>
              <a:rPr lang="en-US" sz="2100" dirty="0" smtClean="0"/>
              <a:t>)</a:t>
            </a:r>
          </a:p>
          <a:p>
            <a:r>
              <a:rPr lang="en-US" dirty="0" smtClean="0"/>
              <a:t>Evaluate the alternatives by scoring the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wants</a:t>
            </a:r>
            <a:r>
              <a:rPr lang="en-US" dirty="0" smtClean="0"/>
              <a:t> against the main objective – </a:t>
            </a:r>
            <a:r>
              <a:rPr lang="en-US" b="1" i="1" dirty="0" smtClean="0">
                <a:solidFill>
                  <a:srgbClr val="00B050"/>
                </a:solidFill>
              </a:rPr>
              <a:t>see next slides</a:t>
            </a:r>
          </a:p>
          <a:p>
            <a:r>
              <a:rPr lang="en-US" dirty="0" smtClean="0"/>
              <a:t>Review adverse (harmful) consequences of your corrective steps (risk evaluation, risk </a:t>
            </a:r>
            <a:r>
              <a:rPr lang="en-GB" dirty="0" smtClean="0"/>
              <a:t>assessment</a:t>
            </a:r>
            <a:r>
              <a:rPr lang="en-US" dirty="0" smtClean="0"/>
              <a:t>) </a:t>
            </a:r>
          </a:p>
          <a:p>
            <a:r>
              <a:rPr lang="en-US" dirty="0" smtClean="0"/>
              <a:t>Make the best possible choice </a:t>
            </a:r>
            <a:r>
              <a:rPr lang="en-US" b="1" dirty="0" smtClean="0">
                <a:solidFill>
                  <a:srgbClr val="FF0000"/>
                </a:solidFill>
              </a:rPr>
              <a:t>what to do</a:t>
            </a:r>
          </a:p>
          <a:p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5220072" y="4293096"/>
            <a:ext cx="3024336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523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Criteria rating </a:t>
            </a:r>
            <a:endParaRPr lang="en-US" b="1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42" y="1659558"/>
            <a:ext cx="8077200" cy="284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3203848" y="1844824"/>
            <a:ext cx="648072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5004048" y="1844824"/>
            <a:ext cx="648072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6660232" y="1844824"/>
            <a:ext cx="648072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7"/>
          <p:cNvCxnSpPr>
            <a:stCxn id="4" idx="3"/>
          </p:cNvCxnSpPr>
          <p:nvPr/>
        </p:nvCxnSpPr>
        <p:spPr>
          <a:xfrm flipH="1">
            <a:off x="3059832" y="2029212"/>
            <a:ext cx="238924" cy="60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>
            <a:off x="4884586" y="2032731"/>
            <a:ext cx="238924" cy="60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>
            <a:off x="6660232" y="2060848"/>
            <a:ext cx="238924" cy="60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/>
          <p:cNvSpPr/>
          <p:nvPr/>
        </p:nvSpPr>
        <p:spPr>
          <a:xfrm>
            <a:off x="8024370" y="2100614"/>
            <a:ext cx="648072" cy="216024"/>
          </a:xfrm>
          <a:prstGeom prst="ellipse">
            <a:avLst/>
          </a:prstGeom>
          <a:solidFill>
            <a:srgbClr val="00B050">
              <a:alpha val="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B050"/>
              </a:solidFill>
            </a:endParaRPr>
          </a:p>
        </p:txBody>
      </p:sp>
      <p:sp>
        <p:nvSpPr>
          <p:cNvPr id="7" name="Šipka doprava 6"/>
          <p:cNvSpPr/>
          <p:nvPr/>
        </p:nvSpPr>
        <p:spPr>
          <a:xfrm>
            <a:off x="2246644" y="4509120"/>
            <a:ext cx="5400600" cy="13681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See similar example on the next slide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8</a:t>
            </a:fld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91668" y="5767516"/>
            <a:ext cx="63693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Importance can be understood as a Satisfaction score, </a:t>
            </a:r>
          </a:p>
          <a:p>
            <a:r>
              <a:rPr lang="en-US" dirty="0" smtClean="0"/>
              <a:t>meaning desirable but not essential. </a:t>
            </a:r>
          </a:p>
          <a:p>
            <a:r>
              <a:rPr lang="en-US" dirty="0" smtClean="0"/>
              <a:t>Criteria rating is related to want criteria and every car property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55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car to buy 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690688"/>
            <a:ext cx="6334125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9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464527" y="5498034"/>
            <a:ext cx="1658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Criterion rating </a:t>
            </a:r>
            <a:endParaRPr lang="en-US" dirty="0"/>
          </a:p>
        </p:txBody>
      </p:sp>
      <p:cxnSp>
        <p:nvCxnSpPr>
          <p:cNvPr id="7" name="Přímá spojnice se šipkou 6"/>
          <p:cNvCxnSpPr/>
          <p:nvPr/>
        </p:nvCxnSpPr>
        <p:spPr>
          <a:xfrm flipV="1">
            <a:off x="2123728" y="3573016"/>
            <a:ext cx="613017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1425650" y="551867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endParaRPr lang="en-US" dirty="0"/>
          </a:p>
        </p:txBody>
      </p:sp>
      <p:cxnSp>
        <p:nvCxnSpPr>
          <p:cNvPr id="10" name="Přímá spojnice se šipkou 9"/>
          <p:cNvCxnSpPr/>
          <p:nvPr/>
        </p:nvCxnSpPr>
        <p:spPr>
          <a:xfrm flipH="1" flipV="1">
            <a:off x="3491880" y="3356992"/>
            <a:ext cx="288032" cy="21616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Šipka doprava 10"/>
          <p:cNvSpPr/>
          <p:nvPr/>
        </p:nvSpPr>
        <p:spPr>
          <a:xfrm>
            <a:off x="5652120" y="5373216"/>
            <a:ext cx="2376264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5762065" y="5764614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FFFF00"/>
                </a:solidFill>
              </a:rPr>
              <a:t>go to </a:t>
            </a:r>
            <a:r>
              <a:rPr lang="cs-CZ" sz="1400" b="1" dirty="0" err="1" smtClean="0">
                <a:solidFill>
                  <a:srgbClr val="FFFF00"/>
                </a:solidFill>
              </a:rPr>
              <a:t>slide</a:t>
            </a:r>
            <a:r>
              <a:rPr lang="cs-CZ" sz="1400" b="1" dirty="0" smtClean="0">
                <a:solidFill>
                  <a:srgbClr val="FFFF00"/>
                </a:solidFill>
              </a:rPr>
              <a:t> 34 and </a:t>
            </a:r>
            <a:r>
              <a:rPr lang="cs-CZ" sz="1400" b="1" dirty="0" err="1" smtClean="0">
                <a:solidFill>
                  <a:srgbClr val="FFFF00"/>
                </a:solidFill>
              </a:rPr>
              <a:t>back</a:t>
            </a:r>
            <a:endParaRPr lang="cs-CZ" sz="1400" b="1" dirty="0">
              <a:solidFill>
                <a:srgbClr val="FFFF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83568" y="57676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err="1" smtClean="0"/>
              <a:t>Importance</a:t>
            </a:r>
            <a:r>
              <a:rPr lang="en-US" dirty="0" smtClean="0"/>
              <a:t> </a:t>
            </a:r>
            <a:r>
              <a:rPr lang="en-US" dirty="0"/>
              <a:t>score, </a:t>
            </a:r>
            <a:r>
              <a:rPr lang="en-US" dirty="0" smtClean="0"/>
              <a:t>meaning</a:t>
            </a:r>
            <a:endParaRPr lang="cs-CZ" dirty="0" smtClean="0"/>
          </a:p>
          <a:p>
            <a:r>
              <a:rPr lang="en-US" dirty="0" smtClean="0"/>
              <a:t>desirable </a:t>
            </a:r>
            <a:r>
              <a:rPr lang="en-US" dirty="0"/>
              <a:t>but not essential. </a:t>
            </a:r>
          </a:p>
        </p:txBody>
      </p:sp>
    </p:spTree>
    <p:extLst>
      <p:ext uri="{BB962C8B-B14F-4D97-AF65-F5344CB8AC3E}">
        <p14:creationId xmlns:p14="http://schemas.microsoft.com/office/powerpoint/2010/main" val="233831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2374</Words>
  <Application>Microsoft Office PowerPoint</Application>
  <PresentationFormat>Předvádění na obrazovce (4:3)</PresentationFormat>
  <Paragraphs>412</Paragraphs>
  <Slides>44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45" baseType="lpstr">
      <vt:lpstr>Motiv systému Office</vt:lpstr>
      <vt:lpstr>Kepner-Tregoe Methodology</vt:lpstr>
      <vt:lpstr>Apollo 13 – Houston, Houston, do you read me ?  We have a big problem….!</vt:lpstr>
      <vt:lpstr>Decision Analysis –serious one </vt:lpstr>
      <vt:lpstr>What is it K-T methodology  ?</vt:lpstr>
      <vt:lpstr>Access situation (situation appraisal)</vt:lpstr>
      <vt:lpstr>WHO WHAT WHEN WHERE EXTENT</vt:lpstr>
      <vt:lpstr>Make decision (A choice between two or more alternatives)</vt:lpstr>
      <vt:lpstr>Criteria rating </vt:lpstr>
      <vt:lpstr>Which car to buy ?</vt:lpstr>
      <vt:lpstr>See the Upcoming (approaching, next to come) and Potential Opportunity -Solutions</vt:lpstr>
      <vt:lpstr>Uncover and handle problems  (problem analysis)</vt:lpstr>
      <vt:lpstr>Description</vt:lpstr>
      <vt:lpstr>Decomposition, priorities and causes</vt:lpstr>
      <vt:lpstr>Example of problem manifestation (decrease of performance) </vt:lpstr>
      <vt:lpstr>Server crashed !!!! (home study !!!)</vt:lpstr>
      <vt:lpstr> Test the Most Probable Cause (home study !!!)</vt:lpstr>
      <vt:lpstr>Problem Analysis - What</vt:lpstr>
      <vt:lpstr>See two MS Dynamics Setup screens  (related to the problem specified recently)</vt:lpstr>
      <vt:lpstr>Problem Analysis - What</vt:lpstr>
      <vt:lpstr>Another example for WHAT and IS and IS NOT</vt:lpstr>
      <vt:lpstr>Problem Analysis - Where</vt:lpstr>
      <vt:lpstr>Problem Analysis - When</vt:lpstr>
      <vt:lpstr>Example for WHEN and IS and IS NOT</vt:lpstr>
      <vt:lpstr>Problem Analysis - Extent</vt:lpstr>
      <vt:lpstr>Problem Analysis Evaluate Possible Causes</vt:lpstr>
      <vt:lpstr>Problem Analysis Confirm True Cause</vt:lpstr>
      <vt:lpstr>Let’s Look At Some Problems!</vt:lpstr>
      <vt:lpstr>Systematic Problem Solving and Decision making Overview</vt:lpstr>
      <vt:lpstr>Planning the Next Steps</vt:lpstr>
      <vt:lpstr>Problem analysis table template (Home study)</vt:lpstr>
      <vt:lpstr>Problem description (example)</vt:lpstr>
      <vt:lpstr>Problem analysis real table </vt:lpstr>
      <vt:lpstr>Results ????</vt:lpstr>
      <vt:lpstr>Tree of the casual relationships I –example </vt:lpstr>
      <vt:lpstr>Prezentace aplikace PowerPoint</vt:lpstr>
      <vt:lpstr>Let’s Look At Some Problems again!</vt:lpstr>
      <vt:lpstr>Decision making process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Thanks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Kepner-Tregoe Methodology</dc:title>
  <dc:creator>Skorkovsky Jaromir</dc:creator>
  <cp:lastModifiedBy>Skorkovsky Jaromir</cp:lastModifiedBy>
  <cp:revision>68</cp:revision>
  <dcterms:created xsi:type="dcterms:W3CDTF">2012-07-23T07:06:28Z</dcterms:created>
  <dcterms:modified xsi:type="dcterms:W3CDTF">2012-11-07T13:36:41Z</dcterms:modified>
</cp:coreProperties>
</file>