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90" r:id="rId5"/>
    <p:sldId id="268" r:id="rId6"/>
    <p:sldId id="269" r:id="rId7"/>
    <p:sldId id="291" r:id="rId8"/>
    <p:sldId id="292" r:id="rId9"/>
    <p:sldId id="294" r:id="rId10"/>
    <p:sldId id="293" r:id="rId11"/>
    <p:sldId id="295" r:id="rId12"/>
    <p:sldId id="296" r:id="rId13"/>
    <p:sldId id="298" r:id="rId14"/>
    <p:sldId id="299" r:id="rId15"/>
    <p:sldId id="301" r:id="rId16"/>
    <p:sldId id="300" r:id="rId17"/>
    <p:sldId id="302" r:id="rId18"/>
    <p:sldId id="303" r:id="rId19"/>
    <p:sldId id="304" r:id="rId20"/>
    <p:sldId id="297" r:id="rId21"/>
    <p:sldId id="305" r:id="rId22"/>
    <p:sldId id="270" r:id="rId23"/>
    <p:sldId id="313" r:id="rId24"/>
    <p:sldId id="314" r:id="rId25"/>
    <p:sldId id="306" r:id="rId26"/>
    <p:sldId id="308" r:id="rId27"/>
    <p:sldId id="307" r:id="rId28"/>
    <p:sldId id="310" r:id="rId29"/>
    <p:sldId id="309" r:id="rId30"/>
    <p:sldId id="312" r:id="rId31"/>
    <p:sldId id="311" r:id="rId32"/>
    <p:sldId id="315" r:id="rId33"/>
    <p:sldId id="316" r:id="rId34"/>
    <p:sldId id="317" r:id="rId35"/>
    <p:sldId id="318" r:id="rId36"/>
    <p:sldId id="319" r:id="rId37"/>
    <p:sldId id="320" r:id="rId38"/>
    <p:sldId id="321" r:id="rId39"/>
    <p:sldId id="324" r:id="rId40"/>
    <p:sldId id="322" r:id="rId41"/>
    <p:sldId id="323" r:id="rId42"/>
    <p:sldId id="325" r:id="rId43"/>
    <p:sldId id="326" r:id="rId44"/>
    <p:sldId id="327" r:id="rId45"/>
    <p:sldId id="328" r:id="rId46"/>
    <p:sldId id="329" r:id="rId47"/>
    <p:sldId id="330" r:id="rId48"/>
    <p:sldId id="331" r:id="rId49"/>
    <p:sldId id="332" r:id="rId50"/>
    <p:sldId id="271" r:id="rId51"/>
    <p:sldId id="333" r:id="rId52"/>
    <p:sldId id="334" r:id="rId53"/>
    <p:sldId id="272" r:id="rId5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369E104-6805-41DA-8ED7-271D2E945757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369E104-6805-41DA-8ED7-271D2E945757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69E104-6805-41DA-8ED7-271D2E945757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Legislativní rámec památkové péče v České republice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Ochrana a regenerace kulturních hodnot v území</a:t>
            </a:r>
          </a:p>
        </p:txBody>
      </p:sp>
    </p:spTree>
    <p:extLst>
      <p:ext uri="{BB962C8B-B14F-4D97-AF65-F5344CB8AC3E}">
        <p14:creationId xmlns:p14="http://schemas.microsoft.com/office/powerpoint/2010/main" val="2671579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Je možné chránit i památky či objekty, které nesplňují všechny znaky kulturní památky?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727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možné chránit i památky či objekty, které nesplňují všechny znaky kulturní památky</a:t>
            </a:r>
            <a:r>
              <a:rPr lang="cs-CZ" dirty="0" smtClean="0"/>
              <a:t>?</a:t>
            </a:r>
          </a:p>
          <a:p>
            <a:pPr lvl="1"/>
            <a:endParaRPr lang="cs-CZ" dirty="0"/>
          </a:p>
          <a:p>
            <a:pPr lvl="1" algn="just"/>
            <a:r>
              <a:rPr lang="cs-CZ" i="1" dirty="0"/>
              <a:t>Naléhavým úkolem ochrany památek je zjevně něco mnohem více, než chránit pouze takříkajíc jedinečné, prvotřídní památky; má chránit také takové věci, které jsou pod tímto prahem obzvláštního svědectví vývoje země a </a:t>
            </a:r>
            <a:r>
              <a:rPr lang="cs-CZ" i="1" dirty="0" smtClean="0"/>
              <a:t>lidí</a:t>
            </a:r>
          </a:p>
          <a:p>
            <a:pPr lvl="1"/>
            <a:endParaRPr lang="cs-CZ" i="1" dirty="0"/>
          </a:p>
          <a:p>
            <a:pPr lvl="1"/>
            <a:r>
              <a:rPr lang="cs-CZ" i="1" dirty="0" smtClean="0"/>
              <a:t>PZ</a:t>
            </a:r>
          </a:p>
          <a:p>
            <a:pPr lvl="1"/>
            <a:endParaRPr lang="cs-CZ" i="1" dirty="0"/>
          </a:p>
          <a:p>
            <a:pPr lvl="1"/>
            <a:r>
              <a:rPr lang="cs-CZ" dirty="0"/>
              <a:t>3 </a:t>
            </a:r>
            <a:r>
              <a:rPr lang="cs-CZ" dirty="0" err="1"/>
              <a:t>ObOWi</a:t>
            </a:r>
            <a:r>
              <a:rPr lang="cs-CZ" dirty="0"/>
              <a:t> 107/86 (Usnesení bavorského Nejvyššího zemského soudu) 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9852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Co to znamená, že za KP může být prohlášen objekt, který má </a:t>
            </a:r>
            <a:r>
              <a:rPr lang="cs-CZ" b="1" dirty="0" smtClean="0"/>
              <a:t>přímý vztah </a:t>
            </a:r>
            <a:r>
              <a:rPr lang="cs-CZ" dirty="0" smtClean="0"/>
              <a:t>k osobnosti?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661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Co to znamená, že za KP může být prohlášen objekt, který má </a:t>
            </a:r>
            <a:r>
              <a:rPr lang="cs-CZ" b="1" dirty="0" smtClean="0"/>
              <a:t>přímý vztah </a:t>
            </a:r>
            <a:r>
              <a:rPr lang="cs-CZ" dirty="0" smtClean="0"/>
              <a:t>k osobnosti?</a:t>
            </a:r>
          </a:p>
          <a:p>
            <a:endParaRPr lang="cs-CZ" dirty="0"/>
          </a:p>
          <a:p>
            <a:pPr lvl="1"/>
            <a:r>
              <a:rPr lang="cs-CZ" i="1" dirty="0"/>
              <a:t>které osobnosti to byly, zda uvedený dům postavili, zda a po jakou dobu v něm bydleli </a:t>
            </a:r>
            <a:endParaRPr lang="cs-CZ" i="1" dirty="0" smtClean="0"/>
          </a:p>
          <a:p>
            <a:pPr lvl="1"/>
            <a:endParaRPr lang="cs-CZ" i="1" dirty="0"/>
          </a:p>
          <a:p>
            <a:pPr lvl="1"/>
            <a:r>
              <a:rPr lang="cs-CZ" dirty="0"/>
              <a:t>5 As 84/2009 (Rozsudek Nejvyššího správního soudu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1948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Je ochrana objektu podle památkového zákona možná i v jeho velmi zchátralém stavu?</a:t>
            </a:r>
          </a:p>
          <a:p>
            <a:r>
              <a:rPr lang="cs-CZ" dirty="0" smtClean="0"/>
              <a:t>Aneb ztrácí objekt chátráním vlastnosti či znaky KP?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8920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Je ochrana objektu podle památkového zákona možná i v jeho velmi zchátralém stavu?</a:t>
            </a:r>
          </a:p>
          <a:p>
            <a:pPr lvl="1"/>
            <a:r>
              <a:rPr lang="cs-CZ" i="1" dirty="0" smtClean="0"/>
              <a:t>Ano</a:t>
            </a:r>
          </a:p>
          <a:p>
            <a:r>
              <a:rPr lang="cs-CZ" dirty="0" smtClean="0"/>
              <a:t>Aneb ztrácí objekt chátráním vlastnosti či znaky KP?</a:t>
            </a:r>
          </a:p>
          <a:p>
            <a:pPr lvl="1"/>
            <a:r>
              <a:rPr lang="cs-CZ" i="1" dirty="0" smtClean="0"/>
              <a:t>Ne</a:t>
            </a:r>
          </a:p>
          <a:p>
            <a:pPr lvl="1"/>
            <a:endParaRPr lang="cs-CZ" dirty="0"/>
          </a:p>
          <a:p>
            <a:pPr lvl="1"/>
            <a:r>
              <a:rPr lang="cs-CZ" i="1" dirty="0"/>
              <a:t>je-li ohrožen stav objektu, který má určitou památkovou hodnotu, o to více je nezbytná jeho ochrana prostřednictvím návrhu na jeho prohlášení za kulturní </a:t>
            </a:r>
            <a:r>
              <a:rPr lang="cs-CZ" i="1" dirty="0" smtClean="0"/>
              <a:t>památku</a:t>
            </a:r>
          </a:p>
          <a:p>
            <a:pPr lvl="1"/>
            <a:r>
              <a:rPr lang="cs-CZ" dirty="0"/>
              <a:t>6 As 37/2009 (Rozsudek Nejvyššího správního soudu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888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Vztahuje se na objekt památkový zákon, i když je objekt pouze v průběhu řízení, kdy může být návrh na zařazení mezi kulturní památky schválen nebo zamítnut?</a:t>
            </a:r>
          </a:p>
          <a:p>
            <a:endParaRPr lang="cs-CZ" dirty="0" smtClean="0"/>
          </a:p>
          <a:p>
            <a:r>
              <a:rPr lang="cs-CZ" dirty="0" smtClean="0"/>
              <a:t>Může být odstraněna stavba během řízení o KP?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1869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dirty="0" smtClean="0"/>
              <a:t>Vztahuje se na objekt památkový zákon, i když je objekt pouze v průběhu řízení (podání návrhu), kdy může být návrh na zařazení mezi kulturní památky schválen nebo zamítnut?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cs-CZ" sz="2300" dirty="0">
                <a:solidFill>
                  <a:schemeClr val="tx2"/>
                </a:solidFill>
              </a:rPr>
              <a:t>Ano, vztahuje</a:t>
            </a:r>
          </a:p>
          <a:p>
            <a:r>
              <a:rPr lang="cs-CZ" dirty="0" smtClean="0"/>
              <a:t>Může </a:t>
            </a:r>
            <a:r>
              <a:rPr lang="cs-CZ" dirty="0"/>
              <a:t>být odstraněna stavba během řízení o KP?</a:t>
            </a:r>
          </a:p>
          <a:p>
            <a:pPr lvl="1"/>
            <a:r>
              <a:rPr lang="cs-CZ" dirty="0" smtClean="0"/>
              <a:t>Ne</a:t>
            </a:r>
            <a:endParaRPr lang="cs-CZ" dirty="0"/>
          </a:p>
          <a:p>
            <a:pPr lvl="1"/>
            <a:r>
              <a:rPr lang="cs-CZ" dirty="0" smtClean="0"/>
              <a:t>§ 3 odst. 3</a:t>
            </a:r>
          </a:p>
          <a:p>
            <a:pPr lvl="2" algn="just"/>
            <a:r>
              <a:rPr lang="cs-CZ" i="1" dirty="0"/>
              <a:t>Vlastník věci je povinen od doručení vyrozumění podle odstavce 2 až do rozhodnutí ministerstva kultury </a:t>
            </a:r>
            <a:r>
              <a:rPr lang="cs-CZ" b="1" i="1" dirty="0"/>
              <a:t>chránit věc před poškozením, zničením nebo odcizením</a:t>
            </a:r>
            <a:r>
              <a:rPr lang="cs-CZ" i="1" dirty="0"/>
              <a:t> a oznámit ministerstvu kultury každou </a:t>
            </a:r>
            <a:r>
              <a:rPr lang="cs-CZ" b="1" i="1" dirty="0"/>
              <a:t>zamýšlenou i uskutečněnou změnu jejího vlastnictví, správy nebo užívání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5639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Pokud je prohlášení o KP ne zcela v souladu se zákonem (tedy např. v tomto řízení došlo k procesnímu nedostatku apod.), má toto prohlášení určitou platnost?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911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Pokud je prohlášení o KP ne zcela v souladu se zákonem (tedy např. v tomto řízení došlo k procesnímu nedostatku apod.), má toto prohlášení určitou platnost?</a:t>
            </a:r>
          </a:p>
          <a:p>
            <a:pPr lvl="1"/>
            <a:r>
              <a:rPr lang="cs-CZ" i="1" dirty="0" smtClean="0"/>
              <a:t>Podle </a:t>
            </a:r>
            <a:r>
              <a:rPr lang="cs-CZ" i="1" dirty="0"/>
              <a:t>povahy věci nemusí ovšem jít o postup v souladu se zákonem: avšak to, že rozhodnutí je případně nezákonné, neznamená ještě, že je </a:t>
            </a:r>
            <a:r>
              <a:rPr lang="cs-CZ" i="1" dirty="0" smtClean="0"/>
              <a:t>nicotné. </a:t>
            </a:r>
            <a:r>
              <a:rPr lang="cs-CZ" i="1" dirty="0"/>
              <a:t>Vzhledem k principu presumpce správnosti správních aktů pak ty vady, jež nepůsobí nicotnost rozhodnutí, nejsou právně významné (relevantní)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dirty="0" smtClean="0"/>
              <a:t>Stanovisko </a:t>
            </a:r>
            <a:r>
              <a:rPr lang="cs-CZ" dirty="0"/>
              <a:t>Ústavu státu a práva, Akademie věd České republiky č.j. 58/04 ze dne 28. června 2004.</a:t>
            </a:r>
          </a:p>
        </p:txBody>
      </p:sp>
    </p:spTree>
    <p:extLst>
      <p:ext uri="{BB962C8B-B14F-4D97-AF65-F5344CB8AC3E}">
        <p14:creationId xmlns:p14="http://schemas.microsoft.com/office/powerpoint/2010/main" val="2781074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ukotvení kulturních hodnot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Ústavní zákon č.1/1993 Sb., Ústava České </a:t>
            </a:r>
            <a:r>
              <a:rPr lang="cs-CZ" dirty="0" smtClean="0"/>
              <a:t>republiky</a:t>
            </a:r>
          </a:p>
          <a:p>
            <a:r>
              <a:rPr lang="cs-CZ" dirty="0"/>
              <a:t>Ústavní listina základních práv a </a:t>
            </a:r>
            <a:r>
              <a:rPr lang="cs-CZ" dirty="0" smtClean="0"/>
              <a:t>svobod</a:t>
            </a:r>
          </a:p>
          <a:p>
            <a:pPr lvl="1"/>
            <a:r>
              <a:rPr lang="cs-CZ" sz="2500" dirty="0"/>
              <a:t>vlastnit majetek </a:t>
            </a:r>
            <a:r>
              <a:rPr lang="cs-CZ" sz="2500" dirty="0" smtClean="0"/>
              <a:t>a svobodně </a:t>
            </a:r>
            <a:r>
              <a:rPr lang="cs-CZ" sz="2500" dirty="0"/>
              <a:t>s ním </a:t>
            </a:r>
            <a:r>
              <a:rPr lang="cs-CZ" sz="2500" dirty="0" smtClean="0"/>
              <a:t>nakládat</a:t>
            </a:r>
          </a:p>
          <a:p>
            <a:pPr lvl="1"/>
            <a:r>
              <a:rPr lang="cs-CZ" sz="2500" dirty="0" smtClean="0"/>
              <a:t>Čl. 35 odst. 3 - zájem na ochraně kulturních památek</a:t>
            </a:r>
            <a:endParaRPr lang="cs-CZ" dirty="0" smtClean="0"/>
          </a:p>
          <a:p>
            <a:r>
              <a:rPr lang="cs-CZ" dirty="0"/>
              <a:t>Z</a:t>
            </a:r>
            <a:r>
              <a:rPr lang="cs-CZ" dirty="0" smtClean="0"/>
              <a:t>ákony </a:t>
            </a:r>
            <a:r>
              <a:rPr lang="cs-CZ" dirty="0"/>
              <a:t>související s problematikou </a:t>
            </a:r>
            <a:endParaRPr lang="cs-CZ" dirty="0" smtClean="0"/>
          </a:p>
          <a:p>
            <a:pPr lvl="1"/>
            <a:r>
              <a:rPr lang="cs-CZ" dirty="0" smtClean="0"/>
              <a:t>kulturního života</a:t>
            </a:r>
          </a:p>
          <a:p>
            <a:pPr lvl="1"/>
            <a:r>
              <a:rPr lang="cs-CZ" dirty="0" smtClean="0"/>
              <a:t>vzdělávání</a:t>
            </a:r>
          </a:p>
          <a:p>
            <a:pPr lvl="1"/>
            <a:r>
              <a:rPr lang="cs-CZ" dirty="0" smtClean="0"/>
              <a:t>ochrany životního prostředí</a:t>
            </a:r>
          </a:p>
          <a:p>
            <a:pPr lvl="1"/>
            <a:r>
              <a:rPr lang="cs-CZ" dirty="0" smtClean="0"/>
              <a:t>územního </a:t>
            </a:r>
            <a:r>
              <a:rPr lang="cs-CZ" dirty="0"/>
              <a:t>plánování a stavebního řádu</a:t>
            </a:r>
          </a:p>
        </p:txBody>
      </p:sp>
    </p:spTree>
    <p:extLst>
      <p:ext uri="{BB962C8B-B14F-4D97-AF65-F5344CB8AC3E}">
        <p14:creationId xmlns:p14="http://schemas.microsoft.com/office/powerpoint/2010/main" val="551845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Plány ochrany </a:t>
            </a:r>
            <a:r>
              <a:rPr lang="cs-CZ" dirty="0" smtClean="0"/>
              <a:t>PR a 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Krajský </a:t>
            </a:r>
            <a:r>
              <a:rPr lang="cs-CZ" dirty="0" smtClean="0"/>
              <a:t>úřad</a:t>
            </a:r>
          </a:p>
          <a:p>
            <a:r>
              <a:rPr lang="cs-CZ" dirty="0"/>
              <a:t>na dobu nejdéle 10 </a:t>
            </a:r>
            <a:r>
              <a:rPr lang="cs-CZ" dirty="0" smtClean="0"/>
              <a:t>let</a:t>
            </a:r>
          </a:p>
          <a:p>
            <a:endParaRPr lang="cs-CZ" dirty="0"/>
          </a:p>
          <a:p>
            <a:pPr algn="just"/>
            <a:r>
              <a:rPr lang="cs-CZ" dirty="0"/>
              <a:t>Pokud po vydání plánu ochrany nabude účinnosti pro památkovou rezervaci, památkovou zónu nebo jejich část regulační </a:t>
            </a:r>
            <a:r>
              <a:rPr lang="cs-CZ" dirty="0" smtClean="0"/>
              <a:t>plán, </a:t>
            </a:r>
            <a:r>
              <a:rPr lang="cs-CZ" dirty="0"/>
              <a:t>pozbývají účinnosti ty podmínky plánu ochrany, které jsou v rozporu s tímto regulačním </a:t>
            </a:r>
            <a:r>
              <a:rPr lang="cs-CZ" dirty="0" smtClean="0"/>
              <a:t>plánem</a:t>
            </a:r>
          </a:p>
          <a:p>
            <a:pPr lvl="1" algn="just"/>
            <a:r>
              <a:rPr lang="cs-CZ" dirty="0" smtClean="0"/>
              <a:t>=</a:t>
            </a:r>
            <a:r>
              <a:rPr lang="en-US" dirty="0" smtClean="0"/>
              <a:t>&gt;</a:t>
            </a:r>
            <a:r>
              <a:rPr lang="en-US" dirty="0" err="1" smtClean="0"/>
              <a:t>Regula</a:t>
            </a:r>
            <a:r>
              <a:rPr lang="cs-CZ" dirty="0" smtClean="0"/>
              <a:t>ční plán </a:t>
            </a:r>
            <a:r>
              <a:rPr lang="en-US" dirty="0" smtClean="0"/>
              <a:t>&gt;</a:t>
            </a:r>
            <a:r>
              <a:rPr lang="cs-CZ" dirty="0" smtClean="0"/>
              <a:t> plán ochrany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78079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Evidence KP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Ústřední seznam KP ČR</a:t>
            </a:r>
          </a:p>
          <a:p>
            <a:pPr lvl="1"/>
            <a:r>
              <a:rPr lang="cs-CZ" dirty="0" smtClean="0"/>
              <a:t>KP</a:t>
            </a:r>
          </a:p>
          <a:p>
            <a:pPr lvl="1"/>
            <a:r>
              <a:rPr lang="cs-CZ" dirty="0" smtClean="0"/>
              <a:t>NKP</a:t>
            </a:r>
          </a:p>
          <a:p>
            <a:pPr lvl="1"/>
            <a:r>
              <a:rPr lang="cs-CZ" dirty="0" smtClean="0"/>
              <a:t>PR</a:t>
            </a:r>
          </a:p>
          <a:p>
            <a:pPr lvl="1"/>
            <a:r>
              <a:rPr lang="cs-CZ" dirty="0" smtClean="0"/>
              <a:t>PZ</a:t>
            </a:r>
          </a:p>
          <a:p>
            <a:pPr lvl="1"/>
            <a:r>
              <a:rPr lang="cs-CZ" dirty="0" smtClean="0"/>
              <a:t>Ochranné pásmo</a:t>
            </a:r>
          </a:p>
          <a:p>
            <a:pPr lvl="2"/>
            <a:r>
              <a:rPr lang="cs-CZ" dirty="0" smtClean="0"/>
              <a:t>Nemovité KP</a:t>
            </a:r>
          </a:p>
          <a:p>
            <a:pPr lvl="2"/>
            <a:r>
              <a:rPr lang="cs-CZ" dirty="0" smtClean="0"/>
              <a:t>Nemovité NKP</a:t>
            </a:r>
          </a:p>
          <a:p>
            <a:pPr lvl="2"/>
            <a:r>
              <a:rPr lang="cs-CZ" dirty="0" smtClean="0"/>
              <a:t>PR</a:t>
            </a:r>
          </a:p>
          <a:p>
            <a:pPr lvl="2"/>
            <a:r>
              <a:rPr lang="cs-CZ" dirty="0" smtClean="0"/>
              <a:t>PZ</a:t>
            </a:r>
          </a:p>
          <a:p>
            <a:r>
              <a:rPr lang="cs-CZ" dirty="0" smtClean="0"/>
              <a:t>Odborná organizace státní památkové péče - NPÚ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882393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Část </a:t>
            </a:r>
            <a:r>
              <a:rPr lang="cs-CZ" dirty="0" smtClean="0"/>
              <a:t>II. - </a:t>
            </a:r>
            <a:r>
              <a:rPr lang="cs-CZ" dirty="0"/>
              <a:t>Péče o kulturní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§ </a:t>
            </a:r>
            <a:r>
              <a:rPr lang="cs-CZ" dirty="0" smtClean="0"/>
              <a:t>9 odst. 1 </a:t>
            </a:r>
          </a:p>
          <a:p>
            <a:pPr lvl="1" algn="just"/>
            <a:r>
              <a:rPr lang="cs-CZ" dirty="0" smtClean="0"/>
              <a:t>Vlastník </a:t>
            </a:r>
            <a:r>
              <a:rPr lang="cs-CZ" dirty="0"/>
              <a:t>kulturní památky je povinen </a:t>
            </a:r>
            <a:r>
              <a:rPr lang="cs-CZ" b="1" dirty="0"/>
              <a:t>na vlastní náklad </a:t>
            </a:r>
            <a:r>
              <a:rPr lang="cs-CZ" dirty="0"/>
              <a:t>pečovat o její zachování, udržovat ji v </a:t>
            </a:r>
            <a:r>
              <a:rPr lang="cs-CZ" b="1" dirty="0"/>
              <a:t>dobrém stavu </a:t>
            </a:r>
            <a:r>
              <a:rPr lang="cs-CZ" dirty="0"/>
              <a:t>a chránit ji před ohrožením, poškozením, znehodnocením nebo odcizením. Kulturní památku je povinen </a:t>
            </a:r>
            <a:r>
              <a:rPr lang="cs-CZ" b="1" dirty="0"/>
              <a:t>užívat pouze způsobem</a:t>
            </a:r>
            <a:r>
              <a:rPr lang="cs-CZ" dirty="0"/>
              <a:t>, který </a:t>
            </a:r>
            <a:r>
              <a:rPr lang="cs-CZ" b="1" dirty="0"/>
              <a:t>odpovídá</a:t>
            </a:r>
            <a:r>
              <a:rPr lang="cs-CZ" dirty="0"/>
              <a:t> jejímu </a:t>
            </a:r>
            <a:r>
              <a:rPr lang="cs-CZ" b="1" dirty="0"/>
              <a:t>kulturně politickému významu, památkové hodnotě a technickému stavu</a:t>
            </a:r>
            <a:r>
              <a:rPr lang="cs-CZ" dirty="0" smtClean="0"/>
              <a:t>.</a:t>
            </a:r>
          </a:p>
          <a:p>
            <a:pPr lvl="2" algn="just"/>
            <a:r>
              <a:rPr lang="cs-CZ" dirty="0"/>
              <a:t>ten, kdo kulturní památku užívá </a:t>
            </a:r>
            <a:endParaRPr lang="cs-CZ" dirty="0" smtClean="0"/>
          </a:p>
          <a:p>
            <a:pPr lvl="2" algn="just"/>
            <a:r>
              <a:rPr lang="cs-CZ" dirty="0" smtClean="0"/>
              <a:t>organizace </a:t>
            </a:r>
            <a:r>
              <a:rPr lang="cs-CZ" dirty="0"/>
              <a:t>a </a:t>
            </a:r>
            <a:r>
              <a:rPr lang="cs-CZ" dirty="0" smtClean="0"/>
              <a:t>občané</a:t>
            </a:r>
          </a:p>
          <a:p>
            <a:pPr lvl="3" algn="just"/>
            <a:r>
              <a:rPr lang="cs-CZ" dirty="0"/>
              <a:t>počínat </a:t>
            </a:r>
            <a:r>
              <a:rPr lang="cs-CZ" dirty="0" smtClean="0"/>
              <a:t>si tak</a:t>
            </a:r>
            <a:r>
              <a:rPr lang="cs-CZ" dirty="0"/>
              <a:t>, aby nezpůsobili nepříznivé změny</a:t>
            </a:r>
          </a:p>
        </p:txBody>
      </p:sp>
    </p:spTree>
    <p:extLst>
      <p:ext uri="{BB962C8B-B14F-4D97-AF65-F5344CB8AC3E}">
        <p14:creationId xmlns:p14="http://schemas.microsoft.com/office/powerpoint/2010/main" val="19371158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</a:t>
            </a:r>
            <a:r>
              <a:rPr lang="cs-CZ" dirty="0" smtClean="0"/>
              <a:t>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Co je to dobrý stav KP?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83295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Co je to dobrý stav KP?</a:t>
            </a:r>
          </a:p>
          <a:p>
            <a:pPr lvl="1"/>
            <a:endParaRPr lang="cs-CZ" i="1" dirty="0" smtClean="0"/>
          </a:p>
          <a:p>
            <a:pPr lvl="1" algn="just"/>
            <a:r>
              <a:rPr lang="cs-CZ" i="1" dirty="0" smtClean="0"/>
              <a:t>lze </a:t>
            </a:r>
            <a:r>
              <a:rPr lang="cs-CZ" i="1" dirty="0"/>
              <a:t>dobrý stav považovat za takový, v němž kulturní památka při běžném udržování a bez nutnosti obnovy, může sloužit svému společenskému </a:t>
            </a:r>
            <a:r>
              <a:rPr lang="cs-CZ" i="1" dirty="0" smtClean="0"/>
              <a:t>účelu</a:t>
            </a:r>
          </a:p>
          <a:p>
            <a:pPr lvl="1" algn="just"/>
            <a:endParaRPr lang="cs-CZ" i="1" dirty="0"/>
          </a:p>
          <a:p>
            <a:pPr lvl="1" algn="just"/>
            <a:r>
              <a:rPr lang="cs-CZ" dirty="0"/>
              <a:t>1 A 8/2010 (Rozsudek Městského soudu v Praze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20870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Existuje nějaký postih pro vlastníka KP, který neplní svoji roli dle památkového zákona?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9506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Existuje nějaký postih pro vlastníka KP, který neplní svoji roli dle památkového zákona?</a:t>
            </a:r>
          </a:p>
          <a:p>
            <a:endParaRPr lang="cs-CZ" dirty="0"/>
          </a:p>
          <a:p>
            <a:pPr lvl="1"/>
            <a:r>
              <a:rPr lang="cs-CZ" i="1" dirty="0"/>
              <a:t>§ 229 trestního </a:t>
            </a:r>
            <a:r>
              <a:rPr lang="cs-CZ" i="1" dirty="0" smtClean="0"/>
              <a:t>zákoníku</a:t>
            </a:r>
          </a:p>
          <a:p>
            <a:pPr lvl="2" algn="just"/>
            <a:r>
              <a:rPr lang="cs-CZ" i="1" dirty="0" smtClean="0"/>
              <a:t>Kdo </a:t>
            </a:r>
            <a:r>
              <a:rPr lang="cs-CZ" i="1" dirty="0"/>
              <a:t>poškodí důležitý zájem kulturní, vědecký, na ochraně přírody, krajiny nebo životního prostředí, chráněný jiným právním </a:t>
            </a:r>
            <a:r>
              <a:rPr lang="cs-CZ" i="1" dirty="0" smtClean="0"/>
              <a:t>předpisem</a:t>
            </a:r>
          </a:p>
          <a:p>
            <a:pPr lvl="2" algn="just"/>
            <a:r>
              <a:rPr lang="cs-CZ" i="1" dirty="0"/>
              <a:t>bude potrestán odnětím svobody až na dvě léta, zákazem činnosti nebo propadnutím věci nebo jiné majetkové </a:t>
            </a:r>
            <a:r>
              <a:rPr lang="cs-CZ" i="1" dirty="0" smtClean="0"/>
              <a:t>hodnoty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8491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Co to znamená poškodit důležitý zájem?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8704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Co to znamená poškodit důležitý zájem?</a:t>
            </a:r>
          </a:p>
          <a:p>
            <a:pPr lvl="1"/>
            <a:endParaRPr lang="cs-CZ" dirty="0"/>
          </a:p>
          <a:p>
            <a:pPr lvl="1" algn="just"/>
            <a:r>
              <a:rPr lang="cs-CZ" i="1" dirty="0"/>
              <a:t>zničí, poškodí, učiní neupotřebitelnou nebo zašantročí vlastní věc větší hodnoty, která požívá ochrany podle jiného právního předpisu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9580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</a:t>
            </a:r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Co může být dokladem původního stavu památky?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095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 v oblasti kultury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Umění a knižní </a:t>
            </a:r>
            <a:r>
              <a:rPr lang="cs-CZ" dirty="0" smtClean="0"/>
              <a:t>kultura</a:t>
            </a:r>
          </a:p>
          <a:p>
            <a:pPr lvl="1"/>
            <a:r>
              <a:rPr lang="cs-CZ" dirty="0"/>
              <a:t>Dekret presidenta </a:t>
            </a:r>
            <a:r>
              <a:rPr lang="cs-CZ" dirty="0"/>
              <a:t>republiky č</a:t>
            </a:r>
            <a:r>
              <a:rPr lang="cs-CZ" dirty="0"/>
              <a:t>. 129/1945 Sb</a:t>
            </a:r>
            <a:r>
              <a:rPr lang="cs-CZ" dirty="0"/>
              <a:t>. </a:t>
            </a:r>
            <a:r>
              <a:rPr lang="pt-BR" dirty="0"/>
              <a:t>o </a:t>
            </a:r>
            <a:r>
              <a:rPr lang="pt-BR" dirty="0"/>
              <a:t>státním </a:t>
            </a:r>
            <a:r>
              <a:rPr lang="pt-BR" dirty="0" smtClean="0"/>
              <a:t>orchestru </a:t>
            </a:r>
            <a:r>
              <a:rPr lang="pt-BR" dirty="0"/>
              <a:t>Česká </a:t>
            </a:r>
            <a:r>
              <a:rPr lang="pt-BR" dirty="0" smtClean="0"/>
              <a:t>filharmonie</a:t>
            </a:r>
            <a:endParaRPr lang="cs-CZ" dirty="0" smtClean="0"/>
          </a:p>
          <a:p>
            <a:pPr lvl="1"/>
            <a:r>
              <a:rPr lang="pl-PL" dirty="0"/>
              <a:t>Zákon o některých druzích </a:t>
            </a:r>
            <a:r>
              <a:rPr lang="pl-PL" dirty="0"/>
              <a:t>podpory </a:t>
            </a:r>
            <a:r>
              <a:rPr lang="pl-PL" dirty="0"/>
              <a:t>kultury </a:t>
            </a:r>
            <a:r>
              <a:rPr lang="cs-CZ" dirty="0"/>
              <a:t>č. 203/2006 Sb.</a:t>
            </a:r>
          </a:p>
          <a:p>
            <a:r>
              <a:rPr lang="cs-CZ" dirty="0"/>
              <a:t>Neperiodický </a:t>
            </a:r>
            <a:r>
              <a:rPr lang="cs-CZ" dirty="0" smtClean="0"/>
              <a:t>tisk</a:t>
            </a:r>
          </a:p>
          <a:p>
            <a:pPr lvl="1"/>
            <a:r>
              <a:rPr lang="cs-CZ" dirty="0"/>
              <a:t>Zákon o </a:t>
            </a:r>
            <a:r>
              <a:rPr lang="cs-CZ" dirty="0"/>
              <a:t>neperiodických </a:t>
            </a:r>
            <a:r>
              <a:rPr lang="cs-CZ" dirty="0"/>
              <a:t>publikacích </a:t>
            </a:r>
            <a:r>
              <a:rPr lang="cs-CZ" dirty="0"/>
              <a:t>č. 37/1995 Sb</a:t>
            </a:r>
            <a:r>
              <a:rPr lang="cs-CZ" dirty="0"/>
              <a:t>.</a:t>
            </a:r>
          </a:p>
          <a:p>
            <a:r>
              <a:rPr lang="cs-CZ" dirty="0" smtClean="0"/>
              <a:t>Knihovny</a:t>
            </a:r>
          </a:p>
          <a:p>
            <a:pPr lvl="1"/>
            <a:r>
              <a:rPr lang="cs-CZ" dirty="0"/>
              <a:t>Zákon o </a:t>
            </a:r>
            <a:r>
              <a:rPr lang="cs-CZ" dirty="0"/>
              <a:t>knihovnách </a:t>
            </a:r>
            <a:r>
              <a:rPr lang="cs-CZ" dirty="0"/>
              <a:t>č. 257/2001 Sb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Vyhláška ministerstva kultury č. 88/2002 Sb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Nařízení </a:t>
            </a:r>
            <a:r>
              <a:rPr lang="cs-CZ" dirty="0"/>
              <a:t>vlády </a:t>
            </a:r>
            <a:r>
              <a:rPr lang="cs-CZ" dirty="0"/>
              <a:t>č. 288/2002 Sb</a:t>
            </a:r>
            <a:r>
              <a:rPr lang="cs-CZ" dirty="0"/>
              <a:t>.</a:t>
            </a:r>
          </a:p>
          <a:p>
            <a:r>
              <a:rPr lang="cs-CZ" dirty="0"/>
              <a:t>Ochrana movitého kulturního dědictví</a:t>
            </a:r>
          </a:p>
          <a:p>
            <a:pPr lvl="1"/>
            <a:r>
              <a:rPr lang="cs-CZ" dirty="0"/>
              <a:t>Zákon o Národní galerii v </a:t>
            </a:r>
            <a:r>
              <a:rPr lang="cs-CZ" dirty="0" smtClean="0"/>
              <a:t>Praze </a:t>
            </a:r>
            <a:r>
              <a:rPr lang="cs-CZ" b="1" dirty="0" smtClean="0"/>
              <a:t>č</a:t>
            </a:r>
            <a:r>
              <a:rPr lang="cs-CZ" b="1" dirty="0"/>
              <a:t>. 148/1949 Sb</a:t>
            </a:r>
            <a:r>
              <a:rPr lang="cs-CZ" b="1" dirty="0" smtClean="0"/>
              <a:t>.</a:t>
            </a:r>
          </a:p>
          <a:p>
            <a:pPr lvl="1"/>
            <a:r>
              <a:rPr lang="cs-CZ" dirty="0"/>
              <a:t>Zákon o ochraně sbírek muzejní </a:t>
            </a:r>
            <a:r>
              <a:rPr lang="cs-CZ" dirty="0" smtClean="0"/>
              <a:t>povahy </a:t>
            </a:r>
            <a:r>
              <a:rPr lang="cs-CZ" b="1" dirty="0"/>
              <a:t>č. 122/2000 Sb</a:t>
            </a:r>
            <a:r>
              <a:rPr lang="cs-CZ" b="1" dirty="0" smtClean="0"/>
              <a:t>.</a:t>
            </a:r>
          </a:p>
          <a:p>
            <a:pPr lvl="1"/>
            <a:r>
              <a:rPr lang="cs-CZ" dirty="0"/>
              <a:t>Vyhláška Ministerstva </a:t>
            </a:r>
            <a:r>
              <a:rPr lang="cs-CZ" dirty="0" smtClean="0"/>
              <a:t>kultury </a:t>
            </a:r>
            <a:r>
              <a:rPr lang="cs-CZ" b="1" dirty="0"/>
              <a:t>č. 275/2000 Sb</a:t>
            </a:r>
            <a:r>
              <a:rPr lang="cs-CZ" b="1" dirty="0" smtClean="0"/>
              <a:t>.</a:t>
            </a:r>
          </a:p>
          <a:p>
            <a:pPr lvl="1"/>
            <a:r>
              <a:rPr lang="cs-CZ" dirty="0"/>
              <a:t>Zákon o prodeji a vývozu předmětů kulturní </a:t>
            </a:r>
            <a:r>
              <a:rPr lang="cs-CZ" dirty="0" smtClean="0"/>
              <a:t>hodnoty </a:t>
            </a:r>
            <a:r>
              <a:rPr lang="cs-CZ" b="1" dirty="0"/>
              <a:t>č. 71/1994 Sb</a:t>
            </a:r>
            <a:r>
              <a:rPr lang="cs-CZ" b="1" dirty="0" smtClean="0"/>
              <a:t>.</a:t>
            </a:r>
          </a:p>
          <a:p>
            <a:pPr lvl="1"/>
            <a:r>
              <a:rPr lang="cs-CZ" dirty="0"/>
              <a:t>Zákon o navracení nezákonně vyvezených kulturních </a:t>
            </a:r>
            <a:r>
              <a:rPr lang="cs-CZ" dirty="0" smtClean="0"/>
              <a:t>statků </a:t>
            </a:r>
            <a:r>
              <a:rPr lang="cs-CZ" b="1" dirty="0"/>
              <a:t>č. </a:t>
            </a:r>
            <a:r>
              <a:rPr lang="cs-CZ" b="1"/>
              <a:t>101/2001 Sb.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1773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</a:t>
            </a:r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Co může být dokladem původního stavu památky?</a:t>
            </a:r>
          </a:p>
          <a:p>
            <a:pPr lvl="1"/>
            <a:endParaRPr lang="cs-CZ" dirty="0" smtClean="0"/>
          </a:p>
          <a:p>
            <a:pPr lvl="1"/>
            <a:r>
              <a:rPr lang="cs-CZ" i="1" dirty="0"/>
              <a:t>dochované archivní materiály jako např. fotografie, zprávy z místních kronik, dobové malby apod</a:t>
            </a:r>
            <a:r>
              <a:rPr lang="cs-CZ" i="1" dirty="0" smtClean="0"/>
              <a:t>.</a:t>
            </a:r>
          </a:p>
          <a:p>
            <a:pPr lvl="1"/>
            <a:endParaRPr lang="cs-CZ" i="1" dirty="0"/>
          </a:p>
          <a:p>
            <a:pPr lvl="1"/>
            <a:r>
              <a:rPr lang="cs-CZ" dirty="0"/>
              <a:t>7 A 165/94 (Rozsudek Vrchního soudu v Praze)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2333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11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Pokud je něco schváleno v kolaudačním či stavebním řízení, vyplývá z toho že daná změna je schválena i z hlediska památkového zákona?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4202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Pokud je něco schváleno v kolaudačním či stavebním řízení, vyplývá z toho že daná změna je schválena i z hlediska památkového zákona?</a:t>
            </a:r>
          </a:p>
          <a:p>
            <a:endParaRPr lang="cs-CZ" dirty="0" smtClean="0"/>
          </a:p>
          <a:p>
            <a:pPr lvl="1"/>
            <a:r>
              <a:rPr lang="cs-CZ" i="1" dirty="0" smtClean="0"/>
              <a:t>…stavební </a:t>
            </a:r>
            <a:r>
              <a:rPr lang="cs-CZ" i="1" dirty="0"/>
              <a:t>povolení a rovněž </a:t>
            </a:r>
            <a:r>
              <a:rPr lang="cs-CZ" i="1" dirty="0" smtClean="0"/>
              <a:t>kolaudační </a:t>
            </a:r>
            <a:r>
              <a:rPr lang="cs-CZ" i="1" dirty="0"/>
              <a:t>rozhodnutí </a:t>
            </a:r>
            <a:endParaRPr lang="cs-CZ" i="1" dirty="0" smtClean="0"/>
          </a:p>
          <a:p>
            <a:pPr lvl="1"/>
            <a:r>
              <a:rPr lang="cs-CZ" i="1" dirty="0" smtClean="0"/>
              <a:t>…jiné </a:t>
            </a:r>
            <a:r>
              <a:rPr lang="cs-CZ" i="1" dirty="0"/>
              <a:t>správní řízení, sledující primárně jiný </a:t>
            </a:r>
            <a:r>
              <a:rPr lang="cs-CZ" i="1" dirty="0" smtClean="0"/>
              <a:t>účel</a:t>
            </a:r>
          </a:p>
          <a:p>
            <a:pPr lvl="1"/>
            <a:r>
              <a:rPr lang="cs-CZ" i="1" dirty="0" smtClean="0"/>
              <a:t>než posouzení podle zákona o státní památkové péči</a:t>
            </a:r>
          </a:p>
          <a:p>
            <a:pPr lvl="1"/>
            <a:endParaRPr lang="cs-CZ" i="1" dirty="0"/>
          </a:p>
          <a:p>
            <a:pPr lvl="1"/>
            <a:r>
              <a:rPr lang="cs-CZ" dirty="0"/>
              <a:t>11 Ca 168/2005 (Rozsudek Městského soudu v Praze</a:t>
            </a:r>
            <a:r>
              <a:rPr lang="cs-CZ" dirty="0" smtClean="0"/>
              <a:t>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93775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Je zřícenina stavbou?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98376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Je zřícenina stavbou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r>
              <a:rPr lang="cs-CZ" i="1" dirty="0" smtClean="0"/>
              <a:t>(samostatnou </a:t>
            </a:r>
            <a:r>
              <a:rPr lang="cs-CZ" i="1" dirty="0"/>
              <a:t>nemovitou věcí v dnešním </a:t>
            </a:r>
            <a:r>
              <a:rPr lang="cs-CZ" i="1" dirty="0" smtClean="0"/>
              <a:t>pojetí)</a:t>
            </a:r>
          </a:p>
          <a:p>
            <a:pPr algn="just"/>
            <a:r>
              <a:rPr lang="cs-CZ" i="1" dirty="0" smtClean="0"/>
              <a:t>…povahu </a:t>
            </a:r>
            <a:r>
              <a:rPr lang="cs-CZ" i="1" dirty="0"/>
              <a:t>stavby ztratil, protože jeho zkáza dostoupila takového stupně, že již není patrné dispoziční řešení prvního nadzemního </a:t>
            </a:r>
            <a:r>
              <a:rPr lang="cs-CZ" i="1" dirty="0" smtClean="0"/>
              <a:t>podlaží</a:t>
            </a:r>
          </a:p>
          <a:p>
            <a:pPr lvl="1" algn="just"/>
            <a:r>
              <a:rPr lang="cs-CZ" i="1" dirty="0"/>
              <a:t>Pojem „první nadzemní podlaží“ není přitom možno brát </a:t>
            </a:r>
            <a:r>
              <a:rPr lang="cs-CZ" i="1" dirty="0" smtClean="0"/>
              <a:t>doslova, </a:t>
            </a:r>
            <a:r>
              <a:rPr lang="cs-CZ" i="1" dirty="0"/>
              <a:t>neboť stavební struktury středověkých hradů bývaly </a:t>
            </a:r>
            <a:r>
              <a:rPr lang="cs-CZ" i="1" dirty="0" smtClean="0"/>
              <a:t>atypické</a:t>
            </a:r>
          </a:p>
          <a:p>
            <a:pPr lvl="1" algn="just"/>
            <a:endParaRPr lang="cs-CZ" i="1" dirty="0"/>
          </a:p>
          <a:p>
            <a:pPr lvl="1" algn="just"/>
            <a:r>
              <a:rPr lang="cs-CZ" dirty="0"/>
              <a:t>1 As 93/2008 (Rozsudek Nejvyššího správního soudu</a:t>
            </a:r>
            <a:r>
              <a:rPr lang="cs-CZ" dirty="0" smtClean="0"/>
              <a:t>)</a:t>
            </a:r>
          </a:p>
          <a:p>
            <a:pPr lvl="1"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05366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</a:t>
            </a:r>
            <a:r>
              <a:rPr lang="cs-CZ" dirty="0" smtClean="0"/>
              <a:t>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Je možná libovolná změna užívání KP?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6822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Je možná libovolná změna užívání KP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pPr lvl="1" algn="just"/>
            <a:r>
              <a:rPr lang="cs-CZ" dirty="0"/>
              <a:t>Vlastník </a:t>
            </a:r>
            <a:r>
              <a:rPr lang="cs-CZ" dirty="0" smtClean="0"/>
              <a:t>KP je </a:t>
            </a:r>
            <a:r>
              <a:rPr lang="cs-CZ" dirty="0"/>
              <a:t>povinen každou zamýšlenou změnu jejího užívání, a jde-li o nemovitou </a:t>
            </a:r>
            <a:r>
              <a:rPr lang="cs-CZ" dirty="0" smtClean="0"/>
              <a:t>KP, </a:t>
            </a:r>
            <a:r>
              <a:rPr lang="cs-CZ" dirty="0"/>
              <a:t>i její zamýšlené vyklizení, předem oznámit </a:t>
            </a:r>
            <a:r>
              <a:rPr lang="cs-CZ" dirty="0" smtClean="0"/>
              <a:t>úřadu ORP, </a:t>
            </a:r>
            <a:r>
              <a:rPr lang="cs-CZ" dirty="0"/>
              <a:t>jde-li o </a:t>
            </a:r>
            <a:r>
              <a:rPr lang="cs-CZ" dirty="0" smtClean="0"/>
              <a:t>NKP KÚ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r>
              <a:rPr lang="cs-CZ" dirty="0"/>
              <a:t>§ </a:t>
            </a:r>
            <a:r>
              <a:rPr lang="cs-CZ" dirty="0" smtClean="0"/>
              <a:t>12 odst. 2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66538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</a:t>
            </a:r>
            <a:r>
              <a:rPr lang="cs-CZ" dirty="0" smtClean="0"/>
              <a:t>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Může být na KP zřízena hypotéka?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43668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Může být na KP zřízena hypotéka?</a:t>
            </a:r>
          </a:p>
          <a:p>
            <a:pPr lvl="1" algn="just"/>
            <a:endParaRPr lang="cs-CZ" i="1" dirty="0" smtClean="0"/>
          </a:p>
          <a:p>
            <a:pPr lvl="1" algn="just"/>
            <a:r>
              <a:rPr lang="cs-CZ" i="1" dirty="0" smtClean="0"/>
              <a:t>zatížení </a:t>
            </a:r>
            <a:r>
              <a:rPr lang="cs-CZ" i="1" dirty="0"/>
              <a:t>nemovitosti, jež je národní kulturní památkou, smluvním zástavním právem není nikterak v rozporu s platným právním </a:t>
            </a:r>
            <a:r>
              <a:rPr lang="cs-CZ" i="1" dirty="0" smtClean="0"/>
              <a:t>řádem</a:t>
            </a:r>
          </a:p>
          <a:p>
            <a:pPr lvl="1" algn="just"/>
            <a:endParaRPr lang="cs-CZ" i="1" dirty="0"/>
          </a:p>
          <a:p>
            <a:pPr lvl="1" algn="just"/>
            <a:r>
              <a:rPr lang="cs-CZ" dirty="0"/>
              <a:t>Stanovisko Ministerstva kultury, odboru památkové péče č.j. 9266/2003 ze dne 2. června 2003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8516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Předkupní právo </a:t>
            </a:r>
            <a:r>
              <a:rPr lang="cs-CZ" dirty="0"/>
              <a:t>státu na přednostní </a:t>
            </a:r>
            <a:r>
              <a:rPr lang="cs-CZ" dirty="0" smtClean="0"/>
              <a:t>koupi KP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Vlastník </a:t>
            </a:r>
            <a:r>
              <a:rPr lang="cs-CZ" dirty="0" smtClean="0"/>
              <a:t>KP </a:t>
            </a:r>
          </a:p>
          <a:p>
            <a:pPr lvl="1" algn="just"/>
            <a:r>
              <a:rPr lang="cs-CZ" dirty="0" smtClean="0"/>
              <a:t>povinen </a:t>
            </a:r>
            <a:r>
              <a:rPr lang="cs-CZ" dirty="0"/>
              <a:t>v případě zamýšleného prodeje (úplatného převodu vlastnictví) </a:t>
            </a:r>
            <a:r>
              <a:rPr lang="cs-CZ" dirty="0" smtClean="0"/>
              <a:t>přednostně </a:t>
            </a:r>
            <a:r>
              <a:rPr lang="cs-CZ" dirty="0"/>
              <a:t>nabídnout </a:t>
            </a:r>
            <a:r>
              <a:rPr lang="cs-CZ" dirty="0" smtClean="0"/>
              <a:t>MK ke </a:t>
            </a:r>
            <a:r>
              <a:rPr lang="cs-CZ" dirty="0"/>
              <a:t>koupi </a:t>
            </a:r>
            <a:endParaRPr lang="cs-CZ" dirty="0" smtClean="0"/>
          </a:p>
          <a:p>
            <a:pPr lvl="2" algn="just"/>
            <a:r>
              <a:rPr lang="cs-CZ" dirty="0" smtClean="0"/>
              <a:t>(s </a:t>
            </a:r>
            <a:r>
              <a:rPr lang="cs-CZ" dirty="0"/>
              <a:t>výjimkou prodeje mezi osobami blízkými nebo </a:t>
            </a:r>
            <a:r>
              <a:rPr lang="cs-CZ" dirty="0" smtClean="0"/>
              <a:t>spoluvlastníky)</a:t>
            </a:r>
          </a:p>
          <a:p>
            <a:pPr algn="just"/>
            <a:r>
              <a:rPr lang="cs-CZ" dirty="0" smtClean="0"/>
              <a:t>MK</a:t>
            </a:r>
          </a:p>
          <a:p>
            <a:pPr lvl="1" algn="just"/>
            <a:r>
              <a:rPr lang="cs-CZ" dirty="0" smtClean="0"/>
              <a:t>je povinno</a:t>
            </a:r>
          </a:p>
          <a:p>
            <a:pPr lvl="2" algn="just"/>
            <a:r>
              <a:rPr lang="cs-CZ" dirty="0" smtClean="0"/>
              <a:t>movitá </a:t>
            </a:r>
            <a:r>
              <a:rPr lang="cs-CZ" dirty="0"/>
              <a:t>kulturní </a:t>
            </a:r>
            <a:r>
              <a:rPr lang="cs-CZ" dirty="0" smtClean="0"/>
              <a:t>památka </a:t>
            </a:r>
            <a:r>
              <a:rPr lang="cs-CZ" dirty="0"/>
              <a:t>ve lhůtě </a:t>
            </a:r>
            <a:r>
              <a:rPr lang="cs-CZ" dirty="0" smtClean="0"/>
              <a:t>3 </a:t>
            </a:r>
            <a:r>
              <a:rPr lang="cs-CZ" dirty="0"/>
              <a:t>měsíců a </a:t>
            </a:r>
            <a:endParaRPr lang="cs-CZ" dirty="0" smtClean="0"/>
          </a:p>
          <a:p>
            <a:pPr lvl="2" algn="just"/>
            <a:r>
              <a:rPr lang="cs-CZ" dirty="0" smtClean="0"/>
              <a:t>nemovitá </a:t>
            </a:r>
            <a:r>
              <a:rPr lang="cs-CZ" dirty="0"/>
              <a:t>kulturní </a:t>
            </a:r>
            <a:r>
              <a:rPr lang="cs-CZ" dirty="0" smtClean="0"/>
              <a:t>památka </a:t>
            </a:r>
            <a:r>
              <a:rPr lang="cs-CZ" dirty="0"/>
              <a:t>ve lhůtě 6</a:t>
            </a:r>
            <a:r>
              <a:rPr lang="cs-CZ" dirty="0" smtClean="0"/>
              <a:t> měsíců</a:t>
            </a:r>
          </a:p>
          <a:p>
            <a:pPr lvl="2" algn="just"/>
            <a:r>
              <a:rPr lang="cs-CZ" dirty="0"/>
              <a:t>o</a:t>
            </a:r>
            <a:r>
              <a:rPr lang="cs-CZ" dirty="0" smtClean="0"/>
              <a:t>d doručení </a:t>
            </a:r>
            <a:r>
              <a:rPr lang="cs-CZ" dirty="0"/>
              <a:t>nabídky oznámit vlastníku kulturní památky, že nabídku </a:t>
            </a:r>
            <a:r>
              <a:rPr lang="cs-CZ" dirty="0" smtClean="0"/>
              <a:t>přijímá,  </a:t>
            </a:r>
            <a:r>
              <a:rPr lang="cs-CZ" dirty="0"/>
              <a:t>jinak právo </a:t>
            </a:r>
            <a:r>
              <a:rPr lang="cs-CZ" dirty="0" smtClean="0"/>
              <a:t>státu zaniká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134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 v oblasti </a:t>
            </a:r>
            <a:r>
              <a:rPr lang="cs-CZ" dirty="0" smtClean="0"/>
              <a:t>památkové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Zákon č. 20/1987 Sb</a:t>
            </a:r>
            <a:r>
              <a:rPr lang="cs-CZ" b="1" i="1" dirty="0"/>
              <a:t>. </a:t>
            </a:r>
            <a:r>
              <a:rPr lang="cs-CZ" dirty="0"/>
              <a:t>o státní památkové </a:t>
            </a:r>
            <a:r>
              <a:rPr lang="cs-CZ" dirty="0" smtClean="0"/>
              <a:t>péči</a:t>
            </a:r>
          </a:p>
          <a:p>
            <a:pPr lvl="1"/>
            <a:r>
              <a:rPr lang="cs-CZ" dirty="0" smtClean="0"/>
              <a:t>Prováděcí vyhláška 66/1988 </a:t>
            </a:r>
            <a:r>
              <a:rPr lang="cs-CZ" dirty="0"/>
              <a:t>Sb.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Sdělení MZ 73/2000 úmluva o ochraně architektonického dědictví Evropy</a:t>
            </a:r>
          </a:p>
          <a:p>
            <a:r>
              <a:rPr lang="cs-CZ" dirty="0"/>
              <a:t>Sdělení </a:t>
            </a:r>
            <a:r>
              <a:rPr lang="cs-CZ" dirty="0" smtClean="0"/>
              <a:t>MZ 9/2000 úmluva o ochraně archeologického dědictví Evropy</a:t>
            </a:r>
          </a:p>
          <a:p>
            <a:r>
              <a:rPr lang="cs-CZ" dirty="0"/>
              <a:t>Sdělení MZ </a:t>
            </a:r>
            <a:r>
              <a:rPr lang="cs-CZ" dirty="0" smtClean="0"/>
              <a:t>13/2005 </a:t>
            </a:r>
            <a:r>
              <a:rPr lang="cs-CZ" dirty="0"/>
              <a:t>úmluva </a:t>
            </a:r>
            <a:r>
              <a:rPr lang="cs-CZ" dirty="0" smtClean="0"/>
              <a:t>o krajině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78586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</a:t>
            </a:r>
            <a:r>
              <a:rPr lang="cs-CZ" dirty="0" smtClean="0"/>
              <a:t>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Lze KP darovat?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32083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Lze KP darovat?</a:t>
            </a:r>
          </a:p>
          <a:p>
            <a:pPr lvl="1"/>
            <a:endParaRPr lang="cs-CZ" dirty="0" smtClean="0"/>
          </a:p>
          <a:p>
            <a:pPr lvl="1" algn="just"/>
            <a:r>
              <a:rPr lang="cs-CZ" i="1" dirty="0"/>
              <a:t>Hodlá-li vlastník věci tuto věc, zatíženou věcným předkupním právem, darovat neboli zcizit bezúplatně, pak povinnost nabídnout věc ke koupi tomu, kdo je z předkupního práva oprávněn, vlastníka věci nestíhá, neboť to zákon </a:t>
            </a:r>
            <a:r>
              <a:rPr lang="cs-CZ" i="1" dirty="0" smtClean="0"/>
              <a:t>nestanoví.</a:t>
            </a:r>
          </a:p>
          <a:p>
            <a:pPr lvl="1" algn="just"/>
            <a:endParaRPr lang="cs-CZ" i="1" dirty="0"/>
          </a:p>
          <a:p>
            <a:pPr lvl="1" algn="just"/>
            <a:r>
              <a:rPr lang="cs-CZ" dirty="0"/>
              <a:t>Stanovisko Ministerstva kultury, odboru památkové péče č.j. 17138/2003 ze dne 31. října 2003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9296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</a:t>
            </a:r>
            <a:r>
              <a:rPr lang="cs-CZ" dirty="0" smtClean="0"/>
              <a:t>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Lze KP vložit do a.s. či o.p.s.?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44834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</a:t>
            </a:r>
            <a:r>
              <a:rPr lang="cs-CZ" dirty="0" smtClean="0"/>
              <a:t>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Lze KP vložit do a.s. či o.p.s.?</a:t>
            </a:r>
          </a:p>
          <a:p>
            <a:pPr lvl="1"/>
            <a:r>
              <a:rPr lang="cs-CZ" dirty="0" smtClean="0"/>
              <a:t>a.s.</a:t>
            </a:r>
          </a:p>
          <a:p>
            <a:pPr lvl="2" algn="just"/>
            <a:r>
              <a:rPr lang="cs-CZ" i="1" dirty="0"/>
              <a:t>Výše uvedený převod vlastnictví nemovité národní kulturní památky lze považovat za úplatný a tedy podléhající režimu § 13 zákona o státní památkové </a:t>
            </a:r>
            <a:r>
              <a:rPr lang="cs-CZ" i="1" dirty="0" smtClean="0"/>
              <a:t>péči</a:t>
            </a:r>
          </a:p>
          <a:p>
            <a:pPr lvl="2" algn="just"/>
            <a:r>
              <a:rPr lang="cs-CZ" dirty="0"/>
              <a:t>Stanovisko Ministerstva kultury, odboru památkové péče č.j. 9266/2003 ze dne 24. června 2003 </a:t>
            </a:r>
          </a:p>
          <a:p>
            <a:pPr lvl="1" algn="just"/>
            <a:r>
              <a:rPr lang="cs-CZ" dirty="0" err="1" smtClean="0"/>
              <a:t>o.p.s</a:t>
            </a:r>
            <a:endParaRPr lang="cs-CZ" dirty="0" smtClean="0"/>
          </a:p>
          <a:p>
            <a:pPr lvl="2" algn="just"/>
            <a:r>
              <a:rPr lang="cs-CZ" i="1" dirty="0"/>
              <a:t>vložení nemovité národní kulturní památky do obecně prospěšné společnosti za úplatný převod považovat </a:t>
            </a:r>
            <a:r>
              <a:rPr lang="cs-CZ" i="1" dirty="0" smtClean="0"/>
              <a:t>nelze</a:t>
            </a:r>
          </a:p>
          <a:p>
            <a:pPr lvl="2" algn="just"/>
            <a:r>
              <a:rPr lang="cs-CZ" dirty="0"/>
              <a:t>Stanovisko Ministerstva kultury památkové inspekce č.j. MK 65330/2011 PI ze dne 16. prosince 2011</a:t>
            </a:r>
          </a:p>
          <a:p>
            <a:pPr lvl="2"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83595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Plastová okna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zásada </a:t>
            </a:r>
            <a:r>
              <a:rPr lang="cs-CZ" dirty="0"/>
              <a:t>materiálové pravdivosti, pravdivosti díla a pravdivosti </a:t>
            </a:r>
            <a:r>
              <a:rPr lang="cs-CZ" dirty="0" smtClean="0"/>
              <a:t>formy</a:t>
            </a:r>
          </a:p>
          <a:p>
            <a:pPr lvl="1" algn="just"/>
            <a:r>
              <a:rPr lang="cs-CZ" i="1" dirty="0"/>
              <a:t>Sice jsou v současné době k dispozici bohatě profilovaná plastová okna, ve své povrchové podobě však </a:t>
            </a:r>
            <a:r>
              <a:rPr lang="cs-CZ" b="1" i="1" dirty="0"/>
              <a:t>nejsou k vlastnostem stavební památky pravdivá</a:t>
            </a:r>
            <a:r>
              <a:rPr lang="cs-CZ" i="1" dirty="0"/>
              <a:t>. Nelze odmítnout to, že jejich první optický dojem odráží hladkost a nediferencovanost. Také stárnutí materiálu neodpovídají žádané harmonické souhře všech na fasádě použitých materiálů a jejich povrchů. Z pohledu památkové péče je při výběru nových oken cílem přiblížit se co nejvíce původnímu </a:t>
            </a:r>
            <a:r>
              <a:rPr lang="cs-CZ" i="1" dirty="0" smtClean="0"/>
              <a:t>stavu.</a:t>
            </a:r>
          </a:p>
          <a:p>
            <a:pPr lvl="1" algn="just"/>
            <a:r>
              <a:rPr lang="cs-CZ" i="1" dirty="0"/>
              <a:t>Ačkoli dává soudní dvůr za pravdu žalobci, že </a:t>
            </a:r>
            <a:r>
              <a:rPr lang="cs-CZ" b="1" i="1" dirty="0"/>
              <a:t>použití dřevěných oken vedle již osazených plastových oken </a:t>
            </a:r>
            <a:r>
              <a:rPr lang="cs-CZ" i="1" dirty="0"/>
              <a:t>v jeho objektu a v sousedních objektech </a:t>
            </a:r>
            <a:r>
              <a:rPr lang="cs-CZ" b="1" i="1" dirty="0"/>
              <a:t>povede k jen málo uspokojivému stavu</a:t>
            </a:r>
            <a:r>
              <a:rPr lang="cs-CZ" i="1" dirty="0"/>
              <a:t>, tak je </a:t>
            </a:r>
            <a:r>
              <a:rPr lang="cs-CZ" b="1" i="1" dirty="0"/>
              <a:t>tento přechodný problém snesitelný </a:t>
            </a:r>
            <a:r>
              <a:rPr lang="cs-CZ" i="1" dirty="0"/>
              <a:t>a z pohledu památkové péče s ohledem na možnost osazování plastových oken tím </a:t>
            </a:r>
            <a:r>
              <a:rPr lang="cs-CZ" b="1" i="1" dirty="0"/>
              <a:t>nejmenším </a:t>
            </a:r>
            <a:r>
              <a:rPr lang="cs-CZ" b="1" i="1" dirty="0" smtClean="0"/>
              <a:t>zlem.</a:t>
            </a:r>
          </a:p>
          <a:p>
            <a:pPr algn="just"/>
            <a:r>
              <a:rPr lang="cs-CZ" dirty="0"/>
              <a:t>2 B 94.2926 (Rozsudek bavorského Správního soudního dvora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4799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17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Lze přemístit KP?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91619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Lze přemístit KP?</a:t>
            </a:r>
          </a:p>
          <a:p>
            <a:pPr lvl="1"/>
            <a:r>
              <a:rPr lang="cs-CZ" dirty="0" smtClean="0"/>
              <a:t>KP</a:t>
            </a:r>
          </a:p>
          <a:p>
            <a:pPr lvl="1"/>
            <a:r>
              <a:rPr lang="cs-CZ" dirty="0" smtClean="0"/>
              <a:t>Nemovitá KP</a:t>
            </a:r>
          </a:p>
          <a:p>
            <a:pPr lvl="2"/>
            <a:r>
              <a:rPr lang="cs-CZ" dirty="0" smtClean="0"/>
              <a:t>Souhlas KÚ</a:t>
            </a:r>
          </a:p>
          <a:p>
            <a:pPr lvl="2"/>
            <a:r>
              <a:rPr lang="cs-CZ" dirty="0" smtClean="0"/>
              <a:t>Vyjádření NPÚ</a:t>
            </a:r>
          </a:p>
          <a:p>
            <a:pPr lvl="1"/>
            <a:r>
              <a:rPr lang="cs-CZ" dirty="0" smtClean="0"/>
              <a:t>Movitá KP – trvalé přemístění</a:t>
            </a:r>
          </a:p>
          <a:p>
            <a:pPr lvl="2"/>
            <a:r>
              <a:rPr lang="cs-CZ" dirty="0" smtClean="0"/>
              <a:t>Souhlas KÚ</a:t>
            </a:r>
          </a:p>
          <a:p>
            <a:pPr lvl="2"/>
            <a:r>
              <a:rPr lang="cs-CZ" dirty="0"/>
              <a:t>Vyjádření </a:t>
            </a:r>
            <a:r>
              <a:rPr lang="cs-CZ" dirty="0" smtClean="0"/>
              <a:t>NPÚ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Přemístění</a:t>
            </a:r>
          </a:p>
          <a:p>
            <a:pPr lvl="2"/>
            <a:r>
              <a:rPr lang="cs-CZ" dirty="0" smtClean="0"/>
              <a:t>Odstranění z původního místa</a:t>
            </a:r>
          </a:p>
          <a:p>
            <a:pPr lvl="2"/>
            <a:r>
              <a:rPr lang="cs-CZ" dirty="0" smtClean="0"/>
              <a:t>Umístění na nové místo</a:t>
            </a:r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2387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</a:t>
            </a:r>
            <a:r>
              <a:rPr lang="cs-CZ" dirty="0" smtClean="0"/>
              <a:t>18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Lze KP zabavit v exekuci?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18110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Lze </a:t>
            </a:r>
            <a:r>
              <a:rPr lang="cs-CZ" dirty="0"/>
              <a:t>KP zabavit v exekuci</a:t>
            </a:r>
            <a:r>
              <a:rPr lang="cs-CZ" dirty="0" smtClean="0"/>
              <a:t>?</a:t>
            </a:r>
          </a:p>
          <a:p>
            <a:pPr lvl="1"/>
            <a:endParaRPr lang="cs-CZ" dirty="0"/>
          </a:p>
          <a:p>
            <a:pPr lvl="1" algn="just"/>
            <a:r>
              <a:rPr lang="cs-CZ" i="1" dirty="0"/>
              <a:t>Provedení výkonu rozhodnutí či exekuce by pak bylo vázáno na souhlas správního orgánu podle § 18 odst. 2 zákona o státní památkové péči s přemístěním kulturní památky, jež se stala konkrétním předmětem výkonu </a:t>
            </a:r>
            <a:r>
              <a:rPr lang="cs-CZ" i="1" dirty="0" smtClean="0"/>
              <a:t>rozhodnutí.</a:t>
            </a:r>
          </a:p>
          <a:p>
            <a:pPr lvl="1" algn="just"/>
            <a:endParaRPr lang="cs-CZ" i="1" dirty="0"/>
          </a:p>
          <a:p>
            <a:pPr lvl="1" algn="just"/>
            <a:r>
              <a:rPr lang="cs-CZ" dirty="0"/>
              <a:t>31 </a:t>
            </a:r>
            <a:r>
              <a:rPr lang="cs-CZ" dirty="0" err="1"/>
              <a:t>Cdo</a:t>
            </a:r>
            <a:r>
              <a:rPr lang="cs-CZ" dirty="0"/>
              <a:t> 3310/2009 (Rozsudek Nejvyššího soudu)</a:t>
            </a:r>
          </a:p>
          <a:p>
            <a:pPr lvl="1" algn="just"/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74960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Restaurátorské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754760" cy="112968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1 malířská </a:t>
            </a:r>
            <a:r>
              <a:rPr lang="cs-CZ" dirty="0"/>
              <a:t>umělecká </a:t>
            </a:r>
            <a:r>
              <a:rPr lang="cs-CZ" dirty="0" smtClean="0"/>
              <a:t>díla</a:t>
            </a:r>
            <a:endParaRPr lang="cs-CZ" dirty="0"/>
          </a:p>
          <a:p>
            <a:r>
              <a:rPr lang="cs-CZ" dirty="0" smtClean="0"/>
              <a:t>2 sochařská </a:t>
            </a:r>
            <a:r>
              <a:rPr lang="cs-CZ" dirty="0"/>
              <a:t>umělecká </a:t>
            </a:r>
            <a:r>
              <a:rPr lang="cs-CZ" dirty="0" smtClean="0"/>
              <a:t>díla</a:t>
            </a:r>
          </a:p>
          <a:p>
            <a:r>
              <a:rPr lang="cs-CZ" dirty="0" smtClean="0"/>
              <a:t>3 uměleckořemeslná </a:t>
            </a:r>
            <a:r>
              <a:rPr lang="cs-CZ" dirty="0"/>
              <a:t>díla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565159"/>
              </p:ext>
            </p:extLst>
          </p:nvPr>
        </p:nvGraphicFramePr>
        <p:xfrm>
          <a:off x="539552" y="2432520"/>
          <a:ext cx="7776864" cy="3372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9595"/>
                <a:gridCol w="7247269"/>
              </a:tblGrid>
              <a:tr h="25420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Kód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Položka třídníku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793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Malířská umělecká díla na plátně, dřevěných a kovových deskách, na papíře a pergamenu, na skle a jiných nestavebních materiálech, nástěnné malby, figurální sgrafita a polychromie na sochařských dílech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195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 a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Polychromovaná sochařská umělecká díla z kamene, dřeva, kovu, keramiky, terakoty, štuku, sádry, umělého kamene a jiných výtvarných materiálů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35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 b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Nepolychromovaná sochařská umělecká díla z kamene, dřeva, kovu, keramiky, terakoty, štuku, sádry, umělého kamene a jiných výtvarných materiálů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042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a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Polychromovaná nefigurální uměleckořemeslná díla z kamene, štuku, umělého kamene, sádry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195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b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Nepolychromovaná nefigurální uměleckořemeslná díla z kamene, dřeva, štuku, umělého kamene, sádry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1597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c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Uměleckořemeslná díla z umělého mramoru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1597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d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Uměleckořemeslná nefigurální malířská díla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1597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e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Uměleckořemeslné povrchové úpravy na nefigurálních dílech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1640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f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Zbroj, zbraně, mechanické přístroje, stroje a další podobné předměty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195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g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Uměleckořemeslná díla ze skla, keramiky a porcelánu, drahých kovů, z obecných kovů, z textilu, z papíru a pergamenu, z přírodních materiálů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1712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h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Hudební nástroje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165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i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Ostatní uměleckořemeslná díla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4992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Zákon č</a:t>
            </a:r>
            <a:r>
              <a:rPr lang="cs-CZ" dirty="0"/>
              <a:t>. 20/1987 Sb</a:t>
            </a:r>
            <a:r>
              <a:rPr lang="cs-CZ" b="1" i="1" dirty="0" smtClean="0"/>
              <a:t>. </a:t>
            </a:r>
            <a:r>
              <a:rPr lang="cs-CZ" dirty="0"/>
              <a:t>o státní památkové péči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Nařízení zákona jsou prováděna dle </a:t>
            </a:r>
            <a:r>
              <a:rPr lang="cs-CZ" dirty="0" err="1"/>
              <a:t>vyhl</a:t>
            </a:r>
            <a:r>
              <a:rPr lang="cs-CZ" dirty="0"/>
              <a:t>. č.66/1998 Sb</a:t>
            </a:r>
            <a:r>
              <a:rPr lang="cs-CZ" dirty="0" smtClean="0"/>
              <a:t>.</a:t>
            </a:r>
          </a:p>
          <a:p>
            <a:r>
              <a:rPr lang="cs-CZ" dirty="0" smtClean="0"/>
              <a:t>6 částí:</a:t>
            </a:r>
          </a:p>
          <a:p>
            <a:pPr lvl="1"/>
            <a:r>
              <a:rPr lang="cs-CZ" dirty="0" smtClean="0"/>
              <a:t>Část první - Základní ustanovení</a:t>
            </a:r>
          </a:p>
          <a:p>
            <a:pPr lvl="1"/>
            <a:r>
              <a:rPr lang="cs-CZ" dirty="0" smtClean="0"/>
              <a:t>Část druhá - Péče o kulturní památky</a:t>
            </a:r>
          </a:p>
          <a:p>
            <a:pPr lvl="1"/>
            <a:r>
              <a:rPr lang="cs-CZ" dirty="0" smtClean="0"/>
              <a:t>Část třetí - Archeologické výzkumy a nálezy</a:t>
            </a:r>
          </a:p>
          <a:p>
            <a:pPr lvl="1"/>
            <a:r>
              <a:rPr lang="cs-CZ" dirty="0" smtClean="0"/>
              <a:t>Část čtvrtá - Orgány a organizace státní památkové péče</a:t>
            </a:r>
          </a:p>
          <a:p>
            <a:pPr lvl="1"/>
            <a:r>
              <a:rPr lang="cs-CZ" dirty="0" smtClean="0"/>
              <a:t>Část pátá - Opatření při porušení povinností</a:t>
            </a:r>
          </a:p>
          <a:p>
            <a:pPr lvl="1"/>
            <a:r>
              <a:rPr lang="cs-CZ" dirty="0" smtClean="0"/>
              <a:t>Část šestá - Ustanovení společná a závěrečná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145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Část </a:t>
            </a:r>
            <a:r>
              <a:rPr lang="cs-CZ" dirty="0" smtClean="0"/>
              <a:t>III. - </a:t>
            </a:r>
            <a:r>
              <a:rPr lang="cs-CZ" dirty="0"/>
              <a:t>Archeologické výzkumy a nálezy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§ 23</a:t>
            </a:r>
          </a:p>
          <a:p>
            <a:pPr lvl="1" algn="just"/>
            <a:r>
              <a:rPr lang="cs-CZ" dirty="0" smtClean="0"/>
              <a:t>Archeologickým </a:t>
            </a:r>
            <a:r>
              <a:rPr lang="cs-CZ" dirty="0"/>
              <a:t>nálezem je věc (soubor věcí), která je dokladem nebo pozůstatkem života člověka a jeho činnosti od počátku jeho vývoje do novověku a zachovala se zpravidla pod zemí</a:t>
            </a:r>
          </a:p>
        </p:txBody>
      </p:sp>
    </p:spTree>
    <p:extLst>
      <p:ext uri="{BB962C8B-B14F-4D97-AF65-F5344CB8AC3E}">
        <p14:creationId xmlns:p14="http://schemas.microsoft.com/office/powerpoint/2010/main" val="27256849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Komu patří archeologický nález?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330559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Komu patří archeologický nález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pPr lvl="1"/>
            <a:r>
              <a:rPr lang="cs-CZ" dirty="0"/>
              <a:t>§ 23a</a:t>
            </a:r>
          </a:p>
          <a:p>
            <a:pPr lvl="2" algn="just"/>
            <a:r>
              <a:rPr lang="cs-CZ" i="1" dirty="0" smtClean="0"/>
              <a:t>movité </a:t>
            </a:r>
            <a:r>
              <a:rPr lang="cs-CZ" i="1" dirty="0"/>
              <a:t>archeologické nálezy jsou vlastnictvím </a:t>
            </a:r>
            <a:r>
              <a:rPr lang="cs-CZ" i="1" dirty="0" smtClean="0"/>
              <a:t>kraje</a:t>
            </a:r>
          </a:p>
          <a:p>
            <a:pPr lvl="2" algn="just"/>
            <a:r>
              <a:rPr lang="cs-CZ" i="1" dirty="0" smtClean="0"/>
              <a:t>nejde-li </a:t>
            </a:r>
            <a:r>
              <a:rPr lang="cs-CZ" i="1" dirty="0"/>
              <a:t>o movité archeologické nálezy příspěvkovou organizací nebo organizační složkou </a:t>
            </a:r>
            <a:r>
              <a:rPr lang="cs-CZ" i="1" dirty="0" smtClean="0"/>
              <a:t>obce či státu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4184465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Část V</a:t>
            </a:r>
            <a:r>
              <a:rPr lang="cs-CZ" dirty="0" smtClean="0"/>
              <a:t>. - </a:t>
            </a:r>
            <a:r>
              <a:rPr lang="cs-CZ" dirty="0"/>
              <a:t>porušení povinností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Pokuta</a:t>
            </a:r>
          </a:p>
          <a:p>
            <a:pPr lvl="1" algn="just"/>
            <a:r>
              <a:rPr lang="cs-CZ" dirty="0"/>
              <a:t>Obecní úřad </a:t>
            </a:r>
            <a:r>
              <a:rPr lang="cs-CZ" dirty="0" smtClean="0"/>
              <a:t>ORP </a:t>
            </a:r>
          </a:p>
          <a:p>
            <a:pPr lvl="2" algn="just"/>
            <a:r>
              <a:rPr lang="cs-CZ" dirty="0" smtClean="0"/>
              <a:t>KP</a:t>
            </a:r>
          </a:p>
          <a:p>
            <a:pPr lvl="2" algn="just"/>
            <a:r>
              <a:rPr lang="cs-CZ" dirty="0" smtClean="0"/>
              <a:t>uloží </a:t>
            </a:r>
            <a:r>
              <a:rPr lang="cs-CZ" dirty="0"/>
              <a:t>pokutu až do výše 2 mil.  </a:t>
            </a:r>
            <a:r>
              <a:rPr lang="cs-CZ" dirty="0" smtClean="0"/>
              <a:t>Kč PO </a:t>
            </a:r>
            <a:r>
              <a:rPr lang="cs-CZ" dirty="0"/>
              <a:t>nebo </a:t>
            </a:r>
            <a:r>
              <a:rPr lang="cs-CZ" dirty="0" smtClean="0"/>
              <a:t>FO </a:t>
            </a:r>
            <a:r>
              <a:rPr lang="cs-CZ" dirty="0"/>
              <a:t>oprávněné k </a:t>
            </a:r>
            <a:r>
              <a:rPr lang="cs-CZ" dirty="0" smtClean="0"/>
              <a:t>podnikání</a:t>
            </a:r>
          </a:p>
          <a:p>
            <a:pPr lvl="2" algn="just"/>
            <a:r>
              <a:rPr lang="cs-CZ" dirty="0"/>
              <a:t>může uložit pokutu až do výše </a:t>
            </a:r>
            <a:r>
              <a:rPr lang="cs-CZ" dirty="0" smtClean="0"/>
              <a:t>2 mil</a:t>
            </a:r>
            <a:r>
              <a:rPr lang="cs-CZ" dirty="0"/>
              <a:t>.  Kč </a:t>
            </a:r>
            <a:r>
              <a:rPr lang="cs-CZ" dirty="0" smtClean="0"/>
              <a:t>FO, která </a:t>
            </a:r>
            <a:r>
              <a:rPr lang="cs-CZ" dirty="0"/>
              <a:t>se dopustí přestupku</a:t>
            </a:r>
            <a:endParaRPr lang="cs-CZ" dirty="0" smtClean="0"/>
          </a:p>
          <a:p>
            <a:pPr lvl="1" algn="just"/>
            <a:r>
              <a:rPr lang="cs-CZ" dirty="0" smtClean="0"/>
              <a:t>KÚ</a:t>
            </a:r>
          </a:p>
          <a:p>
            <a:pPr lvl="2" algn="just"/>
            <a:r>
              <a:rPr lang="cs-CZ" dirty="0" smtClean="0"/>
              <a:t>NKP</a:t>
            </a:r>
          </a:p>
          <a:p>
            <a:pPr lvl="2" algn="just"/>
            <a:r>
              <a:rPr lang="cs-CZ" dirty="0"/>
              <a:t>uloží pokutu až do výše </a:t>
            </a:r>
            <a:r>
              <a:rPr lang="cs-CZ" dirty="0" smtClean="0"/>
              <a:t>4 mil.  Kč </a:t>
            </a:r>
            <a:r>
              <a:rPr lang="cs-CZ" dirty="0"/>
              <a:t>PO nebo FO oprávněné k </a:t>
            </a:r>
            <a:r>
              <a:rPr lang="cs-CZ" dirty="0" smtClean="0"/>
              <a:t>podnikání</a:t>
            </a:r>
          </a:p>
          <a:p>
            <a:pPr lvl="2" algn="just"/>
            <a:r>
              <a:rPr lang="cs-CZ" dirty="0"/>
              <a:t>může uložit pokutu až do výše </a:t>
            </a:r>
            <a:r>
              <a:rPr lang="cs-CZ" dirty="0" smtClean="0"/>
              <a:t>4 </a:t>
            </a:r>
            <a:r>
              <a:rPr lang="cs-CZ" dirty="0"/>
              <a:t>mil.  Kč FO, která se dopustí přestupku</a:t>
            </a:r>
          </a:p>
          <a:p>
            <a:pPr lvl="2" algn="just"/>
            <a:endParaRPr lang="cs-CZ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174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 I. – Vyhlašování KP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KP</a:t>
            </a:r>
          </a:p>
          <a:p>
            <a:pPr lvl="1"/>
            <a:r>
              <a:rPr lang="cs-CZ" dirty="0" smtClean="0"/>
              <a:t>Prohlašuje Ministerstvo kultury</a:t>
            </a:r>
          </a:p>
          <a:p>
            <a:pPr lvl="1"/>
            <a:r>
              <a:rPr lang="cs-CZ" dirty="0" smtClean="0"/>
              <a:t>Vyjádření KÚ a </a:t>
            </a:r>
            <a:r>
              <a:rPr lang="cs-CZ" dirty="0" err="1" smtClean="0"/>
              <a:t>úORP</a:t>
            </a:r>
            <a:endParaRPr lang="cs-CZ" dirty="0" smtClean="0"/>
          </a:p>
          <a:p>
            <a:pPr lvl="1"/>
            <a:r>
              <a:rPr lang="cs-CZ" dirty="0" smtClean="0"/>
              <a:t>Archeologický nález na návrh AV ČR</a:t>
            </a:r>
          </a:p>
          <a:p>
            <a:r>
              <a:rPr lang="cs-CZ" dirty="0" smtClean="0"/>
              <a:t>NKP</a:t>
            </a:r>
          </a:p>
          <a:p>
            <a:pPr lvl="1"/>
            <a:r>
              <a:rPr lang="cs-CZ" dirty="0" smtClean="0"/>
              <a:t>Prohlašuje vláda ČR nařízením</a:t>
            </a:r>
          </a:p>
          <a:p>
            <a:r>
              <a:rPr lang="cs-CZ" dirty="0" smtClean="0"/>
              <a:t>PR</a:t>
            </a:r>
          </a:p>
          <a:p>
            <a:pPr lvl="1"/>
            <a:r>
              <a:rPr lang="cs-CZ" dirty="0"/>
              <a:t>Prohlašuje vláda ČR </a:t>
            </a:r>
            <a:r>
              <a:rPr lang="cs-CZ" dirty="0" smtClean="0"/>
              <a:t>nařízením</a:t>
            </a:r>
          </a:p>
          <a:p>
            <a:r>
              <a:rPr lang="cs-CZ" dirty="0" smtClean="0"/>
              <a:t>PZ</a:t>
            </a:r>
          </a:p>
          <a:p>
            <a:pPr lvl="1"/>
            <a:r>
              <a:rPr lang="cs-CZ" dirty="0"/>
              <a:t>Prohlašuje Ministerstvo </a:t>
            </a:r>
            <a:r>
              <a:rPr lang="cs-CZ" dirty="0" smtClean="0"/>
              <a:t>kultury</a:t>
            </a:r>
            <a:endParaRPr lang="cs-CZ" dirty="0"/>
          </a:p>
          <a:p>
            <a:pPr lvl="1"/>
            <a:r>
              <a:rPr lang="cs-CZ" dirty="0"/>
              <a:t>Vyjádření </a:t>
            </a:r>
            <a:r>
              <a:rPr lang="cs-CZ" dirty="0" smtClean="0"/>
              <a:t>KÚ</a:t>
            </a:r>
          </a:p>
          <a:p>
            <a:r>
              <a:rPr lang="cs-CZ" dirty="0" smtClean="0"/>
              <a:t>Ochranné pásmo</a:t>
            </a:r>
          </a:p>
          <a:p>
            <a:pPr lvl="1"/>
            <a:r>
              <a:rPr lang="cs-CZ" dirty="0" smtClean="0"/>
              <a:t>Úřad ORP</a:t>
            </a:r>
          </a:p>
          <a:p>
            <a:pPr lvl="1"/>
            <a:r>
              <a:rPr lang="cs-CZ" dirty="0" smtClean="0"/>
              <a:t>Vyjádření NPÚ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13166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Část 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Definice </a:t>
            </a:r>
            <a:r>
              <a:rPr lang="cs-CZ" dirty="0" smtClean="0"/>
              <a:t>KP</a:t>
            </a:r>
          </a:p>
          <a:p>
            <a:r>
              <a:rPr lang="cs-CZ" dirty="0" smtClean="0"/>
              <a:t>nemovité </a:t>
            </a:r>
            <a:r>
              <a:rPr lang="cs-CZ" dirty="0"/>
              <a:t>a movité věci, popřípadě jejich </a:t>
            </a:r>
            <a:r>
              <a:rPr lang="cs-CZ" dirty="0" smtClean="0"/>
              <a:t>soubory:</a:t>
            </a:r>
            <a:endParaRPr lang="cs-CZ" dirty="0"/>
          </a:p>
          <a:p>
            <a:pPr lvl="1" algn="just"/>
            <a:r>
              <a:rPr lang="cs-CZ" dirty="0" smtClean="0"/>
              <a:t>které </a:t>
            </a:r>
            <a:r>
              <a:rPr lang="cs-CZ" dirty="0"/>
              <a:t>jsou </a:t>
            </a:r>
            <a:r>
              <a:rPr lang="cs-CZ" b="1" dirty="0"/>
              <a:t>významnými doklady</a:t>
            </a:r>
            <a:r>
              <a:rPr lang="cs-CZ" dirty="0"/>
              <a:t> </a:t>
            </a:r>
            <a:r>
              <a:rPr lang="cs-CZ" b="1" dirty="0"/>
              <a:t>historického vývoje</a:t>
            </a:r>
            <a:r>
              <a:rPr lang="cs-CZ" dirty="0"/>
              <a:t>, životního způsobu a prostředí společnosti od nejstarších dob do současnosti, jako </a:t>
            </a:r>
            <a:r>
              <a:rPr lang="cs-CZ" b="1" dirty="0"/>
              <a:t>projevy tvůrčích schopností </a:t>
            </a:r>
            <a:r>
              <a:rPr lang="cs-CZ" dirty="0"/>
              <a:t>a práce člověka z nejrůznějších oborů lidské činnosti, pro jejich </a:t>
            </a:r>
            <a:r>
              <a:rPr lang="cs-CZ" b="1" dirty="0"/>
              <a:t>hodnoty revoluční, historické, umělecké, vědecké a </a:t>
            </a:r>
            <a:r>
              <a:rPr lang="cs-CZ" b="1" dirty="0" smtClean="0"/>
              <a:t>technické</a:t>
            </a:r>
            <a:endParaRPr lang="cs-CZ" b="1" dirty="0"/>
          </a:p>
          <a:p>
            <a:pPr lvl="1"/>
            <a:r>
              <a:rPr lang="cs-CZ" dirty="0" smtClean="0"/>
              <a:t>které </a:t>
            </a:r>
            <a:r>
              <a:rPr lang="cs-CZ" dirty="0"/>
              <a:t>mají </a:t>
            </a:r>
            <a:r>
              <a:rPr lang="cs-CZ" b="1" dirty="0"/>
              <a:t>přímý vztah k významným osobnostem </a:t>
            </a:r>
            <a:r>
              <a:rPr lang="cs-CZ" dirty="0"/>
              <a:t>a historickým událostem</a:t>
            </a:r>
          </a:p>
        </p:txBody>
      </p:sp>
    </p:spTree>
    <p:extLst>
      <p:ext uri="{BB962C8B-B14F-4D97-AF65-F5344CB8AC3E}">
        <p14:creationId xmlns:p14="http://schemas.microsoft.com/office/powerpoint/2010/main" val="877163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Může být za kulturní památku prohlášen objekt, který je projevem nekulturnosti člověka?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0291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Může být za kulturní památku prohlášen objekt, který je projevem nekulturnosti člověka?</a:t>
            </a:r>
          </a:p>
          <a:p>
            <a:pPr lvl="1"/>
            <a:endParaRPr lang="cs-CZ" dirty="0" smtClean="0"/>
          </a:p>
          <a:p>
            <a:pPr lvl="1"/>
            <a:r>
              <a:rPr lang="cs-CZ" i="1" dirty="0" smtClean="0"/>
              <a:t>I doklad „</a:t>
            </a:r>
            <a:r>
              <a:rPr lang="cs-CZ" i="1" dirty="0" err="1" smtClean="0"/>
              <a:t>nekultury</a:t>
            </a:r>
            <a:r>
              <a:rPr lang="cs-CZ" i="1" dirty="0" smtClean="0"/>
              <a:t>“</a:t>
            </a:r>
          </a:p>
          <a:p>
            <a:pPr lvl="1"/>
            <a:endParaRPr lang="cs-CZ" i="1" dirty="0"/>
          </a:p>
          <a:p>
            <a:pPr lvl="1"/>
            <a:r>
              <a:rPr lang="cs-CZ" dirty="0" smtClean="0"/>
              <a:t>10 C 22/88 (Rozsudek Vrchního správního soudu spolkové země Porýní – Falc)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9885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522</TotalTime>
  <Words>2072</Words>
  <Application>Microsoft Office PowerPoint</Application>
  <PresentationFormat>Předvádění na obrazovce (4:3)</PresentationFormat>
  <Paragraphs>350</Paragraphs>
  <Slides>53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53</vt:i4>
      </vt:variant>
    </vt:vector>
  </HeadingPairs>
  <TitlesOfParts>
    <vt:vector size="54" baseType="lpstr">
      <vt:lpstr>Původ</vt:lpstr>
      <vt:lpstr>Legislativní rámec památkové péče v České republice </vt:lpstr>
      <vt:lpstr>Základní ukotvení kulturních hodnot</vt:lpstr>
      <vt:lpstr>Legislativa v oblasti kultury</vt:lpstr>
      <vt:lpstr>Legislativa v oblasti památkové péče</vt:lpstr>
      <vt:lpstr>Zákon č. 20/1987 Sb. o státní památkové péči</vt:lpstr>
      <vt:lpstr>Část I. – Vyhlašování KP</vt:lpstr>
      <vt:lpstr>Část I.</vt:lpstr>
      <vt:lpstr>Otázka 1</vt:lpstr>
      <vt:lpstr>Otázka 1</vt:lpstr>
      <vt:lpstr>Otázka 2</vt:lpstr>
      <vt:lpstr>Otázka 2</vt:lpstr>
      <vt:lpstr>Otázka 3</vt:lpstr>
      <vt:lpstr>Otázka 3</vt:lpstr>
      <vt:lpstr>Otázka 4</vt:lpstr>
      <vt:lpstr>Otázka 4</vt:lpstr>
      <vt:lpstr>Otázka 5</vt:lpstr>
      <vt:lpstr>Otázka 5</vt:lpstr>
      <vt:lpstr>Otázka 6</vt:lpstr>
      <vt:lpstr>Otázka 6</vt:lpstr>
      <vt:lpstr>Plány ochrany PR a PZ</vt:lpstr>
      <vt:lpstr>Evidence KP</vt:lpstr>
      <vt:lpstr>Část II. - Péče o kulturní památky</vt:lpstr>
      <vt:lpstr>Otázka 7</vt:lpstr>
      <vt:lpstr>Otázka 7</vt:lpstr>
      <vt:lpstr>Otázka 8</vt:lpstr>
      <vt:lpstr>Otázka 8</vt:lpstr>
      <vt:lpstr>Otázka 9</vt:lpstr>
      <vt:lpstr>Otázka 9</vt:lpstr>
      <vt:lpstr>Otázka 10</vt:lpstr>
      <vt:lpstr>Otázka 10</vt:lpstr>
      <vt:lpstr>Otázka 11</vt:lpstr>
      <vt:lpstr>Otázka 11</vt:lpstr>
      <vt:lpstr>Otázka 12</vt:lpstr>
      <vt:lpstr>Otázka 12</vt:lpstr>
      <vt:lpstr>Otázka 13</vt:lpstr>
      <vt:lpstr>Otázka 13</vt:lpstr>
      <vt:lpstr>Otázka 14</vt:lpstr>
      <vt:lpstr>Otázka 14</vt:lpstr>
      <vt:lpstr>Předkupní právo státu na přednostní koupi KP </vt:lpstr>
      <vt:lpstr>Otázka 15</vt:lpstr>
      <vt:lpstr>Otázka 15</vt:lpstr>
      <vt:lpstr>Otázka 16</vt:lpstr>
      <vt:lpstr>Otázka 16</vt:lpstr>
      <vt:lpstr>Plastová okna</vt:lpstr>
      <vt:lpstr>Otázka 17</vt:lpstr>
      <vt:lpstr>Otázka 17</vt:lpstr>
      <vt:lpstr>Otázka 18</vt:lpstr>
      <vt:lpstr>Otázka 18</vt:lpstr>
      <vt:lpstr>Restaurátorské činnosti</vt:lpstr>
      <vt:lpstr>Část III. - Archeologické výzkumy a nálezy</vt:lpstr>
      <vt:lpstr>Otázka 19</vt:lpstr>
      <vt:lpstr>Otázka 19</vt:lpstr>
      <vt:lpstr>Část V. - porušení povinností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a regenerace kulturních hodnot v území</dc:title>
  <dc:creator>Pařil Vilém</dc:creator>
  <cp:lastModifiedBy>Pařil Vilém</cp:lastModifiedBy>
  <cp:revision>65</cp:revision>
  <dcterms:created xsi:type="dcterms:W3CDTF">2012-09-11T10:49:52Z</dcterms:created>
  <dcterms:modified xsi:type="dcterms:W3CDTF">2012-10-22T09:57:55Z</dcterms:modified>
</cp:coreProperties>
</file>