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8" r:id="rId4"/>
    <p:sldId id="269" r:id="rId5"/>
    <p:sldId id="270" r:id="rId6"/>
    <p:sldId id="291" r:id="rId7"/>
    <p:sldId id="271" r:id="rId8"/>
    <p:sldId id="272" r:id="rId9"/>
    <p:sldId id="290" r:id="rId10"/>
    <p:sldId id="273" r:id="rId11"/>
    <p:sldId id="292" r:id="rId12"/>
    <p:sldId id="293" r:id="rId13"/>
    <p:sldId id="274" r:id="rId14"/>
    <p:sldId id="275" r:id="rId15"/>
    <p:sldId id="276" r:id="rId16"/>
    <p:sldId id="295" r:id="rId17"/>
    <p:sldId id="319" r:id="rId18"/>
    <p:sldId id="305" r:id="rId19"/>
    <p:sldId id="296" r:id="rId20"/>
    <p:sldId id="323" r:id="rId21"/>
    <p:sldId id="324" r:id="rId22"/>
    <p:sldId id="325" r:id="rId23"/>
    <p:sldId id="326" r:id="rId24"/>
    <p:sldId id="327" r:id="rId25"/>
    <p:sldId id="328" r:id="rId26"/>
    <p:sldId id="329" r:id="rId27"/>
    <p:sldId id="322" r:id="rId28"/>
    <p:sldId id="297" r:id="rId29"/>
    <p:sldId id="303" r:id="rId30"/>
    <p:sldId id="307" r:id="rId31"/>
    <p:sldId id="306" r:id="rId32"/>
    <p:sldId id="301" r:id="rId33"/>
    <p:sldId id="310" r:id="rId34"/>
    <p:sldId id="312" r:id="rId35"/>
    <p:sldId id="314" r:id="rId36"/>
    <p:sldId id="316" r:id="rId37"/>
    <p:sldId id="317" r:id="rId38"/>
    <p:sldId id="318" r:id="rId39"/>
    <p:sldId id="321" r:id="rId40"/>
    <p:sldId id="315" r:id="rId41"/>
    <p:sldId id="298" r:id="rId42"/>
    <p:sldId id="294" r:id="rId43"/>
    <p:sldId id="300" r:id="rId44"/>
    <p:sldId id="299" r:id="rId45"/>
    <p:sldId id="304" r:id="rId4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78"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cs-CZ" smtClean="0"/>
              <a:t>Kliknutím lze upravit styl.</a:t>
            </a:r>
            <a:endParaRPr kumimoji="0" lang="en-US"/>
          </a:p>
        </p:txBody>
      </p:sp>
      <p:sp>
        <p:nvSpPr>
          <p:cNvPr id="9" name="Podnadpis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a:xfrm>
            <a:off x="6400800" y="6355080"/>
            <a:ext cx="2286000" cy="365760"/>
          </a:xfrm>
        </p:spPr>
        <p:txBody>
          <a:bodyPr/>
          <a:lstStyle>
            <a:lvl1pPr>
              <a:defRPr sz="1400"/>
            </a:lvl1pPr>
          </a:lstStyle>
          <a:p>
            <a:fld id="{F369E104-6805-41DA-8ED7-271D2E945757}" type="datetimeFigureOut">
              <a:rPr lang="cs-CZ" smtClean="0"/>
              <a:t>29.10.2012</a:t>
            </a:fld>
            <a:endParaRPr lang="cs-CZ"/>
          </a:p>
        </p:txBody>
      </p:sp>
      <p:sp>
        <p:nvSpPr>
          <p:cNvPr id="17" name="Zástupný symbol pro zápatí 16"/>
          <p:cNvSpPr>
            <a:spLocks noGrp="1"/>
          </p:cNvSpPr>
          <p:nvPr>
            <p:ph type="ftr" sz="quarter" idx="11"/>
          </p:nvPr>
        </p:nvSpPr>
        <p:spPr>
          <a:xfrm>
            <a:off x="2898648" y="6355080"/>
            <a:ext cx="3474720" cy="365760"/>
          </a:xfrm>
        </p:spPr>
        <p:txBody>
          <a:bodyPr/>
          <a:lstStyle/>
          <a:p>
            <a:endParaRPr lang="cs-CZ"/>
          </a:p>
        </p:txBody>
      </p:sp>
      <p:sp>
        <p:nvSpPr>
          <p:cNvPr id="29" name="Zástupný symbol pro číslo snímku 28"/>
          <p:cNvSpPr>
            <a:spLocks noGrp="1"/>
          </p:cNvSpPr>
          <p:nvPr>
            <p:ph type="sldNum" sz="quarter" idx="12"/>
          </p:nvPr>
        </p:nvSpPr>
        <p:spPr>
          <a:xfrm>
            <a:off x="1216152" y="6355080"/>
            <a:ext cx="1219200" cy="365760"/>
          </a:xfrm>
        </p:spPr>
        <p:txBody>
          <a:bodyPr/>
          <a:lstStyle/>
          <a:p>
            <a:fld id="{95D58378-4893-49A8-9FBA-B00B22B4710B}" type="slidenum">
              <a:rPr lang="cs-CZ" smtClean="0"/>
              <a:t>‹#›</a:t>
            </a:fld>
            <a:endParaRPr lang="cs-CZ"/>
          </a:p>
        </p:txBody>
      </p:sp>
      <p:sp>
        <p:nvSpPr>
          <p:cNvPr id="21" name="Obdélník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Obdélník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Obdélník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F369E104-6805-41DA-8ED7-271D2E945757}" type="datetimeFigureOut">
              <a:rPr lang="cs-CZ" smtClean="0"/>
              <a:t>29.10.2012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5D58378-4893-49A8-9FBA-B00B22B4710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F369E104-6805-41DA-8ED7-271D2E945757}" type="datetimeFigureOut">
              <a:rPr lang="cs-CZ" smtClean="0"/>
              <a:t>29.10.2012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5D58378-4893-49A8-9FBA-B00B22B4710B}" type="slidenum">
              <a:rPr lang="cs-CZ" smtClean="0"/>
              <a:t>‹#›</a:t>
            </a:fld>
            <a:endParaRPr lang="cs-CZ"/>
          </a:p>
        </p:txBody>
      </p:sp>
      <p:sp>
        <p:nvSpPr>
          <p:cNvPr id="7" name="Přímá spojnice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Rovnoramenný trojúhelník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římá spojnice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F369E104-6805-41DA-8ED7-271D2E945757}" type="datetimeFigureOut">
              <a:rPr lang="cs-CZ" smtClean="0"/>
              <a:t>29.10.2012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5D58378-4893-49A8-9FBA-B00B22B4710B}" type="slidenum">
              <a:rPr lang="cs-CZ" smtClean="0"/>
              <a:t>‹#›</a:t>
            </a:fld>
            <a:endParaRPr lang="cs-CZ"/>
          </a:p>
        </p:txBody>
      </p:sp>
      <p:sp>
        <p:nvSpPr>
          <p:cNvPr id="8" name="Zástupný symbol pro obsah 7"/>
          <p:cNvSpPr>
            <a:spLocks noGrp="1"/>
          </p:cNvSpPr>
          <p:nvPr>
            <p:ph sz="quarter" idx="1"/>
          </p:nvPr>
        </p:nvSpPr>
        <p:spPr>
          <a:xfrm>
            <a:off x="457200" y="1219200"/>
            <a:ext cx="8229600" cy="493776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a:xfrm>
            <a:off x="6400800" y="6355080"/>
            <a:ext cx="2286000" cy="365760"/>
          </a:xfrm>
        </p:spPr>
        <p:txBody>
          <a:bodyPr/>
          <a:lstStyle/>
          <a:p>
            <a:fld id="{F369E104-6805-41DA-8ED7-271D2E945757}" type="datetimeFigureOut">
              <a:rPr lang="cs-CZ" smtClean="0"/>
              <a:t>29.10.2012</a:t>
            </a:fld>
            <a:endParaRPr lang="cs-CZ"/>
          </a:p>
        </p:txBody>
      </p:sp>
      <p:sp>
        <p:nvSpPr>
          <p:cNvPr id="5" name="Zástupný symbol pro zápatí 4"/>
          <p:cNvSpPr>
            <a:spLocks noGrp="1"/>
          </p:cNvSpPr>
          <p:nvPr>
            <p:ph type="ftr" sz="quarter" idx="11"/>
          </p:nvPr>
        </p:nvSpPr>
        <p:spPr>
          <a:xfrm>
            <a:off x="2898648" y="6355080"/>
            <a:ext cx="3474720" cy="365760"/>
          </a:xfrm>
        </p:spPr>
        <p:txBody>
          <a:bodyPr/>
          <a:lstStyle/>
          <a:p>
            <a:endParaRPr lang="cs-CZ"/>
          </a:p>
        </p:txBody>
      </p:sp>
      <p:sp>
        <p:nvSpPr>
          <p:cNvPr id="6" name="Zástupný symbol pro číslo snímku 5"/>
          <p:cNvSpPr>
            <a:spLocks noGrp="1"/>
          </p:cNvSpPr>
          <p:nvPr>
            <p:ph type="sldNum" sz="quarter" idx="12"/>
          </p:nvPr>
        </p:nvSpPr>
        <p:spPr>
          <a:xfrm>
            <a:off x="1069848" y="6355080"/>
            <a:ext cx="1520952" cy="365760"/>
          </a:xfrm>
        </p:spPr>
        <p:txBody>
          <a:bodyPr/>
          <a:lstStyle/>
          <a:p>
            <a:fld id="{95D58378-4893-49A8-9FBA-B00B22B4710B}" type="slidenum">
              <a:rPr lang="cs-CZ" smtClean="0"/>
              <a:t>‹#›</a:t>
            </a:fld>
            <a:endParaRPr lang="cs-CZ"/>
          </a:p>
        </p:txBody>
      </p:sp>
      <p:sp>
        <p:nvSpPr>
          <p:cNvPr id="7" name="Obdélník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fld id="{F369E104-6805-41DA-8ED7-271D2E945757}" type="datetimeFigureOut">
              <a:rPr lang="cs-CZ" smtClean="0"/>
              <a:t>29.10.2012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5D58378-4893-49A8-9FBA-B00B22B4710B}" type="slidenum">
              <a:rPr lang="cs-CZ" smtClean="0"/>
              <a:t>‹#›</a:t>
            </a:fld>
            <a:endParaRPr lang="cs-CZ"/>
          </a:p>
        </p:txBody>
      </p:sp>
      <p:sp>
        <p:nvSpPr>
          <p:cNvPr id="9" name="Zástupný symbol pro obsah 8"/>
          <p:cNvSpPr>
            <a:spLocks noGrp="1"/>
          </p:cNvSpPr>
          <p:nvPr>
            <p:ph sz="quarter" idx="1"/>
          </p:nvPr>
        </p:nvSpPr>
        <p:spPr>
          <a:xfrm>
            <a:off x="457200" y="1219200"/>
            <a:ext cx="4041648" cy="493776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632198" y="1216152"/>
            <a:ext cx="4041648" cy="493776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nchor="ctr"/>
          <a:lstStyle>
            <a:lvl1pPr>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fld id="{F369E104-6805-41DA-8ED7-271D2E945757}" type="datetimeFigureOut">
              <a:rPr lang="cs-CZ" smtClean="0"/>
              <a:t>29.10.2012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5D58378-4893-49A8-9FBA-B00B22B4710B}" type="slidenum">
              <a:rPr lang="cs-CZ" smtClean="0"/>
              <a:t>‹#›</a:t>
            </a:fld>
            <a:endParaRPr lang="cs-CZ"/>
          </a:p>
        </p:txBody>
      </p:sp>
      <p:sp>
        <p:nvSpPr>
          <p:cNvPr id="11" name="Zástupný symbol pro obsah 10"/>
          <p:cNvSpPr>
            <a:spLocks noGrp="1"/>
          </p:cNvSpPr>
          <p:nvPr>
            <p:ph sz="quarter" idx="2"/>
          </p:nvPr>
        </p:nvSpPr>
        <p:spPr>
          <a:xfrm>
            <a:off x="457200" y="2133600"/>
            <a:ext cx="4038600" cy="40386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648200" y="2133600"/>
            <a:ext cx="4038600" cy="40386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F369E104-6805-41DA-8ED7-271D2E945757}" type="datetimeFigureOut">
              <a:rPr lang="cs-CZ" smtClean="0"/>
              <a:t>29.10.2012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5D58378-4893-49A8-9FBA-B00B22B4710B}" type="slidenum">
              <a:rPr lang="cs-CZ" smtClean="0"/>
              <a:t>‹#›</a:t>
            </a:fld>
            <a:endParaRPr lang="cs-CZ"/>
          </a:p>
        </p:txBody>
      </p:sp>
      <p:sp>
        <p:nvSpPr>
          <p:cNvPr id="6" name="Rovnoramenný trojúhelní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369E104-6805-41DA-8ED7-271D2E945757}" type="datetimeFigureOut">
              <a:rPr lang="cs-CZ" smtClean="0"/>
              <a:t>29.10.2012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5D58378-4893-49A8-9FBA-B00B22B4710B}" type="slidenum">
              <a:rPr lang="cs-CZ" smtClean="0"/>
              <a:t>‹#›</a:t>
            </a:fld>
            <a:endParaRPr lang="cs-CZ"/>
          </a:p>
        </p:txBody>
      </p:sp>
      <p:sp>
        <p:nvSpPr>
          <p:cNvPr id="5" name="Přímá spojnice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Rovnoramenný trojúhelní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fld id="{F369E104-6805-41DA-8ED7-271D2E945757}" type="datetimeFigureOut">
              <a:rPr lang="cs-CZ" smtClean="0"/>
              <a:t>29.10.2012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5D58378-4893-49A8-9FBA-B00B22B4710B}" type="slidenum">
              <a:rPr lang="cs-CZ" smtClean="0"/>
              <a:t>‹#›</a:t>
            </a:fld>
            <a:endParaRPr lang="cs-CZ"/>
          </a:p>
        </p:txBody>
      </p:sp>
      <p:sp>
        <p:nvSpPr>
          <p:cNvPr id="8" name="Přímá spojnice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Přímá spojnice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ovnoramenný trojúhelní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obsah 11"/>
          <p:cNvSpPr>
            <a:spLocks noGrp="1"/>
          </p:cNvSpPr>
          <p:nvPr>
            <p:ph sz="quarter" idx="1"/>
          </p:nvPr>
        </p:nvSpPr>
        <p:spPr>
          <a:xfrm>
            <a:off x="304800" y="304800"/>
            <a:ext cx="5715000" cy="5715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fld id="{F369E104-6805-41DA-8ED7-271D2E945757}" type="datetimeFigureOut">
              <a:rPr lang="cs-CZ" smtClean="0"/>
              <a:t>29.10.2012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5D58378-4893-49A8-9FBA-B00B22B4710B}" type="slidenum">
              <a:rPr lang="cs-CZ" smtClean="0"/>
              <a:t>‹#›</a:t>
            </a:fld>
            <a:endParaRPr lang="cs-CZ"/>
          </a:p>
        </p:txBody>
      </p:sp>
      <p:sp>
        <p:nvSpPr>
          <p:cNvPr id="8" name="Přímá spojnice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Rovnoramenný trojúhelní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457200" y="152400"/>
            <a:ext cx="8229600" cy="990600"/>
          </a:xfrm>
          <a:prstGeom prst="rect">
            <a:avLst/>
          </a:prstGeom>
        </p:spPr>
        <p:txBody>
          <a:bodyPr vert="horz" anchor="b" anchorCtr="0">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369E104-6805-41DA-8ED7-271D2E945757}" type="datetimeFigureOut">
              <a:rPr lang="cs-CZ" smtClean="0"/>
              <a:t>29.10.2012</a:t>
            </a:fld>
            <a:endParaRPr lang="cs-CZ"/>
          </a:p>
        </p:txBody>
      </p:sp>
      <p:sp>
        <p:nvSpPr>
          <p:cNvPr id="3" name="Zástupný symbol pro zápatí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cs-CZ"/>
          </a:p>
        </p:txBody>
      </p:sp>
      <p:sp>
        <p:nvSpPr>
          <p:cNvPr id="23" name="Zástupný symbol pro číslo snímku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5D58378-4893-49A8-9FBA-B00B22B4710B}" type="slidenum">
              <a:rPr lang="cs-CZ" smtClean="0"/>
              <a:t>‹#›</a:t>
            </a:fld>
            <a:endParaRPr lang="cs-CZ"/>
          </a:p>
        </p:txBody>
      </p:sp>
      <p:sp>
        <p:nvSpPr>
          <p:cNvPr id="28" name="Přímá spojnice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Přímá spojnice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Rovnoramenný trojúhelník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List_aplikace_Microsoft_Excel_97_20031.xls"/><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List_aplikace_Microsoft_Excel_97_2003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31.xml.rels><?xml version="1.0" encoding="UTF-8" standalone="yes"?>
<Relationships xmlns="http://schemas.openxmlformats.org/package/2006/relationships"><Relationship Id="rId3" Type="http://schemas.openxmlformats.org/officeDocument/2006/relationships/oleObject" Target="../embeddings/List_aplikace_Microsoft_Excel_97_20033.xls"/><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emf"/></Relationships>
</file>

<file path=ppt/slides/_rels/slide32.xml.rels><?xml version="1.0" encoding="UTF-8" standalone="yes"?>
<Relationships xmlns="http://schemas.openxmlformats.org/package/2006/relationships"><Relationship Id="rId3" Type="http://schemas.openxmlformats.org/officeDocument/2006/relationships/oleObject" Target="../embeddings/List_aplikace_Microsoft_Excel_97_20034.xls"/><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8.emf"/></Relationships>
</file>

<file path=ppt/slides/_rels/slide33.xml.rels><?xml version="1.0" encoding="UTF-8" standalone="yes"?>
<Relationships xmlns="http://schemas.openxmlformats.org/package/2006/relationships"><Relationship Id="rId3" Type="http://schemas.openxmlformats.org/officeDocument/2006/relationships/oleObject" Target="../embeddings/List_aplikace_Microsoft_Excel_97_20035.xls"/><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9.emf"/></Relationships>
</file>

<file path=ppt/slides/_rels/slide34.xml.rels><?xml version="1.0" encoding="UTF-8" standalone="yes"?>
<Relationships xmlns="http://schemas.openxmlformats.org/package/2006/relationships"><Relationship Id="rId3" Type="http://schemas.openxmlformats.org/officeDocument/2006/relationships/oleObject" Target="../embeddings/List_aplikace_Microsoft_Excel_97_20036.xls"/><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0.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219200" y="3717032"/>
            <a:ext cx="6858000" cy="1159768"/>
          </a:xfrm>
        </p:spPr>
        <p:txBody>
          <a:bodyPr>
            <a:normAutofit fontScale="90000"/>
          </a:bodyPr>
          <a:lstStyle/>
          <a:p>
            <a:pPr algn="l"/>
            <a:r>
              <a:rPr lang="cs-CZ" sz="2800" dirty="0" smtClean="0"/>
              <a:t>Organizace</a:t>
            </a:r>
            <a:r>
              <a:rPr lang="cs-CZ" sz="2800" dirty="0"/>
              <a:t>, </a:t>
            </a:r>
            <a:r>
              <a:rPr lang="cs-CZ" sz="2800"/>
              <a:t>nástroje </a:t>
            </a:r>
            <a:r>
              <a:rPr lang="cs-CZ" sz="2800" smtClean="0"/>
              <a:t>PM; </a:t>
            </a:r>
            <a:br>
              <a:rPr lang="cs-CZ" sz="2800" smtClean="0"/>
            </a:br>
            <a:r>
              <a:rPr lang="cs-CZ" sz="2800" smtClean="0"/>
              <a:t>druhová </a:t>
            </a:r>
            <a:r>
              <a:rPr lang="cs-CZ" sz="2800" dirty="0" smtClean="0"/>
              <a:t>skladba</a:t>
            </a:r>
            <a:r>
              <a:rPr lang="cs-CZ" sz="2800" dirty="0"/>
              <a:t/>
            </a:r>
            <a:br>
              <a:rPr lang="cs-CZ" sz="2800" dirty="0"/>
            </a:br>
            <a:endParaRPr lang="cs-CZ" sz="2800" dirty="0"/>
          </a:p>
        </p:txBody>
      </p:sp>
      <p:sp>
        <p:nvSpPr>
          <p:cNvPr id="3" name="Podnadpis 2"/>
          <p:cNvSpPr>
            <a:spLocks noGrp="1"/>
          </p:cNvSpPr>
          <p:nvPr>
            <p:ph type="subTitle" idx="1"/>
          </p:nvPr>
        </p:nvSpPr>
        <p:spPr/>
        <p:txBody>
          <a:bodyPr/>
          <a:lstStyle/>
          <a:p>
            <a:r>
              <a:rPr lang="cs-CZ" dirty="0"/>
              <a:t>Ochrana a regenerace kulturních hodnot v území</a:t>
            </a:r>
          </a:p>
        </p:txBody>
      </p:sp>
    </p:spTree>
    <p:extLst>
      <p:ext uri="{BB962C8B-B14F-4D97-AF65-F5344CB8AC3E}">
        <p14:creationId xmlns:p14="http://schemas.microsoft.com/office/powerpoint/2010/main" val="2671579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Samospráva - kraj</a:t>
            </a:r>
            <a:endParaRPr lang="cs-CZ" dirty="0"/>
          </a:p>
        </p:txBody>
      </p:sp>
      <p:sp>
        <p:nvSpPr>
          <p:cNvPr id="3" name="Zástupný symbol pro obsah 2"/>
          <p:cNvSpPr>
            <a:spLocks noGrp="1"/>
          </p:cNvSpPr>
          <p:nvPr>
            <p:ph sz="quarter" idx="1"/>
          </p:nvPr>
        </p:nvSpPr>
        <p:spPr/>
        <p:txBody>
          <a:bodyPr>
            <a:normAutofit/>
          </a:bodyPr>
          <a:lstStyle/>
          <a:p>
            <a:r>
              <a:rPr lang="cs-CZ" dirty="0" smtClean="0"/>
              <a:t>Rada kraje</a:t>
            </a:r>
          </a:p>
          <a:p>
            <a:pPr lvl="1"/>
            <a:r>
              <a:rPr lang="cs-CZ" dirty="0" smtClean="0"/>
              <a:t>komise státní památkové péče</a:t>
            </a:r>
          </a:p>
          <a:p>
            <a:r>
              <a:rPr lang="cs-CZ" dirty="0" smtClean="0"/>
              <a:t>Činnosti</a:t>
            </a:r>
          </a:p>
          <a:p>
            <a:pPr lvl="1" algn="just"/>
            <a:r>
              <a:rPr lang="cs-CZ" dirty="0" smtClean="0"/>
              <a:t>schvaluje </a:t>
            </a:r>
            <a:r>
              <a:rPr lang="cs-CZ" dirty="0"/>
              <a:t>koncepci podpory státní památkové péče v kraji v souladu s koncepcí rozvoje státní památkové péče v </a:t>
            </a:r>
            <a:r>
              <a:rPr lang="cs-CZ" dirty="0" smtClean="0"/>
              <a:t>ČR </a:t>
            </a:r>
            <a:r>
              <a:rPr lang="cs-CZ" dirty="0"/>
              <a:t>a po projednání s </a:t>
            </a:r>
            <a:r>
              <a:rPr lang="cs-CZ" dirty="0" smtClean="0"/>
              <a:t>MK</a:t>
            </a:r>
            <a:endParaRPr lang="cs-CZ" dirty="0"/>
          </a:p>
          <a:p>
            <a:pPr lvl="1" algn="just"/>
            <a:r>
              <a:rPr lang="cs-CZ" dirty="0" smtClean="0"/>
              <a:t>schvaluje </a:t>
            </a:r>
            <a:r>
              <a:rPr lang="cs-CZ" dirty="0"/>
              <a:t>návrhy dlouhodobých, střednědobých a prováděcích plánů a programů zachování a obnovy kulturních památek v </a:t>
            </a:r>
            <a:r>
              <a:rPr lang="cs-CZ" dirty="0" smtClean="0"/>
              <a:t>kraji</a:t>
            </a:r>
            <a:endParaRPr lang="cs-CZ" dirty="0"/>
          </a:p>
          <a:p>
            <a:pPr lvl="1" algn="just"/>
            <a:r>
              <a:rPr lang="cs-CZ" dirty="0" smtClean="0"/>
              <a:t>usměrňuje </a:t>
            </a:r>
            <a:r>
              <a:rPr lang="cs-CZ" dirty="0"/>
              <a:t>kulturně výchovné využití kulturních památek v kraji</a:t>
            </a:r>
            <a:endParaRPr lang="cs-CZ" dirty="0" smtClean="0"/>
          </a:p>
          <a:p>
            <a:endParaRPr lang="cs-CZ" dirty="0"/>
          </a:p>
          <a:p>
            <a:pPr lvl="1"/>
            <a:endParaRPr lang="cs-CZ" dirty="0"/>
          </a:p>
        </p:txBody>
      </p:sp>
    </p:spTree>
    <p:extLst>
      <p:ext uri="{BB962C8B-B14F-4D97-AF65-F5344CB8AC3E}">
        <p14:creationId xmlns:p14="http://schemas.microsoft.com/office/powerpoint/2010/main" val="3633427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Samospráva - </a:t>
            </a:r>
            <a:r>
              <a:rPr lang="cs-CZ" dirty="0" smtClean="0"/>
              <a:t>obec</a:t>
            </a:r>
            <a:endParaRPr lang="cs-CZ" dirty="0"/>
          </a:p>
        </p:txBody>
      </p:sp>
      <p:sp>
        <p:nvSpPr>
          <p:cNvPr id="3" name="Zástupný symbol pro obsah 2"/>
          <p:cNvSpPr>
            <a:spLocks noGrp="1"/>
          </p:cNvSpPr>
          <p:nvPr>
            <p:ph sz="quarter" idx="1"/>
          </p:nvPr>
        </p:nvSpPr>
        <p:spPr/>
        <p:txBody>
          <a:bodyPr/>
          <a:lstStyle/>
          <a:p>
            <a:pPr algn="just"/>
            <a:r>
              <a:rPr lang="cs-CZ" dirty="0"/>
              <a:t>Obec pečuje o </a:t>
            </a:r>
            <a:r>
              <a:rPr lang="cs-CZ" dirty="0" smtClean="0"/>
              <a:t>KP v </a:t>
            </a:r>
            <a:r>
              <a:rPr lang="cs-CZ" dirty="0"/>
              <a:t>místě a kontroluje, jak vlastníci kulturních památek plní povinnosti uložené jim tímto </a:t>
            </a:r>
            <a:r>
              <a:rPr lang="cs-CZ" dirty="0" smtClean="0"/>
              <a:t>zákonem, vychází </a:t>
            </a:r>
            <a:r>
              <a:rPr lang="cs-CZ" dirty="0"/>
              <a:t>přitom z odborných vyjádření </a:t>
            </a:r>
            <a:r>
              <a:rPr lang="cs-CZ" dirty="0" smtClean="0"/>
              <a:t>NPÚ</a:t>
            </a:r>
            <a:endParaRPr lang="cs-CZ" dirty="0"/>
          </a:p>
          <a:p>
            <a:pPr algn="just"/>
            <a:r>
              <a:rPr lang="cs-CZ" dirty="0" smtClean="0"/>
              <a:t>Obec </a:t>
            </a:r>
            <a:r>
              <a:rPr lang="cs-CZ" dirty="0"/>
              <a:t>může podle místních podmínek po projednání s </a:t>
            </a:r>
            <a:r>
              <a:rPr lang="cs-CZ" dirty="0" smtClean="0"/>
              <a:t>úřadem ORP zřídit </a:t>
            </a:r>
            <a:r>
              <a:rPr lang="cs-CZ" dirty="0"/>
              <a:t>právnickou osobu nebo organizační složku pro obnovu kulturních </a:t>
            </a:r>
            <a:r>
              <a:rPr lang="cs-CZ" dirty="0" smtClean="0"/>
              <a:t>památek</a:t>
            </a:r>
            <a:endParaRPr lang="cs-CZ" dirty="0"/>
          </a:p>
          <a:p>
            <a:endParaRPr lang="cs-CZ" dirty="0"/>
          </a:p>
        </p:txBody>
      </p:sp>
    </p:spTree>
    <p:extLst>
      <p:ext uri="{BB962C8B-B14F-4D97-AF65-F5344CB8AC3E}">
        <p14:creationId xmlns:p14="http://schemas.microsoft.com/office/powerpoint/2010/main" val="2364289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Samospráva - </a:t>
            </a:r>
            <a:r>
              <a:rPr lang="cs-CZ" dirty="0" smtClean="0"/>
              <a:t>ORP</a:t>
            </a:r>
            <a:endParaRPr lang="cs-CZ" dirty="0"/>
          </a:p>
        </p:txBody>
      </p:sp>
      <p:sp>
        <p:nvSpPr>
          <p:cNvPr id="3" name="Zástupný symbol pro obsah 2"/>
          <p:cNvSpPr>
            <a:spLocks noGrp="1"/>
          </p:cNvSpPr>
          <p:nvPr>
            <p:ph sz="quarter" idx="1"/>
          </p:nvPr>
        </p:nvSpPr>
        <p:spPr/>
        <p:txBody>
          <a:bodyPr/>
          <a:lstStyle/>
          <a:p>
            <a:r>
              <a:rPr lang="cs-CZ" dirty="0"/>
              <a:t>Rada ORP</a:t>
            </a:r>
          </a:p>
          <a:p>
            <a:pPr lvl="1"/>
            <a:r>
              <a:rPr lang="cs-CZ" dirty="0"/>
              <a:t>komise státní památkové péče</a:t>
            </a:r>
          </a:p>
          <a:p>
            <a:pPr lvl="2"/>
            <a:r>
              <a:rPr lang="cs-CZ" dirty="0"/>
              <a:t>Členem je konzervátor</a:t>
            </a:r>
          </a:p>
          <a:p>
            <a:pPr lvl="2"/>
            <a:endParaRPr lang="cs-CZ" dirty="0"/>
          </a:p>
        </p:txBody>
      </p:sp>
    </p:spTree>
    <p:extLst>
      <p:ext uri="{BB962C8B-B14F-4D97-AF65-F5344CB8AC3E}">
        <p14:creationId xmlns:p14="http://schemas.microsoft.com/office/powerpoint/2010/main" val="941310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Národní památkový ústav</a:t>
            </a:r>
            <a:endParaRPr lang="cs-CZ" dirty="0"/>
          </a:p>
        </p:txBody>
      </p:sp>
      <p:sp>
        <p:nvSpPr>
          <p:cNvPr id="3" name="Zástupný symbol pro obsah 2"/>
          <p:cNvSpPr>
            <a:spLocks noGrp="1"/>
          </p:cNvSpPr>
          <p:nvPr>
            <p:ph sz="quarter" idx="1"/>
          </p:nvPr>
        </p:nvSpPr>
        <p:spPr/>
        <p:txBody>
          <a:bodyPr>
            <a:normAutofit/>
          </a:bodyPr>
          <a:lstStyle/>
          <a:p>
            <a:r>
              <a:rPr lang="pl-PL" dirty="0"/>
              <a:t>vznikl k 1. 1. </a:t>
            </a:r>
            <a:r>
              <a:rPr lang="pl-PL" dirty="0" smtClean="0"/>
              <a:t>2003</a:t>
            </a:r>
          </a:p>
          <a:p>
            <a:r>
              <a:rPr lang="cs-CZ" dirty="0" smtClean="0"/>
              <a:t>PO státu (MK)</a:t>
            </a:r>
          </a:p>
          <a:p>
            <a:pPr lvl="1" algn="just"/>
            <a:r>
              <a:rPr lang="cs-CZ" sz="2500" dirty="0"/>
              <a:t>zpracovává rozbory stavu a vývoje státní památkové péče, podklady </a:t>
            </a:r>
            <a:r>
              <a:rPr lang="cs-CZ" sz="2500" dirty="0" smtClean="0"/>
              <a:t>pro prognózy</a:t>
            </a:r>
            <a:r>
              <a:rPr lang="cs-CZ" sz="2500" dirty="0"/>
              <a:t>, koncepce a dlouhodobé výhledy rozvoje památkové </a:t>
            </a:r>
            <a:r>
              <a:rPr lang="cs-CZ" sz="2500" dirty="0" smtClean="0"/>
              <a:t>péče</a:t>
            </a:r>
            <a:endParaRPr lang="cs-CZ" sz="2500" dirty="0"/>
          </a:p>
          <a:p>
            <a:pPr lvl="1" algn="just"/>
            <a:r>
              <a:rPr lang="cs-CZ" sz="2500" dirty="0" smtClean="0"/>
              <a:t>organizuje</a:t>
            </a:r>
            <a:r>
              <a:rPr lang="cs-CZ" sz="2500" dirty="0"/>
              <a:t>, koordinuje a plní vědeckovýzkumné úkoly, rozpracovává </a:t>
            </a:r>
            <a:r>
              <a:rPr lang="cs-CZ" sz="2500" dirty="0" smtClean="0"/>
              <a:t>teorii a </a:t>
            </a:r>
            <a:r>
              <a:rPr lang="cs-CZ" sz="2500" dirty="0"/>
              <a:t>metodologii státní památkové péče </a:t>
            </a:r>
            <a:r>
              <a:rPr lang="cs-CZ" sz="2500" dirty="0" smtClean="0"/>
              <a:t>a metodiku </a:t>
            </a:r>
            <a:r>
              <a:rPr lang="cs-CZ" sz="2500" dirty="0"/>
              <a:t>společenského </a:t>
            </a:r>
            <a:r>
              <a:rPr lang="cs-CZ" sz="2500" dirty="0" smtClean="0"/>
              <a:t>uplatnění kulturních památek</a:t>
            </a:r>
            <a:endParaRPr lang="cs-CZ" sz="2500" dirty="0"/>
          </a:p>
          <a:p>
            <a:pPr lvl="1" algn="just"/>
            <a:r>
              <a:rPr lang="cs-CZ" sz="2500" dirty="0" smtClean="0"/>
              <a:t>vede </a:t>
            </a:r>
            <a:r>
              <a:rPr lang="cs-CZ" sz="2500" dirty="0"/>
              <a:t>ústřední seznam a evidenci kulturních </a:t>
            </a:r>
            <a:r>
              <a:rPr lang="cs-CZ" sz="2500" dirty="0" smtClean="0"/>
              <a:t>památek</a:t>
            </a:r>
            <a:endParaRPr lang="cs-CZ" sz="2500" dirty="0"/>
          </a:p>
          <a:p>
            <a:pPr lvl="1" algn="just"/>
            <a:r>
              <a:rPr lang="cs-CZ" sz="2500" dirty="0" smtClean="0"/>
              <a:t>zabezpečuje </a:t>
            </a:r>
            <a:r>
              <a:rPr lang="cs-CZ" sz="2500" dirty="0"/>
              <a:t>odborný dohled, vzdělávání pracovníků </a:t>
            </a:r>
            <a:r>
              <a:rPr lang="cs-CZ" sz="2500" dirty="0" smtClean="0"/>
              <a:t>v oboru státní památkové </a:t>
            </a:r>
            <a:r>
              <a:rPr lang="cs-CZ" sz="2500" dirty="0"/>
              <a:t>péče a další činnosti</a:t>
            </a:r>
            <a:endParaRPr lang="cs-CZ" dirty="0"/>
          </a:p>
        </p:txBody>
      </p:sp>
    </p:spTree>
    <p:extLst>
      <p:ext uri="{BB962C8B-B14F-4D97-AF65-F5344CB8AC3E}">
        <p14:creationId xmlns:p14="http://schemas.microsoft.com/office/powerpoint/2010/main" val="2819178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Národní památkový ústav</a:t>
            </a:r>
          </a:p>
        </p:txBody>
      </p:sp>
      <p:sp>
        <p:nvSpPr>
          <p:cNvPr id="3" name="Zástupný symbol pro obsah 2"/>
          <p:cNvSpPr>
            <a:spLocks noGrp="1"/>
          </p:cNvSpPr>
          <p:nvPr>
            <p:ph sz="quarter" idx="1"/>
          </p:nvPr>
        </p:nvSpPr>
        <p:spPr>
          <a:xfrm>
            <a:off x="457200" y="1219200"/>
            <a:ext cx="5122912" cy="553616"/>
          </a:xfrm>
        </p:spPr>
        <p:txBody>
          <a:bodyPr>
            <a:normAutofit/>
          </a:bodyPr>
          <a:lstStyle/>
          <a:p>
            <a:r>
              <a:rPr lang="cs-CZ" dirty="0"/>
              <a:t>Územní odborná pracoviště</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7" y="1957554"/>
            <a:ext cx="7099294" cy="40637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165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Národní památkový </a:t>
            </a:r>
            <a:r>
              <a:rPr lang="cs-CZ" dirty="0" smtClean="0"/>
              <a:t>ústav - struktura</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268760"/>
            <a:ext cx="7236321" cy="4994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897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Nástroje památkové péče</a:t>
            </a:r>
            <a:endParaRPr lang="cs-CZ" dirty="0"/>
          </a:p>
        </p:txBody>
      </p:sp>
      <p:sp>
        <p:nvSpPr>
          <p:cNvPr id="3" name="Zástupný symbol pro obsah 2"/>
          <p:cNvSpPr>
            <a:spLocks noGrp="1"/>
          </p:cNvSpPr>
          <p:nvPr>
            <p:ph sz="quarter" idx="1"/>
          </p:nvPr>
        </p:nvSpPr>
        <p:spPr/>
        <p:txBody>
          <a:bodyPr>
            <a:normAutofit/>
          </a:bodyPr>
          <a:lstStyle/>
          <a:p>
            <a:r>
              <a:rPr lang="cs-CZ" dirty="0" smtClean="0"/>
              <a:t>Programové</a:t>
            </a:r>
          </a:p>
          <a:p>
            <a:pPr lvl="1"/>
            <a:r>
              <a:rPr lang="cs-CZ" dirty="0" smtClean="0"/>
              <a:t>Dlouhodobé</a:t>
            </a:r>
          </a:p>
          <a:p>
            <a:pPr lvl="2"/>
            <a:r>
              <a:rPr lang="cs-CZ" dirty="0" smtClean="0"/>
              <a:t>Strategie, vize, koncepce</a:t>
            </a:r>
          </a:p>
          <a:p>
            <a:pPr lvl="1"/>
            <a:r>
              <a:rPr lang="cs-CZ" dirty="0" smtClean="0"/>
              <a:t>Krátkodobé</a:t>
            </a:r>
          </a:p>
          <a:p>
            <a:pPr lvl="2"/>
            <a:r>
              <a:rPr lang="cs-CZ" dirty="0" smtClean="0"/>
              <a:t>Akční plány</a:t>
            </a:r>
          </a:p>
          <a:p>
            <a:r>
              <a:rPr lang="cs-CZ" dirty="0" smtClean="0"/>
              <a:t>Ekonomické</a:t>
            </a:r>
          </a:p>
          <a:p>
            <a:pPr lvl="1"/>
            <a:r>
              <a:rPr lang="cs-CZ" dirty="0" smtClean="0"/>
              <a:t>Přímé nástroje</a:t>
            </a:r>
          </a:p>
          <a:p>
            <a:pPr lvl="2"/>
            <a:r>
              <a:rPr lang="cs-CZ" dirty="0" smtClean="0"/>
              <a:t>Subvence, dotace (fakultativní charakter)</a:t>
            </a:r>
          </a:p>
          <a:p>
            <a:pPr lvl="1"/>
            <a:r>
              <a:rPr lang="cs-CZ" dirty="0" smtClean="0"/>
              <a:t>Nepřímé nástroje</a:t>
            </a:r>
          </a:p>
          <a:p>
            <a:pPr lvl="2"/>
            <a:r>
              <a:rPr lang="cs-CZ" dirty="0" smtClean="0"/>
              <a:t>Daňový systém (</a:t>
            </a:r>
            <a:r>
              <a:rPr lang="cs-CZ" dirty="0"/>
              <a:t>obligatorní </a:t>
            </a:r>
            <a:r>
              <a:rPr lang="cs-CZ" dirty="0" smtClean="0"/>
              <a:t>charakter)</a:t>
            </a:r>
          </a:p>
        </p:txBody>
      </p:sp>
    </p:spTree>
    <p:extLst>
      <p:ext uri="{BB962C8B-B14F-4D97-AF65-F5344CB8AC3E}">
        <p14:creationId xmlns:p14="http://schemas.microsoft.com/office/powerpoint/2010/main" val="297716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Programové nástroje</a:t>
            </a:r>
            <a:endParaRPr lang="cs-CZ" dirty="0"/>
          </a:p>
        </p:txBody>
      </p:sp>
      <p:sp>
        <p:nvSpPr>
          <p:cNvPr id="3" name="Zástupný symbol pro obsah 2"/>
          <p:cNvSpPr>
            <a:spLocks noGrp="1"/>
          </p:cNvSpPr>
          <p:nvPr>
            <p:ph sz="quarter" idx="1"/>
          </p:nvPr>
        </p:nvSpPr>
        <p:spPr/>
        <p:txBody>
          <a:bodyPr/>
          <a:lstStyle/>
          <a:p>
            <a:r>
              <a:rPr lang="cs-CZ" dirty="0" smtClean="0"/>
              <a:t>Státní kulturní politika</a:t>
            </a:r>
          </a:p>
          <a:p>
            <a:pPr lvl="1"/>
            <a:r>
              <a:rPr lang="cs-CZ" dirty="0"/>
              <a:t>na léta 2009 </a:t>
            </a:r>
            <a:r>
              <a:rPr lang="cs-CZ" dirty="0" smtClean="0"/>
              <a:t>– 2014</a:t>
            </a:r>
          </a:p>
          <a:p>
            <a:pPr lvl="1"/>
            <a:r>
              <a:rPr lang="cs-CZ" dirty="0"/>
              <a:t>1</a:t>
            </a:r>
            <a:r>
              <a:rPr lang="cs-CZ" dirty="0" smtClean="0"/>
              <a:t>8 stran</a:t>
            </a:r>
          </a:p>
          <a:p>
            <a:pPr lvl="1"/>
            <a:r>
              <a:rPr lang="cs-CZ" dirty="0" smtClean="0"/>
              <a:t>dalších 81 stran textu podkladové studie</a:t>
            </a:r>
          </a:p>
          <a:p>
            <a:pPr lvl="1"/>
            <a:r>
              <a:rPr lang="cs-CZ" dirty="0" smtClean="0"/>
              <a:t>Vize SKP</a:t>
            </a:r>
          </a:p>
          <a:p>
            <a:pPr lvl="2"/>
            <a:r>
              <a:rPr lang="cs-CZ" dirty="0" smtClean="0"/>
              <a:t>Kultura </a:t>
            </a:r>
            <a:r>
              <a:rPr lang="cs-CZ" dirty="0"/>
              <a:t>je pro Českou republiku „</a:t>
            </a:r>
            <a:r>
              <a:rPr lang="cs-CZ" dirty="0" smtClean="0"/>
              <a:t>jízdenkou </a:t>
            </a:r>
            <a:r>
              <a:rPr lang="cs-CZ" dirty="0"/>
              <a:t>do budoucnosti“</a:t>
            </a:r>
            <a:endParaRPr lang="cs-CZ" dirty="0" smtClean="0"/>
          </a:p>
          <a:p>
            <a:r>
              <a:rPr lang="cs-CZ" dirty="0" smtClean="0"/>
              <a:t>Koncepce </a:t>
            </a:r>
            <a:r>
              <a:rPr lang="cs-CZ" dirty="0"/>
              <a:t>památkové péče v České </a:t>
            </a:r>
            <a:r>
              <a:rPr lang="cs-CZ" dirty="0" smtClean="0"/>
              <a:t>republice</a:t>
            </a:r>
          </a:p>
          <a:p>
            <a:pPr lvl="1"/>
            <a:r>
              <a:rPr lang="cs-CZ" dirty="0"/>
              <a:t>n</a:t>
            </a:r>
            <a:r>
              <a:rPr lang="cs-CZ" dirty="0" smtClean="0"/>
              <a:t>a léta </a:t>
            </a:r>
            <a:r>
              <a:rPr lang="cs-CZ" dirty="0"/>
              <a:t>2011 – </a:t>
            </a:r>
            <a:r>
              <a:rPr lang="cs-CZ" dirty="0" smtClean="0"/>
              <a:t>2016</a:t>
            </a:r>
          </a:p>
          <a:p>
            <a:pPr lvl="1"/>
            <a:r>
              <a:rPr lang="cs-CZ" dirty="0" smtClean="0"/>
              <a:t>33 stran</a:t>
            </a:r>
          </a:p>
          <a:p>
            <a:r>
              <a:rPr lang="cs-CZ" dirty="0"/>
              <a:t>Plán implementace Státní kulturní politiky </a:t>
            </a:r>
            <a:endParaRPr lang="cs-CZ" dirty="0" smtClean="0"/>
          </a:p>
          <a:p>
            <a:pPr lvl="1"/>
            <a:r>
              <a:rPr lang="cs-CZ" dirty="0" smtClean="0"/>
              <a:t>na </a:t>
            </a:r>
            <a:r>
              <a:rPr lang="cs-CZ" dirty="0"/>
              <a:t>léta 2012 – 2014</a:t>
            </a:r>
            <a:endParaRPr lang="cs-CZ" dirty="0" smtClean="0"/>
          </a:p>
          <a:p>
            <a:endParaRPr lang="cs-CZ" dirty="0"/>
          </a:p>
        </p:txBody>
      </p:sp>
    </p:spTree>
    <p:extLst>
      <p:ext uri="{BB962C8B-B14F-4D97-AF65-F5344CB8AC3E}">
        <p14:creationId xmlns:p14="http://schemas.microsoft.com/office/powerpoint/2010/main" val="1232456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Ekonomické nástroje památkové péče</a:t>
            </a:r>
          </a:p>
        </p:txBody>
      </p:sp>
      <p:pic>
        <p:nvPicPr>
          <p:cNvPr id="4" name="Picture 35"/>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l="25977" t="28217" r="19687" b="12154"/>
          <a:stretch>
            <a:fillRect/>
          </a:stretch>
        </p:blipFill>
        <p:spPr>
          <a:xfrm>
            <a:off x="467544" y="1219200"/>
            <a:ext cx="8280920" cy="49371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133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Ekonomické nástroje </a:t>
            </a:r>
            <a:r>
              <a:rPr lang="cs-CZ" dirty="0"/>
              <a:t>památkové péče</a:t>
            </a:r>
          </a:p>
        </p:txBody>
      </p:sp>
      <p:sp>
        <p:nvSpPr>
          <p:cNvPr id="3" name="Zástupný symbol pro obsah 2"/>
          <p:cNvSpPr>
            <a:spLocks noGrp="1"/>
          </p:cNvSpPr>
          <p:nvPr>
            <p:ph sz="quarter" idx="1"/>
          </p:nvPr>
        </p:nvSpPr>
        <p:spPr/>
        <p:txBody>
          <a:bodyPr/>
          <a:lstStyle/>
          <a:p>
            <a:pPr>
              <a:lnSpc>
                <a:spcPct val="80000"/>
              </a:lnSpc>
            </a:pPr>
            <a:r>
              <a:rPr lang="cs-CZ" dirty="0" smtClean="0"/>
              <a:t>Nadnárodní úroveň</a:t>
            </a:r>
          </a:p>
          <a:p>
            <a:pPr lvl="1">
              <a:lnSpc>
                <a:spcPct val="80000"/>
              </a:lnSpc>
            </a:pPr>
            <a:r>
              <a:rPr lang="cs-CZ" dirty="0" smtClean="0"/>
              <a:t>EU</a:t>
            </a:r>
            <a:endParaRPr lang="cs-CZ" dirty="0"/>
          </a:p>
          <a:p>
            <a:pPr lvl="2">
              <a:lnSpc>
                <a:spcPct val="80000"/>
              </a:lnSpc>
            </a:pPr>
            <a:r>
              <a:rPr lang="cs-CZ" dirty="0"/>
              <a:t>Integrovaný operační program (IOP)</a:t>
            </a:r>
          </a:p>
          <a:p>
            <a:pPr lvl="3">
              <a:lnSpc>
                <a:spcPct val="80000"/>
              </a:lnSpc>
            </a:pPr>
            <a:r>
              <a:rPr lang="cs-CZ" dirty="0"/>
              <a:t>Oblast intervence 5.1: „Národní podpora využití potenciálu kulturního dědictví“ </a:t>
            </a:r>
          </a:p>
          <a:p>
            <a:pPr lvl="2">
              <a:lnSpc>
                <a:spcPct val="80000"/>
              </a:lnSpc>
            </a:pPr>
            <a:r>
              <a:rPr lang="cs-CZ" dirty="0"/>
              <a:t>Regionální operační programy (ROP)</a:t>
            </a:r>
          </a:p>
          <a:p>
            <a:pPr lvl="2">
              <a:lnSpc>
                <a:spcPct val="80000"/>
              </a:lnSpc>
            </a:pPr>
            <a:r>
              <a:rPr lang="cs-CZ" dirty="0"/>
              <a:t>Programy přeshraniční spolupráce</a:t>
            </a:r>
          </a:p>
          <a:p>
            <a:pPr lvl="2">
              <a:lnSpc>
                <a:spcPct val="80000"/>
              </a:lnSpc>
            </a:pPr>
            <a:r>
              <a:rPr lang="cs-CZ" dirty="0"/>
              <a:t>Program rozvoje venkova (2007-2013</a:t>
            </a:r>
            <a:r>
              <a:rPr lang="cs-CZ" dirty="0" smtClean="0"/>
              <a:t>)</a:t>
            </a:r>
          </a:p>
          <a:p>
            <a:pPr lvl="3">
              <a:lnSpc>
                <a:spcPct val="80000"/>
              </a:lnSpc>
            </a:pPr>
            <a:r>
              <a:rPr lang="cs-CZ" dirty="0" smtClean="0"/>
              <a:t>Opatření </a:t>
            </a:r>
            <a:r>
              <a:rPr lang="cs-CZ" dirty="0"/>
              <a:t>III.2.2 Obnova a rozvoj kulturního dědictví </a:t>
            </a:r>
            <a:r>
              <a:rPr lang="cs-CZ" dirty="0" smtClean="0"/>
              <a:t>venkova</a:t>
            </a:r>
          </a:p>
          <a:p>
            <a:pPr lvl="1">
              <a:lnSpc>
                <a:spcPct val="80000"/>
              </a:lnSpc>
            </a:pPr>
            <a:r>
              <a:rPr lang="cs-CZ" dirty="0" smtClean="0"/>
              <a:t>Komunitární </a:t>
            </a:r>
            <a:r>
              <a:rPr lang="cs-CZ" dirty="0"/>
              <a:t>programy</a:t>
            </a:r>
          </a:p>
          <a:p>
            <a:pPr lvl="2">
              <a:lnSpc>
                <a:spcPct val="80000"/>
              </a:lnSpc>
            </a:pPr>
            <a:r>
              <a:rPr lang="cs-CZ" dirty="0" err="1"/>
              <a:t>Culture</a:t>
            </a:r>
            <a:r>
              <a:rPr lang="cs-CZ" dirty="0"/>
              <a:t> 2007-2013</a:t>
            </a:r>
          </a:p>
          <a:p>
            <a:pPr lvl="1">
              <a:lnSpc>
                <a:spcPct val="80000"/>
              </a:lnSpc>
            </a:pPr>
            <a:r>
              <a:rPr lang="cs-CZ" dirty="0"/>
              <a:t>Programy Finančních mechanismů EHP a Norska</a:t>
            </a:r>
          </a:p>
          <a:p>
            <a:pPr lvl="1">
              <a:lnSpc>
                <a:spcPct val="80000"/>
              </a:lnSpc>
            </a:pPr>
            <a:r>
              <a:rPr lang="cs-CZ" dirty="0"/>
              <a:t>Program švýcarsko-české spolupráce</a:t>
            </a:r>
          </a:p>
          <a:p>
            <a:endParaRPr lang="cs-CZ" dirty="0"/>
          </a:p>
        </p:txBody>
      </p:sp>
    </p:spTree>
    <p:extLst>
      <p:ext uri="{BB962C8B-B14F-4D97-AF65-F5344CB8AC3E}">
        <p14:creationId xmlns:p14="http://schemas.microsoft.com/office/powerpoint/2010/main" val="936281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Ústřední orgány a jejich kompetence v </a:t>
            </a:r>
            <a:r>
              <a:rPr lang="cs-CZ" dirty="0" smtClean="0"/>
              <a:t>oblasti kulturních </a:t>
            </a:r>
            <a:r>
              <a:rPr lang="cs-CZ" dirty="0"/>
              <a:t>hodnot</a:t>
            </a:r>
          </a:p>
        </p:txBody>
      </p:sp>
      <p:sp>
        <p:nvSpPr>
          <p:cNvPr id="3" name="Zástupný symbol pro obsah 2"/>
          <p:cNvSpPr>
            <a:spLocks noGrp="1"/>
          </p:cNvSpPr>
          <p:nvPr>
            <p:ph sz="quarter" idx="1"/>
          </p:nvPr>
        </p:nvSpPr>
        <p:spPr/>
        <p:txBody>
          <a:bodyPr>
            <a:normAutofit fontScale="92500" lnSpcReduction="20000"/>
          </a:bodyPr>
          <a:lstStyle/>
          <a:p>
            <a:r>
              <a:rPr lang="cs-CZ" b="1" dirty="0"/>
              <a:t>Ministerstvo </a:t>
            </a:r>
            <a:r>
              <a:rPr lang="cs-CZ" b="1" dirty="0" smtClean="0"/>
              <a:t>kultury</a:t>
            </a:r>
          </a:p>
          <a:p>
            <a:pPr lvl="1"/>
            <a:r>
              <a:rPr lang="cs-CZ" b="1" dirty="0" smtClean="0"/>
              <a:t>ve </a:t>
            </a:r>
            <a:r>
              <a:rPr lang="cs-CZ" b="1" dirty="0"/>
              <a:t>věcech výkonu památkové </a:t>
            </a:r>
            <a:r>
              <a:rPr lang="cs-CZ" b="1" dirty="0" smtClean="0"/>
              <a:t>péče</a:t>
            </a:r>
          </a:p>
          <a:p>
            <a:r>
              <a:rPr lang="cs-CZ" dirty="0"/>
              <a:t>Ministerstvo pro místní </a:t>
            </a:r>
            <a:r>
              <a:rPr lang="cs-CZ" dirty="0" smtClean="0"/>
              <a:t>rozvoj</a:t>
            </a:r>
          </a:p>
          <a:p>
            <a:pPr lvl="1"/>
            <a:r>
              <a:rPr lang="cs-CZ" sz="2500" dirty="0" smtClean="0"/>
              <a:t>v</a:t>
            </a:r>
            <a:r>
              <a:rPr lang="pt-BR" sz="2500" dirty="0" smtClean="0"/>
              <a:t>e </a:t>
            </a:r>
            <a:r>
              <a:rPr lang="pt-BR" sz="2500" dirty="0"/>
              <a:t>věcech územního plánování </a:t>
            </a:r>
            <a:r>
              <a:rPr lang="pt-BR" sz="2500" dirty="0" smtClean="0"/>
              <a:t>a</a:t>
            </a:r>
            <a:r>
              <a:rPr lang="cs-CZ" sz="2500" dirty="0" smtClean="0"/>
              <a:t> stavebního řádu</a:t>
            </a:r>
          </a:p>
          <a:p>
            <a:r>
              <a:rPr lang="cs-CZ" dirty="0"/>
              <a:t>Ministerstvo životního </a:t>
            </a:r>
            <a:r>
              <a:rPr lang="cs-CZ" dirty="0" smtClean="0"/>
              <a:t>prostředí</a:t>
            </a:r>
          </a:p>
          <a:p>
            <a:pPr lvl="1"/>
            <a:r>
              <a:rPr lang="cs-CZ" dirty="0" smtClean="0"/>
              <a:t>ve </a:t>
            </a:r>
            <a:r>
              <a:rPr lang="cs-CZ" dirty="0"/>
              <a:t>věcech ochrany životního prostředí</a:t>
            </a:r>
            <a:r>
              <a:rPr lang="cs-CZ" dirty="0" smtClean="0"/>
              <a:t>, přírody </a:t>
            </a:r>
            <a:r>
              <a:rPr lang="cs-CZ" dirty="0"/>
              <a:t>a </a:t>
            </a:r>
            <a:r>
              <a:rPr lang="cs-CZ" dirty="0" smtClean="0"/>
              <a:t>krajiny</a:t>
            </a:r>
          </a:p>
          <a:p>
            <a:r>
              <a:rPr lang="cs-CZ" dirty="0"/>
              <a:t>Ministerstvo školství, mládeže a </a:t>
            </a:r>
            <a:r>
              <a:rPr lang="cs-CZ" dirty="0" smtClean="0"/>
              <a:t>tělovýchovy</a:t>
            </a:r>
          </a:p>
          <a:p>
            <a:pPr lvl="1"/>
            <a:r>
              <a:rPr lang="cs-CZ" dirty="0" smtClean="0"/>
              <a:t>ve </a:t>
            </a:r>
            <a:r>
              <a:rPr lang="cs-CZ" dirty="0"/>
              <a:t>věcech </a:t>
            </a:r>
            <a:r>
              <a:rPr lang="cs-CZ" dirty="0" smtClean="0"/>
              <a:t>vzdělávání včetně </a:t>
            </a:r>
            <a:r>
              <a:rPr lang="cs-CZ" dirty="0"/>
              <a:t>základní orientace na kulturní </a:t>
            </a:r>
            <a:r>
              <a:rPr lang="cs-CZ" dirty="0" smtClean="0"/>
              <a:t>hodnoty</a:t>
            </a:r>
          </a:p>
          <a:p>
            <a:r>
              <a:rPr lang="cs-CZ" dirty="0"/>
              <a:t>Ministerstvo práce a sociálních </a:t>
            </a:r>
            <a:r>
              <a:rPr lang="cs-CZ" dirty="0" smtClean="0"/>
              <a:t>věcí </a:t>
            </a:r>
          </a:p>
          <a:p>
            <a:pPr lvl="1"/>
            <a:r>
              <a:rPr lang="cs-CZ" dirty="0" smtClean="0"/>
              <a:t>při </a:t>
            </a:r>
            <a:r>
              <a:rPr lang="cs-CZ" dirty="0"/>
              <a:t>vytváření </a:t>
            </a:r>
            <a:r>
              <a:rPr lang="cs-CZ" dirty="0" smtClean="0"/>
              <a:t>sociálněekonomických podmínek </a:t>
            </a:r>
            <a:r>
              <a:rPr lang="cs-CZ" dirty="0"/>
              <a:t>a možností pro kulturní život občanů </a:t>
            </a:r>
            <a:r>
              <a:rPr lang="cs-CZ" dirty="0" smtClean="0"/>
              <a:t>ČR</a:t>
            </a:r>
          </a:p>
          <a:p>
            <a:r>
              <a:rPr lang="cs-CZ" dirty="0"/>
              <a:t>Ministerstva </a:t>
            </a:r>
            <a:r>
              <a:rPr lang="cs-CZ" dirty="0" smtClean="0"/>
              <a:t>financí</a:t>
            </a:r>
          </a:p>
          <a:p>
            <a:pPr lvl="1"/>
            <a:r>
              <a:rPr lang="cs-CZ" dirty="0" smtClean="0"/>
              <a:t>ve </a:t>
            </a:r>
            <a:r>
              <a:rPr lang="cs-CZ" dirty="0"/>
              <a:t>věci zajišťování prostředků pro </a:t>
            </a:r>
            <a:r>
              <a:rPr lang="cs-CZ" dirty="0" smtClean="0"/>
              <a:t>realizaci kulturního </a:t>
            </a:r>
            <a:r>
              <a:rPr lang="cs-CZ" dirty="0"/>
              <a:t>prostředí na území ČR.</a:t>
            </a:r>
          </a:p>
        </p:txBody>
      </p:sp>
    </p:spTree>
    <p:extLst>
      <p:ext uri="{BB962C8B-B14F-4D97-AF65-F5344CB8AC3E}">
        <p14:creationId xmlns:p14="http://schemas.microsoft.com/office/powerpoint/2010/main" val="34031773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ROP </a:t>
            </a:r>
            <a:r>
              <a:rPr lang="cs-CZ" dirty="0"/>
              <a:t>Jihozápad</a:t>
            </a:r>
          </a:p>
        </p:txBody>
      </p:sp>
      <p:graphicFrame>
        <p:nvGraphicFramePr>
          <p:cNvPr id="4" name="Zástupný symbol pro obsah 3"/>
          <p:cNvGraphicFramePr>
            <a:graphicFrameLocks noGrp="1"/>
          </p:cNvGraphicFramePr>
          <p:nvPr>
            <p:ph sz="quarter" idx="1"/>
            <p:extLst>
              <p:ext uri="{D42A27DB-BD31-4B8C-83A1-F6EECF244321}">
                <p14:modId xmlns:p14="http://schemas.microsoft.com/office/powerpoint/2010/main" val="195776261"/>
              </p:ext>
            </p:extLst>
          </p:nvPr>
        </p:nvGraphicFramePr>
        <p:xfrm>
          <a:off x="251520" y="1268760"/>
          <a:ext cx="8712968" cy="4968551"/>
        </p:xfrm>
        <a:graphic>
          <a:graphicData uri="http://schemas.openxmlformats.org/drawingml/2006/table">
            <a:tbl>
              <a:tblPr>
                <a:tableStyleId>{5C22544A-7EE6-4342-B048-85BDC9FD1C3A}</a:tableStyleId>
              </a:tblPr>
              <a:tblGrid>
                <a:gridCol w="1500320"/>
                <a:gridCol w="1767043"/>
                <a:gridCol w="3256250"/>
                <a:gridCol w="2189355"/>
              </a:tblGrid>
              <a:tr h="897255">
                <a:tc>
                  <a:txBody>
                    <a:bodyPr/>
                    <a:lstStyle/>
                    <a:p>
                      <a:pPr algn="l" fontAlgn="t"/>
                      <a:r>
                        <a:rPr lang="cs-CZ" sz="1200" u="none" strike="noStrike">
                          <a:effectLst/>
                        </a:rPr>
                        <a:t>2: Stabilizace a rozvoj měst a obcí</a:t>
                      </a:r>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a:effectLst/>
                        </a:rPr>
                        <a:t>2.1: Integrované projekty rozvojových center</a:t>
                      </a:r>
                      <a:endParaRPr lang="cs-CZ" sz="12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Výstavba, rekonstrukce a vybavení objektů občanské vybavenosti, objektů pro kulturu a volný čas</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Plzeň, České Budějovice, kraj, organizace zakládané kraji, NNO, obchodní společnosti, fyzické osoby, církve, školy a školská zařízení aj.</a:t>
                      </a:r>
                      <a:endParaRPr lang="cs-CZ" sz="1100" b="0" i="0" u="none" strike="noStrike">
                        <a:solidFill>
                          <a:srgbClr val="000000"/>
                        </a:solidFill>
                        <a:effectLst/>
                        <a:latin typeface="Calibri"/>
                      </a:endParaRPr>
                    </a:p>
                  </a:txBody>
                  <a:tcPr marL="7873" marR="7873" marT="7873" marB="0"/>
                </a:tc>
              </a:tr>
              <a:tr h="672941">
                <a:tc>
                  <a:txBody>
                    <a:bodyPr/>
                    <a:lstStyle/>
                    <a:p>
                      <a:pPr algn="l" fontAlgn="t"/>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a:effectLst/>
                        </a:rPr>
                        <a:t>2.2: Rozvojové projekty spádových center</a:t>
                      </a:r>
                      <a:endParaRPr lang="cs-CZ" sz="12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Výstavba, rekonstrukce a vybavení objektů občanské vybavenosti, objektů pro kulturu, volný čas, komunitní život a veřejný sektor</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obce, organizace zakládané obcemi, dobrovolné svazky obcí</a:t>
                      </a:r>
                      <a:endParaRPr lang="cs-CZ" sz="1100" b="0" i="0" u="none" strike="noStrike">
                        <a:solidFill>
                          <a:srgbClr val="000000"/>
                        </a:solidFill>
                        <a:effectLst/>
                        <a:latin typeface="Calibri"/>
                      </a:endParaRPr>
                    </a:p>
                  </a:txBody>
                  <a:tcPr marL="7873" marR="7873" marT="7873" marB="0"/>
                </a:tc>
              </a:tr>
              <a:tr h="672941">
                <a:tc>
                  <a:txBody>
                    <a:bodyPr/>
                    <a:lstStyle/>
                    <a:p>
                      <a:pPr algn="l" fontAlgn="t"/>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a:effectLst/>
                        </a:rPr>
                        <a:t>2.3: Revitalizace částí měst a obcí</a:t>
                      </a:r>
                      <a:endParaRPr lang="cs-CZ" sz="12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Výstavba, rekonstrukce a vybavení objektů občanské vybavenosti, objektů pro kulturu, volný čas, komunitní život a veřejný sektor</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obce, organizace zakládané obcemi, dobrovolné svazky obcí</a:t>
                      </a:r>
                      <a:endParaRPr lang="cs-CZ" sz="1100" b="0" i="0" u="none" strike="noStrike">
                        <a:solidFill>
                          <a:srgbClr val="000000"/>
                        </a:solidFill>
                        <a:effectLst/>
                        <a:latin typeface="Calibri"/>
                      </a:endParaRPr>
                    </a:p>
                  </a:txBody>
                  <a:tcPr marL="7873" marR="7873" marT="7873" marB="0"/>
                </a:tc>
              </a:tr>
              <a:tr h="897255">
                <a:tc>
                  <a:txBody>
                    <a:bodyPr/>
                    <a:lstStyle/>
                    <a:p>
                      <a:pPr algn="l" fontAlgn="t"/>
                      <a:r>
                        <a:rPr lang="cs-CZ" sz="1200" u="none" strike="noStrike">
                          <a:effectLst/>
                        </a:rPr>
                        <a:t>3: Rozvoj cestovního ruchu</a:t>
                      </a:r>
                      <a:endParaRPr lang="cs-CZ" sz="1200" b="0" i="0" u="none" strike="noStrike">
                        <a:solidFill>
                          <a:srgbClr val="000000"/>
                        </a:solidFill>
                        <a:effectLst/>
                        <a:latin typeface="Calibri"/>
                      </a:endParaRPr>
                    </a:p>
                  </a:txBody>
                  <a:tcPr marL="7873" marR="7873" marT="7873" marB="0"/>
                </a:tc>
                <a:tc>
                  <a:txBody>
                    <a:bodyPr/>
                    <a:lstStyle/>
                    <a:p>
                      <a:pPr algn="l" fontAlgn="t"/>
                      <a:r>
                        <a:rPr lang="pl-PL" sz="1200" u="none" strike="noStrike">
                          <a:effectLst/>
                        </a:rPr>
                        <a:t>3.1: Rozvoj infrastruktury cestovního ruchu</a:t>
                      </a:r>
                      <a:endParaRPr lang="pl-PL" sz="12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Výstavba a rekonstrukce kulturní vybavenosti pro cestovní ruch</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kraj, obce, dobrovolné svazky obcí, organizace zakládané krajem, NNO, obchodní společnosti, fyzické osoby, zájmová sdružení právnických osob</a:t>
                      </a:r>
                      <a:endParaRPr lang="cs-CZ" sz="1100" b="0" i="0" u="none" strike="noStrike">
                        <a:solidFill>
                          <a:srgbClr val="000000"/>
                        </a:solidFill>
                        <a:effectLst/>
                        <a:latin typeface="Calibri"/>
                      </a:endParaRPr>
                    </a:p>
                  </a:txBody>
                  <a:tcPr marL="7873" marR="7873" marT="7873" marB="0"/>
                </a:tc>
              </a:tr>
              <a:tr h="1828159">
                <a:tc>
                  <a:txBody>
                    <a:bodyPr/>
                    <a:lstStyle/>
                    <a:p>
                      <a:pPr algn="l" fontAlgn="t"/>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dirty="0">
                          <a:effectLst/>
                        </a:rPr>
                        <a:t>3.2: Revitalizace památek a využití kulturního dědictví v rozvoji cestovního ruchu</a:t>
                      </a:r>
                      <a:endParaRPr lang="cs-CZ" sz="1200" b="0" i="0" u="none" strike="noStrike" dirty="0">
                        <a:solidFill>
                          <a:srgbClr val="000000"/>
                        </a:solidFill>
                        <a:effectLst/>
                        <a:latin typeface="Calibri"/>
                      </a:endParaRPr>
                    </a:p>
                  </a:txBody>
                  <a:tcPr marL="7873" marR="7873" marT="7873" marB="0"/>
                </a:tc>
                <a:tc>
                  <a:txBody>
                    <a:bodyPr/>
                    <a:lstStyle/>
                    <a:p>
                      <a:pPr algn="l" fontAlgn="t"/>
                      <a:r>
                        <a:rPr lang="cs-CZ" sz="1100" u="none" strike="noStrike">
                          <a:effectLst/>
                        </a:rPr>
                        <a:t>Stavební rekonstrukce kulturních, historických a technických památek; komplexní úpravy infrastruktury nebo veřejných prostranství v památkově chráněných územích, v areálech památkově chráněných objektů nebo na přilehlých plochách; budování doprovodných informačních systémů a značení památkově chráněných území a objektů; restaurování movitých kulturních památek; pořízení vybavení na podporu nového využití památkově chráněných objektů</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dirty="0">
                          <a:effectLst/>
                        </a:rPr>
                        <a:t>kraj, obce, dobrovolné svazky obcí, organizace zakládané krajem, NNO, obchodní společnosti, fyzické osoby, zájmová sdružení právnických osob</a:t>
                      </a:r>
                      <a:endParaRPr lang="cs-CZ" sz="1100" b="0" i="0" u="none" strike="noStrike" dirty="0">
                        <a:solidFill>
                          <a:srgbClr val="000000"/>
                        </a:solidFill>
                        <a:effectLst/>
                        <a:latin typeface="Calibri"/>
                      </a:endParaRPr>
                    </a:p>
                  </a:txBody>
                  <a:tcPr marL="7873" marR="7873" marT="7873" marB="0"/>
                </a:tc>
              </a:tr>
            </a:tbl>
          </a:graphicData>
        </a:graphic>
      </p:graphicFrame>
    </p:spTree>
    <p:extLst>
      <p:ext uri="{BB962C8B-B14F-4D97-AF65-F5344CB8AC3E}">
        <p14:creationId xmlns:p14="http://schemas.microsoft.com/office/powerpoint/2010/main" val="17510866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ROP Severozápad</a:t>
            </a:r>
          </a:p>
        </p:txBody>
      </p:sp>
      <p:graphicFrame>
        <p:nvGraphicFramePr>
          <p:cNvPr id="4" name="Zástupný symbol pro obsah 3"/>
          <p:cNvGraphicFramePr>
            <a:graphicFrameLocks noGrp="1"/>
          </p:cNvGraphicFramePr>
          <p:nvPr>
            <p:ph sz="quarter" idx="1"/>
            <p:extLst>
              <p:ext uri="{D42A27DB-BD31-4B8C-83A1-F6EECF244321}">
                <p14:modId xmlns:p14="http://schemas.microsoft.com/office/powerpoint/2010/main" val="2540272813"/>
              </p:ext>
            </p:extLst>
          </p:nvPr>
        </p:nvGraphicFramePr>
        <p:xfrm>
          <a:off x="251520" y="1340768"/>
          <a:ext cx="8640960" cy="4968552"/>
        </p:xfrm>
        <a:graphic>
          <a:graphicData uri="http://schemas.openxmlformats.org/drawingml/2006/table">
            <a:tbl>
              <a:tblPr>
                <a:tableStyleId>{5C22544A-7EE6-4342-B048-85BDC9FD1C3A}</a:tableStyleId>
              </a:tblPr>
              <a:tblGrid>
                <a:gridCol w="1487921"/>
                <a:gridCol w="1752439"/>
                <a:gridCol w="3229339"/>
                <a:gridCol w="2171261"/>
              </a:tblGrid>
              <a:tr h="1104122">
                <a:tc>
                  <a:txBody>
                    <a:bodyPr/>
                    <a:lstStyle/>
                    <a:p>
                      <a:pPr algn="l" fontAlgn="t"/>
                      <a:r>
                        <a:rPr lang="cs-CZ" sz="1200" u="none" strike="noStrike" dirty="0">
                          <a:effectLst/>
                        </a:rPr>
                        <a:t>1: Regenerace a rozvoj měst</a:t>
                      </a:r>
                      <a:endParaRPr lang="cs-CZ" sz="1200" b="0" i="0" u="none" strike="noStrike" dirty="0">
                        <a:solidFill>
                          <a:srgbClr val="000000"/>
                        </a:solidFill>
                        <a:effectLst/>
                        <a:latin typeface="Calibri"/>
                      </a:endParaRPr>
                    </a:p>
                  </a:txBody>
                  <a:tcPr marL="7873" marR="7873" marT="7873" marB="0"/>
                </a:tc>
                <a:tc>
                  <a:txBody>
                    <a:bodyPr/>
                    <a:lstStyle/>
                    <a:p>
                      <a:pPr algn="l" fontAlgn="t"/>
                      <a:r>
                        <a:rPr lang="cs-CZ" sz="1200" u="none" strike="noStrike" dirty="0">
                          <a:effectLst/>
                        </a:rPr>
                        <a:t>1.2: Podpora revitalizace a regenerace středních a malých měst</a:t>
                      </a:r>
                      <a:endParaRPr lang="cs-CZ" sz="1200" b="0" i="0" u="none" strike="noStrike" dirty="0">
                        <a:solidFill>
                          <a:srgbClr val="000000"/>
                        </a:solidFill>
                        <a:effectLst/>
                        <a:latin typeface="Calibri"/>
                      </a:endParaRPr>
                    </a:p>
                  </a:txBody>
                  <a:tcPr marL="7873" marR="7873" marT="7873" marB="0"/>
                </a:tc>
                <a:tc>
                  <a:txBody>
                    <a:bodyPr/>
                    <a:lstStyle/>
                    <a:p>
                      <a:pPr algn="l" fontAlgn="t"/>
                      <a:r>
                        <a:rPr lang="cs-CZ" sz="1100" u="none" strike="noStrike">
                          <a:effectLst/>
                        </a:rPr>
                        <a:t>Výstavba, rekonstrukce a vybavení objektů občanské vybavenosti, objektů pro kulturu, volný čas, komunitní život a veřejný sektor</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kraje, organizace založené krajem, obce, organizace založené obcemi, dobrovolné svazky obcí, NNO, školy a vzdělávací zařízení</a:t>
                      </a:r>
                      <a:endParaRPr lang="cs-CZ" sz="1100" b="0" i="0" u="none" strike="noStrike">
                        <a:solidFill>
                          <a:srgbClr val="000000"/>
                        </a:solidFill>
                        <a:effectLst/>
                        <a:latin typeface="Calibri"/>
                      </a:endParaRPr>
                    </a:p>
                  </a:txBody>
                  <a:tcPr marL="7873" marR="7873" marT="7873" marB="0"/>
                </a:tc>
              </a:tr>
              <a:tr h="828092">
                <a:tc>
                  <a:txBody>
                    <a:bodyPr/>
                    <a:lstStyle/>
                    <a:p>
                      <a:pPr algn="l" fontAlgn="t"/>
                      <a:r>
                        <a:rPr lang="pt-BR" sz="1200" u="none" strike="noStrike">
                          <a:effectLst/>
                        </a:rPr>
                        <a:t>2: Integrovaná podpora místního rozvoje</a:t>
                      </a:r>
                      <a:endParaRPr lang="pt-BR" sz="1200" b="0" i="0" u="none" strike="noStrike">
                        <a:solidFill>
                          <a:srgbClr val="000000"/>
                        </a:solidFill>
                        <a:effectLst/>
                        <a:latin typeface="Calibri"/>
                      </a:endParaRPr>
                    </a:p>
                  </a:txBody>
                  <a:tcPr marL="7873" marR="7873" marT="7873" marB="0"/>
                </a:tc>
                <a:tc>
                  <a:txBody>
                    <a:bodyPr/>
                    <a:lstStyle/>
                    <a:p>
                      <a:pPr algn="l" fontAlgn="t"/>
                      <a:r>
                        <a:rPr lang="cs-CZ" sz="1200" u="none" strike="noStrike" dirty="0">
                          <a:effectLst/>
                        </a:rPr>
                        <a:t>2.1: Budování kapacity pro místní rozvoj, informovanost a osvěta veřejnosti</a:t>
                      </a:r>
                      <a:endParaRPr lang="cs-CZ" sz="1200" b="0" i="0" u="none" strike="noStrike" dirty="0">
                        <a:solidFill>
                          <a:srgbClr val="000000"/>
                        </a:solidFill>
                        <a:effectLst/>
                        <a:latin typeface="Calibri"/>
                      </a:endParaRPr>
                    </a:p>
                  </a:txBody>
                  <a:tcPr marL="7873" marR="7873" marT="7873" marB="0"/>
                </a:tc>
                <a:tc>
                  <a:txBody>
                    <a:bodyPr/>
                    <a:lstStyle/>
                    <a:p>
                      <a:pPr algn="l" fontAlgn="t"/>
                      <a:r>
                        <a:rPr lang="cs-CZ" sz="1100" u="none" strike="noStrike">
                          <a:effectLst/>
                        </a:rPr>
                        <a:t>Zpracování informačních a komunikačních materiálů a médií určených pro místní občany i vnější svět a vztahující se ke kultuře</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kraje, obce, organizace založené obcemi, dobrovolné svazky obcí, NNO, školy a vzdělávací zařízení</a:t>
                      </a:r>
                      <a:endParaRPr lang="cs-CZ" sz="1100" b="0" i="0" u="none" strike="noStrike">
                        <a:solidFill>
                          <a:srgbClr val="000000"/>
                        </a:solidFill>
                        <a:effectLst/>
                        <a:latin typeface="Calibri"/>
                      </a:endParaRPr>
                    </a:p>
                  </a:txBody>
                  <a:tcPr marL="7873" marR="7873" marT="7873" marB="0"/>
                </a:tc>
              </a:tr>
              <a:tr h="1380154">
                <a:tc>
                  <a:txBody>
                    <a:bodyPr/>
                    <a:lstStyle/>
                    <a:p>
                      <a:pPr algn="l" fontAlgn="t"/>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dirty="0">
                          <a:effectLst/>
                        </a:rPr>
                        <a:t>2.2: Investice pro zlepšení fyzické infrastruktury</a:t>
                      </a:r>
                      <a:endParaRPr lang="cs-CZ" sz="1200" b="0" i="0" u="none" strike="noStrike" dirty="0">
                        <a:solidFill>
                          <a:srgbClr val="000000"/>
                        </a:solidFill>
                        <a:effectLst/>
                        <a:latin typeface="Calibri"/>
                      </a:endParaRPr>
                    </a:p>
                  </a:txBody>
                  <a:tcPr marL="7873" marR="7873" marT="7873" marB="0"/>
                </a:tc>
                <a:tc>
                  <a:txBody>
                    <a:bodyPr/>
                    <a:lstStyle/>
                    <a:p>
                      <a:pPr algn="l" fontAlgn="t"/>
                      <a:r>
                        <a:rPr lang="cs-CZ" sz="1100" u="none" strike="noStrike">
                          <a:effectLst/>
                        </a:rPr>
                        <a:t>Výstavby, rekonstrukce a vybavení objektů občanské vybavenosti, objektů pro kulturní a komunitní život; rekonstrukce a obnovy historických a kulturních památek (bez vazby na cestovní ruch)</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kraje, obce, organizace založené obcemi, dobrovolné svazky obcí, NNO, školy a vzdělávací zařízení</a:t>
                      </a:r>
                      <a:endParaRPr lang="cs-CZ" sz="1100" b="0" i="0" u="none" strike="noStrike">
                        <a:solidFill>
                          <a:srgbClr val="000000"/>
                        </a:solidFill>
                        <a:effectLst/>
                        <a:latin typeface="Calibri"/>
                      </a:endParaRPr>
                    </a:p>
                  </a:txBody>
                  <a:tcPr marL="7873" marR="7873" marT="7873" marB="0"/>
                </a:tc>
              </a:tr>
              <a:tr h="1656184">
                <a:tc>
                  <a:txBody>
                    <a:bodyPr/>
                    <a:lstStyle/>
                    <a:p>
                      <a:pPr algn="l" fontAlgn="t"/>
                      <a:r>
                        <a:rPr lang="cs-CZ" sz="1200" u="none" strike="noStrike">
                          <a:effectLst/>
                        </a:rPr>
                        <a:t>4: Udržitelný rozvoj cestovního ruchu</a:t>
                      </a:r>
                      <a:endParaRPr lang="cs-CZ" sz="1200" b="0" i="0" u="none" strike="noStrike">
                        <a:solidFill>
                          <a:srgbClr val="000000"/>
                        </a:solidFill>
                        <a:effectLst/>
                        <a:latin typeface="Calibri"/>
                      </a:endParaRPr>
                    </a:p>
                  </a:txBody>
                  <a:tcPr marL="7873" marR="7873" marT="7873" marB="0"/>
                </a:tc>
                <a:tc>
                  <a:txBody>
                    <a:bodyPr/>
                    <a:lstStyle/>
                    <a:p>
                      <a:pPr algn="l" fontAlgn="t"/>
                      <a:r>
                        <a:rPr lang="pl-PL" sz="1200" u="none" strike="noStrike" dirty="0">
                          <a:effectLst/>
                        </a:rPr>
                        <a:t>4.1: Budování a rozvoj atraktivit a infrastruktury CR</a:t>
                      </a:r>
                      <a:endParaRPr lang="pl-PL" sz="1200" b="0" i="0" u="none" strike="noStrike" dirty="0">
                        <a:solidFill>
                          <a:srgbClr val="000000"/>
                        </a:solidFill>
                        <a:effectLst/>
                        <a:latin typeface="Calibri"/>
                      </a:endParaRPr>
                    </a:p>
                  </a:txBody>
                  <a:tcPr marL="7873" marR="7873" marT="7873" marB="0"/>
                </a:tc>
                <a:tc>
                  <a:txBody>
                    <a:bodyPr/>
                    <a:lstStyle/>
                    <a:p>
                      <a:pPr algn="l" fontAlgn="t"/>
                      <a:r>
                        <a:rPr lang="cs-CZ" sz="1100" u="none" strike="noStrike">
                          <a:effectLst/>
                        </a:rPr>
                        <a:t>Revitalizace kulturních, technických a průmyslových památek a kulturního dědictví pro jejich využití v cestovním ruchu (např. rozhledny, muzea, expozice, galerie, informační centra)</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dirty="0">
                          <a:effectLst/>
                        </a:rPr>
                        <a:t>kraje, obce, organizace zřízené či založené obcí nebo krajem, dobrovolné svazky obcí, NNO, hospodářská komora a její složky, zájmová sdružení právnických osob, podnikatelské subjekty </a:t>
                      </a:r>
                      <a:endParaRPr lang="cs-CZ" sz="1100" b="0" i="0" u="none" strike="noStrike" dirty="0">
                        <a:solidFill>
                          <a:srgbClr val="000000"/>
                        </a:solidFill>
                        <a:effectLst/>
                        <a:latin typeface="Calibri"/>
                      </a:endParaRPr>
                    </a:p>
                  </a:txBody>
                  <a:tcPr marL="7873" marR="7873" marT="7873" marB="0"/>
                </a:tc>
              </a:tr>
            </a:tbl>
          </a:graphicData>
        </a:graphic>
      </p:graphicFrame>
    </p:spTree>
    <p:extLst>
      <p:ext uri="{BB962C8B-B14F-4D97-AF65-F5344CB8AC3E}">
        <p14:creationId xmlns:p14="http://schemas.microsoft.com/office/powerpoint/2010/main" val="24542838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ROP Jihovýchod</a:t>
            </a:r>
          </a:p>
        </p:txBody>
      </p:sp>
      <p:graphicFrame>
        <p:nvGraphicFramePr>
          <p:cNvPr id="4" name="Zástupný symbol pro obsah 3"/>
          <p:cNvGraphicFramePr>
            <a:graphicFrameLocks noGrp="1"/>
          </p:cNvGraphicFramePr>
          <p:nvPr>
            <p:ph sz="quarter" idx="1"/>
            <p:extLst>
              <p:ext uri="{D42A27DB-BD31-4B8C-83A1-F6EECF244321}">
                <p14:modId xmlns:p14="http://schemas.microsoft.com/office/powerpoint/2010/main" val="2137140919"/>
              </p:ext>
            </p:extLst>
          </p:nvPr>
        </p:nvGraphicFramePr>
        <p:xfrm>
          <a:off x="179512" y="1340769"/>
          <a:ext cx="8651304" cy="4916206"/>
        </p:xfrm>
        <a:graphic>
          <a:graphicData uri="http://schemas.openxmlformats.org/drawingml/2006/table">
            <a:tbl>
              <a:tblPr>
                <a:tableStyleId>{5C22544A-7EE6-4342-B048-85BDC9FD1C3A}</a:tableStyleId>
              </a:tblPr>
              <a:tblGrid>
                <a:gridCol w="1489702"/>
                <a:gridCol w="1754537"/>
                <a:gridCol w="3233204"/>
                <a:gridCol w="2173861"/>
              </a:tblGrid>
              <a:tr h="1092490">
                <a:tc>
                  <a:txBody>
                    <a:bodyPr/>
                    <a:lstStyle/>
                    <a:p>
                      <a:pPr algn="l" fontAlgn="t"/>
                      <a:r>
                        <a:rPr lang="cs-CZ" sz="1200" u="none" strike="noStrike">
                          <a:effectLst/>
                        </a:rPr>
                        <a:t>2: Rozvoj udržitelného CR</a:t>
                      </a:r>
                      <a:endParaRPr lang="cs-CZ" sz="1200" b="0" i="0" u="none" strike="noStrike">
                        <a:solidFill>
                          <a:srgbClr val="000000"/>
                        </a:solidFill>
                        <a:effectLst/>
                        <a:latin typeface="Calibri"/>
                      </a:endParaRPr>
                    </a:p>
                  </a:txBody>
                  <a:tcPr marL="7873" marR="7873" marT="7873" marB="0"/>
                </a:tc>
                <a:tc>
                  <a:txBody>
                    <a:bodyPr/>
                    <a:lstStyle/>
                    <a:p>
                      <a:pPr algn="l" fontAlgn="t"/>
                      <a:r>
                        <a:rPr lang="pl-PL" sz="1200" u="none" strike="noStrike">
                          <a:effectLst/>
                        </a:rPr>
                        <a:t>2.1: Rozvoj infrastruktury pro CR</a:t>
                      </a:r>
                      <a:endParaRPr lang="pl-PL" sz="12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Rozvoj infrastruktury pro kulturní turistiku, technické zhodnocení a zpřístupnění kulturních památek regionálního významu pro potřeby CR </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obce, svazky obcí, kraje, NNO, organizace zřizované nebo zakládané kraji a obcemi, právnické osoby s účastí samosprávy, malí a střední podnikatelé</a:t>
                      </a:r>
                      <a:endParaRPr lang="cs-CZ" sz="1100" b="0" i="0" u="none" strike="noStrike">
                        <a:solidFill>
                          <a:srgbClr val="000000"/>
                        </a:solidFill>
                        <a:effectLst/>
                        <a:latin typeface="Calibri"/>
                      </a:endParaRPr>
                    </a:p>
                  </a:txBody>
                  <a:tcPr marL="7873" marR="7873" marT="7873" marB="0"/>
                </a:tc>
              </a:tr>
              <a:tr h="1092490">
                <a:tc>
                  <a:txBody>
                    <a:bodyPr/>
                    <a:lstStyle/>
                    <a:p>
                      <a:pPr algn="l" fontAlgn="t"/>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a:effectLst/>
                        </a:rPr>
                        <a:t>2.2: Rozvoj služeb v cestovním ruchu</a:t>
                      </a:r>
                      <a:endParaRPr lang="cs-CZ" sz="12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Kulturní akce s dlouhodobým a významným regionálním dopadem</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obce, svazky obcí, kraje, NNO, organizace zřizované nebo zakládané kraji a obcemi, právnické osoby s účastí samosprávy, malí a střední podnikatelé</a:t>
                      </a:r>
                      <a:endParaRPr lang="cs-CZ" sz="1100" b="0" i="0" u="none" strike="noStrike">
                        <a:solidFill>
                          <a:srgbClr val="000000"/>
                        </a:solidFill>
                        <a:effectLst/>
                        <a:latin typeface="Calibri"/>
                      </a:endParaRPr>
                    </a:p>
                  </a:txBody>
                  <a:tcPr marL="7873" marR="7873" marT="7873" marB="0"/>
                </a:tc>
              </a:tr>
              <a:tr h="1638736">
                <a:tc>
                  <a:txBody>
                    <a:bodyPr/>
                    <a:lstStyle/>
                    <a:p>
                      <a:pPr algn="l" fontAlgn="t"/>
                      <a:r>
                        <a:rPr lang="cs-CZ" sz="1200" u="none" strike="noStrike">
                          <a:effectLst/>
                        </a:rPr>
                        <a:t>3: Udržitelný rozvoj měst a venkovských sídel</a:t>
                      </a:r>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a:effectLst/>
                        </a:rPr>
                        <a:t>3.2: Rozvoj regionálních středisek</a:t>
                      </a:r>
                      <a:endParaRPr lang="cs-CZ" sz="12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Výstavba a technické zhodnocení objektů pro kulturu</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Třebíč, Znojmo, Hodonín, Břeclav, Havlíčkův Brod, Žďár nad Sázavou, Vyškov, Blansko a Pelhřimov: obce, organizace jimi zřizované nebo zakládané, NNO, vzdělávací instituce, malí a střední podnikatelé </a:t>
                      </a:r>
                      <a:endParaRPr lang="cs-CZ" sz="1100" b="0" i="0" u="none" strike="noStrike">
                        <a:solidFill>
                          <a:srgbClr val="000000"/>
                        </a:solidFill>
                        <a:effectLst/>
                        <a:latin typeface="Calibri"/>
                      </a:endParaRPr>
                    </a:p>
                  </a:txBody>
                  <a:tcPr marL="7873" marR="7873" marT="7873" marB="0"/>
                </a:tc>
              </a:tr>
              <a:tr h="1092490">
                <a:tc>
                  <a:txBody>
                    <a:bodyPr/>
                    <a:lstStyle/>
                    <a:p>
                      <a:pPr algn="l" fontAlgn="t"/>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dirty="0">
                          <a:effectLst/>
                        </a:rPr>
                        <a:t>3.3: Rozvoj a stabilizace venkovských sídel</a:t>
                      </a:r>
                      <a:endParaRPr lang="cs-CZ" sz="1200" b="0" i="0" u="none" strike="noStrike" dirty="0">
                        <a:solidFill>
                          <a:srgbClr val="000000"/>
                        </a:solidFill>
                        <a:effectLst/>
                        <a:latin typeface="Calibri"/>
                      </a:endParaRPr>
                    </a:p>
                  </a:txBody>
                  <a:tcPr marL="7873" marR="7873" marT="7873" marB="0"/>
                </a:tc>
                <a:tc>
                  <a:txBody>
                    <a:bodyPr/>
                    <a:lstStyle/>
                    <a:p>
                      <a:pPr algn="l" fontAlgn="t"/>
                      <a:r>
                        <a:rPr lang="cs-CZ" sz="1100" u="none" strike="noStrike">
                          <a:effectLst/>
                        </a:rPr>
                        <a:t>Budování infrastruktury pro kulturní a volnočasové aktivity</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dirty="0">
                          <a:effectLst/>
                        </a:rPr>
                        <a:t>obce nad 500 obyvatel, organizace zřizované nebo zakládané obcemi, svazky obcí, NNO, vzdělávací instituce, malí a střední podnikatelé</a:t>
                      </a:r>
                      <a:endParaRPr lang="cs-CZ" sz="1100" b="0" i="0" u="none" strike="noStrike" dirty="0">
                        <a:solidFill>
                          <a:srgbClr val="000000"/>
                        </a:solidFill>
                        <a:effectLst/>
                        <a:latin typeface="Calibri"/>
                      </a:endParaRPr>
                    </a:p>
                  </a:txBody>
                  <a:tcPr marL="7873" marR="7873" marT="7873" marB="0"/>
                </a:tc>
              </a:tr>
            </a:tbl>
          </a:graphicData>
        </a:graphic>
      </p:graphicFrame>
    </p:spTree>
    <p:extLst>
      <p:ext uri="{BB962C8B-B14F-4D97-AF65-F5344CB8AC3E}">
        <p14:creationId xmlns:p14="http://schemas.microsoft.com/office/powerpoint/2010/main" val="4232019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ROP Severovýchod</a:t>
            </a:r>
          </a:p>
        </p:txBody>
      </p:sp>
      <p:graphicFrame>
        <p:nvGraphicFramePr>
          <p:cNvPr id="4" name="Zástupný symbol pro obsah 3"/>
          <p:cNvGraphicFramePr>
            <a:graphicFrameLocks noGrp="1"/>
          </p:cNvGraphicFramePr>
          <p:nvPr>
            <p:ph sz="quarter" idx="1"/>
            <p:extLst>
              <p:ext uri="{D42A27DB-BD31-4B8C-83A1-F6EECF244321}">
                <p14:modId xmlns:p14="http://schemas.microsoft.com/office/powerpoint/2010/main" val="684603069"/>
              </p:ext>
            </p:extLst>
          </p:nvPr>
        </p:nvGraphicFramePr>
        <p:xfrm>
          <a:off x="179512" y="1340768"/>
          <a:ext cx="8712968" cy="4968553"/>
        </p:xfrm>
        <a:graphic>
          <a:graphicData uri="http://schemas.openxmlformats.org/drawingml/2006/table">
            <a:tbl>
              <a:tblPr>
                <a:tableStyleId>{5C22544A-7EE6-4342-B048-85BDC9FD1C3A}</a:tableStyleId>
              </a:tblPr>
              <a:tblGrid>
                <a:gridCol w="1500320"/>
                <a:gridCol w="1767043"/>
                <a:gridCol w="3256250"/>
                <a:gridCol w="2189355"/>
              </a:tblGrid>
              <a:tr h="1046011">
                <a:tc>
                  <a:txBody>
                    <a:bodyPr/>
                    <a:lstStyle/>
                    <a:p>
                      <a:pPr algn="l" fontAlgn="t"/>
                      <a:r>
                        <a:rPr lang="cs-CZ" sz="1200" u="none" strike="noStrike">
                          <a:effectLst/>
                        </a:rPr>
                        <a:t>2: Rozvoj městských a venkovských oblastí</a:t>
                      </a:r>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a:effectLst/>
                        </a:rPr>
                        <a:t>2.1: Rozvoj regionálních center</a:t>
                      </a:r>
                      <a:endParaRPr lang="cs-CZ" sz="12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Regenerace a revitalizace zapsaných historických, kulturních a technických památek</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kraje, specifikované obce, organizace zřizované nebo zakládané kraji nebo obcemi, NNO, hospodářská komora a její složky</a:t>
                      </a:r>
                      <a:endParaRPr lang="cs-CZ" sz="1100" b="0" i="0" u="none" strike="noStrike">
                        <a:solidFill>
                          <a:srgbClr val="000000"/>
                        </a:solidFill>
                        <a:effectLst/>
                        <a:latin typeface="Calibri"/>
                      </a:endParaRPr>
                    </a:p>
                  </a:txBody>
                  <a:tcPr marL="7873" marR="7873" marT="7873" marB="0"/>
                </a:tc>
              </a:tr>
              <a:tr h="1307514">
                <a:tc>
                  <a:txBody>
                    <a:bodyPr/>
                    <a:lstStyle/>
                    <a:p>
                      <a:pPr algn="l" fontAlgn="t"/>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a:effectLst/>
                        </a:rPr>
                        <a:t>2.2: Rozvoj měst</a:t>
                      </a:r>
                      <a:endParaRPr lang="cs-CZ" sz="12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Regenerace a revitalizace zapsaných historických, kulturních a technických památek</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kraje, specifikované obce, organizace zřizované nebo zakládané kraji nebo obcemi, NNO, hospodářská komora a její složky, zájmová sdružení právnických osob</a:t>
                      </a:r>
                      <a:endParaRPr lang="cs-CZ" sz="1100" b="0" i="0" u="none" strike="noStrike">
                        <a:solidFill>
                          <a:srgbClr val="000000"/>
                        </a:solidFill>
                        <a:effectLst/>
                        <a:latin typeface="Calibri"/>
                      </a:endParaRPr>
                    </a:p>
                  </a:txBody>
                  <a:tcPr marL="7873" marR="7873" marT="7873" marB="0"/>
                </a:tc>
              </a:tr>
              <a:tr h="1307514">
                <a:tc>
                  <a:txBody>
                    <a:bodyPr/>
                    <a:lstStyle/>
                    <a:p>
                      <a:pPr algn="l" fontAlgn="t"/>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a:effectLst/>
                        </a:rPr>
                        <a:t>2.3: Rozvoj venkova</a:t>
                      </a:r>
                      <a:endParaRPr lang="cs-CZ" sz="12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Regenerace a revitalizace zapsaných historických, kulturních a technických památek</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kraje, obce 500 - 5 000 obyv., organizace zřizované nebo zakládané kraji nebo obcemi, NNO, hospodářská komora a její složky, zájmová sdružení právnických osob</a:t>
                      </a:r>
                      <a:endParaRPr lang="cs-CZ" sz="1100" b="0" i="0" u="none" strike="noStrike">
                        <a:solidFill>
                          <a:srgbClr val="000000"/>
                        </a:solidFill>
                        <a:effectLst/>
                        <a:latin typeface="Calibri"/>
                      </a:endParaRPr>
                    </a:p>
                  </a:txBody>
                  <a:tcPr marL="7873" marR="7873" marT="7873" marB="0"/>
                </a:tc>
              </a:tr>
              <a:tr h="1307514">
                <a:tc>
                  <a:txBody>
                    <a:bodyPr/>
                    <a:lstStyle/>
                    <a:p>
                      <a:pPr algn="l" fontAlgn="t"/>
                      <a:r>
                        <a:rPr lang="cs-CZ" sz="1200" u="none" strike="noStrike">
                          <a:effectLst/>
                        </a:rPr>
                        <a:t>3: Cestovní ruch</a:t>
                      </a:r>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dirty="0">
                          <a:effectLst/>
                        </a:rPr>
                        <a:t>3.1: Rozvoj základní infrastruktury a doprovodných aktivit v oblasti CR</a:t>
                      </a:r>
                      <a:endParaRPr lang="cs-CZ" sz="1200" b="0" i="0" u="none" strike="noStrike" dirty="0">
                        <a:solidFill>
                          <a:srgbClr val="000000"/>
                        </a:solidFill>
                        <a:effectLst/>
                        <a:latin typeface="Calibri"/>
                      </a:endParaRPr>
                    </a:p>
                  </a:txBody>
                  <a:tcPr marL="7873" marR="7873" marT="7873" marB="0"/>
                </a:tc>
                <a:tc>
                  <a:txBody>
                    <a:bodyPr/>
                    <a:lstStyle/>
                    <a:p>
                      <a:pPr algn="l" fontAlgn="t"/>
                      <a:r>
                        <a:rPr lang="cs-CZ" sz="1100" u="none" strike="noStrike">
                          <a:effectLst/>
                        </a:rPr>
                        <a:t>Revitalizace kulturně-historických a technických památek, které mají bezprostřední vazbu na rozvoj cestovního ruchu v regionu, a další formy jejich šetrného využití</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dirty="0">
                          <a:effectLst/>
                        </a:rPr>
                        <a:t>kraje, obce, organizace zřizované nebo zakládané kraji nebo obcemi, NNO, zájmová sdružení právnických osob, podnikatelské subjekty</a:t>
                      </a:r>
                      <a:endParaRPr lang="cs-CZ" sz="1100" b="0" i="0" u="none" strike="noStrike" dirty="0">
                        <a:solidFill>
                          <a:srgbClr val="000000"/>
                        </a:solidFill>
                        <a:effectLst/>
                        <a:latin typeface="Calibri"/>
                      </a:endParaRPr>
                    </a:p>
                  </a:txBody>
                  <a:tcPr marL="7873" marR="7873" marT="7873" marB="0"/>
                </a:tc>
              </a:tr>
            </a:tbl>
          </a:graphicData>
        </a:graphic>
      </p:graphicFrame>
    </p:spTree>
    <p:extLst>
      <p:ext uri="{BB962C8B-B14F-4D97-AF65-F5344CB8AC3E}">
        <p14:creationId xmlns:p14="http://schemas.microsoft.com/office/powerpoint/2010/main" val="1108848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ROP Střední Čechy</a:t>
            </a:r>
          </a:p>
        </p:txBody>
      </p:sp>
      <p:graphicFrame>
        <p:nvGraphicFramePr>
          <p:cNvPr id="4" name="Zástupný symbol pro obsah 3"/>
          <p:cNvGraphicFramePr>
            <a:graphicFrameLocks noGrp="1"/>
          </p:cNvGraphicFramePr>
          <p:nvPr>
            <p:ph sz="quarter" idx="1"/>
            <p:extLst>
              <p:ext uri="{D42A27DB-BD31-4B8C-83A1-F6EECF244321}">
                <p14:modId xmlns:p14="http://schemas.microsoft.com/office/powerpoint/2010/main" val="4082502054"/>
              </p:ext>
            </p:extLst>
          </p:nvPr>
        </p:nvGraphicFramePr>
        <p:xfrm>
          <a:off x="251520" y="1247225"/>
          <a:ext cx="8435280" cy="5247315"/>
        </p:xfrm>
        <a:graphic>
          <a:graphicData uri="http://schemas.openxmlformats.org/drawingml/2006/table">
            <a:tbl>
              <a:tblPr>
                <a:tableStyleId>{5C22544A-7EE6-4342-B048-85BDC9FD1C3A}</a:tableStyleId>
              </a:tblPr>
              <a:tblGrid>
                <a:gridCol w="1224136"/>
                <a:gridCol w="1656184"/>
                <a:gridCol w="3435381"/>
                <a:gridCol w="2119579"/>
              </a:tblGrid>
              <a:tr h="567370">
                <a:tc>
                  <a:txBody>
                    <a:bodyPr/>
                    <a:lstStyle/>
                    <a:p>
                      <a:pPr algn="l" fontAlgn="t"/>
                      <a:r>
                        <a:rPr lang="cs-CZ" sz="1200" u="none" strike="noStrike">
                          <a:effectLst/>
                        </a:rPr>
                        <a:t>2: Cestovní ruch</a:t>
                      </a:r>
                      <a:endParaRPr lang="cs-CZ" sz="1200" b="0" i="0" u="none" strike="noStrike">
                        <a:solidFill>
                          <a:srgbClr val="000000"/>
                        </a:solidFill>
                        <a:effectLst/>
                        <a:latin typeface="Calibri"/>
                      </a:endParaRPr>
                    </a:p>
                  </a:txBody>
                  <a:tcPr marL="7873" marR="7873" marT="7873" marB="0"/>
                </a:tc>
                <a:tc>
                  <a:txBody>
                    <a:bodyPr/>
                    <a:lstStyle/>
                    <a:p>
                      <a:pPr algn="l" fontAlgn="t"/>
                      <a:r>
                        <a:rPr lang="pl-PL" sz="1200" u="none" strike="noStrike">
                          <a:effectLst/>
                        </a:rPr>
                        <a:t>2.1: Podnikatelská infrastruktura a služby cestovního ruchu</a:t>
                      </a:r>
                      <a:endParaRPr lang="pl-PL" sz="1200" b="0" i="0" u="none" strike="noStrike">
                        <a:solidFill>
                          <a:srgbClr val="000000"/>
                        </a:solidFill>
                        <a:effectLst/>
                        <a:latin typeface="Calibri"/>
                      </a:endParaRPr>
                    </a:p>
                  </a:txBody>
                  <a:tcPr marL="7873" marR="7873" marT="7873" marB="0"/>
                </a:tc>
                <a:tc>
                  <a:txBody>
                    <a:bodyPr/>
                    <a:lstStyle/>
                    <a:p>
                      <a:pPr algn="l" fontAlgn="t"/>
                      <a:r>
                        <a:rPr lang="cs-CZ" sz="1050" u="none" strike="noStrike">
                          <a:effectLst/>
                        </a:rPr>
                        <a:t>Vybudování, rekonstrukce a obnova objektů pro potřeby poznávacího CR (např. skanzeny, muzea a obdobná zařízení)</a:t>
                      </a:r>
                      <a:endParaRPr lang="cs-CZ" sz="1050" b="0" i="0" u="none" strike="noStrike">
                        <a:solidFill>
                          <a:srgbClr val="000000"/>
                        </a:solidFill>
                        <a:effectLst/>
                        <a:latin typeface="Calibri"/>
                      </a:endParaRPr>
                    </a:p>
                  </a:txBody>
                  <a:tcPr marL="7873" marR="7873" marT="7873" marB="0"/>
                </a:tc>
                <a:tc>
                  <a:txBody>
                    <a:bodyPr/>
                    <a:lstStyle/>
                    <a:p>
                      <a:pPr algn="l" fontAlgn="t"/>
                      <a:r>
                        <a:rPr lang="cs-CZ" sz="1050" u="none" strike="noStrike">
                          <a:effectLst/>
                        </a:rPr>
                        <a:t>podnikatelé</a:t>
                      </a:r>
                      <a:endParaRPr lang="cs-CZ" sz="1050" b="0" i="0" u="none" strike="noStrike">
                        <a:solidFill>
                          <a:srgbClr val="000000"/>
                        </a:solidFill>
                        <a:effectLst/>
                        <a:latin typeface="Calibri"/>
                      </a:endParaRPr>
                    </a:p>
                  </a:txBody>
                  <a:tcPr marL="7873" marR="7873" marT="7873" marB="0"/>
                </a:tc>
              </a:tr>
              <a:tr h="963155">
                <a:tc>
                  <a:txBody>
                    <a:bodyPr/>
                    <a:lstStyle/>
                    <a:p>
                      <a:pPr algn="l" fontAlgn="t"/>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a:effectLst/>
                        </a:rPr>
                        <a:t>2.2: Veřejná infrastruktura a služby cestovního ruchu</a:t>
                      </a:r>
                      <a:endParaRPr lang="cs-CZ" sz="1200" b="0" i="0" u="none" strike="noStrike">
                        <a:solidFill>
                          <a:srgbClr val="000000"/>
                        </a:solidFill>
                        <a:effectLst/>
                        <a:latin typeface="Calibri"/>
                      </a:endParaRPr>
                    </a:p>
                  </a:txBody>
                  <a:tcPr marL="7873" marR="7873" marT="7873" marB="0"/>
                </a:tc>
                <a:tc>
                  <a:txBody>
                    <a:bodyPr/>
                    <a:lstStyle/>
                    <a:p>
                      <a:pPr algn="l" fontAlgn="t"/>
                      <a:r>
                        <a:rPr lang="cs-CZ" sz="1050" u="none" strike="noStrike">
                          <a:effectLst/>
                        </a:rPr>
                        <a:t>Rekonstrukce a revitalizace kulturních památek alespoň regionálního významu se záměrem využití pro cestovní ruch včetně návazné infrastruktury (např. muzea, informační centra, ubytování); </a:t>
                      </a:r>
                      <a:endParaRPr lang="cs-CZ" sz="1050" b="0" i="0" u="none" strike="noStrike">
                        <a:solidFill>
                          <a:srgbClr val="000000"/>
                        </a:solidFill>
                        <a:effectLst/>
                        <a:latin typeface="Calibri"/>
                      </a:endParaRPr>
                    </a:p>
                  </a:txBody>
                  <a:tcPr marL="7873" marR="7873" marT="7873" marB="0"/>
                </a:tc>
                <a:tc>
                  <a:txBody>
                    <a:bodyPr/>
                    <a:lstStyle/>
                    <a:p>
                      <a:pPr algn="l" fontAlgn="t"/>
                      <a:r>
                        <a:rPr lang="cs-CZ" sz="1050" u="none" strike="noStrike">
                          <a:effectLst/>
                        </a:rPr>
                        <a:t>kraje, obce, organizace zřizované nebo zakládané kraji nebo obcemi, dobrovolné svazky obcí, NNO, zájmová sdružení právnických osob, hospodářská komora a její složky, veřejné výzkumné instituce</a:t>
                      </a:r>
                      <a:endParaRPr lang="cs-CZ" sz="1050" b="0" i="0" u="none" strike="noStrike">
                        <a:solidFill>
                          <a:srgbClr val="000000"/>
                        </a:solidFill>
                        <a:effectLst/>
                        <a:latin typeface="Calibri"/>
                      </a:endParaRPr>
                    </a:p>
                  </a:txBody>
                  <a:tcPr marL="7873" marR="7873" marT="7873" marB="0"/>
                </a:tc>
              </a:tr>
              <a:tr h="963155">
                <a:tc>
                  <a:txBody>
                    <a:bodyPr/>
                    <a:lstStyle/>
                    <a:p>
                      <a:pPr algn="l" fontAlgn="t"/>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a:effectLst/>
                        </a:rPr>
                        <a:t>2.3: Propagace a řízení turistických destinací Středočeského kraje</a:t>
                      </a:r>
                      <a:endParaRPr lang="cs-CZ" sz="1200" b="0" i="0" u="none" strike="noStrike">
                        <a:solidFill>
                          <a:srgbClr val="000000"/>
                        </a:solidFill>
                        <a:effectLst/>
                        <a:latin typeface="Calibri"/>
                      </a:endParaRPr>
                    </a:p>
                  </a:txBody>
                  <a:tcPr marL="7873" marR="7873" marT="7873" marB="0"/>
                </a:tc>
                <a:tc>
                  <a:txBody>
                    <a:bodyPr/>
                    <a:lstStyle/>
                    <a:p>
                      <a:pPr algn="l" fontAlgn="t"/>
                      <a:r>
                        <a:rPr lang="cs-CZ" sz="1050" u="none" strike="noStrike">
                          <a:effectLst/>
                        </a:rPr>
                        <a:t>Zajištění a propagace pravidelných kulturních akcí minimálně regionálního charakteru s významným dopadem na rozvoj CR</a:t>
                      </a:r>
                      <a:endParaRPr lang="cs-CZ" sz="1050" b="0" i="0" u="none" strike="noStrike">
                        <a:solidFill>
                          <a:srgbClr val="000000"/>
                        </a:solidFill>
                        <a:effectLst/>
                        <a:latin typeface="Calibri"/>
                      </a:endParaRPr>
                    </a:p>
                  </a:txBody>
                  <a:tcPr marL="7873" marR="7873" marT="7873" marB="0"/>
                </a:tc>
                <a:tc>
                  <a:txBody>
                    <a:bodyPr/>
                    <a:lstStyle/>
                    <a:p>
                      <a:pPr algn="l" fontAlgn="t"/>
                      <a:r>
                        <a:rPr lang="cs-CZ" sz="1050" u="none" strike="noStrike">
                          <a:effectLst/>
                        </a:rPr>
                        <a:t>kraje, obce, organizace zřizované nebo zakládané kraji nebo obcemi, dobrovolné svazky obcí, NNO, zájmová sdružení právnických osob, hospodářská komora a její složky, veřejné výzkumné instituce</a:t>
                      </a:r>
                      <a:endParaRPr lang="cs-CZ" sz="1050" b="0" i="0" u="none" strike="noStrike">
                        <a:solidFill>
                          <a:srgbClr val="000000"/>
                        </a:solidFill>
                        <a:effectLst/>
                        <a:latin typeface="Calibri"/>
                      </a:endParaRPr>
                    </a:p>
                  </a:txBody>
                  <a:tcPr marL="7873" marR="7873" marT="7873" marB="0"/>
                </a:tc>
              </a:tr>
              <a:tr h="642104">
                <a:tc>
                  <a:txBody>
                    <a:bodyPr/>
                    <a:lstStyle/>
                    <a:p>
                      <a:pPr algn="l" fontAlgn="t"/>
                      <a:r>
                        <a:rPr lang="cs-CZ" sz="1200" u="none" strike="noStrike">
                          <a:effectLst/>
                        </a:rPr>
                        <a:t>3: Integrovaný rozvoj území</a:t>
                      </a:r>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a:effectLst/>
                        </a:rPr>
                        <a:t>3.1: Rozvoj regionálních center</a:t>
                      </a:r>
                      <a:endParaRPr lang="cs-CZ" sz="1200" b="0" i="0" u="none" strike="noStrike">
                        <a:solidFill>
                          <a:srgbClr val="000000"/>
                        </a:solidFill>
                        <a:effectLst/>
                        <a:latin typeface="Calibri"/>
                      </a:endParaRPr>
                    </a:p>
                  </a:txBody>
                  <a:tcPr marL="7873" marR="7873" marT="7873" marB="0"/>
                </a:tc>
                <a:tc>
                  <a:txBody>
                    <a:bodyPr/>
                    <a:lstStyle/>
                    <a:p>
                      <a:pPr algn="l" fontAlgn="t"/>
                      <a:r>
                        <a:rPr lang="cs-CZ" sz="1050" u="none" strike="noStrike">
                          <a:effectLst/>
                        </a:rPr>
                        <a:t>Investice do infrastruktury zařízení jako jsou knihovny, víceúčelové kulturní sály, divadla, muzea, kina, výstavní prostory atd.</a:t>
                      </a:r>
                      <a:endParaRPr lang="cs-CZ" sz="1050" b="0" i="0" u="none" strike="noStrike">
                        <a:solidFill>
                          <a:srgbClr val="000000"/>
                        </a:solidFill>
                        <a:effectLst/>
                        <a:latin typeface="Calibri"/>
                      </a:endParaRPr>
                    </a:p>
                  </a:txBody>
                  <a:tcPr marL="7873" marR="7873" marT="7873" marB="0"/>
                </a:tc>
                <a:tc>
                  <a:txBody>
                    <a:bodyPr/>
                    <a:lstStyle/>
                    <a:p>
                      <a:pPr algn="l" fontAlgn="t"/>
                      <a:r>
                        <a:rPr lang="cs-CZ" sz="1050" u="none" strike="noStrike">
                          <a:effectLst/>
                        </a:rPr>
                        <a:t>Kladno, Mladá Boleslav a organizace jimi zřizované, kraj a organizace jím zřizované, NNO, hospodářská komora a její složky, podnikatelé</a:t>
                      </a:r>
                      <a:endParaRPr lang="cs-CZ" sz="1050" b="0" i="0" u="none" strike="noStrike">
                        <a:solidFill>
                          <a:srgbClr val="000000"/>
                        </a:solidFill>
                        <a:effectLst/>
                        <a:latin typeface="Calibri"/>
                      </a:endParaRPr>
                    </a:p>
                  </a:txBody>
                  <a:tcPr marL="7873" marR="7873" marT="7873" marB="0"/>
                </a:tc>
              </a:tr>
              <a:tr h="963155">
                <a:tc>
                  <a:txBody>
                    <a:bodyPr/>
                    <a:lstStyle/>
                    <a:p>
                      <a:pPr algn="l" fontAlgn="t"/>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a:effectLst/>
                        </a:rPr>
                        <a:t>3.2: Rozvoj měst</a:t>
                      </a:r>
                      <a:endParaRPr lang="cs-CZ" sz="1200" b="0" i="0" u="none" strike="noStrike">
                        <a:solidFill>
                          <a:srgbClr val="000000"/>
                        </a:solidFill>
                        <a:effectLst/>
                        <a:latin typeface="Calibri"/>
                      </a:endParaRPr>
                    </a:p>
                  </a:txBody>
                  <a:tcPr marL="7873" marR="7873" marT="7873" marB="0"/>
                </a:tc>
                <a:tc>
                  <a:txBody>
                    <a:bodyPr/>
                    <a:lstStyle/>
                    <a:p>
                      <a:pPr algn="l" fontAlgn="t"/>
                      <a:r>
                        <a:rPr lang="cs-CZ" sz="1050" u="none" strike="noStrike">
                          <a:effectLst/>
                        </a:rPr>
                        <a:t>Investice do infrastruktury zařízení jako jsou knihovny, víceúčelové kulturní sály, divadla, muzea, kina, výstavní prostory atd.</a:t>
                      </a:r>
                      <a:endParaRPr lang="cs-CZ" sz="1050" b="0" i="0" u="none" strike="noStrike">
                        <a:solidFill>
                          <a:srgbClr val="000000"/>
                        </a:solidFill>
                        <a:effectLst/>
                        <a:latin typeface="Calibri"/>
                      </a:endParaRPr>
                    </a:p>
                  </a:txBody>
                  <a:tcPr marL="7873" marR="7873" marT="7873" marB="0"/>
                </a:tc>
                <a:tc>
                  <a:txBody>
                    <a:bodyPr/>
                    <a:lstStyle/>
                    <a:p>
                      <a:pPr algn="l" fontAlgn="t"/>
                      <a:r>
                        <a:rPr lang="cs-CZ" sz="1050" u="none" strike="noStrike">
                          <a:effectLst/>
                        </a:rPr>
                        <a:t>obce s rozšířenou působností, obce nad 5 000 obyv., organizace těmito obcemi zřizované nebo zakládané, kraj a organizace jím zřizované či zakládané, NNO, hospodářská komora a její složky, podnikatelé, fyzické a právnické osoby</a:t>
                      </a:r>
                      <a:endParaRPr lang="cs-CZ" sz="1050" b="0" i="0" u="none" strike="noStrike">
                        <a:solidFill>
                          <a:srgbClr val="000000"/>
                        </a:solidFill>
                        <a:effectLst/>
                        <a:latin typeface="Calibri"/>
                      </a:endParaRPr>
                    </a:p>
                  </a:txBody>
                  <a:tcPr marL="7873" marR="7873" marT="7873" marB="0"/>
                </a:tc>
              </a:tr>
              <a:tr h="963155">
                <a:tc>
                  <a:txBody>
                    <a:bodyPr/>
                    <a:lstStyle/>
                    <a:p>
                      <a:pPr algn="l" fontAlgn="t"/>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dirty="0">
                          <a:effectLst/>
                        </a:rPr>
                        <a:t>3.3: Rozvoj venkova</a:t>
                      </a:r>
                      <a:endParaRPr lang="cs-CZ" sz="1200" b="0" i="0" u="none" strike="noStrike" dirty="0">
                        <a:solidFill>
                          <a:srgbClr val="000000"/>
                        </a:solidFill>
                        <a:effectLst/>
                        <a:latin typeface="Calibri"/>
                      </a:endParaRPr>
                    </a:p>
                  </a:txBody>
                  <a:tcPr marL="7873" marR="7873" marT="7873" marB="0"/>
                </a:tc>
                <a:tc>
                  <a:txBody>
                    <a:bodyPr/>
                    <a:lstStyle/>
                    <a:p>
                      <a:pPr algn="l" fontAlgn="t"/>
                      <a:r>
                        <a:rPr lang="cs-CZ" sz="1050" u="none" strike="noStrike">
                          <a:effectLst/>
                        </a:rPr>
                        <a:t>Investice do infrastruktury zařízení jako jsou knihovny, víceúčelové kulturní sály, divadla, muzea, kina, výstavní prostory atd.</a:t>
                      </a:r>
                      <a:endParaRPr lang="cs-CZ" sz="1050" b="0" i="0" u="none" strike="noStrike">
                        <a:solidFill>
                          <a:srgbClr val="000000"/>
                        </a:solidFill>
                        <a:effectLst/>
                        <a:latin typeface="Calibri"/>
                      </a:endParaRPr>
                    </a:p>
                  </a:txBody>
                  <a:tcPr marL="7873" marR="7873" marT="7873" marB="0"/>
                </a:tc>
                <a:tc>
                  <a:txBody>
                    <a:bodyPr/>
                    <a:lstStyle/>
                    <a:p>
                      <a:pPr algn="l" fontAlgn="t"/>
                      <a:r>
                        <a:rPr lang="cs-CZ" sz="1050" u="none" strike="noStrike" dirty="0">
                          <a:effectLst/>
                        </a:rPr>
                        <a:t>obce do 5 000 obyv., organizace těmito obcemi zřizované nebo zakládané, kraj a organizace jím zřizované či zakládané, dobrovolné svazky obcí, NNO, hospodářská komora a její složky, podnikatelé</a:t>
                      </a:r>
                      <a:endParaRPr lang="cs-CZ" sz="1050" b="0" i="0" u="none" strike="noStrike" dirty="0">
                        <a:solidFill>
                          <a:srgbClr val="000000"/>
                        </a:solidFill>
                        <a:effectLst/>
                        <a:latin typeface="Calibri"/>
                      </a:endParaRPr>
                    </a:p>
                  </a:txBody>
                  <a:tcPr marL="7873" marR="7873" marT="7873" marB="0"/>
                </a:tc>
              </a:tr>
            </a:tbl>
          </a:graphicData>
        </a:graphic>
      </p:graphicFrame>
    </p:spTree>
    <p:extLst>
      <p:ext uri="{BB962C8B-B14F-4D97-AF65-F5344CB8AC3E}">
        <p14:creationId xmlns:p14="http://schemas.microsoft.com/office/powerpoint/2010/main" val="1308267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ROP </a:t>
            </a:r>
            <a:r>
              <a:rPr lang="cs-CZ" dirty="0" err="1"/>
              <a:t>Moravskoslezsko</a:t>
            </a:r>
            <a:endParaRPr lang="cs-CZ" dirty="0"/>
          </a:p>
        </p:txBody>
      </p:sp>
      <p:graphicFrame>
        <p:nvGraphicFramePr>
          <p:cNvPr id="4" name="Zástupný symbol pro obsah 3"/>
          <p:cNvGraphicFramePr>
            <a:graphicFrameLocks noGrp="1"/>
          </p:cNvGraphicFramePr>
          <p:nvPr>
            <p:ph sz="quarter" idx="1"/>
            <p:extLst>
              <p:ext uri="{D42A27DB-BD31-4B8C-83A1-F6EECF244321}">
                <p14:modId xmlns:p14="http://schemas.microsoft.com/office/powerpoint/2010/main" val="2956442147"/>
              </p:ext>
            </p:extLst>
          </p:nvPr>
        </p:nvGraphicFramePr>
        <p:xfrm>
          <a:off x="251520" y="1196752"/>
          <a:ext cx="8640960" cy="5112567"/>
        </p:xfrm>
        <a:graphic>
          <a:graphicData uri="http://schemas.openxmlformats.org/drawingml/2006/table">
            <a:tbl>
              <a:tblPr>
                <a:tableStyleId>{5C22544A-7EE6-4342-B048-85BDC9FD1C3A}</a:tableStyleId>
              </a:tblPr>
              <a:tblGrid>
                <a:gridCol w="1487921"/>
                <a:gridCol w="1752439"/>
                <a:gridCol w="3229339"/>
                <a:gridCol w="2171261"/>
              </a:tblGrid>
              <a:tr h="1394336">
                <a:tc>
                  <a:txBody>
                    <a:bodyPr/>
                    <a:lstStyle/>
                    <a:p>
                      <a:pPr algn="l" fontAlgn="t"/>
                      <a:r>
                        <a:rPr lang="cs-CZ" sz="1200" u="none" strike="noStrike">
                          <a:effectLst/>
                        </a:rPr>
                        <a:t>2: Podpora prosperity regionu</a:t>
                      </a:r>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a:effectLst/>
                        </a:rPr>
                        <a:t>2.2: Rozvoj cestovního ruchu</a:t>
                      </a:r>
                      <a:endParaRPr lang="cs-CZ" sz="12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Revitalizace a zpřístupnění kulturních, technických zajímavostí, industriálních památek a kulturního dědictví pro jejich využití jako atraktivit cestovního ruchu; cílená podpora vybraných objektů či míst při formálním postupu žádosti o zařazení do UNESCO; podpora při budování či rekonstrukci vhodné infrastruktury u těchto objektů / atraktivit</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kraj a organizace jím zřízené a založené, obce, dobrovolné svazky obcí a organizace zřízené a založené obcemi a dobrovolnými svazky obcí, NNO, podniky</a:t>
                      </a:r>
                      <a:endParaRPr lang="cs-CZ" sz="1100" b="0" i="0" u="none" strike="noStrike">
                        <a:solidFill>
                          <a:srgbClr val="000000"/>
                        </a:solidFill>
                        <a:effectLst/>
                        <a:latin typeface="Calibri"/>
                      </a:endParaRPr>
                    </a:p>
                  </a:txBody>
                  <a:tcPr marL="7873" marR="7873" marT="7873" marB="0"/>
                </a:tc>
              </a:tr>
              <a:tr h="1394336">
                <a:tc>
                  <a:txBody>
                    <a:bodyPr/>
                    <a:lstStyle/>
                    <a:p>
                      <a:pPr algn="l" fontAlgn="t"/>
                      <a:r>
                        <a:rPr lang="cs-CZ" sz="1200" u="none" strike="noStrike">
                          <a:effectLst/>
                        </a:rPr>
                        <a:t>3: Rozvoj měst</a:t>
                      </a:r>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a:effectLst/>
                        </a:rPr>
                        <a:t>3.1: Rozvojové póly regionu, 3.2: Subregionální centra</a:t>
                      </a:r>
                      <a:endParaRPr lang="cs-CZ" sz="12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Regenerace památkových objektů, zejména v centrech měst i dalších lokalitách; aktivní kulturní politika; zkvalitnění a rozšíření kulturního a volnočasového zázemí a podmínek, podpora soudržnosti obyvatel s územím, ve kterém žijí</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obce, organizace zřízené a založené obcemi, NNO, kraj a organizace jím zřízené a založené</a:t>
                      </a:r>
                      <a:endParaRPr lang="cs-CZ" sz="1100" b="0" i="0" u="none" strike="noStrike">
                        <a:solidFill>
                          <a:srgbClr val="000000"/>
                        </a:solidFill>
                        <a:effectLst/>
                        <a:latin typeface="Calibri"/>
                      </a:endParaRPr>
                    </a:p>
                  </a:txBody>
                  <a:tcPr marL="7873" marR="7873" marT="7873" marB="0"/>
                </a:tc>
              </a:tr>
              <a:tr h="1626727">
                <a:tc>
                  <a:txBody>
                    <a:bodyPr/>
                    <a:lstStyle/>
                    <a:p>
                      <a:pPr algn="l" fontAlgn="t"/>
                      <a:r>
                        <a:rPr lang="cs-CZ" sz="1200" u="none" strike="noStrike">
                          <a:effectLst/>
                        </a:rPr>
                        <a:t>4: Rozvoj venkova</a:t>
                      </a:r>
                      <a:endParaRPr lang="cs-CZ" sz="1200" b="0" i="0" u="none" strike="noStrike">
                        <a:solidFill>
                          <a:srgbClr val="000000"/>
                        </a:solidFill>
                        <a:effectLst/>
                        <a:latin typeface="Calibri"/>
                      </a:endParaRPr>
                    </a:p>
                  </a:txBody>
                  <a:tcPr marL="7873" marR="7873" marT="7873" marB="0"/>
                </a:tc>
                <a:tc>
                  <a:txBody>
                    <a:bodyPr/>
                    <a:lstStyle/>
                    <a:p>
                      <a:pPr algn="l" fontAlgn="t"/>
                      <a:r>
                        <a:rPr lang="cs-CZ" sz="1200" u="none" strike="noStrike" dirty="0">
                          <a:effectLst/>
                        </a:rPr>
                        <a:t>4.1: Rozvoj venkova</a:t>
                      </a:r>
                      <a:endParaRPr lang="cs-CZ" sz="1200" b="0" i="0" u="none" strike="noStrike" dirty="0">
                        <a:solidFill>
                          <a:srgbClr val="000000"/>
                        </a:solidFill>
                        <a:effectLst/>
                        <a:latin typeface="Calibri"/>
                      </a:endParaRPr>
                    </a:p>
                  </a:txBody>
                  <a:tcPr marL="7873" marR="7873" marT="7873" marB="0"/>
                </a:tc>
                <a:tc>
                  <a:txBody>
                    <a:bodyPr/>
                    <a:lstStyle/>
                    <a:p>
                      <a:pPr algn="l" fontAlgn="t"/>
                      <a:r>
                        <a:rPr lang="cs-CZ" sz="1100" u="none" strike="noStrike">
                          <a:effectLst/>
                        </a:rPr>
                        <a:t>Obnova, rekonstrukce, modernizace a estetické zlepšení venkovského kulturního dědictví, zvyšování atraktivity (zachování památek lidové architektury, tradičních řemesel, apod.), rozšiřování kulturních a volnočasových zařízení a aktivit – bude podporována rekonstrukce nebo</a:t>
                      </a:r>
                      <a:endParaRPr lang="cs-CZ" sz="11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obce a města s počtem od 500 do 10 000 obyvatel, dobrovolné svazky obcí, organizace zřizované a založené dobrovolnými svazky obcí a obcemi s počtem od 500 do 10 000 obyvatel, NNO, zájmové sdružení právnických osob</a:t>
                      </a:r>
                      <a:endParaRPr lang="cs-CZ" sz="1100" b="0" i="0" u="none" strike="noStrike">
                        <a:solidFill>
                          <a:srgbClr val="000000"/>
                        </a:solidFill>
                        <a:effectLst/>
                        <a:latin typeface="Calibri"/>
                      </a:endParaRPr>
                    </a:p>
                  </a:txBody>
                  <a:tcPr marL="7873" marR="7873" marT="7873" marB="0"/>
                </a:tc>
              </a:tr>
              <a:tr h="697168">
                <a:tc>
                  <a:txBody>
                    <a:bodyPr/>
                    <a:lstStyle/>
                    <a:p>
                      <a:pPr algn="l" fontAlgn="t"/>
                      <a:endParaRPr lang="cs-CZ" sz="900" b="0" i="0" u="none" strike="noStrike">
                        <a:solidFill>
                          <a:srgbClr val="000000"/>
                        </a:solidFill>
                        <a:effectLst/>
                        <a:latin typeface="Calibri"/>
                      </a:endParaRPr>
                    </a:p>
                  </a:txBody>
                  <a:tcPr marL="7873" marR="7873" marT="7873" marB="0"/>
                </a:tc>
                <a:tc>
                  <a:txBody>
                    <a:bodyPr/>
                    <a:lstStyle/>
                    <a:p>
                      <a:pPr algn="l" fontAlgn="t"/>
                      <a:endParaRPr lang="cs-CZ" sz="900" b="0" i="0" u="none" strike="noStrike">
                        <a:solidFill>
                          <a:srgbClr val="000000"/>
                        </a:solidFill>
                        <a:effectLst/>
                        <a:latin typeface="Calibri"/>
                      </a:endParaRPr>
                    </a:p>
                  </a:txBody>
                  <a:tcPr marL="7873" marR="7873" marT="7873" marB="0"/>
                </a:tc>
                <a:tc>
                  <a:txBody>
                    <a:bodyPr/>
                    <a:lstStyle/>
                    <a:p>
                      <a:pPr algn="l" fontAlgn="t"/>
                      <a:r>
                        <a:rPr lang="cs-CZ" sz="1100" u="none" strike="noStrike">
                          <a:effectLst/>
                        </a:rPr>
                        <a:t>výstavba zejména víceúčelových zařízení a ploch využitelných pro kulturní aktivity obyvatel</a:t>
                      </a:r>
                      <a:endParaRPr lang="cs-CZ" sz="1100" b="0" i="0" u="none" strike="noStrike">
                        <a:solidFill>
                          <a:srgbClr val="000000"/>
                        </a:solidFill>
                        <a:effectLst/>
                        <a:latin typeface="Calibri"/>
                      </a:endParaRPr>
                    </a:p>
                  </a:txBody>
                  <a:tcPr marL="7873" marR="7873" marT="7873" marB="0"/>
                </a:tc>
                <a:tc>
                  <a:txBody>
                    <a:bodyPr/>
                    <a:lstStyle/>
                    <a:p>
                      <a:pPr algn="l" fontAlgn="t"/>
                      <a:endParaRPr lang="cs-CZ" sz="1100" b="0" i="0" u="none" strike="noStrike" dirty="0">
                        <a:solidFill>
                          <a:srgbClr val="000000"/>
                        </a:solidFill>
                        <a:effectLst/>
                        <a:latin typeface="Calibri"/>
                      </a:endParaRPr>
                    </a:p>
                  </a:txBody>
                  <a:tcPr marL="7873" marR="7873" marT="7873" marB="0"/>
                </a:tc>
              </a:tr>
            </a:tbl>
          </a:graphicData>
        </a:graphic>
      </p:graphicFrame>
    </p:spTree>
    <p:extLst>
      <p:ext uri="{BB962C8B-B14F-4D97-AF65-F5344CB8AC3E}">
        <p14:creationId xmlns:p14="http://schemas.microsoft.com/office/powerpoint/2010/main" val="6393380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ROP Střední Morava </a:t>
            </a:r>
          </a:p>
        </p:txBody>
      </p:sp>
      <p:graphicFrame>
        <p:nvGraphicFramePr>
          <p:cNvPr id="4" name="Zástupný symbol pro obsah 3"/>
          <p:cNvGraphicFramePr>
            <a:graphicFrameLocks noGrp="1"/>
          </p:cNvGraphicFramePr>
          <p:nvPr>
            <p:ph sz="quarter" idx="1"/>
            <p:extLst>
              <p:ext uri="{D42A27DB-BD31-4B8C-83A1-F6EECF244321}">
                <p14:modId xmlns:p14="http://schemas.microsoft.com/office/powerpoint/2010/main" val="2467253128"/>
              </p:ext>
            </p:extLst>
          </p:nvPr>
        </p:nvGraphicFramePr>
        <p:xfrm>
          <a:off x="251519" y="1219199"/>
          <a:ext cx="8568954" cy="5064897"/>
        </p:xfrm>
        <a:graphic>
          <a:graphicData uri="http://schemas.openxmlformats.org/drawingml/2006/table">
            <a:tbl>
              <a:tblPr>
                <a:tableStyleId>{5C22544A-7EE6-4342-B048-85BDC9FD1C3A}</a:tableStyleId>
              </a:tblPr>
              <a:tblGrid>
                <a:gridCol w="1475521"/>
                <a:gridCol w="1737836"/>
                <a:gridCol w="3202429"/>
                <a:gridCol w="2153168"/>
              </a:tblGrid>
              <a:tr h="448830">
                <a:tc>
                  <a:txBody>
                    <a:bodyPr/>
                    <a:lstStyle/>
                    <a:p>
                      <a:pPr algn="l" fontAlgn="t"/>
                      <a:r>
                        <a:rPr lang="pt-BR" sz="1200" u="none" strike="noStrike">
                          <a:effectLst/>
                        </a:rPr>
                        <a:t>2: Integrovaný rozvoj a obnova regionu</a:t>
                      </a:r>
                      <a:endParaRPr lang="pt-BR" sz="1200" b="0" i="0" u="none" strike="noStrike">
                        <a:solidFill>
                          <a:srgbClr val="000000"/>
                        </a:solidFill>
                        <a:effectLst/>
                        <a:latin typeface="Calibri"/>
                      </a:endParaRPr>
                    </a:p>
                  </a:txBody>
                  <a:tcPr marL="3740" marR="3740" marT="3740" marB="0"/>
                </a:tc>
                <a:tc>
                  <a:txBody>
                    <a:bodyPr/>
                    <a:lstStyle/>
                    <a:p>
                      <a:pPr algn="l" fontAlgn="t"/>
                      <a:r>
                        <a:rPr lang="cs-CZ" sz="1200" u="none" strike="noStrike">
                          <a:effectLst/>
                        </a:rPr>
                        <a:t>2.1: Rozvoj regionálních center</a:t>
                      </a:r>
                      <a:endParaRPr lang="cs-CZ" sz="1200" b="0" i="0" u="none" strike="noStrike">
                        <a:solidFill>
                          <a:srgbClr val="000000"/>
                        </a:solidFill>
                        <a:effectLst/>
                        <a:latin typeface="Calibri"/>
                      </a:endParaRPr>
                    </a:p>
                  </a:txBody>
                  <a:tcPr marL="3740" marR="3740" marT="3740" marB="0"/>
                </a:tc>
                <a:tc>
                  <a:txBody>
                    <a:bodyPr/>
                    <a:lstStyle/>
                    <a:p>
                      <a:pPr algn="l" fontAlgn="t"/>
                      <a:r>
                        <a:rPr lang="cs-CZ" sz="800" u="none" strike="noStrike">
                          <a:effectLst/>
                        </a:rPr>
                        <a:t>Infrastruktura pro poskytování zájmových a volnočasových aktivit, včetně kulturních a multifunkčních zařízení (modernizace, stavební úpravy, příp. výstavba kulturních a multifunkčních zařízení s cílem aktivního využívání volného času)</a:t>
                      </a:r>
                      <a:endParaRPr lang="cs-CZ" sz="800" b="0" i="0" u="none" strike="noStrike">
                        <a:solidFill>
                          <a:srgbClr val="000000"/>
                        </a:solidFill>
                        <a:effectLst/>
                        <a:latin typeface="Calibri"/>
                      </a:endParaRPr>
                    </a:p>
                  </a:txBody>
                  <a:tcPr marL="3740" marR="3740" marT="3740" marB="0"/>
                </a:tc>
                <a:tc>
                  <a:txBody>
                    <a:bodyPr/>
                    <a:lstStyle/>
                    <a:p>
                      <a:pPr algn="l" fontAlgn="t"/>
                      <a:r>
                        <a:rPr lang="cs-CZ" sz="800" u="none" strike="noStrike">
                          <a:effectLst/>
                        </a:rPr>
                        <a:t>Olomouc, Zlín</a:t>
                      </a:r>
                      <a:endParaRPr lang="cs-CZ" sz="800" b="0" i="0" u="none" strike="noStrike">
                        <a:solidFill>
                          <a:srgbClr val="000000"/>
                        </a:solidFill>
                        <a:effectLst/>
                        <a:latin typeface="Calibri"/>
                      </a:endParaRPr>
                    </a:p>
                  </a:txBody>
                  <a:tcPr marL="3740" marR="3740" marT="3740" marB="0"/>
                </a:tc>
              </a:tr>
              <a:tr h="448830">
                <a:tc>
                  <a:txBody>
                    <a:bodyPr/>
                    <a:lstStyle/>
                    <a:p>
                      <a:pPr algn="l" fontAlgn="t"/>
                      <a:endParaRPr lang="cs-CZ" sz="1200" b="0" i="0" u="none" strike="noStrike">
                        <a:solidFill>
                          <a:srgbClr val="000000"/>
                        </a:solidFill>
                        <a:effectLst/>
                        <a:latin typeface="Calibri"/>
                      </a:endParaRPr>
                    </a:p>
                  </a:txBody>
                  <a:tcPr marL="3740" marR="3740" marT="3740" marB="0"/>
                </a:tc>
                <a:tc>
                  <a:txBody>
                    <a:bodyPr/>
                    <a:lstStyle/>
                    <a:p>
                      <a:pPr algn="l" fontAlgn="t"/>
                      <a:r>
                        <a:rPr lang="cs-CZ" sz="1200" u="none" strike="noStrike">
                          <a:effectLst/>
                        </a:rPr>
                        <a:t>2.2: Rozvoj měst</a:t>
                      </a:r>
                      <a:endParaRPr lang="cs-CZ" sz="1200" b="0" i="0" u="none" strike="noStrike">
                        <a:solidFill>
                          <a:srgbClr val="000000"/>
                        </a:solidFill>
                        <a:effectLst/>
                        <a:latin typeface="Calibri"/>
                      </a:endParaRPr>
                    </a:p>
                  </a:txBody>
                  <a:tcPr marL="3740" marR="3740" marT="3740" marB="0"/>
                </a:tc>
                <a:tc>
                  <a:txBody>
                    <a:bodyPr/>
                    <a:lstStyle/>
                    <a:p>
                      <a:pPr algn="l" fontAlgn="t"/>
                      <a:r>
                        <a:rPr lang="cs-CZ" sz="800" u="none" strike="noStrike">
                          <a:effectLst/>
                        </a:rPr>
                        <a:t>Infrastruktura pro poskytování zájmových a volnočasových aktivit, včetně kulturních a multifunkčních zařízení (modernizace, stavební úpravy, příp. výstavba kulturních a multifunkčních zařízení s cílem aktivního využívání volného času)</a:t>
                      </a:r>
                      <a:endParaRPr lang="cs-CZ" sz="800" b="0" i="0" u="none" strike="noStrike">
                        <a:solidFill>
                          <a:srgbClr val="000000"/>
                        </a:solidFill>
                        <a:effectLst/>
                        <a:latin typeface="Calibri"/>
                      </a:endParaRPr>
                    </a:p>
                  </a:txBody>
                  <a:tcPr marL="3740" marR="3740" marT="3740" marB="0"/>
                </a:tc>
                <a:tc>
                  <a:txBody>
                    <a:bodyPr/>
                    <a:lstStyle/>
                    <a:p>
                      <a:pPr algn="l" fontAlgn="t"/>
                      <a:r>
                        <a:rPr lang="cs-CZ" sz="800" u="none" strike="noStrike">
                          <a:effectLst/>
                        </a:rPr>
                        <a:t>kraje, obce, dobrovolné svazky obcí, organizace zřizované kraji či obcemi, NNO, vlastníci památek</a:t>
                      </a:r>
                      <a:endParaRPr lang="cs-CZ" sz="800" b="0" i="0" u="none" strike="noStrike">
                        <a:solidFill>
                          <a:srgbClr val="000000"/>
                        </a:solidFill>
                        <a:effectLst/>
                        <a:latin typeface="Calibri"/>
                      </a:endParaRPr>
                    </a:p>
                  </a:txBody>
                  <a:tcPr marL="3740" marR="3740" marT="3740" marB="0"/>
                </a:tc>
              </a:tr>
              <a:tr h="448830">
                <a:tc>
                  <a:txBody>
                    <a:bodyPr/>
                    <a:lstStyle/>
                    <a:p>
                      <a:pPr algn="l" fontAlgn="t"/>
                      <a:endParaRPr lang="cs-CZ" sz="1200" b="0" i="0" u="none" strike="noStrike">
                        <a:solidFill>
                          <a:srgbClr val="000000"/>
                        </a:solidFill>
                        <a:effectLst/>
                        <a:latin typeface="Calibri"/>
                      </a:endParaRPr>
                    </a:p>
                  </a:txBody>
                  <a:tcPr marL="3740" marR="3740" marT="3740" marB="0"/>
                </a:tc>
                <a:tc>
                  <a:txBody>
                    <a:bodyPr/>
                    <a:lstStyle/>
                    <a:p>
                      <a:pPr algn="l" fontAlgn="t"/>
                      <a:r>
                        <a:rPr lang="cs-CZ" sz="1200" u="none" strike="noStrike">
                          <a:effectLst/>
                        </a:rPr>
                        <a:t>2.3: Rozvoj venkova</a:t>
                      </a:r>
                      <a:endParaRPr lang="cs-CZ" sz="1200" b="0" i="0" u="none" strike="noStrike">
                        <a:solidFill>
                          <a:srgbClr val="000000"/>
                        </a:solidFill>
                        <a:effectLst/>
                        <a:latin typeface="Calibri"/>
                      </a:endParaRPr>
                    </a:p>
                  </a:txBody>
                  <a:tcPr marL="3740" marR="3740" marT="3740" marB="0"/>
                </a:tc>
                <a:tc>
                  <a:txBody>
                    <a:bodyPr/>
                    <a:lstStyle/>
                    <a:p>
                      <a:pPr algn="l" fontAlgn="t"/>
                      <a:r>
                        <a:rPr lang="cs-CZ" sz="800" u="none" strike="noStrike">
                          <a:effectLst/>
                        </a:rPr>
                        <a:t>Infrastruktura pro poskytování zájmových a volnočasových aktivit, včetně kulturních a multifunkčních zařízení (modernizace, stavební úpravy, příp. výstavba kulturních a multifunkčních zařízení s cílem aktivního využívání volného času)</a:t>
                      </a:r>
                      <a:endParaRPr lang="cs-CZ" sz="800" b="0" i="0" u="none" strike="noStrike">
                        <a:solidFill>
                          <a:srgbClr val="000000"/>
                        </a:solidFill>
                        <a:effectLst/>
                        <a:latin typeface="Calibri"/>
                      </a:endParaRPr>
                    </a:p>
                  </a:txBody>
                  <a:tcPr marL="3740" marR="3740" marT="3740" marB="0"/>
                </a:tc>
                <a:tc>
                  <a:txBody>
                    <a:bodyPr/>
                    <a:lstStyle/>
                    <a:p>
                      <a:pPr algn="l" fontAlgn="t"/>
                      <a:r>
                        <a:rPr lang="cs-CZ" sz="800" u="none" strike="noStrike">
                          <a:effectLst/>
                        </a:rPr>
                        <a:t>kraje, obce (500 - 5 000 obyv.), dobrovolné svazky obcí, organizace zřizované kraji či obcemi, NNO, vlastníci památek</a:t>
                      </a:r>
                      <a:endParaRPr lang="cs-CZ" sz="800" b="0" i="0" u="none" strike="noStrike">
                        <a:solidFill>
                          <a:srgbClr val="000000"/>
                        </a:solidFill>
                        <a:effectLst/>
                        <a:latin typeface="Calibri"/>
                      </a:endParaRPr>
                    </a:p>
                  </a:txBody>
                  <a:tcPr marL="3740" marR="3740" marT="3740" marB="0"/>
                </a:tc>
              </a:tr>
              <a:tr h="1346489">
                <a:tc>
                  <a:txBody>
                    <a:bodyPr/>
                    <a:lstStyle/>
                    <a:p>
                      <a:pPr algn="l" fontAlgn="t"/>
                      <a:r>
                        <a:rPr lang="cs-CZ" sz="1200" u="none" strike="noStrike">
                          <a:effectLst/>
                        </a:rPr>
                        <a:t>3: Cestovní ruch</a:t>
                      </a:r>
                      <a:endParaRPr lang="cs-CZ" sz="1200" b="0" i="0" u="none" strike="noStrike">
                        <a:solidFill>
                          <a:srgbClr val="000000"/>
                        </a:solidFill>
                        <a:effectLst/>
                        <a:latin typeface="Calibri"/>
                      </a:endParaRPr>
                    </a:p>
                  </a:txBody>
                  <a:tcPr marL="3740" marR="3740" marT="3740" marB="0"/>
                </a:tc>
                <a:tc>
                  <a:txBody>
                    <a:bodyPr/>
                    <a:lstStyle/>
                    <a:p>
                      <a:pPr algn="l" fontAlgn="t"/>
                      <a:r>
                        <a:rPr lang="cs-CZ" sz="1200" u="none" strike="noStrike">
                          <a:effectLst/>
                        </a:rPr>
                        <a:t>3.1: Integrovaný rozvoj cestovního ruchu</a:t>
                      </a:r>
                      <a:endParaRPr lang="cs-CZ" sz="1200" b="0" i="0" u="none" strike="noStrike">
                        <a:solidFill>
                          <a:srgbClr val="000000"/>
                        </a:solidFill>
                        <a:effectLst/>
                        <a:latin typeface="Calibri"/>
                      </a:endParaRPr>
                    </a:p>
                  </a:txBody>
                  <a:tcPr marL="3740" marR="3740" marT="3740" marB="0"/>
                </a:tc>
                <a:tc>
                  <a:txBody>
                    <a:bodyPr/>
                    <a:lstStyle/>
                    <a:p>
                      <a:pPr algn="l" fontAlgn="t"/>
                      <a:r>
                        <a:rPr lang="cs-CZ" sz="800" u="none" strike="noStrike">
                          <a:effectLst/>
                        </a:rPr>
                        <a:t>Rozvoj a obnova infrastruktury pro aktivní a kulturně-poznávací formy cestovního ruchu (kulturní zajímavosti či objekty - infrastruktura vážící se k lidovým zvykům, folklóru, řemeslům, infrastruktura a zázemí pro významné kulturně-společenské akce, atd.), stavební úprava kulturní památky, technické památky nebo kulturní zajímavosti se záměrem využití pro cestovní ruch včetně návazné infrastruktury (architektonicky cenné objekty, tradiční kulturní památky, objekty lidové architektury, zámky, hrady, zříceniny, tvrze, technické památky, muzea, skanzeny, atd. Příklad budoucího využití: pro historickou expozici, případně s možností pronájmu části objektu podnikatelskému subjektu, atd.</a:t>
                      </a:r>
                      <a:endParaRPr lang="cs-CZ" sz="800" b="0" i="0" u="none" strike="noStrike">
                        <a:solidFill>
                          <a:srgbClr val="000000"/>
                        </a:solidFill>
                        <a:effectLst/>
                        <a:latin typeface="Calibri"/>
                      </a:endParaRPr>
                    </a:p>
                  </a:txBody>
                  <a:tcPr marL="3740" marR="3740" marT="3740" marB="0"/>
                </a:tc>
                <a:tc>
                  <a:txBody>
                    <a:bodyPr/>
                    <a:lstStyle/>
                    <a:p>
                      <a:pPr algn="l" fontAlgn="t"/>
                      <a:r>
                        <a:rPr lang="cs-CZ" sz="800" u="none" strike="noStrike">
                          <a:effectLst/>
                        </a:rPr>
                        <a:t>kraje, dobrovolné svazky, zájmové sdružení právnických osob, Olomouc aj.</a:t>
                      </a:r>
                      <a:endParaRPr lang="cs-CZ" sz="800" b="0" i="0" u="none" strike="noStrike">
                        <a:solidFill>
                          <a:srgbClr val="000000"/>
                        </a:solidFill>
                        <a:effectLst/>
                        <a:latin typeface="Calibri"/>
                      </a:endParaRPr>
                    </a:p>
                  </a:txBody>
                  <a:tcPr marL="3740" marR="3740" marT="3740" marB="0"/>
                </a:tc>
              </a:tr>
              <a:tr h="1346489">
                <a:tc>
                  <a:txBody>
                    <a:bodyPr/>
                    <a:lstStyle/>
                    <a:p>
                      <a:pPr algn="l" fontAlgn="t"/>
                      <a:endParaRPr lang="cs-CZ" sz="1200" b="0" i="0" u="none" strike="noStrike">
                        <a:solidFill>
                          <a:srgbClr val="000000"/>
                        </a:solidFill>
                        <a:effectLst/>
                        <a:latin typeface="Calibri"/>
                      </a:endParaRPr>
                    </a:p>
                  </a:txBody>
                  <a:tcPr marL="3740" marR="3740" marT="3740" marB="0"/>
                </a:tc>
                <a:tc>
                  <a:txBody>
                    <a:bodyPr/>
                    <a:lstStyle/>
                    <a:p>
                      <a:pPr algn="l" fontAlgn="t"/>
                      <a:r>
                        <a:rPr lang="cs-CZ" sz="1200" u="none" strike="noStrike">
                          <a:effectLst/>
                        </a:rPr>
                        <a:t>3.2: Veřejná infrastruktura a služby</a:t>
                      </a:r>
                      <a:endParaRPr lang="cs-CZ" sz="1200" b="0" i="0" u="none" strike="noStrike">
                        <a:solidFill>
                          <a:srgbClr val="000000"/>
                        </a:solidFill>
                        <a:effectLst/>
                        <a:latin typeface="Calibri"/>
                      </a:endParaRPr>
                    </a:p>
                  </a:txBody>
                  <a:tcPr marL="3740" marR="3740" marT="3740" marB="0"/>
                </a:tc>
                <a:tc>
                  <a:txBody>
                    <a:bodyPr/>
                    <a:lstStyle/>
                    <a:p>
                      <a:pPr algn="l" fontAlgn="t"/>
                      <a:r>
                        <a:rPr lang="cs-CZ" sz="800" u="none" strike="noStrike">
                          <a:effectLst/>
                        </a:rPr>
                        <a:t>Rozvoj a obnova infrastruktury pro aktivní a kulturně-poznávací formy cestovního ruchu (kulturní zajímavosti či objekty - infrastruktura vážící se k lidovým zvykům, folklóru, řemeslům, infrastruktura a zázemí pro významné kulturně-společenské akce, atd.), stavební úprava kulturní památky, technické památky nebo kulturní zajímavosti se záměrem využití pro cestovní ruch včetně návazné infrastruktury (architektonicky cenné objekty, tradiční kulturní památky, objekty lidové architektury, zámky, hrady, zříceniny, tvrze, technické památky, muzea, skanzeny, atd. Příklad budoucího využití: pro historickou expozici, případně s možností pronájmu části objektu podnikatelskému subjektu, atd.</a:t>
                      </a:r>
                      <a:endParaRPr lang="cs-CZ" sz="800" b="0" i="0" u="none" strike="noStrike">
                        <a:solidFill>
                          <a:srgbClr val="000000"/>
                        </a:solidFill>
                        <a:effectLst/>
                        <a:latin typeface="Calibri"/>
                      </a:endParaRPr>
                    </a:p>
                  </a:txBody>
                  <a:tcPr marL="3740" marR="3740" marT="3740" marB="0"/>
                </a:tc>
                <a:tc>
                  <a:txBody>
                    <a:bodyPr/>
                    <a:lstStyle/>
                    <a:p>
                      <a:pPr algn="l" fontAlgn="t"/>
                      <a:r>
                        <a:rPr lang="cs-CZ" sz="800" u="none" strike="noStrike">
                          <a:effectLst/>
                        </a:rPr>
                        <a:t>kraje, obce, dobrovolné svazky obcí, organizace zřizované kraji či obcemi, NNO, zájmová sdružení právnických osob</a:t>
                      </a:r>
                      <a:endParaRPr lang="cs-CZ" sz="800" b="0" i="0" u="none" strike="noStrike">
                        <a:solidFill>
                          <a:srgbClr val="000000"/>
                        </a:solidFill>
                        <a:effectLst/>
                        <a:latin typeface="Calibri"/>
                      </a:endParaRPr>
                    </a:p>
                  </a:txBody>
                  <a:tcPr marL="3740" marR="3740" marT="3740" marB="0"/>
                </a:tc>
              </a:tr>
              <a:tr h="897659">
                <a:tc>
                  <a:txBody>
                    <a:bodyPr/>
                    <a:lstStyle/>
                    <a:p>
                      <a:pPr algn="l" fontAlgn="t"/>
                      <a:endParaRPr lang="cs-CZ" sz="1200" b="0" i="0" u="none" strike="noStrike">
                        <a:solidFill>
                          <a:srgbClr val="000000"/>
                        </a:solidFill>
                        <a:effectLst/>
                        <a:latin typeface="Calibri"/>
                      </a:endParaRPr>
                    </a:p>
                  </a:txBody>
                  <a:tcPr marL="3740" marR="3740" marT="3740" marB="0"/>
                </a:tc>
                <a:tc>
                  <a:txBody>
                    <a:bodyPr/>
                    <a:lstStyle/>
                    <a:p>
                      <a:pPr algn="l" fontAlgn="t"/>
                      <a:r>
                        <a:rPr lang="pl-PL" sz="1200" u="none" strike="noStrike" dirty="0">
                          <a:effectLst/>
                        </a:rPr>
                        <a:t>3.3: Podnikatelská infrastruktura a služby</a:t>
                      </a:r>
                      <a:endParaRPr lang="pl-PL" sz="1200" b="0" i="0" u="none" strike="noStrike" dirty="0">
                        <a:solidFill>
                          <a:srgbClr val="000000"/>
                        </a:solidFill>
                        <a:effectLst/>
                        <a:latin typeface="Calibri"/>
                      </a:endParaRPr>
                    </a:p>
                  </a:txBody>
                  <a:tcPr marL="3740" marR="3740" marT="3740" marB="0"/>
                </a:tc>
                <a:tc>
                  <a:txBody>
                    <a:bodyPr/>
                    <a:lstStyle/>
                    <a:p>
                      <a:pPr algn="l" fontAlgn="t"/>
                      <a:r>
                        <a:rPr lang="cs-CZ" sz="800" u="none" strike="noStrike">
                          <a:effectLst/>
                        </a:rPr>
                        <a:t>Stavební úprava kulturní památky, technické památky nebo kulturní zajímavosti se záměrem využití pro cestovní ruch včetně návazné infrastruktury (architektonicky cenné objekty, tradiční kulturní památky, objekty lidové architektury, zámky, hrady, zříceniny, tvrze, technické památky, muzea, skanzeny, atd.), služby vázané na kulturní a folklorní tradice. Příklad budoucího využití: pro historickou expozici, případně s možností pronájmu části objektu podnikatelskému subjektu, atd.</a:t>
                      </a:r>
                      <a:endParaRPr lang="cs-CZ" sz="800" b="0" i="0" u="none" strike="noStrike">
                        <a:solidFill>
                          <a:srgbClr val="000000"/>
                        </a:solidFill>
                        <a:effectLst/>
                        <a:latin typeface="Calibri"/>
                      </a:endParaRPr>
                    </a:p>
                  </a:txBody>
                  <a:tcPr marL="3740" marR="3740" marT="3740" marB="0"/>
                </a:tc>
                <a:tc>
                  <a:txBody>
                    <a:bodyPr/>
                    <a:lstStyle/>
                    <a:p>
                      <a:pPr algn="l" fontAlgn="t"/>
                      <a:r>
                        <a:rPr lang="cs-CZ" sz="800" u="none" strike="noStrike" dirty="0">
                          <a:effectLst/>
                        </a:rPr>
                        <a:t>podnikatelé</a:t>
                      </a:r>
                      <a:endParaRPr lang="cs-CZ" sz="800" b="0" i="0" u="none" strike="noStrike" dirty="0">
                        <a:solidFill>
                          <a:srgbClr val="000000"/>
                        </a:solidFill>
                        <a:effectLst/>
                        <a:latin typeface="Calibri"/>
                      </a:endParaRPr>
                    </a:p>
                  </a:txBody>
                  <a:tcPr marL="3740" marR="3740" marT="3740" marB="0"/>
                </a:tc>
              </a:tr>
            </a:tbl>
          </a:graphicData>
        </a:graphic>
      </p:graphicFrame>
    </p:spTree>
    <p:extLst>
      <p:ext uri="{BB962C8B-B14F-4D97-AF65-F5344CB8AC3E}">
        <p14:creationId xmlns:p14="http://schemas.microsoft.com/office/powerpoint/2010/main" val="8213448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Program rozvoje venkova</a:t>
            </a:r>
          </a:p>
        </p:txBody>
      </p:sp>
      <p:sp>
        <p:nvSpPr>
          <p:cNvPr id="3" name="Zástupný symbol pro obsah 2"/>
          <p:cNvSpPr>
            <a:spLocks noGrp="1"/>
          </p:cNvSpPr>
          <p:nvPr>
            <p:ph sz="quarter" idx="1"/>
          </p:nvPr>
        </p:nvSpPr>
        <p:spPr/>
        <p:txBody>
          <a:bodyPr>
            <a:normAutofit fontScale="92500" lnSpcReduction="10000"/>
          </a:bodyPr>
          <a:lstStyle/>
          <a:p>
            <a:r>
              <a:rPr lang="cs-CZ" dirty="0"/>
              <a:t>Opatření III.2.2 Obnova a rozvoj kulturního dědictví </a:t>
            </a:r>
            <a:r>
              <a:rPr lang="cs-CZ" dirty="0" smtClean="0"/>
              <a:t>venkova</a:t>
            </a:r>
          </a:p>
          <a:p>
            <a:pPr lvl="1" algn="just"/>
            <a:r>
              <a:rPr lang="cs-CZ" sz="2500" dirty="0"/>
              <a:t>nová výstavba, stavební obnova (rekonstrukce, modernizace, statické zabezpečení) budov a ploch sloužících zajištění občanského vybavení v oblasti </a:t>
            </a:r>
            <a:r>
              <a:rPr lang="cs-CZ" sz="2500" dirty="0" smtClean="0"/>
              <a:t>kultury</a:t>
            </a:r>
            <a:endParaRPr lang="cs-CZ" sz="2500" dirty="0"/>
          </a:p>
          <a:p>
            <a:pPr lvl="1" algn="just"/>
            <a:r>
              <a:rPr lang="cs-CZ" sz="2500" dirty="0"/>
              <a:t>zpracování studií obnovy a využití památek, programů regenerace památkově významných území, soupisů a map památek na venkově, plánů péče, geodetických </a:t>
            </a:r>
            <a:r>
              <a:rPr lang="cs-CZ" sz="2500" dirty="0" smtClean="0"/>
              <a:t>prací</a:t>
            </a:r>
            <a:endParaRPr lang="cs-CZ" sz="2500" dirty="0"/>
          </a:p>
          <a:p>
            <a:pPr lvl="1" algn="just"/>
            <a:r>
              <a:rPr lang="cs-CZ" sz="2500" dirty="0"/>
              <a:t>stavební obnova (rekonstrukce, modernizace, statické zabezpečení) památkových budov a </a:t>
            </a:r>
            <a:r>
              <a:rPr lang="cs-CZ" sz="2500" dirty="0" smtClean="0"/>
              <a:t>ploch</a:t>
            </a:r>
            <a:endParaRPr lang="cs-CZ" sz="2500" dirty="0"/>
          </a:p>
          <a:p>
            <a:pPr lvl="1" algn="just"/>
            <a:r>
              <a:rPr lang="cs-CZ" sz="2500" dirty="0"/>
              <a:t>revitalizace historických parků, historických zahrad a </a:t>
            </a:r>
            <a:r>
              <a:rPr lang="cs-CZ" sz="2500" dirty="0" smtClean="0"/>
              <a:t>alejí</a:t>
            </a:r>
            <a:endParaRPr lang="cs-CZ" sz="2500" dirty="0"/>
          </a:p>
          <a:p>
            <a:pPr lvl="1" algn="just"/>
            <a:r>
              <a:rPr lang="cs-CZ" sz="2500" dirty="0"/>
              <a:t>nákup budov, strojů, zařízení, vybavení, hardware, software, investice na realizaci výstavních expozic, muzeí s nabídkou místních kulturních a historických zajímavostí</a:t>
            </a:r>
            <a:endParaRPr lang="cs-CZ" dirty="0"/>
          </a:p>
        </p:txBody>
      </p:sp>
    </p:spTree>
    <p:extLst>
      <p:ext uri="{BB962C8B-B14F-4D97-AF65-F5344CB8AC3E}">
        <p14:creationId xmlns:p14="http://schemas.microsoft.com/office/powerpoint/2010/main" val="6333956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Programy na úrovni MK </a:t>
            </a:r>
            <a:r>
              <a:rPr lang="cs-CZ" dirty="0" smtClean="0"/>
              <a:t>ČR – národní úroveň</a:t>
            </a:r>
            <a:endParaRPr lang="cs-CZ" dirty="0"/>
          </a:p>
        </p:txBody>
      </p:sp>
      <p:sp>
        <p:nvSpPr>
          <p:cNvPr id="3" name="Zástupný symbol pro obsah 2"/>
          <p:cNvSpPr>
            <a:spLocks noGrp="1"/>
          </p:cNvSpPr>
          <p:nvPr>
            <p:ph sz="quarter" idx="1"/>
          </p:nvPr>
        </p:nvSpPr>
        <p:spPr/>
        <p:txBody>
          <a:bodyPr>
            <a:normAutofit lnSpcReduction="10000"/>
          </a:bodyPr>
          <a:lstStyle/>
          <a:p>
            <a:pPr>
              <a:lnSpc>
                <a:spcPct val="80000"/>
              </a:lnSpc>
            </a:pPr>
            <a:r>
              <a:rPr lang="cs-CZ" sz="2800" dirty="0"/>
              <a:t>Havarijní program</a:t>
            </a:r>
          </a:p>
          <a:p>
            <a:pPr>
              <a:lnSpc>
                <a:spcPct val="80000"/>
              </a:lnSpc>
            </a:pPr>
            <a:r>
              <a:rPr lang="cs-CZ" sz="2800" dirty="0"/>
              <a:t>Program regenerace městských památkových rezervací a městských památkových zón</a:t>
            </a:r>
          </a:p>
          <a:p>
            <a:pPr>
              <a:lnSpc>
                <a:spcPct val="80000"/>
              </a:lnSpc>
            </a:pPr>
            <a:r>
              <a:rPr lang="cs-CZ" sz="2800" dirty="0"/>
              <a:t>Program záchrany architektonického dědictví</a:t>
            </a:r>
          </a:p>
          <a:p>
            <a:pPr>
              <a:lnSpc>
                <a:spcPct val="80000"/>
              </a:lnSpc>
            </a:pPr>
            <a:r>
              <a:rPr lang="cs-CZ" sz="2800" dirty="0"/>
              <a:t>Program péče o vesnické památkové rezervace a zóny a krajinné památkové zóny</a:t>
            </a:r>
          </a:p>
          <a:p>
            <a:pPr>
              <a:lnSpc>
                <a:spcPct val="80000"/>
              </a:lnSpc>
            </a:pPr>
            <a:r>
              <a:rPr lang="cs-CZ" sz="2800" dirty="0"/>
              <a:t>Program restaurování movitých kulturních památek</a:t>
            </a:r>
          </a:p>
          <a:p>
            <a:pPr>
              <a:lnSpc>
                <a:spcPct val="80000"/>
              </a:lnSpc>
            </a:pPr>
            <a:r>
              <a:rPr lang="cs-CZ" sz="2800" dirty="0"/>
              <a:t>Podpora obnovy kulturních památek prostřednictvím obcí s rozšířenou působností</a:t>
            </a:r>
          </a:p>
          <a:p>
            <a:pPr>
              <a:lnSpc>
                <a:spcPct val="80000"/>
              </a:lnSpc>
            </a:pPr>
            <a:r>
              <a:rPr lang="cs-CZ" sz="2800" dirty="0"/>
              <a:t>Podpora záchranných archeologických průzkumů</a:t>
            </a:r>
          </a:p>
          <a:p>
            <a:pPr>
              <a:lnSpc>
                <a:spcPct val="80000"/>
              </a:lnSpc>
            </a:pPr>
            <a:r>
              <a:rPr lang="cs-CZ" sz="2800" dirty="0"/>
              <a:t>Podpora pro památky UNESCO</a:t>
            </a:r>
          </a:p>
          <a:p>
            <a:pPr>
              <a:lnSpc>
                <a:spcPct val="80000"/>
              </a:lnSpc>
            </a:pPr>
            <a:r>
              <a:rPr lang="cs-CZ" sz="2800" dirty="0"/>
              <a:t>Program podpory občanských sdružení v památkové </a:t>
            </a:r>
            <a:r>
              <a:rPr lang="cs-CZ" sz="2800" dirty="0" smtClean="0"/>
              <a:t>péči</a:t>
            </a:r>
            <a:endParaRPr lang="cs-CZ" sz="2800" dirty="0"/>
          </a:p>
        </p:txBody>
      </p:sp>
    </p:spTree>
    <p:extLst>
      <p:ext uri="{BB962C8B-B14F-4D97-AF65-F5344CB8AC3E}">
        <p14:creationId xmlns:p14="http://schemas.microsoft.com/office/powerpoint/2010/main" val="3683747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Vývoj financování programů MK ČR v oblasti památkové péče 2002-2010 (v mil. Kč)</a:t>
            </a:r>
          </a:p>
        </p:txBody>
      </p:sp>
      <p:graphicFrame>
        <p:nvGraphicFramePr>
          <p:cNvPr id="4" name="Zástupný symbol pro obsah 3"/>
          <p:cNvGraphicFramePr>
            <a:graphicFrameLocks noGrp="1" noChangeAspect="1"/>
          </p:cNvGraphicFramePr>
          <p:nvPr>
            <p:ph sz="quarter" idx="1"/>
            <p:extLst>
              <p:ext uri="{D42A27DB-BD31-4B8C-83A1-F6EECF244321}">
                <p14:modId xmlns:p14="http://schemas.microsoft.com/office/powerpoint/2010/main" val="3322497327"/>
              </p:ext>
            </p:extLst>
          </p:nvPr>
        </p:nvGraphicFramePr>
        <p:xfrm>
          <a:off x="335269" y="1772816"/>
          <a:ext cx="8602977" cy="3888432"/>
        </p:xfrm>
        <a:graphic>
          <a:graphicData uri="http://schemas.openxmlformats.org/presentationml/2006/ole">
            <mc:AlternateContent xmlns:mc="http://schemas.openxmlformats.org/markup-compatibility/2006">
              <mc:Choice xmlns:v="urn:schemas-microsoft-com:vml" Requires="v">
                <p:oleObj spid="_x0000_s1043" name="Graf" r:id="rId3" imgW="5753100" imgH="2600249" progId="Excel.Chart.8">
                  <p:embed/>
                </p:oleObj>
              </mc:Choice>
              <mc:Fallback>
                <p:oleObj name="Graf" r:id="rId3" imgW="5753100" imgH="2600249" progId="Excel.Chart.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69" y="1772816"/>
                        <a:ext cx="8602977" cy="388843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097111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Systém veřejné správy</a:t>
            </a:r>
            <a:endParaRPr lang="cs-CZ" dirty="0"/>
          </a:p>
        </p:txBody>
      </p:sp>
      <p:sp>
        <p:nvSpPr>
          <p:cNvPr id="3" name="Zástupný symbol pro obsah 2"/>
          <p:cNvSpPr>
            <a:spLocks noGrp="1"/>
          </p:cNvSpPr>
          <p:nvPr>
            <p:ph sz="quarter" idx="1"/>
          </p:nvPr>
        </p:nvSpPr>
        <p:spPr>
          <a:xfrm>
            <a:off x="457200" y="1219200"/>
            <a:ext cx="5338936" cy="4937760"/>
          </a:xfrm>
        </p:spPr>
        <p:txBody>
          <a:bodyPr>
            <a:normAutofit/>
          </a:bodyPr>
          <a:lstStyle/>
          <a:p>
            <a:r>
              <a:rPr lang="cs-CZ" dirty="0" smtClean="0"/>
              <a:t>Úřady</a:t>
            </a:r>
          </a:p>
          <a:p>
            <a:pPr lvl="1"/>
            <a:r>
              <a:rPr lang="cs-CZ" dirty="0" smtClean="0"/>
              <a:t>Ministerstvo kultury</a:t>
            </a:r>
          </a:p>
          <a:p>
            <a:pPr lvl="1"/>
            <a:r>
              <a:rPr lang="cs-CZ" dirty="0" smtClean="0"/>
              <a:t>Krajské úřady</a:t>
            </a:r>
          </a:p>
          <a:p>
            <a:pPr lvl="1"/>
            <a:r>
              <a:rPr lang="cs-CZ" dirty="0" smtClean="0"/>
              <a:t>Obecní </a:t>
            </a:r>
            <a:r>
              <a:rPr lang="cs-CZ" dirty="0"/>
              <a:t>úřady obcí s rozšířenou působností </a:t>
            </a:r>
          </a:p>
          <a:p>
            <a:pPr lvl="2" algn="just"/>
            <a:r>
              <a:rPr lang="cs-CZ" dirty="0" smtClean="0"/>
              <a:t>ORP, obce </a:t>
            </a:r>
            <a:r>
              <a:rPr lang="cs-CZ" dirty="0"/>
              <a:t>s nejširším </a:t>
            </a:r>
            <a:r>
              <a:rPr lang="cs-CZ" dirty="0" smtClean="0"/>
              <a:t>rozsahem státní </a:t>
            </a:r>
            <a:r>
              <a:rPr lang="cs-CZ" dirty="0"/>
              <a:t>správy v přenesené </a:t>
            </a:r>
            <a:r>
              <a:rPr lang="cs-CZ" dirty="0" smtClean="0"/>
              <a:t>působnosti</a:t>
            </a:r>
          </a:p>
          <a:p>
            <a:pPr lvl="2"/>
            <a:r>
              <a:rPr lang="cs-CZ" dirty="0"/>
              <a:t>Zákon č. 314/2002 Sb. o stanovení obcí s pověřeným obecním úřadem a stanovením obcí s rozšířenou </a:t>
            </a:r>
            <a:r>
              <a:rPr lang="cs-CZ" dirty="0" smtClean="0"/>
              <a:t>působností</a:t>
            </a:r>
            <a:endParaRPr lang="cs-CZ" dirty="0"/>
          </a:p>
        </p:txBody>
      </p:sp>
      <p:sp>
        <p:nvSpPr>
          <p:cNvPr id="4" name="Zástupný symbol pro obsah 2"/>
          <p:cNvSpPr txBox="1">
            <a:spLocks/>
          </p:cNvSpPr>
          <p:nvPr/>
        </p:nvSpPr>
        <p:spPr>
          <a:xfrm>
            <a:off x="5724128" y="1268760"/>
            <a:ext cx="3034680" cy="4937760"/>
          </a:xfrm>
          <a:prstGeom prst="rect">
            <a:avLst/>
          </a:prstGeom>
        </p:spPr>
        <p:txBody>
          <a:bodyPr vert="horz">
            <a:norm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cs-CZ" dirty="0" smtClean="0"/>
              <a:t>Ostatní</a:t>
            </a:r>
          </a:p>
          <a:p>
            <a:pPr lvl="1"/>
            <a:r>
              <a:rPr lang="cs-CZ" dirty="0"/>
              <a:t>N</a:t>
            </a:r>
            <a:r>
              <a:rPr lang="cs-CZ" dirty="0" smtClean="0"/>
              <a:t>árodní památkový ústav</a:t>
            </a:r>
          </a:p>
          <a:p>
            <a:pPr lvl="1"/>
            <a:endParaRPr lang="cs-CZ" dirty="0" smtClean="0"/>
          </a:p>
        </p:txBody>
      </p:sp>
    </p:spTree>
    <p:extLst>
      <p:ext uri="{BB962C8B-B14F-4D97-AF65-F5344CB8AC3E}">
        <p14:creationId xmlns:p14="http://schemas.microsoft.com/office/powerpoint/2010/main" val="391145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Havarijní program </a:t>
            </a:r>
            <a:br>
              <a:rPr lang="cs-CZ" dirty="0" smtClean="0"/>
            </a:br>
            <a:r>
              <a:rPr lang="cs-CZ" dirty="0" smtClean="0"/>
              <a:t>v</a:t>
            </a:r>
            <a:r>
              <a:rPr lang="cs-CZ" dirty="0"/>
              <a:t> letech 2002 – 2010 (v mil. Kč)</a:t>
            </a:r>
          </a:p>
        </p:txBody>
      </p:sp>
      <p:graphicFrame>
        <p:nvGraphicFramePr>
          <p:cNvPr id="4" name="Zástupný symbol pro obsah 3"/>
          <p:cNvGraphicFramePr>
            <a:graphicFrameLocks noGrp="1" noChangeAspect="1"/>
          </p:cNvGraphicFramePr>
          <p:nvPr>
            <p:ph sz="quarter" idx="1"/>
            <p:extLst>
              <p:ext uri="{D42A27DB-BD31-4B8C-83A1-F6EECF244321}">
                <p14:modId xmlns:p14="http://schemas.microsoft.com/office/powerpoint/2010/main" val="586806146"/>
              </p:ext>
            </p:extLst>
          </p:nvPr>
        </p:nvGraphicFramePr>
        <p:xfrm>
          <a:off x="335269" y="1772816"/>
          <a:ext cx="8443663" cy="3816424"/>
        </p:xfrm>
        <a:graphic>
          <a:graphicData uri="http://schemas.openxmlformats.org/presentationml/2006/ole">
            <mc:AlternateContent xmlns:mc="http://schemas.openxmlformats.org/markup-compatibility/2006">
              <mc:Choice xmlns:v="urn:schemas-microsoft-com:vml" Requires="v">
                <p:oleObj spid="_x0000_s2067" name="Graf" r:id="rId3" imgW="5753100" imgH="2600249" progId="Excel.Chart.8">
                  <p:embed/>
                </p:oleObj>
              </mc:Choice>
              <mc:Fallback>
                <p:oleObj name="Graf" r:id="rId3" imgW="5753100" imgH="2600249" progId="Excel.Chart.8">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69" y="1772816"/>
                        <a:ext cx="8443663" cy="381642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456745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Program </a:t>
            </a:r>
            <a:r>
              <a:rPr lang="cs-CZ" dirty="0"/>
              <a:t>regenerace MPR a MPZ v letech 2002 – 2010 </a:t>
            </a:r>
            <a:r>
              <a:rPr lang="cs-CZ" dirty="0" smtClean="0"/>
              <a:t>(</a:t>
            </a:r>
            <a:r>
              <a:rPr lang="cs-CZ" dirty="0"/>
              <a:t>v mil. Kč)</a:t>
            </a:r>
          </a:p>
        </p:txBody>
      </p:sp>
      <p:graphicFrame>
        <p:nvGraphicFramePr>
          <p:cNvPr id="4" name="Zástupný symbol pro obsah 3"/>
          <p:cNvGraphicFramePr>
            <a:graphicFrameLocks noGrp="1" noChangeAspect="1"/>
          </p:cNvGraphicFramePr>
          <p:nvPr>
            <p:ph sz="quarter" idx="1"/>
            <p:extLst>
              <p:ext uri="{D42A27DB-BD31-4B8C-83A1-F6EECF244321}">
                <p14:modId xmlns:p14="http://schemas.microsoft.com/office/powerpoint/2010/main" val="2637857816"/>
              </p:ext>
            </p:extLst>
          </p:nvPr>
        </p:nvGraphicFramePr>
        <p:xfrm>
          <a:off x="194872" y="1556792"/>
          <a:ext cx="8726592" cy="4248472"/>
        </p:xfrm>
        <a:graphic>
          <a:graphicData uri="http://schemas.openxmlformats.org/presentationml/2006/ole">
            <mc:AlternateContent xmlns:mc="http://schemas.openxmlformats.org/markup-compatibility/2006">
              <mc:Choice xmlns:v="urn:schemas-microsoft-com:vml" Requires="v">
                <p:oleObj spid="_x0000_s3091" name="Graf" r:id="rId3" imgW="5791200" imgH="2819400" progId="Excel.Chart.8">
                  <p:embed/>
                </p:oleObj>
              </mc:Choice>
              <mc:Fallback>
                <p:oleObj name="Graf" r:id="rId3" imgW="5791200" imgH="2819400" progId="Excel.Chart.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872" y="1556792"/>
                        <a:ext cx="8726592" cy="424847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917312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Program záchrany architektonického </a:t>
            </a:r>
            <a:r>
              <a:rPr lang="cs-CZ" dirty="0" smtClean="0"/>
              <a:t>dědictví </a:t>
            </a:r>
            <a:r>
              <a:rPr lang="cs-CZ" dirty="0"/>
              <a:t>v letech </a:t>
            </a:r>
            <a:r>
              <a:rPr lang="cs-CZ" dirty="0" smtClean="0"/>
              <a:t>2002 </a:t>
            </a:r>
            <a:r>
              <a:rPr lang="cs-CZ" dirty="0"/>
              <a:t>– 2010 (v mil. Kč)</a:t>
            </a:r>
            <a:r>
              <a:rPr lang="cs-CZ" sz="4000" dirty="0"/>
              <a:t> </a:t>
            </a:r>
            <a:endParaRPr lang="cs-CZ" dirty="0"/>
          </a:p>
        </p:txBody>
      </p:sp>
      <p:graphicFrame>
        <p:nvGraphicFramePr>
          <p:cNvPr id="4" name="Zástupný symbol pro obsah 3"/>
          <p:cNvGraphicFramePr>
            <a:graphicFrameLocks noGrp="1" noChangeAspect="1"/>
          </p:cNvGraphicFramePr>
          <p:nvPr>
            <p:ph sz="quarter" idx="1"/>
            <p:extLst>
              <p:ext uri="{D42A27DB-BD31-4B8C-83A1-F6EECF244321}">
                <p14:modId xmlns:p14="http://schemas.microsoft.com/office/powerpoint/2010/main" val="630401330"/>
              </p:ext>
            </p:extLst>
          </p:nvPr>
        </p:nvGraphicFramePr>
        <p:xfrm>
          <a:off x="335269" y="1772816"/>
          <a:ext cx="8443663" cy="3816424"/>
        </p:xfrm>
        <a:graphic>
          <a:graphicData uri="http://schemas.openxmlformats.org/presentationml/2006/ole">
            <mc:AlternateContent xmlns:mc="http://schemas.openxmlformats.org/markup-compatibility/2006">
              <mc:Choice xmlns:v="urn:schemas-microsoft-com:vml" Requires="v">
                <p:oleObj spid="_x0000_s4115" name="Graf" r:id="rId3" imgW="5753100" imgH="2600249" progId="Excel.Chart.8">
                  <p:embed/>
                </p:oleObj>
              </mc:Choice>
              <mc:Fallback>
                <p:oleObj name="Graf" r:id="rId3" imgW="5753100" imgH="2600249" progId="Excel.Chart.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69" y="1772816"/>
                        <a:ext cx="8443663" cy="381642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0862485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229600" cy="1116360"/>
          </a:xfrm>
        </p:spPr>
        <p:txBody>
          <a:bodyPr>
            <a:noAutofit/>
          </a:bodyPr>
          <a:lstStyle/>
          <a:p>
            <a:r>
              <a:rPr lang="cs-CZ" sz="2400" dirty="0" smtClean="0"/>
              <a:t>Program </a:t>
            </a:r>
            <a:r>
              <a:rPr lang="cs-CZ" sz="2400" dirty="0"/>
              <a:t>péče o vesnické památkové rezervace a zóny a krajinné památkové </a:t>
            </a:r>
            <a:r>
              <a:rPr lang="cs-CZ" sz="2400" dirty="0" smtClean="0"/>
              <a:t>zóny </a:t>
            </a:r>
            <a:r>
              <a:rPr lang="cs-CZ" sz="2400" dirty="0"/>
              <a:t>v letech 2002 – 2010 (v mil. Kč) </a:t>
            </a:r>
          </a:p>
        </p:txBody>
      </p:sp>
      <p:graphicFrame>
        <p:nvGraphicFramePr>
          <p:cNvPr id="4" name="Zástupný symbol pro obsah 3"/>
          <p:cNvGraphicFramePr>
            <a:graphicFrameLocks noGrp="1" noChangeAspect="1"/>
          </p:cNvGraphicFramePr>
          <p:nvPr>
            <p:ph sz="quarter" idx="1"/>
            <p:extLst>
              <p:ext uri="{D42A27DB-BD31-4B8C-83A1-F6EECF244321}">
                <p14:modId xmlns:p14="http://schemas.microsoft.com/office/powerpoint/2010/main" val="574085552"/>
              </p:ext>
            </p:extLst>
          </p:nvPr>
        </p:nvGraphicFramePr>
        <p:xfrm>
          <a:off x="200045" y="1772816"/>
          <a:ext cx="8602978" cy="3888432"/>
        </p:xfrm>
        <a:graphic>
          <a:graphicData uri="http://schemas.openxmlformats.org/presentationml/2006/ole">
            <mc:AlternateContent xmlns:mc="http://schemas.openxmlformats.org/markup-compatibility/2006">
              <mc:Choice xmlns:v="urn:schemas-microsoft-com:vml" Requires="v">
                <p:oleObj spid="_x0000_s5139" name="Graf" r:id="rId3" imgW="5753100" imgH="2600249" progId="Excel.Chart.8">
                  <p:embed/>
                </p:oleObj>
              </mc:Choice>
              <mc:Fallback>
                <p:oleObj name="Graf" r:id="rId3" imgW="5753100" imgH="2600249" progId="Excel.Chart.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045" y="1772816"/>
                        <a:ext cx="8602978" cy="388843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9592871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Program </a:t>
            </a:r>
            <a:r>
              <a:rPr lang="cs-CZ" dirty="0"/>
              <a:t>restaurování movitých kulturních památek </a:t>
            </a:r>
            <a:r>
              <a:rPr lang="cs-CZ" dirty="0" smtClean="0"/>
              <a:t>v</a:t>
            </a:r>
            <a:r>
              <a:rPr lang="cs-CZ" dirty="0"/>
              <a:t> letech 2002 – 2010 (v mil. Kč</a:t>
            </a:r>
            <a:r>
              <a:rPr lang="cs-CZ" dirty="0" smtClean="0"/>
              <a:t>)</a:t>
            </a:r>
            <a:endParaRPr lang="cs-CZ" dirty="0"/>
          </a:p>
        </p:txBody>
      </p:sp>
      <p:graphicFrame>
        <p:nvGraphicFramePr>
          <p:cNvPr id="4" name="Zástupný symbol pro obsah 3"/>
          <p:cNvGraphicFramePr>
            <a:graphicFrameLocks noGrp="1" noChangeAspect="1"/>
          </p:cNvGraphicFramePr>
          <p:nvPr>
            <p:ph sz="quarter" idx="1"/>
            <p:extLst>
              <p:ext uri="{D42A27DB-BD31-4B8C-83A1-F6EECF244321}">
                <p14:modId xmlns:p14="http://schemas.microsoft.com/office/powerpoint/2010/main" val="4252171751"/>
              </p:ext>
            </p:extLst>
          </p:nvPr>
        </p:nvGraphicFramePr>
        <p:xfrm>
          <a:off x="175954" y="1700808"/>
          <a:ext cx="8602978" cy="3888432"/>
        </p:xfrm>
        <a:graphic>
          <a:graphicData uri="http://schemas.openxmlformats.org/presentationml/2006/ole">
            <mc:AlternateContent xmlns:mc="http://schemas.openxmlformats.org/markup-compatibility/2006">
              <mc:Choice xmlns:v="urn:schemas-microsoft-com:vml" Requires="v">
                <p:oleObj spid="_x0000_s6163" name="Graf" r:id="rId3" imgW="5753100" imgH="2600249" progId="Excel.Chart.8">
                  <p:embed/>
                </p:oleObj>
              </mc:Choice>
              <mc:Fallback>
                <p:oleObj name="Graf" r:id="rId3" imgW="5753100" imgH="2600249" progId="Excel.Char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954" y="1700808"/>
                        <a:ext cx="8602978" cy="388843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7939370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Vývoj financování dalších programů z rozpočtu MK ČR v letech 2002 – 2010 (v tis. Kč</a:t>
            </a:r>
            <a:r>
              <a:rPr lang="cs-CZ" sz="2400" dirty="0" smtClean="0"/>
              <a:t>)</a:t>
            </a:r>
            <a:endParaRPr lang="cs-CZ" sz="2400" dirty="0"/>
          </a:p>
        </p:txBody>
      </p:sp>
      <p:graphicFrame>
        <p:nvGraphicFramePr>
          <p:cNvPr id="4" name="Group 993"/>
          <p:cNvGraphicFramePr>
            <a:graphicFrameLocks/>
          </p:cNvGraphicFramePr>
          <p:nvPr>
            <p:extLst>
              <p:ext uri="{D42A27DB-BD31-4B8C-83A1-F6EECF244321}">
                <p14:modId xmlns:p14="http://schemas.microsoft.com/office/powerpoint/2010/main" val="4022124950"/>
              </p:ext>
            </p:extLst>
          </p:nvPr>
        </p:nvGraphicFramePr>
        <p:xfrm>
          <a:off x="251517" y="1412777"/>
          <a:ext cx="8713096" cy="4673699"/>
        </p:xfrm>
        <a:graphic>
          <a:graphicData uri="http://schemas.openxmlformats.org/drawingml/2006/table">
            <a:tbl>
              <a:tblPr/>
              <a:tblGrid>
                <a:gridCol w="2736307"/>
                <a:gridCol w="720080"/>
                <a:gridCol w="720080"/>
                <a:gridCol w="648072"/>
                <a:gridCol w="648072"/>
                <a:gridCol w="648072"/>
                <a:gridCol w="648072"/>
                <a:gridCol w="648072"/>
                <a:gridCol w="648072"/>
                <a:gridCol w="648197"/>
              </a:tblGrid>
              <a:tr h="906451">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Program</a:t>
                      </a:r>
                      <a:endParaRPr kumimoji="0" lang="cs-CZ"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2002</a:t>
                      </a:r>
                      <a:endParaRPr kumimoji="0" lang="cs-CZ"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2003</a:t>
                      </a:r>
                      <a:endParaRPr kumimoji="0" lang="cs-CZ"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2004</a:t>
                      </a:r>
                      <a:endParaRPr kumimoji="0" lang="cs-CZ"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2005</a:t>
                      </a:r>
                      <a:endParaRPr kumimoji="0" lang="cs-CZ"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2006</a:t>
                      </a:r>
                      <a:endParaRPr kumimoji="0" lang="cs-CZ"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2007</a:t>
                      </a:r>
                      <a:endParaRPr kumimoji="0" lang="cs-CZ"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2008</a:t>
                      </a:r>
                      <a:endParaRPr kumimoji="0" lang="cs-CZ"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2009</a:t>
                      </a:r>
                      <a:endParaRPr kumimoji="0" lang="cs-CZ"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Times New Roman" pitchFamily="18" charset="0"/>
                          <a:cs typeface="Times New Roman" pitchFamily="18" charset="0"/>
                        </a:rPr>
                        <a:t>2010</a:t>
                      </a:r>
                      <a:endParaRPr kumimoji="0" lang="cs-CZ"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1255085">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400" b="0" i="0" u="none" strike="noStrike" cap="none" normalizeH="0" baseline="0" dirty="0" smtClean="0">
                          <a:ln>
                            <a:noFill/>
                          </a:ln>
                          <a:solidFill>
                            <a:schemeClr val="tx1"/>
                          </a:solidFill>
                          <a:effectLst/>
                          <a:latin typeface="Times New Roman" pitchFamily="18" charset="0"/>
                          <a:cs typeface="Times New Roman" pitchFamily="18" charset="0"/>
                        </a:rPr>
                        <a:t>Podpora z</a:t>
                      </a:r>
                      <a:r>
                        <a:rPr kumimoji="0" lang="cs-CZ" sz="1400" b="0" i="0" u="none" strike="noStrike" cap="none" normalizeH="0" baseline="0" dirty="0" smtClean="0">
                          <a:ln>
                            <a:noFill/>
                          </a:ln>
                          <a:solidFill>
                            <a:schemeClr val="tx1"/>
                          </a:solidFill>
                          <a:effectLst/>
                          <a:latin typeface="Arial"/>
                          <a:cs typeface="Times New Roman" pitchFamily="18" charset="0"/>
                        </a:rPr>
                        <a:t>á</a:t>
                      </a:r>
                      <a:r>
                        <a:rPr kumimoji="0" lang="cs-CZ" sz="1400" b="0" i="0" u="none" strike="noStrike" cap="none" normalizeH="0" baseline="0" dirty="0" smtClean="0">
                          <a:ln>
                            <a:noFill/>
                          </a:ln>
                          <a:solidFill>
                            <a:schemeClr val="tx1"/>
                          </a:solidFill>
                          <a:effectLst/>
                          <a:latin typeface="Times New Roman" pitchFamily="18" charset="0"/>
                          <a:cs typeface="Times New Roman" pitchFamily="18" charset="0"/>
                        </a:rPr>
                        <a:t>chranných archeologických výzkumů</a:t>
                      </a:r>
                      <a:endParaRPr kumimoji="0" lang="cs-CZ"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dirty="0" smtClean="0">
                          <a:ln>
                            <a:noFill/>
                          </a:ln>
                          <a:solidFill>
                            <a:schemeClr val="tx1"/>
                          </a:solidFill>
                          <a:effectLst/>
                          <a:latin typeface="Times New Roman" pitchFamily="18" charset="0"/>
                          <a:cs typeface="Times New Roman" pitchFamily="18" charset="0"/>
                        </a:rPr>
                        <a:t>10 000</a:t>
                      </a:r>
                      <a:endParaRPr kumimoji="0" lang="cs-CZ" sz="13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dirty="0" smtClean="0">
                          <a:ln>
                            <a:noFill/>
                          </a:ln>
                          <a:solidFill>
                            <a:schemeClr val="tx1"/>
                          </a:solidFill>
                          <a:effectLst/>
                          <a:latin typeface="Times New Roman" pitchFamily="18" charset="0"/>
                          <a:cs typeface="Times New Roman" pitchFamily="18" charset="0"/>
                        </a:rPr>
                        <a:t>10 000</a:t>
                      </a:r>
                      <a:endParaRPr kumimoji="0" lang="cs-CZ" sz="13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dirty="0" smtClean="0">
                          <a:ln>
                            <a:noFill/>
                          </a:ln>
                          <a:solidFill>
                            <a:schemeClr val="tx1"/>
                          </a:solidFill>
                          <a:effectLst/>
                          <a:latin typeface="Times New Roman" pitchFamily="18" charset="0"/>
                          <a:cs typeface="Times New Roman" pitchFamily="18" charset="0"/>
                        </a:rPr>
                        <a:t>17 000</a:t>
                      </a:r>
                      <a:endParaRPr kumimoji="0" lang="cs-CZ" sz="13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dirty="0" smtClean="0">
                          <a:ln>
                            <a:noFill/>
                          </a:ln>
                          <a:solidFill>
                            <a:schemeClr val="tx1"/>
                          </a:solidFill>
                          <a:effectLst/>
                          <a:latin typeface="Times New Roman" pitchFamily="18" charset="0"/>
                          <a:cs typeface="Times New Roman" pitchFamily="18" charset="0"/>
                        </a:rPr>
                        <a:t>9 000</a:t>
                      </a:r>
                      <a:endParaRPr kumimoji="0" lang="cs-CZ" sz="13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smtClean="0">
                          <a:ln>
                            <a:noFill/>
                          </a:ln>
                          <a:solidFill>
                            <a:schemeClr val="tx1"/>
                          </a:solidFill>
                          <a:effectLst/>
                          <a:latin typeface="Times New Roman" pitchFamily="18" charset="0"/>
                          <a:cs typeface="Times New Roman" pitchFamily="18" charset="0"/>
                        </a:rPr>
                        <a:t>4 000</a:t>
                      </a:r>
                      <a:endParaRPr kumimoji="0" lang="cs-CZ" sz="13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dirty="0" smtClean="0">
                          <a:ln>
                            <a:noFill/>
                          </a:ln>
                          <a:solidFill>
                            <a:schemeClr val="tx1"/>
                          </a:solidFill>
                          <a:effectLst/>
                          <a:latin typeface="Times New Roman" pitchFamily="18" charset="0"/>
                          <a:cs typeface="Times New Roman" pitchFamily="18" charset="0"/>
                        </a:rPr>
                        <a:t>4 000</a:t>
                      </a:r>
                      <a:endParaRPr kumimoji="0" lang="cs-CZ" sz="13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smtClean="0">
                          <a:ln>
                            <a:noFill/>
                          </a:ln>
                          <a:solidFill>
                            <a:schemeClr val="tx1"/>
                          </a:solidFill>
                          <a:effectLst/>
                          <a:latin typeface="Times New Roman" pitchFamily="18" charset="0"/>
                          <a:cs typeface="Times New Roman" pitchFamily="18" charset="0"/>
                        </a:rPr>
                        <a:t>4 340</a:t>
                      </a:r>
                      <a:endParaRPr kumimoji="0" lang="cs-CZ" sz="13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smtClean="0">
                          <a:ln>
                            <a:noFill/>
                          </a:ln>
                          <a:solidFill>
                            <a:schemeClr val="tx1"/>
                          </a:solidFill>
                          <a:effectLst/>
                          <a:latin typeface="Times New Roman" pitchFamily="18" charset="0"/>
                          <a:cs typeface="Times New Roman" pitchFamily="18" charset="0"/>
                        </a:rPr>
                        <a:t>5</a:t>
                      </a:r>
                      <a:r>
                        <a:rPr kumimoji="0" lang="cs-CZ" sz="1300" b="0" i="0" u="none" strike="noStrike" cap="none" normalizeH="0" baseline="0" smtClean="0">
                          <a:ln>
                            <a:noFill/>
                          </a:ln>
                          <a:solidFill>
                            <a:schemeClr val="tx1"/>
                          </a:solidFill>
                          <a:effectLst/>
                          <a:latin typeface="Arial"/>
                          <a:cs typeface="Times New Roman" pitchFamily="18" charset="0"/>
                        </a:rPr>
                        <a:t> </a:t>
                      </a:r>
                      <a:r>
                        <a:rPr kumimoji="0" lang="cs-CZ" sz="1300" b="0" i="0" u="none" strike="noStrike" cap="none" normalizeH="0" baseline="0" smtClean="0">
                          <a:ln>
                            <a:noFill/>
                          </a:ln>
                          <a:solidFill>
                            <a:schemeClr val="tx1"/>
                          </a:solidFill>
                          <a:effectLst/>
                          <a:latin typeface="Times New Roman" pitchFamily="18" charset="0"/>
                          <a:cs typeface="Times New Roman" pitchFamily="18" charset="0"/>
                        </a:rPr>
                        <a:t>000</a:t>
                      </a:r>
                      <a:endParaRPr kumimoji="0" lang="cs-CZ" sz="13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smtClean="0">
                          <a:ln>
                            <a:noFill/>
                          </a:ln>
                          <a:solidFill>
                            <a:schemeClr val="tx1"/>
                          </a:solidFill>
                          <a:effectLst/>
                          <a:latin typeface="Times New Roman" pitchFamily="18" charset="0"/>
                          <a:cs typeface="Times New Roman" pitchFamily="18" charset="0"/>
                        </a:rPr>
                        <a:t>4 000</a:t>
                      </a:r>
                      <a:endParaRPr kumimoji="0" lang="cs-CZ" sz="13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57078">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400" b="0" i="0" u="none" strike="noStrike" cap="none" normalizeH="0" baseline="0" dirty="0" smtClean="0">
                          <a:ln>
                            <a:noFill/>
                          </a:ln>
                          <a:solidFill>
                            <a:schemeClr val="tx1"/>
                          </a:solidFill>
                          <a:effectLst/>
                          <a:latin typeface="Times New Roman" pitchFamily="18" charset="0"/>
                          <a:cs typeface="Times New Roman" pitchFamily="18" charset="0"/>
                        </a:rPr>
                        <a:t>Podpora pro pam</a:t>
                      </a:r>
                      <a:r>
                        <a:rPr kumimoji="0" lang="cs-CZ" sz="1400" b="0" i="0" u="none" strike="noStrike" cap="none" normalizeH="0" baseline="0" dirty="0" smtClean="0">
                          <a:ln>
                            <a:noFill/>
                          </a:ln>
                          <a:solidFill>
                            <a:schemeClr val="tx1"/>
                          </a:solidFill>
                          <a:effectLst/>
                          <a:latin typeface="Arial"/>
                          <a:cs typeface="Times New Roman" pitchFamily="18" charset="0"/>
                        </a:rPr>
                        <a:t>á</a:t>
                      </a:r>
                      <a:r>
                        <a:rPr kumimoji="0" lang="cs-CZ" sz="1400" b="0" i="0" u="none" strike="noStrike" cap="none" normalizeH="0" baseline="0" dirty="0" smtClean="0">
                          <a:ln>
                            <a:noFill/>
                          </a:ln>
                          <a:solidFill>
                            <a:schemeClr val="tx1"/>
                          </a:solidFill>
                          <a:effectLst/>
                          <a:latin typeface="Times New Roman" pitchFamily="18" charset="0"/>
                          <a:cs typeface="Times New Roman" pitchFamily="18" charset="0"/>
                        </a:rPr>
                        <a:t>tky UNESCO</a:t>
                      </a:r>
                      <a:endParaRPr kumimoji="0" lang="cs-CZ"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cs-CZ" sz="13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cs-CZ" sz="13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cs-CZ" sz="13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cs-CZ" sz="13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cs-CZ" sz="13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cs-CZ" sz="13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dirty="0" smtClean="0">
                          <a:ln>
                            <a:noFill/>
                          </a:ln>
                          <a:solidFill>
                            <a:schemeClr val="tx1"/>
                          </a:solidFill>
                          <a:effectLst/>
                          <a:latin typeface="Times New Roman" pitchFamily="18" charset="0"/>
                          <a:cs typeface="Times New Roman" pitchFamily="18" charset="0"/>
                        </a:rPr>
                        <a:t>18</a:t>
                      </a:r>
                      <a:r>
                        <a:rPr kumimoji="0" lang="cs-CZ" sz="1300" b="0" i="0" u="none" strike="noStrike" cap="none" normalizeH="0" baseline="0" dirty="0" smtClean="0">
                          <a:ln>
                            <a:noFill/>
                          </a:ln>
                          <a:solidFill>
                            <a:schemeClr val="tx1"/>
                          </a:solidFill>
                          <a:effectLst/>
                          <a:latin typeface="Arial"/>
                          <a:cs typeface="Times New Roman" pitchFamily="18" charset="0"/>
                        </a:rPr>
                        <a:t> </a:t>
                      </a:r>
                      <a:r>
                        <a:rPr kumimoji="0" lang="cs-CZ" sz="1300" b="0" i="0" u="none" strike="noStrike" cap="none" normalizeH="0" baseline="0" dirty="0" smtClean="0">
                          <a:ln>
                            <a:noFill/>
                          </a:ln>
                          <a:solidFill>
                            <a:schemeClr val="tx1"/>
                          </a:solidFill>
                          <a:effectLst/>
                          <a:latin typeface="Times New Roman" pitchFamily="18" charset="0"/>
                          <a:cs typeface="Times New Roman" pitchFamily="18" charset="0"/>
                        </a:rPr>
                        <a:t>000</a:t>
                      </a:r>
                      <a:endParaRPr kumimoji="0" lang="cs-CZ" sz="13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smtClean="0">
                          <a:ln>
                            <a:noFill/>
                          </a:ln>
                          <a:solidFill>
                            <a:schemeClr val="tx1"/>
                          </a:solidFill>
                          <a:effectLst/>
                          <a:latin typeface="Times New Roman" pitchFamily="18" charset="0"/>
                          <a:cs typeface="Times New Roman" pitchFamily="18" charset="0"/>
                        </a:rPr>
                        <a:t>11</a:t>
                      </a:r>
                      <a:r>
                        <a:rPr kumimoji="0" lang="cs-CZ" sz="1300" b="0" i="0" u="none" strike="noStrike" cap="none" normalizeH="0" baseline="0" smtClean="0">
                          <a:ln>
                            <a:noFill/>
                          </a:ln>
                          <a:solidFill>
                            <a:schemeClr val="tx1"/>
                          </a:solidFill>
                          <a:effectLst/>
                          <a:latin typeface="Arial"/>
                          <a:cs typeface="Times New Roman" pitchFamily="18" charset="0"/>
                        </a:rPr>
                        <a:t> </a:t>
                      </a:r>
                      <a:r>
                        <a:rPr kumimoji="0" lang="cs-CZ" sz="1300" b="0" i="0" u="none" strike="noStrike" cap="none" normalizeH="0" baseline="0" smtClean="0">
                          <a:ln>
                            <a:noFill/>
                          </a:ln>
                          <a:solidFill>
                            <a:schemeClr val="tx1"/>
                          </a:solidFill>
                          <a:effectLst/>
                          <a:latin typeface="Times New Roman" pitchFamily="18" charset="0"/>
                          <a:cs typeface="Times New Roman" pitchFamily="18" charset="0"/>
                        </a:rPr>
                        <a:t>000</a:t>
                      </a:r>
                      <a:endParaRPr kumimoji="0" lang="cs-CZ" sz="13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smtClean="0">
                          <a:ln>
                            <a:noFill/>
                          </a:ln>
                          <a:solidFill>
                            <a:schemeClr val="tx1"/>
                          </a:solidFill>
                          <a:effectLst/>
                          <a:latin typeface="Times New Roman" pitchFamily="18" charset="0"/>
                          <a:cs typeface="Times New Roman" pitchFamily="18" charset="0"/>
                        </a:rPr>
                        <a:t>7 000</a:t>
                      </a:r>
                      <a:endParaRPr kumimoji="0" lang="cs-CZ" sz="13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55085">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400" b="0" i="0" u="none" strike="noStrike" cap="none" normalizeH="0" baseline="0" dirty="0" smtClean="0">
                          <a:ln>
                            <a:noFill/>
                          </a:ln>
                          <a:solidFill>
                            <a:schemeClr val="tx1"/>
                          </a:solidFill>
                          <a:effectLst/>
                          <a:latin typeface="Times New Roman" pitchFamily="18" charset="0"/>
                          <a:cs typeface="Times New Roman" pitchFamily="18" charset="0"/>
                        </a:rPr>
                        <a:t>Program podpory občanských sdružen</a:t>
                      </a:r>
                      <a:r>
                        <a:rPr kumimoji="0" lang="cs-CZ" sz="1400" b="0" i="0" u="none" strike="noStrike" cap="none" normalizeH="0" baseline="0" dirty="0" smtClean="0">
                          <a:ln>
                            <a:noFill/>
                          </a:ln>
                          <a:solidFill>
                            <a:schemeClr val="tx1"/>
                          </a:solidFill>
                          <a:effectLst/>
                          <a:latin typeface="Arial"/>
                          <a:cs typeface="Times New Roman" pitchFamily="18" charset="0"/>
                        </a:rPr>
                        <a:t>í</a:t>
                      </a:r>
                      <a:r>
                        <a:rPr kumimoji="0" lang="cs-CZ" sz="1400" b="0" i="0" u="none" strike="noStrike" cap="none" normalizeH="0" baseline="0" dirty="0" smtClean="0">
                          <a:ln>
                            <a:noFill/>
                          </a:ln>
                          <a:solidFill>
                            <a:schemeClr val="tx1"/>
                          </a:solidFill>
                          <a:effectLst/>
                          <a:latin typeface="Times New Roman" pitchFamily="18" charset="0"/>
                          <a:cs typeface="Times New Roman" pitchFamily="18" charset="0"/>
                        </a:rPr>
                        <a:t> v</a:t>
                      </a:r>
                      <a:r>
                        <a:rPr kumimoji="0" lang="cs-CZ" sz="1400" b="0" i="0" u="none" strike="noStrike" cap="none" normalizeH="0" baseline="0" dirty="0" smtClean="0">
                          <a:ln>
                            <a:noFill/>
                          </a:ln>
                          <a:solidFill>
                            <a:schemeClr val="tx1"/>
                          </a:solidFill>
                          <a:effectLst/>
                          <a:latin typeface="Arial"/>
                          <a:cs typeface="Times New Roman" pitchFamily="18" charset="0"/>
                        </a:rPr>
                        <a:t> </a:t>
                      </a:r>
                      <a:r>
                        <a:rPr kumimoji="0" lang="cs-CZ" sz="1400" b="0" i="0" u="none" strike="noStrike" cap="none" normalizeH="0" baseline="0" dirty="0" smtClean="0">
                          <a:ln>
                            <a:noFill/>
                          </a:ln>
                          <a:solidFill>
                            <a:schemeClr val="tx1"/>
                          </a:solidFill>
                          <a:effectLst/>
                          <a:latin typeface="Times New Roman" pitchFamily="18" charset="0"/>
                          <a:cs typeface="Times New Roman" pitchFamily="18" charset="0"/>
                        </a:rPr>
                        <a:t>pam</a:t>
                      </a:r>
                      <a:r>
                        <a:rPr kumimoji="0" lang="cs-CZ" sz="1400" b="0" i="0" u="none" strike="noStrike" cap="none" normalizeH="0" baseline="0" dirty="0" smtClean="0">
                          <a:ln>
                            <a:noFill/>
                          </a:ln>
                          <a:solidFill>
                            <a:schemeClr val="tx1"/>
                          </a:solidFill>
                          <a:effectLst/>
                          <a:latin typeface="Arial"/>
                          <a:cs typeface="Times New Roman" pitchFamily="18" charset="0"/>
                        </a:rPr>
                        <a:t>á</a:t>
                      </a:r>
                      <a:r>
                        <a:rPr kumimoji="0" lang="cs-CZ" sz="1400" b="0" i="0" u="none" strike="noStrike" cap="none" normalizeH="0" baseline="0" dirty="0" smtClean="0">
                          <a:ln>
                            <a:noFill/>
                          </a:ln>
                          <a:solidFill>
                            <a:schemeClr val="tx1"/>
                          </a:solidFill>
                          <a:effectLst/>
                          <a:latin typeface="Times New Roman" pitchFamily="18" charset="0"/>
                          <a:cs typeface="Times New Roman" pitchFamily="18" charset="0"/>
                        </a:rPr>
                        <a:t>tkov</a:t>
                      </a:r>
                      <a:r>
                        <a:rPr kumimoji="0" lang="cs-CZ" sz="1400" b="0" i="0" u="none" strike="noStrike" cap="none" normalizeH="0" baseline="0" dirty="0" smtClean="0">
                          <a:ln>
                            <a:noFill/>
                          </a:ln>
                          <a:solidFill>
                            <a:schemeClr val="tx1"/>
                          </a:solidFill>
                          <a:effectLst/>
                          <a:latin typeface="Arial"/>
                          <a:cs typeface="Times New Roman" pitchFamily="18" charset="0"/>
                        </a:rPr>
                        <a:t>é</a:t>
                      </a:r>
                      <a:r>
                        <a:rPr kumimoji="0" lang="cs-CZ" sz="1400" b="0" i="0" u="none" strike="noStrike" cap="none" normalizeH="0" baseline="0" dirty="0" smtClean="0">
                          <a:ln>
                            <a:noFill/>
                          </a:ln>
                          <a:solidFill>
                            <a:schemeClr val="tx1"/>
                          </a:solidFill>
                          <a:effectLst/>
                          <a:latin typeface="Times New Roman" pitchFamily="18" charset="0"/>
                          <a:cs typeface="Times New Roman" pitchFamily="18" charset="0"/>
                        </a:rPr>
                        <a:t> p</a:t>
                      </a:r>
                      <a:r>
                        <a:rPr kumimoji="0" lang="cs-CZ" sz="1400" b="0" i="0" u="none" strike="noStrike" cap="none" normalizeH="0" baseline="0" dirty="0" smtClean="0">
                          <a:ln>
                            <a:noFill/>
                          </a:ln>
                          <a:solidFill>
                            <a:schemeClr val="tx1"/>
                          </a:solidFill>
                          <a:effectLst/>
                          <a:latin typeface="Arial"/>
                          <a:cs typeface="Times New Roman" pitchFamily="18" charset="0"/>
                        </a:rPr>
                        <a:t>é</a:t>
                      </a:r>
                      <a:r>
                        <a:rPr kumimoji="0" lang="cs-CZ" sz="1400" b="0" i="0" u="none" strike="noStrike" cap="none" normalizeH="0" baseline="0" dirty="0" smtClean="0">
                          <a:ln>
                            <a:noFill/>
                          </a:ln>
                          <a:solidFill>
                            <a:schemeClr val="tx1"/>
                          </a:solidFill>
                          <a:effectLst/>
                          <a:latin typeface="Times New Roman" pitchFamily="18" charset="0"/>
                          <a:cs typeface="Times New Roman" pitchFamily="18" charset="0"/>
                        </a:rPr>
                        <a:t>či</a:t>
                      </a:r>
                      <a:endParaRPr kumimoji="0" lang="cs-CZ"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smtClean="0">
                          <a:ln>
                            <a:noFill/>
                          </a:ln>
                          <a:solidFill>
                            <a:schemeClr val="tx1"/>
                          </a:solidFill>
                          <a:effectLst/>
                          <a:latin typeface="Times New Roman" pitchFamily="18" charset="0"/>
                          <a:cs typeface="Times New Roman" pitchFamily="18" charset="0"/>
                        </a:rPr>
                        <a:t>300</a:t>
                      </a:r>
                      <a:endParaRPr kumimoji="0" lang="cs-CZ" sz="13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smtClean="0">
                          <a:ln>
                            <a:noFill/>
                          </a:ln>
                          <a:solidFill>
                            <a:schemeClr val="tx1"/>
                          </a:solidFill>
                          <a:effectLst/>
                          <a:latin typeface="Times New Roman" pitchFamily="18" charset="0"/>
                          <a:cs typeface="Times New Roman" pitchFamily="18" charset="0"/>
                        </a:rPr>
                        <a:t>417</a:t>
                      </a:r>
                      <a:endParaRPr kumimoji="0" lang="cs-CZ" sz="13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smtClean="0">
                          <a:ln>
                            <a:noFill/>
                          </a:ln>
                          <a:solidFill>
                            <a:schemeClr val="tx1"/>
                          </a:solidFill>
                          <a:effectLst/>
                          <a:latin typeface="Times New Roman" pitchFamily="18" charset="0"/>
                          <a:cs typeface="Times New Roman" pitchFamily="18" charset="0"/>
                        </a:rPr>
                        <a:t>300</a:t>
                      </a:r>
                      <a:endParaRPr kumimoji="0" lang="cs-CZ" sz="13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smtClean="0">
                          <a:ln>
                            <a:noFill/>
                          </a:ln>
                          <a:solidFill>
                            <a:schemeClr val="tx1"/>
                          </a:solidFill>
                          <a:effectLst/>
                          <a:latin typeface="Times New Roman" pitchFamily="18" charset="0"/>
                          <a:cs typeface="Times New Roman" pitchFamily="18" charset="0"/>
                        </a:rPr>
                        <a:t>840</a:t>
                      </a:r>
                      <a:endParaRPr kumimoji="0" lang="cs-CZ" sz="13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smtClean="0">
                          <a:ln>
                            <a:noFill/>
                          </a:ln>
                          <a:solidFill>
                            <a:schemeClr val="tx1"/>
                          </a:solidFill>
                          <a:effectLst/>
                          <a:latin typeface="Times New Roman" pitchFamily="18" charset="0"/>
                          <a:cs typeface="Times New Roman" pitchFamily="18" charset="0"/>
                        </a:rPr>
                        <a:t>2</a:t>
                      </a:r>
                      <a:r>
                        <a:rPr kumimoji="0" lang="cs-CZ" sz="1300" b="0" i="0" u="none" strike="noStrike" cap="none" normalizeH="0" baseline="0" smtClean="0">
                          <a:ln>
                            <a:noFill/>
                          </a:ln>
                          <a:solidFill>
                            <a:schemeClr val="tx1"/>
                          </a:solidFill>
                          <a:effectLst/>
                          <a:latin typeface="Arial"/>
                          <a:cs typeface="Times New Roman" pitchFamily="18" charset="0"/>
                        </a:rPr>
                        <a:t> </a:t>
                      </a:r>
                      <a:r>
                        <a:rPr kumimoji="0" lang="cs-CZ" sz="1300" b="0" i="0" u="none" strike="noStrike" cap="none" normalizeH="0" baseline="0" smtClean="0">
                          <a:ln>
                            <a:noFill/>
                          </a:ln>
                          <a:solidFill>
                            <a:schemeClr val="tx1"/>
                          </a:solidFill>
                          <a:effectLst/>
                          <a:latin typeface="Times New Roman" pitchFamily="18" charset="0"/>
                          <a:cs typeface="Times New Roman" pitchFamily="18" charset="0"/>
                        </a:rPr>
                        <a:t>530</a:t>
                      </a:r>
                      <a:endParaRPr kumimoji="0" lang="cs-CZ" sz="13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dirty="0" smtClean="0">
                          <a:ln>
                            <a:noFill/>
                          </a:ln>
                          <a:solidFill>
                            <a:schemeClr val="tx1"/>
                          </a:solidFill>
                          <a:effectLst/>
                          <a:latin typeface="Times New Roman" pitchFamily="18" charset="0"/>
                          <a:cs typeface="Times New Roman" pitchFamily="18" charset="0"/>
                        </a:rPr>
                        <a:t>1</a:t>
                      </a:r>
                      <a:r>
                        <a:rPr kumimoji="0" lang="cs-CZ" sz="1300" b="0" i="0" u="none" strike="noStrike" cap="none" normalizeH="0" baseline="0" dirty="0" smtClean="0">
                          <a:ln>
                            <a:noFill/>
                          </a:ln>
                          <a:solidFill>
                            <a:schemeClr val="tx1"/>
                          </a:solidFill>
                          <a:effectLst/>
                          <a:latin typeface="Arial"/>
                          <a:cs typeface="Times New Roman" pitchFamily="18" charset="0"/>
                        </a:rPr>
                        <a:t> </a:t>
                      </a:r>
                      <a:r>
                        <a:rPr kumimoji="0" lang="cs-CZ" sz="1300" b="0" i="0" u="none" strike="noStrike" cap="none" normalizeH="0" baseline="0" dirty="0" smtClean="0">
                          <a:ln>
                            <a:noFill/>
                          </a:ln>
                          <a:solidFill>
                            <a:schemeClr val="tx1"/>
                          </a:solidFill>
                          <a:effectLst/>
                          <a:latin typeface="Times New Roman" pitchFamily="18" charset="0"/>
                          <a:cs typeface="Times New Roman" pitchFamily="18" charset="0"/>
                        </a:rPr>
                        <a:t>200</a:t>
                      </a:r>
                      <a:endParaRPr kumimoji="0" lang="cs-CZ" sz="13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dirty="0" smtClean="0">
                          <a:ln>
                            <a:noFill/>
                          </a:ln>
                          <a:solidFill>
                            <a:schemeClr val="tx1"/>
                          </a:solidFill>
                          <a:effectLst/>
                          <a:latin typeface="Times New Roman" pitchFamily="18" charset="0"/>
                          <a:cs typeface="Times New Roman" pitchFamily="18" charset="0"/>
                        </a:rPr>
                        <a:t>2</a:t>
                      </a:r>
                      <a:r>
                        <a:rPr kumimoji="0" lang="cs-CZ" sz="1300" b="0" i="0" u="none" strike="noStrike" cap="none" normalizeH="0" baseline="0" dirty="0" smtClean="0">
                          <a:ln>
                            <a:noFill/>
                          </a:ln>
                          <a:solidFill>
                            <a:schemeClr val="tx1"/>
                          </a:solidFill>
                          <a:effectLst/>
                          <a:latin typeface="Arial"/>
                          <a:cs typeface="Times New Roman" pitchFamily="18" charset="0"/>
                        </a:rPr>
                        <a:t> </a:t>
                      </a:r>
                      <a:r>
                        <a:rPr kumimoji="0" lang="cs-CZ" sz="1300" b="0" i="0" u="none" strike="noStrike" cap="none" normalizeH="0" baseline="0" dirty="0" smtClean="0">
                          <a:ln>
                            <a:noFill/>
                          </a:ln>
                          <a:solidFill>
                            <a:schemeClr val="tx1"/>
                          </a:solidFill>
                          <a:effectLst/>
                          <a:latin typeface="Times New Roman" pitchFamily="18" charset="0"/>
                          <a:cs typeface="Times New Roman" pitchFamily="18" charset="0"/>
                        </a:rPr>
                        <a:t>359</a:t>
                      </a:r>
                      <a:endParaRPr kumimoji="0" lang="cs-CZ" sz="13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cs-CZ" sz="13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t" latinLnBrk="0" hangingPunct="0">
                        <a:lnSpc>
                          <a:spcPct val="100000"/>
                        </a:lnSpc>
                        <a:spcBef>
                          <a:spcPct val="0"/>
                        </a:spcBef>
                        <a:spcAft>
                          <a:spcPct val="0"/>
                        </a:spcAft>
                        <a:buClrTx/>
                        <a:buSzTx/>
                        <a:buFontTx/>
                        <a:buNone/>
                        <a:tabLst/>
                      </a:pPr>
                      <a:r>
                        <a:rPr kumimoji="0" lang="cs-CZ" sz="1300" b="0" i="0" u="none" strike="noStrike" cap="none" normalizeH="0" baseline="0" dirty="0" smtClean="0">
                          <a:ln>
                            <a:noFill/>
                          </a:ln>
                          <a:solidFill>
                            <a:schemeClr val="tx1"/>
                          </a:solidFill>
                          <a:effectLst/>
                          <a:latin typeface="Times New Roman" pitchFamily="18" charset="0"/>
                          <a:cs typeface="Times New Roman" pitchFamily="18" charset="0"/>
                        </a:rPr>
                        <a:t>0</a:t>
                      </a:r>
                      <a:endParaRPr kumimoji="0" lang="cs-CZ" sz="13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2069696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Krajská úroveň financování PP </a:t>
            </a:r>
            <a:r>
              <a:rPr lang="cs-CZ" dirty="0"/>
              <a:t>(v tis. Kč)</a:t>
            </a:r>
          </a:p>
        </p:txBody>
      </p:sp>
      <p:pic>
        <p:nvPicPr>
          <p:cNvPr id="4" name="Picture 4"/>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l="2271" t="35265" r="38362" b="26581"/>
          <a:stretch>
            <a:fillRect/>
          </a:stretch>
        </p:blipFill>
        <p:spPr>
          <a:xfrm>
            <a:off x="199041" y="1628800"/>
            <a:ext cx="8717314" cy="4104456"/>
          </a:xfrm>
        </p:spPr>
      </p:pic>
    </p:spTree>
    <p:extLst>
      <p:ext uri="{BB962C8B-B14F-4D97-AF65-F5344CB8AC3E}">
        <p14:creationId xmlns:p14="http://schemas.microsoft.com/office/powerpoint/2010/main" val="36695561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l="2306" t="15317" r="38528" b="26346"/>
          <a:stretch>
            <a:fillRect/>
          </a:stretch>
        </p:blipFill>
        <p:spPr bwMode="auto">
          <a:xfrm>
            <a:off x="179512" y="260648"/>
            <a:ext cx="8672615" cy="6264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37636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229600" cy="1116360"/>
          </a:xfrm>
        </p:spPr>
        <p:txBody>
          <a:bodyPr>
            <a:noAutofit/>
          </a:bodyPr>
          <a:lstStyle/>
          <a:p>
            <a:r>
              <a:rPr lang="cs-CZ" sz="2400" dirty="0"/>
              <a:t>Porovnání vývoje výdajů na památkovou péči z programů MK ČR a programového financování z rozpočtů krajů v letech 2002-2010 (v mil. Kč)</a:t>
            </a:r>
          </a:p>
        </p:txBody>
      </p:sp>
      <p:pic>
        <p:nvPicPr>
          <p:cNvPr id="4" name="Picture 5"/>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95536" y="1487757"/>
            <a:ext cx="8424936" cy="4778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69343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Hlavní zásady programů financujících památkovou péči v kraji Vysočina a v Jihomoravském kraji</a:t>
            </a:r>
          </a:p>
        </p:txBody>
      </p:sp>
      <p:graphicFrame>
        <p:nvGraphicFramePr>
          <p:cNvPr id="5" name="Group 201"/>
          <p:cNvGraphicFramePr>
            <a:graphicFrameLocks noGrp="1"/>
          </p:cNvGraphicFramePr>
          <p:nvPr>
            <p:ph idx="1"/>
            <p:extLst>
              <p:ext uri="{D42A27DB-BD31-4B8C-83A1-F6EECF244321}">
                <p14:modId xmlns:p14="http://schemas.microsoft.com/office/powerpoint/2010/main" val="3041881722"/>
              </p:ext>
            </p:extLst>
          </p:nvPr>
        </p:nvGraphicFramePr>
        <p:xfrm>
          <a:off x="323529" y="1340768"/>
          <a:ext cx="8568950" cy="4824537"/>
        </p:xfrm>
        <a:graphic>
          <a:graphicData uri="http://schemas.openxmlformats.org/drawingml/2006/table">
            <a:tbl>
              <a:tblPr/>
              <a:tblGrid>
                <a:gridCol w="1336799"/>
                <a:gridCol w="2024649"/>
                <a:gridCol w="1041500"/>
                <a:gridCol w="1041501"/>
                <a:gridCol w="1041500"/>
                <a:gridCol w="1041501"/>
                <a:gridCol w="1041500"/>
              </a:tblGrid>
              <a:tr h="1003570">
                <a:tc rowSpan="2">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tx1"/>
                          </a:solidFill>
                          <a:effectLst/>
                          <a:latin typeface="Arial" charset="0"/>
                          <a:cs typeface="Arial" charset="0"/>
                        </a:rPr>
                        <a:t>Kraj</a:t>
                      </a:r>
                      <a:endParaRPr kumimoji="0" lang="cs-CZ" sz="12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rowSpan="2">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tx1"/>
                          </a:solidFill>
                          <a:effectLst/>
                          <a:latin typeface="Arial" charset="0"/>
                          <a:cs typeface="Arial" charset="0"/>
                        </a:rPr>
                        <a:t>Program</a:t>
                      </a:r>
                      <a:endParaRPr kumimoji="0" lang="cs-CZ" sz="12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Výše podpory</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rowSpan="2">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Způsob vyplacení podpory</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rowSpan="2">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Doba realizace projektu</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rowSpan="2">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Výše dotací       r. 2010    (v tis. Kč)      </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rowSpan="2">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Počet projektů        r. 2010</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991230">
                <a:tc vMerge="1">
                  <a:txBody>
                    <a:bodyPr/>
                    <a:lstStyle/>
                    <a:p>
                      <a:endParaRPr lang="cs-CZ"/>
                    </a:p>
                  </a:txBody>
                  <a:tcPr/>
                </a:tc>
                <a:tc vMerge="1">
                  <a:txBody>
                    <a:bodyPr/>
                    <a:lstStyle/>
                    <a:p>
                      <a:endParaRPr lang="cs-CZ"/>
                    </a:p>
                  </a:txBody>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(v tis. Kč)</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r>
              <a:tr h="925423">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Vysočina</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tx1"/>
                          </a:solidFill>
                          <a:effectLst/>
                          <a:latin typeface="Arial" charset="0"/>
                          <a:cs typeface="Arial" charset="0"/>
                        </a:rPr>
                        <a:t>Obnova </a:t>
                      </a:r>
                      <a:r>
                        <a:rPr kumimoji="0" lang="cs-CZ" sz="1200" b="0" i="0" u="none" strike="noStrike" cap="none" normalizeH="0" baseline="0" dirty="0" err="1" smtClean="0">
                          <a:ln>
                            <a:noFill/>
                          </a:ln>
                          <a:solidFill>
                            <a:schemeClr val="tx1"/>
                          </a:solidFill>
                          <a:effectLst/>
                          <a:latin typeface="Arial" charset="0"/>
                          <a:cs typeface="Arial" charset="0"/>
                        </a:rPr>
                        <a:t>pam</a:t>
                      </a:r>
                      <a:r>
                        <a:rPr kumimoji="0" lang="cs-CZ" sz="1200" b="0" i="0" u="none" strike="noStrike" cap="none" normalizeH="0" baseline="0" dirty="0" smtClean="0">
                          <a:ln>
                            <a:noFill/>
                          </a:ln>
                          <a:solidFill>
                            <a:schemeClr val="tx1"/>
                          </a:solidFill>
                          <a:effectLst/>
                          <a:latin typeface="Arial" charset="0"/>
                          <a:cs typeface="Arial" charset="0"/>
                        </a:rPr>
                        <a:t>. chráněných území </a:t>
                      </a:r>
                      <a:endParaRPr kumimoji="0" lang="cs-CZ" sz="12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tx1"/>
                          </a:solidFill>
                          <a:effectLst/>
                          <a:latin typeface="Arial" charset="0"/>
                          <a:cs typeface="Arial" charset="0"/>
                        </a:rPr>
                        <a:t>10-100</a:t>
                      </a:r>
                      <a:endParaRPr kumimoji="0" lang="cs-CZ" sz="12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tx1"/>
                          </a:solidFill>
                          <a:effectLst/>
                          <a:latin typeface="Arial" charset="0"/>
                          <a:cs typeface="Arial" charset="0"/>
                        </a:rPr>
                        <a:t>zpětně</a:t>
                      </a:r>
                      <a:endParaRPr kumimoji="0" lang="cs-CZ" sz="12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tx1"/>
                          </a:solidFill>
                          <a:effectLst/>
                          <a:latin typeface="Arial" charset="0"/>
                          <a:cs typeface="Arial" charset="0"/>
                        </a:rPr>
                        <a:t>18 měsíců</a:t>
                      </a:r>
                      <a:endParaRPr kumimoji="0" lang="cs-CZ" sz="12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1 500 </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21</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78891">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Vysočina</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Zásady Zastup.  kraje Vysočina</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max. 300</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zpětně</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tx1"/>
                          </a:solidFill>
                          <a:effectLst/>
                          <a:latin typeface="Arial" charset="0"/>
                          <a:cs typeface="Arial" charset="0"/>
                        </a:rPr>
                        <a:t>kalendářní rok</a:t>
                      </a:r>
                      <a:endParaRPr kumimoji="0" lang="cs-CZ" sz="12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tx1"/>
                          </a:solidFill>
                          <a:effectLst/>
                          <a:latin typeface="Arial" charset="0"/>
                          <a:cs typeface="Arial" charset="0"/>
                        </a:rPr>
                        <a:t>9 999 </a:t>
                      </a:r>
                      <a:endParaRPr kumimoji="0" lang="cs-CZ" sz="12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68</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25423">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Jihomoravský</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Dotační program   JM kraje</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X.00</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dopředu</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smtClean="0">
                          <a:ln>
                            <a:noFill/>
                          </a:ln>
                          <a:solidFill>
                            <a:schemeClr val="tx1"/>
                          </a:solidFill>
                          <a:effectLst/>
                          <a:latin typeface="Arial" charset="0"/>
                          <a:cs typeface="Arial" charset="0"/>
                        </a:rPr>
                        <a:t>kalendářní rok</a:t>
                      </a:r>
                      <a:endParaRPr kumimoji="0" lang="cs-CZ" sz="12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tx1"/>
                          </a:solidFill>
                          <a:effectLst/>
                          <a:latin typeface="Arial" charset="0"/>
                          <a:cs typeface="Arial" charset="0"/>
                        </a:rPr>
                        <a:t>7 360 </a:t>
                      </a:r>
                      <a:endParaRPr kumimoji="0" lang="cs-CZ" sz="12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tx1"/>
                          </a:solidFill>
                          <a:effectLst/>
                          <a:latin typeface="Arial" charset="0"/>
                          <a:cs typeface="Arial" charset="0"/>
                        </a:rPr>
                        <a:t>91</a:t>
                      </a:r>
                      <a:endParaRPr kumimoji="0" lang="cs-CZ" sz="12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699369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Systém samosprávy</a:t>
            </a:r>
            <a:endParaRPr lang="cs-CZ" dirty="0"/>
          </a:p>
        </p:txBody>
      </p:sp>
      <p:sp>
        <p:nvSpPr>
          <p:cNvPr id="3" name="Zástupný symbol pro obsah 2"/>
          <p:cNvSpPr>
            <a:spLocks noGrp="1"/>
          </p:cNvSpPr>
          <p:nvPr>
            <p:ph sz="quarter" idx="1"/>
          </p:nvPr>
        </p:nvSpPr>
        <p:spPr/>
        <p:txBody>
          <a:bodyPr/>
          <a:lstStyle/>
          <a:p>
            <a:r>
              <a:rPr lang="cs-CZ" dirty="0" smtClean="0"/>
              <a:t>Kraj</a:t>
            </a:r>
          </a:p>
          <a:p>
            <a:pPr lvl="1"/>
            <a:r>
              <a:rPr lang="pl-PL" dirty="0"/>
              <a:t>Zákon č.129/2000 Sb. o </a:t>
            </a:r>
            <a:r>
              <a:rPr lang="pl-PL" dirty="0" smtClean="0"/>
              <a:t>krajích</a:t>
            </a:r>
          </a:p>
          <a:p>
            <a:r>
              <a:rPr lang="cs-CZ" dirty="0" smtClean="0"/>
              <a:t>Obec</a:t>
            </a:r>
          </a:p>
          <a:p>
            <a:pPr lvl="1"/>
            <a:r>
              <a:rPr lang="pl-PL" dirty="0"/>
              <a:t>Zákon č. 128/2000 Sb. o </a:t>
            </a:r>
            <a:r>
              <a:rPr lang="pl-PL" dirty="0" smtClean="0"/>
              <a:t>obcích</a:t>
            </a:r>
            <a:endParaRPr lang="cs-CZ" dirty="0"/>
          </a:p>
          <a:p>
            <a:pPr lvl="2"/>
            <a:r>
              <a:rPr lang="cs-CZ" dirty="0" smtClean="0"/>
              <a:t>program </a:t>
            </a:r>
            <a:r>
              <a:rPr lang="cs-CZ" dirty="0"/>
              <a:t>rozvoje územního obvodu obce</a:t>
            </a:r>
          </a:p>
          <a:p>
            <a:pPr lvl="2"/>
            <a:r>
              <a:rPr lang="cs-CZ" dirty="0"/>
              <a:t>hospodaření s majetkem obce</a:t>
            </a:r>
          </a:p>
          <a:p>
            <a:pPr lvl="2"/>
            <a:r>
              <a:rPr lang="cs-CZ" dirty="0"/>
              <a:t>vydávání obecně závazných vyhlášek</a:t>
            </a:r>
          </a:p>
          <a:p>
            <a:pPr lvl="2"/>
            <a:r>
              <a:rPr lang="cs-CZ" dirty="0"/>
              <a:t>schvalování rozpočtu obce</a:t>
            </a:r>
          </a:p>
          <a:p>
            <a:pPr lvl="2"/>
            <a:r>
              <a:rPr lang="cs-CZ" dirty="0"/>
              <a:t>pořízení a vydání územně plánovací dokumentace obce – územního plánu</a:t>
            </a:r>
          </a:p>
          <a:p>
            <a:endParaRPr lang="cs-CZ" dirty="0"/>
          </a:p>
        </p:txBody>
      </p:sp>
    </p:spTree>
    <p:extLst>
      <p:ext uri="{BB962C8B-B14F-4D97-AF65-F5344CB8AC3E}">
        <p14:creationId xmlns:p14="http://schemas.microsoft.com/office/powerpoint/2010/main" val="34131665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Nepřímé ekonomické nástroje</a:t>
            </a:r>
            <a:endParaRPr lang="cs-CZ" dirty="0"/>
          </a:p>
        </p:txBody>
      </p:sp>
      <p:sp>
        <p:nvSpPr>
          <p:cNvPr id="3" name="Zástupný symbol pro obsah 2"/>
          <p:cNvSpPr>
            <a:spLocks noGrp="1"/>
          </p:cNvSpPr>
          <p:nvPr>
            <p:ph sz="quarter" idx="1"/>
          </p:nvPr>
        </p:nvSpPr>
        <p:spPr/>
        <p:txBody>
          <a:bodyPr/>
          <a:lstStyle/>
          <a:p>
            <a:r>
              <a:rPr lang="cs-CZ" dirty="0"/>
              <a:t>Zákon č. 586/1992 Sb., o daních z příjmů</a:t>
            </a:r>
          </a:p>
          <a:p>
            <a:pPr lvl="1"/>
            <a:r>
              <a:rPr lang="cs-CZ" dirty="0" smtClean="0"/>
              <a:t>Dar (odpočet od základu daně (1000 Kč a 2 (10)% / 2000 a 5%)</a:t>
            </a:r>
          </a:p>
          <a:p>
            <a:pPr lvl="1"/>
            <a:r>
              <a:rPr lang="cs-CZ" sz="2400" dirty="0"/>
              <a:t>zvýhodňuje odpisy na nemovitých kulturních památkách </a:t>
            </a:r>
          </a:p>
          <a:p>
            <a:r>
              <a:rPr lang="cs-CZ" dirty="0" smtClean="0"/>
              <a:t>Zákon </a:t>
            </a:r>
            <a:r>
              <a:rPr lang="cs-CZ" sz="2800" dirty="0"/>
              <a:t>č</a:t>
            </a:r>
            <a:r>
              <a:rPr lang="cs-CZ" dirty="0"/>
              <a:t>. 235/2004 Sb., o dani z přidané hodnoty</a:t>
            </a:r>
          </a:p>
          <a:p>
            <a:pPr lvl="1"/>
            <a:r>
              <a:rPr lang="cs-CZ" dirty="0" smtClean="0"/>
              <a:t>Příloha 2 - </a:t>
            </a:r>
            <a:r>
              <a:rPr lang="cs-CZ" dirty="0"/>
              <a:t>restaurátorské činnosti – nižší </a:t>
            </a:r>
            <a:r>
              <a:rPr lang="cs-CZ" dirty="0" smtClean="0"/>
              <a:t>sazba</a:t>
            </a:r>
            <a:endParaRPr lang="cs-CZ" dirty="0"/>
          </a:p>
          <a:p>
            <a:r>
              <a:rPr lang="cs-CZ" dirty="0"/>
              <a:t>Zákon č. 338/1992 Sb., o dani z </a:t>
            </a:r>
            <a:r>
              <a:rPr lang="cs-CZ" dirty="0" smtClean="0"/>
              <a:t>nemovitosti</a:t>
            </a:r>
          </a:p>
          <a:p>
            <a:pPr lvl="1"/>
            <a:r>
              <a:rPr lang="cs-CZ" sz="2400" dirty="0"/>
              <a:t>osvobození od daně z nemovitosti pro kulturní památky</a:t>
            </a:r>
          </a:p>
          <a:p>
            <a:r>
              <a:rPr lang="cs-CZ" dirty="0" smtClean="0"/>
              <a:t>Zákon </a:t>
            </a:r>
            <a:r>
              <a:rPr lang="cs-CZ" dirty="0"/>
              <a:t>č. 357/1992 Sb., o dani dědické, dani darovací a dani z převodu nemovitostí</a:t>
            </a:r>
          </a:p>
          <a:p>
            <a:pPr lvl="1"/>
            <a:r>
              <a:rPr lang="cs-CZ" sz="2400" dirty="0"/>
              <a:t>osvobození od daně z nemovitosti pro kulturní památky</a:t>
            </a:r>
          </a:p>
        </p:txBody>
      </p:sp>
    </p:spTree>
    <p:extLst>
      <p:ext uri="{BB962C8B-B14F-4D97-AF65-F5344CB8AC3E}">
        <p14:creationId xmlns:p14="http://schemas.microsoft.com/office/powerpoint/2010/main" val="3076122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Architektonické dědictví - druhová </a:t>
            </a:r>
            <a:r>
              <a:rPr lang="cs-CZ" dirty="0"/>
              <a:t>skladba</a:t>
            </a:r>
          </a:p>
        </p:txBody>
      </p:sp>
      <p:sp>
        <p:nvSpPr>
          <p:cNvPr id="3" name="Zástupný symbol pro obsah 2"/>
          <p:cNvSpPr>
            <a:spLocks noGrp="1"/>
          </p:cNvSpPr>
          <p:nvPr>
            <p:ph sz="quarter" idx="1"/>
          </p:nvPr>
        </p:nvSpPr>
        <p:spPr>
          <a:xfrm>
            <a:off x="395536" y="1196752"/>
            <a:ext cx="4114800" cy="4937760"/>
          </a:xfrm>
        </p:spPr>
        <p:txBody>
          <a:bodyPr/>
          <a:lstStyle/>
          <a:p>
            <a:r>
              <a:rPr lang="cs-CZ" dirty="0"/>
              <a:t>Hradní komplexy, pevnostní </a:t>
            </a:r>
            <a:r>
              <a:rPr lang="cs-CZ" dirty="0" smtClean="0"/>
              <a:t>architektura</a:t>
            </a:r>
          </a:p>
          <a:p>
            <a:pPr lvl="1"/>
            <a:r>
              <a:rPr lang="cs-CZ" dirty="0" smtClean="0"/>
              <a:t>Hrad</a:t>
            </a:r>
          </a:p>
          <a:p>
            <a:pPr lvl="1"/>
            <a:r>
              <a:rPr lang="cs-CZ" dirty="0" smtClean="0"/>
              <a:t>Zřícenina</a:t>
            </a:r>
          </a:p>
          <a:p>
            <a:pPr lvl="1"/>
            <a:r>
              <a:rPr lang="cs-CZ" dirty="0" smtClean="0"/>
              <a:t>Pevnosti</a:t>
            </a:r>
          </a:p>
          <a:p>
            <a:pPr lvl="1"/>
            <a:r>
              <a:rPr lang="cs-CZ" dirty="0" smtClean="0"/>
              <a:t>Tvrz</a:t>
            </a:r>
          </a:p>
          <a:p>
            <a:endParaRPr lang="cs-CZ" dirty="0"/>
          </a:p>
          <a:p>
            <a:r>
              <a:rPr lang="cs-CZ" dirty="0"/>
              <a:t>Sakrální </a:t>
            </a:r>
            <a:r>
              <a:rPr lang="cs-CZ" dirty="0" smtClean="0"/>
              <a:t>stavby</a:t>
            </a:r>
          </a:p>
          <a:p>
            <a:pPr lvl="1"/>
            <a:r>
              <a:rPr lang="cs-CZ" dirty="0" smtClean="0"/>
              <a:t>Kostel</a:t>
            </a:r>
          </a:p>
          <a:p>
            <a:pPr lvl="1"/>
            <a:r>
              <a:rPr lang="cs-CZ" dirty="0"/>
              <a:t>Hřbitovy a hřbitovní kaple</a:t>
            </a:r>
          </a:p>
        </p:txBody>
      </p:sp>
      <p:sp>
        <p:nvSpPr>
          <p:cNvPr id="4" name="Zástupný symbol pro obsah 2"/>
          <p:cNvSpPr txBox="1">
            <a:spLocks/>
          </p:cNvSpPr>
          <p:nvPr/>
        </p:nvSpPr>
        <p:spPr>
          <a:xfrm>
            <a:off x="4724772" y="1196752"/>
            <a:ext cx="4114800" cy="4937760"/>
          </a:xfrm>
          <a:prstGeom prst="rect">
            <a:avLst/>
          </a:prstGeom>
        </p:spPr>
        <p:txBody>
          <a:bodyPr vert="horz">
            <a:norm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cs-CZ" dirty="0"/>
              <a:t>Zámecké komplexy a </a:t>
            </a:r>
            <a:r>
              <a:rPr lang="cs-CZ" dirty="0" smtClean="0"/>
              <a:t>paláce</a:t>
            </a:r>
          </a:p>
          <a:p>
            <a:pPr lvl="1"/>
            <a:r>
              <a:rPr lang="cs-CZ" dirty="0" smtClean="0"/>
              <a:t>Zámek</a:t>
            </a:r>
          </a:p>
          <a:p>
            <a:pPr lvl="1"/>
            <a:r>
              <a:rPr lang="cs-CZ" dirty="0"/>
              <a:t>Zámecké zahrady a </a:t>
            </a:r>
            <a:r>
              <a:rPr lang="cs-CZ" dirty="0" smtClean="0"/>
              <a:t>parky</a:t>
            </a:r>
          </a:p>
          <a:p>
            <a:endParaRPr lang="cs-CZ" dirty="0"/>
          </a:p>
          <a:p>
            <a:r>
              <a:rPr lang="cs-CZ" dirty="0"/>
              <a:t>Stavby profánní (světské</a:t>
            </a:r>
            <a:r>
              <a:rPr lang="cs-CZ" dirty="0" smtClean="0"/>
              <a:t>)</a:t>
            </a:r>
          </a:p>
          <a:p>
            <a:pPr lvl="1"/>
            <a:r>
              <a:rPr lang="cs-CZ" dirty="0"/>
              <a:t>Měšťanský </a:t>
            </a:r>
            <a:r>
              <a:rPr lang="cs-CZ" dirty="0" smtClean="0"/>
              <a:t>dům</a:t>
            </a:r>
          </a:p>
          <a:p>
            <a:pPr lvl="1"/>
            <a:r>
              <a:rPr lang="cs-CZ" dirty="0" smtClean="0"/>
              <a:t>Palác</a:t>
            </a:r>
          </a:p>
          <a:p>
            <a:pPr lvl="1"/>
            <a:r>
              <a:rPr lang="cs-CZ" dirty="0" smtClean="0"/>
              <a:t>Vila</a:t>
            </a:r>
          </a:p>
          <a:p>
            <a:pPr lvl="1"/>
            <a:r>
              <a:rPr lang="cs-CZ" dirty="0"/>
              <a:t>Městský dům</a:t>
            </a:r>
            <a:endParaRPr lang="cs-CZ" dirty="0" smtClean="0"/>
          </a:p>
        </p:txBody>
      </p:sp>
    </p:spTree>
    <p:extLst>
      <p:ext uri="{BB962C8B-B14F-4D97-AF65-F5344CB8AC3E}">
        <p14:creationId xmlns:p14="http://schemas.microsoft.com/office/powerpoint/2010/main" val="20342220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Architektonické dědictví - druhová skladba</a:t>
            </a:r>
          </a:p>
        </p:txBody>
      </p:sp>
      <p:sp>
        <p:nvSpPr>
          <p:cNvPr id="3" name="Zástupný symbol pro obsah 2"/>
          <p:cNvSpPr>
            <a:spLocks noGrp="1"/>
          </p:cNvSpPr>
          <p:nvPr>
            <p:ph sz="quarter" idx="1"/>
          </p:nvPr>
        </p:nvSpPr>
        <p:spPr/>
        <p:txBody>
          <a:bodyPr/>
          <a:lstStyle/>
          <a:p>
            <a:r>
              <a:rPr lang="cs-CZ" dirty="0"/>
              <a:t>Veřejné stavby </a:t>
            </a:r>
            <a:endParaRPr lang="cs-CZ" dirty="0" smtClean="0"/>
          </a:p>
          <a:p>
            <a:r>
              <a:rPr lang="cs-CZ" dirty="0" smtClean="0"/>
              <a:t>Industriální </a:t>
            </a:r>
            <a:r>
              <a:rPr lang="cs-CZ" dirty="0"/>
              <a:t>stavby a inženýrská </a:t>
            </a:r>
            <a:r>
              <a:rPr lang="cs-CZ" dirty="0" smtClean="0"/>
              <a:t>díla</a:t>
            </a:r>
          </a:p>
          <a:p>
            <a:r>
              <a:rPr lang="cs-CZ" dirty="0" smtClean="0"/>
              <a:t>Vesnické </a:t>
            </a:r>
            <a:r>
              <a:rPr lang="cs-CZ" dirty="0"/>
              <a:t>stavby a lidová architektura </a:t>
            </a:r>
            <a:endParaRPr lang="cs-CZ" dirty="0" smtClean="0"/>
          </a:p>
          <a:p>
            <a:r>
              <a:rPr lang="pl-PL" dirty="0" smtClean="0"/>
              <a:t>Solitérní </a:t>
            </a:r>
            <a:r>
              <a:rPr lang="pl-PL" dirty="0"/>
              <a:t>architektura v </a:t>
            </a:r>
            <a:r>
              <a:rPr lang="pl-PL" dirty="0" smtClean="0"/>
              <a:t>krajině</a:t>
            </a:r>
          </a:p>
          <a:p>
            <a:r>
              <a:rPr lang="cs-CZ" dirty="0" smtClean="0"/>
              <a:t>Objekty </a:t>
            </a:r>
            <a:r>
              <a:rPr lang="cs-CZ" dirty="0"/>
              <a:t>specifických tradic, pamětní a poutní </a:t>
            </a:r>
            <a:r>
              <a:rPr lang="cs-CZ" dirty="0" smtClean="0"/>
              <a:t>místa</a:t>
            </a:r>
          </a:p>
          <a:p>
            <a:r>
              <a:rPr lang="cs-CZ" dirty="0" smtClean="0"/>
              <a:t>Objekty </a:t>
            </a:r>
            <a:r>
              <a:rPr lang="cs-CZ" dirty="0"/>
              <a:t>meziválečné architektury</a:t>
            </a:r>
          </a:p>
        </p:txBody>
      </p:sp>
    </p:spTree>
    <p:extLst>
      <p:ext uri="{BB962C8B-B14F-4D97-AF65-F5344CB8AC3E}">
        <p14:creationId xmlns:p14="http://schemas.microsoft.com/office/powerpoint/2010/main" val="7134077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a:t>
            </a:r>
            <a:r>
              <a:rPr lang="cs-CZ" dirty="0" smtClean="0"/>
              <a:t>ypy </a:t>
            </a:r>
            <a:r>
              <a:rPr lang="cs-CZ" dirty="0"/>
              <a:t>zemědělských usedlostí</a:t>
            </a:r>
          </a:p>
        </p:txBody>
      </p:sp>
      <p:sp>
        <p:nvSpPr>
          <p:cNvPr id="3" name="Zástupný symbol pro obsah 2"/>
          <p:cNvSpPr>
            <a:spLocks noGrp="1"/>
          </p:cNvSpPr>
          <p:nvPr>
            <p:ph sz="quarter" idx="1"/>
          </p:nvPr>
        </p:nvSpPr>
        <p:spPr/>
        <p:txBody>
          <a:bodyPr/>
          <a:lstStyle/>
          <a:p>
            <a:r>
              <a:rPr lang="cs-CZ" dirty="0"/>
              <a:t>Jednotraktový (jednostranný</a:t>
            </a:r>
            <a:r>
              <a:rPr lang="cs-CZ" dirty="0" smtClean="0"/>
              <a:t>)</a:t>
            </a:r>
          </a:p>
          <a:p>
            <a:r>
              <a:rPr lang="cs-CZ" dirty="0" smtClean="0"/>
              <a:t>Dvoustranný</a:t>
            </a:r>
          </a:p>
          <a:p>
            <a:r>
              <a:rPr lang="cs-CZ" dirty="0"/>
              <a:t>D</a:t>
            </a:r>
            <a:r>
              <a:rPr lang="cs-CZ" dirty="0" smtClean="0"/>
              <a:t>voustranný </a:t>
            </a:r>
            <a:r>
              <a:rPr lang="cs-CZ" dirty="0"/>
              <a:t>hákový </a:t>
            </a:r>
            <a:r>
              <a:rPr lang="cs-CZ" dirty="0" smtClean="0"/>
              <a:t>typ</a:t>
            </a:r>
          </a:p>
          <a:p>
            <a:r>
              <a:rPr lang="cs-CZ" dirty="0"/>
              <a:t>T</a:t>
            </a:r>
            <a:r>
              <a:rPr lang="cs-CZ" dirty="0" smtClean="0"/>
              <a:t>rojstranný typ </a:t>
            </a:r>
            <a:r>
              <a:rPr lang="cs-CZ" dirty="0"/>
              <a:t>(švorcový</a:t>
            </a:r>
            <a:r>
              <a:rPr lang="cs-CZ" dirty="0" smtClean="0"/>
              <a:t>)</a:t>
            </a:r>
          </a:p>
          <a:p>
            <a:r>
              <a:rPr lang="cs-CZ" dirty="0" smtClean="0"/>
              <a:t>Čtyřstranný typ</a:t>
            </a:r>
          </a:p>
          <a:p>
            <a:r>
              <a:rPr lang="cs-CZ" dirty="0"/>
              <a:t>V</a:t>
            </a:r>
            <a:r>
              <a:rPr lang="cs-CZ" dirty="0" smtClean="0"/>
              <a:t>olný typ</a:t>
            </a:r>
          </a:p>
          <a:p>
            <a:endParaRPr lang="cs-CZ" dirty="0"/>
          </a:p>
        </p:txBody>
      </p:sp>
    </p:spTree>
    <p:extLst>
      <p:ext uri="{BB962C8B-B14F-4D97-AF65-F5344CB8AC3E}">
        <p14:creationId xmlns:p14="http://schemas.microsoft.com/office/powerpoint/2010/main" val="20314702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Urbanistické dědictví</a:t>
            </a:r>
            <a:endParaRPr lang="cs-CZ" dirty="0"/>
          </a:p>
        </p:txBody>
      </p:sp>
      <p:sp>
        <p:nvSpPr>
          <p:cNvPr id="3" name="Zástupný symbol pro obsah 2"/>
          <p:cNvSpPr>
            <a:spLocks noGrp="1"/>
          </p:cNvSpPr>
          <p:nvPr>
            <p:ph sz="quarter" idx="1"/>
          </p:nvPr>
        </p:nvSpPr>
        <p:spPr/>
        <p:txBody>
          <a:bodyPr/>
          <a:lstStyle/>
          <a:p>
            <a:r>
              <a:rPr lang="cs-CZ" dirty="0" smtClean="0"/>
              <a:t>městská památková rezervace</a:t>
            </a:r>
          </a:p>
          <a:p>
            <a:r>
              <a:rPr lang="cs-CZ" dirty="0"/>
              <a:t>městská </a:t>
            </a:r>
            <a:r>
              <a:rPr lang="cs-CZ" dirty="0" smtClean="0"/>
              <a:t>památková zóna</a:t>
            </a:r>
          </a:p>
          <a:p>
            <a:r>
              <a:rPr lang="cs-CZ" dirty="0" smtClean="0"/>
              <a:t>vesnická </a:t>
            </a:r>
            <a:r>
              <a:rPr lang="cs-CZ" dirty="0"/>
              <a:t>památková </a:t>
            </a:r>
            <a:r>
              <a:rPr lang="cs-CZ" dirty="0" smtClean="0"/>
              <a:t>rezervace</a:t>
            </a:r>
          </a:p>
          <a:p>
            <a:r>
              <a:rPr lang="cs-CZ" dirty="0"/>
              <a:t>v</a:t>
            </a:r>
            <a:r>
              <a:rPr lang="cs-CZ" dirty="0" smtClean="0"/>
              <a:t>esnická </a:t>
            </a:r>
            <a:r>
              <a:rPr lang="cs-CZ" dirty="0"/>
              <a:t>památková </a:t>
            </a:r>
            <a:r>
              <a:rPr lang="cs-CZ" dirty="0" smtClean="0"/>
              <a:t>zóna</a:t>
            </a:r>
          </a:p>
          <a:p>
            <a:endParaRPr lang="cs-CZ" dirty="0"/>
          </a:p>
          <a:p>
            <a:r>
              <a:rPr lang="cs-CZ" dirty="0"/>
              <a:t>k</a:t>
            </a:r>
            <a:r>
              <a:rPr lang="cs-CZ" dirty="0" smtClean="0"/>
              <a:t>rajinná </a:t>
            </a:r>
            <a:r>
              <a:rPr lang="cs-CZ" dirty="0"/>
              <a:t>památková zóna</a:t>
            </a:r>
          </a:p>
          <a:p>
            <a:r>
              <a:rPr lang="cs-CZ" dirty="0" smtClean="0"/>
              <a:t>archeologická </a:t>
            </a:r>
            <a:r>
              <a:rPr lang="cs-CZ" dirty="0"/>
              <a:t>památková rezervace</a:t>
            </a:r>
          </a:p>
          <a:p>
            <a:endParaRPr lang="cs-CZ" dirty="0"/>
          </a:p>
          <a:p>
            <a:endParaRPr lang="cs-CZ" dirty="0"/>
          </a:p>
        </p:txBody>
      </p:sp>
    </p:spTree>
    <p:extLst>
      <p:ext uri="{BB962C8B-B14F-4D97-AF65-F5344CB8AC3E}">
        <p14:creationId xmlns:p14="http://schemas.microsoft.com/office/powerpoint/2010/main" val="34145206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738336"/>
          </a:xfrm>
        </p:spPr>
        <p:txBody>
          <a:bodyPr/>
          <a:lstStyle/>
          <a:p>
            <a:r>
              <a:rPr lang="cs-CZ" dirty="0"/>
              <a:t>Charakteristika památkového fondu ČR</a:t>
            </a:r>
          </a:p>
        </p:txBody>
      </p:sp>
      <p:graphicFrame>
        <p:nvGraphicFramePr>
          <p:cNvPr id="5" name="Group 2615"/>
          <p:cNvGraphicFramePr>
            <a:graphicFrameLocks/>
          </p:cNvGraphicFramePr>
          <p:nvPr>
            <p:extLst>
              <p:ext uri="{D42A27DB-BD31-4B8C-83A1-F6EECF244321}">
                <p14:modId xmlns:p14="http://schemas.microsoft.com/office/powerpoint/2010/main" val="823470861"/>
              </p:ext>
            </p:extLst>
          </p:nvPr>
        </p:nvGraphicFramePr>
        <p:xfrm>
          <a:off x="323526" y="1268760"/>
          <a:ext cx="8701139" cy="4895076"/>
        </p:xfrm>
        <a:graphic>
          <a:graphicData uri="http://schemas.openxmlformats.org/drawingml/2006/table">
            <a:tbl>
              <a:tblPr/>
              <a:tblGrid>
                <a:gridCol w="2206707"/>
                <a:gridCol w="867240"/>
                <a:gridCol w="644596"/>
                <a:gridCol w="669732"/>
                <a:gridCol w="644596"/>
                <a:gridCol w="644595"/>
                <a:gridCol w="544046"/>
                <a:gridCol w="644595"/>
                <a:gridCol w="644596"/>
                <a:gridCol w="596116"/>
                <a:gridCol w="594320"/>
              </a:tblGrid>
              <a:tr h="271870">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000" b="0" i="0" u="none" strike="noStrike" cap="none" normalizeH="0" baseline="0" dirty="0" smtClean="0">
                          <a:ln>
                            <a:noFill/>
                          </a:ln>
                          <a:solidFill>
                            <a:schemeClr val="tx1"/>
                          </a:solidFill>
                          <a:effectLst/>
                          <a:latin typeface="Arial" charset="0"/>
                          <a:cs typeface="Arial" charset="0"/>
                        </a:rPr>
                        <a:t> </a:t>
                      </a:r>
                      <a:endParaRPr kumimoji="0" lang="cs-CZ" sz="1800" b="0" i="0" u="none" strike="noStrike" cap="none" normalizeH="0" baseline="0" dirty="0" smtClean="0">
                        <a:ln>
                          <a:noFill/>
                        </a:ln>
                        <a:solidFill>
                          <a:schemeClr val="tx1"/>
                        </a:solidFill>
                        <a:effectLst/>
                        <a:latin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 </a:t>
                      </a:r>
                      <a:endParaRPr kumimoji="0" lang="cs-CZ" sz="1800" b="0" i="0" u="none" strike="noStrike" cap="none" normalizeH="0" baseline="0" smtClean="0">
                        <a:ln>
                          <a:noFill/>
                        </a:ln>
                        <a:solidFill>
                          <a:schemeClr val="tx1"/>
                        </a:solidFill>
                        <a:effectLst/>
                        <a:latin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 </a:t>
                      </a:r>
                      <a:endParaRPr kumimoji="0" lang="cs-CZ" sz="1800" b="0" i="0" u="none" strike="noStrike" cap="none" normalizeH="0" baseline="0" smtClean="0">
                        <a:ln>
                          <a:noFill/>
                        </a:ln>
                        <a:solidFill>
                          <a:schemeClr val="tx1"/>
                        </a:solidFill>
                        <a:effectLst/>
                        <a:latin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gridSpan="4">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 </a:t>
                      </a:r>
                      <a:endParaRPr kumimoji="0" lang="cs-CZ" sz="1800" b="0" i="0" u="none" strike="noStrike" cap="none" normalizeH="0" baseline="0" smtClean="0">
                        <a:ln>
                          <a:noFill/>
                        </a:ln>
                        <a:solidFill>
                          <a:schemeClr val="tx1"/>
                        </a:solidFill>
                        <a:effectLst/>
                        <a:latin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 </a:t>
                      </a:r>
                      <a:endParaRPr kumimoji="0" lang="cs-CZ" sz="1800" b="0" i="0" u="none" strike="noStrike" cap="none" normalizeH="0" baseline="0" smtClean="0">
                        <a:ln>
                          <a:noFill/>
                        </a:ln>
                        <a:solidFill>
                          <a:schemeClr val="tx1"/>
                        </a:solidFill>
                        <a:effectLst/>
                        <a:latin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gridSpan="3">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 </a:t>
                      </a:r>
                      <a:endParaRPr kumimoji="0" lang="cs-CZ" sz="1800" b="0" i="0" u="none" strike="noStrike" cap="none" normalizeH="0" baseline="0" smtClean="0">
                        <a:ln>
                          <a:noFill/>
                        </a:ln>
                        <a:solidFill>
                          <a:schemeClr val="tx1"/>
                        </a:solidFill>
                        <a:effectLst/>
                        <a:latin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cs-CZ"/>
                    </a:p>
                  </a:txBody>
                  <a:tcPr/>
                </a:tc>
                <a:tc hMerge="1">
                  <a:txBody>
                    <a:bodyPr/>
                    <a:lstStyle/>
                    <a:p>
                      <a:endParaRPr lang="cs-CZ"/>
                    </a:p>
                  </a:txBody>
                  <a:tcPr/>
                </a:tc>
              </a:tr>
              <a:tr h="271870">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000" b="1" i="0" u="none" strike="noStrike" cap="none" normalizeH="0" baseline="0" dirty="0" smtClean="0">
                          <a:ln>
                            <a:noFill/>
                          </a:ln>
                          <a:solidFill>
                            <a:schemeClr val="tx1"/>
                          </a:solidFill>
                          <a:effectLst/>
                          <a:latin typeface="Arial" charset="0"/>
                          <a:cs typeface="Arial" charset="0"/>
                        </a:rPr>
                        <a:t> </a:t>
                      </a:r>
                      <a:endParaRPr kumimoji="0" lang="cs-CZ" sz="1800" b="0" i="0" u="none" strike="noStrike" cap="none" normalizeH="0" baseline="0" dirty="0" smtClean="0">
                        <a:ln>
                          <a:noFill/>
                        </a:ln>
                        <a:solidFill>
                          <a:schemeClr val="tx1"/>
                        </a:solidFill>
                        <a:effectLst/>
                        <a:latin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KP</a:t>
                      </a:r>
                      <a:endParaRPr kumimoji="0" lang="cs-CZ" sz="1800" b="0" i="0" u="none" strike="noStrike" cap="none" normalizeH="0" baseline="0" smtClean="0">
                        <a:ln>
                          <a:noFill/>
                        </a:ln>
                        <a:solidFill>
                          <a:schemeClr val="tx1"/>
                        </a:solidFill>
                        <a:effectLst/>
                        <a:latin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PR </a:t>
                      </a:r>
                      <a:endParaRPr kumimoji="0" lang="cs-CZ" sz="1800" b="0" i="0" u="none" strike="noStrike" cap="none" normalizeH="0" baseline="0" smtClean="0">
                        <a:ln>
                          <a:noFill/>
                        </a:ln>
                        <a:solidFill>
                          <a:schemeClr val="tx1"/>
                        </a:solidFill>
                        <a:effectLst/>
                        <a:latin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gridSpan="4">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PR</a:t>
                      </a:r>
                      <a:endParaRPr kumimoji="0" lang="cs-CZ" sz="1800" b="0" i="0" u="none" strike="noStrike" cap="none" normalizeH="0" baseline="0" smtClean="0">
                        <a:ln>
                          <a:noFill/>
                        </a:ln>
                        <a:solidFill>
                          <a:schemeClr val="tx1"/>
                        </a:solidFill>
                        <a:effectLst/>
                        <a:latin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PZ</a:t>
                      </a:r>
                      <a:endParaRPr kumimoji="0" lang="cs-CZ" sz="1800" b="0" i="0" u="none" strike="noStrike" cap="none" normalizeH="0" baseline="0" smtClean="0">
                        <a:ln>
                          <a:noFill/>
                        </a:ln>
                        <a:solidFill>
                          <a:schemeClr val="tx1"/>
                        </a:solidFill>
                        <a:effectLst/>
                        <a:latin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gridSpan="3">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PZ</a:t>
                      </a:r>
                      <a:endParaRPr kumimoji="0" lang="cs-CZ" sz="1800" b="0" i="0" u="none" strike="noStrike" cap="none" normalizeH="0" baseline="0" smtClean="0">
                        <a:ln>
                          <a:noFill/>
                        </a:ln>
                        <a:solidFill>
                          <a:schemeClr val="tx1"/>
                        </a:solidFill>
                        <a:effectLst/>
                        <a:latin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cs-CZ"/>
                    </a:p>
                  </a:txBody>
                  <a:tcPr/>
                </a:tc>
                <a:tc hMerge="1">
                  <a:txBody>
                    <a:bodyPr/>
                    <a:lstStyle/>
                    <a:p>
                      <a:endParaRPr lang="cs-CZ"/>
                    </a:p>
                  </a:txBody>
                  <a:tcPr/>
                </a:tc>
              </a:tr>
              <a:tr h="272578">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Kraj</a:t>
                      </a:r>
                      <a:endParaRPr kumimoji="0" lang="cs-CZ" sz="1800" b="0" i="0" u="none" strike="noStrike" cap="none" normalizeH="0" baseline="0" smtClean="0">
                        <a:ln>
                          <a:noFill/>
                        </a:ln>
                        <a:solidFill>
                          <a:schemeClr val="tx1"/>
                        </a:solidFill>
                        <a:effectLst/>
                        <a:latin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l" defTabSz="914400" rtl="0" eaLnBrk="0" fontAlgn="t"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 </a:t>
                      </a:r>
                      <a:endParaRPr kumimoji="0" lang="cs-CZ" sz="1800" b="0" i="0" u="none" strike="noStrike" cap="none" normalizeH="0" baseline="0" smtClean="0">
                        <a:ln>
                          <a:noFill/>
                        </a:ln>
                        <a:solidFill>
                          <a:schemeClr val="tx1"/>
                        </a:solidFill>
                        <a:effectLst/>
                        <a:latin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celk.</a:t>
                      </a:r>
                      <a:endParaRPr kumimoji="0" lang="cs-CZ" sz="1800" b="0" i="0" u="none" strike="noStrike" cap="none" normalizeH="0" baseline="0" smtClean="0">
                        <a:ln>
                          <a:noFill/>
                        </a:ln>
                        <a:solidFill>
                          <a:schemeClr val="tx1"/>
                        </a:solidFill>
                        <a:effectLst/>
                        <a:latin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MPR</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VPR</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APR</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ost.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t"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celk.</a:t>
                      </a:r>
                      <a:endParaRPr kumimoji="0" lang="cs-CZ" sz="1800" b="0" i="0" u="none" strike="noStrike" cap="none" normalizeH="0" baseline="0" smtClean="0">
                        <a:ln>
                          <a:noFill/>
                        </a:ln>
                        <a:solidFill>
                          <a:schemeClr val="tx1"/>
                        </a:solidFill>
                        <a:effectLst/>
                        <a:latin typeface="Arial" charset="0"/>
                      </a:endParaRPr>
                    </a:p>
                  </a:txBody>
                  <a:tcPr marT="45727" marB="4572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MPZ</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VPZ</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KPZ</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r>
              <a:tr h="2718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Hl. město Praha</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2 080</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17</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10</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7</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8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Středočeský kraj</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4 321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15</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10</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62</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34</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26</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8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Jihočeský kraj</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5 507</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24</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7</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16</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85</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25</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55</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5</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8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Plzeňský kraj</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3 170</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8</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5</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67</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44</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8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Karlovarský kraj</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1 381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6</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20</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8</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8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Ústecký kraj</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3 512</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9</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5</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17</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8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Liberecký kraj</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2 245</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8</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8</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27</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15</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10</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8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Královéhradecký</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2 998</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7</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4</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34</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20</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8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Pardubický kraj</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2 105</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5</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19</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8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Vysočina</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3 036</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6</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28</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22</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5</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8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Jihomoravský k.</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4 253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9</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24</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12</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9</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8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Olomoucký kraj</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2 201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4</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17</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15</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9</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8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Zlínský kraj</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1 432</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24</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14</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18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Moravskoslezský </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2 058</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6</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24</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18</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6</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Arial" charset="0"/>
                          <a:cs typeface="Arial" charset="0"/>
                        </a:rPr>
                        <a:t>-</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257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Celkem</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40 229</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113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40</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61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10</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2</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483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253</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Arial" charset="0"/>
                          <a:cs typeface="Arial" charset="0"/>
                        </a:rPr>
                        <a:t>211</a:t>
                      </a:r>
                      <a:endParaRPr kumimoji="0" lang="cs-CZ" sz="1800" b="0" i="0" u="none" strike="noStrike" cap="none" normalizeH="0" baseline="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cs-CZ" sz="1000" b="1" i="0" u="none" strike="noStrike" cap="none" normalizeH="0" baseline="0" dirty="0" smtClean="0">
                          <a:ln>
                            <a:noFill/>
                          </a:ln>
                          <a:solidFill>
                            <a:schemeClr val="tx1"/>
                          </a:solidFill>
                          <a:effectLst/>
                          <a:latin typeface="Arial" charset="0"/>
                          <a:cs typeface="Arial" charset="0"/>
                        </a:rPr>
                        <a:t>19</a:t>
                      </a:r>
                      <a:endParaRPr kumimoji="0" lang="cs-CZ" sz="1800" b="0" i="0" u="none" strike="noStrike" cap="none" normalizeH="0" baseline="0" dirty="0" smtClean="0">
                        <a:ln>
                          <a:noFill/>
                        </a:ln>
                        <a:solidFill>
                          <a:schemeClr val="tx1"/>
                        </a:solidFill>
                        <a:effectLst/>
                        <a:latin typeface="Arial" charset="0"/>
                      </a:endParaRPr>
                    </a:p>
                  </a:txBody>
                  <a:tcPr marT="45727" marB="4572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811506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Ministerstvo kultury</a:t>
            </a:r>
          </a:p>
        </p:txBody>
      </p:sp>
      <p:sp>
        <p:nvSpPr>
          <p:cNvPr id="3" name="Zástupný symbol pro obsah 2"/>
          <p:cNvSpPr>
            <a:spLocks noGrp="1"/>
          </p:cNvSpPr>
          <p:nvPr>
            <p:ph sz="quarter" idx="1"/>
          </p:nvPr>
        </p:nvSpPr>
        <p:spPr/>
        <p:txBody>
          <a:bodyPr>
            <a:normAutofit fontScale="85000" lnSpcReduction="20000"/>
          </a:bodyPr>
          <a:lstStyle/>
          <a:p>
            <a:r>
              <a:rPr lang="cs-CZ" dirty="0" smtClean="0"/>
              <a:t>ústřední orgán </a:t>
            </a:r>
            <a:r>
              <a:rPr lang="cs-CZ" dirty="0"/>
              <a:t>státní správy pro </a:t>
            </a:r>
            <a:r>
              <a:rPr lang="cs-CZ" dirty="0" smtClean="0"/>
              <a:t>kulturní památky ČR</a:t>
            </a:r>
          </a:p>
          <a:p>
            <a:pPr lvl="1" algn="just"/>
            <a:r>
              <a:rPr lang="cs-CZ" sz="2200" dirty="0"/>
              <a:t>zpracovává prognózy, koncepce a návrhy dlouhodobých výhledů rozvoje státní památkové </a:t>
            </a:r>
            <a:r>
              <a:rPr lang="cs-CZ" sz="2200" dirty="0" smtClean="0"/>
              <a:t>péče</a:t>
            </a:r>
          </a:p>
          <a:p>
            <a:pPr lvl="1" algn="just"/>
            <a:r>
              <a:rPr lang="cs-CZ" sz="2200" dirty="0" smtClean="0"/>
              <a:t>sestavuje</a:t>
            </a:r>
            <a:r>
              <a:rPr lang="cs-CZ" sz="2200" dirty="0"/>
              <a:t>, vyhlašuje a provádí programy komplexní péče o kulturní </a:t>
            </a:r>
            <a:r>
              <a:rPr lang="cs-CZ" sz="2200" dirty="0" smtClean="0"/>
              <a:t>památky a </a:t>
            </a:r>
            <a:r>
              <a:rPr lang="cs-CZ" sz="2200" dirty="0"/>
              <a:t>vytváří pro ně všestranné podmínky, posuzuje návrhy </a:t>
            </a:r>
            <a:r>
              <a:rPr lang="cs-CZ" sz="2200" dirty="0" smtClean="0"/>
              <a:t>dlouhodobých, střednědobých </a:t>
            </a:r>
            <a:r>
              <a:rPr lang="cs-CZ" sz="2200" dirty="0"/>
              <a:t>a prováděcích plánů obnovy kulturních </a:t>
            </a:r>
            <a:r>
              <a:rPr lang="cs-CZ" sz="2200" dirty="0" smtClean="0"/>
              <a:t>památek</a:t>
            </a:r>
            <a:endParaRPr lang="cs-CZ" sz="2200" dirty="0"/>
          </a:p>
          <a:p>
            <a:pPr lvl="1" algn="just"/>
            <a:r>
              <a:rPr lang="cs-CZ" sz="2200" dirty="0" smtClean="0"/>
              <a:t>usměrňuje </a:t>
            </a:r>
            <a:r>
              <a:rPr lang="cs-CZ" sz="2200" dirty="0"/>
              <a:t>kulturně výchovné využívání NKP a ostatních památek v </a:t>
            </a:r>
            <a:r>
              <a:rPr lang="cs-CZ" sz="2200" dirty="0" smtClean="0"/>
              <a:t>souladu se </a:t>
            </a:r>
            <a:r>
              <a:rPr lang="cs-CZ" sz="2200" dirty="0"/>
              <a:t>zájmy státní kulturní </a:t>
            </a:r>
            <a:r>
              <a:rPr lang="cs-CZ" sz="2200" dirty="0" smtClean="0"/>
              <a:t>politiky</a:t>
            </a:r>
            <a:endParaRPr lang="cs-CZ" sz="2200" dirty="0"/>
          </a:p>
          <a:p>
            <a:pPr lvl="1" algn="just"/>
            <a:r>
              <a:rPr lang="cs-CZ" sz="2200" dirty="0" smtClean="0"/>
              <a:t>koordinuje </a:t>
            </a:r>
            <a:r>
              <a:rPr lang="cs-CZ" sz="2200" dirty="0"/>
              <a:t>vědeckovýzkumnou činnost v oboru státní památkové </a:t>
            </a:r>
            <a:r>
              <a:rPr lang="cs-CZ" sz="2200" dirty="0" smtClean="0"/>
              <a:t>péče</a:t>
            </a:r>
            <a:endParaRPr lang="cs-CZ" sz="2200" dirty="0"/>
          </a:p>
          <a:p>
            <a:pPr lvl="1" algn="just"/>
            <a:r>
              <a:rPr lang="cs-CZ" sz="2200" dirty="0" smtClean="0"/>
              <a:t>zřizuje </a:t>
            </a:r>
            <a:r>
              <a:rPr lang="cs-CZ" sz="2200" dirty="0"/>
              <a:t>jako svůj odborný poradní orgán vědeckou radu pro </a:t>
            </a:r>
            <a:r>
              <a:rPr lang="cs-CZ" sz="2200" dirty="0" smtClean="0"/>
              <a:t>státní památkovou péči</a:t>
            </a:r>
            <a:endParaRPr lang="cs-CZ" sz="2200" dirty="0"/>
          </a:p>
          <a:p>
            <a:pPr lvl="1" algn="just"/>
            <a:r>
              <a:rPr lang="cs-CZ" sz="2200" dirty="0" smtClean="0"/>
              <a:t>spolupracuje </a:t>
            </a:r>
            <a:r>
              <a:rPr lang="cs-CZ" sz="2200" dirty="0"/>
              <a:t>s MŠMT a VŠ při výchově pracovníků v oboru </a:t>
            </a:r>
            <a:r>
              <a:rPr lang="cs-CZ" sz="2200" dirty="0" smtClean="0"/>
              <a:t>státní památkové </a:t>
            </a:r>
            <a:r>
              <a:rPr lang="cs-CZ" sz="2200" dirty="0"/>
              <a:t>péče, podílí se na jejich dalším vzdělávání a pro ocenění </a:t>
            </a:r>
            <a:r>
              <a:rPr lang="cs-CZ" sz="2200" dirty="0" smtClean="0"/>
              <a:t>jejich práce</a:t>
            </a:r>
            <a:r>
              <a:rPr lang="cs-CZ" sz="2200" dirty="0"/>
              <a:t>, jedná-li se o mimořádné výsledky, uděluje cenu za památkovou </a:t>
            </a:r>
            <a:r>
              <a:rPr lang="cs-CZ" sz="2200" dirty="0" smtClean="0"/>
              <a:t>péči</a:t>
            </a:r>
            <a:endParaRPr lang="cs-CZ" sz="2200" dirty="0"/>
          </a:p>
          <a:p>
            <a:pPr lvl="1" algn="just"/>
            <a:r>
              <a:rPr lang="cs-CZ" sz="2200" dirty="0" smtClean="0"/>
              <a:t>zabezpečuje </a:t>
            </a:r>
            <a:r>
              <a:rPr lang="cs-CZ" sz="2200" dirty="0"/>
              <a:t>mezinárodní spolupráci v oboru státní památkové </a:t>
            </a:r>
            <a:r>
              <a:rPr lang="cs-CZ" sz="2200" dirty="0" smtClean="0"/>
              <a:t>péče</a:t>
            </a:r>
          </a:p>
          <a:p>
            <a:pPr lvl="1" algn="just"/>
            <a:r>
              <a:rPr lang="cs-CZ" sz="2200" dirty="0" smtClean="0"/>
              <a:t>vydává </a:t>
            </a:r>
            <a:r>
              <a:rPr lang="cs-CZ" sz="2200" dirty="0"/>
              <a:t>statut odborné organizace státní památkové péče, která je </a:t>
            </a:r>
            <a:r>
              <a:rPr lang="cs-CZ" sz="2200" dirty="0" smtClean="0"/>
              <a:t>státní příspěvkovou </a:t>
            </a:r>
            <a:r>
              <a:rPr lang="cs-CZ" sz="2200" dirty="0"/>
              <a:t>organizací s celostátní </a:t>
            </a:r>
            <a:r>
              <a:rPr lang="cs-CZ" sz="2200" dirty="0" smtClean="0"/>
              <a:t>působností</a:t>
            </a:r>
            <a:endParaRPr lang="cs-CZ" sz="2200" dirty="0"/>
          </a:p>
        </p:txBody>
      </p:sp>
    </p:spTree>
    <p:extLst>
      <p:ext uri="{BB962C8B-B14F-4D97-AF65-F5344CB8AC3E}">
        <p14:creationId xmlns:p14="http://schemas.microsoft.com/office/powerpoint/2010/main" val="1937115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Památková inspekce</a:t>
            </a:r>
            <a:endParaRPr lang="cs-CZ" dirty="0"/>
          </a:p>
        </p:txBody>
      </p:sp>
      <p:sp>
        <p:nvSpPr>
          <p:cNvPr id="3" name="Zástupný symbol pro obsah 2"/>
          <p:cNvSpPr>
            <a:spLocks noGrp="1"/>
          </p:cNvSpPr>
          <p:nvPr>
            <p:ph sz="quarter" idx="1"/>
          </p:nvPr>
        </p:nvSpPr>
        <p:spPr/>
        <p:txBody>
          <a:bodyPr/>
          <a:lstStyle/>
          <a:p>
            <a:r>
              <a:rPr lang="cs-CZ" dirty="0"/>
              <a:t>specializovaný kontrolní </a:t>
            </a:r>
            <a:r>
              <a:rPr lang="cs-CZ" dirty="0" smtClean="0"/>
              <a:t>orgán</a:t>
            </a:r>
          </a:p>
          <a:p>
            <a:pPr lvl="1" algn="just"/>
            <a:r>
              <a:rPr lang="cs-CZ" dirty="0" smtClean="0"/>
              <a:t>dozírá</a:t>
            </a:r>
            <a:r>
              <a:rPr lang="cs-CZ" dirty="0"/>
              <a:t>, jak je zabezpečována komplexní péče o kulturní </a:t>
            </a:r>
            <a:r>
              <a:rPr lang="cs-CZ" dirty="0" smtClean="0"/>
              <a:t>památky</a:t>
            </a:r>
            <a:endParaRPr lang="cs-CZ" dirty="0"/>
          </a:p>
          <a:p>
            <a:pPr lvl="1" algn="just"/>
            <a:r>
              <a:rPr lang="cs-CZ" dirty="0" smtClean="0"/>
              <a:t>dozírá</a:t>
            </a:r>
            <a:r>
              <a:rPr lang="cs-CZ" dirty="0"/>
              <a:t>, jak jsou dodržována rozhodnutí orgánů státní památkové péče k zajištění péče o kulturní památky a jak vlastníci (správci, uživatelé) kulturních památek plní stanovené </a:t>
            </a:r>
            <a:r>
              <a:rPr lang="cs-CZ" dirty="0" smtClean="0"/>
              <a:t>povinnosti</a:t>
            </a:r>
            <a:endParaRPr lang="cs-CZ" dirty="0"/>
          </a:p>
          <a:p>
            <a:pPr lvl="1" algn="just"/>
            <a:r>
              <a:rPr lang="cs-CZ" dirty="0" smtClean="0"/>
              <a:t>na </a:t>
            </a:r>
            <a:r>
              <a:rPr lang="cs-CZ" dirty="0"/>
              <a:t>základě poznatků získaných při výkonu dozoru provádí rozbor stavu státní památkové péče a navrhuje opatření k jejímu prohloubení</a:t>
            </a:r>
          </a:p>
        </p:txBody>
      </p:sp>
    </p:spTree>
    <p:extLst>
      <p:ext uri="{BB962C8B-B14F-4D97-AF65-F5344CB8AC3E}">
        <p14:creationId xmlns:p14="http://schemas.microsoft.com/office/powerpoint/2010/main" val="1367174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Krajský úřad</a:t>
            </a:r>
          </a:p>
        </p:txBody>
      </p:sp>
      <p:sp>
        <p:nvSpPr>
          <p:cNvPr id="3" name="Zástupný symbol pro obsah 2"/>
          <p:cNvSpPr>
            <a:spLocks noGrp="1"/>
          </p:cNvSpPr>
          <p:nvPr>
            <p:ph sz="quarter" idx="1"/>
          </p:nvPr>
        </p:nvSpPr>
        <p:spPr/>
        <p:txBody>
          <a:bodyPr>
            <a:normAutofit fontScale="70000" lnSpcReduction="20000"/>
          </a:bodyPr>
          <a:lstStyle/>
          <a:p>
            <a:r>
              <a:rPr lang="cs-CZ" dirty="0"/>
              <a:t>metodicky řídí výkon státní památkové péče v </a:t>
            </a:r>
            <a:r>
              <a:rPr lang="cs-CZ" dirty="0" smtClean="0"/>
              <a:t>kraji</a:t>
            </a:r>
          </a:p>
          <a:p>
            <a:pPr lvl="1" algn="just"/>
            <a:r>
              <a:rPr lang="cs-CZ" sz="2200" dirty="0"/>
              <a:t>plní úkoly orgánu státní památkové péče pro národní kulturní </a:t>
            </a:r>
            <a:r>
              <a:rPr lang="cs-CZ" sz="2200" dirty="0" smtClean="0"/>
              <a:t>památky, pokud </a:t>
            </a:r>
            <a:r>
              <a:rPr lang="cs-CZ" sz="2200" dirty="0"/>
              <a:t>nepřísluší MK nebo vládě </a:t>
            </a:r>
            <a:r>
              <a:rPr lang="cs-CZ" sz="2200" dirty="0" smtClean="0"/>
              <a:t>ČR</a:t>
            </a:r>
            <a:endParaRPr lang="cs-CZ" sz="2200" dirty="0"/>
          </a:p>
          <a:p>
            <a:pPr lvl="1" algn="just"/>
            <a:r>
              <a:rPr lang="cs-CZ" sz="2200" dirty="0" smtClean="0"/>
              <a:t>dozírá </a:t>
            </a:r>
            <a:r>
              <a:rPr lang="cs-CZ" sz="2200" dirty="0"/>
              <a:t>v rozsahu své působnosti na dodržování zákona o státní </a:t>
            </a:r>
            <a:r>
              <a:rPr lang="cs-CZ" sz="2200" dirty="0" smtClean="0"/>
              <a:t>památkové péči </a:t>
            </a:r>
            <a:r>
              <a:rPr lang="cs-CZ" sz="2200" dirty="0"/>
              <a:t>a jeho prováděcích předpisů a </a:t>
            </a:r>
            <a:r>
              <a:rPr lang="cs-CZ" sz="2200" dirty="0" smtClean="0"/>
              <a:t>vyhlášek</a:t>
            </a:r>
            <a:endParaRPr lang="cs-CZ" sz="2200" dirty="0"/>
          </a:p>
          <a:p>
            <a:pPr lvl="1" algn="just"/>
            <a:r>
              <a:rPr lang="cs-CZ" sz="2200" dirty="0" smtClean="0"/>
              <a:t>vykonává </a:t>
            </a:r>
            <a:r>
              <a:rPr lang="cs-CZ" sz="2200" dirty="0"/>
              <a:t>státní stavební dohled při obnově národních kulturních </a:t>
            </a:r>
            <a:r>
              <a:rPr lang="cs-CZ" sz="2200" dirty="0" smtClean="0"/>
              <a:t>památek z </a:t>
            </a:r>
            <a:r>
              <a:rPr lang="cs-CZ" sz="2200" dirty="0"/>
              <a:t>hlediska státní památkové péče. A plní další úkoly vyplývající ze zákona </a:t>
            </a:r>
            <a:r>
              <a:rPr lang="cs-CZ" sz="2200" dirty="0" smtClean="0"/>
              <a:t>o státní </a:t>
            </a:r>
            <a:r>
              <a:rPr lang="cs-CZ" sz="2200" dirty="0"/>
              <a:t>památkové </a:t>
            </a:r>
            <a:r>
              <a:rPr lang="cs-CZ" sz="2200" dirty="0" smtClean="0"/>
              <a:t>péči, Památková </a:t>
            </a:r>
            <a:r>
              <a:rPr lang="cs-CZ" sz="2200" dirty="0"/>
              <a:t>péče v ČR, legislativa, institucionální </a:t>
            </a:r>
            <a:r>
              <a:rPr lang="cs-CZ" sz="2200" dirty="0" smtClean="0"/>
              <a:t>zajištění</a:t>
            </a:r>
            <a:endParaRPr lang="cs-CZ" sz="2200" dirty="0"/>
          </a:p>
          <a:p>
            <a:pPr lvl="1" algn="just"/>
            <a:r>
              <a:rPr lang="cs-CZ" sz="2200" dirty="0" smtClean="0"/>
              <a:t>schvaluje </a:t>
            </a:r>
            <a:r>
              <a:rPr lang="cs-CZ" sz="2200" dirty="0"/>
              <a:t>koncepci podpory státní památkové péče v kraji v </a:t>
            </a:r>
            <a:r>
              <a:rPr lang="cs-CZ" sz="2200" dirty="0" smtClean="0"/>
              <a:t>souladu s </a:t>
            </a:r>
            <a:r>
              <a:rPr lang="cs-CZ" sz="2200" dirty="0"/>
              <a:t>koncepcí rozvoje státní památkové péče v ČR a po projednání s MK </a:t>
            </a:r>
            <a:r>
              <a:rPr lang="cs-CZ" sz="2200" dirty="0" smtClean="0"/>
              <a:t>ČR</a:t>
            </a:r>
            <a:endParaRPr lang="cs-CZ" sz="2200" dirty="0"/>
          </a:p>
          <a:p>
            <a:pPr lvl="1" algn="just"/>
            <a:r>
              <a:rPr lang="cs-CZ" sz="2200" dirty="0" smtClean="0"/>
              <a:t>schvaluje </a:t>
            </a:r>
            <a:r>
              <a:rPr lang="cs-CZ" sz="2200" dirty="0"/>
              <a:t>návrhy dlouhodobých, střednědobých a prováděcích plánů </a:t>
            </a:r>
            <a:r>
              <a:rPr lang="cs-CZ" sz="2200" dirty="0" smtClean="0"/>
              <a:t>a programů </a:t>
            </a:r>
            <a:r>
              <a:rPr lang="cs-CZ" sz="2200" dirty="0"/>
              <a:t>zachování a obnovy kulturních památek v </a:t>
            </a:r>
            <a:r>
              <a:rPr lang="cs-CZ" sz="2200" dirty="0" smtClean="0"/>
              <a:t>kraji</a:t>
            </a:r>
            <a:endParaRPr lang="cs-CZ" sz="2200" dirty="0"/>
          </a:p>
          <a:p>
            <a:pPr lvl="1" algn="just"/>
            <a:r>
              <a:rPr lang="cs-CZ" sz="2200" dirty="0" smtClean="0"/>
              <a:t>usměrňuje </a:t>
            </a:r>
            <a:r>
              <a:rPr lang="cs-CZ" sz="2200" dirty="0"/>
              <a:t>kulturně výchovné využití kulturních památek v </a:t>
            </a:r>
            <a:r>
              <a:rPr lang="cs-CZ" sz="2200" dirty="0" smtClean="0"/>
              <a:t>kraji</a:t>
            </a:r>
            <a:endParaRPr lang="cs-CZ" sz="2200" dirty="0"/>
          </a:p>
          <a:p>
            <a:pPr lvl="1" algn="just"/>
            <a:r>
              <a:rPr lang="cs-CZ" sz="2200" b="1" dirty="0" smtClean="0"/>
              <a:t>uplatňuje </a:t>
            </a:r>
            <a:r>
              <a:rPr lang="cs-CZ" sz="2200" b="1" dirty="0"/>
              <a:t>stanovisko k územně plánovací dokumentaci pro území, </a:t>
            </a:r>
            <a:r>
              <a:rPr lang="cs-CZ" sz="2200" b="1" dirty="0" smtClean="0"/>
              <a:t>ve kterém </a:t>
            </a:r>
            <a:r>
              <a:rPr lang="cs-CZ" sz="2200" b="1" dirty="0"/>
              <a:t>je </a:t>
            </a:r>
            <a:r>
              <a:rPr lang="cs-CZ" sz="2200" b="1" dirty="0" smtClean="0"/>
              <a:t>památková zóna </a:t>
            </a:r>
            <a:r>
              <a:rPr lang="cs-CZ" sz="2200" b="1" dirty="0"/>
              <a:t>nebo nemovitá kulturní památka a </a:t>
            </a:r>
            <a:r>
              <a:rPr lang="cs-CZ" sz="2200" b="1" dirty="0" smtClean="0"/>
              <a:t>nejedná </a:t>
            </a:r>
            <a:r>
              <a:rPr lang="pt-BR" sz="2200" b="1" dirty="0" smtClean="0"/>
              <a:t>se </a:t>
            </a:r>
            <a:r>
              <a:rPr lang="pt-BR" sz="2200" b="1" dirty="0"/>
              <a:t>o území v kompetenci </a:t>
            </a:r>
            <a:r>
              <a:rPr lang="pt-BR" sz="2200" b="1" dirty="0" smtClean="0"/>
              <a:t>MK</a:t>
            </a:r>
            <a:endParaRPr lang="pt-BR" sz="2200" b="1" dirty="0"/>
          </a:p>
          <a:p>
            <a:pPr lvl="1" algn="just"/>
            <a:r>
              <a:rPr lang="cs-CZ" sz="2200" b="1" dirty="0" smtClean="0"/>
              <a:t>vydává </a:t>
            </a:r>
            <a:r>
              <a:rPr lang="cs-CZ" sz="2200" b="1" dirty="0"/>
              <a:t>jako dotčený orgán nebo z vlastního podnětu </a:t>
            </a:r>
            <a:r>
              <a:rPr lang="cs-CZ" sz="2200" b="1" dirty="0" smtClean="0"/>
              <a:t>závazné stanovisko </a:t>
            </a:r>
            <a:r>
              <a:rPr lang="cs-CZ" sz="2200" b="1" dirty="0"/>
              <a:t>a poskytuje další podklady do řízení vedených </a:t>
            </a:r>
            <a:r>
              <a:rPr lang="cs-CZ" sz="2200" b="1" dirty="0" smtClean="0"/>
              <a:t>jinými správními </a:t>
            </a:r>
            <a:r>
              <a:rPr lang="cs-CZ" sz="2200" b="1" dirty="0"/>
              <a:t>úřady než orgány státní památkové péče podle </a:t>
            </a:r>
            <a:r>
              <a:rPr lang="cs-CZ" sz="2200" b="1" dirty="0" smtClean="0"/>
              <a:t>zvláštních předpisů</a:t>
            </a:r>
            <a:r>
              <a:rPr lang="cs-CZ" sz="2200" b="1" dirty="0"/>
              <a:t>, jde-li o zabezpečení péče o </a:t>
            </a:r>
            <a:r>
              <a:rPr lang="cs-CZ" sz="2200" b="1" dirty="0" smtClean="0"/>
              <a:t>NKP</a:t>
            </a:r>
            <a:endParaRPr lang="cs-CZ" sz="2200" b="1" dirty="0"/>
          </a:p>
          <a:p>
            <a:pPr lvl="1" algn="just"/>
            <a:r>
              <a:rPr lang="cs-CZ" sz="2200" dirty="0" smtClean="0"/>
              <a:t>vykonává </a:t>
            </a:r>
            <a:r>
              <a:rPr lang="cs-CZ" sz="2200" dirty="0"/>
              <a:t>dozor při obnově NKP z hlediska státní památkové péče</a:t>
            </a:r>
          </a:p>
        </p:txBody>
      </p:sp>
    </p:spTree>
    <p:extLst>
      <p:ext uri="{BB962C8B-B14F-4D97-AF65-F5344CB8AC3E}">
        <p14:creationId xmlns:p14="http://schemas.microsoft.com/office/powerpoint/2010/main" val="2725684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Obecní úřad s rozšířenou působností</a:t>
            </a:r>
          </a:p>
        </p:txBody>
      </p:sp>
      <p:sp>
        <p:nvSpPr>
          <p:cNvPr id="3" name="Zástupný symbol pro obsah 2"/>
          <p:cNvSpPr>
            <a:spLocks noGrp="1"/>
          </p:cNvSpPr>
          <p:nvPr>
            <p:ph sz="quarter" idx="1"/>
          </p:nvPr>
        </p:nvSpPr>
        <p:spPr>
          <a:xfrm>
            <a:off x="457200" y="1219200"/>
            <a:ext cx="8229600" cy="5522168"/>
          </a:xfrm>
        </p:spPr>
        <p:txBody>
          <a:bodyPr>
            <a:noAutofit/>
          </a:bodyPr>
          <a:lstStyle/>
          <a:p>
            <a:pPr algn="just"/>
            <a:r>
              <a:rPr lang="cs-CZ" sz="1450" dirty="0"/>
              <a:t>se podílí na zpracování krajské podpory státní památkové péče a </a:t>
            </a:r>
            <a:r>
              <a:rPr lang="cs-CZ" sz="1450" dirty="0" smtClean="0"/>
              <a:t>na zpracování </a:t>
            </a:r>
            <a:r>
              <a:rPr lang="cs-CZ" sz="1450" dirty="0"/>
              <a:t>krajské podpory státní památkové péče a na </a:t>
            </a:r>
            <a:r>
              <a:rPr lang="cs-CZ" sz="1450" dirty="0" smtClean="0"/>
              <a:t>zpracování střednědobých </a:t>
            </a:r>
            <a:r>
              <a:rPr lang="cs-CZ" sz="1450" dirty="0"/>
              <a:t>a prováděcích plánů a programů obnovy kulturních </a:t>
            </a:r>
            <a:r>
              <a:rPr lang="cs-CZ" sz="1450" dirty="0" smtClean="0"/>
              <a:t>památek</a:t>
            </a:r>
            <a:endParaRPr lang="cs-CZ" sz="1450" dirty="0"/>
          </a:p>
          <a:p>
            <a:pPr algn="just"/>
            <a:r>
              <a:rPr lang="cs-CZ" sz="1450" b="1" dirty="0" smtClean="0"/>
              <a:t>zabezpečuje </a:t>
            </a:r>
            <a:r>
              <a:rPr lang="cs-CZ" sz="1450" b="1" dirty="0"/>
              <a:t>předpoklady pro komplexní péči o kulturní památky </a:t>
            </a:r>
            <a:r>
              <a:rPr lang="cs-CZ" sz="1450" b="1" dirty="0" smtClean="0"/>
              <a:t>a nemovitosti</a:t>
            </a:r>
            <a:r>
              <a:rPr lang="cs-CZ" sz="1450" b="1" dirty="0"/>
              <a:t>, které nejsou kulturní památkou, ale jsou v </a:t>
            </a:r>
            <a:r>
              <a:rPr lang="cs-CZ" sz="1450" b="1" dirty="0" smtClean="0"/>
              <a:t>památkové rezervaci</a:t>
            </a:r>
            <a:r>
              <a:rPr lang="cs-CZ" sz="1450" b="1" dirty="0"/>
              <a:t>, v památkové zóně nebo v ochranném pásmu a v souvislosti </a:t>
            </a:r>
            <a:r>
              <a:rPr lang="cs-CZ" sz="1450" b="1" dirty="0" smtClean="0"/>
              <a:t>s tím </a:t>
            </a:r>
            <a:r>
              <a:rPr lang="cs-CZ" sz="1450" b="1" dirty="0"/>
              <a:t>vydává jako dotčený orgán na návrh nebo z vlastního </a:t>
            </a:r>
            <a:r>
              <a:rPr lang="cs-CZ" sz="1450" b="1" dirty="0" smtClean="0"/>
              <a:t>podnětu závazné </a:t>
            </a:r>
            <a:r>
              <a:rPr lang="cs-CZ" sz="1450" b="1" dirty="0"/>
              <a:t>stanovisko a poskytuje další podklady do řízení </a:t>
            </a:r>
            <a:r>
              <a:rPr lang="cs-CZ" sz="1450" b="1" dirty="0" smtClean="0"/>
              <a:t>vedených jinými </a:t>
            </a:r>
            <a:r>
              <a:rPr lang="cs-CZ" sz="1450" b="1" dirty="0"/>
              <a:t>správními úřady než orgány státní památkové péče </a:t>
            </a:r>
            <a:r>
              <a:rPr lang="cs-CZ" sz="1450" b="1" dirty="0" smtClean="0"/>
              <a:t>podle zvláštních předpisů</a:t>
            </a:r>
            <a:endParaRPr lang="cs-CZ" sz="1450" b="1" dirty="0"/>
          </a:p>
          <a:p>
            <a:pPr algn="just"/>
            <a:r>
              <a:rPr lang="cs-CZ" sz="1450" b="1" dirty="0" smtClean="0"/>
              <a:t>uplatňuje </a:t>
            </a:r>
            <a:r>
              <a:rPr lang="cs-CZ" sz="1450" b="1" dirty="0"/>
              <a:t>stanovisko k územně plánovací dokumentaci pro území, </a:t>
            </a:r>
            <a:r>
              <a:rPr lang="cs-CZ" sz="1450" b="1" dirty="0" smtClean="0"/>
              <a:t>ve kterém </a:t>
            </a:r>
            <a:r>
              <a:rPr lang="cs-CZ" sz="1450" b="1" dirty="0"/>
              <a:t>je </a:t>
            </a:r>
            <a:r>
              <a:rPr lang="cs-CZ" sz="1450" b="1" dirty="0" smtClean="0"/>
              <a:t>nemovitá kulturní </a:t>
            </a:r>
            <a:r>
              <a:rPr lang="cs-CZ" sz="1450" b="1" dirty="0"/>
              <a:t>památka nebo její ochranné pásmo, </a:t>
            </a:r>
            <a:r>
              <a:rPr lang="cs-CZ" sz="1450" b="1" dirty="0" smtClean="0"/>
              <a:t>pásmo MPR</a:t>
            </a:r>
            <a:r>
              <a:rPr lang="cs-CZ" sz="1450" b="1" dirty="0"/>
              <a:t>, PZ, nejde-li o kompetence MK, KÚ, a ve vztahu k tomuto </a:t>
            </a:r>
            <a:r>
              <a:rPr lang="cs-CZ" sz="1450" b="1" dirty="0" smtClean="0"/>
              <a:t>území uplatňuje </a:t>
            </a:r>
            <a:r>
              <a:rPr lang="cs-CZ" sz="1450" b="1" dirty="0"/>
              <a:t>stanovisko k vymezení zastavěného </a:t>
            </a:r>
            <a:r>
              <a:rPr lang="cs-CZ" sz="1450" b="1" dirty="0" smtClean="0"/>
              <a:t>území</a:t>
            </a:r>
            <a:endParaRPr lang="cs-CZ" sz="1450" b="1" dirty="0"/>
          </a:p>
          <a:p>
            <a:pPr algn="just"/>
            <a:r>
              <a:rPr lang="cs-CZ" sz="1450" dirty="0" smtClean="0"/>
              <a:t>usměrňuje </a:t>
            </a:r>
            <a:r>
              <a:rPr lang="cs-CZ" sz="1450" dirty="0"/>
              <a:t>péči o kulturní památky zajišťovanou </a:t>
            </a:r>
            <a:r>
              <a:rPr lang="cs-CZ" sz="1450" dirty="0" smtClean="0"/>
              <a:t>obcemi</a:t>
            </a:r>
            <a:endParaRPr lang="cs-CZ" sz="1450" dirty="0"/>
          </a:p>
          <a:p>
            <a:pPr algn="just"/>
            <a:r>
              <a:rPr lang="cs-CZ" sz="1450" dirty="0" smtClean="0"/>
              <a:t>vykonává </a:t>
            </a:r>
            <a:r>
              <a:rPr lang="cs-CZ" sz="1450" dirty="0"/>
              <a:t>státní správu na úseku státní památkové péče, pokud podle </a:t>
            </a:r>
            <a:r>
              <a:rPr lang="cs-CZ" sz="1450" dirty="0" smtClean="0"/>
              <a:t>tohoto zákona </a:t>
            </a:r>
            <a:r>
              <a:rPr lang="cs-CZ" sz="1450" dirty="0"/>
              <a:t>není příslušný jiný orgán státní památkové </a:t>
            </a:r>
            <a:r>
              <a:rPr lang="cs-CZ" sz="1450" dirty="0" smtClean="0"/>
              <a:t>péče</a:t>
            </a:r>
            <a:endParaRPr lang="cs-CZ" sz="1450" dirty="0"/>
          </a:p>
          <a:p>
            <a:pPr algn="just"/>
            <a:r>
              <a:rPr lang="cs-CZ" sz="1450" dirty="0" smtClean="0"/>
              <a:t>koordinuje </a:t>
            </a:r>
            <a:r>
              <a:rPr lang="cs-CZ" sz="1450" dirty="0"/>
              <a:t>označení nemovitých kulturních </a:t>
            </a:r>
            <a:r>
              <a:rPr lang="cs-CZ" sz="1450" dirty="0" smtClean="0"/>
              <a:t>památek</a:t>
            </a:r>
            <a:endParaRPr lang="cs-CZ" sz="1450" dirty="0"/>
          </a:p>
          <a:p>
            <a:pPr algn="just"/>
            <a:r>
              <a:rPr lang="cs-CZ" sz="1450" dirty="0" smtClean="0"/>
              <a:t>vykonává </a:t>
            </a:r>
            <a:r>
              <a:rPr lang="cs-CZ" sz="1450" dirty="0"/>
              <a:t>dozor při obnově kulturních památek při stavbě, změně </a:t>
            </a:r>
            <a:r>
              <a:rPr lang="cs-CZ" sz="1450" dirty="0" smtClean="0"/>
              <a:t>stavby, terénních </a:t>
            </a:r>
            <a:r>
              <a:rPr lang="cs-CZ" sz="1450" dirty="0"/>
              <a:t>úpravách, </a:t>
            </a:r>
            <a:r>
              <a:rPr lang="cs-CZ" sz="1450" dirty="0" smtClean="0"/>
              <a:t>umístění nebo </a:t>
            </a:r>
            <a:r>
              <a:rPr lang="cs-CZ" sz="1450" dirty="0"/>
              <a:t>odstranění zařízení, odstranění </a:t>
            </a:r>
            <a:r>
              <a:rPr lang="cs-CZ" sz="1450" dirty="0" smtClean="0"/>
              <a:t>stavby nebo </a:t>
            </a:r>
            <a:r>
              <a:rPr lang="cs-CZ" sz="1450" dirty="0"/>
              <a:t>udržovacích pracích na nemovitosti která není kulturní památkou, </a:t>
            </a:r>
            <a:r>
              <a:rPr lang="cs-CZ" sz="1450" dirty="0" smtClean="0"/>
              <a:t>ale je </a:t>
            </a:r>
            <a:r>
              <a:rPr lang="cs-CZ" sz="1450" dirty="0"/>
              <a:t>v PR, PZ nebo ochranném pásmu z hlediska státní památkové </a:t>
            </a:r>
            <a:r>
              <a:rPr lang="cs-CZ" sz="1450" dirty="0" smtClean="0"/>
              <a:t>péče</a:t>
            </a:r>
            <a:endParaRPr lang="cs-CZ" sz="1450" dirty="0"/>
          </a:p>
          <a:p>
            <a:pPr algn="just"/>
            <a:r>
              <a:rPr lang="cs-CZ" sz="1450" dirty="0" smtClean="0"/>
              <a:t>dozírá </a:t>
            </a:r>
            <a:r>
              <a:rPr lang="cs-CZ" sz="1450" dirty="0"/>
              <a:t>v rozsahu své působnosti na dodržování tohoto zákona a </a:t>
            </a:r>
            <a:r>
              <a:rPr lang="cs-CZ" sz="1450" dirty="0" smtClean="0"/>
              <a:t>předpisů vydaných </a:t>
            </a:r>
            <a:r>
              <a:rPr lang="cs-CZ" sz="1450" dirty="0"/>
              <a:t>k jeho </a:t>
            </a:r>
            <a:r>
              <a:rPr lang="cs-CZ" sz="1450" dirty="0" smtClean="0"/>
              <a:t>provedení</a:t>
            </a:r>
          </a:p>
          <a:p>
            <a:pPr algn="just"/>
            <a:r>
              <a:rPr lang="cs-CZ" sz="1450" dirty="0"/>
              <a:t>j</a:t>
            </a:r>
            <a:r>
              <a:rPr lang="cs-CZ" sz="1450" dirty="0" smtClean="0"/>
              <a:t>menuje </a:t>
            </a:r>
            <a:r>
              <a:rPr lang="cs-CZ" sz="1450" b="1" dirty="0" smtClean="0"/>
              <a:t>konzervátor</a:t>
            </a:r>
            <a:r>
              <a:rPr lang="cs-CZ" sz="1450" dirty="0" smtClean="0"/>
              <a:t>a </a:t>
            </a:r>
            <a:r>
              <a:rPr lang="cs-CZ" sz="1450" b="1" dirty="0"/>
              <a:t>památkové </a:t>
            </a:r>
            <a:r>
              <a:rPr lang="cs-CZ" sz="1450" b="1" dirty="0" smtClean="0"/>
              <a:t>péče</a:t>
            </a:r>
          </a:p>
          <a:p>
            <a:pPr algn="just"/>
            <a:r>
              <a:rPr lang="cs-CZ" sz="1450" dirty="0"/>
              <a:t>p</a:t>
            </a:r>
            <a:r>
              <a:rPr lang="cs-CZ" sz="1450" dirty="0" smtClean="0"/>
              <a:t>ověřuje </a:t>
            </a:r>
            <a:r>
              <a:rPr lang="cs-CZ" sz="1450" b="1" dirty="0" smtClean="0"/>
              <a:t>zpravodaj</a:t>
            </a:r>
            <a:r>
              <a:rPr lang="cs-CZ" sz="1450" dirty="0" smtClean="0"/>
              <a:t>e </a:t>
            </a:r>
            <a:r>
              <a:rPr lang="cs-CZ" sz="1450" b="1" dirty="0" smtClean="0"/>
              <a:t>památkové péče</a:t>
            </a:r>
          </a:p>
        </p:txBody>
      </p:sp>
    </p:spTree>
    <p:extLst>
      <p:ext uri="{BB962C8B-B14F-4D97-AF65-F5344CB8AC3E}">
        <p14:creationId xmlns:p14="http://schemas.microsoft.com/office/powerpoint/2010/main" val="1672174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Konzervátor </a:t>
            </a:r>
            <a:r>
              <a:rPr lang="cs-CZ" dirty="0"/>
              <a:t>památkové péče</a:t>
            </a:r>
          </a:p>
        </p:txBody>
      </p:sp>
      <p:sp>
        <p:nvSpPr>
          <p:cNvPr id="3" name="Zástupný symbol pro obsah 2"/>
          <p:cNvSpPr>
            <a:spLocks noGrp="1"/>
          </p:cNvSpPr>
          <p:nvPr>
            <p:ph sz="quarter" idx="1"/>
          </p:nvPr>
        </p:nvSpPr>
        <p:spPr/>
        <p:txBody>
          <a:bodyPr>
            <a:normAutofit/>
          </a:bodyPr>
          <a:lstStyle/>
          <a:p>
            <a:r>
              <a:rPr lang="cs-CZ" sz="2500" dirty="0"/>
              <a:t>konzervátor je členem komise státní památkové péče zřízené </a:t>
            </a:r>
            <a:r>
              <a:rPr lang="cs-CZ" sz="2500" dirty="0" smtClean="0"/>
              <a:t>radou v ORP</a:t>
            </a:r>
            <a:endParaRPr lang="cs-CZ" sz="2500" dirty="0"/>
          </a:p>
          <a:p>
            <a:r>
              <a:rPr lang="cs-CZ" sz="2500" dirty="0" smtClean="0"/>
              <a:t>Cíl</a:t>
            </a:r>
          </a:p>
          <a:p>
            <a:pPr lvl="1"/>
            <a:r>
              <a:rPr lang="cs-CZ" sz="2200" dirty="0" smtClean="0"/>
              <a:t>sledovat </a:t>
            </a:r>
            <a:r>
              <a:rPr lang="cs-CZ" sz="2200" dirty="0"/>
              <a:t>stav kulturních </a:t>
            </a:r>
            <a:r>
              <a:rPr lang="cs-CZ" sz="2200" dirty="0" smtClean="0"/>
              <a:t>památek</a:t>
            </a:r>
          </a:p>
          <a:p>
            <a:r>
              <a:rPr lang="cs-CZ" sz="2500" dirty="0" smtClean="0"/>
              <a:t>Aktivity</a:t>
            </a:r>
          </a:p>
          <a:p>
            <a:pPr lvl="1"/>
            <a:r>
              <a:rPr lang="cs-CZ" sz="2500" dirty="0"/>
              <a:t>podávat obecnímu </a:t>
            </a:r>
            <a:r>
              <a:rPr lang="cs-CZ" sz="2500" dirty="0" smtClean="0"/>
              <a:t>úřadu s </a:t>
            </a:r>
            <a:r>
              <a:rPr lang="cs-CZ" sz="2500" dirty="0"/>
              <a:t>rozšířenou působností zprávy o </a:t>
            </a:r>
            <a:r>
              <a:rPr lang="cs-CZ" sz="2500" dirty="0" smtClean="0"/>
              <a:t>stavu</a:t>
            </a:r>
            <a:r>
              <a:rPr lang="cs-CZ" sz="2500" dirty="0"/>
              <a:t>, péči </a:t>
            </a:r>
            <a:r>
              <a:rPr lang="cs-CZ" sz="2500" dirty="0" smtClean="0"/>
              <a:t>a využití</a:t>
            </a:r>
            <a:r>
              <a:rPr lang="cs-CZ" sz="2500" dirty="0"/>
              <a:t> </a:t>
            </a:r>
            <a:r>
              <a:rPr lang="cs-CZ" sz="2500" dirty="0" smtClean="0"/>
              <a:t>KP</a:t>
            </a:r>
            <a:endParaRPr lang="cs-CZ" sz="2500" dirty="0"/>
          </a:p>
          <a:p>
            <a:pPr lvl="1"/>
            <a:r>
              <a:rPr lang="cs-CZ" sz="2500" dirty="0"/>
              <a:t>navrhuje potřebná </a:t>
            </a:r>
            <a:r>
              <a:rPr lang="cs-CZ" sz="2500" dirty="0" smtClean="0"/>
              <a:t>opatření</a:t>
            </a:r>
          </a:p>
          <a:p>
            <a:pPr lvl="1"/>
            <a:r>
              <a:rPr lang="cs-CZ" sz="2500" dirty="0" smtClean="0"/>
              <a:t>napomáhá propagaci </a:t>
            </a:r>
            <a:r>
              <a:rPr lang="cs-CZ" sz="2500" dirty="0"/>
              <a:t>kulturních </a:t>
            </a:r>
            <a:r>
              <a:rPr lang="cs-CZ" sz="2500" dirty="0" smtClean="0"/>
              <a:t>památek</a:t>
            </a:r>
          </a:p>
          <a:p>
            <a:pPr lvl="1"/>
            <a:r>
              <a:rPr lang="cs-CZ" sz="2500" dirty="0" smtClean="0"/>
              <a:t>navrhuje </a:t>
            </a:r>
            <a:r>
              <a:rPr lang="cs-CZ" sz="2500" b="1" dirty="0"/>
              <a:t>zpravodaje památkové </a:t>
            </a:r>
            <a:r>
              <a:rPr lang="cs-CZ" sz="2500" b="1" dirty="0" smtClean="0"/>
              <a:t>péče</a:t>
            </a:r>
          </a:p>
          <a:p>
            <a:pPr lvl="2"/>
            <a:r>
              <a:rPr lang="cs-CZ" sz="2200" dirty="0"/>
              <a:t>d</a:t>
            </a:r>
            <a:r>
              <a:rPr lang="cs-CZ" sz="2200" dirty="0" smtClean="0"/>
              <a:t>obrovolný pracovník</a:t>
            </a:r>
            <a:endParaRPr lang="cs-CZ" sz="2200" dirty="0"/>
          </a:p>
          <a:p>
            <a:endParaRPr lang="cs-CZ" sz="2500" dirty="0">
              <a:solidFill>
                <a:schemeClr val="tx2"/>
              </a:solidFill>
            </a:endParaRPr>
          </a:p>
        </p:txBody>
      </p:sp>
    </p:spTree>
    <p:extLst>
      <p:ext uri="{BB962C8B-B14F-4D97-AF65-F5344CB8AC3E}">
        <p14:creationId xmlns:p14="http://schemas.microsoft.com/office/powerpoint/2010/main" val="38153478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ůvod">
  <a:themeElements>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Původ">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ůvod">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699</TotalTime>
  <Words>3920</Words>
  <Application>Microsoft Office PowerPoint</Application>
  <PresentationFormat>Předvádění na obrazovce (4:3)</PresentationFormat>
  <Paragraphs>598</Paragraphs>
  <Slides>45</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45</vt:i4>
      </vt:variant>
    </vt:vector>
  </HeadingPairs>
  <TitlesOfParts>
    <vt:vector size="47" baseType="lpstr">
      <vt:lpstr>Původ</vt:lpstr>
      <vt:lpstr>Graf</vt:lpstr>
      <vt:lpstr>Organizace, nástroje PM;  druhová skladba </vt:lpstr>
      <vt:lpstr>Ústřední orgány a jejich kompetence v oblasti kulturních hodnot</vt:lpstr>
      <vt:lpstr>Systém veřejné správy</vt:lpstr>
      <vt:lpstr>Systém samosprávy</vt:lpstr>
      <vt:lpstr>Ministerstvo kultury</vt:lpstr>
      <vt:lpstr>Památková inspekce</vt:lpstr>
      <vt:lpstr>Krajský úřad</vt:lpstr>
      <vt:lpstr>Obecní úřad s rozšířenou působností</vt:lpstr>
      <vt:lpstr>Konzervátor památkové péče</vt:lpstr>
      <vt:lpstr>Samospráva - kraj</vt:lpstr>
      <vt:lpstr>Samospráva - obec</vt:lpstr>
      <vt:lpstr>Samospráva - ORP</vt:lpstr>
      <vt:lpstr>Národní památkový ústav</vt:lpstr>
      <vt:lpstr>Národní památkový ústav</vt:lpstr>
      <vt:lpstr>Národní památkový ústav - struktura</vt:lpstr>
      <vt:lpstr>Nástroje památkové péče</vt:lpstr>
      <vt:lpstr>Programové nástroje</vt:lpstr>
      <vt:lpstr>Ekonomické nástroje památkové péče</vt:lpstr>
      <vt:lpstr>Ekonomické nástroje památkové péče</vt:lpstr>
      <vt:lpstr>ROP Jihozápad</vt:lpstr>
      <vt:lpstr>ROP Severozápad</vt:lpstr>
      <vt:lpstr>ROP Jihovýchod</vt:lpstr>
      <vt:lpstr>ROP Severovýchod</vt:lpstr>
      <vt:lpstr>ROP Střední Čechy</vt:lpstr>
      <vt:lpstr>ROP Moravskoslezsko</vt:lpstr>
      <vt:lpstr>ROP Střední Morava </vt:lpstr>
      <vt:lpstr>Program rozvoje venkova</vt:lpstr>
      <vt:lpstr>Programy na úrovni MK ČR – národní úroveň</vt:lpstr>
      <vt:lpstr>Vývoj financování programů MK ČR v oblasti památkové péče 2002-2010 (v mil. Kč)</vt:lpstr>
      <vt:lpstr>Havarijní program  v letech 2002 – 2010 (v mil. Kč)</vt:lpstr>
      <vt:lpstr>Program regenerace MPR a MPZ v letech 2002 – 2010 (v mil. Kč)</vt:lpstr>
      <vt:lpstr>Program záchrany architektonického dědictví v letech 2002 – 2010 (v mil. Kč) </vt:lpstr>
      <vt:lpstr>Program péče o vesnické památkové rezervace a zóny a krajinné památkové zóny v letech 2002 – 2010 (v mil. Kč) </vt:lpstr>
      <vt:lpstr>Program restaurování movitých kulturních památek v letech 2002 – 2010 (v mil. Kč)</vt:lpstr>
      <vt:lpstr>Vývoj financování dalších programů z rozpočtu MK ČR v letech 2002 – 2010 (v tis. Kč)</vt:lpstr>
      <vt:lpstr>Krajská úroveň financování PP (v tis. Kč)</vt:lpstr>
      <vt:lpstr>Prezentace aplikace PowerPoint</vt:lpstr>
      <vt:lpstr>Porovnání vývoje výdajů na památkovou péči z programů MK ČR a programového financování z rozpočtů krajů v letech 2002-2010 (v mil. Kč)</vt:lpstr>
      <vt:lpstr>Hlavní zásady programů financujících památkovou péči v kraji Vysočina a v Jihomoravském kraji</vt:lpstr>
      <vt:lpstr>Nepřímé ekonomické nástroje</vt:lpstr>
      <vt:lpstr>Architektonické dědictví - druhová skladba</vt:lpstr>
      <vt:lpstr>Architektonické dědictví - druhová skladba</vt:lpstr>
      <vt:lpstr>Typy zemědělských usedlostí</vt:lpstr>
      <vt:lpstr>Urbanistické dědictví</vt:lpstr>
      <vt:lpstr>Charakteristika památkového fondu ČR</vt:lpstr>
    </vt:vector>
  </TitlesOfParts>
  <Company>ATC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a regenerace kulturních hodnot v území</dc:title>
  <dc:creator>Pařil Vilém</dc:creator>
  <cp:lastModifiedBy>Pařil Vilém</cp:lastModifiedBy>
  <cp:revision>64</cp:revision>
  <dcterms:created xsi:type="dcterms:W3CDTF">2012-09-11T10:49:52Z</dcterms:created>
  <dcterms:modified xsi:type="dcterms:W3CDTF">2012-10-29T11:00:58Z</dcterms:modified>
</cp:coreProperties>
</file>