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2"/>
  </p:handoutMasterIdLst>
  <p:sldIdLst>
    <p:sldId id="256" r:id="rId2"/>
    <p:sldId id="266" r:id="rId3"/>
    <p:sldId id="314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3" r:id="rId29"/>
    <p:sldId id="294" r:id="rId30"/>
    <p:sldId id="296" r:id="rId31"/>
    <p:sldId id="295" r:id="rId32"/>
    <p:sldId id="297" r:id="rId33"/>
    <p:sldId id="292" r:id="rId34"/>
    <p:sldId id="298" r:id="rId35"/>
    <p:sldId id="302" r:id="rId36"/>
    <p:sldId id="301" r:id="rId37"/>
    <p:sldId id="300" r:id="rId38"/>
    <p:sldId id="299" r:id="rId39"/>
    <p:sldId id="304" r:id="rId40"/>
    <p:sldId id="303" r:id="rId41"/>
    <p:sldId id="305" r:id="rId42"/>
    <p:sldId id="307" r:id="rId43"/>
    <p:sldId id="306" r:id="rId44"/>
    <p:sldId id="308" r:id="rId45"/>
    <p:sldId id="312" r:id="rId46"/>
    <p:sldId id="311" r:id="rId47"/>
    <p:sldId id="310" r:id="rId48"/>
    <p:sldId id="309" r:id="rId49"/>
    <p:sldId id="313" r:id="rId50"/>
    <p:sldId id="290" r:id="rId51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CFC51-8A1D-4884-8DF2-992FA49A85CF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73167-4F5E-41E6-8BEF-22E5FBC9C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856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369E104-6805-41DA-8ED7-271D2E945757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369E104-6805-41DA-8ED7-271D2E945757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69E104-6805-41DA-8ED7-271D2E945757}" type="datetimeFigureOut">
              <a:rPr lang="cs-CZ" smtClean="0"/>
              <a:t>12.11.2012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nic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nic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mze/pozemkove-urady/fotogalerie/vitezny-projekt-ceny-ceske-krajiny-za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.int/t/dg4/cultureheritage/heritage/landscape/prix/session2010_EN.as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Excel_97_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z/natura2000-design3/hp.php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fontAlgn="t">
              <a:spcBef>
                <a:spcPts val="0"/>
              </a:spcBef>
              <a:defRPr/>
            </a:pPr>
            <a:r>
              <a:rPr lang="cs-CZ" dirty="0"/>
              <a:t>Krajina</a:t>
            </a: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Ochrana a regenerace kulturních hodnot v území</a:t>
            </a:r>
          </a:p>
        </p:txBody>
      </p:sp>
    </p:spTree>
    <p:extLst>
      <p:ext uri="{BB962C8B-B14F-4D97-AF65-F5344CB8AC3E}">
        <p14:creationId xmlns:p14="http://schemas.microsoft.com/office/powerpoint/2010/main" val="267157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Ceny krajiny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1800" dirty="0"/>
              <a:t>Cena české krajiny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/>
              <a:t>Jednou za dva roky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/>
              <a:t>2009</a:t>
            </a:r>
          </a:p>
          <a:p>
            <a:pPr lvl="2">
              <a:lnSpc>
                <a:spcPct val="80000"/>
              </a:lnSpc>
              <a:defRPr/>
            </a:pPr>
            <a:r>
              <a:rPr lang="cs-CZ" sz="1400" dirty="0"/>
              <a:t>Klub českých turistů 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/>
              <a:t>2010</a:t>
            </a:r>
          </a:p>
          <a:p>
            <a:pPr lvl="2">
              <a:lnSpc>
                <a:spcPct val="80000"/>
              </a:lnSpc>
              <a:defRPr/>
            </a:pPr>
            <a:r>
              <a:rPr lang="cs-CZ" sz="1400" dirty="0"/>
              <a:t>Město Tábor</a:t>
            </a:r>
          </a:p>
          <a:p>
            <a:pPr lvl="2">
              <a:lnSpc>
                <a:spcPct val="80000"/>
              </a:lnSpc>
              <a:defRPr/>
            </a:pPr>
            <a:r>
              <a:rPr lang="cs-CZ" sz="1400" dirty="0" err="1"/>
              <a:t>MZe</a:t>
            </a:r>
            <a:r>
              <a:rPr lang="cs-CZ" sz="1400" dirty="0"/>
              <a:t> ČR Pozemkový úřad Prostějov</a:t>
            </a:r>
          </a:p>
          <a:p>
            <a:pPr marL="914400" lvl="2" indent="0">
              <a:lnSpc>
                <a:spcPct val="80000"/>
              </a:lnSpc>
              <a:buNone/>
              <a:defRPr/>
            </a:pPr>
            <a:r>
              <a:rPr lang="cs-CZ" sz="1200" b="1" dirty="0"/>
              <a:t>Regionální územní systém ekologické stability v katastrálním území Čehovice</a:t>
            </a:r>
          </a:p>
          <a:p>
            <a:pPr lvl="2">
              <a:lnSpc>
                <a:spcPct val="80000"/>
              </a:lnSpc>
              <a:defRPr/>
            </a:pPr>
            <a:r>
              <a:rPr lang="cs-CZ" sz="1400" dirty="0"/>
              <a:t>Dr. Ing. Petr Marada</a:t>
            </a:r>
          </a:p>
          <a:p>
            <a:pPr lvl="3">
              <a:lnSpc>
                <a:spcPct val="80000"/>
              </a:lnSpc>
              <a:defRPr/>
            </a:pPr>
            <a:r>
              <a:rPr lang="cs-CZ" sz="1200" dirty="0"/>
              <a:t>projekt Realizace krajinotvorných a </a:t>
            </a:r>
            <a:r>
              <a:rPr lang="cs-CZ" sz="1200" dirty="0" err="1"/>
              <a:t>agroenvironmentálních</a:t>
            </a:r>
            <a:r>
              <a:rPr lang="cs-CZ" sz="1200" dirty="0"/>
              <a:t> opatření na půdě v k. </a:t>
            </a:r>
            <a:r>
              <a:rPr lang="cs-CZ" sz="1200" dirty="0" err="1"/>
              <a:t>ú.</a:t>
            </a:r>
            <a:r>
              <a:rPr lang="cs-CZ" sz="1200" dirty="0"/>
              <a:t> Šardice, Nenkovice, Želetice a Násedlovice</a:t>
            </a:r>
          </a:p>
          <a:p>
            <a:pPr lvl="2">
              <a:lnSpc>
                <a:spcPct val="80000"/>
              </a:lnSpc>
              <a:defRPr/>
            </a:pPr>
            <a:r>
              <a:rPr lang="cs-CZ" sz="1400" dirty="0" err="1"/>
              <a:t>Antikomples</a:t>
            </a:r>
            <a:endParaRPr lang="cs-CZ" sz="1400" dirty="0"/>
          </a:p>
          <a:p>
            <a:pPr lvl="3">
              <a:lnSpc>
                <a:spcPct val="80000"/>
              </a:lnSpc>
              <a:defRPr/>
            </a:pPr>
            <a:r>
              <a:rPr lang="cs-CZ" sz="1200" dirty="0"/>
              <a:t>Krajina za školou</a:t>
            </a:r>
          </a:p>
          <a:p>
            <a:pPr lvl="2">
              <a:lnSpc>
                <a:spcPct val="80000"/>
              </a:lnSpc>
              <a:defRPr/>
            </a:pPr>
            <a:r>
              <a:rPr lang="cs-CZ" sz="1400" dirty="0"/>
              <a:t>Nesehnutí</a:t>
            </a:r>
          </a:p>
          <a:p>
            <a:pPr lvl="3">
              <a:lnSpc>
                <a:spcPct val="80000"/>
              </a:lnSpc>
              <a:defRPr/>
            </a:pPr>
            <a:r>
              <a:rPr lang="cs-CZ" sz="1200" dirty="0"/>
              <a:t>Zaostřeno na hypermarkety</a:t>
            </a:r>
          </a:p>
          <a:p>
            <a:pPr lvl="3">
              <a:lnSpc>
                <a:spcPct val="80000"/>
              </a:lnSpc>
              <a:defRPr/>
            </a:pPr>
            <a:endParaRPr lang="cs-CZ" sz="1200" dirty="0"/>
          </a:p>
          <a:p>
            <a:pPr>
              <a:lnSpc>
                <a:spcPct val="80000"/>
              </a:lnSpc>
              <a:defRPr/>
            </a:pPr>
            <a:r>
              <a:rPr lang="cs-CZ" sz="1000" dirty="0">
                <a:hlinkClick r:id="rId2"/>
              </a:rPr>
              <a:t>http://eagri.cz/public/web/mze/pozemkove-urady/fotogalerie/vitezny-projekt-ceny-ceske-krajiny-za.html</a:t>
            </a:r>
            <a:endParaRPr lang="cs-CZ" sz="1000" dirty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43053" y="1196752"/>
            <a:ext cx="3898776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sz="1800" dirty="0"/>
              <a:t>Cena krajiny Rady Evropy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Jednou za dva roky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2008/2009</a:t>
            </a:r>
          </a:p>
          <a:p>
            <a:pPr lvl="2">
              <a:lnSpc>
                <a:spcPct val="80000"/>
              </a:lnSpc>
            </a:pPr>
            <a:r>
              <a:rPr lang="cs-CZ" sz="1400" b="1" dirty="0" err="1"/>
              <a:t>Parc</a:t>
            </a:r>
            <a:r>
              <a:rPr lang="cs-CZ" sz="1400" b="1" dirty="0"/>
              <a:t> de la </a:t>
            </a:r>
            <a:r>
              <a:rPr lang="cs-CZ" sz="1400" b="1" dirty="0" err="1"/>
              <a:t>Deule</a:t>
            </a:r>
            <a:r>
              <a:rPr lang="cs-CZ" sz="1400" b="1" dirty="0"/>
              <a:t>, Lille</a:t>
            </a:r>
          </a:p>
          <a:p>
            <a:pPr lvl="2">
              <a:lnSpc>
                <a:spcPct val="80000"/>
              </a:lnSpc>
            </a:pPr>
            <a:r>
              <a:rPr lang="cs-CZ" sz="1400" dirty="0"/>
              <a:t>Zvláštní ocenění</a:t>
            </a:r>
          </a:p>
          <a:p>
            <a:pPr lvl="3">
              <a:lnSpc>
                <a:spcPct val="80000"/>
              </a:lnSpc>
            </a:pPr>
            <a:r>
              <a:rPr lang="cs-CZ" sz="1200" dirty="0"/>
              <a:t>Cristina </a:t>
            </a:r>
            <a:r>
              <a:rPr lang="cs-CZ" sz="1200" dirty="0" err="1"/>
              <a:t>Enea</a:t>
            </a:r>
            <a:r>
              <a:rPr lang="cs-CZ" sz="1200" dirty="0"/>
              <a:t> Park, San </a:t>
            </a:r>
            <a:r>
              <a:rPr lang="cs-CZ" sz="1200" dirty="0" smtClean="0"/>
              <a:t>Sebastian</a:t>
            </a:r>
            <a:endParaRPr lang="cs-CZ" sz="1200" dirty="0"/>
          </a:p>
          <a:p>
            <a:pPr lvl="1">
              <a:lnSpc>
                <a:spcPct val="80000"/>
              </a:lnSpc>
            </a:pPr>
            <a:r>
              <a:rPr lang="cs-CZ" sz="1600" dirty="0"/>
              <a:t>2010/2011</a:t>
            </a:r>
          </a:p>
          <a:p>
            <a:pPr lvl="2">
              <a:lnSpc>
                <a:spcPct val="80000"/>
              </a:lnSpc>
            </a:pPr>
            <a:r>
              <a:rPr lang="cs-CZ" sz="1400" b="1" dirty="0" err="1"/>
              <a:t>Landscape</a:t>
            </a:r>
            <a:r>
              <a:rPr lang="cs-CZ" sz="1400" b="1" dirty="0"/>
              <a:t> </a:t>
            </a:r>
            <a:r>
              <a:rPr lang="cs-CZ" sz="1400" b="1" dirty="0" err="1"/>
              <a:t>Machine</a:t>
            </a:r>
            <a:r>
              <a:rPr lang="cs-CZ" sz="1400" b="1" dirty="0"/>
              <a:t>, </a:t>
            </a:r>
            <a:r>
              <a:rPr lang="cs-CZ" sz="1400" b="1" dirty="0" err="1"/>
              <a:t>Carbonia</a:t>
            </a:r>
            <a:endParaRPr lang="cs-CZ" sz="1400" b="1" dirty="0"/>
          </a:p>
          <a:p>
            <a:pPr lvl="2">
              <a:lnSpc>
                <a:spcPct val="80000"/>
              </a:lnSpc>
            </a:pPr>
            <a:r>
              <a:rPr lang="cs-CZ" sz="1400" dirty="0"/>
              <a:t>Zvláštní ocenění</a:t>
            </a:r>
          </a:p>
          <a:p>
            <a:pPr lvl="3">
              <a:lnSpc>
                <a:spcPct val="80000"/>
              </a:lnSpc>
            </a:pPr>
            <a:r>
              <a:rPr lang="cs-CZ" sz="1200" dirty="0"/>
              <a:t>Nadace </a:t>
            </a:r>
            <a:r>
              <a:rPr lang="cs-CZ" sz="1200" dirty="0" err="1"/>
              <a:t>Ekopolis</a:t>
            </a:r>
            <a:r>
              <a:rPr lang="cs-CZ" sz="1200" dirty="0"/>
              <a:t>, Slovensko</a:t>
            </a:r>
          </a:p>
          <a:p>
            <a:pPr lvl="3">
              <a:lnSpc>
                <a:spcPct val="80000"/>
              </a:lnSpc>
            </a:pPr>
            <a:r>
              <a:rPr lang="cs-CZ" sz="1200" dirty="0" err="1"/>
              <a:t>Observatori</a:t>
            </a:r>
            <a:r>
              <a:rPr lang="cs-CZ" sz="1200" dirty="0"/>
              <a:t> </a:t>
            </a:r>
            <a:r>
              <a:rPr lang="cs-CZ" sz="1200" dirty="0" err="1"/>
              <a:t>del</a:t>
            </a:r>
            <a:r>
              <a:rPr lang="cs-CZ" sz="1200" dirty="0"/>
              <a:t> </a:t>
            </a:r>
            <a:r>
              <a:rPr lang="cs-CZ" sz="1200" dirty="0" err="1"/>
              <a:t>Paisatge</a:t>
            </a:r>
            <a:r>
              <a:rPr lang="cs-CZ" sz="1200" dirty="0"/>
              <a:t>, Katalánsko</a:t>
            </a:r>
          </a:p>
          <a:p>
            <a:pPr lvl="3">
              <a:lnSpc>
                <a:spcPct val="80000"/>
              </a:lnSpc>
            </a:pPr>
            <a:r>
              <a:rPr lang="cs-CZ" sz="1200" dirty="0"/>
              <a:t>Památky </a:t>
            </a:r>
            <a:r>
              <a:rPr lang="cs-CZ" sz="1200" dirty="0" err="1"/>
              <a:t>durhamského</a:t>
            </a:r>
            <a:r>
              <a:rPr lang="cs-CZ" sz="1200" dirty="0"/>
              <a:t> pobřeží, Velká Británie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42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Biodiverzita vs. stabilita krajiny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Biologická rozmanitost</a:t>
            </a:r>
          </a:p>
          <a:p>
            <a:pPr>
              <a:lnSpc>
                <a:spcPct val="90000"/>
              </a:lnSpc>
              <a:defRPr/>
            </a:pPr>
            <a:r>
              <a:rPr lang="cs-CZ" dirty="0"/>
              <a:t>Rozmanitost druhů živých organismů, jejich populací, společenstev planě rostoucích rostlin a volně žijících živočichů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Diverzita ekosystémů</a:t>
            </a:r>
          </a:p>
          <a:p>
            <a:pPr lvl="2">
              <a:lnSpc>
                <a:spcPct val="90000"/>
              </a:lnSpc>
              <a:defRPr/>
            </a:pPr>
            <a:r>
              <a:rPr lang="cs-CZ" dirty="0"/>
              <a:t>Živočichové a rostliny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Diverzita druhová a genetická</a:t>
            </a:r>
          </a:p>
          <a:p>
            <a:pPr lvl="2">
              <a:lnSpc>
                <a:spcPct val="90000"/>
              </a:lnSpc>
              <a:defRPr/>
            </a:pPr>
            <a:r>
              <a:rPr lang="cs-CZ" dirty="0"/>
              <a:t>Genetická variabilita organismů</a:t>
            </a:r>
          </a:p>
          <a:p>
            <a:pPr marL="914400" lvl="2" indent="0">
              <a:lnSpc>
                <a:spcPct val="90000"/>
              </a:lnSpc>
              <a:buNone/>
              <a:defRPr/>
            </a:pPr>
            <a:r>
              <a:rPr lang="cs-CZ" dirty="0"/>
              <a:t>x</a:t>
            </a:r>
          </a:p>
          <a:p>
            <a:pPr lvl="2">
              <a:lnSpc>
                <a:spcPct val="90000"/>
              </a:lnSpc>
              <a:defRPr/>
            </a:pPr>
            <a:r>
              <a:rPr lang="cs-CZ" dirty="0"/>
              <a:t>Geneticky modifikované organismy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917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Úmluva o biologické rozmanitosti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err="1"/>
              <a:t>Convention</a:t>
            </a:r>
            <a:r>
              <a:rPr lang="cs-CZ" sz="2400" dirty="0"/>
              <a:t> on </a:t>
            </a:r>
            <a:r>
              <a:rPr lang="cs-CZ" sz="2400" dirty="0" err="1"/>
              <a:t>Biological</a:t>
            </a:r>
            <a:r>
              <a:rPr lang="cs-CZ" sz="2400" dirty="0"/>
              <a:t> Diversity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Konference OSN o životním prostředí a rozvoji (UNCED)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5. června 1992 v brazilském Rio de </a:t>
            </a:r>
            <a:r>
              <a:rPr lang="cs-CZ" sz="2400" dirty="0" err="1"/>
              <a:t>Janeiru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Úmluva si klade tři základní cíle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ochrana biologické rozmanitosti</a:t>
            </a:r>
          </a:p>
          <a:p>
            <a:pPr lvl="2">
              <a:lnSpc>
                <a:spcPct val="90000"/>
              </a:lnSpc>
            </a:pPr>
            <a:r>
              <a:rPr lang="cs-CZ" sz="1800" dirty="0"/>
              <a:t>chápána jako rozmanitost všech živých organismů a systémů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udržitelné využívání jejích složek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spravedlivé a rovnocenné rozdělování přínosů plynoucích z genetických zdrojů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6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Biodiverzita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26768" cy="4937760"/>
          </a:xfrm>
        </p:spPr>
        <p:txBody>
          <a:bodyPr/>
          <a:lstStyle/>
          <a:p>
            <a:r>
              <a:rPr lang="cs-CZ" sz="2800" dirty="0"/>
              <a:t>2 400 druhů nižších rostlin</a:t>
            </a:r>
          </a:p>
          <a:p>
            <a:r>
              <a:rPr lang="cs-CZ" sz="2800" dirty="0"/>
              <a:t>2 700 druhů vyšších rostlin</a:t>
            </a:r>
          </a:p>
          <a:p>
            <a:r>
              <a:rPr lang="cs-CZ" sz="2800" dirty="0"/>
              <a:t>50 000 druhů bezobratlých</a:t>
            </a:r>
          </a:p>
          <a:p>
            <a:r>
              <a:rPr lang="cs-CZ" sz="2800" dirty="0"/>
              <a:t>577 druhů obratlovců</a:t>
            </a:r>
          </a:p>
          <a:p>
            <a:endParaRPr lang="cs-CZ" dirty="0"/>
          </a:p>
        </p:txBody>
      </p:sp>
      <p:graphicFrame>
        <p:nvGraphicFramePr>
          <p:cNvPr id="5" name="Group 1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079128"/>
              </p:ext>
            </p:extLst>
          </p:nvPr>
        </p:nvGraphicFramePr>
        <p:xfrm>
          <a:off x="4355976" y="1268760"/>
          <a:ext cx="4608512" cy="4536504"/>
        </p:xfrm>
        <a:graphic>
          <a:graphicData uri="http://schemas.openxmlformats.org/drawingml/2006/table">
            <a:tbl>
              <a:tblPr/>
              <a:tblGrid>
                <a:gridCol w="2867950"/>
                <a:gridCol w="1740562"/>
              </a:tblGrid>
              <a:tr h="5047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sinice a řasy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6 180 až 15 000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houby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okolo 30 000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7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mechorosty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zhruba 886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7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lišejníky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asi 1 497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vyšší rostliny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přibližně 2 700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7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hmyz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24 800 až 43 000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7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ostatní mnohobuněční bezobratlí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5 800 až 8 000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obratlovci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cca 577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7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73 000 až 102 000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9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Intenzifikace zemědělské výroby</a:t>
            </a:r>
          </a:p>
          <a:p>
            <a:r>
              <a:rPr lang="cs-CZ" dirty="0"/>
              <a:t>Neobhospodařování zemědělských ploch</a:t>
            </a:r>
          </a:p>
          <a:p>
            <a:r>
              <a:rPr lang="cs-CZ" dirty="0"/>
              <a:t>Nadměrná či nevhodná urbanizace</a:t>
            </a:r>
          </a:p>
          <a:p>
            <a:r>
              <a:rPr lang="cs-CZ" dirty="0"/>
              <a:t>Necitlivé spojování zemědělských pozemků</a:t>
            </a:r>
          </a:p>
          <a:p>
            <a:pPr lvl="1"/>
            <a:r>
              <a:rPr lang="cs-CZ" dirty="0"/>
              <a:t>Nedostatek přechodových ploch</a:t>
            </a:r>
          </a:p>
          <a:p>
            <a:r>
              <a:rPr lang="cs-CZ" dirty="0"/>
              <a:t>Fragmentace krajiny dopravní infrastrukturou</a:t>
            </a:r>
          </a:p>
          <a:p>
            <a:r>
              <a:rPr lang="cs-CZ" dirty="0"/>
              <a:t>Neprůchodnost krajiny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520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Prostorové nároky infrastruktury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20068" r="9438" b="6863"/>
          <a:stretch>
            <a:fillRect/>
          </a:stretch>
        </p:blipFill>
        <p:spPr bwMode="auto">
          <a:xfrm>
            <a:off x="537095" y="1212947"/>
            <a:ext cx="7485716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2583" b="6863"/>
          <a:stretch>
            <a:fillRect/>
          </a:stretch>
        </p:blipFill>
        <p:spPr>
          <a:xfrm>
            <a:off x="7754938" y="332656"/>
            <a:ext cx="1238250" cy="747712"/>
          </a:xfrm>
          <a:prstGeom prst="rect">
            <a:avLst/>
          </a:prstGeom>
          <a:noFill/>
        </p:spPr>
      </p:pic>
      <p:sp>
        <p:nvSpPr>
          <p:cNvPr id="6" name="Zástupný symbol pro obsah 4"/>
          <p:cNvSpPr txBox="1">
            <a:spLocks/>
          </p:cNvSpPr>
          <p:nvPr/>
        </p:nvSpPr>
        <p:spPr bwMode="auto">
          <a:xfrm>
            <a:off x="8150994" y="1268760"/>
            <a:ext cx="776287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1400" dirty="0"/>
              <a:t>cca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1400" dirty="0"/>
              <a:t>800 m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1400" dirty="0"/>
              <a:t>X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1400" dirty="0"/>
              <a:t>600 m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549274" y="6165304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952499" y="6165302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1331909" y="6165303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1735134" y="6165303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3721559" y="6168972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3318334" y="6165303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2915109" y="6168972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2519825" y="6167932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2116600" y="6165303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4124784" y="6168972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4528009" y="6173681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4931234" y="6173681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5334459" y="6173681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5736555" y="6184687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6139780" y="6176536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6543005" y="6188581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6946229" y="6176535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87833" r="93956" b="6863"/>
          <a:stretch>
            <a:fillRect/>
          </a:stretch>
        </p:blipFill>
        <p:spPr bwMode="auto">
          <a:xfrm>
            <a:off x="7344020" y="6184687"/>
            <a:ext cx="40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50000" r="56067" b="31322"/>
          <a:stretch>
            <a:fillRect/>
          </a:stretch>
        </p:blipFill>
        <p:spPr bwMode="auto">
          <a:xfrm>
            <a:off x="8124800" y="5157192"/>
            <a:ext cx="947737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345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Průchodnost krajiny</a:t>
            </a:r>
          </a:p>
        </p:txBody>
      </p:sp>
      <p:pic>
        <p:nvPicPr>
          <p:cNvPr id="4" name="Picture 4" descr="C:\Users\76412\Desktop\Obrázek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9" y="1219200"/>
            <a:ext cx="8029921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29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Místo omezení dálkového migračního koridoru</a:t>
            </a:r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23329" r="2131" b="22313"/>
          <a:stretch/>
        </p:blipFill>
        <p:spPr bwMode="auto">
          <a:xfrm>
            <a:off x="683568" y="1196752"/>
            <a:ext cx="801596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5536" y="5949280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http://mapy.nature.cz/</a:t>
            </a:r>
          </a:p>
        </p:txBody>
      </p:sp>
    </p:spTree>
    <p:extLst>
      <p:ext uri="{BB962C8B-B14F-4D97-AF65-F5344CB8AC3E}">
        <p14:creationId xmlns:p14="http://schemas.microsoft.com/office/powerpoint/2010/main" val="296765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Přechodové plochy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Stabilizační funkce</a:t>
            </a:r>
          </a:p>
          <a:p>
            <a:r>
              <a:rPr lang="cs-CZ" dirty="0"/>
              <a:t>Větší biologická rozmanitost</a:t>
            </a:r>
          </a:p>
          <a:p>
            <a:pPr lvl="1"/>
            <a:r>
              <a:rPr lang="cs-CZ" dirty="0"/>
              <a:t>Rybniční rákosiny</a:t>
            </a:r>
          </a:p>
          <a:p>
            <a:pPr lvl="1"/>
            <a:r>
              <a:rPr lang="cs-CZ" dirty="0"/>
              <a:t>Remízky</a:t>
            </a:r>
          </a:p>
          <a:p>
            <a:pPr lvl="1"/>
            <a:r>
              <a:rPr lang="cs-CZ" dirty="0"/>
              <a:t>Meze</a:t>
            </a:r>
          </a:p>
          <a:p>
            <a:pPr lvl="1"/>
            <a:r>
              <a:rPr lang="cs-CZ" dirty="0"/>
              <a:t>Vlhké nivní louky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316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zemědělská krajina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3" t="28644" b="5626"/>
          <a:stretch>
            <a:fillRect/>
          </a:stretch>
        </p:blipFill>
        <p:spPr>
          <a:xfrm>
            <a:off x="1341854" y="1219200"/>
            <a:ext cx="6460292" cy="4937125"/>
          </a:xfrm>
        </p:spPr>
      </p:pic>
    </p:spTree>
    <p:extLst>
      <p:ext uri="{BB962C8B-B14F-4D97-AF65-F5344CB8AC3E}">
        <p14:creationId xmlns:p14="http://schemas.microsoft.com/office/powerpoint/2010/main" val="97913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/>
              <a:t>krajina je dlouhodobě stabilizovaný soubor přírodních a antropogenních charakteristik vázaný na určitý reliéf a mající nějaký společný historický </a:t>
            </a:r>
            <a:r>
              <a:rPr lang="cs-CZ" dirty="0" smtClean="0"/>
              <a:t>základ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krajina </a:t>
            </a:r>
            <a:r>
              <a:rPr lang="cs-CZ" dirty="0"/>
              <a:t>je živou </a:t>
            </a:r>
            <a:r>
              <a:rPr lang="cs-CZ" dirty="0" smtClean="0"/>
              <a:t>soustavou, tj. </a:t>
            </a:r>
            <a:r>
              <a:rPr lang="cs-CZ" dirty="0"/>
              <a:t>není nějakou směsí interagujících, leč nezávislých neživých a živých struktur, nebo hybridem živého a neživého, stejně jako jím není hlemýžď s domkem z mrtvého vápence</a:t>
            </a:r>
          </a:p>
        </p:txBody>
      </p:sp>
    </p:spTree>
    <p:extLst>
      <p:ext uri="{BB962C8B-B14F-4D97-AF65-F5344CB8AC3E}">
        <p14:creationId xmlns:p14="http://schemas.microsoft.com/office/powerpoint/2010/main" val="551845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Intenzifikovaná zemědělská krajina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1" t="30563" b="4498"/>
          <a:stretch>
            <a:fillRect/>
          </a:stretch>
        </p:blipFill>
        <p:spPr>
          <a:xfrm>
            <a:off x="1348832" y="1219200"/>
            <a:ext cx="6446335" cy="4937125"/>
          </a:xfrm>
        </p:spPr>
      </p:pic>
    </p:spTree>
    <p:extLst>
      <p:ext uri="{BB962C8B-B14F-4D97-AF65-F5344CB8AC3E}">
        <p14:creationId xmlns:p14="http://schemas.microsoft.com/office/powerpoint/2010/main" val="42071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Stabilizační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250704" cy="49377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/>
              <a:t>Přírodní</a:t>
            </a:r>
          </a:p>
          <a:p>
            <a:pPr lvl="1">
              <a:lnSpc>
                <a:spcPct val="80000"/>
              </a:lnSpc>
            </a:pPr>
            <a:r>
              <a:rPr lang="cs-CZ" sz="1400" dirty="0"/>
              <a:t>Přirozené vodní toky</a:t>
            </a:r>
          </a:p>
          <a:p>
            <a:pPr lvl="1">
              <a:lnSpc>
                <a:spcPct val="80000"/>
              </a:lnSpc>
            </a:pPr>
            <a:r>
              <a:rPr lang="cs-CZ" sz="1400" dirty="0"/>
              <a:t>Tůně a jezera</a:t>
            </a:r>
          </a:p>
          <a:p>
            <a:pPr lvl="1">
              <a:lnSpc>
                <a:spcPct val="80000"/>
              </a:lnSpc>
            </a:pPr>
            <a:r>
              <a:rPr lang="cs-CZ" sz="1400" dirty="0"/>
              <a:t>Reliéfní tvary</a:t>
            </a:r>
          </a:p>
          <a:p>
            <a:pPr lvl="2">
              <a:lnSpc>
                <a:spcPct val="80000"/>
              </a:lnSpc>
            </a:pPr>
            <a:r>
              <a:rPr lang="cs-CZ" sz="1200" dirty="0"/>
              <a:t>Mokřady</a:t>
            </a:r>
          </a:p>
          <a:p>
            <a:pPr lvl="2">
              <a:lnSpc>
                <a:spcPct val="80000"/>
              </a:lnSpc>
            </a:pPr>
            <a:r>
              <a:rPr lang="cs-CZ" sz="1200" dirty="0"/>
              <a:t>Skály</a:t>
            </a:r>
          </a:p>
          <a:p>
            <a:pPr lvl="2">
              <a:lnSpc>
                <a:spcPct val="80000"/>
              </a:lnSpc>
            </a:pPr>
            <a:r>
              <a:rPr lang="cs-CZ" sz="1200" dirty="0"/>
              <a:t>Sutě</a:t>
            </a:r>
          </a:p>
          <a:p>
            <a:pPr lvl="2">
              <a:lnSpc>
                <a:spcPct val="80000"/>
              </a:lnSpc>
            </a:pPr>
            <a:r>
              <a:rPr lang="cs-CZ" sz="1200" dirty="0"/>
              <a:t>Písečné duny</a:t>
            </a:r>
          </a:p>
          <a:p>
            <a:pPr lvl="2">
              <a:lnSpc>
                <a:spcPct val="80000"/>
              </a:lnSpc>
            </a:pPr>
            <a:r>
              <a:rPr lang="cs-CZ" sz="1200" dirty="0"/>
              <a:t>Strže</a:t>
            </a:r>
          </a:p>
          <a:p>
            <a:pPr lvl="2">
              <a:lnSpc>
                <a:spcPct val="80000"/>
              </a:lnSpc>
            </a:pPr>
            <a:r>
              <a:rPr lang="cs-CZ" sz="1200" dirty="0"/>
              <a:t>Krasové tvary</a:t>
            </a:r>
          </a:p>
          <a:p>
            <a:pPr lvl="1">
              <a:lnSpc>
                <a:spcPct val="80000"/>
              </a:lnSpc>
            </a:pPr>
            <a:r>
              <a:rPr lang="cs-CZ" sz="1400" dirty="0"/>
              <a:t>Lesní a lesostepní společenstva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499992" y="1196752"/>
            <a:ext cx="4032448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sz="1800" dirty="0"/>
              <a:t>Antropogenní</a:t>
            </a:r>
          </a:p>
          <a:p>
            <a:pPr lvl="1">
              <a:lnSpc>
                <a:spcPct val="80000"/>
              </a:lnSpc>
            </a:pPr>
            <a:r>
              <a:rPr lang="cs-CZ" sz="1400" dirty="0"/>
              <a:t>Hospodářské lesy</a:t>
            </a:r>
          </a:p>
          <a:p>
            <a:pPr lvl="1">
              <a:lnSpc>
                <a:spcPct val="80000"/>
              </a:lnSpc>
            </a:pPr>
            <a:r>
              <a:rPr lang="cs-CZ" sz="1400" dirty="0"/>
              <a:t>Liniová dřevinná společenstva</a:t>
            </a:r>
          </a:p>
          <a:p>
            <a:pPr lvl="2">
              <a:lnSpc>
                <a:spcPct val="80000"/>
              </a:lnSpc>
            </a:pPr>
            <a:r>
              <a:rPr lang="cs-CZ" sz="1200" dirty="0"/>
              <a:t>Aleje</a:t>
            </a:r>
          </a:p>
          <a:p>
            <a:pPr lvl="2">
              <a:lnSpc>
                <a:spcPct val="80000"/>
              </a:lnSpc>
            </a:pPr>
            <a:r>
              <a:rPr lang="cs-CZ" sz="1200" dirty="0"/>
              <a:t>Stromořadí</a:t>
            </a:r>
          </a:p>
          <a:p>
            <a:pPr lvl="2">
              <a:lnSpc>
                <a:spcPct val="80000"/>
              </a:lnSpc>
            </a:pPr>
            <a:r>
              <a:rPr lang="cs-CZ" sz="1200" dirty="0"/>
              <a:t>Břehové porosty</a:t>
            </a:r>
          </a:p>
          <a:p>
            <a:pPr lvl="2">
              <a:lnSpc>
                <a:spcPct val="80000"/>
              </a:lnSpc>
            </a:pPr>
            <a:r>
              <a:rPr lang="cs-CZ" sz="1200" dirty="0"/>
              <a:t>Ochranné lesní pásy</a:t>
            </a:r>
          </a:p>
          <a:p>
            <a:pPr lvl="1">
              <a:lnSpc>
                <a:spcPct val="80000"/>
              </a:lnSpc>
            </a:pPr>
            <a:r>
              <a:rPr lang="cs-CZ" sz="1400" dirty="0"/>
              <a:t>Parky</a:t>
            </a:r>
          </a:p>
          <a:p>
            <a:pPr lvl="1">
              <a:lnSpc>
                <a:spcPct val="80000"/>
              </a:lnSpc>
            </a:pPr>
            <a:r>
              <a:rPr lang="cs-CZ" sz="1400" dirty="0"/>
              <a:t>Staré solitérní stromy</a:t>
            </a:r>
          </a:p>
          <a:p>
            <a:pPr lvl="1">
              <a:lnSpc>
                <a:spcPct val="80000"/>
              </a:lnSpc>
            </a:pPr>
            <a:r>
              <a:rPr lang="cs-CZ" sz="1400" dirty="0"/>
              <a:t>Louky a pastviny</a:t>
            </a:r>
          </a:p>
          <a:p>
            <a:pPr lvl="1">
              <a:lnSpc>
                <a:spcPct val="80000"/>
              </a:lnSpc>
            </a:pPr>
            <a:r>
              <a:rPr lang="cs-CZ" sz="1400" dirty="0"/>
              <a:t>Vysokokmenné sady</a:t>
            </a:r>
          </a:p>
          <a:p>
            <a:pPr lvl="1">
              <a:lnSpc>
                <a:spcPct val="80000"/>
              </a:lnSpc>
            </a:pPr>
            <a:r>
              <a:rPr lang="cs-CZ" sz="1400" dirty="0"/>
              <a:t>Lady</a:t>
            </a:r>
          </a:p>
          <a:p>
            <a:pPr lvl="1">
              <a:lnSpc>
                <a:spcPct val="80000"/>
              </a:lnSpc>
            </a:pPr>
            <a:r>
              <a:rPr lang="cs-CZ" sz="1400" dirty="0"/>
              <a:t>Společenstva mezí, kamenic, kamenných zídek</a:t>
            </a:r>
          </a:p>
          <a:p>
            <a:pPr lvl="1">
              <a:lnSpc>
                <a:spcPct val="80000"/>
              </a:lnSpc>
            </a:pPr>
            <a:r>
              <a:rPr lang="cs-CZ" sz="1400" dirty="0"/>
              <a:t>Opuštěné lomy a zemníky</a:t>
            </a:r>
          </a:p>
          <a:p>
            <a:pPr lvl="1">
              <a:lnSpc>
                <a:spcPct val="80000"/>
              </a:lnSpc>
            </a:pPr>
            <a:r>
              <a:rPr lang="cs-CZ" sz="1400" dirty="0"/>
              <a:t>Rybníky</a:t>
            </a:r>
          </a:p>
          <a:p>
            <a:pPr lvl="1">
              <a:lnSpc>
                <a:spcPct val="80000"/>
              </a:lnSpc>
            </a:pPr>
            <a:r>
              <a:rPr lang="cs-CZ" sz="1400" dirty="0"/>
              <a:t>Vodní toky</a:t>
            </a:r>
          </a:p>
          <a:p>
            <a:pPr lvl="1">
              <a:lnSpc>
                <a:spcPct val="80000"/>
              </a:lnSpc>
            </a:pPr>
            <a:r>
              <a:rPr lang="cs-CZ" sz="1400" dirty="0"/>
              <a:t>Zaplavené deprese</a:t>
            </a:r>
          </a:p>
        </p:txBody>
      </p:sp>
    </p:spTree>
    <p:extLst>
      <p:ext uri="{BB962C8B-B14F-4D97-AF65-F5344CB8AC3E}">
        <p14:creationId xmlns:p14="http://schemas.microsoft.com/office/powerpoint/2010/main" val="502140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Koncepce územního zajištění ekologické stability krajiny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073896"/>
          </a:xfrm>
        </p:spPr>
        <p:txBody>
          <a:bodyPr/>
          <a:lstStyle/>
          <a:p>
            <a:r>
              <a:rPr lang="cs-CZ" dirty="0"/>
              <a:t>Kostra ekologické stability krajiny</a:t>
            </a:r>
          </a:p>
          <a:p>
            <a:pPr lvl="1"/>
            <a:r>
              <a:rPr lang="cs-CZ" dirty="0"/>
              <a:t>Soubor existujících relativně ekologicky stabilních segmentů krajiny, významných z hlediska biodiverzity</a:t>
            </a:r>
          </a:p>
          <a:p>
            <a:r>
              <a:rPr lang="cs-CZ" dirty="0"/>
              <a:t>Územní systém ekologické stability</a:t>
            </a:r>
          </a:p>
          <a:p>
            <a:pPr lvl="1"/>
            <a:r>
              <a:rPr lang="cs-CZ" dirty="0"/>
              <a:t>Soustava existujících i navrhovaných účelně prostorově propojených segmentů krajiny</a:t>
            </a:r>
          </a:p>
          <a:p>
            <a:pPr lvl="2"/>
            <a:r>
              <a:rPr lang="cs-CZ" dirty="0"/>
              <a:t>Územní plány, lesní hospodářské plány</a:t>
            </a:r>
          </a:p>
          <a:p>
            <a:endParaRPr lang="cs-CZ" dirty="0"/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 bwMode="auto">
          <a:xfrm>
            <a:off x="467544" y="5805264"/>
            <a:ext cx="7777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1400" dirty="0">
                <a:hlinkClick r:id="rId2"/>
              </a:rPr>
              <a:t>http://www.coe.int/t/dg4/cultureheritage/heritage/landscape/prix/session2010_EN.asp</a:t>
            </a:r>
            <a:endParaRPr lang="cs-CZ" sz="1400" dirty="0"/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98866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Územní systém ekologické stability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dirty="0"/>
              <a:t>Biocentrum</a:t>
            </a:r>
          </a:p>
          <a:p>
            <a:pPr lvl="1"/>
            <a:r>
              <a:rPr lang="cs-CZ" sz="2000" dirty="0"/>
              <a:t>Část krajiny, která svou velikostí a příhodným stavem ekologických podmínek umožňuje existenci přirozených společenstev</a:t>
            </a:r>
          </a:p>
          <a:p>
            <a:r>
              <a:rPr lang="cs-CZ" sz="2400" dirty="0"/>
              <a:t>Interakční prvky</a:t>
            </a:r>
          </a:p>
          <a:p>
            <a:pPr lvl="1"/>
            <a:r>
              <a:rPr lang="cs-CZ" sz="2000" dirty="0"/>
              <a:t>Malá území s přirozenými společenstvy vytvářející existenční podmínky některým druhům rostlin a živočichů</a:t>
            </a:r>
          </a:p>
          <a:p>
            <a:r>
              <a:rPr lang="cs-CZ" sz="2400" dirty="0"/>
              <a:t>Biokoridory</a:t>
            </a:r>
          </a:p>
          <a:p>
            <a:pPr lvl="1"/>
            <a:r>
              <a:rPr lang="cs-CZ" sz="2000" dirty="0"/>
              <a:t>Krajinná složka propojující jednotlivá biocentra, umožňující migraci jednotlivých organismů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939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rámec ÚSES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zákon č. 114/1992 Sb. </a:t>
            </a:r>
          </a:p>
          <a:p>
            <a:pPr lvl="1">
              <a:defRPr/>
            </a:pPr>
            <a:r>
              <a:rPr lang="pl-PL" dirty="0"/>
              <a:t>o ochraně přírody a krajiny</a:t>
            </a:r>
          </a:p>
          <a:p>
            <a:pPr>
              <a:defRPr/>
            </a:pPr>
            <a:r>
              <a:rPr lang="cs-CZ" dirty="0"/>
              <a:t>vyhláška 395/1992 Sb.</a:t>
            </a:r>
          </a:p>
          <a:p>
            <a:pPr>
              <a:defRPr/>
            </a:pPr>
            <a:r>
              <a:rPr lang="cs-CZ" dirty="0"/>
              <a:t>zákon </a:t>
            </a:r>
            <a:r>
              <a:rPr lang="it-IT" dirty="0"/>
              <a:t>č. 83/2006 Sb.</a:t>
            </a:r>
            <a:endParaRPr lang="cs-CZ" dirty="0"/>
          </a:p>
          <a:p>
            <a:pPr lvl="1">
              <a:defRPr/>
            </a:pPr>
            <a:r>
              <a:rPr lang="it-IT" dirty="0"/>
              <a:t>stavební zákon</a:t>
            </a:r>
            <a:endParaRPr lang="cs-CZ" dirty="0"/>
          </a:p>
          <a:p>
            <a:pPr lvl="1">
              <a:defRPr/>
            </a:pPr>
            <a:r>
              <a:rPr lang="cs-CZ" dirty="0"/>
              <a:t>ÚSES jedním z limitů využití území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Evropská síť</a:t>
            </a:r>
          </a:p>
          <a:p>
            <a:pPr marL="342900" lvl="1" indent="-342900">
              <a:buFont typeface="Wingdings" pitchFamily="2" charset="2"/>
              <a:buChar char="l"/>
              <a:defRPr/>
            </a:pPr>
            <a:r>
              <a:rPr lang="cs-CZ" dirty="0"/>
              <a:t>EECONET (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Ecological</a:t>
            </a:r>
            <a:r>
              <a:rPr lang="cs-CZ" dirty="0"/>
              <a:t> Network)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74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Kategorizace ÚSES (dle velikosti a významu)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sz="1800" dirty="0"/>
              <a:t>Místní (lokální) ÚSES</a:t>
            </a:r>
          </a:p>
          <a:p>
            <a:pPr marL="640080" lvl="1">
              <a:defRPr/>
            </a:pPr>
            <a:r>
              <a:rPr lang="cs-CZ" sz="1800" dirty="0"/>
              <a:t>5-10 ha</a:t>
            </a:r>
          </a:p>
          <a:p>
            <a:pPr>
              <a:defRPr/>
            </a:pPr>
            <a:r>
              <a:rPr lang="cs-CZ" sz="1800" dirty="0"/>
              <a:t>Regionální ÚSES</a:t>
            </a:r>
          </a:p>
          <a:p>
            <a:pPr marL="640080" lvl="1">
              <a:defRPr/>
            </a:pPr>
            <a:r>
              <a:rPr lang="cs-CZ" sz="1800" dirty="0"/>
              <a:t>10-50 ha</a:t>
            </a:r>
          </a:p>
          <a:p>
            <a:pPr>
              <a:defRPr/>
            </a:pPr>
            <a:r>
              <a:rPr lang="cs-CZ" sz="1800" dirty="0"/>
              <a:t>Nadregionální ÚSES</a:t>
            </a:r>
          </a:p>
          <a:p>
            <a:pPr marL="640080" lvl="1">
              <a:defRPr/>
            </a:pPr>
            <a:r>
              <a:rPr lang="cs-CZ" sz="1800" dirty="0"/>
              <a:t>alespoň 1 000 ha</a:t>
            </a:r>
          </a:p>
          <a:p>
            <a:pPr>
              <a:defRPr/>
            </a:pPr>
            <a:r>
              <a:rPr lang="cs-CZ" sz="1800" dirty="0"/>
              <a:t>Provinciální ÚSES</a:t>
            </a:r>
          </a:p>
          <a:p>
            <a:pPr marL="640080" lvl="1">
              <a:defRPr/>
            </a:pPr>
            <a:r>
              <a:rPr lang="cs-CZ" sz="1800" dirty="0"/>
              <a:t>větší než 10 tis. ha </a:t>
            </a:r>
          </a:p>
          <a:p>
            <a:pPr marL="640080" lvl="1">
              <a:defRPr/>
            </a:pPr>
            <a:r>
              <a:rPr lang="cs-CZ" sz="1800" dirty="0"/>
              <a:t>např. údolí Dyje  (NP Podyjí) a Prameny Úpy (NP Krkonoše) </a:t>
            </a:r>
          </a:p>
          <a:p>
            <a:pPr>
              <a:defRPr/>
            </a:pPr>
            <a:r>
              <a:rPr lang="cs-CZ" sz="1800" dirty="0"/>
              <a:t>Biosférický ÚSES</a:t>
            </a:r>
          </a:p>
          <a:p>
            <a:pPr marL="640080" lvl="1">
              <a:defRPr/>
            </a:pPr>
            <a:r>
              <a:rPr lang="cs-CZ" sz="1800" dirty="0"/>
              <a:t>větší než 10 tis. ha</a:t>
            </a:r>
          </a:p>
          <a:p>
            <a:pPr marL="640080" lvl="1">
              <a:defRPr/>
            </a:pPr>
            <a:r>
              <a:rPr lang="cs-CZ" sz="1800" dirty="0"/>
              <a:t>NPR Modravské slatě (NP Šumava) a jádrového území (</a:t>
            </a:r>
            <a:r>
              <a:rPr lang="cs-CZ" sz="1800" dirty="0" err="1"/>
              <a:t>Kerngebiet</a:t>
            </a:r>
            <a:r>
              <a:rPr lang="cs-CZ" sz="1800" dirty="0"/>
              <a:t>) Bavorského národního parku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630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</a:t>
            </a:r>
            <a:r>
              <a:rPr lang="cs-CZ" dirty="0" smtClean="0"/>
              <a:t>realizace ÚSES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18140" r="18195" b="1613"/>
          <a:stretch>
            <a:fillRect/>
          </a:stretch>
        </p:blipFill>
        <p:spPr>
          <a:xfrm>
            <a:off x="1461164" y="1219200"/>
            <a:ext cx="6221671" cy="4937125"/>
          </a:xfrm>
          <a:noFill/>
        </p:spPr>
      </p:pic>
    </p:spTree>
    <p:extLst>
      <p:ext uri="{BB962C8B-B14F-4D97-AF65-F5344CB8AC3E}">
        <p14:creationId xmlns:p14="http://schemas.microsoft.com/office/powerpoint/2010/main" val="2215314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Agentura ochrany přírody a krajiny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/>
              <a:t>OSS, MŽP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Orgán státní správy působící v této oblasti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sym typeface="Wingdings" pitchFamily="2" charset="2"/>
              </a:rPr>
              <a:t>Mapování druhů</a:t>
            </a:r>
            <a:endParaRPr lang="cs-CZ" sz="2000" dirty="0"/>
          </a:p>
          <a:p>
            <a:pPr lvl="2">
              <a:lnSpc>
                <a:spcPct val="80000"/>
              </a:lnSpc>
            </a:pPr>
            <a:r>
              <a:rPr lang="cs-CZ" sz="1800" dirty="0"/>
              <a:t>Získávání informací o rozšíření a početnosti zvláště chráněných a ohrožených druhů rostlin a živočichů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sym typeface="Wingdings" pitchFamily="2" charset="2"/>
              </a:rPr>
              <a:t>Monitoring</a:t>
            </a:r>
          </a:p>
          <a:p>
            <a:pPr lvl="2">
              <a:lnSpc>
                <a:spcPct val="80000"/>
              </a:lnSpc>
            </a:pPr>
            <a:r>
              <a:rPr lang="cs-CZ" sz="1800" dirty="0">
                <a:sym typeface="Wingdings" pitchFamily="2" charset="2"/>
              </a:rPr>
              <a:t>Sledování dlouhodobého vývoje společenstev a populací druhů na vybraných lokalitách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sym typeface="Wingdings" pitchFamily="2" charset="2"/>
              </a:rPr>
              <a:t>Červené seznamy, červené knihy, plány péče o zvláště chráněná území</a:t>
            </a:r>
          </a:p>
          <a:p>
            <a:pPr lvl="1">
              <a:lnSpc>
                <a:spcPct val="80000"/>
              </a:lnSpc>
            </a:pPr>
            <a:r>
              <a:rPr lang="cs-CZ" sz="2000" dirty="0">
                <a:sym typeface="Wingdings" pitchFamily="2" charset="2"/>
              </a:rPr>
              <a:t>Péče o chráněná území EU</a:t>
            </a:r>
          </a:p>
          <a:p>
            <a:pPr lvl="2">
              <a:lnSpc>
                <a:spcPct val="80000"/>
              </a:lnSpc>
            </a:pPr>
            <a:r>
              <a:rPr lang="cs-CZ" sz="1800" dirty="0">
                <a:sym typeface="Wingdings" pitchFamily="2" charset="2"/>
              </a:rPr>
              <a:t>Natura 2000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5964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Kategorizace chráněných území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70784" cy="49377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/>
              <a:t>Velkoplošná zvláště chráněná území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Národní parky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Chráněné krajinné oblasti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Maloplošná zvláště chráněná území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Národní přírodní rezervace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Národní přírodní památky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Přírodní rezervace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Přírodní památky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Obecně chráněná území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Přírodní parky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Významné krajinné prvky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Památné stromy - 23 000</a:t>
            </a:r>
          </a:p>
          <a:p>
            <a:endParaRPr lang="cs-CZ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4748709" y="1268760"/>
            <a:ext cx="3770312" cy="372427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sz="1800" dirty="0"/>
              <a:t>Zákon č.114/1992 Sb. o ochraně přírody a krajiny</a:t>
            </a:r>
          </a:p>
          <a:p>
            <a:pPr>
              <a:lnSpc>
                <a:spcPct val="80000"/>
              </a:lnSpc>
            </a:pPr>
            <a:endParaRPr lang="cs-CZ" sz="1800" dirty="0" smtClean="0"/>
          </a:p>
          <a:p>
            <a:pPr>
              <a:lnSpc>
                <a:spcPct val="80000"/>
              </a:lnSpc>
            </a:pPr>
            <a:r>
              <a:rPr lang="cs-CZ" sz="1800" dirty="0" smtClean="0"/>
              <a:t>Pojem </a:t>
            </a:r>
            <a:r>
              <a:rPr lang="cs-CZ" sz="1800" dirty="0"/>
              <a:t>zvláště chráněná území</a:t>
            </a:r>
          </a:p>
        </p:txBody>
      </p:sp>
    </p:spTree>
    <p:extLst>
      <p:ext uri="{BB962C8B-B14F-4D97-AF65-F5344CB8AC3E}">
        <p14:creationId xmlns:p14="http://schemas.microsoft.com/office/powerpoint/2010/main" val="3573741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Rozložení chráněných území ČR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6" t="30240" r="20847" b="27898"/>
          <a:stretch>
            <a:fillRect/>
          </a:stretch>
        </p:blipFill>
        <p:spPr>
          <a:xfrm>
            <a:off x="755576" y="1175996"/>
            <a:ext cx="7560840" cy="4976139"/>
          </a:xfrm>
          <a:noFill/>
        </p:spPr>
      </p:pic>
    </p:spTree>
    <p:extLst>
      <p:ext uri="{BB962C8B-B14F-4D97-AF65-F5344CB8AC3E}">
        <p14:creationId xmlns:p14="http://schemas.microsoft.com/office/powerpoint/2010/main" val="357374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Krajina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2818656" cy="4937760"/>
          </a:xfrm>
        </p:spPr>
        <p:txBody>
          <a:bodyPr/>
          <a:lstStyle/>
          <a:p>
            <a:r>
              <a:rPr lang="cs-CZ" dirty="0"/>
              <a:t>Čtyři části </a:t>
            </a:r>
            <a:r>
              <a:rPr lang="cs-CZ" dirty="0" smtClean="0"/>
              <a:t>krajiny</a:t>
            </a:r>
          </a:p>
          <a:p>
            <a:pPr lvl="1"/>
            <a:r>
              <a:rPr lang="cs-CZ" dirty="0" smtClean="0"/>
              <a:t>krajina </a:t>
            </a:r>
            <a:r>
              <a:rPr lang="cs-CZ" dirty="0"/>
              <a:t>sestává z </a:t>
            </a:r>
            <a:endParaRPr lang="cs-CZ" dirty="0" smtClean="0"/>
          </a:p>
          <a:p>
            <a:pPr lvl="2"/>
            <a:r>
              <a:rPr lang="cs-CZ" dirty="0" smtClean="0"/>
              <a:t>ohnisek</a:t>
            </a:r>
          </a:p>
          <a:p>
            <a:pPr lvl="2"/>
            <a:r>
              <a:rPr lang="cs-CZ" dirty="0" smtClean="0"/>
              <a:t>spojnic </a:t>
            </a:r>
          </a:p>
          <a:p>
            <a:pPr lvl="2"/>
            <a:r>
              <a:rPr lang="cs-CZ" dirty="0" smtClean="0"/>
              <a:t>ploch </a:t>
            </a:r>
          </a:p>
          <a:p>
            <a:pPr lvl="1"/>
            <a:r>
              <a:rPr lang="cs-CZ" dirty="0" smtClean="0"/>
              <a:t>vymezených </a:t>
            </a:r>
          </a:p>
          <a:p>
            <a:pPr lvl="2"/>
            <a:r>
              <a:rPr lang="cs-CZ" dirty="0" smtClean="0"/>
              <a:t>hranicemi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4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% rozložení chráněných ploch v ČR</a:t>
            </a:r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49665206"/>
              </p:ext>
            </p:extLst>
          </p:nvPr>
        </p:nvGraphicFramePr>
        <p:xfrm>
          <a:off x="179512" y="1412776"/>
          <a:ext cx="5000530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Graf" r:id="rId3" imgW="4705255" imgH="2981373" progId="Excel.Chart.8">
                  <p:embed/>
                </p:oleObj>
              </mc:Choice>
              <mc:Fallback>
                <p:oleObj name="Graf" r:id="rId3" imgW="4705255" imgH="2981373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412776"/>
                        <a:ext cx="5000530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oup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643615"/>
              </p:ext>
            </p:extLst>
          </p:nvPr>
        </p:nvGraphicFramePr>
        <p:xfrm>
          <a:off x="5508104" y="1412776"/>
          <a:ext cx="3384376" cy="4392490"/>
        </p:xfrm>
        <a:graphic>
          <a:graphicData uri="http://schemas.openxmlformats.org/drawingml/2006/table">
            <a:tbl>
              <a:tblPr/>
              <a:tblGrid>
                <a:gridCol w="2355774"/>
                <a:gridCol w="1028602"/>
              </a:tblGrid>
              <a:tr h="732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Národní parky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9,00%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Chráněné krajinné oblasti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83,00%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Národní přírodní rezervace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2,00%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6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Národní přírodní památky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1,00%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Přírodní rezervace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3,00%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Přírodní památky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2,00%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741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parky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dirty="0" smtClean="0"/>
              <a:t>Mezinárodně významná část přírody</a:t>
            </a:r>
            <a:endParaRPr lang="cs-CZ" dirty="0"/>
          </a:p>
          <a:p>
            <a:pPr lvl="2"/>
            <a:r>
              <a:rPr lang="cs-CZ" dirty="0"/>
              <a:t>Význam</a:t>
            </a:r>
          </a:p>
          <a:p>
            <a:pPr lvl="3"/>
            <a:r>
              <a:rPr lang="cs-CZ" dirty="0"/>
              <a:t>Mezinárodní</a:t>
            </a:r>
          </a:p>
          <a:p>
            <a:pPr lvl="3"/>
            <a:r>
              <a:rPr lang="cs-CZ" dirty="0"/>
              <a:t>Celostátní</a:t>
            </a:r>
          </a:p>
          <a:p>
            <a:pPr lvl="1"/>
            <a:r>
              <a:rPr lang="cs-CZ" dirty="0"/>
              <a:t>Jedinečná území s dochovanými přírodními nebo málo ovlivněnými ekosystémy</a:t>
            </a:r>
          </a:p>
          <a:p>
            <a:pPr lvl="1"/>
            <a:r>
              <a:rPr lang="cs-CZ" dirty="0"/>
              <a:t>Zřizovány zákonem</a:t>
            </a:r>
          </a:p>
          <a:p>
            <a:pPr lvl="2"/>
            <a:r>
              <a:rPr lang="cs-CZ" dirty="0"/>
              <a:t>Nařízení: 163/1991 Šumava, 164/1991 Podyjí, 165/1991 Krkonoše</a:t>
            </a:r>
          </a:p>
          <a:p>
            <a:pPr lvl="2"/>
            <a:r>
              <a:rPr lang="cs-CZ" dirty="0"/>
              <a:t>Zákon: 161/1999 České Švýcarsko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741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Chráněné krajinné oblasti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Národní kategorie</a:t>
            </a:r>
          </a:p>
          <a:p>
            <a:r>
              <a:rPr lang="cs-CZ" dirty="0"/>
              <a:t>Území s harmonicky utvářenou krajinnou, charakteristickým reliéfem a převahou přirozených, resp.  polopřirozených ekosystémů</a:t>
            </a:r>
          </a:p>
          <a:p>
            <a:r>
              <a:rPr lang="cs-CZ" dirty="0"/>
              <a:t>Zřizovány nařízením vlády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741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přírodní rezervace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Národní i mezinárodní kategorie</a:t>
            </a:r>
          </a:p>
          <a:p>
            <a:r>
              <a:rPr lang="cs-CZ" dirty="0"/>
              <a:t>Oblast jedinečných přírodních ekosystémů vázaných na přirozený reliéf a typickou geologickou stavbu</a:t>
            </a:r>
          </a:p>
          <a:p>
            <a:r>
              <a:rPr lang="cs-CZ" dirty="0"/>
              <a:t>Zřizovány vyhláškou Ministerstva životního prostředí</a:t>
            </a:r>
          </a:p>
          <a:p>
            <a:pPr lvl="1"/>
            <a:r>
              <a:rPr lang="cs-CZ" dirty="0"/>
              <a:t>Vyloučení aktivit majících za následek změnu dochovaných přírodních složek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262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přírodní památka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Národní i mezinárodní kategorie</a:t>
            </a:r>
          </a:p>
          <a:p>
            <a:r>
              <a:rPr lang="cs-CZ" dirty="0"/>
              <a:t>Území menší rozlohy s cílem zachování určitých specifických přírodních objektů</a:t>
            </a:r>
          </a:p>
          <a:p>
            <a:r>
              <a:rPr lang="cs-CZ" dirty="0"/>
              <a:t>Zřizovány vyhláškou Ministerstva životního prostředí</a:t>
            </a:r>
          </a:p>
          <a:p>
            <a:pPr lvl="1"/>
            <a:r>
              <a:rPr lang="cs-CZ" dirty="0"/>
              <a:t>Vyloučení aktivit majících za následek poškození nebo zničení dochovaných přírodních složek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559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rezervace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Regionální kategorie</a:t>
            </a:r>
          </a:p>
          <a:p>
            <a:r>
              <a:rPr lang="cs-CZ" dirty="0"/>
              <a:t>Obdobné ochranné podmínky jako u národní přírodní rezervace</a:t>
            </a:r>
          </a:p>
          <a:p>
            <a:r>
              <a:rPr lang="cs-CZ" dirty="0"/>
              <a:t>Obecně závazný předpis příslušného krajského úřadu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799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památka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Regionální kategorie</a:t>
            </a:r>
          </a:p>
          <a:p>
            <a:r>
              <a:rPr lang="cs-CZ" dirty="0"/>
              <a:t>Obdobné ochranné podmínky jako u národní přírodní památky</a:t>
            </a:r>
          </a:p>
          <a:p>
            <a:r>
              <a:rPr lang="cs-CZ" dirty="0"/>
              <a:t>Obecně závazný předpis příslušného krajského úřadu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157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Chráněná území</a:t>
            </a:r>
            <a:br>
              <a:rPr lang="cs-CZ" dirty="0"/>
            </a:br>
            <a:r>
              <a:rPr lang="cs-CZ" dirty="0"/>
              <a:t>% plochy státu </a:t>
            </a:r>
            <a:r>
              <a:rPr lang="en-US" dirty="0"/>
              <a:t>&amp;</a:t>
            </a:r>
            <a:r>
              <a:rPr lang="cs-CZ" dirty="0"/>
              <a:t> ha/os v EU</a:t>
            </a:r>
          </a:p>
        </p:txBody>
      </p:sp>
      <p:pic>
        <p:nvPicPr>
          <p:cNvPr id="4" name="Picture 6" descr="graf mn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9"/>
          <a:stretch>
            <a:fillRect/>
          </a:stretch>
        </p:blipFill>
        <p:spPr>
          <a:xfrm>
            <a:off x="755576" y="1268760"/>
            <a:ext cx="7372542" cy="483786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478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Zvláště chráněná území ČR</a:t>
            </a:r>
          </a:p>
        </p:txBody>
      </p:sp>
      <p:graphicFrame>
        <p:nvGraphicFramePr>
          <p:cNvPr id="4" name="Group 8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606848"/>
              </p:ext>
            </p:extLst>
          </p:nvPr>
        </p:nvGraphicFramePr>
        <p:xfrm>
          <a:off x="251520" y="1340768"/>
          <a:ext cx="8496944" cy="4464498"/>
        </p:xfrm>
        <a:graphic>
          <a:graphicData uri="http://schemas.openxmlformats.org/drawingml/2006/table">
            <a:tbl>
              <a:tblPr/>
              <a:tblGrid>
                <a:gridCol w="917390"/>
                <a:gridCol w="850889"/>
                <a:gridCol w="1255017"/>
                <a:gridCol w="1393137"/>
                <a:gridCol w="997535"/>
                <a:gridCol w="1341981"/>
                <a:gridCol w="813374"/>
                <a:gridCol w="927621"/>
              </a:tblGrid>
              <a:tr h="6222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Kategorie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Velká zvláště chráněná území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Malá zvláště chráněná území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7736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Národní parky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Chráněné krajinné oblasti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Národní přírodní rezervace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Přírodní rezervace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Národní přírodní památky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Přírodní památky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57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Počet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750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1183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2174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5176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Výměra (tis. ha)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119,00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1 089,50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27,90 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36,30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2,80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28,00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1 303,50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5176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rozlohy ČR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1,52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13,78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0,40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0,40 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0,30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16,40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5176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Lesnatost (%)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87,00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54,00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82,00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44,00 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59,00 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70,00 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34,40 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317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Natura 2000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Evropská ekologická síť chráněných území</a:t>
            </a:r>
          </a:p>
          <a:p>
            <a:pPr>
              <a:lnSpc>
                <a:spcPct val="90000"/>
              </a:lnSpc>
            </a:pPr>
            <a:r>
              <a:rPr lang="cs-CZ" dirty="0"/>
              <a:t>Základní nástroj politiky EU pro cíl zastavení poklesu biodiverzity</a:t>
            </a:r>
          </a:p>
          <a:p>
            <a:pPr>
              <a:lnSpc>
                <a:spcPct val="90000"/>
              </a:lnSpc>
            </a:pPr>
            <a:r>
              <a:rPr lang="cs-CZ" dirty="0"/>
              <a:t>Směrnice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Č. 92/43/EHS o ochraně přirozeně žijících druhů živočichů, planě rostoucích druhů rostlin a typů přírodních stanovišť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Č. 79/409/EHS o ochraně volně žijících druhů ptáků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49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Kulturní krajina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70784" cy="4937760"/>
          </a:xfrm>
        </p:spPr>
        <p:txBody>
          <a:bodyPr/>
          <a:lstStyle/>
          <a:p>
            <a:r>
              <a:rPr lang="cs-CZ" sz="2400" dirty="0"/>
              <a:t>Soulad </a:t>
            </a:r>
          </a:p>
          <a:p>
            <a:pPr lvl="1"/>
            <a:r>
              <a:rPr lang="cs-CZ" sz="2000" dirty="0"/>
              <a:t>Přírodních krajinotvorných složek</a:t>
            </a:r>
          </a:p>
          <a:p>
            <a:pPr lvl="1"/>
            <a:r>
              <a:rPr lang="cs-CZ" sz="2000" dirty="0"/>
              <a:t>Složek vytvořených člověkem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Úroveň antropogenních vlivů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62661" y="1196752"/>
            <a:ext cx="3970784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Činitelé</a:t>
            </a:r>
          </a:p>
          <a:p>
            <a:pPr lvl="1"/>
            <a:r>
              <a:rPr lang="cs-CZ" sz="2000" dirty="0"/>
              <a:t>Příroda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Člověk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Zemědělství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177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Natura 2000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Principy</a:t>
            </a:r>
          </a:p>
          <a:p>
            <a:pPr lvl="1"/>
            <a:r>
              <a:rPr lang="cs-CZ" dirty="0"/>
              <a:t>Jednotná vědecká kritéria</a:t>
            </a:r>
          </a:p>
          <a:p>
            <a:pPr lvl="1"/>
            <a:r>
              <a:rPr lang="cs-CZ" dirty="0"/>
              <a:t>Závazek zachování příznivého stavu chráněných druhů či stanovišť</a:t>
            </a:r>
          </a:p>
          <a:p>
            <a:pPr lvl="2"/>
            <a:r>
              <a:rPr lang="cs-CZ" dirty="0"/>
              <a:t>Bez určení přesných postupů a způsobů ochrany</a:t>
            </a:r>
          </a:p>
          <a:p>
            <a:r>
              <a:rPr lang="cs-CZ" dirty="0"/>
              <a:t>Cílový stav – 15 % území EU</a:t>
            </a:r>
          </a:p>
          <a:p>
            <a:r>
              <a:rPr lang="cs-CZ" dirty="0"/>
              <a:t>Členské státy – návrh lokality Natura 2000 </a:t>
            </a:r>
            <a:r>
              <a:rPr lang="cs-CZ" dirty="0">
                <a:sym typeface="Wingdings" pitchFamily="2" charset="2"/>
              </a:rPr>
              <a:t> Evropská komise – rozhodnutí o zařazení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118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Natura 2000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Péče a ochrana není tak striktní jako u zvláště chráněných oblastí</a:t>
            </a:r>
          </a:p>
          <a:p>
            <a:pPr lvl="1"/>
            <a:r>
              <a:rPr lang="cs-CZ" dirty="0"/>
              <a:t>Povolení hospodářských činností</a:t>
            </a:r>
          </a:p>
          <a:p>
            <a:pPr lvl="2"/>
            <a:r>
              <a:rPr lang="cs-CZ" dirty="0"/>
              <a:t>Zemědělských</a:t>
            </a:r>
          </a:p>
          <a:p>
            <a:pPr lvl="2"/>
            <a:r>
              <a:rPr lang="cs-CZ" dirty="0"/>
              <a:t>Lesnických</a:t>
            </a:r>
          </a:p>
          <a:p>
            <a:pPr lvl="3"/>
            <a:r>
              <a:rPr lang="cs-CZ" dirty="0"/>
              <a:t>S pozitivním nebo neutrálním vlivem na stav populací druhů žijících v dané lokalitě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190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Natura 2000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Navrženo 41 ptačích oblastí</a:t>
            </a:r>
          </a:p>
          <a:p>
            <a:pPr lvl="1"/>
            <a:r>
              <a:rPr lang="cs-CZ" sz="800" dirty="0">
                <a:hlinkClick r:id="rId2"/>
              </a:rPr>
              <a:t>http://www.nature.cz/natura2000-design3/hp.php</a:t>
            </a:r>
            <a:endParaRPr lang="cs-CZ" sz="800" dirty="0"/>
          </a:p>
          <a:p>
            <a:r>
              <a:rPr lang="cs-CZ" dirty="0"/>
              <a:t>1082 evropsky významných lokalit</a:t>
            </a:r>
          </a:p>
          <a:p>
            <a:pPr lvl="1"/>
            <a:r>
              <a:rPr lang="cs-CZ" dirty="0"/>
              <a:t>Příloha I. – stanoviště předmětem ochrany</a:t>
            </a:r>
          </a:p>
          <a:p>
            <a:pPr lvl="1"/>
            <a:r>
              <a:rPr lang="cs-CZ" dirty="0"/>
              <a:t>Příloha II. – druh předmětem ochrany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569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Ptačí oblasti a evropsky významné lokality</a:t>
            </a: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t="42650" r="36784" b="20137"/>
          <a:stretch>
            <a:fillRect/>
          </a:stretch>
        </p:blipFill>
        <p:spPr bwMode="auto">
          <a:xfrm>
            <a:off x="251519" y="1196752"/>
            <a:ext cx="4680521" cy="320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3" t="44188" r="36211" b="21710"/>
          <a:stretch>
            <a:fillRect/>
          </a:stretch>
        </p:blipFill>
        <p:spPr bwMode="auto">
          <a:xfrm>
            <a:off x="4468912" y="3717032"/>
            <a:ext cx="4530502" cy="288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494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Iniciativa LIFE+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nástroj podporující projekty zaměřené na ochranu přírody a životního prostředí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období 2007-2013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Složky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Příroda a biologická rozmanitost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Politika a správa v oblasti životního prostředí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Informace a komunikace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Míra spolufinancování maximálně 50 %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ve výjimečných případech u opatření Příroda a biologická rozmanitost může míra podpory dosáhnout až 75 %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820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Programy krajinné tvorby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Program péče o krajinu</a:t>
            </a:r>
          </a:p>
          <a:p>
            <a:r>
              <a:rPr lang="cs-CZ" dirty="0"/>
              <a:t>Podpora obnovy přirozených funkcí krajiny </a:t>
            </a:r>
          </a:p>
          <a:p>
            <a:r>
              <a:rPr lang="cs-CZ" dirty="0"/>
              <a:t>Program revitalizace říčních systémů</a:t>
            </a:r>
          </a:p>
          <a:p>
            <a:pPr lvl="1"/>
            <a:r>
              <a:rPr lang="cs-CZ" dirty="0"/>
              <a:t>Do roku 2008</a:t>
            </a:r>
          </a:p>
          <a:p>
            <a:r>
              <a:rPr lang="cs-CZ" dirty="0"/>
              <a:t>Program drobných vodohospodářských staveb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6156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péče o krajinu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MŽP 1996</a:t>
            </a:r>
          </a:p>
          <a:p>
            <a:pPr lvl="1"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400" dirty="0"/>
              <a:t>Až 100 % uznatelných nákladů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Neinvestiční ekostabilizační opatření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Podprogramy</a:t>
            </a:r>
          </a:p>
          <a:p>
            <a:pPr lvl="2">
              <a:lnSpc>
                <a:spcPct val="90000"/>
              </a:lnSpc>
            </a:pPr>
            <a:r>
              <a:rPr lang="cs-CZ" sz="1800" dirty="0"/>
              <a:t>Podprogram zlepšování dochovaného přírodního a krajinného prostředí</a:t>
            </a:r>
          </a:p>
          <a:p>
            <a:pPr lvl="2">
              <a:lnSpc>
                <a:spcPct val="90000"/>
              </a:lnSpc>
            </a:pPr>
            <a:r>
              <a:rPr lang="cs-CZ" sz="1800" dirty="0"/>
              <a:t>Podprogram pro zabezpečení péče o ohrožené a handicapované živočichy </a:t>
            </a:r>
            <a:endParaRPr lang="cs-CZ" sz="1800" b="1" dirty="0"/>
          </a:p>
          <a:p>
            <a:pPr lvl="2">
              <a:lnSpc>
                <a:spcPct val="90000"/>
              </a:lnSpc>
            </a:pPr>
            <a:r>
              <a:rPr lang="cs-CZ" sz="1800" dirty="0"/>
              <a:t>Podprogram péče o zvláště chráněné části přírody a ptačí oblasti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423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péče o krajinu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2792" cy="49377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/>
              <a:t>A. Ochrana krajiny proti erozi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Asanace a stabilizace projevů plošné a rýhové eroze mimo koryta vodních toků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Tvorba biologických protierozních opatření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B. Udržení kulturního stavu krajiny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Vytváření podmínek pro druhy červených a černých seznamů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Ošetření památných stromů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Výsadba nelesní zeleně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16016" y="1196752"/>
            <a:ext cx="4042792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sz="1800" dirty="0"/>
              <a:t>C. Podpora druhové rozmanitosti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Podpora druhové rozmanitosti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Podpora biologické rozmanitosti lesů v ÚSES nebo evropsky významných lokalitách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D. Péče o zvláště chráněná území a ptačí oblasti a zvláště chráněné druhy rostlin a živočichů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Vyhotovení plánu péče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Údržba a budování technického zázemí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Odstranění dřívějších negativních zásahů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Opatření zajišťující danou část přírody</a:t>
            </a:r>
          </a:p>
        </p:txBody>
      </p:sp>
    </p:spTree>
    <p:extLst>
      <p:ext uri="{BB962C8B-B14F-4D97-AF65-F5344CB8AC3E}">
        <p14:creationId xmlns:p14="http://schemas.microsoft.com/office/powerpoint/2010/main" val="11119377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Pozemkové spolky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NNO</a:t>
            </a:r>
          </a:p>
          <a:p>
            <a:r>
              <a:rPr lang="cs-CZ" dirty="0"/>
              <a:t>Rozumné obhospodařování namísto striktní ochrany</a:t>
            </a:r>
          </a:p>
          <a:p>
            <a:r>
              <a:rPr lang="cs-CZ" dirty="0"/>
              <a:t>Péče o přírodní či historické lokality</a:t>
            </a:r>
          </a:p>
          <a:p>
            <a:pPr lvl="1"/>
            <a:r>
              <a:rPr lang="cs-CZ" dirty="0"/>
              <a:t>Vlastnictví pozemku nebo dlouhodobý právní vztah</a:t>
            </a:r>
          </a:p>
          <a:p>
            <a:r>
              <a:rPr lang="cs-CZ" dirty="0"/>
              <a:t>Aliance pozemkových spolků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5364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Pozemkové spolky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32368" r="21275" b="24232"/>
          <a:stretch>
            <a:fillRect/>
          </a:stretch>
        </p:blipFill>
        <p:spPr bwMode="auto">
          <a:xfrm>
            <a:off x="611560" y="1733739"/>
            <a:ext cx="6338215" cy="386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596336" y="1772816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 ČR 57</a:t>
            </a:r>
          </a:p>
        </p:txBody>
      </p:sp>
    </p:spTree>
    <p:extLst>
      <p:ext uri="{BB962C8B-B14F-4D97-AF65-F5344CB8AC3E}">
        <p14:creationId xmlns:p14="http://schemas.microsoft.com/office/powerpoint/2010/main" val="106911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Plochy ekosystémů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10744" cy="4937760"/>
          </a:xfrm>
        </p:spPr>
        <p:txBody>
          <a:bodyPr/>
          <a:lstStyle/>
          <a:p>
            <a:r>
              <a:rPr lang="cs-CZ" sz="2400" dirty="0"/>
              <a:t>Destabilizované</a:t>
            </a:r>
          </a:p>
          <a:p>
            <a:pPr lvl="1"/>
            <a:r>
              <a:rPr lang="cs-CZ" sz="2000" dirty="0"/>
              <a:t>Pole</a:t>
            </a:r>
          </a:p>
          <a:p>
            <a:pPr lvl="1"/>
            <a:r>
              <a:rPr lang="cs-CZ" sz="2000" dirty="0"/>
              <a:t>Intenzivní louky a pastviny</a:t>
            </a:r>
          </a:p>
          <a:p>
            <a:pPr lvl="1"/>
            <a:r>
              <a:rPr lang="cs-CZ" sz="2000" dirty="0"/>
              <a:t>Hospodářské lesy</a:t>
            </a:r>
          </a:p>
          <a:p>
            <a:pPr lvl="1"/>
            <a:r>
              <a:rPr lang="cs-CZ" sz="2000" dirty="0"/>
              <a:t>Sídla</a:t>
            </a:r>
          </a:p>
          <a:p>
            <a:pPr lvl="1"/>
            <a:r>
              <a:rPr lang="cs-CZ" sz="2000" dirty="0"/>
              <a:t>Infrastruktura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860032" y="1196752"/>
            <a:ext cx="3610744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Stabilizované (přirozené)</a:t>
            </a:r>
          </a:p>
          <a:p>
            <a:pPr lvl="1"/>
            <a:r>
              <a:rPr lang="cs-CZ" sz="2000" dirty="0"/>
              <a:t>Lesy s přirozenou dřevinnou skladbou</a:t>
            </a:r>
          </a:p>
          <a:p>
            <a:pPr lvl="1"/>
            <a:r>
              <a:rPr lang="cs-CZ" sz="2000" dirty="0"/>
              <a:t>Mokřady</a:t>
            </a:r>
          </a:p>
          <a:p>
            <a:pPr lvl="1"/>
            <a:r>
              <a:rPr lang="cs-CZ" sz="2000" dirty="0"/>
              <a:t>Přirozená travinná společenstva</a:t>
            </a:r>
          </a:p>
          <a:p>
            <a:pPr lvl="1"/>
            <a:r>
              <a:rPr lang="cs-CZ" sz="2000" dirty="0"/>
              <a:t>Vodní plochy a toky s přirozenými pobřežními společenstvy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4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cs-CZ" dirty="0">
                <a:cs typeface="Arial" charset="0"/>
              </a:rPr>
              <a:t>→←↑↓↔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21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úmluva o krajině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82752" cy="493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/>
              <a:t>2000, Florencie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2002, ČR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Dokument Rady Evropy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47 zemí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(x Bělorusko, Kazachstán, Vatikán)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499992" y="1196752"/>
            <a:ext cx="3682752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2000" dirty="0"/>
              <a:t>Institucionální zabezpečení rozvoje krajiny v Evropě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Koncepční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Konsensuální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TUR (SD)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Preambule, 18 článků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Krajina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Přírodní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Venkovská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Příměstská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Městská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16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úmluva o krajině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70784" cy="4937760"/>
          </a:xfrm>
        </p:spPr>
        <p:txBody>
          <a:bodyPr/>
          <a:lstStyle/>
          <a:p>
            <a:r>
              <a:rPr lang="cs-CZ" sz="2400" dirty="0"/>
              <a:t>Cíl</a:t>
            </a:r>
          </a:p>
          <a:p>
            <a:pPr lvl="1"/>
            <a:r>
              <a:rPr lang="cs-CZ" sz="2000" dirty="0"/>
              <a:t>Podpora</a:t>
            </a:r>
          </a:p>
          <a:p>
            <a:pPr lvl="2"/>
            <a:r>
              <a:rPr lang="cs-CZ" sz="1800" dirty="0"/>
              <a:t>Ochrany</a:t>
            </a:r>
          </a:p>
          <a:p>
            <a:pPr lvl="2"/>
            <a:r>
              <a:rPr lang="cs-CZ" sz="1800" dirty="0"/>
              <a:t>Správy</a:t>
            </a:r>
          </a:p>
          <a:p>
            <a:pPr lvl="2"/>
            <a:r>
              <a:rPr lang="cs-CZ" sz="1800" dirty="0"/>
              <a:t>Plánování (územního)</a:t>
            </a:r>
          </a:p>
          <a:p>
            <a:pPr lvl="2"/>
            <a:r>
              <a:rPr lang="cs-CZ" sz="1800" dirty="0"/>
              <a:t>Organizace celoevropské spolupráce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16016" y="1196752"/>
            <a:ext cx="3959746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 dirty="0"/>
              <a:t>krajina je předmětem veřejného zájmu</a:t>
            </a:r>
          </a:p>
          <a:p>
            <a:r>
              <a:rPr lang="cs-CZ" sz="2400" dirty="0"/>
              <a:t>plní</a:t>
            </a:r>
            <a:r>
              <a:rPr lang="cs-CZ" sz="2400" i="1" dirty="0"/>
              <a:t> v</a:t>
            </a:r>
            <a:r>
              <a:rPr lang="cs-CZ" sz="2400" dirty="0"/>
              <a:t>ýznamnou roli v :</a:t>
            </a:r>
          </a:p>
          <a:p>
            <a:pPr lvl="1"/>
            <a:r>
              <a:rPr lang="cs-CZ" sz="2000" dirty="0"/>
              <a:t>zemědělství</a:t>
            </a:r>
          </a:p>
          <a:p>
            <a:pPr lvl="1"/>
            <a:r>
              <a:rPr lang="cs-CZ" sz="2000" dirty="0"/>
              <a:t>ekologii</a:t>
            </a:r>
          </a:p>
          <a:p>
            <a:pPr lvl="1"/>
            <a:r>
              <a:rPr lang="cs-CZ" sz="2000" dirty="0"/>
              <a:t>kultuře a společnosti</a:t>
            </a:r>
          </a:p>
          <a:p>
            <a:r>
              <a:rPr lang="cs-CZ" sz="2400" dirty="0"/>
              <a:t>je významnou součástí života obyvatel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11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Právní uznání krajiny jako 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Základní složky prostředí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Výraz rozmanitosti společného kulturního a přírodního dědictví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Základ identity</a:t>
            </a:r>
          </a:p>
          <a:p>
            <a:pPr algn="just">
              <a:lnSpc>
                <a:spcPct val="90000"/>
              </a:lnSpc>
            </a:pPr>
            <a:r>
              <a:rPr lang="cs-CZ" sz="2400" dirty="0"/>
              <a:t>Zavedení krajinných politik</a:t>
            </a:r>
          </a:p>
          <a:p>
            <a:pPr algn="just">
              <a:lnSpc>
                <a:spcPct val="90000"/>
              </a:lnSpc>
            </a:pPr>
            <a:r>
              <a:rPr lang="cs-CZ" sz="2400" dirty="0"/>
              <a:t>Zapojení veřejnosti, samospráv a dalších zainteresovaných stran</a:t>
            </a:r>
          </a:p>
          <a:p>
            <a:pPr algn="just">
              <a:lnSpc>
                <a:spcPct val="90000"/>
              </a:lnSpc>
            </a:pPr>
            <a:r>
              <a:rPr lang="cs-CZ" sz="2400" dirty="0"/>
              <a:t>Začlenění krajiny do územního a urbánního plánování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68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000" dirty="0"/>
              <a:t>Výbory expertů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Výbor ministrů Rady Evropy</a:t>
            </a:r>
          </a:p>
          <a:p>
            <a:pPr lvl="1">
              <a:lnSpc>
                <a:spcPct val="80000"/>
              </a:lnSpc>
            </a:pPr>
            <a:r>
              <a:rPr lang="cs-CZ" sz="1800" dirty="0"/>
              <a:t>Cena krajiny Rady Evropy</a:t>
            </a:r>
          </a:p>
          <a:p>
            <a:pPr lvl="2">
              <a:lnSpc>
                <a:spcPct val="80000"/>
              </a:lnSpc>
            </a:pPr>
            <a:r>
              <a:rPr lang="cs-CZ" sz="1600" dirty="0"/>
              <a:t>čestné vyznamenání místním nebo regionálním orgánům nebo jejich seskupením nebo zvláště významným příspěvkům nevládních organizací</a:t>
            </a:r>
          </a:p>
          <a:p>
            <a:pPr lvl="2">
              <a:lnSpc>
                <a:spcPct val="80000"/>
              </a:lnSpc>
            </a:pPr>
            <a:r>
              <a:rPr lang="cs-CZ" sz="1600" dirty="0"/>
              <a:t>Přihláška</a:t>
            </a:r>
          </a:p>
          <a:p>
            <a:pPr lvl="3">
              <a:lnSpc>
                <a:spcPct val="80000"/>
              </a:lnSpc>
            </a:pPr>
            <a:r>
              <a:rPr lang="cs-CZ" sz="1400" dirty="0"/>
              <a:t>představení kandidáta (nejvýše tři strany);</a:t>
            </a:r>
          </a:p>
          <a:p>
            <a:pPr lvl="3">
              <a:lnSpc>
                <a:spcPct val="80000"/>
              </a:lnSpc>
            </a:pPr>
            <a:r>
              <a:rPr lang="cs-CZ" sz="1400" dirty="0"/>
              <a:t>popis dokončeného projektu ochrany, správy nebo plánování krajiny</a:t>
            </a:r>
          </a:p>
          <a:p>
            <a:pPr lvl="4">
              <a:lnSpc>
                <a:spcPct val="80000"/>
              </a:lnSpc>
            </a:pPr>
            <a:r>
              <a:rPr lang="cs-CZ" sz="1400" dirty="0"/>
              <a:t>Jež se ukázal být trvale účinný a může proto sloužit jako příklad</a:t>
            </a:r>
          </a:p>
          <a:p>
            <a:pPr lvl="2">
              <a:lnSpc>
                <a:spcPct val="80000"/>
              </a:lnSpc>
            </a:pPr>
            <a:r>
              <a:rPr lang="cs-CZ" sz="1600" dirty="0"/>
              <a:t>Kritéria</a:t>
            </a:r>
          </a:p>
          <a:p>
            <a:pPr lvl="3">
              <a:lnSpc>
                <a:spcPct val="80000"/>
              </a:lnSpc>
            </a:pPr>
            <a:r>
              <a:rPr lang="cs-CZ" sz="1400" dirty="0"/>
              <a:t>Udržitelný územní rozvoj</a:t>
            </a:r>
          </a:p>
          <a:p>
            <a:pPr lvl="3">
              <a:lnSpc>
                <a:spcPct val="80000"/>
              </a:lnSpc>
            </a:pPr>
            <a:r>
              <a:rPr lang="cs-CZ" sz="1400" dirty="0"/>
              <a:t>Exemplární hodnota</a:t>
            </a:r>
          </a:p>
          <a:p>
            <a:pPr lvl="3">
              <a:lnSpc>
                <a:spcPct val="80000"/>
              </a:lnSpc>
            </a:pPr>
            <a:r>
              <a:rPr lang="cs-CZ" sz="1400" dirty="0"/>
              <a:t>Účast veřejnosti</a:t>
            </a:r>
          </a:p>
          <a:p>
            <a:pPr lvl="3">
              <a:lnSpc>
                <a:spcPct val="80000"/>
              </a:lnSpc>
            </a:pPr>
            <a:r>
              <a:rPr lang="cs-CZ" sz="1400" dirty="0"/>
              <a:t>Zvyšování veřejného povědomí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174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455</TotalTime>
  <Words>1600</Words>
  <Application>Microsoft Office PowerPoint</Application>
  <PresentationFormat>Předvádění na obrazovce (4:3)</PresentationFormat>
  <Paragraphs>441</Paragraphs>
  <Slides>50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2" baseType="lpstr">
      <vt:lpstr>Původ</vt:lpstr>
      <vt:lpstr>Graf</vt:lpstr>
      <vt:lpstr>Krajina</vt:lpstr>
      <vt:lpstr>Krajina</vt:lpstr>
      <vt:lpstr>Krajina</vt:lpstr>
      <vt:lpstr>Kulturní krajina</vt:lpstr>
      <vt:lpstr>Plochy ekosystémů</vt:lpstr>
      <vt:lpstr>Evropská úmluva o krajině</vt:lpstr>
      <vt:lpstr>Evropská úmluva o krajině</vt:lpstr>
      <vt:lpstr>Článek 5</vt:lpstr>
      <vt:lpstr>Monitoring</vt:lpstr>
      <vt:lpstr>Ceny krajiny</vt:lpstr>
      <vt:lpstr>Biodiverzita vs. stabilita krajiny</vt:lpstr>
      <vt:lpstr>Úmluva o biologické rozmanitosti</vt:lpstr>
      <vt:lpstr>Biodiverzita v ČR</vt:lpstr>
      <vt:lpstr>Hrozby</vt:lpstr>
      <vt:lpstr>Prostorové nároky infrastruktury</vt:lpstr>
      <vt:lpstr>Průchodnost krajiny</vt:lpstr>
      <vt:lpstr>Místo omezení dálkového migračního koridoru</vt:lpstr>
      <vt:lpstr>Přechodové plochy</vt:lpstr>
      <vt:lpstr>Původní zemědělská krajina</vt:lpstr>
      <vt:lpstr>Intenzifikovaná zemědělská krajina</vt:lpstr>
      <vt:lpstr>Stabilizační prvky</vt:lpstr>
      <vt:lpstr>Koncepce územního zajištění ekologické stability krajiny</vt:lpstr>
      <vt:lpstr>Územní systém ekologické stability</vt:lpstr>
      <vt:lpstr>Legislativní rámec ÚSES</vt:lpstr>
      <vt:lpstr>Kategorizace ÚSES (dle velikosti a významu)</vt:lpstr>
      <vt:lpstr>Náklady realizace ÚSES</vt:lpstr>
      <vt:lpstr>Agentura ochrany přírody a krajiny</vt:lpstr>
      <vt:lpstr>Kategorizace chráněných území ČR</vt:lpstr>
      <vt:lpstr>Rozložení chráněných území ČR</vt:lpstr>
      <vt:lpstr>% rozložení chráněných ploch v ČR</vt:lpstr>
      <vt:lpstr>Národní parky</vt:lpstr>
      <vt:lpstr>Chráněné krajinné oblasti</vt:lpstr>
      <vt:lpstr>Národní přírodní rezervace</vt:lpstr>
      <vt:lpstr>Národní přírodní památka</vt:lpstr>
      <vt:lpstr>Přírodní rezervace</vt:lpstr>
      <vt:lpstr>Přírodní památka</vt:lpstr>
      <vt:lpstr>Chráněná území % plochy státu &amp; ha/os v EU</vt:lpstr>
      <vt:lpstr>Zvláště chráněná území ČR</vt:lpstr>
      <vt:lpstr>Natura 2000</vt:lpstr>
      <vt:lpstr>Natura 2000</vt:lpstr>
      <vt:lpstr>Natura 2000</vt:lpstr>
      <vt:lpstr>Natura 2000</vt:lpstr>
      <vt:lpstr>Ptačí oblasti a evropsky významné lokality</vt:lpstr>
      <vt:lpstr>Iniciativa LIFE+</vt:lpstr>
      <vt:lpstr>Programy krajinné tvorby</vt:lpstr>
      <vt:lpstr>Program péče o krajinu</vt:lpstr>
      <vt:lpstr>Program péče o krajinu</vt:lpstr>
      <vt:lpstr>Pozemkové spolky</vt:lpstr>
      <vt:lpstr>Pozemkové spolky</vt:lpstr>
      <vt:lpstr>Prezentace aplikace PowerPoint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a regenerace kulturních hodnot v území</dc:title>
  <dc:creator>Pařil Vilém</dc:creator>
  <cp:lastModifiedBy>Pařil Vilém</cp:lastModifiedBy>
  <cp:revision>33</cp:revision>
  <cp:lastPrinted>2012-11-12T10:06:56Z</cp:lastPrinted>
  <dcterms:created xsi:type="dcterms:W3CDTF">2012-09-11T10:49:52Z</dcterms:created>
  <dcterms:modified xsi:type="dcterms:W3CDTF">2012-11-12T10:59:04Z</dcterms:modified>
</cp:coreProperties>
</file>