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62" r:id="rId2"/>
    <p:sldId id="383" r:id="rId3"/>
    <p:sldId id="414" r:id="rId4"/>
    <p:sldId id="385" r:id="rId5"/>
    <p:sldId id="386" r:id="rId6"/>
    <p:sldId id="387" r:id="rId7"/>
    <p:sldId id="417" r:id="rId8"/>
    <p:sldId id="416" r:id="rId9"/>
    <p:sldId id="418" r:id="rId10"/>
    <p:sldId id="388" r:id="rId11"/>
    <p:sldId id="389" r:id="rId12"/>
    <p:sldId id="392" r:id="rId13"/>
    <p:sldId id="390" r:id="rId14"/>
    <p:sldId id="393" r:id="rId15"/>
    <p:sldId id="398" r:id="rId16"/>
    <p:sldId id="420" r:id="rId17"/>
    <p:sldId id="421" r:id="rId18"/>
    <p:sldId id="424" r:id="rId19"/>
    <p:sldId id="375" r:id="rId20"/>
    <p:sldId id="376" r:id="rId21"/>
    <p:sldId id="377" r:id="rId22"/>
    <p:sldId id="394" r:id="rId23"/>
    <p:sldId id="395" r:id="rId24"/>
    <p:sldId id="470" r:id="rId25"/>
    <p:sldId id="443" r:id="rId26"/>
    <p:sldId id="444" r:id="rId27"/>
    <p:sldId id="445" r:id="rId28"/>
    <p:sldId id="456" r:id="rId29"/>
    <p:sldId id="396" r:id="rId30"/>
    <p:sldId id="457" r:id="rId31"/>
    <p:sldId id="471" r:id="rId32"/>
    <p:sldId id="433" r:id="rId33"/>
    <p:sldId id="434" r:id="rId34"/>
    <p:sldId id="435" r:id="rId35"/>
    <p:sldId id="458" r:id="rId36"/>
    <p:sldId id="436" r:id="rId37"/>
    <p:sldId id="460" r:id="rId38"/>
    <p:sldId id="461" r:id="rId39"/>
    <p:sldId id="446" r:id="rId40"/>
    <p:sldId id="447" r:id="rId41"/>
    <p:sldId id="448" r:id="rId42"/>
    <p:sldId id="449" r:id="rId43"/>
    <p:sldId id="442" r:id="rId44"/>
    <p:sldId id="450" r:id="rId45"/>
    <p:sldId id="423" r:id="rId46"/>
    <p:sldId id="400" r:id="rId47"/>
    <p:sldId id="403" r:id="rId48"/>
    <p:sldId id="404" r:id="rId49"/>
    <p:sldId id="405" r:id="rId50"/>
    <p:sldId id="472" r:id="rId51"/>
    <p:sldId id="406" r:id="rId52"/>
    <p:sldId id="453" r:id="rId53"/>
    <p:sldId id="454" r:id="rId54"/>
    <p:sldId id="455" r:id="rId55"/>
    <p:sldId id="407" r:id="rId56"/>
    <p:sldId id="410" r:id="rId57"/>
    <p:sldId id="463" r:id="rId58"/>
    <p:sldId id="464" r:id="rId59"/>
    <p:sldId id="465" r:id="rId60"/>
    <p:sldId id="466" r:id="rId61"/>
    <p:sldId id="468" r:id="rId62"/>
    <p:sldId id="467" r:id="rId63"/>
    <p:sldId id="430" r:id="rId64"/>
    <p:sldId id="431" r:id="rId65"/>
    <p:sldId id="432" r:id="rId66"/>
    <p:sldId id="357" r:id="rId67"/>
  </p:sldIdLst>
  <p:sldSz cx="9906000" cy="6858000" type="A4"/>
  <p:notesSz cx="7099300" cy="10234613"/>
  <p:defaultTextStyle>
    <a:defPPr>
      <a:defRPr lang="en-US"/>
    </a:defPPr>
    <a:lvl1pPr algn="l" rtl="0" fontAlgn="base">
      <a:spcBef>
        <a:spcPct val="0"/>
      </a:spcBef>
      <a:spcAft>
        <a:spcPct val="0"/>
      </a:spcAft>
      <a:defRPr sz="2000" kern="1200">
        <a:solidFill>
          <a:srgbClr val="000000"/>
        </a:solidFill>
        <a:latin typeface="Arial" charset="0"/>
        <a:ea typeface="+mn-ea"/>
        <a:cs typeface="Times New Roman" pitchFamily="18" charset="0"/>
      </a:defRPr>
    </a:lvl1pPr>
    <a:lvl2pPr marL="457200" algn="l" rtl="0" fontAlgn="base">
      <a:spcBef>
        <a:spcPct val="0"/>
      </a:spcBef>
      <a:spcAft>
        <a:spcPct val="0"/>
      </a:spcAft>
      <a:defRPr sz="2000" kern="1200">
        <a:solidFill>
          <a:srgbClr val="000000"/>
        </a:solidFill>
        <a:latin typeface="Arial" charset="0"/>
        <a:ea typeface="+mn-ea"/>
        <a:cs typeface="Times New Roman" pitchFamily="18" charset="0"/>
      </a:defRPr>
    </a:lvl2pPr>
    <a:lvl3pPr marL="914400" algn="l" rtl="0" fontAlgn="base">
      <a:spcBef>
        <a:spcPct val="0"/>
      </a:spcBef>
      <a:spcAft>
        <a:spcPct val="0"/>
      </a:spcAft>
      <a:defRPr sz="2000" kern="1200">
        <a:solidFill>
          <a:srgbClr val="000000"/>
        </a:solidFill>
        <a:latin typeface="Arial" charset="0"/>
        <a:ea typeface="+mn-ea"/>
        <a:cs typeface="Times New Roman" pitchFamily="18" charset="0"/>
      </a:defRPr>
    </a:lvl3pPr>
    <a:lvl4pPr marL="1371600" algn="l" rtl="0" fontAlgn="base">
      <a:spcBef>
        <a:spcPct val="0"/>
      </a:spcBef>
      <a:spcAft>
        <a:spcPct val="0"/>
      </a:spcAft>
      <a:defRPr sz="2000" kern="1200">
        <a:solidFill>
          <a:srgbClr val="000000"/>
        </a:solidFill>
        <a:latin typeface="Arial" charset="0"/>
        <a:ea typeface="+mn-ea"/>
        <a:cs typeface="Times New Roman" pitchFamily="18" charset="0"/>
      </a:defRPr>
    </a:lvl4pPr>
    <a:lvl5pPr marL="1828800" algn="l" rtl="0" fontAlgn="base">
      <a:spcBef>
        <a:spcPct val="0"/>
      </a:spcBef>
      <a:spcAft>
        <a:spcPct val="0"/>
      </a:spcAft>
      <a:defRPr sz="2000" kern="1200">
        <a:solidFill>
          <a:srgbClr val="000000"/>
        </a:solidFill>
        <a:latin typeface="Arial" charset="0"/>
        <a:ea typeface="+mn-ea"/>
        <a:cs typeface="Times New Roman" pitchFamily="18" charset="0"/>
      </a:defRPr>
    </a:lvl5pPr>
    <a:lvl6pPr marL="2286000" algn="l" defTabSz="914400" rtl="0" eaLnBrk="1" latinLnBrk="0" hangingPunct="1">
      <a:defRPr sz="2000" kern="1200">
        <a:solidFill>
          <a:srgbClr val="000000"/>
        </a:solidFill>
        <a:latin typeface="Arial" charset="0"/>
        <a:ea typeface="+mn-ea"/>
        <a:cs typeface="Times New Roman" pitchFamily="18" charset="0"/>
      </a:defRPr>
    </a:lvl6pPr>
    <a:lvl7pPr marL="2743200" algn="l" defTabSz="914400" rtl="0" eaLnBrk="1" latinLnBrk="0" hangingPunct="1">
      <a:defRPr sz="2000" kern="1200">
        <a:solidFill>
          <a:srgbClr val="000000"/>
        </a:solidFill>
        <a:latin typeface="Arial" charset="0"/>
        <a:ea typeface="+mn-ea"/>
        <a:cs typeface="Times New Roman" pitchFamily="18" charset="0"/>
      </a:defRPr>
    </a:lvl7pPr>
    <a:lvl8pPr marL="3200400" algn="l" defTabSz="914400" rtl="0" eaLnBrk="1" latinLnBrk="0" hangingPunct="1">
      <a:defRPr sz="2000" kern="1200">
        <a:solidFill>
          <a:srgbClr val="000000"/>
        </a:solidFill>
        <a:latin typeface="Arial" charset="0"/>
        <a:ea typeface="+mn-ea"/>
        <a:cs typeface="Times New Roman" pitchFamily="18" charset="0"/>
      </a:defRPr>
    </a:lvl8pPr>
    <a:lvl9pPr marL="3657600" algn="l" defTabSz="914400" rtl="0" eaLnBrk="1" latinLnBrk="0" hangingPunct="1">
      <a:defRPr sz="2000" kern="1200">
        <a:solidFill>
          <a:srgbClr val="000000"/>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5F5F"/>
    <a:srgbClr val="EBEBEB"/>
    <a:srgbClr val="000033"/>
    <a:srgbClr val="FF0000"/>
    <a:srgbClr val="CC0000"/>
    <a:srgbClr val="B2B2B2"/>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09" autoAdjust="0"/>
    <p:restoredTop sz="94664" autoAdjust="0"/>
  </p:normalViewPr>
  <p:slideViewPr>
    <p:cSldViewPr>
      <p:cViewPr>
        <p:scale>
          <a:sx n="75" d="100"/>
          <a:sy n="75" d="100"/>
        </p:scale>
        <p:origin x="-462" y="1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2670807453416E-2"/>
          <c:y val="8.5470085470085479E-3"/>
          <c:w val="0.96273291925465843"/>
          <c:h val="0.94017094017094016"/>
        </c:manualLayout>
      </c:layout>
      <c:barChart>
        <c:barDir val="bar"/>
        <c:grouping val="clustered"/>
        <c:varyColors val="0"/>
        <c:ser>
          <c:idx val="1"/>
          <c:order val="0"/>
          <c:tx>
            <c:strRef>
              <c:f>Sheet1!$C$1</c:f>
              <c:strCache>
                <c:ptCount val="1"/>
              </c:strCache>
            </c:strRef>
          </c:tx>
          <c:spPr>
            <a:solidFill>
              <a:srgbClr val="003399"/>
            </a:solidFill>
            <a:ln w="25502">
              <a:noFill/>
            </a:ln>
          </c:spPr>
          <c:invertIfNegative val="0"/>
          <c:dPt>
            <c:idx val="0"/>
            <c:invertIfNegative val="0"/>
            <c:bubble3D val="0"/>
            <c:spPr>
              <a:solidFill>
                <a:srgbClr val="E28C05"/>
              </a:solidFill>
              <a:ln w="25502">
                <a:noFill/>
              </a:ln>
            </c:spPr>
          </c:dPt>
          <c:dLbls>
            <c:dLbl>
              <c:idx val="1"/>
              <c:layout>
                <c:manualLayout>
                  <c:xMode val="edge"/>
                  <c:yMode val="edge"/>
                  <c:x val="0.61801242236024845"/>
                  <c:y val="0.13675213675213677"/>
                </c:manualLayout>
              </c:layout>
              <c:dLblPos val="outEnd"/>
              <c:showLegendKey val="0"/>
              <c:showVal val="1"/>
              <c:showCatName val="0"/>
              <c:showSerName val="0"/>
              <c:showPercent val="0"/>
              <c:showBubbleSize val="0"/>
            </c:dLbl>
            <c:numFmt formatCode="0%;\(0%\)" sourceLinked="0"/>
            <c:spPr>
              <a:noFill/>
              <a:ln w="25502">
                <a:noFill/>
              </a:ln>
            </c:spPr>
            <c:txPr>
              <a:bodyPr/>
              <a:lstStyle/>
              <a:p>
                <a:pPr>
                  <a:defRPr sz="1004" b="0" i="0" u="none" strike="noStrike" baseline="0">
                    <a:solidFill>
                      <a:srgbClr val="000000"/>
                    </a:solidFill>
                    <a:latin typeface="Arial"/>
                    <a:ea typeface="Arial"/>
                    <a:cs typeface="Arial"/>
                  </a:defRPr>
                </a:pPr>
                <a:endParaRPr lang="cs-CZ"/>
              </a:p>
            </c:txPr>
            <c:dLblPos val="ctr"/>
            <c:showLegendKey val="0"/>
            <c:showVal val="1"/>
            <c:showCatName val="0"/>
            <c:showSerName val="0"/>
            <c:showPercent val="0"/>
            <c:showBubbleSize val="0"/>
            <c:showLeaderLines val="0"/>
          </c:dLbls>
          <c:cat>
            <c:numRef>
              <c:f>Sheet1!$A$2:$A$3</c:f>
              <c:numCache>
                <c:formatCode>General</c:formatCode>
                <c:ptCount val="2"/>
              </c:numCache>
            </c:numRef>
          </c:cat>
          <c:val>
            <c:numRef>
              <c:f>Sheet1!$C$2:$C$3</c:f>
              <c:numCache>
                <c:formatCode>0%</c:formatCode>
                <c:ptCount val="2"/>
                <c:pt idx="0">
                  <c:v>0.18</c:v>
                </c:pt>
                <c:pt idx="1">
                  <c:v>0.38</c:v>
                </c:pt>
              </c:numCache>
            </c:numRef>
          </c:val>
        </c:ser>
        <c:dLbls>
          <c:showLegendKey val="0"/>
          <c:showVal val="1"/>
          <c:showCatName val="0"/>
          <c:showSerName val="0"/>
          <c:showPercent val="0"/>
          <c:showBubbleSize val="0"/>
        </c:dLbls>
        <c:gapWidth val="50"/>
        <c:axId val="138872704"/>
        <c:axId val="138975488"/>
      </c:barChart>
      <c:catAx>
        <c:axId val="138872704"/>
        <c:scaling>
          <c:orientation val="minMax"/>
        </c:scaling>
        <c:delete val="0"/>
        <c:axPos val="l"/>
        <c:numFmt formatCode="General" sourceLinked="0"/>
        <c:majorTickMark val="out"/>
        <c:minorTickMark val="none"/>
        <c:tickLblPos val="nextTo"/>
        <c:spPr>
          <a:ln w="12751">
            <a:solidFill>
              <a:srgbClr val="000000"/>
            </a:solidFill>
            <a:prstDash val="solid"/>
          </a:ln>
        </c:spPr>
        <c:txPr>
          <a:bodyPr rot="0" vert="horz"/>
          <a:lstStyle/>
          <a:p>
            <a:pPr>
              <a:defRPr sz="1004" b="1" i="0" u="none" strike="noStrike" baseline="0">
                <a:solidFill>
                  <a:srgbClr val="000000"/>
                </a:solidFill>
                <a:latin typeface="Arial"/>
                <a:ea typeface="Arial"/>
                <a:cs typeface="Arial"/>
              </a:defRPr>
            </a:pPr>
            <a:endParaRPr lang="cs-CZ"/>
          </a:p>
        </c:txPr>
        <c:crossAx val="138975488"/>
        <c:crosses val="autoZero"/>
        <c:auto val="1"/>
        <c:lblAlgn val="ctr"/>
        <c:lblOffset val="100"/>
        <c:tickLblSkip val="1"/>
        <c:tickMarkSkip val="1"/>
        <c:noMultiLvlLbl val="0"/>
      </c:catAx>
      <c:valAx>
        <c:axId val="138975488"/>
        <c:scaling>
          <c:orientation val="minMax"/>
          <c:max val="0.5"/>
          <c:min val="0"/>
        </c:scaling>
        <c:delete val="1"/>
        <c:axPos val="b"/>
        <c:numFmt formatCode="0%" sourceLinked="1"/>
        <c:majorTickMark val="out"/>
        <c:minorTickMark val="none"/>
        <c:tickLblPos val="nextTo"/>
        <c:crossAx val="138872704"/>
        <c:crosses val="autoZero"/>
        <c:crossBetween val="between"/>
        <c:majorUnit val="0.1"/>
      </c:valAx>
      <c:spPr>
        <a:noFill/>
        <a:ln w="25502">
          <a:noFill/>
        </a:ln>
      </c:spPr>
    </c:plotArea>
    <c:plotVisOnly val="1"/>
    <c:dispBlanksAs val="gap"/>
    <c:showDLblsOverMax val="0"/>
  </c:chart>
  <c:spPr>
    <a:noFill/>
    <a:ln>
      <a:noFill/>
    </a:ln>
  </c:spPr>
  <c:txPr>
    <a:bodyPr/>
    <a:lstStyle/>
    <a:p>
      <a:pPr>
        <a:defRPr sz="1004" b="0" i="0" u="none" strike="noStrike" baseline="0">
          <a:solidFill>
            <a:srgbClr val="000000"/>
          </a:solidFill>
          <a:latin typeface="Arial"/>
          <a:ea typeface="Arial"/>
          <a:cs typeface="Aria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812672176308576E-2"/>
          <c:y val="0.11688311688311692"/>
          <c:w val="0.84848484848484862"/>
          <c:h val="0.84415584415584466"/>
        </c:manualLayout>
      </c:layout>
      <c:barChart>
        <c:barDir val="bar"/>
        <c:grouping val="clustered"/>
        <c:varyColors val="0"/>
        <c:ser>
          <c:idx val="1"/>
          <c:order val="0"/>
          <c:tx>
            <c:strRef>
              <c:f>Sheet1!$C$1</c:f>
              <c:strCache>
                <c:ptCount val="1"/>
              </c:strCache>
            </c:strRef>
          </c:tx>
          <c:spPr>
            <a:solidFill>
              <a:srgbClr val="003399"/>
            </a:solidFill>
            <a:ln w="25104">
              <a:noFill/>
            </a:ln>
          </c:spPr>
          <c:invertIfNegative val="0"/>
          <c:dPt>
            <c:idx val="0"/>
            <c:invertIfNegative val="0"/>
            <c:bubble3D val="0"/>
            <c:spPr>
              <a:solidFill>
                <a:srgbClr val="E28C05"/>
              </a:solidFill>
              <a:ln w="25104">
                <a:noFill/>
              </a:ln>
            </c:spPr>
          </c:dPt>
          <c:dLbls>
            <c:dLbl>
              <c:idx val="0"/>
              <c:layout>
                <c:manualLayout>
                  <c:x val="-2.3900643704453171E-3"/>
                  <c:y val="0"/>
                </c:manualLayout>
              </c:layout>
              <c:tx>
                <c:rich>
                  <a:bodyPr/>
                  <a:lstStyle/>
                  <a:p>
                    <a:pPr>
                      <a:defRPr sz="790" b="1" i="0" u="none" strike="noStrike" baseline="0">
                        <a:solidFill>
                          <a:srgbClr val="000000"/>
                        </a:solidFill>
                        <a:latin typeface="Arial"/>
                        <a:ea typeface="Arial"/>
                        <a:cs typeface="Arial"/>
                      </a:defRPr>
                    </a:pPr>
                    <a:r>
                      <a:t>448</a:t>
                    </a:r>
                  </a:p>
                </c:rich>
              </c:tx>
              <c:numFmt formatCode="0%;\(0%\)" sourceLinked="0"/>
              <c:spPr>
                <a:noFill/>
                <a:ln w="25104">
                  <a:noFill/>
                </a:ln>
              </c:spPr>
              <c:dLblPos val="outEnd"/>
              <c:showLegendKey val="0"/>
              <c:showVal val="0"/>
              <c:showCatName val="0"/>
              <c:showSerName val="0"/>
              <c:showPercent val="0"/>
              <c:showBubbleSize val="0"/>
            </c:dLbl>
            <c:dLbl>
              <c:idx val="1"/>
              <c:layout>
                <c:manualLayout>
                  <c:x val="-8.4869279608205395E-3"/>
                  <c:y val="-2.145127155348648E-2"/>
                </c:manualLayout>
              </c:layout>
              <c:tx>
                <c:rich>
                  <a:bodyPr/>
                  <a:lstStyle/>
                  <a:p>
                    <a:pPr>
                      <a:defRPr sz="790" b="1" i="0" u="none" strike="noStrike" baseline="0">
                        <a:solidFill>
                          <a:srgbClr val="000000"/>
                        </a:solidFill>
                        <a:latin typeface="Arial"/>
                        <a:ea typeface="Arial"/>
                        <a:cs typeface="Arial"/>
                      </a:defRPr>
                    </a:pPr>
                    <a:r>
                      <a:t>701</a:t>
                    </a:r>
                  </a:p>
                </c:rich>
              </c:tx>
              <c:numFmt formatCode="0%;\(0%\)" sourceLinked="0"/>
              <c:spPr>
                <a:noFill/>
                <a:ln w="25104">
                  <a:noFill/>
                </a:ln>
              </c:spPr>
              <c:dLblPos val="outEnd"/>
              <c:showLegendKey val="0"/>
              <c:showVal val="0"/>
              <c:showCatName val="0"/>
              <c:showSerName val="0"/>
              <c:showPercent val="0"/>
              <c:showBubbleSize val="0"/>
            </c:dLbl>
            <c:numFmt formatCode="0%;\(0%\)" sourceLinked="0"/>
            <c:spPr>
              <a:noFill/>
              <a:ln w="25104">
                <a:noFill/>
              </a:ln>
            </c:spPr>
            <c:txPr>
              <a:bodyPr/>
              <a:lstStyle/>
              <a:p>
                <a:pPr>
                  <a:defRPr sz="790" b="1" i="0" u="none" strike="noStrike" baseline="0">
                    <a:solidFill>
                      <a:srgbClr val="FFFFFF"/>
                    </a:solidFill>
                    <a:latin typeface="Arial"/>
                    <a:ea typeface="Arial"/>
                    <a:cs typeface="Arial"/>
                  </a:defRPr>
                </a:pPr>
                <a:endParaRPr lang="cs-CZ"/>
              </a:p>
            </c:txPr>
            <c:dLblPos val="ctr"/>
            <c:showLegendKey val="0"/>
            <c:showVal val="1"/>
            <c:showCatName val="0"/>
            <c:showSerName val="0"/>
            <c:showPercent val="0"/>
            <c:showBubbleSize val="0"/>
            <c:showLeaderLines val="0"/>
          </c:dLbls>
          <c:cat>
            <c:numRef>
              <c:f>Sheet1!$A$2:$A$3</c:f>
              <c:numCache>
                <c:formatCode>General</c:formatCode>
                <c:ptCount val="2"/>
              </c:numCache>
            </c:numRef>
          </c:cat>
          <c:val>
            <c:numRef>
              <c:f>Sheet1!$C$2:$C$3</c:f>
              <c:numCache>
                <c:formatCode>#,##0</c:formatCode>
                <c:ptCount val="2"/>
                <c:pt idx="0">
                  <c:v>448</c:v>
                </c:pt>
                <c:pt idx="1">
                  <c:v>701</c:v>
                </c:pt>
              </c:numCache>
            </c:numRef>
          </c:val>
        </c:ser>
        <c:dLbls>
          <c:showLegendKey val="0"/>
          <c:showVal val="1"/>
          <c:showCatName val="0"/>
          <c:showSerName val="0"/>
          <c:showPercent val="0"/>
          <c:showBubbleSize val="0"/>
        </c:dLbls>
        <c:gapWidth val="50"/>
        <c:axId val="175766912"/>
        <c:axId val="175913984"/>
      </c:barChart>
      <c:catAx>
        <c:axId val="175766912"/>
        <c:scaling>
          <c:orientation val="minMax"/>
        </c:scaling>
        <c:delete val="0"/>
        <c:axPos val="l"/>
        <c:numFmt formatCode="General" sourceLinked="0"/>
        <c:majorTickMark val="out"/>
        <c:minorTickMark val="none"/>
        <c:tickLblPos val="nextTo"/>
        <c:spPr>
          <a:ln w="12552">
            <a:solidFill>
              <a:srgbClr val="000000"/>
            </a:solidFill>
            <a:prstDash val="solid"/>
          </a:ln>
        </c:spPr>
        <c:txPr>
          <a:bodyPr rot="0" vert="horz"/>
          <a:lstStyle/>
          <a:p>
            <a:pPr>
              <a:defRPr sz="990" b="1" i="0" u="none" strike="noStrike" baseline="0">
                <a:solidFill>
                  <a:srgbClr val="000000"/>
                </a:solidFill>
                <a:latin typeface="Arial"/>
                <a:ea typeface="Arial"/>
                <a:cs typeface="Arial"/>
              </a:defRPr>
            </a:pPr>
            <a:endParaRPr lang="cs-CZ"/>
          </a:p>
        </c:txPr>
        <c:crossAx val="175913984"/>
        <c:crosses val="autoZero"/>
        <c:auto val="1"/>
        <c:lblAlgn val="ctr"/>
        <c:lblOffset val="100"/>
        <c:tickLblSkip val="1"/>
        <c:tickMarkSkip val="1"/>
        <c:noMultiLvlLbl val="0"/>
      </c:catAx>
      <c:valAx>
        <c:axId val="175913984"/>
        <c:scaling>
          <c:orientation val="minMax"/>
          <c:max val="750"/>
          <c:min val="0"/>
        </c:scaling>
        <c:delete val="1"/>
        <c:axPos val="b"/>
        <c:numFmt formatCode="#,##0" sourceLinked="1"/>
        <c:majorTickMark val="out"/>
        <c:minorTickMark val="none"/>
        <c:tickLblPos val="nextTo"/>
        <c:crossAx val="175766912"/>
        <c:crosses val="autoZero"/>
        <c:crossBetween val="between"/>
        <c:majorUnit val="150"/>
        <c:minorUnit val="1.5"/>
      </c:valAx>
      <c:spPr>
        <a:noFill/>
        <a:ln w="25400">
          <a:noFill/>
        </a:ln>
      </c:spPr>
    </c:plotArea>
    <c:plotVisOnly val="1"/>
    <c:dispBlanksAs val="gap"/>
    <c:showDLblsOverMax val="0"/>
  </c:chart>
  <c:spPr>
    <a:noFill/>
    <a:ln>
      <a:noFill/>
    </a:ln>
  </c:spPr>
  <c:txPr>
    <a:bodyPr/>
    <a:lstStyle/>
    <a:p>
      <a:pPr>
        <a:defRPr sz="990" b="0" i="0" u="none" strike="noStrike" baseline="0">
          <a:solidFill>
            <a:srgbClr val="000000"/>
          </a:solidFill>
          <a:latin typeface="Arial"/>
          <a:ea typeface="Arial"/>
          <a:cs typeface="Aria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47678018575851E-2"/>
          <c:y val="8.5470085470085479E-3"/>
          <c:w val="0.96284829721362231"/>
          <c:h val="0.94017094017094016"/>
        </c:manualLayout>
      </c:layout>
      <c:barChart>
        <c:barDir val="bar"/>
        <c:grouping val="clustered"/>
        <c:varyColors val="0"/>
        <c:ser>
          <c:idx val="1"/>
          <c:order val="0"/>
          <c:tx>
            <c:strRef>
              <c:f>Sheet1!$C$1</c:f>
              <c:strCache>
                <c:ptCount val="1"/>
              </c:strCache>
            </c:strRef>
          </c:tx>
          <c:spPr>
            <a:solidFill>
              <a:srgbClr val="003399"/>
            </a:solidFill>
            <a:ln w="25532">
              <a:noFill/>
            </a:ln>
          </c:spPr>
          <c:invertIfNegative val="0"/>
          <c:dPt>
            <c:idx val="0"/>
            <c:invertIfNegative val="0"/>
            <c:bubble3D val="0"/>
            <c:spPr>
              <a:solidFill>
                <a:srgbClr val="E28C05"/>
              </a:solidFill>
              <a:ln w="25532">
                <a:noFill/>
              </a:ln>
            </c:spPr>
          </c:dPt>
          <c:dLbls>
            <c:dLbl>
              <c:idx val="1"/>
              <c:layout>
                <c:manualLayout>
                  <c:xMode val="edge"/>
                  <c:yMode val="edge"/>
                  <c:x val="0.65325077399380804"/>
                  <c:y val="0.13675213675213677"/>
                </c:manualLayout>
              </c:layout>
              <c:dLblPos val="outEnd"/>
              <c:showLegendKey val="0"/>
              <c:showVal val="1"/>
              <c:showCatName val="0"/>
              <c:showSerName val="0"/>
              <c:showPercent val="0"/>
              <c:showBubbleSize val="0"/>
            </c:dLbl>
            <c:numFmt formatCode="0%;\(0%\)" sourceLinked="0"/>
            <c:spPr>
              <a:noFill/>
              <a:ln w="25532">
                <a:noFill/>
              </a:ln>
            </c:spPr>
            <c:txPr>
              <a:bodyPr/>
              <a:lstStyle/>
              <a:p>
                <a:pPr>
                  <a:defRPr sz="1005" b="0" i="0" u="none" strike="noStrike" baseline="0">
                    <a:solidFill>
                      <a:srgbClr val="000000"/>
                    </a:solidFill>
                    <a:latin typeface="Arial"/>
                    <a:ea typeface="Arial"/>
                    <a:cs typeface="Arial"/>
                  </a:defRPr>
                </a:pPr>
                <a:endParaRPr lang="cs-CZ"/>
              </a:p>
            </c:txPr>
            <c:dLblPos val="ctr"/>
            <c:showLegendKey val="0"/>
            <c:showVal val="1"/>
            <c:showCatName val="0"/>
            <c:showSerName val="0"/>
            <c:showPercent val="0"/>
            <c:showBubbleSize val="0"/>
            <c:showLeaderLines val="0"/>
          </c:dLbls>
          <c:cat>
            <c:numRef>
              <c:f>Sheet1!$A$2:$A$3</c:f>
              <c:numCache>
                <c:formatCode>General</c:formatCode>
                <c:ptCount val="2"/>
              </c:numCache>
            </c:numRef>
          </c:cat>
          <c:val>
            <c:numRef>
              <c:f>Sheet1!$C$2:$C$3</c:f>
              <c:numCache>
                <c:formatCode>0%</c:formatCode>
                <c:ptCount val="2"/>
                <c:pt idx="0">
                  <c:v>0.21</c:v>
                </c:pt>
                <c:pt idx="1">
                  <c:v>0.4</c:v>
                </c:pt>
              </c:numCache>
            </c:numRef>
          </c:val>
        </c:ser>
        <c:dLbls>
          <c:showLegendKey val="0"/>
          <c:showVal val="1"/>
          <c:showCatName val="0"/>
          <c:showSerName val="0"/>
          <c:showPercent val="0"/>
          <c:showBubbleSize val="0"/>
        </c:dLbls>
        <c:gapWidth val="50"/>
        <c:axId val="157964160"/>
        <c:axId val="219948160"/>
      </c:barChart>
      <c:catAx>
        <c:axId val="157964160"/>
        <c:scaling>
          <c:orientation val="minMax"/>
        </c:scaling>
        <c:delete val="0"/>
        <c:axPos val="l"/>
        <c:numFmt formatCode="General" sourceLinked="0"/>
        <c:majorTickMark val="out"/>
        <c:minorTickMark val="none"/>
        <c:tickLblPos val="nextTo"/>
        <c:spPr>
          <a:ln w="12766">
            <a:solidFill>
              <a:srgbClr val="000000"/>
            </a:solidFill>
            <a:prstDash val="solid"/>
          </a:ln>
        </c:spPr>
        <c:txPr>
          <a:bodyPr rot="0" vert="horz"/>
          <a:lstStyle/>
          <a:p>
            <a:pPr>
              <a:defRPr sz="1005" b="1" i="0" u="none" strike="noStrike" baseline="0">
                <a:solidFill>
                  <a:srgbClr val="000000"/>
                </a:solidFill>
                <a:latin typeface="Arial"/>
                <a:ea typeface="Arial"/>
                <a:cs typeface="Arial"/>
              </a:defRPr>
            </a:pPr>
            <a:endParaRPr lang="cs-CZ"/>
          </a:p>
        </c:txPr>
        <c:crossAx val="219948160"/>
        <c:crosses val="autoZero"/>
        <c:auto val="1"/>
        <c:lblAlgn val="ctr"/>
        <c:lblOffset val="100"/>
        <c:tickLblSkip val="1"/>
        <c:tickMarkSkip val="1"/>
        <c:noMultiLvlLbl val="0"/>
      </c:catAx>
      <c:valAx>
        <c:axId val="219948160"/>
        <c:scaling>
          <c:orientation val="minMax"/>
          <c:max val="0.5"/>
          <c:min val="0"/>
        </c:scaling>
        <c:delete val="1"/>
        <c:axPos val="b"/>
        <c:numFmt formatCode="0%" sourceLinked="1"/>
        <c:majorTickMark val="out"/>
        <c:minorTickMark val="none"/>
        <c:tickLblPos val="nextTo"/>
        <c:crossAx val="157964160"/>
        <c:crosses val="autoZero"/>
        <c:crossBetween val="between"/>
        <c:majorUnit val="0.1"/>
      </c:valAx>
      <c:spPr>
        <a:noFill/>
        <a:ln w="25532">
          <a:noFill/>
        </a:ln>
      </c:spPr>
    </c:plotArea>
    <c:plotVisOnly val="1"/>
    <c:dispBlanksAs val="gap"/>
    <c:showDLblsOverMax val="0"/>
  </c:chart>
  <c:spPr>
    <a:noFill/>
    <a:ln>
      <a:noFill/>
    </a:ln>
  </c:spPr>
  <c:txPr>
    <a:bodyPr/>
    <a:lstStyle/>
    <a:p>
      <a:pPr>
        <a:defRPr sz="1005" b="0" i="0" u="none" strike="noStrike" baseline="0">
          <a:solidFill>
            <a:srgbClr val="000000"/>
          </a:solidFill>
          <a:latin typeface="Arial"/>
          <a:ea typeface="Arial"/>
          <a:cs typeface="Arial"/>
        </a:defRPr>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lvl1pPr defTabSz="942975">
              <a:defRPr sz="1200">
                <a:solidFill>
                  <a:schemeClr val="tx1"/>
                </a:solidFill>
              </a:defRPr>
            </a:lvl1pPr>
          </a:lstStyle>
          <a:p>
            <a:pPr>
              <a:defRPr/>
            </a:pPr>
            <a:endParaRPr lang="en-US"/>
          </a:p>
        </p:txBody>
      </p:sp>
      <p:sp>
        <p:nvSpPr>
          <p:cNvPr id="2048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lvl1pPr algn="r" defTabSz="942975">
              <a:defRPr sz="1200">
                <a:solidFill>
                  <a:schemeClr val="tx1"/>
                </a:solidFill>
              </a:defRPr>
            </a:lvl1pPr>
          </a:lstStyle>
          <a:p>
            <a:pPr>
              <a:defRPr/>
            </a:pPr>
            <a:fld id="{A2737D3C-D74B-4624-9106-D31047346ECB}" type="datetime1">
              <a:rPr lang="en-US"/>
              <a:pPr>
                <a:defRPr/>
              </a:pPr>
              <a:t>11/20/2012</a:t>
            </a:fld>
            <a:endParaRPr lang="en-US"/>
          </a:p>
        </p:txBody>
      </p:sp>
      <p:sp>
        <p:nvSpPr>
          <p:cNvPr id="20484"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4304" tIns="47152" rIns="94304" bIns="47152" numCol="1" anchor="b" anchorCtr="0" compatLnSpc="1">
            <a:prstTxWarp prst="textNoShape">
              <a:avLst/>
            </a:prstTxWarp>
          </a:bodyPr>
          <a:lstStyle>
            <a:lvl1pPr defTabSz="942975">
              <a:defRPr sz="1200">
                <a:solidFill>
                  <a:schemeClr val="tx1"/>
                </a:solidFill>
              </a:defRPr>
            </a:lvl1pPr>
          </a:lstStyle>
          <a:p>
            <a:pPr>
              <a:defRPr/>
            </a:pPr>
            <a:endParaRPr lang="en-US"/>
          </a:p>
        </p:txBody>
      </p:sp>
      <p:sp>
        <p:nvSpPr>
          <p:cNvPr id="20485"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4304" tIns="47152" rIns="94304" bIns="47152" numCol="1" anchor="b" anchorCtr="0" compatLnSpc="1">
            <a:prstTxWarp prst="textNoShape">
              <a:avLst/>
            </a:prstTxWarp>
          </a:bodyPr>
          <a:lstStyle>
            <a:lvl1pPr algn="r" defTabSz="942975">
              <a:defRPr sz="1200">
                <a:solidFill>
                  <a:schemeClr val="tx1"/>
                </a:solidFill>
              </a:defRPr>
            </a:lvl1pPr>
          </a:lstStyle>
          <a:p>
            <a:pPr>
              <a:defRPr/>
            </a:pPr>
            <a:fld id="{AF44B734-3A54-4E26-8CF0-D12AA4B64285}" type="slidenum">
              <a:rPr lang="en-US"/>
              <a:pPr>
                <a:defRPr/>
              </a:pPr>
              <a:t>‹#›</a:t>
            </a:fld>
            <a:endParaRPr lang="en-US"/>
          </a:p>
        </p:txBody>
      </p:sp>
    </p:spTree>
    <p:extLst>
      <p:ext uri="{BB962C8B-B14F-4D97-AF65-F5344CB8AC3E}">
        <p14:creationId xmlns:p14="http://schemas.microsoft.com/office/powerpoint/2010/main" val="615115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lvl1pPr defTabSz="942975">
              <a:defRPr sz="1200">
                <a:solidFill>
                  <a:schemeClr val="tx1"/>
                </a:solidFill>
                <a:latin typeface="Times New Roman" pitchFamily="18" charset="0"/>
              </a:defRPr>
            </a:lvl1pPr>
          </a:lstStyle>
          <a:p>
            <a:pPr>
              <a:defRPr/>
            </a:pPr>
            <a:endParaRPr lang="en-GB" altLang="en-GB"/>
          </a:p>
        </p:txBody>
      </p:sp>
      <p:sp>
        <p:nvSpPr>
          <p:cNvPr id="921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lvl1pPr algn="r" defTabSz="942975">
              <a:defRPr sz="1200">
                <a:solidFill>
                  <a:schemeClr val="tx1"/>
                </a:solidFill>
                <a:latin typeface="Times New Roman" pitchFamily="18" charset="0"/>
              </a:defRPr>
            </a:lvl1pPr>
          </a:lstStyle>
          <a:p>
            <a:pPr>
              <a:defRPr/>
            </a:pPr>
            <a:fld id="{339B8202-89E8-4C74-B920-737C08A846AF}" type="datetime1">
              <a:rPr lang="en-US"/>
              <a:pPr>
                <a:defRPr/>
              </a:pPr>
              <a:t>11/20/2012</a:t>
            </a:fld>
            <a:endParaRPr lang="en-GB" altLang="en-GB"/>
          </a:p>
        </p:txBody>
      </p:sp>
      <p:sp>
        <p:nvSpPr>
          <p:cNvPr id="20484" name="Rectangle 4"/>
          <p:cNvSpPr>
            <a:spLocks noChangeArrowheads="1" noTextEdit="1"/>
          </p:cNvSpPr>
          <p:nvPr>
            <p:ph type="sldImg" idx="2"/>
          </p:nvPr>
        </p:nvSpPr>
        <p:spPr bwMode="auto">
          <a:xfrm>
            <a:off x="777875" y="768350"/>
            <a:ext cx="5545138"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922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4304" tIns="47152" rIns="94304" bIns="47152" numCol="1" anchor="b" anchorCtr="0" compatLnSpc="1">
            <a:prstTxWarp prst="textNoShape">
              <a:avLst/>
            </a:prstTxWarp>
          </a:bodyPr>
          <a:lstStyle>
            <a:lvl1pPr defTabSz="942975">
              <a:defRPr sz="1200">
                <a:solidFill>
                  <a:schemeClr val="tx1"/>
                </a:solidFill>
                <a:latin typeface="Times New Roman" pitchFamily="18" charset="0"/>
              </a:defRPr>
            </a:lvl1pPr>
          </a:lstStyle>
          <a:p>
            <a:pPr>
              <a:defRPr/>
            </a:pPr>
            <a:endParaRPr lang="en-GB" altLang="en-GB"/>
          </a:p>
        </p:txBody>
      </p:sp>
      <p:sp>
        <p:nvSpPr>
          <p:cNvPr id="922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4304" tIns="47152" rIns="94304" bIns="47152" numCol="1" anchor="b" anchorCtr="0" compatLnSpc="1">
            <a:prstTxWarp prst="textNoShape">
              <a:avLst/>
            </a:prstTxWarp>
          </a:bodyPr>
          <a:lstStyle>
            <a:lvl1pPr algn="r" defTabSz="942975">
              <a:defRPr sz="1200">
                <a:solidFill>
                  <a:schemeClr val="tx1"/>
                </a:solidFill>
                <a:latin typeface="Times New Roman" pitchFamily="18" charset="0"/>
              </a:defRPr>
            </a:lvl1pPr>
          </a:lstStyle>
          <a:p>
            <a:pPr>
              <a:defRPr/>
            </a:pPr>
            <a:fld id="{99BFE386-82A5-41C7-A94E-084AFD32FE3F}" type="slidenum">
              <a:rPr lang="en-GB" altLang="en-GB"/>
              <a:pPr>
                <a:defRPr/>
              </a:pPr>
              <a:t>‹#›</a:t>
            </a:fld>
            <a:endParaRPr lang="en-GB" altLang="en-GB"/>
          </a:p>
        </p:txBody>
      </p:sp>
    </p:spTree>
    <p:extLst>
      <p:ext uri="{BB962C8B-B14F-4D97-AF65-F5344CB8AC3E}">
        <p14:creationId xmlns:p14="http://schemas.microsoft.com/office/powerpoint/2010/main" val="196976914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fld id="{D7F73463-84D2-4614-B4AE-AF4B406A7C0A}" type="datetime1">
              <a:rPr lang="en-US" sz="1200" smtClean="0">
                <a:solidFill>
                  <a:schemeClr val="tx1"/>
                </a:solidFill>
                <a:latin typeface="Times New Roman" pitchFamily="18" charset="0"/>
              </a:rPr>
              <a:pPr eaLnBrk="1" hangingPunct="1"/>
              <a:t>11/20/2012</a:t>
            </a:fld>
            <a:endParaRPr lang="en-GB" altLang="en-GB" sz="1200" smtClean="0">
              <a:solidFill>
                <a:schemeClr val="tx1"/>
              </a:solidFill>
              <a:latin typeface="Times New Roman" pitchFamily="18" charset="0"/>
            </a:endParaRP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fld id="{DCBAC7D3-79F5-4FE6-ACBE-7716CC391664}" type="slidenum">
              <a:rPr lang="en-GB" altLang="en-GB" sz="1200" smtClean="0">
                <a:solidFill>
                  <a:schemeClr val="tx1"/>
                </a:solidFill>
                <a:latin typeface="Times New Roman" pitchFamily="18" charset="0"/>
              </a:rPr>
              <a:pPr eaLnBrk="1" hangingPunct="1"/>
              <a:t>1</a:t>
            </a:fld>
            <a:endParaRPr lang="en-GB" altLang="en-GB" sz="1200" smtClean="0">
              <a:solidFill>
                <a:schemeClr val="tx1"/>
              </a:solidFill>
              <a:latin typeface="Times New Roman" pitchFamily="18" charset="0"/>
            </a:endParaRPr>
          </a:p>
        </p:txBody>
      </p:sp>
      <p:sp>
        <p:nvSpPr>
          <p:cNvPr id="21508" name="Rectangle 2"/>
          <p:cNvSpPr>
            <a:spLocks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785813" y="771525"/>
            <a:ext cx="5537200" cy="3833813"/>
          </a:xfrm>
          <a:ln/>
        </p:spPr>
      </p:sp>
      <p:sp>
        <p:nvSpPr>
          <p:cNvPr id="77827" name="Notes Placeholder 2"/>
          <p:cNvSpPr>
            <a:spLocks noGrp="1"/>
          </p:cNvSpPr>
          <p:nvPr>
            <p:ph type="body" idx="1"/>
          </p:nvPr>
        </p:nvSpPr>
        <p:spPr>
          <a:xfrm>
            <a:off x="947738" y="4856163"/>
            <a:ext cx="5203825"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6" tIns="47652" rIns="95306" bIns="47652"/>
          <a:lstStyle/>
          <a:p>
            <a:endParaRPr lang="en-GB" smtClean="0"/>
          </a:p>
        </p:txBody>
      </p:sp>
      <p:sp>
        <p:nvSpPr>
          <p:cNvPr id="77828" name="Date Placeholder 3"/>
          <p:cNvSpPr txBox="1">
            <a:spLocks noGrp="1"/>
          </p:cNvSpPr>
          <p:nvPr/>
        </p:nvSpPr>
        <p:spPr bwMode="auto">
          <a:xfrm>
            <a:off x="4022725" y="0"/>
            <a:ext cx="30765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6" tIns="47652" rIns="95306" bIns="47652"/>
          <a:lstStyle>
            <a:lvl1pPr defTabSz="952500" eaLnBrk="0" hangingPunct="0">
              <a:defRPr sz="2000">
                <a:solidFill>
                  <a:srgbClr val="000000"/>
                </a:solidFill>
                <a:latin typeface="Arial" charset="0"/>
                <a:cs typeface="Times New Roman" pitchFamily="18" charset="0"/>
              </a:defRPr>
            </a:lvl1pPr>
            <a:lvl2pPr marL="742950" indent="-285750" defTabSz="952500" eaLnBrk="0" hangingPunct="0">
              <a:defRPr sz="2000">
                <a:solidFill>
                  <a:srgbClr val="000000"/>
                </a:solidFill>
                <a:latin typeface="Arial" charset="0"/>
                <a:cs typeface="Times New Roman" pitchFamily="18" charset="0"/>
              </a:defRPr>
            </a:lvl2pPr>
            <a:lvl3pPr marL="1143000" indent="-228600" defTabSz="952500" eaLnBrk="0" hangingPunct="0">
              <a:defRPr sz="2000">
                <a:solidFill>
                  <a:srgbClr val="000000"/>
                </a:solidFill>
                <a:latin typeface="Arial" charset="0"/>
                <a:cs typeface="Times New Roman" pitchFamily="18" charset="0"/>
              </a:defRPr>
            </a:lvl3pPr>
            <a:lvl4pPr marL="1600200" indent="-228600" defTabSz="952500" eaLnBrk="0" hangingPunct="0">
              <a:defRPr sz="2000">
                <a:solidFill>
                  <a:srgbClr val="000000"/>
                </a:solidFill>
                <a:latin typeface="Arial" charset="0"/>
                <a:cs typeface="Times New Roman" pitchFamily="18" charset="0"/>
              </a:defRPr>
            </a:lvl4pPr>
            <a:lvl5pPr marL="2057400" indent="-228600" defTabSz="952500" eaLnBrk="0" hangingPunct="0">
              <a:defRPr sz="2000">
                <a:solidFill>
                  <a:srgbClr val="000000"/>
                </a:solidFill>
                <a:latin typeface="Arial" charset="0"/>
                <a:cs typeface="Times New Roman" pitchFamily="18" charset="0"/>
              </a:defRPr>
            </a:lvl5pPr>
            <a:lvl6pPr marL="2514600" indent="-228600" defTabSz="9525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525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525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52500"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D4002258-1F47-4859-8B60-C857F39D2259}" type="datetime1">
              <a:rPr lang="en-US" sz="1400">
                <a:solidFill>
                  <a:schemeClr val="tx1"/>
                </a:solidFill>
                <a:latin typeface="Times New Roman" pitchFamily="18" charset="0"/>
              </a:rPr>
              <a:pPr algn="r" eaLnBrk="1" hangingPunct="1"/>
              <a:t>11/20/2012</a:t>
            </a:fld>
            <a:endParaRPr lang="en-GB" altLang="en-GB" sz="1400">
              <a:solidFill>
                <a:schemeClr val="tx1"/>
              </a:solidFill>
              <a:latin typeface="Times New Roman" pitchFamily="18" charset="0"/>
            </a:endParaRPr>
          </a:p>
        </p:txBody>
      </p:sp>
      <p:sp>
        <p:nvSpPr>
          <p:cNvPr id="77829" name="Slide Number Placeholder 4"/>
          <p:cNvSpPr txBox="1">
            <a:spLocks noGrp="1"/>
          </p:cNvSpPr>
          <p:nvPr/>
        </p:nvSpPr>
        <p:spPr bwMode="auto">
          <a:xfrm>
            <a:off x="4022725" y="9725025"/>
            <a:ext cx="30765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6" tIns="47652" rIns="95306" bIns="47652" anchor="b"/>
          <a:lstStyle>
            <a:lvl1pPr defTabSz="952500" eaLnBrk="0" hangingPunct="0">
              <a:defRPr sz="2000">
                <a:solidFill>
                  <a:srgbClr val="000000"/>
                </a:solidFill>
                <a:latin typeface="Arial" charset="0"/>
                <a:cs typeface="Times New Roman" pitchFamily="18" charset="0"/>
              </a:defRPr>
            </a:lvl1pPr>
            <a:lvl2pPr marL="742950" indent="-285750" defTabSz="952500" eaLnBrk="0" hangingPunct="0">
              <a:defRPr sz="2000">
                <a:solidFill>
                  <a:srgbClr val="000000"/>
                </a:solidFill>
                <a:latin typeface="Arial" charset="0"/>
                <a:cs typeface="Times New Roman" pitchFamily="18" charset="0"/>
              </a:defRPr>
            </a:lvl2pPr>
            <a:lvl3pPr marL="1143000" indent="-228600" defTabSz="952500" eaLnBrk="0" hangingPunct="0">
              <a:defRPr sz="2000">
                <a:solidFill>
                  <a:srgbClr val="000000"/>
                </a:solidFill>
                <a:latin typeface="Arial" charset="0"/>
                <a:cs typeface="Times New Roman" pitchFamily="18" charset="0"/>
              </a:defRPr>
            </a:lvl3pPr>
            <a:lvl4pPr marL="1600200" indent="-228600" defTabSz="952500" eaLnBrk="0" hangingPunct="0">
              <a:defRPr sz="2000">
                <a:solidFill>
                  <a:srgbClr val="000000"/>
                </a:solidFill>
                <a:latin typeface="Arial" charset="0"/>
                <a:cs typeface="Times New Roman" pitchFamily="18" charset="0"/>
              </a:defRPr>
            </a:lvl4pPr>
            <a:lvl5pPr marL="2057400" indent="-228600" defTabSz="952500" eaLnBrk="0" hangingPunct="0">
              <a:defRPr sz="2000">
                <a:solidFill>
                  <a:srgbClr val="000000"/>
                </a:solidFill>
                <a:latin typeface="Arial" charset="0"/>
                <a:cs typeface="Times New Roman" pitchFamily="18" charset="0"/>
              </a:defRPr>
            </a:lvl5pPr>
            <a:lvl6pPr marL="2514600" indent="-228600" defTabSz="9525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525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525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52500"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C48757BD-B21F-441F-BC39-84C32510C3D7}" type="slidenum">
              <a:rPr lang="en-GB" altLang="en-GB" sz="1400">
                <a:solidFill>
                  <a:schemeClr val="tx1"/>
                </a:solidFill>
                <a:latin typeface="Times New Roman" pitchFamily="18" charset="0"/>
              </a:rPr>
              <a:pPr algn="r" eaLnBrk="1" hangingPunct="1"/>
              <a:t>10</a:t>
            </a:fld>
            <a:endParaRPr lang="en-GB" altLang="en-GB" sz="140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txBox="1">
            <a:spLocks noGrp="1" noChangeArrowheads="1"/>
          </p:cNvSpPr>
          <p:nvPr/>
        </p:nvSpPr>
        <p:spPr bwMode="auto">
          <a:xfrm>
            <a:off x="4022725"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9E454D08-D9D5-489C-97E0-39E55EE15776}" type="datetime1">
              <a:rPr lang="en-GB" sz="1300">
                <a:solidFill>
                  <a:schemeClr val="tx1"/>
                </a:solidFill>
                <a:latin typeface="Times New Roman" pitchFamily="18" charset="0"/>
              </a:rPr>
              <a:pPr algn="r" eaLnBrk="1" hangingPunct="1"/>
              <a:t>20/11/2012</a:t>
            </a:fld>
            <a:endParaRPr lang="en-GB" altLang="en-GB" sz="1300">
              <a:solidFill>
                <a:schemeClr val="tx1"/>
              </a:solidFill>
              <a:latin typeface="Times New Roman" pitchFamily="18" charset="0"/>
            </a:endParaRPr>
          </a:p>
        </p:txBody>
      </p:sp>
      <p:sp>
        <p:nvSpPr>
          <p:cNvPr id="84995"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nchor="b"/>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57EAEC73-920C-44BF-921B-89B1D0079D6F}" type="slidenum">
              <a:rPr lang="en-GB" altLang="en-GB" sz="1300">
                <a:solidFill>
                  <a:schemeClr val="tx1"/>
                </a:solidFill>
                <a:latin typeface="Times New Roman" pitchFamily="18" charset="0"/>
              </a:rPr>
              <a:pPr algn="r" eaLnBrk="1" hangingPunct="1"/>
              <a:t>12</a:t>
            </a:fld>
            <a:endParaRPr lang="en-GB" altLang="en-GB" sz="1300">
              <a:solidFill>
                <a:schemeClr val="tx1"/>
              </a:solidFill>
              <a:latin typeface="Times New Roman" pitchFamily="18" charset="0"/>
            </a:endParaRPr>
          </a:p>
        </p:txBody>
      </p:sp>
      <p:sp>
        <p:nvSpPr>
          <p:cNvPr id="84996" name="Rectangle 2"/>
          <p:cNvSpPr>
            <a:spLocks noChangeArrowheads="1" noTextEdit="1"/>
          </p:cNvSpPr>
          <p:nvPr>
            <p:ph type="sldImg"/>
          </p:nvPr>
        </p:nvSpPr>
        <p:spPr>
          <a:xfrm>
            <a:off x="779463" y="768350"/>
            <a:ext cx="5543550" cy="3838575"/>
          </a:xfrm>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p>
            <a:pPr eaLnBrk="1" hangingPunct="1"/>
            <a:endParaRPr lang="en-GB" i="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4022725"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280D1CE5-F3EE-4A0B-89DB-7001693A009C}" type="datetime1">
              <a:rPr lang="en-GB" sz="1300">
                <a:solidFill>
                  <a:schemeClr val="tx1"/>
                </a:solidFill>
                <a:latin typeface="Times New Roman" pitchFamily="18" charset="0"/>
              </a:rPr>
              <a:pPr algn="r" eaLnBrk="1" hangingPunct="1"/>
              <a:t>20/11/2012</a:t>
            </a:fld>
            <a:endParaRPr lang="en-GB" altLang="en-GB" sz="1300">
              <a:solidFill>
                <a:schemeClr val="tx1"/>
              </a:solidFill>
              <a:latin typeface="Times New Roman" pitchFamily="18" charset="0"/>
            </a:endParaRPr>
          </a:p>
        </p:txBody>
      </p:sp>
      <p:sp>
        <p:nvSpPr>
          <p:cNvPr id="80899"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nchor="b"/>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9EBEE4C8-4B84-4B80-91E1-218F325111D6}" type="slidenum">
              <a:rPr lang="en-GB" altLang="en-GB" sz="1300">
                <a:solidFill>
                  <a:schemeClr val="tx1"/>
                </a:solidFill>
                <a:latin typeface="Times New Roman" pitchFamily="18" charset="0"/>
              </a:rPr>
              <a:pPr algn="r" eaLnBrk="1" hangingPunct="1"/>
              <a:t>13</a:t>
            </a:fld>
            <a:endParaRPr lang="en-GB" altLang="en-GB" sz="1300">
              <a:solidFill>
                <a:schemeClr val="tx1"/>
              </a:solidFill>
              <a:latin typeface="Times New Roman" pitchFamily="18" charset="0"/>
            </a:endParaRPr>
          </a:p>
        </p:txBody>
      </p:sp>
      <p:sp>
        <p:nvSpPr>
          <p:cNvPr id="80900" name="Rectangle 2"/>
          <p:cNvSpPr>
            <a:spLocks noChangeArrowheads="1" noTextEdit="1"/>
          </p:cNvSpPr>
          <p:nvPr>
            <p:ph type="sldImg"/>
          </p:nvPr>
        </p:nvSpPr>
        <p:spPr>
          <a:xfrm>
            <a:off x="777875" y="768350"/>
            <a:ext cx="5543550" cy="3838575"/>
          </a:xfrm>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noGrp="1" noChangeArrowheads="1"/>
          </p:cNvSpPr>
          <p:nvPr/>
        </p:nvSpPr>
        <p:spPr bwMode="auto">
          <a:xfrm>
            <a:off x="4022725"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D0223531-A400-4F91-87D9-8299AEF0FF32}" type="datetime1">
              <a:rPr lang="en-US" sz="1300">
                <a:solidFill>
                  <a:schemeClr val="tx1"/>
                </a:solidFill>
                <a:latin typeface="Times New Roman" pitchFamily="18" charset="0"/>
              </a:rPr>
              <a:pPr algn="r" eaLnBrk="1" hangingPunct="1"/>
              <a:t>11/20/2012</a:t>
            </a:fld>
            <a:endParaRPr lang="en-GB" altLang="en-GB" sz="1300">
              <a:solidFill>
                <a:schemeClr val="tx1"/>
              </a:solidFill>
              <a:latin typeface="Times New Roman" pitchFamily="18" charset="0"/>
            </a:endParaRPr>
          </a:p>
        </p:txBody>
      </p:sp>
      <p:sp>
        <p:nvSpPr>
          <p:cNvPr id="87043"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nchor="b"/>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A731F0FB-8EA2-46D4-9D04-A44D9CC1564C}" type="slidenum">
              <a:rPr lang="en-GB" altLang="en-GB" sz="1300">
                <a:solidFill>
                  <a:schemeClr val="tx1"/>
                </a:solidFill>
                <a:latin typeface="Times New Roman" pitchFamily="18" charset="0"/>
              </a:rPr>
              <a:pPr algn="r" eaLnBrk="1" hangingPunct="1"/>
              <a:t>14</a:t>
            </a:fld>
            <a:endParaRPr lang="en-GB" altLang="en-GB" sz="1300">
              <a:solidFill>
                <a:schemeClr val="tx1"/>
              </a:solidFill>
              <a:latin typeface="Times New Roman" pitchFamily="18" charset="0"/>
            </a:endParaRPr>
          </a:p>
        </p:txBody>
      </p:sp>
      <p:sp>
        <p:nvSpPr>
          <p:cNvPr id="87044" name="Rectangle 2"/>
          <p:cNvSpPr>
            <a:spLocks noChangeArrowheads="1" noTextEdit="1"/>
          </p:cNvSpPr>
          <p:nvPr>
            <p:ph type="sldImg"/>
          </p:nvPr>
        </p:nvSpPr>
        <p:spPr>
          <a:xfrm>
            <a:off x="777875" y="768350"/>
            <a:ext cx="5543550" cy="3838575"/>
          </a:xfrm>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p>
            <a:pPr eaLnBrk="1" hangingPunct="1"/>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fld id="{D478879C-5859-4D0E-AEB7-ACF0698FABC1}" type="datetime1">
              <a:rPr lang="en-US" sz="1200" smtClean="0">
                <a:solidFill>
                  <a:schemeClr val="tx1"/>
                </a:solidFill>
                <a:latin typeface="Times New Roman" pitchFamily="18" charset="0"/>
              </a:rPr>
              <a:pPr eaLnBrk="1" hangingPunct="1"/>
              <a:t>11/20/2012</a:t>
            </a:fld>
            <a:endParaRPr lang="en-GB" altLang="en-GB" sz="1200" smtClean="0">
              <a:solidFill>
                <a:schemeClr val="tx1"/>
              </a:solidFill>
              <a:latin typeface="Times New Roman" pitchFamily="18" charset="0"/>
            </a:endParaRPr>
          </a:p>
        </p:txBody>
      </p:sp>
      <p:sp>
        <p:nvSpPr>
          <p:cNvPr id="37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fld id="{82A2AE10-8EC0-4E9E-8A6F-659E1E17D6EC}" type="slidenum">
              <a:rPr lang="en-GB" altLang="en-GB" sz="1200" smtClean="0">
                <a:solidFill>
                  <a:schemeClr val="tx1"/>
                </a:solidFill>
                <a:latin typeface="Times New Roman" pitchFamily="18" charset="0"/>
              </a:rPr>
              <a:pPr eaLnBrk="1" hangingPunct="1"/>
              <a:t>66</a:t>
            </a:fld>
            <a:endParaRPr lang="en-GB" altLang="en-GB" sz="1200" smtClean="0">
              <a:solidFill>
                <a:schemeClr val="tx1"/>
              </a:solidFill>
              <a:latin typeface="Times New Roman" pitchFamily="18" charset="0"/>
            </a:endParaRPr>
          </a:p>
        </p:txBody>
      </p:sp>
      <p:sp>
        <p:nvSpPr>
          <p:cNvPr id="37892" name="Rectangle 2"/>
          <p:cNvSpPr>
            <a:spLocks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4022725"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F0628C62-17A7-4D81-B91F-9E5F605A61ED}" type="datetime1">
              <a:rPr lang="en-GB" sz="1300">
                <a:solidFill>
                  <a:schemeClr val="tx1"/>
                </a:solidFill>
                <a:latin typeface="Times New Roman" pitchFamily="18" charset="0"/>
              </a:rPr>
              <a:pPr algn="r" eaLnBrk="1" hangingPunct="1"/>
              <a:t>20/11/2012</a:t>
            </a:fld>
            <a:endParaRPr lang="en-GB" altLang="en-GB" sz="1300">
              <a:solidFill>
                <a:schemeClr val="tx1"/>
              </a:solidFill>
              <a:latin typeface="Times New Roman" pitchFamily="18" charset="0"/>
            </a:endParaRPr>
          </a:p>
        </p:txBody>
      </p:sp>
      <p:sp>
        <p:nvSpPr>
          <p:cNvPr id="66563"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nchor="b"/>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D16986F2-75E3-40F5-80DB-2577C7235D9A}" type="slidenum">
              <a:rPr lang="en-GB" altLang="en-GB" sz="1300">
                <a:solidFill>
                  <a:schemeClr val="tx1"/>
                </a:solidFill>
                <a:latin typeface="Times New Roman" pitchFamily="18" charset="0"/>
              </a:rPr>
              <a:pPr algn="r" eaLnBrk="1" hangingPunct="1"/>
              <a:t>2</a:t>
            </a:fld>
            <a:endParaRPr lang="en-GB" altLang="en-GB" sz="1300">
              <a:solidFill>
                <a:schemeClr val="tx1"/>
              </a:solidFill>
              <a:latin typeface="Times New Roman" pitchFamily="18" charset="0"/>
            </a:endParaRPr>
          </a:p>
        </p:txBody>
      </p:sp>
      <p:sp>
        <p:nvSpPr>
          <p:cNvPr id="66564" name="Rectangle 2"/>
          <p:cNvSpPr>
            <a:spLocks noChangeArrowheads="1" noTextEdit="1"/>
          </p:cNvSpPr>
          <p:nvPr>
            <p:ph type="sldImg"/>
          </p:nvPr>
        </p:nvSpPr>
        <p:spPr>
          <a:xfrm>
            <a:off x="777875" y="768350"/>
            <a:ext cx="5543550" cy="3838575"/>
          </a:xfrm>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txBox="1">
            <a:spLocks noGrp="1" noChangeArrowheads="1"/>
          </p:cNvSpPr>
          <p:nvPr/>
        </p:nvSpPr>
        <p:spPr bwMode="auto">
          <a:xfrm>
            <a:off x="4022725"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4" tIns="47152" rIns="94304" bIns="47152"/>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156DF921-BE60-4CF1-8473-5281F10AC95B}" type="datetime1">
              <a:rPr lang="en-US" sz="1200">
                <a:solidFill>
                  <a:schemeClr val="tx1"/>
                </a:solidFill>
                <a:latin typeface="Times New Roman" pitchFamily="18" charset="0"/>
              </a:rPr>
              <a:pPr algn="r" eaLnBrk="1" hangingPunct="1"/>
              <a:t>11/20/2012</a:t>
            </a:fld>
            <a:endParaRPr lang="en-GB" altLang="en-GB" sz="1200">
              <a:solidFill>
                <a:schemeClr val="tx1"/>
              </a:solidFill>
              <a:latin typeface="Times New Roman" pitchFamily="18" charset="0"/>
            </a:endParaRPr>
          </a:p>
        </p:txBody>
      </p:sp>
      <p:sp>
        <p:nvSpPr>
          <p:cNvPr id="112643"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4" tIns="47152" rIns="94304" bIns="47152" anchor="b"/>
          <a:lstStyle>
            <a:lvl1pPr defTabSz="942975" eaLnBrk="0" hangingPunct="0">
              <a:defRPr sz="2000">
                <a:solidFill>
                  <a:srgbClr val="000000"/>
                </a:solidFill>
                <a:latin typeface="Arial" charset="0"/>
                <a:cs typeface="Times New Roman" pitchFamily="18" charset="0"/>
              </a:defRPr>
            </a:lvl1pPr>
            <a:lvl2pPr marL="742950" indent="-285750" defTabSz="942975" eaLnBrk="0" hangingPunct="0">
              <a:defRPr sz="2000">
                <a:solidFill>
                  <a:srgbClr val="000000"/>
                </a:solidFill>
                <a:latin typeface="Arial" charset="0"/>
                <a:cs typeface="Times New Roman" pitchFamily="18" charset="0"/>
              </a:defRPr>
            </a:lvl2pPr>
            <a:lvl3pPr marL="1143000" indent="-228600" defTabSz="942975" eaLnBrk="0" hangingPunct="0">
              <a:defRPr sz="2000">
                <a:solidFill>
                  <a:srgbClr val="000000"/>
                </a:solidFill>
                <a:latin typeface="Arial" charset="0"/>
                <a:cs typeface="Times New Roman" pitchFamily="18" charset="0"/>
              </a:defRPr>
            </a:lvl3pPr>
            <a:lvl4pPr marL="1600200" indent="-228600" defTabSz="942975" eaLnBrk="0" hangingPunct="0">
              <a:defRPr sz="2000">
                <a:solidFill>
                  <a:srgbClr val="000000"/>
                </a:solidFill>
                <a:latin typeface="Arial" charset="0"/>
                <a:cs typeface="Times New Roman" pitchFamily="18" charset="0"/>
              </a:defRPr>
            </a:lvl4pPr>
            <a:lvl5pPr marL="2057400" indent="-228600" defTabSz="942975" eaLnBrk="0" hangingPunct="0">
              <a:defRPr sz="2000">
                <a:solidFill>
                  <a:srgbClr val="000000"/>
                </a:solidFill>
                <a:latin typeface="Arial" charset="0"/>
                <a:cs typeface="Times New Roman" pitchFamily="18" charset="0"/>
              </a:defRPr>
            </a:lvl5pPr>
            <a:lvl6pPr marL="2514600" indent="-228600" defTabSz="942975"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42975"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42975"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42975"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F987A532-E7DD-4335-8D16-18E7904AEF12}" type="slidenum">
              <a:rPr lang="en-GB" altLang="en-GB" sz="1200">
                <a:solidFill>
                  <a:schemeClr val="tx1"/>
                </a:solidFill>
                <a:latin typeface="Times New Roman" pitchFamily="18" charset="0"/>
              </a:rPr>
              <a:pPr algn="r" eaLnBrk="1" hangingPunct="1"/>
              <a:t>3</a:t>
            </a:fld>
            <a:endParaRPr lang="en-GB" altLang="en-GB" sz="1200">
              <a:solidFill>
                <a:schemeClr val="tx1"/>
              </a:solidFill>
              <a:latin typeface="Times New Roman" pitchFamily="18" charset="0"/>
            </a:endParaRPr>
          </a:p>
        </p:txBody>
      </p:sp>
      <p:sp>
        <p:nvSpPr>
          <p:cNvPr id="112644" name="Rectangle 2"/>
          <p:cNvSpPr>
            <a:spLocks noChangeArrowheads="1" noTextEdit="1"/>
          </p:cNvSpPr>
          <p:nvPr>
            <p:ph type="sldImg"/>
          </p:nvPr>
        </p:nvSpPr>
        <p:spPr>
          <a:xfrm>
            <a:off x="777875" y="768350"/>
            <a:ext cx="5543550" cy="3838575"/>
          </a:xfrm>
          <a:ln/>
        </p:spPr>
      </p:sp>
      <p:sp>
        <p:nvSpPr>
          <p:cNvPr id="112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85813" y="771525"/>
            <a:ext cx="5532437" cy="3830638"/>
          </a:xfrm>
          <a:ln/>
        </p:spPr>
      </p:sp>
      <p:sp>
        <p:nvSpPr>
          <p:cNvPr id="71683" name="Rectangle 3"/>
          <p:cNvSpPr>
            <a:spLocks noGrp="1" noChangeArrowheads="1"/>
          </p:cNvSpPr>
          <p:nvPr>
            <p:ph type="body" idx="1"/>
          </p:nvPr>
        </p:nvSpPr>
        <p:spPr>
          <a:xfrm>
            <a:off x="949325" y="4856163"/>
            <a:ext cx="5199063"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05" tIns="46499" rIns="93005" bIns="46499"/>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785813" y="771525"/>
            <a:ext cx="5537200" cy="3833813"/>
          </a:xfrm>
          <a:ln/>
        </p:spPr>
      </p:sp>
      <p:sp>
        <p:nvSpPr>
          <p:cNvPr id="73731" name="Notes Placeholder 2"/>
          <p:cNvSpPr>
            <a:spLocks noGrp="1"/>
          </p:cNvSpPr>
          <p:nvPr>
            <p:ph type="body" idx="1"/>
          </p:nvPr>
        </p:nvSpPr>
        <p:spPr>
          <a:xfrm>
            <a:off x="947738" y="4856163"/>
            <a:ext cx="5203825"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6" tIns="47652" rIns="95306" bIns="47652"/>
          <a:lstStyle/>
          <a:p>
            <a:pPr eaLnBrk="1" hangingPunct="1"/>
            <a:endParaRPr lang="en-GB" smtClean="0"/>
          </a:p>
        </p:txBody>
      </p:sp>
      <p:sp>
        <p:nvSpPr>
          <p:cNvPr id="73732" name="Date Placeholder 3"/>
          <p:cNvSpPr txBox="1">
            <a:spLocks noGrp="1"/>
          </p:cNvSpPr>
          <p:nvPr/>
        </p:nvSpPr>
        <p:spPr bwMode="auto">
          <a:xfrm>
            <a:off x="4022725" y="0"/>
            <a:ext cx="30765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6" tIns="47652" rIns="95306" bIns="47652"/>
          <a:lstStyle>
            <a:lvl1pPr defTabSz="952500" eaLnBrk="0" hangingPunct="0">
              <a:defRPr sz="2000">
                <a:solidFill>
                  <a:srgbClr val="000000"/>
                </a:solidFill>
                <a:latin typeface="Arial" charset="0"/>
                <a:cs typeface="Times New Roman" pitchFamily="18" charset="0"/>
              </a:defRPr>
            </a:lvl1pPr>
            <a:lvl2pPr marL="742950" indent="-285750" defTabSz="952500" eaLnBrk="0" hangingPunct="0">
              <a:defRPr sz="2000">
                <a:solidFill>
                  <a:srgbClr val="000000"/>
                </a:solidFill>
                <a:latin typeface="Arial" charset="0"/>
                <a:cs typeface="Times New Roman" pitchFamily="18" charset="0"/>
              </a:defRPr>
            </a:lvl2pPr>
            <a:lvl3pPr marL="1143000" indent="-228600" defTabSz="952500" eaLnBrk="0" hangingPunct="0">
              <a:defRPr sz="2000">
                <a:solidFill>
                  <a:srgbClr val="000000"/>
                </a:solidFill>
                <a:latin typeface="Arial" charset="0"/>
                <a:cs typeface="Times New Roman" pitchFamily="18" charset="0"/>
              </a:defRPr>
            </a:lvl3pPr>
            <a:lvl4pPr marL="1600200" indent="-228600" defTabSz="952500" eaLnBrk="0" hangingPunct="0">
              <a:defRPr sz="2000">
                <a:solidFill>
                  <a:srgbClr val="000000"/>
                </a:solidFill>
                <a:latin typeface="Arial" charset="0"/>
                <a:cs typeface="Times New Roman" pitchFamily="18" charset="0"/>
              </a:defRPr>
            </a:lvl4pPr>
            <a:lvl5pPr marL="2057400" indent="-228600" defTabSz="952500" eaLnBrk="0" hangingPunct="0">
              <a:defRPr sz="2000">
                <a:solidFill>
                  <a:srgbClr val="000000"/>
                </a:solidFill>
                <a:latin typeface="Arial" charset="0"/>
                <a:cs typeface="Times New Roman" pitchFamily="18" charset="0"/>
              </a:defRPr>
            </a:lvl5pPr>
            <a:lvl6pPr marL="2514600" indent="-228600" defTabSz="9525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525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525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52500"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910EA0DD-98E8-416B-8C9D-321EC382620C}" type="datetime1">
              <a:rPr lang="en-US" sz="1400">
                <a:solidFill>
                  <a:schemeClr val="tx1"/>
                </a:solidFill>
                <a:latin typeface="Times New Roman" pitchFamily="18" charset="0"/>
              </a:rPr>
              <a:pPr algn="r" eaLnBrk="1" hangingPunct="1"/>
              <a:t>11/20/2012</a:t>
            </a:fld>
            <a:endParaRPr lang="en-GB" altLang="en-GB" sz="1400">
              <a:solidFill>
                <a:schemeClr val="tx1"/>
              </a:solidFill>
              <a:latin typeface="Times New Roman" pitchFamily="18" charset="0"/>
            </a:endParaRPr>
          </a:p>
        </p:txBody>
      </p:sp>
      <p:sp>
        <p:nvSpPr>
          <p:cNvPr id="73733" name="Slide Number Placeholder 4"/>
          <p:cNvSpPr txBox="1">
            <a:spLocks noGrp="1"/>
          </p:cNvSpPr>
          <p:nvPr/>
        </p:nvSpPr>
        <p:spPr bwMode="auto">
          <a:xfrm>
            <a:off x="4022725" y="9725025"/>
            <a:ext cx="30765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6" tIns="47652" rIns="95306" bIns="47652" anchor="b"/>
          <a:lstStyle>
            <a:lvl1pPr defTabSz="952500" eaLnBrk="0" hangingPunct="0">
              <a:defRPr sz="2000">
                <a:solidFill>
                  <a:srgbClr val="000000"/>
                </a:solidFill>
                <a:latin typeface="Arial" charset="0"/>
                <a:cs typeface="Times New Roman" pitchFamily="18" charset="0"/>
              </a:defRPr>
            </a:lvl1pPr>
            <a:lvl2pPr marL="742950" indent="-285750" defTabSz="952500" eaLnBrk="0" hangingPunct="0">
              <a:defRPr sz="2000">
                <a:solidFill>
                  <a:srgbClr val="000000"/>
                </a:solidFill>
                <a:latin typeface="Arial" charset="0"/>
                <a:cs typeface="Times New Roman" pitchFamily="18" charset="0"/>
              </a:defRPr>
            </a:lvl2pPr>
            <a:lvl3pPr marL="1143000" indent="-228600" defTabSz="952500" eaLnBrk="0" hangingPunct="0">
              <a:defRPr sz="2000">
                <a:solidFill>
                  <a:srgbClr val="000000"/>
                </a:solidFill>
                <a:latin typeface="Arial" charset="0"/>
                <a:cs typeface="Times New Roman" pitchFamily="18" charset="0"/>
              </a:defRPr>
            </a:lvl3pPr>
            <a:lvl4pPr marL="1600200" indent="-228600" defTabSz="952500" eaLnBrk="0" hangingPunct="0">
              <a:defRPr sz="2000">
                <a:solidFill>
                  <a:srgbClr val="000000"/>
                </a:solidFill>
                <a:latin typeface="Arial" charset="0"/>
                <a:cs typeface="Times New Roman" pitchFamily="18" charset="0"/>
              </a:defRPr>
            </a:lvl4pPr>
            <a:lvl5pPr marL="2057400" indent="-228600" defTabSz="952500" eaLnBrk="0" hangingPunct="0">
              <a:defRPr sz="2000">
                <a:solidFill>
                  <a:srgbClr val="000000"/>
                </a:solidFill>
                <a:latin typeface="Arial" charset="0"/>
                <a:cs typeface="Times New Roman" pitchFamily="18" charset="0"/>
              </a:defRPr>
            </a:lvl5pPr>
            <a:lvl6pPr marL="2514600" indent="-228600" defTabSz="9525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525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525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52500"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8A67B445-9DA1-4E4C-92EB-7062966637E6}" type="slidenum">
              <a:rPr lang="en-GB" altLang="en-GB" sz="1400">
                <a:solidFill>
                  <a:schemeClr val="tx1"/>
                </a:solidFill>
                <a:latin typeface="Times New Roman" pitchFamily="18" charset="0"/>
              </a:rPr>
              <a:pPr algn="r" eaLnBrk="1" hangingPunct="1"/>
              <a:t>5</a:t>
            </a:fld>
            <a:endParaRPr lang="en-GB" altLang="en-GB" sz="140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787400" y="771525"/>
            <a:ext cx="5537200" cy="3833813"/>
          </a:xfrm>
          <a:ln/>
        </p:spPr>
      </p:sp>
      <p:sp>
        <p:nvSpPr>
          <p:cNvPr id="75779" name="Notes Placeholder 2"/>
          <p:cNvSpPr>
            <a:spLocks noGrp="1"/>
          </p:cNvSpPr>
          <p:nvPr>
            <p:ph type="body" idx="1"/>
          </p:nvPr>
        </p:nvSpPr>
        <p:spPr>
          <a:xfrm>
            <a:off x="949325" y="4856163"/>
            <a:ext cx="5202238" cy="4613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1" tIns="46497" rIns="92991" bIns="46497"/>
          <a:lstStyle/>
          <a:p>
            <a:pPr eaLnBrk="1" hangingPunct="1"/>
            <a:r>
              <a:rPr lang="en-GB" smtClean="0"/>
              <a:t>Dry Pumps</a:t>
            </a:r>
          </a:p>
          <a:p>
            <a:pPr eaLnBrk="1" hangingPunct="1">
              <a:spcBef>
                <a:spcPct val="20000"/>
              </a:spcBef>
              <a:buClr>
                <a:schemeClr val="accent1"/>
              </a:buClr>
              <a:buSzPct val="80000"/>
              <a:buFont typeface="Wingdings" pitchFamily="2" charset="2"/>
              <a:buChar char="§"/>
            </a:pPr>
            <a:r>
              <a:rPr lang="en-US" smtClean="0"/>
              <a:t>Semiconductors</a:t>
            </a:r>
          </a:p>
          <a:p>
            <a:pPr eaLnBrk="1" hangingPunct="1">
              <a:spcBef>
                <a:spcPct val="20000"/>
              </a:spcBef>
              <a:buClr>
                <a:schemeClr val="accent1"/>
              </a:buClr>
              <a:buSzPct val="80000"/>
              <a:buFont typeface="Wingdings" pitchFamily="2" charset="2"/>
              <a:buChar char="§"/>
            </a:pPr>
            <a:r>
              <a:rPr lang="en-US" smtClean="0"/>
              <a:t>Steel degassing</a:t>
            </a:r>
          </a:p>
          <a:p>
            <a:pPr eaLnBrk="1" hangingPunct="1">
              <a:spcBef>
                <a:spcPct val="20000"/>
              </a:spcBef>
              <a:buClr>
                <a:schemeClr val="accent1"/>
              </a:buClr>
              <a:buSzPct val="80000"/>
              <a:buFont typeface="Wingdings" pitchFamily="2" charset="2"/>
              <a:buChar char="§"/>
            </a:pPr>
            <a:r>
              <a:rPr lang="en-US" smtClean="0"/>
              <a:t>Glass coating</a:t>
            </a:r>
          </a:p>
          <a:p>
            <a:pPr eaLnBrk="1" hangingPunct="1">
              <a:spcBef>
                <a:spcPct val="20000"/>
              </a:spcBef>
              <a:buClr>
                <a:schemeClr val="accent1"/>
              </a:buClr>
              <a:buSzPct val="80000"/>
              <a:buFont typeface="Wingdings" pitchFamily="2" charset="2"/>
              <a:buChar char="§"/>
            </a:pPr>
            <a:r>
              <a:rPr lang="en-US" smtClean="0"/>
              <a:t>Industrial thin-film deposition</a:t>
            </a:r>
          </a:p>
          <a:p>
            <a:pPr eaLnBrk="1" hangingPunct="1">
              <a:spcBef>
                <a:spcPct val="20000"/>
              </a:spcBef>
              <a:buClr>
                <a:schemeClr val="accent1"/>
              </a:buClr>
              <a:buSzPct val="80000"/>
              <a:buFont typeface="Wingdings" pitchFamily="2" charset="2"/>
              <a:buChar char="§"/>
            </a:pPr>
            <a:r>
              <a:rPr lang="en-US" smtClean="0"/>
              <a:t>FPD, Solar and LED</a:t>
            </a:r>
          </a:p>
          <a:p>
            <a:pPr eaLnBrk="1" hangingPunct="1"/>
            <a:endParaRPr lang="en-GB" smtClean="0"/>
          </a:p>
          <a:p>
            <a:pPr eaLnBrk="1" hangingPunct="1"/>
            <a:r>
              <a:rPr lang="en-GB" smtClean="0"/>
              <a:t>Turbo Pumps</a:t>
            </a:r>
          </a:p>
          <a:p>
            <a:pPr eaLnBrk="1" hangingPunct="1">
              <a:spcBef>
                <a:spcPct val="10000"/>
              </a:spcBef>
              <a:buClr>
                <a:schemeClr val="accent1"/>
              </a:buClr>
              <a:buSzPct val="80000"/>
              <a:buFont typeface="Wingdings" pitchFamily="2" charset="2"/>
              <a:buChar char="§"/>
            </a:pPr>
            <a:r>
              <a:rPr lang="en-US" smtClean="0"/>
              <a:t>Plasma etch</a:t>
            </a:r>
          </a:p>
          <a:p>
            <a:pPr eaLnBrk="1" hangingPunct="1">
              <a:spcBef>
                <a:spcPct val="10000"/>
              </a:spcBef>
              <a:buClr>
                <a:schemeClr val="accent1"/>
              </a:buClr>
              <a:buSzPct val="80000"/>
              <a:buFont typeface="Wingdings" pitchFamily="2" charset="2"/>
              <a:buChar char="§"/>
            </a:pPr>
            <a:r>
              <a:rPr lang="en-US" smtClean="0"/>
              <a:t>Ion implantation </a:t>
            </a:r>
          </a:p>
          <a:p>
            <a:pPr eaLnBrk="1" hangingPunct="1">
              <a:spcBef>
                <a:spcPct val="10000"/>
              </a:spcBef>
              <a:buClr>
                <a:schemeClr val="accent1"/>
              </a:buClr>
              <a:buSzPct val="80000"/>
              <a:buFont typeface="Wingdings" pitchFamily="2" charset="2"/>
              <a:buChar char="§"/>
            </a:pPr>
            <a:r>
              <a:rPr lang="en-US" smtClean="0"/>
              <a:t>Silicon wafer inspection</a:t>
            </a:r>
          </a:p>
          <a:p>
            <a:pPr eaLnBrk="1" hangingPunct="1">
              <a:spcBef>
                <a:spcPct val="10000"/>
              </a:spcBef>
              <a:buClr>
                <a:schemeClr val="accent1"/>
              </a:buClr>
              <a:buSzPct val="80000"/>
              <a:buFont typeface="Wingdings" pitchFamily="2" charset="2"/>
              <a:buChar char="§"/>
            </a:pPr>
            <a:r>
              <a:rPr lang="en-US" smtClean="0"/>
              <a:t>Scientific applications</a:t>
            </a:r>
          </a:p>
          <a:p>
            <a:pPr eaLnBrk="1" hangingPunct="1">
              <a:spcBef>
                <a:spcPct val="10000"/>
              </a:spcBef>
              <a:buClr>
                <a:schemeClr val="accent1"/>
              </a:buClr>
              <a:buSzPct val="80000"/>
              <a:buFont typeface="Wingdings" pitchFamily="2" charset="2"/>
              <a:buNone/>
            </a:pPr>
            <a:endParaRPr lang="en-US" b="1" smtClean="0">
              <a:solidFill>
                <a:schemeClr val="bg1"/>
              </a:solidFill>
            </a:endParaRPr>
          </a:p>
          <a:p>
            <a:pPr eaLnBrk="1" hangingPunct="1">
              <a:spcBef>
                <a:spcPct val="10000"/>
              </a:spcBef>
              <a:buClr>
                <a:schemeClr val="accent1"/>
              </a:buClr>
              <a:buSzPct val="80000"/>
              <a:buFont typeface="Wingdings" pitchFamily="2" charset="2"/>
              <a:buNone/>
            </a:pPr>
            <a:r>
              <a:rPr lang="en-US" b="1" smtClean="0">
                <a:solidFill>
                  <a:schemeClr val="bg1"/>
                </a:solidFill>
              </a:rPr>
              <a:t>Abatement Systems</a:t>
            </a:r>
          </a:p>
          <a:p>
            <a:pPr eaLnBrk="1" hangingPunct="1">
              <a:spcBef>
                <a:spcPct val="10000"/>
              </a:spcBef>
              <a:buClr>
                <a:schemeClr val="accent1"/>
              </a:buClr>
              <a:buSzPct val="80000"/>
              <a:buFont typeface="Wingdings" pitchFamily="2" charset="2"/>
              <a:buNone/>
            </a:pPr>
            <a:r>
              <a:rPr lang="en-US" smtClean="0"/>
              <a:t>Manage exhaust gases and byproducts</a:t>
            </a:r>
          </a:p>
          <a:p>
            <a:pPr eaLnBrk="1" hangingPunct="1">
              <a:spcBef>
                <a:spcPct val="10000"/>
              </a:spcBef>
              <a:buClr>
                <a:schemeClr val="accent1"/>
              </a:buClr>
              <a:buSzPct val="80000"/>
              <a:buFont typeface="Wingdings" pitchFamily="2" charset="2"/>
              <a:buNone/>
            </a:pPr>
            <a:endParaRPr lang="en-US" smtClean="0"/>
          </a:p>
          <a:p>
            <a:pPr eaLnBrk="1" hangingPunct="1">
              <a:spcBef>
                <a:spcPct val="10000"/>
              </a:spcBef>
              <a:buClr>
                <a:schemeClr val="accent1"/>
              </a:buClr>
              <a:buSzPct val="80000"/>
              <a:buFont typeface="Wingdings" pitchFamily="2" charset="2"/>
              <a:buNone/>
            </a:pPr>
            <a:r>
              <a:rPr lang="en-US" b="1" smtClean="0">
                <a:solidFill>
                  <a:schemeClr val="bg1"/>
                </a:solidFill>
              </a:rPr>
              <a:t>Integrated Solutions</a:t>
            </a:r>
          </a:p>
          <a:p>
            <a:pPr eaLnBrk="1" hangingPunct="1">
              <a:spcBef>
                <a:spcPct val="10000"/>
              </a:spcBef>
              <a:buClr>
                <a:schemeClr val="accent1"/>
              </a:buClr>
              <a:buSzPct val="80000"/>
              <a:buFont typeface="Wingdings" pitchFamily="2" charset="2"/>
              <a:buNone/>
            </a:pPr>
            <a:r>
              <a:rPr lang="en-US" smtClean="0"/>
              <a:t>Integrated vacuum pump and abatement systems</a:t>
            </a:r>
          </a:p>
          <a:p>
            <a:pPr eaLnBrk="1" hangingPunct="1">
              <a:spcBef>
                <a:spcPct val="10000"/>
              </a:spcBef>
              <a:buClr>
                <a:schemeClr val="accent1"/>
              </a:buClr>
              <a:buSzPct val="80000"/>
              <a:buFont typeface="Wingdings" pitchFamily="2" charset="2"/>
              <a:buNone/>
            </a:pPr>
            <a:endParaRPr lang="en-US" smtClean="0"/>
          </a:p>
          <a:p>
            <a:pPr eaLnBrk="1" hangingPunct="1">
              <a:spcBef>
                <a:spcPct val="10000"/>
              </a:spcBef>
              <a:buClr>
                <a:schemeClr val="accent1"/>
              </a:buClr>
              <a:buSzPct val="80000"/>
              <a:buFont typeface="Wingdings" pitchFamily="2" charset="2"/>
              <a:buNone/>
            </a:pPr>
            <a:endParaRPr lang="en-US" b="1" smtClean="0">
              <a:solidFill>
                <a:schemeClr val="bg1"/>
              </a:solidFill>
            </a:endParaRPr>
          </a:p>
          <a:p>
            <a:pPr eaLnBrk="1" hangingPunct="1">
              <a:spcBef>
                <a:spcPct val="10000"/>
              </a:spcBef>
              <a:buClr>
                <a:schemeClr val="accent1"/>
              </a:buClr>
              <a:buSzPct val="80000"/>
              <a:buFont typeface="Wingdings" pitchFamily="2" charset="2"/>
              <a:buNone/>
            </a:pPr>
            <a:endParaRPr lang="en-US" b="1" smtClean="0">
              <a:solidFill>
                <a:schemeClr val="bg1"/>
              </a:solidFill>
            </a:endParaRPr>
          </a:p>
          <a:p>
            <a:pPr eaLnBrk="1" hangingPunct="1">
              <a:spcBef>
                <a:spcPct val="10000"/>
              </a:spcBef>
              <a:buClr>
                <a:schemeClr val="accent1"/>
              </a:buClr>
              <a:buSzPct val="80000"/>
              <a:buFont typeface="Wingdings" pitchFamily="2" charset="2"/>
              <a:buChar char="§"/>
            </a:pPr>
            <a:endParaRPr lang="en-US" smtClean="0"/>
          </a:p>
          <a:p>
            <a:pPr eaLnBrk="1" hangingPunct="1"/>
            <a:endParaRPr lang="en-GB" smtClean="0"/>
          </a:p>
          <a:p>
            <a:pPr eaLnBrk="1" hangingPunct="1"/>
            <a:endParaRPr lang="en-GB" smtClean="0"/>
          </a:p>
          <a:p>
            <a:pPr eaLnBrk="1" hangingPunct="1"/>
            <a:endParaRPr lang="en-GB" smtClean="0"/>
          </a:p>
        </p:txBody>
      </p:sp>
      <p:sp>
        <p:nvSpPr>
          <p:cNvPr id="75780" name="Date Placeholder 3"/>
          <p:cNvSpPr txBox="1">
            <a:spLocks noGrp="1"/>
          </p:cNvSpPr>
          <p:nvPr/>
        </p:nvSpPr>
        <p:spPr bwMode="auto">
          <a:xfrm>
            <a:off x="4024313" y="0"/>
            <a:ext cx="30749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1" tIns="46497" rIns="92991" bIns="46497"/>
          <a:lstStyle>
            <a:lvl1pPr defTabSz="925513" eaLnBrk="0" hangingPunct="0">
              <a:defRPr sz="2000">
                <a:solidFill>
                  <a:srgbClr val="000000"/>
                </a:solidFill>
                <a:latin typeface="Arial" charset="0"/>
                <a:cs typeface="Times New Roman" pitchFamily="18" charset="0"/>
              </a:defRPr>
            </a:lvl1pPr>
            <a:lvl2pPr marL="742950" indent="-285750" defTabSz="925513" eaLnBrk="0" hangingPunct="0">
              <a:defRPr sz="2000">
                <a:solidFill>
                  <a:srgbClr val="000000"/>
                </a:solidFill>
                <a:latin typeface="Arial" charset="0"/>
                <a:cs typeface="Times New Roman" pitchFamily="18" charset="0"/>
              </a:defRPr>
            </a:lvl2pPr>
            <a:lvl3pPr marL="1143000" indent="-228600" defTabSz="925513" eaLnBrk="0" hangingPunct="0">
              <a:defRPr sz="2000">
                <a:solidFill>
                  <a:srgbClr val="000000"/>
                </a:solidFill>
                <a:latin typeface="Arial" charset="0"/>
                <a:cs typeface="Times New Roman" pitchFamily="18" charset="0"/>
              </a:defRPr>
            </a:lvl3pPr>
            <a:lvl4pPr marL="1600200" indent="-228600" defTabSz="925513" eaLnBrk="0" hangingPunct="0">
              <a:defRPr sz="2000">
                <a:solidFill>
                  <a:srgbClr val="000000"/>
                </a:solidFill>
                <a:latin typeface="Arial" charset="0"/>
                <a:cs typeface="Times New Roman" pitchFamily="18" charset="0"/>
              </a:defRPr>
            </a:lvl4pPr>
            <a:lvl5pPr marL="2057400" indent="-228600" defTabSz="925513" eaLnBrk="0" hangingPunct="0">
              <a:defRPr sz="2000">
                <a:solidFill>
                  <a:srgbClr val="000000"/>
                </a:solidFill>
                <a:latin typeface="Arial" charset="0"/>
                <a:cs typeface="Times New Roman" pitchFamily="18" charset="0"/>
              </a:defRPr>
            </a:lvl5pPr>
            <a:lvl6pPr marL="2514600" indent="-228600" defTabSz="925513"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25513"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25513"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25513"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DAD33828-2CCD-4A45-8A0C-21243D9EC48E}" type="datetime1">
              <a:rPr lang="en-US" sz="1400">
                <a:solidFill>
                  <a:schemeClr val="tx1"/>
                </a:solidFill>
                <a:latin typeface="Times New Roman" pitchFamily="18" charset="0"/>
              </a:rPr>
              <a:pPr algn="r" eaLnBrk="1" hangingPunct="1"/>
              <a:t>11/20/2012</a:t>
            </a:fld>
            <a:endParaRPr lang="en-GB" altLang="en-GB" sz="1400">
              <a:solidFill>
                <a:schemeClr val="tx1"/>
              </a:solidFill>
              <a:latin typeface="Times New Roman" pitchFamily="18" charset="0"/>
            </a:endParaRPr>
          </a:p>
        </p:txBody>
      </p:sp>
      <p:sp>
        <p:nvSpPr>
          <p:cNvPr id="75781" name="Slide Number Placeholder 4"/>
          <p:cNvSpPr txBox="1">
            <a:spLocks noGrp="1"/>
          </p:cNvSpPr>
          <p:nvPr/>
        </p:nvSpPr>
        <p:spPr bwMode="auto">
          <a:xfrm>
            <a:off x="4024313" y="9725025"/>
            <a:ext cx="30749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1" tIns="46497" rIns="92991" bIns="46497" anchor="b"/>
          <a:lstStyle>
            <a:lvl1pPr defTabSz="925513" eaLnBrk="0" hangingPunct="0">
              <a:defRPr sz="2000">
                <a:solidFill>
                  <a:srgbClr val="000000"/>
                </a:solidFill>
                <a:latin typeface="Arial" charset="0"/>
                <a:cs typeface="Times New Roman" pitchFamily="18" charset="0"/>
              </a:defRPr>
            </a:lvl1pPr>
            <a:lvl2pPr marL="742950" indent="-285750" defTabSz="925513" eaLnBrk="0" hangingPunct="0">
              <a:defRPr sz="2000">
                <a:solidFill>
                  <a:srgbClr val="000000"/>
                </a:solidFill>
                <a:latin typeface="Arial" charset="0"/>
                <a:cs typeface="Times New Roman" pitchFamily="18" charset="0"/>
              </a:defRPr>
            </a:lvl2pPr>
            <a:lvl3pPr marL="1143000" indent="-228600" defTabSz="925513" eaLnBrk="0" hangingPunct="0">
              <a:defRPr sz="2000">
                <a:solidFill>
                  <a:srgbClr val="000000"/>
                </a:solidFill>
                <a:latin typeface="Arial" charset="0"/>
                <a:cs typeface="Times New Roman" pitchFamily="18" charset="0"/>
              </a:defRPr>
            </a:lvl3pPr>
            <a:lvl4pPr marL="1600200" indent="-228600" defTabSz="925513" eaLnBrk="0" hangingPunct="0">
              <a:defRPr sz="2000">
                <a:solidFill>
                  <a:srgbClr val="000000"/>
                </a:solidFill>
                <a:latin typeface="Arial" charset="0"/>
                <a:cs typeface="Times New Roman" pitchFamily="18" charset="0"/>
              </a:defRPr>
            </a:lvl4pPr>
            <a:lvl5pPr marL="2057400" indent="-228600" defTabSz="925513" eaLnBrk="0" hangingPunct="0">
              <a:defRPr sz="2000">
                <a:solidFill>
                  <a:srgbClr val="000000"/>
                </a:solidFill>
                <a:latin typeface="Arial" charset="0"/>
                <a:cs typeface="Times New Roman" pitchFamily="18" charset="0"/>
              </a:defRPr>
            </a:lvl5pPr>
            <a:lvl6pPr marL="2514600" indent="-228600" defTabSz="925513"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defTabSz="925513"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defTabSz="925513"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defTabSz="925513"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fld id="{2C82C064-EFB7-45AB-A841-383D82B1F4C2}" type="slidenum">
              <a:rPr lang="en-GB" altLang="en-GB" sz="1400">
                <a:solidFill>
                  <a:schemeClr val="tx1"/>
                </a:solidFill>
                <a:latin typeface="Times New Roman" pitchFamily="18" charset="0"/>
              </a:rPr>
              <a:pPr algn="r" eaLnBrk="1" hangingPunct="1"/>
              <a:t>6</a:t>
            </a:fld>
            <a:endParaRPr lang="en-GB" altLang="en-GB" sz="140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390525" y="485775"/>
            <a:ext cx="6335713" cy="4386263"/>
          </a:xfrm>
          <a:ln/>
        </p:spPr>
      </p:sp>
      <p:sp>
        <p:nvSpPr>
          <p:cNvPr id="118787" name="Rectangle 3"/>
          <p:cNvSpPr>
            <a:spLocks noGrp="1" noChangeArrowheads="1"/>
          </p:cNvSpPr>
          <p:nvPr>
            <p:ph type="body" idx="1"/>
          </p:nvPr>
        </p:nvSpPr>
        <p:spPr>
          <a:xfrm>
            <a:off x="293688" y="5118100"/>
            <a:ext cx="6511925" cy="4857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6" tIns="45890" rIns="91786" bIns="45890"/>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3"/>
          <p:cNvSpPr txBox="1">
            <a:spLocks noGrp="1" noChangeArrowheads="1"/>
          </p:cNvSpPr>
          <p:nvPr/>
        </p:nvSpPr>
        <p:spPr bwMode="auto">
          <a:xfrm>
            <a:off x="4024313" y="0"/>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lstStyle>
            <a:lvl1pPr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1pPr>
            <a:lvl2pPr marL="788988" indent="-303213"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2pPr>
            <a:lvl3pPr marL="1212850" indent="-242888"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3pPr>
            <a:lvl4pPr marL="1698625" indent="-242888"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4pPr>
            <a:lvl5pPr marL="2182813" indent="-241300"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r>
              <a:rPr lang="en-GB" sz="1300">
                <a:latin typeface="Times New Roman" pitchFamily="18" charset="0"/>
                <a:ea typeface="Arial Unicode MS" pitchFamily="34" charset="-128"/>
                <a:cs typeface="Arial Unicode MS" pitchFamily="34" charset="-128"/>
              </a:rPr>
              <a:t>02/05/11</a:t>
            </a:r>
          </a:p>
        </p:txBody>
      </p:sp>
      <p:sp>
        <p:nvSpPr>
          <p:cNvPr id="116739" name="Rectangle 7"/>
          <p:cNvSpPr txBox="1">
            <a:spLocks noGrp="1" noChangeArrowheads="1"/>
          </p:cNvSpPr>
          <p:nvPr/>
        </p:nvSpPr>
        <p:spPr bwMode="auto">
          <a:xfrm>
            <a:off x="4024313" y="9725025"/>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nchor="b"/>
          <a:lstStyle>
            <a:lvl1pPr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1pPr>
            <a:lvl2pPr marL="788988" indent="-303213"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2pPr>
            <a:lvl3pPr marL="1212850" indent="-242888"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3pPr>
            <a:lvl4pPr marL="1698625" indent="-242888"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4pPr>
            <a:lvl5pPr marL="2182813" indent="-241300"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fld id="{43B298EC-C31A-48E5-A615-B91086E71C4D}" type="slidenum">
              <a:rPr lang="en-GB" sz="1300">
                <a:latin typeface="Times New Roman" pitchFamily="18" charset="0"/>
                <a:ea typeface="Arial Unicode MS" pitchFamily="34" charset="-128"/>
                <a:cs typeface="Arial Unicode MS" pitchFamily="34" charset="-128"/>
              </a:rPr>
              <a:pPr algn="r" eaLnBrk="1" hangingPunct="1">
                <a:buClr>
                  <a:srgbClr val="000000"/>
                </a:buClr>
                <a:buSzPct val="100000"/>
                <a:buFont typeface="Times New Roman" pitchFamily="18" charset="0"/>
                <a:buNone/>
              </a:pPr>
              <a:t>8</a:t>
            </a:fld>
            <a:endParaRPr lang="en-GB" sz="1300">
              <a:latin typeface="Times New Roman" pitchFamily="18" charset="0"/>
              <a:ea typeface="Arial Unicode MS" pitchFamily="34" charset="-128"/>
              <a:cs typeface="Arial Unicode MS" pitchFamily="34" charset="-128"/>
            </a:endParaRPr>
          </a:p>
        </p:txBody>
      </p:sp>
      <p:sp>
        <p:nvSpPr>
          <p:cNvPr id="116740" name="Text Box 1"/>
          <p:cNvSpPr txBox="1">
            <a:spLocks noChangeArrowheads="1"/>
          </p:cNvSpPr>
          <p:nvPr/>
        </p:nvSpPr>
        <p:spPr bwMode="auto">
          <a:xfrm>
            <a:off x="4024313" y="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lstStyle>
            <a:lvl1pPr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1pPr>
            <a:lvl2pPr marL="788988" indent="-303213"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2pPr>
            <a:lvl3pPr marL="1212850"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3pPr>
            <a:lvl4pPr marL="1698625"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4pPr>
            <a:lvl5pPr marL="2182813" indent="-241300"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r>
              <a:rPr lang="en-GB" sz="1200">
                <a:solidFill>
                  <a:srgbClr val="1C1C1C"/>
                </a:solidFill>
                <a:latin typeface="Times New Roman" pitchFamily="18" charset="0"/>
              </a:rPr>
              <a:t>02/05/11</a:t>
            </a:r>
          </a:p>
        </p:txBody>
      </p:sp>
      <p:sp>
        <p:nvSpPr>
          <p:cNvPr id="116741" name="Text Box 2"/>
          <p:cNvSpPr txBox="1">
            <a:spLocks noChangeArrowheads="1"/>
          </p:cNvSpPr>
          <p:nvPr/>
        </p:nvSpPr>
        <p:spPr bwMode="auto">
          <a:xfrm>
            <a:off x="4024313" y="9723438"/>
            <a:ext cx="30749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nchor="b"/>
          <a:lstStyle>
            <a:lvl1pPr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1pPr>
            <a:lvl2pPr marL="788988" indent="-303213"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2pPr>
            <a:lvl3pPr marL="1212850"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3pPr>
            <a:lvl4pPr marL="1698625"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4pPr>
            <a:lvl5pPr marL="2182813" indent="-241300"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fld id="{856AAA77-A5AE-46C7-A370-B2F5C4B7F45F}" type="slidenum">
              <a:rPr lang="en-GB" sz="1200">
                <a:solidFill>
                  <a:srgbClr val="1C1C1C"/>
                </a:solidFill>
                <a:latin typeface="Times New Roman" pitchFamily="18" charset="0"/>
              </a:rPr>
              <a:pPr algn="r" eaLnBrk="1" hangingPunct="1">
                <a:buClr>
                  <a:srgbClr val="000000"/>
                </a:buClr>
                <a:buSzPct val="100000"/>
                <a:buFont typeface="Times New Roman" pitchFamily="18" charset="0"/>
                <a:buNone/>
              </a:pPr>
              <a:t>8</a:t>
            </a:fld>
            <a:endParaRPr lang="en-GB" sz="1200">
              <a:solidFill>
                <a:srgbClr val="1C1C1C"/>
              </a:solidFill>
              <a:latin typeface="Times New Roman" pitchFamily="18" charset="0"/>
            </a:endParaRPr>
          </a:p>
        </p:txBody>
      </p:sp>
      <p:sp>
        <p:nvSpPr>
          <p:cNvPr id="116742" name="Text Box 3"/>
          <p:cNvSpPr txBox="1">
            <a:spLocks noChangeArrowheads="1"/>
          </p:cNvSpPr>
          <p:nvPr/>
        </p:nvSpPr>
        <p:spPr bwMode="auto">
          <a:xfrm>
            <a:off x="952500" y="766763"/>
            <a:ext cx="5194300" cy="3840162"/>
          </a:xfrm>
          <a:prstGeom prst="rect">
            <a:avLst/>
          </a:prstGeom>
          <a:solidFill>
            <a:srgbClr val="FFFFFF"/>
          </a:solidFill>
          <a:ln w="9525">
            <a:solidFill>
              <a:srgbClr val="000000"/>
            </a:solidFill>
            <a:miter lim="800000"/>
            <a:headEnd/>
            <a:tailEnd/>
          </a:ln>
        </p:spPr>
        <p:txBody>
          <a:bodyPr wrap="none" lIns="94801" tIns="47400" rIns="94801" bIns="47400" anchor="ctr"/>
          <a:lstStyle>
            <a:lvl1pPr defTabSz="969963" eaLnBrk="0" hangingPunct="0">
              <a:defRPr sz="2000">
                <a:solidFill>
                  <a:srgbClr val="000000"/>
                </a:solidFill>
                <a:latin typeface="Arial" charset="0"/>
                <a:cs typeface="Times New Roman" pitchFamily="18" charset="0"/>
              </a:defRPr>
            </a:lvl1pPr>
            <a:lvl2pPr marL="485775" defTabSz="969963" eaLnBrk="0" hangingPunct="0">
              <a:defRPr sz="2000">
                <a:solidFill>
                  <a:srgbClr val="000000"/>
                </a:solidFill>
                <a:latin typeface="Arial" charset="0"/>
                <a:cs typeface="Times New Roman" pitchFamily="18" charset="0"/>
              </a:defRPr>
            </a:lvl2pPr>
            <a:lvl3pPr marL="969963" defTabSz="969963" eaLnBrk="0" hangingPunct="0">
              <a:defRPr sz="2000">
                <a:solidFill>
                  <a:srgbClr val="000000"/>
                </a:solidFill>
                <a:latin typeface="Arial" charset="0"/>
                <a:cs typeface="Times New Roman" pitchFamily="18" charset="0"/>
              </a:defRPr>
            </a:lvl3pPr>
            <a:lvl4pPr marL="1455738" defTabSz="969963" eaLnBrk="0" hangingPunct="0">
              <a:defRPr sz="2000">
                <a:solidFill>
                  <a:srgbClr val="000000"/>
                </a:solidFill>
                <a:latin typeface="Arial" charset="0"/>
                <a:cs typeface="Times New Roman" pitchFamily="18" charset="0"/>
              </a:defRPr>
            </a:lvl4pPr>
            <a:lvl5pPr marL="1941513" defTabSz="969963" eaLnBrk="0" hangingPunct="0">
              <a:defRPr sz="2000">
                <a:solidFill>
                  <a:srgbClr val="000000"/>
                </a:solidFill>
                <a:latin typeface="Arial" charset="0"/>
                <a:cs typeface="Times New Roman" pitchFamily="18" charset="0"/>
              </a:defRPr>
            </a:lvl5pPr>
            <a:lvl6pPr marL="2398713" defTabSz="969963" eaLnBrk="0" fontAlgn="base" hangingPunct="0">
              <a:spcBef>
                <a:spcPct val="0"/>
              </a:spcBef>
              <a:spcAft>
                <a:spcPct val="0"/>
              </a:spcAft>
              <a:defRPr sz="2000">
                <a:solidFill>
                  <a:srgbClr val="000000"/>
                </a:solidFill>
                <a:latin typeface="Arial" charset="0"/>
                <a:cs typeface="Times New Roman" pitchFamily="18" charset="0"/>
              </a:defRPr>
            </a:lvl6pPr>
            <a:lvl7pPr marL="2855913" defTabSz="969963" eaLnBrk="0" fontAlgn="base" hangingPunct="0">
              <a:spcBef>
                <a:spcPct val="0"/>
              </a:spcBef>
              <a:spcAft>
                <a:spcPct val="0"/>
              </a:spcAft>
              <a:defRPr sz="2000">
                <a:solidFill>
                  <a:srgbClr val="000000"/>
                </a:solidFill>
                <a:latin typeface="Arial" charset="0"/>
                <a:cs typeface="Times New Roman" pitchFamily="18" charset="0"/>
              </a:defRPr>
            </a:lvl7pPr>
            <a:lvl8pPr marL="3313113" defTabSz="969963" eaLnBrk="0" fontAlgn="base" hangingPunct="0">
              <a:spcBef>
                <a:spcPct val="0"/>
              </a:spcBef>
              <a:spcAft>
                <a:spcPct val="0"/>
              </a:spcAft>
              <a:defRPr sz="2000">
                <a:solidFill>
                  <a:srgbClr val="000000"/>
                </a:solidFill>
                <a:latin typeface="Arial" charset="0"/>
                <a:cs typeface="Times New Roman" pitchFamily="18" charset="0"/>
              </a:defRPr>
            </a:lvl8pPr>
            <a:lvl9pPr marL="3770313" defTabSz="969963"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endParaRPr lang="cs-CZ" sz="2500">
              <a:solidFill>
                <a:schemeClr val="bg1"/>
              </a:solidFill>
              <a:latin typeface="Times New Roman" pitchFamily="18" charset="0"/>
            </a:endParaRPr>
          </a:p>
        </p:txBody>
      </p:sp>
      <p:sp>
        <p:nvSpPr>
          <p:cNvPr id="116743" name="Rectangle 4"/>
          <p:cNvSpPr>
            <a:spLocks noChangeArrowheads="1"/>
          </p:cNvSpPr>
          <p:nvPr>
            <p:ph type="body"/>
          </p:nvPr>
        </p:nvSpPr>
        <p:spPr>
          <a:xfrm>
            <a:off x="946150" y="4862513"/>
            <a:ext cx="5207000" cy="469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428" tIns="47027" rIns="94428" bIns="47027" anchor="ctr"/>
          <a:lstStyle/>
          <a:p>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3"/>
          <p:cNvSpPr txBox="1">
            <a:spLocks noGrp="1" noChangeArrowheads="1"/>
          </p:cNvSpPr>
          <p:nvPr/>
        </p:nvSpPr>
        <p:spPr bwMode="auto">
          <a:xfrm>
            <a:off x="4024313" y="0"/>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lstStyle>
            <a:lvl1pPr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1pPr>
            <a:lvl2pPr marL="788988" indent="-303213"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2pPr>
            <a:lvl3pPr marL="1212850" indent="-242888"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3pPr>
            <a:lvl4pPr marL="1698625" indent="-242888"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4pPr>
            <a:lvl5pPr marL="2182813" indent="-241300"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r>
              <a:rPr lang="en-GB" sz="1300">
                <a:latin typeface="Times New Roman" pitchFamily="18" charset="0"/>
                <a:ea typeface="Arial Unicode MS" pitchFamily="34" charset="-128"/>
                <a:cs typeface="Arial Unicode MS" pitchFamily="34" charset="-128"/>
              </a:rPr>
              <a:t>02/05/11</a:t>
            </a:r>
          </a:p>
        </p:txBody>
      </p:sp>
      <p:sp>
        <p:nvSpPr>
          <p:cNvPr id="120835" name="Rectangle 7"/>
          <p:cNvSpPr txBox="1">
            <a:spLocks noGrp="1" noChangeArrowheads="1"/>
          </p:cNvSpPr>
          <p:nvPr/>
        </p:nvSpPr>
        <p:spPr bwMode="auto">
          <a:xfrm>
            <a:off x="4024313" y="9725025"/>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nchor="b"/>
          <a:lstStyle>
            <a:lvl1pPr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1pPr>
            <a:lvl2pPr marL="788988" indent="-303213"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2pPr>
            <a:lvl3pPr marL="1212850" indent="-242888"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3pPr>
            <a:lvl4pPr marL="1698625" indent="-242888"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4pPr>
            <a:lvl5pPr marL="2182813" indent="-241300" defTabSz="476250" eaLnBrk="0" hangingPunct="0">
              <a:tabLst>
                <a:tab pos="747713" algn="l"/>
                <a:tab pos="1500188" algn="l"/>
                <a:tab pos="2251075" algn="l"/>
                <a:tab pos="3000375"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747713" algn="l"/>
                <a:tab pos="1500188" algn="l"/>
                <a:tab pos="2251075" algn="l"/>
                <a:tab pos="3000375"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fld id="{D39798DB-64A7-4776-82F3-34685632EEC4}" type="slidenum">
              <a:rPr lang="en-GB" sz="1300">
                <a:latin typeface="Times New Roman" pitchFamily="18" charset="0"/>
                <a:ea typeface="Arial Unicode MS" pitchFamily="34" charset="-128"/>
                <a:cs typeface="Arial Unicode MS" pitchFamily="34" charset="-128"/>
              </a:rPr>
              <a:pPr algn="r" eaLnBrk="1" hangingPunct="1">
                <a:buClr>
                  <a:srgbClr val="000000"/>
                </a:buClr>
                <a:buSzPct val="100000"/>
                <a:buFont typeface="Times New Roman" pitchFamily="18" charset="0"/>
                <a:buNone/>
              </a:pPr>
              <a:t>9</a:t>
            </a:fld>
            <a:endParaRPr lang="en-GB" sz="1300">
              <a:latin typeface="Times New Roman" pitchFamily="18" charset="0"/>
              <a:ea typeface="Arial Unicode MS" pitchFamily="34" charset="-128"/>
              <a:cs typeface="Arial Unicode MS" pitchFamily="34" charset="-128"/>
            </a:endParaRPr>
          </a:p>
        </p:txBody>
      </p:sp>
      <p:sp>
        <p:nvSpPr>
          <p:cNvPr id="120836" name="Text Box 1"/>
          <p:cNvSpPr txBox="1">
            <a:spLocks noChangeArrowheads="1"/>
          </p:cNvSpPr>
          <p:nvPr/>
        </p:nvSpPr>
        <p:spPr bwMode="auto">
          <a:xfrm>
            <a:off x="4024313" y="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lstStyle>
            <a:lvl1pPr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1pPr>
            <a:lvl2pPr marL="788988" indent="-303213"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2pPr>
            <a:lvl3pPr marL="1212850"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3pPr>
            <a:lvl4pPr marL="1698625"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4pPr>
            <a:lvl5pPr marL="2182813" indent="-241300"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r>
              <a:rPr lang="en-GB" sz="1200">
                <a:solidFill>
                  <a:srgbClr val="1C1C1C"/>
                </a:solidFill>
                <a:latin typeface="Times New Roman" pitchFamily="18" charset="0"/>
              </a:rPr>
              <a:t>02/05/11</a:t>
            </a:r>
          </a:p>
        </p:txBody>
      </p:sp>
      <p:sp>
        <p:nvSpPr>
          <p:cNvPr id="120837" name="Text Box 2"/>
          <p:cNvSpPr txBox="1">
            <a:spLocks noChangeArrowheads="1"/>
          </p:cNvSpPr>
          <p:nvPr/>
        </p:nvSpPr>
        <p:spPr bwMode="auto">
          <a:xfrm>
            <a:off x="4024313" y="9723438"/>
            <a:ext cx="30749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nchor="b"/>
          <a:lstStyle>
            <a:lvl1pPr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1pPr>
            <a:lvl2pPr marL="788988" indent="-303213"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2pPr>
            <a:lvl3pPr marL="1212850"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3pPr>
            <a:lvl4pPr marL="1698625"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4pPr>
            <a:lvl5pPr marL="2182813" indent="-241300"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fld id="{25561F4D-4FF3-4EB6-BBD5-6002F21BDCA2}" type="slidenum">
              <a:rPr lang="en-GB" sz="1200">
                <a:solidFill>
                  <a:srgbClr val="1C1C1C"/>
                </a:solidFill>
                <a:latin typeface="Times New Roman" pitchFamily="18" charset="0"/>
              </a:rPr>
              <a:pPr algn="r" eaLnBrk="1" hangingPunct="1">
                <a:buClr>
                  <a:srgbClr val="000000"/>
                </a:buClr>
                <a:buSzPct val="100000"/>
                <a:buFont typeface="Times New Roman" pitchFamily="18" charset="0"/>
                <a:buNone/>
              </a:pPr>
              <a:t>9</a:t>
            </a:fld>
            <a:endParaRPr lang="en-GB" sz="1200">
              <a:solidFill>
                <a:srgbClr val="1C1C1C"/>
              </a:solidFill>
              <a:latin typeface="Times New Roman" pitchFamily="18" charset="0"/>
            </a:endParaRPr>
          </a:p>
        </p:txBody>
      </p:sp>
      <p:sp>
        <p:nvSpPr>
          <p:cNvPr id="120838" name="Text Box 3"/>
          <p:cNvSpPr txBox="1">
            <a:spLocks noChangeArrowheads="1"/>
          </p:cNvSpPr>
          <p:nvPr/>
        </p:nvSpPr>
        <p:spPr bwMode="auto">
          <a:xfrm>
            <a:off x="4024313" y="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lstStyle>
            <a:lvl1pPr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1pPr>
            <a:lvl2pPr marL="788988" indent="-303213"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2pPr>
            <a:lvl3pPr marL="1212850"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3pPr>
            <a:lvl4pPr marL="1698625"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4pPr>
            <a:lvl5pPr marL="2182813" indent="-241300"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r>
              <a:rPr lang="en-GB" sz="1200">
                <a:solidFill>
                  <a:srgbClr val="1C1C1C"/>
                </a:solidFill>
                <a:latin typeface="Times New Roman" pitchFamily="18" charset="0"/>
              </a:rPr>
              <a:t>02/05/11</a:t>
            </a:r>
          </a:p>
        </p:txBody>
      </p:sp>
      <p:sp>
        <p:nvSpPr>
          <p:cNvPr id="120839" name="Text Box 4"/>
          <p:cNvSpPr txBox="1">
            <a:spLocks noChangeArrowheads="1"/>
          </p:cNvSpPr>
          <p:nvPr/>
        </p:nvSpPr>
        <p:spPr bwMode="auto">
          <a:xfrm>
            <a:off x="4024313" y="9723438"/>
            <a:ext cx="30749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28" tIns="47027" rIns="94428" bIns="47027" anchor="b"/>
          <a:lstStyle>
            <a:lvl1pPr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1pPr>
            <a:lvl2pPr marL="788988" indent="-303213"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2pPr>
            <a:lvl3pPr marL="1212850"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3pPr>
            <a:lvl4pPr marL="1698625" indent="-242888"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4pPr>
            <a:lvl5pPr marL="2182813" indent="-241300" defTabSz="476250" eaLnBrk="0" hangingPunct="0">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5pPr>
            <a:lvl6pPr marL="26400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6pPr>
            <a:lvl7pPr marL="30972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7pPr>
            <a:lvl8pPr marL="35544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8pPr>
            <a:lvl9pPr marL="4011613" indent="-241300" defTabSz="476250" eaLnBrk="0" fontAlgn="base" hangingPunct="0">
              <a:spcBef>
                <a:spcPct val="0"/>
              </a:spcBef>
              <a:spcAft>
                <a:spcPct val="0"/>
              </a:spcAft>
              <a:tabLst>
                <a:tab pos="0" algn="l"/>
                <a:tab pos="946150" algn="l"/>
                <a:tab pos="1893888" algn="l"/>
                <a:tab pos="2841625" algn="l"/>
                <a:tab pos="3789363" algn="l"/>
                <a:tab pos="4737100" algn="l"/>
                <a:tab pos="5686425" algn="l"/>
                <a:tab pos="6634163" algn="l"/>
                <a:tab pos="7581900" algn="l"/>
                <a:tab pos="8529638" algn="l"/>
                <a:tab pos="9477375" algn="l"/>
                <a:tab pos="10426700" algn="l"/>
              </a:tabLst>
              <a:defRPr sz="2000">
                <a:solidFill>
                  <a:srgbClr val="000000"/>
                </a:solidFill>
                <a:latin typeface="Arial" charset="0"/>
                <a:cs typeface="Times New Roman" pitchFamily="18" charset="0"/>
              </a:defRPr>
            </a:lvl9pPr>
          </a:lstStyle>
          <a:p>
            <a:pPr algn="r" eaLnBrk="1" hangingPunct="1">
              <a:buClr>
                <a:srgbClr val="000000"/>
              </a:buClr>
              <a:buSzPct val="100000"/>
              <a:buFont typeface="Times New Roman" pitchFamily="18" charset="0"/>
              <a:buNone/>
            </a:pPr>
            <a:fld id="{C676B709-A661-4CE6-9E20-7ABC970FC42A}" type="slidenum">
              <a:rPr lang="en-GB" sz="1200">
                <a:solidFill>
                  <a:srgbClr val="1C1C1C"/>
                </a:solidFill>
                <a:latin typeface="Times New Roman" pitchFamily="18" charset="0"/>
              </a:rPr>
              <a:pPr algn="r" eaLnBrk="1" hangingPunct="1">
                <a:buClr>
                  <a:srgbClr val="000000"/>
                </a:buClr>
                <a:buSzPct val="100000"/>
                <a:buFont typeface="Times New Roman" pitchFamily="18" charset="0"/>
                <a:buNone/>
              </a:pPr>
              <a:t>9</a:t>
            </a:fld>
            <a:endParaRPr lang="en-GB" sz="1200">
              <a:solidFill>
                <a:srgbClr val="1C1C1C"/>
              </a:solidFill>
              <a:latin typeface="Times New Roman" pitchFamily="18" charset="0"/>
            </a:endParaRPr>
          </a:p>
        </p:txBody>
      </p:sp>
      <p:sp>
        <p:nvSpPr>
          <p:cNvPr id="120840" name="Text Box 5"/>
          <p:cNvSpPr txBox="1">
            <a:spLocks noChangeArrowheads="1"/>
          </p:cNvSpPr>
          <p:nvPr/>
        </p:nvSpPr>
        <p:spPr bwMode="auto">
          <a:xfrm>
            <a:off x="955675" y="769938"/>
            <a:ext cx="5191125" cy="3836987"/>
          </a:xfrm>
          <a:prstGeom prst="rect">
            <a:avLst/>
          </a:prstGeom>
          <a:solidFill>
            <a:srgbClr val="FFFFFF"/>
          </a:solidFill>
          <a:ln w="9525">
            <a:solidFill>
              <a:srgbClr val="000000"/>
            </a:solidFill>
            <a:miter lim="800000"/>
            <a:headEnd/>
            <a:tailEnd/>
          </a:ln>
        </p:spPr>
        <p:txBody>
          <a:bodyPr wrap="none" lIns="94801" tIns="47400" rIns="94801" bIns="47400" anchor="ctr"/>
          <a:lstStyle>
            <a:lvl1pPr defTabSz="969963" eaLnBrk="0" hangingPunct="0">
              <a:defRPr sz="2000">
                <a:solidFill>
                  <a:srgbClr val="000000"/>
                </a:solidFill>
                <a:latin typeface="Arial" charset="0"/>
                <a:cs typeface="Times New Roman" pitchFamily="18" charset="0"/>
              </a:defRPr>
            </a:lvl1pPr>
            <a:lvl2pPr marL="485775" defTabSz="969963" eaLnBrk="0" hangingPunct="0">
              <a:defRPr sz="2000">
                <a:solidFill>
                  <a:srgbClr val="000000"/>
                </a:solidFill>
                <a:latin typeface="Arial" charset="0"/>
                <a:cs typeface="Times New Roman" pitchFamily="18" charset="0"/>
              </a:defRPr>
            </a:lvl2pPr>
            <a:lvl3pPr marL="969963" defTabSz="969963" eaLnBrk="0" hangingPunct="0">
              <a:defRPr sz="2000">
                <a:solidFill>
                  <a:srgbClr val="000000"/>
                </a:solidFill>
                <a:latin typeface="Arial" charset="0"/>
                <a:cs typeface="Times New Roman" pitchFamily="18" charset="0"/>
              </a:defRPr>
            </a:lvl3pPr>
            <a:lvl4pPr marL="1455738" defTabSz="969963" eaLnBrk="0" hangingPunct="0">
              <a:defRPr sz="2000">
                <a:solidFill>
                  <a:srgbClr val="000000"/>
                </a:solidFill>
                <a:latin typeface="Arial" charset="0"/>
                <a:cs typeface="Times New Roman" pitchFamily="18" charset="0"/>
              </a:defRPr>
            </a:lvl4pPr>
            <a:lvl5pPr marL="1941513" defTabSz="969963" eaLnBrk="0" hangingPunct="0">
              <a:defRPr sz="2000">
                <a:solidFill>
                  <a:srgbClr val="000000"/>
                </a:solidFill>
                <a:latin typeface="Arial" charset="0"/>
                <a:cs typeface="Times New Roman" pitchFamily="18" charset="0"/>
              </a:defRPr>
            </a:lvl5pPr>
            <a:lvl6pPr marL="2398713" defTabSz="969963" eaLnBrk="0" fontAlgn="base" hangingPunct="0">
              <a:spcBef>
                <a:spcPct val="0"/>
              </a:spcBef>
              <a:spcAft>
                <a:spcPct val="0"/>
              </a:spcAft>
              <a:defRPr sz="2000">
                <a:solidFill>
                  <a:srgbClr val="000000"/>
                </a:solidFill>
                <a:latin typeface="Arial" charset="0"/>
                <a:cs typeface="Times New Roman" pitchFamily="18" charset="0"/>
              </a:defRPr>
            </a:lvl6pPr>
            <a:lvl7pPr marL="2855913" defTabSz="969963" eaLnBrk="0" fontAlgn="base" hangingPunct="0">
              <a:spcBef>
                <a:spcPct val="0"/>
              </a:spcBef>
              <a:spcAft>
                <a:spcPct val="0"/>
              </a:spcAft>
              <a:defRPr sz="2000">
                <a:solidFill>
                  <a:srgbClr val="000000"/>
                </a:solidFill>
                <a:latin typeface="Arial" charset="0"/>
                <a:cs typeface="Times New Roman" pitchFamily="18" charset="0"/>
              </a:defRPr>
            </a:lvl7pPr>
            <a:lvl8pPr marL="3313113" defTabSz="969963" eaLnBrk="0" fontAlgn="base" hangingPunct="0">
              <a:spcBef>
                <a:spcPct val="0"/>
              </a:spcBef>
              <a:spcAft>
                <a:spcPct val="0"/>
              </a:spcAft>
              <a:defRPr sz="2000">
                <a:solidFill>
                  <a:srgbClr val="000000"/>
                </a:solidFill>
                <a:latin typeface="Arial" charset="0"/>
                <a:cs typeface="Times New Roman" pitchFamily="18" charset="0"/>
              </a:defRPr>
            </a:lvl8pPr>
            <a:lvl9pPr marL="3770313" defTabSz="969963"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endParaRPr lang="cs-CZ" sz="2500">
              <a:solidFill>
                <a:schemeClr val="bg1"/>
              </a:solidFill>
              <a:latin typeface="Times New Roman" pitchFamily="18" charset="0"/>
            </a:endParaRPr>
          </a:p>
        </p:txBody>
      </p:sp>
      <p:sp>
        <p:nvSpPr>
          <p:cNvPr id="120841" name="Rectangle 6"/>
          <p:cNvSpPr>
            <a:spLocks noChangeArrowheads="1"/>
          </p:cNvSpPr>
          <p:nvPr>
            <p:ph type="body"/>
          </p:nvPr>
        </p:nvSpPr>
        <p:spPr>
          <a:xfrm>
            <a:off x="946150" y="4862513"/>
            <a:ext cx="5207000" cy="469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428" tIns="47027" rIns="94428" bIns="47027" anchor="ct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2" descr="edwards_webaddress_4c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5021263"/>
            <a:ext cx="2130425"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edwards_logo_red+bl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4754563"/>
            <a:ext cx="18716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1484313" y="3357563"/>
            <a:ext cx="8005762" cy="576262"/>
          </a:xfrm>
        </p:spPr>
        <p:txBody>
          <a:bodyPr/>
          <a:lstStyle>
            <a:lvl1pPr>
              <a:defRPr/>
            </a:lvl1pPr>
          </a:lstStyle>
          <a:p>
            <a:r>
              <a:rPr lang="en-US"/>
              <a:t>Klepnutím lze upravit styl předlohy nadpisů.</a:t>
            </a:r>
          </a:p>
        </p:txBody>
      </p:sp>
      <p:sp>
        <p:nvSpPr>
          <p:cNvPr id="13316" name="Rectangle 4"/>
          <p:cNvSpPr>
            <a:spLocks noGrp="1" noChangeArrowheads="1"/>
          </p:cNvSpPr>
          <p:nvPr>
            <p:ph type="subTitle" idx="1"/>
          </p:nvPr>
        </p:nvSpPr>
        <p:spPr bwMode="ltGray">
          <a:xfrm>
            <a:off x="1484313" y="3884613"/>
            <a:ext cx="8005762" cy="407987"/>
          </a:xfrm>
        </p:spPr>
        <p:txBody>
          <a:bodyPr/>
          <a:lstStyle>
            <a:lvl1pPr marL="0" indent="0">
              <a:buFontTx/>
              <a:buNone/>
              <a:defRPr sz="2000">
                <a:solidFill>
                  <a:schemeClr val="bg1"/>
                </a:solidFill>
              </a:defRPr>
            </a:lvl1pPr>
          </a:lstStyle>
          <a:p>
            <a:r>
              <a:rPr lang="en-US"/>
              <a:t>Klepnutím lze upravit styl předlohy podnadpisů.</a:t>
            </a:r>
          </a:p>
        </p:txBody>
      </p:sp>
      <p:sp>
        <p:nvSpPr>
          <p:cNvPr id="6" name="Rectangle 27"/>
          <p:cNvSpPr>
            <a:spLocks noGrp="1" noChangeArrowheads="1"/>
          </p:cNvSpPr>
          <p:nvPr>
            <p:ph type="ftr" sz="quarter" idx="10"/>
          </p:nvPr>
        </p:nvSpPr>
        <p:spPr>
          <a:xfrm>
            <a:off x="1639888" y="6624638"/>
            <a:ext cx="7993062" cy="476250"/>
          </a:xfrm>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231877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74B982A-C775-4177-8577-EAEA2F0A849E}" type="slidenum">
              <a:rPr lang="en-GB" altLang="en-GB"/>
              <a:pPr>
                <a:defRPr/>
              </a:pPr>
              <a:t>‹#›</a:t>
            </a:fld>
            <a:endParaRPr lang="en-GB" altLang="en-GB"/>
          </a:p>
        </p:txBody>
      </p:sp>
      <p:sp>
        <p:nvSpPr>
          <p:cNvPr id="5"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275189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050" y="260350"/>
            <a:ext cx="2232025" cy="5832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0388" y="260350"/>
            <a:ext cx="6545262"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2D3670C-DE4C-4E48-A38F-001F575F67D8}" type="slidenum">
              <a:rPr lang="en-GB" altLang="en-GB"/>
              <a:pPr>
                <a:defRPr/>
              </a:pPr>
              <a:t>‹#›</a:t>
            </a:fld>
            <a:endParaRPr lang="en-GB" altLang="en-GB"/>
          </a:p>
        </p:txBody>
      </p:sp>
      <p:sp>
        <p:nvSpPr>
          <p:cNvPr id="5"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207020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60388" y="260350"/>
            <a:ext cx="8929687" cy="458788"/>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560388" y="1196975"/>
            <a:ext cx="4387850" cy="489585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00638" y="1196975"/>
            <a:ext cx="4389437" cy="489585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číslo snímku 4"/>
          <p:cNvSpPr>
            <a:spLocks noGrp="1"/>
          </p:cNvSpPr>
          <p:nvPr>
            <p:ph type="sldNum" sz="quarter" idx="10"/>
          </p:nvPr>
        </p:nvSpPr>
        <p:spPr>
          <a:xfrm>
            <a:off x="106363" y="6165850"/>
            <a:ext cx="533400" cy="284163"/>
          </a:xfrm>
        </p:spPr>
        <p:txBody>
          <a:bodyPr/>
          <a:lstStyle>
            <a:lvl1pPr>
              <a:defRPr smtClean="0"/>
            </a:lvl1pPr>
          </a:lstStyle>
          <a:p>
            <a:pPr>
              <a:defRPr/>
            </a:pPr>
            <a:fld id="{3A0D4DA2-9E28-499F-BD28-E19A03C4B8E8}" type="slidenum">
              <a:rPr lang="en-GB" altLang="en-GB"/>
              <a:pPr>
                <a:defRPr/>
              </a:pPr>
              <a:t>‹#›</a:t>
            </a:fld>
            <a:endParaRPr lang="en-GB" altLang="en-GB"/>
          </a:p>
        </p:txBody>
      </p:sp>
      <p:sp>
        <p:nvSpPr>
          <p:cNvPr id="6" name="Zástupný symbol pro zápatí 5"/>
          <p:cNvSpPr>
            <a:spLocks noGrp="1"/>
          </p:cNvSpPr>
          <p:nvPr>
            <p:ph type="ftr" sz="quarter" idx="11"/>
          </p:nvPr>
        </p:nvSpPr>
        <p:spPr>
          <a:xfrm>
            <a:off x="57150" y="6624638"/>
            <a:ext cx="7993063" cy="476250"/>
          </a:xfrm>
        </p:spPr>
        <p:txBody>
          <a:bodyPr/>
          <a:lstStyle>
            <a:lvl1pPr>
              <a:defRPr smtClean="0"/>
            </a:lvl1pPr>
          </a:lstStyle>
          <a:p>
            <a:pPr>
              <a:defRPr/>
            </a:pPr>
            <a:r>
              <a:rPr lang="en-US"/>
              <a:t>The content of this presentation is confidential and should not be distributed to a third party without prior authorization from Edwards. © Edwards Limited 2009</a:t>
            </a:r>
            <a:endParaRPr lang="en-US"/>
          </a:p>
        </p:txBody>
      </p:sp>
    </p:spTree>
    <p:extLst>
      <p:ext uri="{BB962C8B-B14F-4D97-AF65-F5344CB8AC3E}">
        <p14:creationId xmlns:p14="http://schemas.microsoft.com/office/powerpoint/2010/main" val="276113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560388" y="260350"/>
            <a:ext cx="8929687" cy="458788"/>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560388" y="1196975"/>
            <a:ext cx="8929687" cy="4895850"/>
          </a:xfrm>
        </p:spPr>
        <p:txBody>
          <a:bodyPr/>
          <a:lstStyle/>
          <a:p>
            <a:endParaRPr lang="cs-CZ"/>
          </a:p>
        </p:txBody>
      </p:sp>
      <p:sp>
        <p:nvSpPr>
          <p:cNvPr id="4" name="Zástupný symbol pro číslo snímku 3"/>
          <p:cNvSpPr>
            <a:spLocks noGrp="1"/>
          </p:cNvSpPr>
          <p:nvPr>
            <p:ph type="sldNum" sz="quarter" idx="10"/>
          </p:nvPr>
        </p:nvSpPr>
        <p:spPr>
          <a:xfrm>
            <a:off x="106363" y="6165850"/>
            <a:ext cx="533400" cy="284163"/>
          </a:xfrm>
        </p:spPr>
        <p:txBody>
          <a:bodyPr/>
          <a:lstStyle>
            <a:lvl1pPr>
              <a:defRPr smtClean="0"/>
            </a:lvl1pPr>
          </a:lstStyle>
          <a:p>
            <a:pPr>
              <a:defRPr/>
            </a:pPr>
            <a:fld id="{A0F92D31-11FE-4AA2-BCF5-889238011C04}" type="slidenum">
              <a:rPr lang="en-GB" altLang="en-GB"/>
              <a:pPr>
                <a:defRPr/>
              </a:pPr>
              <a:t>‹#›</a:t>
            </a:fld>
            <a:endParaRPr lang="en-GB" altLang="en-GB"/>
          </a:p>
        </p:txBody>
      </p:sp>
      <p:sp>
        <p:nvSpPr>
          <p:cNvPr id="5" name="Zástupný symbol pro zápatí 4"/>
          <p:cNvSpPr>
            <a:spLocks noGrp="1"/>
          </p:cNvSpPr>
          <p:nvPr>
            <p:ph type="ftr" sz="quarter" idx="11"/>
          </p:nvPr>
        </p:nvSpPr>
        <p:spPr>
          <a:xfrm>
            <a:off x="57150" y="6624638"/>
            <a:ext cx="7993063" cy="476250"/>
          </a:xfrm>
        </p:spPr>
        <p:txBody>
          <a:bodyPr/>
          <a:lstStyle>
            <a:lvl1pPr>
              <a:defRPr smtClean="0"/>
            </a:lvl1pPr>
          </a:lstStyle>
          <a:p>
            <a:pPr>
              <a:defRPr/>
            </a:pPr>
            <a:r>
              <a:rPr lang="en-US"/>
              <a:t>The content of this presentation is confidential and should not be distributed to a third party without prior authorization from Edwards. © Edwards Limited 2009</a:t>
            </a:r>
            <a:endParaRPr lang="en-US"/>
          </a:p>
        </p:txBody>
      </p:sp>
    </p:spTree>
    <p:extLst>
      <p:ext uri="{BB962C8B-B14F-4D97-AF65-F5344CB8AC3E}">
        <p14:creationId xmlns:p14="http://schemas.microsoft.com/office/powerpoint/2010/main" val="341669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2531C7E-C33E-4294-BB04-F1250FEE3BF3}" type="slidenum">
              <a:rPr lang="en-GB" altLang="en-GB"/>
              <a:pPr>
                <a:defRPr/>
              </a:pPr>
              <a:t>‹#›</a:t>
            </a:fld>
            <a:endParaRPr lang="en-GB" altLang="en-GB"/>
          </a:p>
        </p:txBody>
      </p:sp>
      <p:sp>
        <p:nvSpPr>
          <p:cNvPr id="5"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423017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98A3A2D-573B-4B0B-BD78-A12E7F55836C}" type="slidenum">
              <a:rPr lang="en-GB" altLang="en-GB"/>
              <a:pPr>
                <a:defRPr/>
              </a:pPr>
              <a:t>‹#›</a:t>
            </a:fld>
            <a:endParaRPr lang="en-GB" altLang="en-GB"/>
          </a:p>
        </p:txBody>
      </p:sp>
      <p:sp>
        <p:nvSpPr>
          <p:cNvPr id="5"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20873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0388" y="1196975"/>
            <a:ext cx="438785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0638" y="1196975"/>
            <a:ext cx="4389437"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C5BC35A-2E08-491E-8B20-6AD725C030E3}" type="slidenum">
              <a:rPr lang="en-GB" altLang="en-GB"/>
              <a:pPr>
                <a:defRPr/>
              </a:pPr>
              <a:t>‹#›</a:t>
            </a:fld>
            <a:endParaRPr lang="en-GB" altLang="en-GB"/>
          </a:p>
        </p:txBody>
      </p:sp>
      <p:sp>
        <p:nvSpPr>
          <p:cNvPr id="6"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422364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A8D4184-D47E-46CD-B24F-5519EC99E339}" type="slidenum">
              <a:rPr lang="en-GB" altLang="en-GB"/>
              <a:pPr>
                <a:defRPr/>
              </a:pPr>
              <a:t>‹#›</a:t>
            </a:fld>
            <a:endParaRPr lang="en-GB" altLang="en-GB"/>
          </a:p>
        </p:txBody>
      </p:sp>
      <p:sp>
        <p:nvSpPr>
          <p:cNvPr id="8"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326660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4557FB3-6AEC-4086-BCF9-1B2131B31CDC}" type="slidenum">
              <a:rPr lang="en-GB" altLang="en-GB"/>
              <a:pPr>
                <a:defRPr/>
              </a:pPr>
              <a:t>‹#›</a:t>
            </a:fld>
            <a:endParaRPr lang="en-GB" altLang="en-GB"/>
          </a:p>
        </p:txBody>
      </p:sp>
      <p:sp>
        <p:nvSpPr>
          <p:cNvPr id="4"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337226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BCD00F1-44C3-4A01-B9BF-6A38019913E8}" type="slidenum">
              <a:rPr lang="en-GB" altLang="en-GB"/>
              <a:pPr>
                <a:defRPr/>
              </a:pPr>
              <a:t>‹#›</a:t>
            </a:fld>
            <a:endParaRPr lang="en-GB" altLang="en-GB"/>
          </a:p>
        </p:txBody>
      </p:sp>
      <p:sp>
        <p:nvSpPr>
          <p:cNvPr id="3"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289581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33DD46D-C47A-4E51-949E-57FDFFDAFF99}" type="slidenum">
              <a:rPr lang="en-GB" altLang="en-GB"/>
              <a:pPr>
                <a:defRPr/>
              </a:pPr>
              <a:t>‹#›</a:t>
            </a:fld>
            <a:endParaRPr lang="en-GB" altLang="en-GB"/>
          </a:p>
        </p:txBody>
      </p:sp>
      <p:sp>
        <p:nvSpPr>
          <p:cNvPr id="6"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276724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577A1D-06FE-4A18-8EC6-8A09988E06C8}" type="slidenum">
              <a:rPr lang="en-GB" altLang="en-GB"/>
              <a:pPr>
                <a:defRPr/>
              </a:pPr>
              <a:t>‹#›</a:t>
            </a:fld>
            <a:endParaRPr lang="en-GB" altLang="en-GB"/>
          </a:p>
        </p:txBody>
      </p:sp>
      <p:sp>
        <p:nvSpPr>
          <p:cNvPr id="6" name="Rectangle 39"/>
          <p:cNvSpPr>
            <a:spLocks noGrp="1" noChangeArrowheads="1"/>
          </p:cNvSpPr>
          <p:nvPr>
            <p:ph type="ftr" sz="quarter" idx="11"/>
          </p:nvPr>
        </p:nvSpPr>
        <p:spPr>
          <a:ln/>
        </p:spPr>
        <p:txBody>
          <a:bodyPr/>
          <a:lstStyle>
            <a:lvl1pPr>
              <a:defRPr/>
            </a:lvl1pPr>
          </a:lstStyle>
          <a:p>
            <a:pPr>
              <a:defRPr/>
            </a:pPr>
            <a:r>
              <a:rPr lang="en-US"/>
              <a:t>The content of this presentation is confidential and should not be distributed to a third party without prior authorization from Edwards. © Edwards Limited 2009</a:t>
            </a:r>
          </a:p>
        </p:txBody>
      </p:sp>
    </p:spTree>
    <p:extLst>
      <p:ext uri="{BB962C8B-B14F-4D97-AF65-F5344CB8AC3E}">
        <p14:creationId xmlns:p14="http://schemas.microsoft.com/office/powerpoint/2010/main" val="170150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ltGray">
          <a:xfrm>
            <a:off x="560388" y="260350"/>
            <a:ext cx="89296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GB" smtClean="0"/>
              <a:t>Klepnutím lze upravit styl předlohy nadpisů.</a:t>
            </a:r>
          </a:p>
        </p:txBody>
      </p:sp>
      <p:sp>
        <p:nvSpPr>
          <p:cNvPr id="4099" name="Rectangle 3"/>
          <p:cNvSpPr>
            <a:spLocks noGrp="1" noChangeArrowheads="1"/>
          </p:cNvSpPr>
          <p:nvPr>
            <p:ph type="body" idx="1"/>
          </p:nvPr>
        </p:nvSpPr>
        <p:spPr bwMode="auto">
          <a:xfrm>
            <a:off x="560388" y="1196975"/>
            <a:ext cx="89296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GB" smtClean="0"/>
              <a:t>Klepnutím lze upravit styly předlohy textu.</a:t>
            </a:r>
          </a:p>
          <a:p>
            <a:pPr lvl="1"/>
            <a:r>
              <a:rPr lang="en-GB" altLang="en-GB" smtClean="0"/>
              <a:t>Druhá úroveň</a:t>
            </a:r>
          </a:p>
          <a:p>
            <a:pPr lvl="2"/>
            <a:r>
              <a:rPr lang="en-GB" altLang="en-GB" smtClean="0"/>
              <a:t>Třetí úroveň</a:t>
            </a:r>
          </a:p>
          <a:p>
            <a:pPr lvl="3"/>
            <a:r>
              <a:rPr lang="en-GB" altLang="en-GB" smtClean="0"/>
              <a:t>Čtvrtá úroveň</a:t>
            </a:r>
          </a:p>
          <a:p>
            <a:pPr lvl="4"/>
            <a:r>
              <a:rPr lang="en-GB" altLang="en-GB" smtClean="0"/>
              <a:t>Pátá úroveň</a:t>
            </a:r>
          </a:p>
        </p:txBody>
      </p:sp>
      <p:sp>
        <p:nvSpPr>
          <p:cNvPr id="1030" name="Rectangle 6"/>
          <p:cNvSpPr>
            <a:spLocks noGrp="1" noChangeArrowheads="1"/>
          </p:cNvSpPr>
          <p:nvPr>
            <p:ph type="sldNum" sz="quarter" idx="4"/>
          </p:nvPr>
        </p:nvSpPr>
        <p:spPr bwMode="auto">
          <a:xfrm>
            <a:off x="106363" y="6165850"/>
            <a:ext cx="533400" cy="284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B2B2B2"/>
                </a:solidFill>
              </a:defRPr>
            </a:lvl1pPr>
          </a:lstStyle>
          <a:p>
            <a:pPr>
              <a:defRPr/>
            </a:pPr>
            <a:fld id="{75B31EB6-C36C-4223-AF54-90D8A8C6553A}" type="slidenum">
              <a:rPr lang="en-GB" altLang="en-GB"/>
              <a:pPr>
                <a:defRPr/>
              </a:pPr>
              <a:t>‹#›</a:t>
            </a:fld>
            <a:endParaRPr lang="en-GB" altLang="en-GB"/>
          </a:p>
        </p:txBody>
      </p:sp>
      <p:sp>
        <p:nvSpPr>
          <p:cNvPr id="1063" name="Rectangle 39"/>
          <p:cNvSpPr>
            <a:spLocks noGrp="1" noChangeArrowheads="1"/>
          </p:cNvSpPr>
          <p:nvPr>
            <p:ph type="ftr" sz="quarter" idx="3"/>
          </p:nvPr>
        </p:nvSpPr>
        <p:spPr bwMode="auto">
          <a:xfrm>
            <a:off x="57150" y="6624638"/>
            <a:ext cx="79930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00">
                <a:solidFill>
                  <a:srgbClr val="969696"/>
                </a:solidFill>
                <a:latin typeface="Arial Unicode MS" pitchFamily="34" charset="-128"/>
              </a:defRPr>
            </a:lvl1pPr>
          </a:lstStyle>
          <a:p>
            <a:pPr>
              <a:defRPr/>
            </a:pPr>
            <a:r>
              <a:rPr lang="en-US"/>
              <a:t>The content of this presentation is confidential and should not be distributed to a third party without prior authorization from Edwards. © Edwards Limited 2009</a:t>
            </a:r>
          </a:p>
        </p:txBody>
      </p:sp>
      <p:pic>
        <p:nvPicPr>
          <p:cNvPr id="4102" name="Picture 42" descr="edwards_logo_red+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50213" y="6453188"/>
            <a:ext cx="1511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Times New Roman" pitchFamily="18" charset="0"/>
        </a:defRPr>
      </a:lvl2pPr>
      <a:lvl3pPr algn="l" rtl="0" eaLnBrk="0" fontAlgn="base" hangingPunct="0">
        <a:spcBef>
          <a:spcPct val="0"/>
        </a:spcBef>
        <a:spcAft>
          <a:spcPct val="0"/>
        </a:spcAft>
        <a:defRPr sz="2400" b="1">
          <a:solidFill>
            <a:schemeClr val="bg1"/>
          </a:solidFill>
          <a:latin typeface="Arial" charset="0"/>
          <a:cs typeface="Times New Roman" pitchFamily="18" charset="0"/>
        </a:defRPr>
      </a:lvl3pPr>
      <a:lvl4pPr algn="l" rtl="0" eaLnBrk="0" fontAlgn="base" hangingPunct="0">
        <a:spcBef>
          <a:spcPct val="0"/>
        </a:spcBef>
        <a:spcAft>
          <a:spcPct val="0"/>
        </a:spcAft>
        <a:defRPr sz="2400" b="1">
          <a:solidFill>
            <a:schemeClr val="bg1"/>
          </a:solidFill>
          <a:latin typeface="Arial" charset="0"/>
          <a:cs typeface="Times New Roman" pitchFamily="18" charset="0"/>
        </a:defRPr>
      </a:lvl4pPr>
      <a:lvl5pPr algn="l" rtl="0" eaLnBrk="0" fontAlgn="base" hangingPunct="0">
        <a:spcBef>
          <a:spcPct val="0"/>
        </a:spcBef>
        <a:spcAft>
          <a:spcPct val="0"/>
        </a:spcAft>
        <a:defRPr sz="2400" b="1">
          <a:solidFill>
            <a:schemeClr val="bg1"/>
          </a:solidFill>
          <a:latin typeface="Arial" charset="0"/>
          <a:cs typeface="Times New Roman" pitchFamily="18" charset="0"/>
        </a:defRPr>
      </a:lvl5pPr>
      <a:lvl6pPr marL="457200" algn="l" rtl="0" fontAlgn="base">
        <a:spcBef>
          <a:spcPct val="0"/>
        </a:spcBef>
        <a:spcAft>
          <a:spcPct val="0"/>
        </a:spcAft>
        <a:defRPr sz="2400" b="1">
          <a:solidFill>
            <a:schemeClr val="bg1"/>
          </a:solidFill>
          <a:latin typeface="Arial" charset="0"/>
          <a:cs typeface="Times New Roman" pitchFamily="18" charset="0"/>
        </a:defRPr>
      </a:lvl6pPr>
      <a:lvl7pPr marL="914400" algn="l" rtl="0" fontAlgn="base">
        <a:spcBef>
          <a:spcPct val="0"/>
        </a:spcBef>
        <a:spcAft>
          <a:spcPct val="0"/>
        </a:spcAft>
        <a:defRPr sz="2400" b="1">
          <a:solidFill>
            <a:schemeClr val="bg1"/>
          </a:solidFill>
          <a:latin typeface="Arial" charset="0"/>
          <a:cs typeface="Times New Roman" pitchFamily="18" charset="0"/>
        </a:defRPr>
      </a:lvl7pPr>
      <a:lvl8pPr marL="1371600" algn="l" rtl="0" fontAlgn="base">
        <a:spcBef>
          <a:spcPct val="0"/>
        </a:spcBef>
        <a:spcAft>
          <a:spcPct val="0"/>
        </a:spcAft>
        <a:defRPr sz="2400" b="1">
          <a:solidFill>
            <a:schemeClr val="bg1"/>
          </a:solidFill>
          <a:latin typeface="Arial" charset="0"/>
          <a:cs typeface="Times New Roman" pitchFamily="18" charset="0"/>
        </a:defRPr>
      </a:lvl8pPr>
      <a:lvl9pPr marL="1828800" algn="l" rtl="0" fontAlgn="base">
        <a:spcBef>
          <a:spcPct val="0"/>
        </a:spcBef>
        <a:spcAft>
          <a:spcPct val="0"/>
        </a:spcAft>
        <a:defRPr sz="2400" b="1">
          <a:solidFill>
            <a:schemeClr val="bg1"/>
          </a:solidFill>
          <a:latin typeface="Arial" charset="0"/>
          <a:cs typeface="Times New Roman" pitchFamily="18" charset="0"/>
        </a:defRPr>
      </a:lvl9pPr>
    </p:titleStyle>
    <p:bodyStyle>
      <a:lvl1pPr marL="342900" indent="-342900" algn="l" rtl="0" eaLnBrk="0" fontAlgn="base" hangingPunct="0">
        <a:spcBef>
          <a:spcPct val="20000"/>
        </a:spcBef>
        <a:spcAft>
          <a:spcPct val="0"/>
        </a:spcAft>
        <a:buClr>
          <a:srgbClr val="CC0000"/>
        </a:buClr>
        <a:buSzPct val="75000"/>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CC0000"/>
        </a:buClr>
        <a:buSzPct val="75000"/>
        <a:buChar char="•"/>
        <a:defRPr sz="2000">
          <a:solidFill>
            <a:srgbClr val="000000"/>
          </a:solidFill>
          <a:latin typeface="+mn-lt"/>
          <a:cs typeface="+mn-cs"/>
        </a:defRPr>
      </a:lvl2pPr>
      <a:lvl3pPr marL="1143000" indent="-228600" algn="l" rtl="0" eaLnBrk="0" fontAlgn="base" hangingPunct="0">
        <a:spcBef>
          <a:spcPct val="20000"/>
        </a:spcBef>
        <a:spcAft>
          <a:spcPct val="0"/>
        </a:spcAft>
        <a:buClr>
          <a:srgbClr val="CC0000"/>
        </a:buClr>
        <a:buSzPct val="75000"/>
        <a:buChar char="•"/>
        <a:defRPr>
          <a:solidFill>
            <a:srgbClr val="000000"/>
          </a:solidFill>
          <a:latin typeface="+mn-lt"/>
          <a:cs typeface="+mn-cs"/>
        </a:defRPr>
      </a:lvl3pPr>
      <a:lvl4pPr marL="1600200" indent="-228600" algn="l" rtl="0" eaLnBrk="0" fontAlgn="base" hangingPunct="0">
        <a:spcBef>
          <a:spcPct val="20000"/>
        </a:spcBef>
        <a:spcAft>
          <a:spcPct val="0"/>
        </a:spcAft>
        <a:buClr>
          <a:srgbClr val="CC0000"/>
        </a:buClr>
        <a:buSzPct val="75000"/>
        <a:buChar char="•"/>
        <a:defRPr>
          <a:solidFill>
            <a:srgbClr val="000000"/>
          </a:solidFill>
          <a:latin typeface="+mn-lt"/>
          <a:cs typeface="+mn-cs"/>
        </a:defRPr>
      </a:lvl4pPr>
      <a:lvl5pPr marL="2057400" indent="-228600" algn="l" rtl="0" eaLnBrk="0" fontAlgn="base" hangingPunct="0">
        <a:spcBef>
          <a:spcPct val="20000"/>
        </a:spcBef>
        <a:spcAft>
          <a:spcPct val="0"/>
        </a:spcAft>
        <a:buClr>
          <a:srgbClr val="CC0000"/>
        </a:buClr>
        <a:buSzPct val="75000"/>
        <a:buChar char="•"/>
        <a:defRPr>
          <a:solidFill>
            <a:srgbClr val="000000"/>
          </a:solidFill>
          <a:latin typeface="+mn-lt"/>
          <a:cs typeface="+mn-cs"/>
        </a:defRPr>
      </a:lvl5pPr>
      <a:lvl6pPr marL="2514600" indent="-228600" algn="l" rtl="0" fontAlgn="base">
        <a:spcBef>
          <a:spcPct val="20000"/>
        </a:spcBef>
        <a:spcAft>
          <a:spcPct val="0"/>
        </a:spcAft>
        <a:buClr>
          <a:srgbClr val="CC0000"/>
        </a:buClr>
        <a:buSzPct val="75000"/>
        <a:buChar char="•"/>
        <a:defRPr>
          <a:solidFill>
            <a:srgbClr val="000000"/>
          </a:solidFill>
          <a:latin typeface="+mn-lt"/>
          <a:cs typeface="+mn-cs"/>
        </a:defRPr>
      </a:lvl6pPr>
      <a:lvl7pPr marL="2971800" indent="-228600" algn="l" rtl="0" fontAlgn="base">
        <a:spcBef>
          <a:spcPct val="20000"/>
        </a:spcBef>
        <a:spcAft>
          <a:spcPct val="0"/>
        </a:spcAft>
        <a:buClr>
          <a:srgbClr val="CC0000"/>
        </a:buClr>
        <a:buSzPct val="75000"/>
        <a:buChar char="•"/>
        <a:defRPr>
          <a:solidFill>
            <a:srgbClr val="000000"/>
          </a:solidFill>
          <a:latin typeface="+mn-lt"/>
          <a:cs typeface="+mn-cs"/>
        </a:defRPr>
      </a:lvl7pPr>
      <a:lvl8pPr marL="3429000" indent="-228600" algn="l" rtl="0" fontAlgn="base">
        <a:spcBef>
          <a:spcPct val="20000"/>
        </a:spcBef>
        <a:spcAft>
          <a:spcPct val="0"/>
        </a:spcAft>
        <a:buClr>
          <a:srgbClr val="CC0000"/>
        </a:buClr>
        <a:buSzPct val="75000"/>
        <a:buChar char="•"/>
        <a:defRPr>
          <a:solidFill>
            <a:srgbClr val="000000"/>
          </a:solidFill>
          <a:latin typeface="+mn-lt"/>
          <a:cs typeface="+mn-cs"/>
        </a:defRPr>
      </a:lvl8pPr>
      <a:lvl9pPr marL="3886200" indent="-228600" algn="l" rtl="0" fontAlgn="base">
        <a:spcBef>
          <a:spcPct val="20000"/>
        </a:spcBef>
        <a:spcAft>
          <a:spcPct val="0"/>
        </a:spcAft>
        <a:buClr>
          <a:srgbClr val="CC0000"/>
        </a:buClr>
        <a:buSzPct val="75000"/>
        <a:buChar char="•"/>
        <a:defRPr>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33.emf"/><Relationship Id="rId3" Type="http://schemas.openxmlformats.org/officeDocument/2006/relationships/tags" Target="../tags/tag9.xml"/><Relationship Id="rId7" Type="http://schemas.openxmlformats.org/officeDocument/2006/relationships/notesSlide" Target="../notesSlides/notesSlide10.xml"/><Relationship Id="rId12" Type="http://schemas.openxmlformats.org/officeDocument/2006/relationships/image" Target="../media/image13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11" Type="http://schemas.openxmlformats.org/officeDocument/2006/relationships/chart" Target="../charts/chart3.xml"/><Relationship Id="rId5" Type="http://schemas.openxmlformats.org/officeDocument/2006/relationships/tags" Target="../tags/tag11.xml"/><Relationship Id="rId10" Type="http://schemas.openxmlformats.org/officeDocument/2006/relationships/chart" Target="../charts/chart2.xml"/><Relationship Id="rId4" Type="http://schemas.openxmlformats.org/officeDocument/2006/relationships/tags" Target="../tags/tag10.xml"/><Relationship Id="rId9" Type="http://schemas.openxmlformats.org/officeDocument/2006/relationships/image" Target="../media/image131.emf"/></Relationships>
</file>

<file path=ppt/slides/_rels/slide1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0.jpeg"/><Relationship Id="rId3" Type="http://schemas.openxmlformats.org/officeDocument/2006/relationships/image" Target="../media/image135.png"/><Relationship Id="rId7" Type="http://schemas.openxmlformats.org/officeDocument/2006/relationships/image" Target="../media/image13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8.jpeg"/><Relationship Id="rId11" Type="http://schemas.openxmlformats.org/officeDocument/2006/relationships/image" Target="../media/image143.jpeg"/><Relationship Id="rId5" Type="http://schemas.openxmlformats.org/officeDocument/2006/relationships/image" Target="../media/image137.jpeg"/><Relationship Id="rId10" Type="http://schemas.openxmlformats.org/officeDocument/2006/relationships/image" Target="../media/image142.jpeg"/><Relationship Id="rId4" Type="http://schemas.openxmlformats.org/officeDocument/2006/relationships/image" Target="../media/image136.jpeg"/><Relationship Id="rId9" Type="http://schemas.openxmlformats.org/officeDocument/2006/relationships/image" Target="../media/image14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jpeg"/><Relationship Id="rId3" Type="http://schemas.openxmlformats.org/officeDocument/2006/relationships/tags" Target="../tags/tag4.xm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tags" Target="../tags/tag3.xml"/><Relationship Id="rId16" Type="http://schemas.openxmlformats.org/officeDocument/2006/relationships/image" Target="../media/image29.jpeg"/><Relationship Id="rId20" Type="http://schemas.openxmlformats.org/officeDocument/2006/relationships/image" Target="../media/image33.wmf"/><Relationship Id="rId1" Type="http://schemas.openxmlformats.org/officeDocument/2006/relationships/tags" Target="../tags/tag2.xml"/><Relationship Id="rId6" Type="http://schemas.openxmlformats.org/officeDocument/2006/relationships/image" Target="../media/image19.wmf"/><Relationship Id="rId11" Type="http://schemas.openxmlformats.org/officeDocument/2006/relationships/image" Target="../media/image24.png"/><Relationship Id="rId5" Type="http://schemas.openxmlformats.org/officeDocument/2006/relationships/notesSlide" Target="../notesSlides/notesSlide6.xml"/><Relationship Id="rId15" Type="http://schemas.openxmlformats.org/officeDocument/2006/relationships/image" Target="../media/image28.jpeg"/><Relationship Id="rId10" Type="http://schemas.openxmlformats.org/officeDocument/2006/relationships/image" Target="../media/image23.png"/><Relationship Id="rId19" Type="http://schemas.openxmlformats.org/officeDocument/2006/relationships/image" Target="../media/image32.wmf"/><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2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42.wmf"/><Relationship Id="rId18" Type="http://schemas.openxmlformats.org/officeDocument/2006/relationships/image" Target="../media/image47.emf"/><Relationship Id="rId26" Type="http://schemas.openxmlformats.org/officeDocument/2006/relationships/image" Target="../media/image55.wmf"/><Relationship Id="rId39" Type="http://schemas.openxmlformats.org/officeDocument/2006/relationships/image" Target="../media/image68.wmf"/><Relationship Id="rId21" Type="http://schemas.openxmlformats.org/officeDocument/2006/relationships/image" Target="../media/image50.wmf"/><Relationship Id="rId34" Type="http://schemas.openxmlformats.org/officeDocument/2006/relationships/image" Target="../media/image63.wmf"/><Relationship Id="rId42" Type="http://schemas.openxmlformats.org/officeDocument/2006/relationships/image" Target="../media/image71.wmf"/><Relationship Id="rId47" Type="http://schemas.openxmlformats.org/officeDocument/2006/relationships/image" Target="../media/image76.emf"/><Relationship Id="rId50" Type="http://schemas.openxmlformats.org/officeDocument/2006/relationships/image" Target="../media/image79.png"/><Relationship Id="rId55" Type="http://schemas.openxmlformats.org/officeDocument/2006/relationships/image" Target="../media/image84.wmf"/><Relationship Id="rId63" Type="http://schemas.openxmlformats.org/officeDocument/2006/relationships/image" Target="../media/image92.wmf"/><Relationship Id="rId68" Type="http://schemas.openxmlformats.org/officeDocument/2006/relationships/image" Target="../media/image97.wmf"/><Relationship Id="rId76" Type="http://schemas.openxmlformats.org/officeDocument/2006/relationships/image" Target="../media/image105.png"/><Relationship Id="rId7" Type="http://schemas.openxmlformats.org/officeDocument/2006/relationships/image" Target="../media/image36.wmf"/><Relationship Id="rId71" Type="http://schemas.openxmlformats.org/officeDocument/2006/relationships/image" Target="../media/image100.wmf"/><Relationship Id="rId2" Type="http://schemas.openxmlformats.org/officeDocument/2006/relationships/tags" Target="../tags/tag6.xml"/><Relationship Id="rId16" Type="http://schemas.openxmlformats.org/officeDocument/2006/relationships/image" Target="../media/image45.wmf"/><Relationship Id="rId29" Type="http://schemas.openxmlformats.org/officeDocument/2006/relationships/image" Target="../media/image58.wmf"/><Relationship Id="rId11" Type="http://schemas.openxmlformats.org/officeDocument/2006/relationships/image" Target="../media/image40.wmf"/><Relationship Id="rId24" Type="http://schemas.openxmlformats.org/officeDocument/2006/relationships/image" Target="../media/image53.jpeg"/><Relationship Id="rId32" Type="http://schemas.openxmlformats.org/officeDocument/2006/relationships/image" Target="../media/image61.wmf"/><Relationship Id="rId37" Type="http://schemas.openxmlformats.org/officeDocument/2006/relationships/image" Target="../media/image66.wmf"/><Relationship Id="rId40" Type="http://schemas.openxmlformats.org/officeDocument/2006/relationships/image" Target="../media/image69.wmf"/><Relationship Id="rId45" Type="http://schemas.openxmlformats.org/officeDocument/2006/relationships/image" Target="../media/image74.wmf"/><Relationship Id="rId53" Type="http://schemas.openxmlformats.org/officeDocument/2006/relationships/image" Target="../media/image82.wmf"/><Relationship Id="rId58" Type="http://schemas.openxmlformats.org/officeDocument/2006/relationships/image" Target="../media/image87.emf"/><Relationship Id="rId66" Type="http://schemas.openxmlformats.org/officeDocument/2006/relationships/image" Target="../media/image95.png"/><Relationship Id="rId74" Type="http://schemas.openxmlformats.org/officeDocument/2006/relationships/image" Target="../media/image103.emf"/><Relationship Id="rId79" Type="http://schemas.openxmlformats.org/officeDocument/2006/relationships/image" Target="../media/image108.png"/><Relationship Id="rId5" Type="http://schemas.openxmlformats.org/officeDocument/2006/relationships/image" Target="../media/image34.emf"/><Relationship Id="rId61" Type="http://schemas.openxmlformats.org/officeDocument/2006/relationships/image" Target="../media/image90.wmf"/><Relationship Id="rId82" Type="http://schemas.openxmlformats.org/officeDocument/2006/relationships/image" Target="../media/image111.emf"/><Relationship Id="rId10" Type="http://schemas.openxmlformats.org/officeDocument/2006/relationships/image" Target="../media/image39.wmf"/><Relationship Id="rId19" Type="http://schemas.openxmlformats.org/officeDocument/2006/relationships/image" Target="../media/image48.png"/><Relationship Id="rId31" Type="http://schemas.openxmlformats.org/officeDocument/2006/relationships/image" Target="../media/image60.wmf"/><Relationship Id="rId44" Type="http://schemas.openxmlformats.org/officeDocument/2006/relationships/image" Target="../media/image73.wmf"/><Relationship Id="rId52" Type="http://schemas.openxmlformats.org/officeDocument/2006/relationships/image" Target="../media/image81.png"/><Relationship Id="rId60" Type="http://schemas.openxmlformats.org/officeDocument/2006/relationships/image" Target="../media/image89.emf"/><Relationship Id="rId65" Type="http://schemas.openxmlformats.org/officeDocument/2006/relationships/image" Target="../media/image94.png"/><Relationship Id="rId73" Type="http://schemas.openxmlformats.org/officeDocument/2006/relationships/image" Target="../media/image102.png"/><Relationship Id="rId78" Type="http://schemas.openxmlformats.org/officeDocument/2006/relationships/image" Target="../media/image107.wmf"/><Relationship Id="rId81" Type="http://schemas.openxmlformats.org/officeDocument/2006/relationships/image" Target="../media/image110.wmf"/><Relationship Id="rId4" Type="http://schemas.openxmlformats.org/officeDocument/2006/relationships/notesSlide" Target="../notesSlides/notesSlide7.xml"/><Relationship Id="rId9" Type="http://schemas.openxmlformats.org/officeDocument/2006/relationships/image" Target="../media/image38.wmf"/><Relationship Id="rId14" Type="http://schemas.openxmlformats.org/officeDocument/2006/relationships/image" Target="../media/image43.png"/><Relationship Id="rId22" Type="http://schemas.openxmlformats.org/officeDocument/2006/relationships/image" Target="../media/image51.wmf"/><Relationship Id="rId27" Type="http://schemas.openxmlformats.org/officeDocument/2006/relationships/image" Target="../media/image56.wmf"/><Relationship Id="rId30" Type="http://schemas.openxmlformats.org/officeDocument/2006/relationships/image" Target="../media/image59.wmf"/><Relationship Id="rId35" Type="http://schemas.openxmlformats.org/officeDocument/2006/relationships/image" Target="../media/image64.wmf"/><Relationship Id="rId43" Type="http://schemas.openxmlformats.org/officeDocument/2006/relationships/image" Target="../media/image72.wmf"/><Relationship Id="rId48" Type="http://schemas.openxmlformats.org/officeDocument/2006/relationships/image" Target="../media/image77.wmf"/><Relationship Id="rId56" Type="http://schemas.openxmlformats.org/officeDocument/2006/relationships/image" Target="../media/image85.emf"/><Relationship Id="rId64" Type="http://schemas.openxmlformats.org/officeDocument/2006/relationships/image" Target="../media/image93.wmf"/><Relationship Id="rId69" Type="http://schemas.openxmlformats.org/officeDocument/2006/relationships/image" Target="../media/image98.wmf"/><Relationship Id="rId77" Type="http://schemas.openxmlformats.org/officeDocument/2006/relationships/image" Target="../media/image106.png"/><Relationship Id="rId8" Type="http://schemas.openxmlformats.org/officeDocument/2006/relationships/image" Target="../media/image37.wmf"/><Relationship Id="rId51" Type="http://schemas.openxmlformats.org/officeDocument/2006/relationships/image" Target="../media/image80.png"/><Relationship Id="rId72" Type="http://schemas.openxmlformats.org/officeDocument/2006/relationships/image" Target="../media/image101.png"/><Relationship Id="rId80" Type="http://schemas.openxmlformats.org/officeDocument/2006/relationships/image" Target="../media/image109.png"/><Relationship Id="rId3" Type="http://schemas.openxmlformats.org/officeDocument/2006/relationships/slideLayout" Target="../slideLayouts/slideLayout7.xml"/><Relationship Id="rId12" Type="http://schemas.openxmlformats.org/officeDocument/2006/relationships/image" Target="../media/image41.emf"/><Relationship Id="rId17" Type="http://schemas.openxmlformats.org/officeDocument/2006/relationships/image" Target="../media/image46.wmf"/><Relationship Id="rId25" Type="http://schemas.openxmlformats.org/officeDocument/2006/relationships/image" Target="../media/image54.wmf"/><Relationship Id="rId33" Type="http://schemas.openxmlformats.org/officeDocument/2006/relationships/image" Target="../media/image62.wmf"/><Relationship Id="rId38" Type="http://schemas.openxmlformats.org/officeDocument/2006/relationships/image" Target="../media/image67.wmf"/><Relationship Id="rId46" Type="http://schemas.openxmlformats.org/officeDocument/2006/relationships/image" Target="../media/image75.wmf"/><Relationship Id="rId59" Type="http://schemas.openxmlformats.org/officeDocument/2006/relationships/image" Target="../media/image88.emf"/><Relationship Id="rId67" Type="http://schemas.openxmlformats.org/officeDocument/2006/relationships/image" Target="../media/image96.png"/><Relationship Id="rId20" Type="http://schemas.openxmlformats.org/officeDocument/2006/relationships/image" Target="../media/image49.emf"/><Relationship Id="rId41" Type="http://schemas.openxmlformats.org/officeDocument/2006/relationships/image" Target="../media/image70.wmf"/><Relationship Id="rId54" Type="http://schemas.openxmlformats.org/officeDocument/2006/relationships/image" Target="../media/image83.wmf"/><Relationship Id="rId62" Type="http://schemas.openxmlformats.org/officeDocument/2006/relationships/image" Target="../media/image91.wmf"/><Relationship Id="rId70" Type="http://schemas.openxmlformats.org/officeDocument/2006/relationships/image" Target="../media/image99.wmf"/><Relationship Id="rId75" Type="http://schemas.openxmlformats.org/officeDocument/2006/relationships/image" Target="../media/image104.jpeg"/><Relationship Id="rId83" Type="http://schemas.openxmlformats.org/officeDocument/2006/relationships/image" Target="../media/image112.jpeg"/><Relationship Id="rId1" Type="http://schemas.openxmlformats.org/officeDocument/2006/relationships/tags" Target="../tags/tag5.xml"/><Relationship Id="rId6" Type="http://schemas.openxmlformats.org/officeDocument/2006/relationships/image" Target="../media/image35.wmf"/><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wmf"/><Relationship Id="rId36" Type="http://schemas.openxmlformats.org/officeDocument/2006/relationships/image" Target="../media/image65.wmf"/><Relationship Id="rId49" Type="http://schemas.openxmlformats.org/officeDocument/2006/relationships/image" Target="../media/image78.emf"/><Relationship Id="rId57" Type="http://schemas.openxmlformats.org/officeDocument/2006/relationships/image" Target="../media/image86.emf"/></Relationships>
</file>

<file path=ppt/slides/_rels/slide8.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9.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19.wmf"/><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2.jpeg"/><Relationship Id="rId11" Type="http://schemas.openxmlformats.org/officeDocument/2006/relationships/image" Target="../media/image127.png"/><Relationship Id="rId5" Type="http://schemas.openxmlformats.org/officeDocument/2006/relationships/image" Target="../media/image121.wmf"/><Relationship Id="rId10" Type="http://schemas.openxmlformats.org/officeDocument/2006/relationships/image" Target="../media/image126.jpeg"/><Relationship Id="rId4" Type="http://schemas.openxmlformats.org/officeDocument/2006/relationships/image" Target="../media/image120.wmf"/><Relationship Id="rId9" Type="http://schemas.openxmlformats.org/officeDocument/2006/relationships/image" Target="../media/image125.png"/><Relationship Id="rId1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7"/>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r>
              <a:rPr lang="en-US" sz="700" smtClean="0">
                <a:solidFill>
                  <a:srgbClr val="969696"/>
                </a:solidFill>
                <a:latin typeface="Arial Unicode MS" pitchFamily="34" charset="-128"/>
              </a:rPr>
              <a:t>The content of this presentation is confidential and should not be distributed to a third party without prior authorization from Edwards. © Edwards Limited 2009</a:t>
            </a:r>
          </a:p>
        </p:txBody>
      </p:sp>
      <p:sp>
        <p:nvSpPr>
          <p:cNvPr id="6147" name="Rectangle 15"/>
          <p:cNvSpPr>
            <a:spLocks noGrp="1" noChangeArrowheads="1"/>
          </p:cNvSpPr>
          <p:nvPr>
            <p:ph type="ctrTitle"/>
          </p:nvPr>
        </p:nvSpPr>
        <p:spPr>
          <a:xfrm>
            <a:off x="1423988" y="549275"/>
            <a:ext cx="8137525" cy="3024188"/>
          </a:xfrm>
          <a:noFill/>
        </p:spPr>
        <p:txBody>
          <a:bodyPr/>
          <a:lstStyle/>
          <a:p>
            <a:pPr eaLnBrk="1" hangingPunct="1"/>
            <a:r>
              <a:rPr lang="cs-CZ" smtClean="0"/>
              <a:t>IAS 2, využití metody standardních cen v praxi, praktické způsoby, inventarizace zásob</a:t>
            </a:r>
            <a:br>
              <a:rPr lang="cs-CZ" smtClean="0"/>
            </a:br>
            <a:r>
              <a:rPr lang="cs-CZ" sz="3600" smtClean="0"/>
              <a:t/>
            </a:r>
            <a:br>
              <a:rPr lang="cs-CZ" sz="3600" smtClean="0"/>
            </a:br>
            <a:r>
              <a:rPr lang="cs-CZ" sz="2000" b="0" smtClean="0"/>
              <a:t>PŘIPRAVILA: Eva Rašková</a:t>
            </a:r>
          </a:p>
        </p:txBody>
      </p:sp>
      <p:sp>
        <p:nvSpPr>
          <p:cNvPr id="6148" name="Rectangle 16"/>
          <p:cNvSpPr>
            <a:spLocks noGrp="1" noChangeArrowheads="1"/>
          </p:cNvSpPr>
          <p:nvPr>
            <p:ph type="subTitle" idx="1"/>
          </p:nvPr>
        </p:nvSpPr>
        <p:spPr>
          <a:xfrm>
            <a:off x="1423988" y="3860800"/>
            <a:ext cx="7505700" cy="457200"/>
          </a:xfrm>
          <a:noFill/>
        </p:spPr>
        <p:txBody>
          <a:bodyPr/>
          <a:lstStyle/>
          <a:p>
            <a:pPr eaLnBrk="1" hangingPunct="1"/>
            <a:r>
              <a:rPr lang="cs-CZ" sz="1600" smtClean="0"/>
              <a:t>20. LISTOPADU 2012</a:t>
            </a:r>
            <a:endParaRPr lang="en-GB" sz="16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custDataLst>
              <p:tags r:id="rId1"/>
            </p:custDataLst>
          </p:nvPr>
        </p:nvGraphicFramePr>
        <p:xfrm>
          <a:off x="1414463" y="3243263"/>
          <a:ext cx="3073400" cy="1114425"/>
        </p:xfrm>
        <a:graphic>
          <a:graphicData uri="http://schemas.openxmlformats.org/drawingml/2006/chart">
            <c:chart xmlns:c="http://schemas.openxmlformats.org/drawingml/2006/chart" xmlns:r="http://schemas.openxmlformats.org/officeDocument/2006/relationships" r:id="rId8"/>
          </a:graphicData>
        </a:graphic>
      </p:graphicFrame>
      <p:grpSp>
        <p:nvGrpSpPr>
          <p:cNvPr id="76803" name="Group 3"/>
          <p:cNvGrpSpPr>
            <a:grpSpLocks/>
          </p:cNvGrpSpPr>
          <p:nvPr/>
        </p:nvGrpSpPr>
        <p:grpSpPr bwMode="auto">
          <a:xfrm>
            <a:off x="5097463" y="1371600"/>
            <a:ext cx="4287837" cy="630238"/>
            <a:chOff x="3211" y="864"/>
            <a:chExt cx="2701" cy="397"/>
          </a:xfrm>
        </p:grpSpPr>
        <p:sp>
          <p:nvSpPr>
            <p:cNvPr id="76804" name="Rectangle 23"/>
            <p:cNvSpPr>
              <a:spLocks noChangeArrowheads="1"/>
            </p:cNvSpPr>
            <p:nvPr/>
          </p:nvSpPr>
          <p:spPr bwMode="gray">
            <a:xfrm>
              <a:off x="3211" y="864"/>
              <a:ext cx="2701" cy="397"/>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45593" anchor="ctr"/>
            <a:lstStyle/>
            <a:p>
              <a:pPr marL="457200" indent="-457200" eaLnBrk="0" hangingPunct="0">
                <a:buFont typeface="Wingdings" pitchFamily="2" charset="2"/>
                <a:buNone/>
              </a:pPr>
              <a:r>
                <a:rPr lang="en-GB" sz="1400">
                  <a:solidFill>
                    <a:schemeClr val="tx2"/>
                  </a:solidFill>
                  <a:latin typeface="Arial Unicode MS" pitchFamily="34" charset="-128"/>
                  <a:ea typeface="Arial Unicode MS" pitchFamily="34" charset="-128"/>
                  <a:cs typeface="Arial Unicode MS" pitchFamily="34" charset="-128"/>
                </a:rPr>
                <a:t>	</a:t>
              </a:r>
              <a:r>
                <a:rPr lang="en-GB" sz="1400">
                  <a:solidFill>
                    <a:schemeClr val="tx1"/>
                  </a:solidFill>
                  <a:latin typeface="Arial Unicode MS" pitchFamily="34" charset="-128"/>
                  <a:ea typeface="Arial Unicode MS" pitchFamily="34" charset="-128"/>
                  <a:cs typeface="Arial Unicode MS" pitchFamily="34" charset="-128"/>
                </a:rPr>
                <a:t>70% </a:t>
              </a:r>
              <a:r>
                <a:rPr lang="cs-CZ" sz="1400">
                  <a:solidFill>
                    <a:schemeClr val="tx1"/>
                  </a:solidFill>
                  <a:latin typeface="Arial Unicode MS" pitchFamily="34" charset="-128"/>
                  <a:ea typeface="Arial Unicode MS" pitchFamily="34" charset="-128"/>
                  <a:cs typeface="Arial Unicode MS" pitchFamily="34" charset="-128"/>
                </a:rPr>
                <a:t>obratu trhu, na kterém máme vedoucí postavení</a:t>
              </a:r>
              <a:endParaRPr lang="en-GB" sz="1400">
                <a:solidFill>
                  <a:schemeClr val="tx1"/>
                </a:solidFill>
                <a:latin typeface="Arial Unicode MS" pitchFamily="34" charset="-128"/>
                <a:ea typeface="Arial Unicode MS" pitchFamily="34" charset="-128"/>
                <a:cs typeface="Arial Unicode MS" pitchFamily="34" charset="-128"/>
              </a:endParaRPr>
            </a:p>
          </p:txBody>
        </p:sp>
        <p:grpSp>
          <p:nvGrpSpPr>
            <p:cNvPr id="76805" name="Group 5"/>
            <p:cNvGrpSpPr>
              <a:grpSpLocks/>
            </p:cNvGrpSpPr>
            <p:nvPr/>
          </p:nvGrpSpPr>
          <p:grpSpPr bwMode="auto">
            <a:xfrm>
              <a:off x="3276" y="919"/>
              <a:ext cx="175" cy="288"/>
              <a:chOff x="3276" y="939"/>
              <a:chExt cx="175" cy="288"/>
            </a:xfrm>
          </p:grpSpPr>
          <p:sp>
            <p:nvSpPr>
              <p:cNvPr id="76806" name="Text Box 34"/>
              <p:cNvSpPr txBox="1">
                <a:spLocks noChangeArrowheads="1"/>
              </p:cNvSpPr>
              <p:nvPr/>
            </p:nvSpPr>
            <p:spPr bwMode="gray">
              <a:xfrm>
                <a:off x="3276" y="1010"/>
                <a:ext cx="161" cy="166"/>
              </a:xfrm>
              <a:prstGeom prst="rect">
                <a:avLst/>
              </a:prstGeom>
              <a:solidFill>
                <a:srgbClr val="D4D5D6"/>
              </a:solidFill>
              <a:ln w="19050">
                <a:solidFill>
                  <a:srgbClr val="C0C0C0"/>
                </a:solidFill>
                <a:miter lim="800000"/>
                <a:headEnd/>
                <a:tailEnd/>
              </a:ln>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endParaRPr lang="en-GB" sz="1600">
                  <a:solidFill>
                    <a:schemeClr val="accent1"/>
                  </a:solidFill>
                  <a:latin typeface="Times New Roman" pitchFamily="18" charset="0"/>
                </a:endParaRPr>
              </a:p>
            </p:txBody>
          </p:sp>
          <p:sp>
            <p:nvSpPr>
              <p:cNvPr id="76807" name="Text Box 34"/>
              <p:cNvSpPr txBox="1">
                <a:spLocks noChangeArrowheads="1"/>
              </p:cNvSpPr>
              <p:nvPr/>
            </p:nvSpPr>
            <p:spPr bwMode="gray">
              <a:xfrm>
                <a:off x="3276" y="939"/>
                <a:ext cx="1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US" sz="3000">
                    <a:solidFill>
                      <a:schemeClr val="accent1"/>
                    </a:solidFill>
                    <a:latin typeface="Times New Roman" pitchFamily="18" charset="0"/>
                    <a:sym typeface="Wingdings" pitchFamily="2" charset="2"/>
                  </a:rPr>
                  <a:t></a:t>
                </a:r>
                <a:endParaRPr lang="en-US" sz="3000">
                  <a:solidFill>
                    <a:schemeClr val="accent1"/>
                  </a:solidFill>
                  <a:latin typeface="Times New Roman" pitchFamily="18" charset="0"/>
                </a:endParaRPr>
              </a:p>
            </p:txBody>
          </p:sp>
        </p:grpSp>
      </p:grpSp>
      <p:grpSp>
        <p:nvGrpSpPr>
          <p:cNvPr id="76808" name="Group 8"/>
          <p:cNvGrpSpPr>
            <a:grpSpLocks/>
          </p:cNvGrpSpPr>
          <p:nvPr/>
        </p:nvGrpSpPr>
        <p:grpSpPr bwMode="auto">
          <a:xfrm>
            <a:off x="5097463" y="3348038"/>
            <a:ext cx="4287837" cy="630237"/>
            <a:chOff x="3211" y="2109"/>
            <a:chExt cx="2701" cy="397"/>
          </a:xfrm>
        </p:grpSpPr>
        <p:sp>
          <p:nvSpPr>
            <p:cNvPr id="76809" name="Rectangle 23"/>
            <p:cNvSpPr>
              <a:spLocks noChangeArrowheads="1"/>
            </p:cNvSpPr>
            <p:nvPr/>
          </p:nvSpPr>
          <p:spPr bwMode="gray">
            <a:xfrm>
              <a:off x="3211" y="2109"/>
              <a:ext cx="2701" cy="397"/>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45593" anchor="ctr"/>
            <a:lstStyle/>
            <a:p>
              <a:pPr marL="457200" indent="-457200" eaLnBrk="0" hangingPunct="0">
                <a:buFont typeface="Wingdings" pitchFamily="2" charset="2"/>
                <a:buNone/>
              </a:pPr>
              <a:r>
                <a:rPr lang="en-GB" sz="1400">
                  <a:solidFill>
                    <a:schemeClr val="tx1"/>
                  </a:solidFill>
                </a:rPr>
                <a:t>	</a:t>
              </a:r>
              <a:r>
                <a:rPr lang="cs-CZ" sz="1400">
                  <a:solidFill>
                    <a:schemeClr val="tx1"/>
                  </a:solidFill>
                  <a:latin typeface="Arial Unicode MS" pitchFamily="34" charset="-128"/>
                  <a:ea typeface="Arial Unicode MS" pitchFamily="34" charset="-128"/>
                  <a:cs typeface="Arial Unicode MS" pitchFamily="34" charset="-128"/>
                </a:rPr>
                <a:t>Vedoucí postavení mezi technicky náročnými aplikacemi</a:t>
              </a:r>
              <a:endParaRPr lang="en-GB" sz="1400">
                <a:solidFill>
                  <a:schemeClr val="tx1"/>
                </a:solidFill>
                <a:latin typeface="Arial Unicode MS" pitchFamily="34" charset="-128"/>
                <a:ea typeface="Arial Unicode MS" pitchFamily="34" charset="-128"/>
                <a:cs typeface="Arial Unicode MS" pitchFamily="34" charset="-128"/>
              </a:endParaRPr>
            </a:p>
          </p:txBody>
        </p:sp>
        <p:grpSp>
          <p:nvGrpSpPr>
            <p:cNvPr id="76810" name="Group 85"/>
            <p:cNvGrpSpPr>
              <a:grpSpLocks/>
            </p:cNvGrpSpPr>
            <p:nvPr/>
          </p:nvGrpSpPr>
          <p:grpSpPr bwMode="auto">
            <a:xfrm>
              <a:off x="3276" y="2164"/>
              <a:ext cx="175" cy="287"/>
              <a:chOff x="474" y="3477"/>
              <a:chExt cx="175" cy="334"/>
            </a:xfrm>
          </p:grpSpPr>
          <p:sp>
            <p:nvSpPr>
              <p:cNvPr id="76811" name="Text Box 34"/>
              <p:cNvSpPr txBox="1">
                <a:spLocks noChangeArrowheads="1"/>
              </p:cNvSpPr>
              <p:nvPr/>
            </p:nvSpPr>
            <p:spPr bwMode="gray">
              <a:xfrm>
                <a:off x="474" y="3558"/>
                <a:ext cx="161" cy="194"/>
              </a:xfrm>
              <a:prstGeom prst="rect">
                <a:avLst/>
              </a:prstGeom>
              <a:solidFill>
                <a:srgbClr val="D4D5D6"/>
              </a:solidFill>
              <a:ln w="19050">
                <a:solidFill>
                  <a:srgbClr val="C0C0C0"/>
                </a:solidFill>
                <a:miter lim="800000"/>
                <a:headEnd/>
                <a:tailEnd/>
              </a:ln>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endParaRPr lang="en-GB" sz="1600">
                  <a:solidFill>
                    <a:schemeClr val="accent1"/>
                  </a:solidFill>
                  <a:latin typeface="Times New Roman" pitchFamily="18" charset="0"/>
                </a:endParaRPr>
              </a:p>
            </p:txBody>
          </p:sp>
          <p:sp>
            <p:nvSpPr>
              <p:cNvPr id="76812" name="Text Box 34"/>
              <p:cNvSpPr txBox="1">
                <a:spLocks noChangeArrowheads="1"/>
              </p:cNvSpPr>
              <p:nvPr/>
            </p:nvSpPr>
            <p:spPr bwMode="gray">
              <a:xfrm>
                <a:off x="474" y="3477"/>
                <a:ext cx="1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US" sz="3000">
                    <a:solidFill>
                      <a:schemeClr val="accent1"/>
                    </a:solidFill>
                    <a:latin typeface="Times New Roman" pitchFamily="18" charset="0"/>
                    <a:sym typeface="Wingdings" pitchFamily="2" charset="2"/>
                  </a:rPr>
                  <a:t></a:t>
                </a:r>
                <a:endParaRPr lang="en-US" sz="3000">
                  <a:solidFill>
                    <a:schemeClr val="accent1"/>
                  </a:solidFill>
                  <a:latin typeface="Times New Roman" pitchFamily="18" charset="0"/>
                </a:endParaRPr>
              </a:p>
            </p:txBody>
          </p:sp>
        </p:grpSp>
      </p:grpSp>
      <p:grpSp>
        <p:nvGrpSpPr>
          <p:cNvPr id="76813" name="Group 13"/>
          <p:cNvGrpSpPr>
            <a:grpSpLocks/>
          </p:cNvGrpSpPr>
          <p:nvPr/>
        </p:nvGrpSpPr>
        <p:grpSpPr bwMode="auto">
          <a:xfrm>
            <a:off x="5097463" y="5324475"/>
            <a:ext cx="4287837" cy="630238"/>
            <a:chOff x="3211" y="3354"/>
            <a:chExt cx="2701" cy="397"/>
          </a:xfrm>
        </p:grpSpPr>
        <p:sp>
          <p:nvSpPr>
            <p:cNvPr id="76814" name="Rectangle 23"/>
            <p:cNvSpPr>
              <a:spLocks noChangeArrowheads="1"/>
            </p:cNvSpPr>
            <p:nvPr/>
          </p:nvSpPr>
          <p:spPr bwMode="gray">
            <a:xfrm>
              <a:off x="3211" y="3354"/>
              <a:ext cx="2701" cy="397"/>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45593" anchor="ctr"/>
            <a:lstStyle/>
            <a:p>
              <a:pPr marL="457200" indent="-457200" eaLnBrk="0" hangingPunct="0">
                <a:buFont typeface="Wingdings" pitchFamily="2" charset="2"/>
                <a:buNone/>
              </a:pPr>
              <a:r>
                <a:rPr lang="en-GB" sz="1400">
                  <a:solidFill>
                    <a:schemeClr val="tx2"/>
                  </a:solidFill>
                </a:rPr>
                <a:t>	</a:t>
              </a:r>
              <a:r>
                <a:rPr lang="cs-CZ" sz="1400">
                  <a:solidFill>
                    <a:schemeClr val="tx1"/>
                  </a:solidFill>
                  <a:latin typeface="Arial Unicode MS" pitchFamily="34" charset="-128"/>
                  <a:ea typeface="Arial Unicode MS" pitchFamily="34" charset="-128"/>
                  <a:cs typeface="Arial Unicode MS" pitchFamily="34" charset="-128"/>
                </a:rPr>
                <a:t>Dlouhá historie inovací a spolupráce se zákazníky</a:t>
              </a:r>
              <a:endParaRPr lang="en-GB" sz="1400">
                <a:solidFill>
                  <a:schemeClr val="tx1"/>
                </a:solidFill>
                <a:latin typeface="Arial Unicode MS" pitchFamily="34" charset="-128"/>
                <a:ea typeface="Arial Unicode MS" pitchFamily="34" charset="-128"/>
                <a:cs typeface="Arial Unicode MS" pitchFamily="34" charset="-128"/>
              </a:endParaRPr>
            </a:p>
          </p:txBody>
        </p:sp>
        <p:grpSp>
          <p:nvGrpSpPr>
            <p:cNvPr id="76815" name="Group 90"/>
            <p:cNvGrpSpPr>
              <a:grpSpLocks/>
            </p:cNvGrpSpPr>
            <p:nvPr/>
          </p:nvGrpSpPr>
          <p:grpSpPr bwMode="auto">
            <a:xfrm>
              <a:off x="3276" y="3409"/>
              <a:ext cx="175" cy="288"/>
              <a:chOff x="474" y="3477"/>
              <a:chExt cx="175" cy="334"/>
            </a:xfrm>
          </p:grpSpPr>
          <p:sp>
            <p:nvSpPr>
              <p:cNvPr id="76816" name="Text Box 34"/>
              <p:cNvSpPr txBox="1">
                <a:spLocks noChangeArrowheads="1"/>
              </p:cNvSpPr>
              <p:nvPr/>
            </p:nvSpPr>
            <p:spPr bwMode="gray">
              <a:xfrm>
                <a:off x="474" y="3559"/>
                <a:ext cx="161" cy="193"/>
              </a:xfrm>
              <a:prstGeom prst="rect">
                <a:avLst/>
              </a:prstGeom>
              <a:solidFill>
                <a:srgbClr val="D4D5D6"/>
              </a:solidFill>
              <a:ln w="19050">
                <a:solidFill>
                  <a:srgbClr val="C0C0C0"/>
                </a:solidFill>
                <a:miter lim="800000"/>
                <a:headEnd/>
                <a:tailEnd/>
              </a:ln>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endParaRPr lang="en-GB" sz="1600">
                  <a:solidFill>
                    <a:schemeClr val="accent1"/>
                  </a:solidFill>
                  <a:latin typeface="Times New Roman" pitchFamily="18" charset="0"/>
                </a:endParaRPr>
              </a:p>
            </p:txBody>
          </p:sp>
          <p:sp>
            <p:nvSpPr>
              <p:cNvPr id="76817" name="Text Box 34"/>
              <p:cNvSpPr txBox="1">
                <a:spLocks noChangeArrowheads="1"/>
              </p:cNvSpPr>
              <p:nvPr/>
            </p:nvSpPr>
            <p:spPr bwMode="gray">
              <a:xfrm>
                <a:off x="474" y="3477"/>
                <a:ext cx="1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US" sz="3000">
                    <a:solidFill>
                      <a:schemeClr val="accent1"/>
                    </a:solidFill>
                    <a:latin typeface="Times New Roman" pitchFamily="18" charset="0"/>
                    <a:sym typeface="Wingdings" pitchFamily="2" charset="2"/>
                  </a:rPr>
                  <a:t></a:t>
                </a:r>
                <a:endParaRPr lang="en-US" sz="3000">
                  <a:solidFill>
                    <a:schemeClr val="accent1"/>
                  </a:solidFill>
                  <a:latin typeface="Times New Roman" pitchFamily="18" charset="0"/>
                </a:endParaRPr>
              </a:p>
            </p:txBody>
          </p:sp>
        </p:grpSp>
      </p:grpSp>
      <p:grpSp>
        <p:nvGrpSpPr>
          <p:cNvPr id="76818" name="Group 18"/>
          <p:cNvGrpSpPr>
            <a:grpSpLocks/>
          </p:cNvGrpSpPr>
          <p:nvPr/>
        </p:nvGrpSpPr>
        <p:grpSpPr bwMode="auto">
          <a:xfrm>
            <a:off x="5097463" y="4335463"/>
            <a:ext cx="4287837" cy="630237"/>
            <a:chOff x="3211" y="2731"/>
            <a:chExt cx="2701" cy="397"/>
          </a:xfrm>
        </p:grpSpPr>
        <p:sp>
          <p:nvSpPr>
            <p:cNvPr id="76819" name="Rectangle 23"/>
            <p:cNvSpPr>
              <a:spLocks noChangeArrowheads="1"/>
            </p:cNvSpPr>
            <p:nvPr/>
          </p:nvSpPr>
          <p:spPr bwMode="gray">
            <a:xfrm>
              <a:off x="3211" y="2731"/>
              <a:ext cx="2701" cy="397"/>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45593" anchor="ctr"/>
            <a:lstStyle/>
            <a:p>
              <a:pPr marL="457200" indent="-457200" eaLnBrk="0" hangingPunct="0">
                <a:buFont typeface="Wingdings" pitchFamily="2" charset="2"/>
                <a:buNone/>
              </a:pPr>
              <a:r>
                <a:rPr lang="en-GB" sz="1400">
                  <a:solidFill>
                    <a:schemeClr val="tx2"/>
                  </a:solidFill>
                  <a:latin typeface="Arial Unicode MS" pitchFamily="34" charset="-128"/>
                  <a:ea typeface="Arial Unicode MS" pitchFamily="34" charset="-128"/>
                  <a:cs typeface="Arial Unicode MS" pitchFamily="34" charset="-128"/>
                </a:rPr>
                <a:t>	</a:t>
              </a:r>
              <a:r>
                <a:rPr lang="cs-CZ" sz="1400">
                  <a:solidFill>
                    <a:schemeClr val="tx1"/>
                  </a:solidFill>
                  <a:latin typeface="Arial Unicode MS" pitchFamily="34" charset="-128"/>
                  <a:ea typeface="Arial Unicode MS" pitchFamily="34" charset="-128"/>
                  <a:cs typeface="Arial Unicode MS" pitchFamily="34" charset="-128"/>
                </a:rPr>
                <a:t>Mnoho již instalovaných produktů</a:t>
              </a:r>
              <a:endParaRPr lang="en-GB" sz="1400">
                <a:solidFill>
                  <a:schemeClr val="tx1"/>
                </a:solidFill>
                <a:latin typeface="Arial Unicode MS" pitchFamily="34" charset="-128"/>
                <a:ea typeface="Arial Unicode MS" pitchFamily="34" charset="-128"/>
                <a:cs typeface="Arial Unicode MS" pitchFamily="34" charset="-128"/>
              </a:endParaRPr>
            </a:p>
          </p:txBody>
        </p:sp>
        <p:grpSp>
          <p:nvGrpSpPr>
            <p:cNvPr id="76820" name="Group 100"/>
            <p:cNvGrpSpPr>
              <a:grpSpLocks/>
            </p:cNvGrpSpPr>
            <p:nvPr/>
          </p:nvGrpSpPr>
          <p:grpSpPr bwMode="auto">
            <a:xfrm>
              <a:off x="3276" y="2786"/>
              <a:ext cx="175" cy="288"/>
              <a:chOff x="474" y="3477"/>
              <a:chExt cx="175" cy="334"/>
            </a:xfrm>
          </p:grpSpPr>
          <p:sp>
            <p:nvSpPr>
              <p:cNvPr id="76821" name="Text Box 34"/>
              <p:cNvSpPr txBox="1">
                <a:spLocks noChangeArrowheads="1"/>
              </p:cNvSpPr>
              <p:nvPr/>
            </p:nvSpPr>
            <p:spPr bwMode="gray">
              <a:xfrm>
                <a:off x="474" y="3559"/>
                <a:ext cx="161" cy="193"/>
              </a:xfrm>
              <a:prstGeom prst="rect">
                <a:avLst/>
              </a:prstGeom>
              <a:solidFill>
                <a:srgbClr val="D4D5D6"/>
              </a:solidFill>
              <a:ln w="19050">
                <a:solidFill>
                  <a:srgbClr val="C0C0C0"/>
                </a:solidFill>
                <a:miter lim="800000"/>
                <a:headEnd/>
                <a:tailEnd/>
              </a:ln>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endParaRPr lang="en-GB" sz="1600">
                  <a:solidFill>
                    <a:schemeClr val="accent1"/>
                  </a:solidFill>
                  <a:latin typeface="Times New Roman" pitchFamily="18" charset="0"/>
                </a:endParaRPr>
              </a:p>
            </p:txBody>
          </p:sp>
          <p:sp>
            <p:nvSpPr>
              <p:cNvPr id="76822" name="Text Box 34"/>
              <p:cNvSpPr txBox="1">
                <a:spLocks noChangeArrowheads="1"/>
              </p:cNvSpPr>
              <p:nvPr/>
            </p:nvSpPr>
            <p:spPr bwMode="gray">
              <a:xfrm>
                <a:off x="474" y="3477"/>
                <a:ext cx="1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US" sz="3000">
                    <a:solidFill>
                      <a:schemeClr val="accent1"/>
                    </a:solidFill>
                    <a:latin typeface="Times New Roman" pitchFamily="18" charset="0"/>
                    <a:sym typeface="Wingdings" pitchFamily="2" charset="2"/>
                  </a:rPr>
                  <a:t></a:t>
                </a:r>
                <a:endParaRPr lang="en-US" sz="3000">
                  <a:solidFill>
                    <a:schemeClr val="accent1"/>
                  </a:solidFill>
                  <a:latin typeface="Times New Roman" pitchFamily="18" charset="0"/>
                </a:endParaRPr>
              </a:p>
            </p:txBody>
          </p:sp>
        </p:grpSp>
      </p:grpSp>
      <p:sp>
        <p:nvSpPr>
          <p:cNvPr id="76823" name="AutoShape 15"/>
          <p:cNvSpPr>
            <a:spLocks noChangeArrowheads="1"/>
          </p:cNvSpPr>
          <p:nvPr/>
        </p:nvSpPr>
        <p:spPr bwMode="gray">
          <a:xfrm>
            <a:off x="563563" y="2765425"/>
            <a:ext cx="4384675" cy="336550"/>
          </a:xfrm>
          <a:prstGeom prst="roundRect">
            <a:avLst>
              <a:gd name="adj" fmla="val 16667"/>
            </a:avLst>
          </a:prstGeom>
          <a:solidFill>
            <a:schemeClr val="accent1"/>
          </a:solidFill>
          <a:ln w="25400" algn="ctr">
            <a:solidFill>
              <a:srgbClr val="C0C0C0"/>
            </a:solidFill>
            <a:round/>
            <a:headEnd/>
            <a:tailEnd/>
          </a:ln>
        </p:spPr>
        <p:txBody>
          <a:bodyPr wrap="none" lIns="45720" rIns="45720" anchor="ctr"/>
          <a:lstStyle/>
          <a:p>
            <a:pPr algn="ctr">
              <a:lnSpc>
                <a:spcPct val="90000"/>
              </a:lnSpc>
            </a:pPr>
            <a:r>
              <a:rPr lang="cs-CZ" sz="1200">
                <a:solidFill>
                  <a:schemeClr val="bg1"/>
                </a:solidFill>
                <a:latin typeface="Arial Unicode MS" pitchFamily="34" charset="-128"/>
                <a:ea typeface="Arial Unicode MS" pitchFamily="34" charset="-128"/>
                <a:cs typeface="Arial Unicode MS" pitchFamily="34" charset="-128"/>
              </a:rPr>
              <a:t>Podíl</a:t>
            </a:r>
            <a:r>
              <a:rPr lang="en-US" sz="1200">
                <a:solidFill>
                  <a:schemeClr val="bg1"/>
                </a:solidFill>
                <a:latin typeface="Arial Unicode MS" pitchFamily="34" charset="-128"/>
                <a:ea typeface="Arial Unicode MS" pitchFamily="34" charset="-128"/>
                <a:cs typeface="Arial Unicode MS" pitchFamily="34" charset="-128"/>
              </a:rPr>
              <a:t> </a:t>
            </a:r>
            <a:r>
              <a:rPr lang="cs-CZ" sz="1200">
                <a:solidFill>
                  <a:schemeClr val="bg1"/>
                </a:solidFill>
                <a:latin typeface="Arial Unicode MS" pitchFamily="34" charset="-128"/>
                <a:ea typeface="Arial Unicode MS" pitchFamily="34" charset="-128"/>
                <a:cs typeface="Arial Unicode MS" pitchFamily="34" charset="-128"/>
              </a:rPr>
              <a:t>na trhu s čerpadly pro výrobce polovodičů</a:t>
            </a:r>
            <a:r>
              <a:rPr lang="en-US" sz="1200">
                <a:solidFill>
                  <a:schemeClr val="bg1"/>
                </a:solidFill>
                <a:latin typeface="Arial Unicode MS" pitchFamily="34" charset="-128"/>
                <a:ea typeface="Arial Unicode MS" pitchFamily="34" charset="-128"/>
                <a:cs typeface="Arial Unicode MS" pitchFamily="34" charset="-128"/>
              </a:rPr>
              <a:t> </a:t>
            </a:r>
            <a:r>
              <a:rPr lang="en-US" sz="1200" baseline="30000">
                <a:solidFill>
                  <a:schemeClr val="bg1"/>
                </a:solidFill>
                <a:latin typeface="Arial Unicode MS" pitchFamily="34" charset="-128"/>
                <a:ea typeface="Arial Unicode MS" pitchFamily="34" charset="-128"/>
                <a:cs typeface="Arial Unicode MS" pitchFamily="34" charset="-128"/>
              </a:rPr>
              <a:t>(2)</a:t>
            </a:r>
          </a:p>
        </p:txBody>
      </p:sp>
      <p:sp>
        <p:nvSpPr>
          <p:cNvPr id="76824" name="AutoShape 15"/>
          <p:cNvSpPr>
            <a:spLocks noChangeArrowheads="1"/>
          </p:cNvSpPr>
          <p:nvPr/>
        </p:nvSpPr>
        <p:spPr bwMode="gray">
          <a:xfrm>
            <a:off x="563563" y="4445000"/>
            <a:ext cx="4384675" cy="336550"/>
          </a:xfrm>
          <a:prstGeom prst="roundRect">
            <a:avLst>
              <a:gd name="adj" fmla="val 16667"/>
            </a:avLst>
          </a:prstGeom>
          <a:solidFill>
            <a:schemeClr val="accent1"/>
          </a:solidFill>
          <a:ln w="25400" algn="ctr">
            <a:solidFill>
              <a:srgbClr val="C0C0C0"/>
            </a:solidFill>
            <a:round/>
            <a:headEnd/>
            <a:tailEnd/>
          </a:ln>
        </p:spPr>
        <p:txBody>
          <a:bodyPr wrap="none" lIns="45720" rIns="45720" anchor="ctr"/>
          <a:lstStyle/>
          <a:p>
            <a:pPr algn="ctr">
              <a:lnSpc>
                <a:spcPct val="90000"/>
              </a:lnSpc>
            </a:pPr>
            <a:r>
              <a:rPr lang="cs-CZ" sz="1200">
                <a:solidFill>
                  <a:schemeClr val="bg1"/>
                </a:solidFill>
                <a:latin typeface="Arial Unicode MS" pitchFamily="34" charset="-128"/>
                <a:ea typeface="Arial Unicode MS" pitchFamily="34" charset="-128"/>
                <a:cs typeface="Arial Unicode MS" pitchFamily="34" charset="-128"/>
              </a:rPr>
              <a:t>Podíl</a:t>
            </a:r>
            <a:r>
              <a:rPr lang="en-US" sz="1200">
                <a:solidFill>
                  <a:schemeClr val="bg1"/>
                </a:solidFill>
                <a:latin typeface="Arial Unicode MS" pitchFamily="34" charset="-128"/>
                <a:ea typeface="Arial Unicode MS" pitchFamily="34" charset="-128"/>
                <a:cs typeface="Arial Unicode MS" pitchFamily="34" charset="-128"/>
              </a:rPr>
              <a:t> </a:t>
            </a:r>
            <a:r>
              <a:rPr lang="cs-CZ" sz="1200">
                <a:solidFill>
                  <a:schemeClr val="bg1"/>
                </a:solidFill>
                <a:latin typeface="Arial Unicode MS" pitchFamily="34" charset="-128"/>
                <a:ea typeface="Arial Unicode MS" pitchFamily="34" charset="-128"/>
                <a:cs typeface="Arial Unicode MS" pitchFamily="34" charset="-128"/>
              </a:rPr>
              <a:t>na trhu se suchými čerpadly pro výrobce polovodičů </a:t>
            </a:r>
            <a:r>
              <a:rPr lang="en-US" sz="1200" baseline="30000">
                <a:solidFill>
                  <a:schemeClr val="bg1"/>
                </a:solidFill>
                <a:latin typeface="Arial Unicode MS" pitchFamily="34" charset="-128"/>
                <a:ea typeface="Arial Unicode MS" pitchFamily="34" charset="-128"/>
                <a:cs typeface="Arial Unicode MS" pitchFamily="34" charset="-128"/>
              </a:rPr>
              <a:t>(</a:t>
            </a:r>
            <a:r>
              <a:rPr lang="cs-CZ" sz="1200" baseline="30000">
                <a:solidFill>
                  <a:schemeClr val="bg1"/>
                </a:solidFill>
                <a:latin typeface="Arial Unicode MS" pitchFamily="34" charset="-128"/>
                <a:ea typeface="Arial Unicode MS" pitchFamily="34" charset="-128"/>
                <a:cs typeface="Arial Unicode MS" pitchFamily="34" charset="-128"/>
              </a:rPr>
              <a:t>2</a:t>
            </a:r>
            <a:r>
              <a:rPr lang="en-US" sz="1200" baseline="30000">
                <a:solidFill>
                  <a:schemeClr val="bg1"/>
                </a:solidFill>
                <a:latin typeface="Arial Unicode MS" pitchFamily="34" charset="-128"/>
                <a:ea typeface="Arial Unicode MS" pitchFamily="34" charset="-128"/>
                <a:cs typeface="Arial Unicode MS" pitchFamily="34" charset="-128"/>
              </a:rPr>
              <a:t>)</a:t>
            </a:r>
          </a:p>
        </p:txBody>
      </p:sp>
      <p:pic>
        <p:nvPicPr>
          <p:cNvPr id="76825" name="Picture 115" descr="Edwards_PBConte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582613" y="5053013"/>
            <a:ext cx="90646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6" name="Oval 117"/>
          <p:cNvSpPr>
            <a:spLocks noChangeArrowheads="1"/>
          </p:cNvSpPr>
          <p:nvPr/>
        </p:nvSpPr>
        <p:spPr bwMode="gray">
          <a:xfrm>
            <a:off x="4275138" y="5029200"/>
            <a:ext cx="276225" cy="288925"/>
          </a:xfrm>
          <a:prstGeom prst="ellipse">
            <a:avLst/>
          </a:prstGeom>
          <a:gradFill rotWithShape="1">
            <a:gsLst>
              <a:gs pos="0">
                <a:schemeClr val="accent1"/>
              </a:gs>
              <a:gs pos="100000">
                <a:schemeClr val="accent2"/>
              </a:gs>
            </a:gsLst>
            <a:path path="shape">
              <a:fillToRect l="50000" t="50000" r="50000" b="50000"/>
            </a:path>
          </a:gradFill>
          <a:ln w="12700" algn="ctr">
            <a:solidFill>
              <a:srgbClr val="C0C0C0"/>
            </a:solidFill>
            <a:round/>
            <a:headEnd/>
            <a:tailEnd/>
          </a:ln>
        </p:spPr>
        <p:txBody>
          <a:bodyPr wrap="none" lIns="45720" rIns="45720" anchor="ctr"/>
          <a:lstStyle/>
          <a:p>
            <a:pPr algn="ctr">
              <a:lnSpc>
                <a:spcPct val="90000"/>
              </a:lnSpc>
            </a:pPr>
            <a:r>
              <a:rPr lang="en-US" sz="1200">
                <a:solidFill>
                  <a:schemeClr val="bg1"/>
                </a:solidFill>
              </a:rPr>
              <a:t>#1</a:t>
            </a:r>
          </a:p>
        </p:txBody>
      </p:sp>
      <p:sp>
        <p:nvSpPr>
          <p:cNvPr id="76827" name="Oval 118"/>
          <p:cNvSpPr>
            <a:spLocks noChangeArrowheads="1"/>
          </p:cNvSpPr>
          <p:nvPr/>
        </p:nvSpPr>
        <p:spPr bwMode="gray">
          <a:xfrm>
            <a:off x="4122738" y="3344863"/>
            <a:ext cx="276225" cy="288925"/>
          </a:xfrm>
          <a:prstGeom prst="ellipse">
            <a:avLst/>
          </a:prstGeom>
          <a:gradFill rotWithShape="1">
            <a:gsLst>
              <a:gs pos="0">
                <a:schemeClr val="accent1"/>
              </a:gs>
              <a:gs pos="100000">
                <a:schemeClr val="accent2"/>
              </a:gs>
            </a:gsLst>
            <a:path path="shape">
              <a:fillToRect l="50000" t="50000" r="50000" b="50000"/>
            </a:path>
          </a:gradFill>
          <a:ln w="12700" algn="ctr">
            <a:solidFill>
              <a:srgbClr val="C0C0C0"/>
            </a:solidFill>
            <a:round/>
            <a:headEnd/>
            <a:tailEnd/>
          </a:ln>
        </p:spPr>
        <p:txBody>
          <a:bodyPr wrap="none" lIns="45720" rIns="45720" anchor="ctr"/>
          <a:lstStyle/>
          <a:p>
            <a:pPr algn="ctr">
              <a:lnSpc>
                <a:spcPct val="90000"/>
              </a:lnSpc>
            </a:pPr>
            <a:r>
              <a:rPr lang="en-US" sz="1200">
                <a:solidFill>
                  <a:schemeClr val="bg1"/>
                </a:solidFill>
              </a:rPr>
              <a:t>#1</a:t>
            </a:r>
          </a:p>
        </p:txBody>
      </p:sp>
      <p:pic>
        <p:nvPicPr>
          <p:cNvPr id="76828" name="Picture 129" descr="Edwards_PBConte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592138" y="3359150"/>
            <a:ext cx="90646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29" name="Group 29"/>
          <p:cNvGrpSpPr>
            <a:grpSpLocks/>
          </p:cNvGrpSpPr>
          <p:nvPr/>
        </p:nvGrpSpPr>
        <p:grpSpPr bwMode="auto">
          <a:xfrm>
            <a:off x="5097463" y="2359025"/>
            <a:ext cx="4287837" cy="630238"/>
            <a:chOff x="3211" y="1486"/>
            <a:chExt cx="2701" cy="397"/>
          </a:xfrm>
        </p:grpSpPr>
        <p:sp>
          <p:nvSpPr>
            <p:cNvPr id="76830" name="Rectangle 23"/>
            <p:cNvSpPr>
              <a:spLocks noChangeArrowheads="1"/>
            </p:cNvSpPr>
            <p:nvPr/>
          </p:nvSpPr>
          <p:spPr bwMode="gray">
            <a:xfrm>
              <a:off x="3211" y="1486"/>
              <a:ext cx="2701" cy="397"/>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45593" anchor="ctr"/>
            <a:lstStyle/>
            <a:p>
              <a:pPr marL="457200" indent="-457200" eaLnBrk="0" hangingPunct="0">
                <a:buFont typeface="Wingdings" pitchFamily="2" charset="2"/>
                <a:buNone/>
              </a:pPr>
              <a:r>
                <a:rPr lang="en-GB" sz="1400">
                  <a:solidFill>
                    <a:schemeClr val="tx2"/>
                  </a:solidFill>
                </a:rPr>
                <a:t>	</a:t>
              </a:r>
              <a:r>
                <a:rPr lang="cs-CZ" sz="1400">
                  <a:solidFill>
                    <a:schemeClr val="tx1"/>
                  </a:solidFill>
                  <a:latin typeface="Arial Unicode MS" pitchFamily="34" charset="-128"/>
                  <a:ea typeface="Arial Unicode MS" pitchFamily="34" charset="-128"/>
                  <a:cs typeface="Arial Unicode MS" pitchFamily="34" charset="-128"/>
                </a:rPr>
                <a:t>Cílíme na trhy s větším růstem</a:t>
              </a:r>
              <a:endParaRPr lang="en-GB" sz="1400">
                <a:solidFill>
                  <a:schemeClr val="tx1"/>
                </a:solidFill>
                <a:latin typeface="Arial Unicode MS" pitchFamily="34" charset="-128"/>
                <a:ea typeface="Arial Unicode MS" pitchFamily="34" charset="-128"/>
                <a:cs typeface="Arial Unicode MS" pitchFamily="34" charset="-128"/>
              </a:endParaRPr>
            </a:p>
          </p:txBody>
        </p:sp>
        <p:grpSp>
          <p:nvGrpSpPr>
            <p:cNvPr id="76831" name="Group 100"/>
            <p:cNvGrpSpPr>
              <a:grpSpLocks/>
            </p:cNvGrpSpPr>
            <p:nvPr/>
          </p:nvGrpSpPr>
          <p:grpSpPr bwMode="auto">
            <a:xfrm>
              <a:off x="3276" y="1541"/>
              <a:ext cx="175" cy="288"/>
              <a:chOff x="474" y="3477"/>
              <a:chExt cx="175" cy="334"/>
            </a:xfrm>
          </p:grpSpPr>
          <p:sp>
            <p:nvSpPr>
              <p:cNvPr id="76832" name="Text Box 34"/>
              <p:cNvSpPr txBox="1">
                <a:spLocks noChangeArrowheads="1"/>
              </p:cNvSpPr>
              <p:nvPr/>
            </p:nvSpPr>
            <p:spPr bwMode="gray">
              <a:xfrm>
                <a:off x="474" y="3559"/>
                <a:ext cx="161" cy="193"/>
              </a:xfrm>
              <a:prstGeom prst="rect">
                <a:avLst/>
              </a:prstGeom>
              <a:solidFill>
                <a:srgbClr val="D4D5D6"/>
              </a:solidFill>
              <a:ln w="19050">
                <a:solidFill>
                  <a:srgbClr val="C0C0C0"/>
                </a:solidFill>
                <a:miter lim="800000"/>
                <a:headEnd/>
                <a:tailEnd/>
              </a:ln>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endParaRPr lang="en-GB" sz="1600">
                  <a:solidFill>
                    <a:schemeClr val="accent1"/>
                  </a:solidFill>
                  <a:latin typeface="Times New Roman" pitchFamily="18" charset="0"/>
                </a:endParaRPr>
              </a:p>
            </p:txBody>
          </p:sp>
          <p:sp>
            <p:nvSpPr>
              <p:cNvPr id="76833" name="Text Box 34"/>
              <p:cNvSpPr txBox="1">
                <a:spLocks noChangeArrowheads="1"/>
              </p:cNvSpPr>
              <p:nvPr/>
            </p:nvSpPr>
            <p:spPr bwMode="gray">
              <a:xfrm>
                <a:off x="474" y="3477"/>
                <a:ext cx="1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US" sz="3000">
                    <a:solidFill>
                      <a:schemeClr val="accent1"/>
                    </a:solidFill>
                    <a:latin typeface="Times New Roman" pitchFamily="18" charset="0"/>
                    <a:sym typeface="Wingdings" pitchFamily="2" charset="2"/>
                  </a:rPr>
                  <a:t></a:t>
                </a:r>
                <a:endParaRPr lang="en-US" sz="3000">
                  <a:solidFill>
                    <a:schemeClr val="accent1"/>
                  </a:solidFill>
                  <a:latin typeface="Times New Roman" pitchFamily="18" charset="0"/>
                </a:endParaRPr>
              </a:p>
            </p:txBody>
          </p:sp>
        </p:grpSp>
      </p:grpSp>
      <p:sp>
        <p:nvSpPr>
          <p:cNvPr id="76834" name="AutoShape 15"/>
          <p:cNvSpPr>
            <a:spLocks noChangeArrowheads="1"/>
          </p:cNvSpPr>
          <p:nvPr/>
        </p:nvSpPr>
        <p:spPr bwMode="gray">
          <a:xfrm>
            <a:off x="560388" y="1016000"/>
            <a:ext cx="4384675" cy="336550"/>
          </a:xfrm>
          <a:prstGeom prst="roundRect">
            <a:avLst>
              <a:gd name="adj" fmla="val 16667"/>
            </a:avLst>
          </a:prstGeom>
          <a:solidFill>
            <a:schemeClr val="accent1"/>
          </a:solidFill>
          <a:ln w="25400" algn="ctr">
            <a:solidFill>
              <a:srgbClr val="C0C0C0"/>
            </a:solidFill>
            <a:round/>
            <a:headEnd/>
            <a:tailEnd/>
          </a:ln>
        </p:spPr>
        <p:txBody>
          <a:bodyPr wrap="none" lIns="45720" rIns="45720" anchor="ctr"/>
          <a:lstStyle/>
          <a:p>
            <a:pPr algn="ctr">
              <a:lnSpc>
                <a:spcPct val="90000"/>
              </a:lnSpc>
            </a:pPr>
            <a:r>
              <a:rPr lang="cs-CZ" sz="1200">
                <a:solidFill>
                  <a:schemeClr val="bg1"/>
                </a:solidFill>
                <a:latin typeface="Arial Unicode MS" pitchFamily="34" charset="-128"/>
                <a:ea typeface="Arial Unicode MS" pitchFamily="34" charset="-128"/>
                <a:cs typeface="Arial Unicode MS" pitchFamily="34" charset="-128"/>
              </a:rPr>
              <a:t>Obrat oproti</a:t>
            </a:r>
            <a:r>
              <a:rPr lang="en-US" sz="1200">
                <a:solidFill>
                  <a:schemeClr val="bg1"/>
                </a:solidFill>
                <a:latin typeface="Arial Unicode MS" pitchFamily="34" charset="-128"/>
                <a:ea typeface="Arial Unicode MS" pitchFamily="34" charset="-128"/>
                <a:cs typeface="Arial Unicode MS" pitchFamily="34" charset="-128"/>
              </a:rPr>
              <a:t> </a:t>
            </a:r>
            <a:r>
              <a:rPr lang="cs-CZ" sz="1200">
                <a:solidFill>
                  <a:schemeClr val="bg1"/>
                </a:solidFill>
                <a:latin typeface="Arial Unicode MS" pitchFamily="34" charset="-128"/>
                <a:ea typeface="Arial Unicode MS" pitchFamily="34" charset="-128"/>
                <a:cs typeface="Arial Unicode MS" pitchFamily="34" charset="-128"/>
              </a:rPr>
              <a:t>nejbližší konkurenci</a:t>
            </a:r>
            <a:r>
              <a:rPr lang="en-US" sz="1200">
                <a:solidFill>
                  <a:schemeClr val="bg1"/>
                </a:solidFill>
                <a:latin typeface="Arial Unicode MS" pitchFamily="34" charset="-128"/>
                <a:ea typeface="Arial Unicode MS" pitchFamily="34" charset="-128"/>
                <a:cs typeface="Arial Unicode MS" pitchFamily="34" charset="-128"/>
              </a:rPr>
              <a:t> </a:t>
            </a:r>
            <a:r>
              <a:rPr lang="en-US" sz="1200" baseline="30000">
                <a:solidFill>
                  <a:schemeClr val="bg1"/>
                </a:solidFill>
                <a:latin typeface="Arial Unicode MS" pitchFamily="34" charset="-128"/>
                <a:ea typeface="Arial Unicode MS" pitchFamily="34" charset="-128"/>
                <a:cs typeface="Arial Unicode MS" pitchFamily="34" charset="-128"/>
              </a:rPr>
              <a:t>(1)</a:t>
            </a:r>
          </a:p>
        </p:txBody>
      </p:sp>
      <p:graphicFrame>
        <p:nvGraphicFramePr>
          <p:cNvPr id="3" name="Object 35"/>
          <p:cNvGraphicFramePr>
            <a:graphicFrameLocks noChangeAspect="1"/>
          </p:cNvGraphicFramePr>
          <p:nvPr>
            <p:custDataLst>
              <p:tags r:id="rId2"/>
            </p:custDataLst>
          </p:nvPr>
        </p:nvGraphicFramePr>
        <p:xfrm>
          <a:off x="1422400" y="1292225"/>
          <a:ext cx="3409950" cy="1443038"/>
        </p:xfrm>
        <a:graphic>
          <a:graphicData uri="http://schemas.openxmlformats.org/drawingml/2006/chart">
            <c:chart xmlns:c="http://schemas.openxmlformats.org/drawingml/2006/chart" xmlns:r="http://schemas.openxmlformats.org/officeDocument/2006/relationships" r:id="rId10"/>
          </a:graphicData>
        </a:graphic>
      </p:graphicFrame>
      <p:sp>
        <p:nvSpPr>
          <p:cNvPr id="76836" name="Oval 118"/>
          <p:cNvSpPr>
            <a:spLocks noChangeArrowheads="1"/>
          </p:cNvSpPr>
          <p:nvPr/>
        </p:nvSpPr>
        <p:spPr bwMode="gray">
          <a:xfrm>
            <a:off x="4529138" y="1595438"/>
            <a:ext cx="276225" cy="288925"/>
          </a:xfrm>
          <a:prstGeom prst="ellipse">
            <a:avLst/>
          </a:prstGeom>
          <a:gradFill rotWithShape="1">
            <a:gsLst>
              <a:gs pos="0">
                <a:schemeClr val="accent1"/>
              </a:gs>
              <a:gs pos="100000">
                <a:schemeClr val="accent2"/>
              </a:gs>
            </a:gsLst>
            <a:path path="shape">
              <a:fillToRect l="50000" t="50000" r="50000" b="50000"/>
            </a:path>
          </a:gradFill>
          <a:ln w="12700" algn="ctr">
            <a:solidFill>
              <a:srgbClr val="C0C0C0"/>
            </a:solidFill>
            <a:round/>
            <a:headEnd/>
            <a:tailEnd/>
          </a:ln>
        </p:spPr>
        <p:txBody>
          <a:bodyPr wrap="none" lIns="45720" rIns="45720" anchor="ctr"/>
          <a:lstStyle/>
          <a:p>
            <a:pPr algn="ctr">
              <a:lnSpc>
                <a:spcPct val="90000"/>
              </a:lnSpc>
            </a:pPr>
            <a:r>
              <a:rPr lang="en-US" sz="1200">
                <a:solidFill>
                  <a:schemeClr val="bg1"/>
                </a:solidFill>
              </a:rPr>
              <a:t>#1</a:t>
            </a:r>
          </a:p>
        </p:txBody>
      </p:sp>
      <p:pic>
        <p:nvPicPr>
          <p:cNvPr id="76837" name="Picture 129" descr="Edwards_PBConte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588963" y="1609725"/>
            <a:ext cx="90646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38" name="Text Box 53"/>
          <p:cNvSpPr txBox="1">
            <a:spLocks noChangeArrowheads="1"/>
          </p:cNvSpPr>
          <p:nvPr/>
        </p:nvSpPr>
        <p:spPr bwMode="gray">
          <a:xfrm>
            <a:off x="495300" y="1333500"/>
            <a:ext cx="1635125" cy="214313"/>
          </a:xfrm>
          <a:prstGeom prst="rect">
            <a:avLst/>
          </a:prstGeom>
          <a:noFill/>
          <a:ln>
            <a:noFill/>
          </a:ln>
          <a:effectLst>
            <a:prstShdw prst="shdw17" dist="17961" dir="2700000">
              <a:srgbClr val="1F3E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spcBef>
                <a:spcPct val="50000"/>
              </a:spcBef>
            </a:pPr>
            <a:r>
              <a:rPr lang="cs-CZ" sz="800"/>
              <a:t>V milionech</a:t>
            </a:r>
            <a:r>
              <a:rPr lang="de-DE" sz="800"/>
              <a:t> </a:t>
            </a:r>
            <a:r>
              <a:rPr lang="en-GB" sz="800"/>
              <a:t>£</a:t>
            </a:r>
            <a:endParaRPr lang="en-US" sz="800"/>
          </a:p>
        </p:txBody>
      </p:sp>
      <p:graphicFrame>
        <p:nvGraphicFramePr>
          <p:cNvPr id="4" name="Object 111"/>
          <p:cNvGraphicFramePr>
            <a:graphicFrameLocks/>
          </p:cNvGraphicFramePr>
          <p:nvPr>
            <p:custDataLst>
              <p:tags r:id="rId3"/>
            </p:custDataLst>
          </p:nvPr>
        </p:nvGraphicFramePr>
        <p:xfrm>
          <a:off x="1412875" y="4864100"/>
          <a:ext cx="3090863" cy="1114425"/>
        </p:xfrm>
        <a:graphic>
          <a:graphicData uri="http://schemas.openxmlformats.org/drawingml/2006/chart">
            <c:chart xmlns:c="http://schemas.openxmlformats.org/drawingml/2006/chart" xmlns:r="http://schemas.openxmlformats.org/officeDocument/2006/relationships" r:id="rId11"/>
          </a:graphicData>
        </a:graphic>
      </p:graphicFrame>
      <p:grpSp>
        <p:nvGrpSpPr>
          <p:cNvPr id="76840" name="Group 118"/>
          <p:cNvGrpSpPr>
            <a:grpSpLocks/>
          </p:cNvGrpSpPr>
          <p:nvPr/>
        </p:nvGrpSpPr>
        <p:grpSpPr bwMode="auto">
          <a:xfrm>
            <a:off x="487363" y="3871913"/>
            <a:ext cx="979487" cy="314325"/>
            <a:chOff x="319" y="1365"/>
            <a:chExt cx="617" cy="198"/>
          </a:xfrm>
        </p:grpSpPr>
        <p:pic>
          <p:nvPicPr>
            <p:cNvPr id="76841" name="Picture 45" descr="800px-Pfeiffer_Vacuum_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gray">
            <a:xfrm>
              <a:off x="319" y="1365"/>
              <a:ext cx="58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2" name="Picture 120" descr="Adixen PBCont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477" y="1492"/>
              <a:ext cx="26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43" name="Line 27"/>
            <p:cNvSpPr>
              <a:spLocks noChangeShapeType="1"/>
            </p:cNvSpPr>
            <p:nvPr/>
          </p:nvSpPr>
          <p:spPr bwMode="gray">
            <a:xfrm>
              <a:off x="882" y="1378"/>
              <a:ext cx="54" cy="103"/>
            </a:xfrm>
            <a:custGeom>
              <a:avLst/>
              <a:gdLst>
                <a:gd name="T0" fmla="*/ 54 w 54"/>
                <a:gd name="T1" fmla="*/ 0 h 103"/>
                <a:gd name="T2" fmla="*/ 0 w 54"/>
                <a:gd name="T3" fmla="*/ 103 h 103"/>
                <a:gd name="T4" fmla="*/ 0 60000 65536"/>
                <a:gd name="T5" fmla="*/ 0 60000 65536"/>
                <a:gd name="T6" fmla="*/ 0 w 54"/>
                <a:gd name="T7" fmla="*/ 0 h 103"/>
                <a:gd name="T8" fmla="*/ 54 w 54"/>
                <a:gd name="T9" fmla="*/ 103 h 103"/>
              </a:gdLst>
              <a:ahLst/>
              <a:cxnLst>
                <a:cxn ang="T4">
                  <a:pos x="T0" y="T1"/>
                </a:cxn>
                <a:cxn ang="T5">
                  <a:pos x="T2" y="T3"/>
                </a:cxn>
              </a:cxnLst>
              <a:rect l="T6" t="T7" r="T8" b="T9"/>
              <a:pathLst>
                <a:path w="54" h="103">
                  <a:moveTo>
                    <a:pt x="54" y="0"/>
                  </a:moveTo>
                  <a:lnTo>
                    <a:pt x="0" y="10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078" tIns="43539" rIns="87078" bIns="43539"/>
            <a:lstStyle/>
            <a:p>
              <a:endParaRPr lang="cs-CZ"/>
            </a:p>
          </p:txBody>
        </p:sp>
      </p:grpSp>
      <p:grpSp>
        <p:nvGrpSpPr>
          <p:cNvPr id="76844" name="Group 122"/>
          <p:cNvGrpSpPr>
            <a:grpSpLocks/>
          </p:cNvGrpSpPr>
          <p:nvPr/>
        </p:nvGrpSpPr>
        <p:grpSpPr bwMode="auto">
          <a:xfrm>
            <a:off x="487363" y="5487988"/>
            <a:ext cx="979487" cy="314325"/>
            <a:chOff x="319" y="1365"/>
            <a:chExt cx="617" cy="198"/>
          </a:xfrm>
        </p:grpSpPr>
        <p:pic>
          <p:nvPicPr>
            <p:cNvPr id="76845" name="Picture 45" descr="800px-Pfeiffer_Vacuum_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gray">
            <a:xfrm>
              <a:off x="319" y="1365"/>
              <a:ext cx="58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6" name="Picture 124" descr="Adixen PBCont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477" y="1492"/>
              <a:ext cx="26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47" name="Line 27"/>
            <p:cNvSpPr>
              <a:spLocks noChangeShapeType="1"/>
            </p:cNvSpPr>
            <p:nvPr/>
          </p:nvSpPr>
          <p:spPr bwMode="gray">
            <a:xfrm>
              <a:off x="882" y="1378"/>
              <a:ext cx="54" cy="103"/>
            </a:xfrm>
            <a:custGeom>
              <a:avLst/>
              <a:gdLst>
                <a:gd name="T0" fmla="*/ 54 w 54"/>
                <a:gd name="T1" fmla="*/ 0 h 103"/>
                <a:gd name="T2" fmla="*/ 0 w 54"/>
                <a:gd name="T3" fmla="*/ 103 h 103"/>
                <a:gd name="T4" fmla="*/ 0 60000 65536"/>
                <a:gd name="T5" fmla="*/ 0 60000 65536"/>
                <a:gd name="T6" fmla="*/ 0 w 54"/>
                <a:gd name="T7" fmla="*/ 0 h 103"/>
                <a:gd name="T8" fmla="*/ 54 w 54"/>
                <a:gd name="T9" fmla="*/ 103 h 103"/>
              </a:gdLst>
              <a:ahLst/>
              <a:cxnLst>
                <a:cxn ang="T4">
                  <a:pos x="T0" y="T1"/>
                </a:cxn>
                <a:cxn ang="T5">
                  <a:pos x="T2" y="T3"/>
                </a:cxn>
              </a:cxnLst>
              <a:rect l="T6" t="T7" r="T8" b="T9"/>
              <a:pathLst>
                <a:path w="54" h="103">
                  <a:moveTo>
                    <a:pt x="54" y="0"/>
                  </a:moveTo>
                  <a:lnTo>
                    <a:pt x="0" y="10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078" tIns="43539" rIns="87078" bIns="43539"/>
            <a:lstStyle/>
            <a:p>
              <a:endParaRPr lang="cs-CZ"/>
            </a:p>
          </p:txBody>
        </p:sp>
      </p:grpSp>
      <p:sp>
        <p:nvSpPr>
          <p:cNvPr id="76848" name="Rectangle 34"/>
          <p:cNvSpPr>
            <a:spLocks noChangeArrowheads="1"/>
          </p:cNvSpPr>
          <p:nvPr>
            <p:custDataLst>
              <p:tags r:id="rId4"/>
            </p:custDataLst>
          </p:nvPr>
        </p:nvSpPr>
        <p:spPr bwMode="gray">
          <a:xfrm>
            <a:off x="484188" y="6027738"/>
            <a:ext cx="89582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193" bIns="17193" anchor="b"/>
          <a:lstStyle/>
          <a:p>
            <a:pPr marL="381000" indent="-381000" eaLnBrk="0" hangingPunct="0">
              <a:lnSpc>
                <a:spcPct val="90000"/>
              </a:lnSpc>
              <a:buClr>
                <a:srgbClr val="000000"/>
              </a:buClr>
              <a:buFont typeface="Wingdings 2" pitchFamily="18" charset="2"/>
              <a:buNone/>
            </a:pPr>
            <a:r>
              <a:rPr lang="en-US" sz="700" i="1"/>
              <a:t>___________________________</a:t>
            </a:r>
            <a:endParaRPr lang="en-GB" sz="700" i="1"/>
          </a:p>
          <a:p>
            <a:pPr marL="381000" indent="-381000" eaLnBrk="0" hangingPunct="0">
              <a:lnSpc>
                <a:spcPct val="90000"/>
              </a:lnSpc>
              <a:buClr>
                <a:srgbClr val="000000"/>
              </a:buClr>
              <a:buFont typeface="Wingdings" pitchFamily="2" charset="2"/>
              <a:buNone/>
            </a:pPr>
            <a:r>
              <a:rPr lang="en-US" sz="1000" i="1">
                <a:latin typeface="Arial Unicode MS" pitchFamily="34" charset="-128"/>
                <a:ea typeface="Arial Unicode MS" pitchFamily="34" charset="-128"/>
                <a:cs typeface="Arial Unicode MS" pitchFamily="34" charset="-128"/>
              </a:rPr>
              <a:t>1.	</a:t>
            </a:r>
            <a:r>
              <a:rPr lang="cs-CZ" sz="1000" i="1">
                <a:latin typeface="Arial Unicode MS" pitchFamily="34" charset="-128"/>
                <a:ea typeface="Arial Unicode MS" pitchFamily="34" charset="-128"/>
                <a:cs typeface="Arial Unicode MS" pitchFamily="34" charset="-128"/>
              </a:rPr>
              <a:t>Na základě výročních zpráv 2011 </a:t>
            </a:r>
            <a:r>
              <a:rPr lang="en-US" sz="1000" i="1">
                <a:latin typeface="Arial Unicode MS" pitchFamily="34" charset="-128"/>
                <a:ea typeface="Arial Unicode MS" pitchFamily="34" charset="-128"/>
                <a:cs typeface="Arial Unicode MS" pitchFamily="34" charset="-128"/>
              </a:rPr>
              <a:t>Pfeiffer/Adixen	</a:t>
            </a:r>
          </a:p>
          <a:p>
            <a:pPr marL="381000" indent="-381000" eaLnBrk="0" hangingPunct="0">
              <a:lnSpc>
                <a:spcPct val="90000"/>
              </a:lnSpc>
              <a:buClr>
                <a:srgbClr val="000000"/>
              </a:buClr>
              <a:buFont typeface="Wingdings" pitchFamily="2" charset="2"/>
              <a:buAutoNum type="arabicPeriod" startAt="2"/>
            </a:pPr>
            <a:r>
              <a:rPr lang="cs-CZ" sz="1000" i="1">
                <a:latin typeface="Arial Unicode MS" pitchFamily="34" charset="-128"/>
                <a:ea typeface="Arial Unicode MS" pitchFamily="34" charset="-128"/>
                <a:cs typeface="Arial Unicode MS" pitchFamily="34" charset="-128"/>
              </a:rPr>
              <a:t>Zdroj</a:t>
            </a:r>
            <a:r>
              <a:rPr lang="en-US" sz="1000" i="1">
                <a:latin typeface="Arial Unicode MS" pitchFamily="34" charset="-128"/>
                <a:ea typeface="Arial Unicode MS" pitchFamily="34" charset="-128"/>
                <a:cs typeface="Arial Unicode MS" pitchFamily="34" charset="-128"/>
              </a:rPr>
              <a:t>: VLSI Research 2011</a:t>
            </a:r>
            <a:endParaRPr lang="cs-CZ" sz="1000" i="1">
              <a:latin typeface="Arial Unicode MS" pitchFamily="34" charset="-128"/>
              <a:ea typeface="Arial Unicode MS" pitchFamily="34" charset="-128"/>
              <a:cs typeface="Arial Unicode MS" pitchFamily="34" charset="-128"/>
            </a:endParaRPr>
          </a:p>
        </p:txBody>
      </p:sp>
      <p:grpSp>
        <p:nvGrpSpPr>
          <p:cNvPr id="76849" name="Group 118"/>
          <p:cNvGrpSpPr>
            <a:grpSpLocks/>
          </p:cNvGrpSpPr>
          <p:nvPr/>
        </p:nvGrpSpPr>
        <p:grpSpPr bwMode="auto">
          <a:xfrm>
            <a:off x="487363" y="2176463"/>
            <a:ext cx="979487" cy="314325"/>
            <a:chOff x="319" y="1365"/>
            <a:chExt cx="617" cy="198"/>
          </a:xfrm>
        </p:grpSpPr>
        <p:pic>
          <p:nvPicPr>
            <p:cNvPr id="76850" name="Picture 45" descr="800px-Pfeiffer_Vacuum_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gray">
            <a:xfrm>
              <a:off x="319" y="1365"/>
              <a:ext cx="58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51" name="Picture 120" descr="Adixen PBCont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477" y="1492"/>
              <a:ext cx="26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52" name="Line 27"/>
            <p:cNvSpPr>
              <a:spLocks noChangeShapeType="1"/>
            </p:cNvSpPr>
            <p:nvPr/>
          </p:nvSpPr>
          <p:spPr bwMode="gray">
            <a:xfrm>
              <a:off x="882" y="1378"/>
              <a:ext cx="54" cy="103"/>
            </a:xfrm>
            <a:custGeom>
              <a:avLst/>
              <a:gdLst>
                <a:gd name="T0" fmla="*/ 54 w 54"/>
                <a:gd name="T1" fmla="*/ 0 h 103"/>
                <a:gd name="T2" fmla="*/ 0 w 54"/>
                <a:gd name="T3" fmla="*/ 103 h 103"/>
                <a:gd name="T4" fmla="*/ 0 60000 65536"/>
                <a:gd name="T5" fmla="*/ 0 60000 65536"/>
                <a:gd name="T6" fmla="*/ 0 w 54"/>
                <a:gd name="T7" fmla="*/ 0 h 103"/>
                <a:gd name="T8" fmla="*/ 54 w 54"/>
                <a:gd name="T9" fmla="*/ 103 h 103"/>
              </a:gdLst>
              <a:ahLst/>
              <a:cxnLst>
                <a:cxn ang="T4">
                  <a:pos x="T0" y="T1"/>
                </a:cxn>
                <a:cxn ang="T5">
                  <a:pos x="T2" y="T3"/>
                </a:cxn>
              </a:cxnLst>
              <a:rect l="T6" t="T7" r="T8" b="T9"/>
              <a:pathLst>
                <a:path w="54" h="103">
                  <a:moveTo>
                    <a:pt x="54" y="0"/>
                  </a:moveTo>
                  <a:lnTo>
                    <a:pt x="0" y="10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078" tIns="43539" rIns="87078" bIns="43539"/>
            <a:lstStyle/>
            <a:p>
              <a:endParaRPr lang="cs-CZ"/>
            </a:p>
          </p:txBody>
        </p:sp>
      </p:grpSp>
      <p:sp>
        <p:nvSpPr>
          <p:cNvPr id="76853" name="Rectangle 5"/>
          <p:cNvSpPr>
            <a:spLocks noChangeArrowheads="1"/>
          </p:cNvSpPr>
          <p:nvPr>
            <p:custDataLst>
              <p:tags r:id="rId5"/>
            </p:custDataLst>
          </p:nvPr>
        </p:nvSpPr>
        <p:spPr bwMode="ltGray">
          <a:xfrm>
            <a:off x="560388" y="-9525"/>
            <a:ext cx="89296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GB" sz="2400" b="1">
              <a:solidFill>
                <a:schemeClr val="bg1"/>
              </a:solidFill>
            </a:endParaRPr>
          </a:p>
        </p:txBody>
      </p:sp>
      <p:sp>
        <p:nvSpPr>
          <p:cNvPr id="76854" name="Rectangle 54"/>
          <p:cNvSpPr>
            <a:spLocks noGrp="1" noChangeArrowheads="1"/>
          </p:cNvSpPr>
          <p:nvPr>
            <p:ph type="title" idx="4294967295"/>
          </p:nvPr>
        </p:nvSpPr>
        <p:spPr>
          <a:xfrm>
            <a:off x="261938" y="174625"/>
            <a:ext cx="9328150" cy="458788"/>
          </a:xfrm>
        </p:spPr>
        <p:txBody>
          <a:bodyPr anchor="b"/>
          <a:lstStyle/>
          <a:p>
            <a:r>
              <a:rPr lang="cs-CZ" b="0" smtClean="0">
                <a:latin typeface="Arial Unicode MS" pitchFamily="34" charset="-128"/>
                <a:ea typeface="Arial Unicode MS" pitchFamily="34" charset="-128"/>
                <a:cs typeface="Arial Unicode MS" pitchFamily="34" charset="-128"/>
              </a:rPr>
              <a:t>Vedoucí postavení </a:t>
            </a:r>
            <a:r>
              <a:rPr lang="en-GB" b="0" smtClean="0">
                <a:latin typeface="Arial Unicode MS" pitchFamily="34" charset="-128"/>
                <a:ea typeface="Arial Unicode MS" pitchFamily="34" charset="-128"/>
                <a:cs typeface="Arial Unicode MS" pitchFamily="34" charset="-128"/>
              </a:rPr>
              <a:t> – </a:t>
            </a:r>
            <a:r>
              <a:rPr lang="cs-CZ" b="0" smtClean="0">
                <a:latin typeface="Arial Unicode MS" pitchFamily="34" charset="-128"/>
                <a:ea typeface="Arial Unicode MS" pitchFamily="34" charset="-128"/>
                <a:cs typeface="Arial Unicode MS" pitchFamily="34" charset="-128"/>
              </a:rPr>
              <a:t>srovnání napříč klíčovými trhy</a:t>
            </a:r>
            <a:endParaRPr lang="en-US" b="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p:txBody>
          <a:bodyPr/>
          <a:lstStyle/>
          <a:p>
            <a:pPr>
              <a:buFontTx/>
              <a:buNone/>
            </a:pPr>
            <a:r>
              <a:rPr lang="cs-CZ" smtClean="0"/>
              <a:t>Centra výroby a servisu</a:t>
            </a:r>
            <a:endParaRPr lang="en-GB" smtClean="0"/>
          </a:p>
        </p:txBody>
      </p:sp>
      <p:sp>
        <p:nvSpPr>
          <p:cNvPr id="78851" name="Rectangle 44"/>
          <p:cNvSpPr>
            <a:spLocks noChangeArrowheads="1"/>
          </p:cNvSpPr>
          <p:nvPr/>
        </p:nvSpPr>
        <p:spPr bwMode="ltGray">
          <a:xfrm>
            <a:off x="200025" y="185738"/>
            <a:ext cx="93281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lang="cs-CZ" sz="2400">
                <a:solidFill>
                  <a:schemeClr val="bg1"/>
                </a:solidFill>
              </a:rPr>
              <a:t>Centra</a:t>
            </a:r>
            <a:r>
              <a:rPr lang="cs-CZ" sz="2400">
                <a:solidFill>
                  <a:schemeClr val="bg1"/>
                </a:solidFill>
                <a:latin typeface="Arial Unicode MS" pitchFamily="34" charset="-128"/>
                <a:ea typeface="Arial Unicode MS" pitchFamily="34" charset="-128"/>
                <a:cs typeface="Arial Unicode MS" pitchFamily="34" charset="-128"/>
              </a:rPr>
              <a:t> výrob</a:t>
            </a:r>
            <a:r>
              <a:rPr lang="cs-CZ" sz="2400">
                <a:solidFill>
                  <a:schemeClr val="bg1"/>
                </a:solidFill>
              </a:rPr>
              <a:t>y</a:t>
            </a:r>
            <a:r>
              <a:rPr lang="en-US" sz="2400">
                <a:solidFill>
                  <a:schemeClr val="bg1"/>
                </a:solidFill>
                <a:latin typeface="Arial Unicode MS" pitchFamily="34" charset="-128"/>
                <a:ea typeface="Arial Unicode MS" pitchFamily="34" charset="-128"/>
                <a:cs typeface="Arial Unicode MS" pitchFamily="34" charset="-128"/>
              </a:rPr>
              <a:t> </a:t>
            </a:r>
            <a:r>
              <a:rPr lang="cs-CZ" sz="2400">
                <a:solidFill>
                  <a:schemeClr val="bg1"/>
                </a:solidFill>
                <a:latin typeface="Arial Unicode MS" pitchFamily="34" charset="-128"/>
                <a:ea typeface="Arial Unicode MS" pitchFamily="34" charset="-128"/>
                <a:cs typeface="Arial Unicode MS" pitchFamily="34" charset="-128"/>
              </a:rPr>
              <a:t>a</a:t>
            </a:r>
            <a:r>
              <a:rPr lang="en-US" sz="2400">
                <a:solidFill>
                  <a:schemeClr val="bg1"/>
                </a:solidFill>
                <a:latin typeface="Arial Unicode MS" pitchFamily="34" charset="-128"/>
                <a:ea typeface="Arial Unicode MS" pitchFamily="34" charset="-128"/>
                <a:cs typeface="Arial Unicode MS" pitchFamily="34" charset="-128"/>
              </a:rPr>
              <a:t> </a:t>
            </a:r>
            <a:r>
              <a:rPr lang="cs-CZ" sz="2400">
                <a:solidFill>
                  <a:schemeClr val="bg1"/>
                </a:solidFill>
                <a:latin typeface="Arial Unicode MS" pitchFamily="34" charset="-128"/>
                <a:ea typeface="Arial Unicode MS" pitchFamily="34" charset="-128"/>
                <a:cs typeface="Arial Unicode MS" pitchFamily="34" charset="-128"/>
              </a:rPr>
              <a:t>servis</a:t>
            </a:r>
            <a:r>
              <a:rPr lang="cs-CZ" sz="2400">
                <a:solidFill>
                  <a:schemeClr val="bg1"/>
                </a:solidFill>
              </a:rPr>
              <a:t>u</a:t>
            </a:r>
            <a:endParaRPr lang="en-US" sz="2400">
              <a:solidFill>
                <a:schemeClr val="bg1"/>
              </a:solidFill>
            </a:endParaRPr>
          </a:p>
        </p:txBody>
      </p:sp>
      <p:sp>
        <p:nvSpPr>
          <p:cNvPr id="78852" name="AutoShape 15"/>
          <p:cNvSpPr>
            <a:spLocks noChangeArrowheads="1"/>
          </p:cNvSpPr>
          <p:nvPr/>
        </p:nvSpPr>
        <p:spPr bwMode="gray">
          <a:xfrm>
            <a:off x="6334125" y="1006475"/>
            <a:ext cx="3233738" cy="4500563"/>
          </a:xfrm>
          <a:prstGeom prst="roundRect">
            <a:avLst>
              <a:gd name="adj" fmla="val 2380"/>
            </a:avLst>
          </a:prstGeom>
          <a:gradFill rotWithShape="1">
            <a:gsLst>
              <a:gs pos="0">
                <a:srgbClr val="CDDAF3"/>
              </a:gs>
              <a:gs pos="100000">
                <a:srgbClr val="F7F9FD"/>
              </a:gs>
            </a:gsLst>
            <a:lin ang="5400000" scaled="1"/>
          </a:gradFill>
          <a:ln w="25400" algn="ctr">
            <a:solidFill>
              <a:srgbClr val="C0C0C0"/>
            </a:solidFill>
            <a:round/>
            <a:headEnd/>
            <a:tailEnd/>
          </a:ln>
        </p:spPr>
        <p:txBody>
          <a:bodyPr lIns="45720" tIns="137160" rIns="45720"/>
          <a:lstStyle/>
          <a:p>
            <a:pPr marL="282575" indent="-225425">
              <a:lnSpc>
                <a:spcPct val="150000"/>
              </a:lnSpc>
              <a:spcBef>
                <a:spcPts val="2000"/>
              </a:spcBef>
              <a:buClr>
                <a:schemeClr val="accent2"/>
              </a:buClr>
              <a:buFont typeface="Wingdings" pitchFamily="2" charset="2"/>
              <a:buChar char="§"/>
            </a:pPr>
            <a:r>
              <a:rPr lang="cs-CZ" sz="1400">
                <a:solidFill>
                  <a:schemeClr val="tx1"/>
                </a:solidFill>
                <a:latin typeface="Arial Unicode MS" pitchFamily="34" charset="-128"/>
                <a:ea typeface="Arial Unicode MS" pitchFamily="34" charset="-128"/>
                <a:cs typeface="Arial Unicode MS" pitchFamily="34" charset="-128"/>
              </a:rPr>
              <a:t>Technicky nejmodernější</a:t>
            </a:r>
            <a:r>
              <a:rPr lang="en-GB" sz="1400">
                <a:solidFill>
                  <a:schemeClr val="tx1"/>
                </a:solidFill>
                <a:latin typeface="Arial Unicode MS" pitchFamily="34" charset="-128"/>
                <a:ea typeface="Arial Unicode MS" pitchFamily="34" charset="-128"/>
                <a:cs typeface="Arial Unicode MS" pitchFamily="34" charset="-128"/>
              </a:rPr>
              <a:t> </a:t>
            </a:r>
            <a:r>
              <a:rPr lang="cs-CZ" sz="1400">
                <a:solidFill>
                  <a:schemeClr val="tx1"/>
                </a:solidFill>
                <a:latin typeface="Arial Unicode MS" pitchFamily="34" charset="-128"/>
                <a:ea typeface="Arial Unicode MS" pitchFamily="34" charset="-128"/>
                <a:cs typeface="Arial Unicode MS" pitchFamily="34" charset="-128"/>
              </a:rPr>
              <a:t>zázemí</a:t>
            </a:r>
          </a:p>
          <a:p>
            <a:pPr marL="282575" indent="-225425">
              <a:lnSpc>
                <a:spcPct val="150000"/>
              </a:lnSpc>
              <a:spcBef>
                <a:spcPts val="2000"/>
              </a:spcBef>
              <a:buClr>
                <a:schemeClr val="accent2"/>
              </a:buClr>
              <a:buFont typeface="Wingdings" pitchFamily="2" charset="2"/>
              <a:buChar char="§"/>
            </a:pPr>
            <a:r>
              <a:rPr lang="cs-CZ" sz="1400">
                <a:solidFill>
                  <a:schemeClr val="tx1"/>
                </a:solidFill>
                <a:latin typeface="Arial Unicode MS" pitchFamily="34" charset="-128"/>
                <a:ea typeface="Arial Unicode MS" pitchFamily="34" charset="-128"/>
                <a:cs typeface="Arial Unicode MS" pitchFamily="34" charset="-128"/>
              </a:rPr>
              <a:t>Flexibiní způsob výroby</a:t>
            </a:r>
            <a:endParaRPr lang="en-GB" sz="1400">
              <a:solidFill>
                <a:schemeClr val="tx1"/>
              </a:solidFill>
              <a:latin typeface="Arial Unicode MS" pitchFamily="34" charset="-128"/>
              <a:ea typeface="Arial Unicode MS" pitchFamily="34" charset="-128"/>
              <a:cs typeface="Arial Unicode MS" pitchFamily="34" charset="-128"/>
            </a:endParaRPr>
          </a:p>
          <a:p>
            <a:pPr marL="282575" indent="-225425">
              <a:lnSpc>
                <a:spcPct val="150000"/>
              </a:lnSpc>
              <a:spcBef>
                <a:spcPts val="2000"/>
              </a:spcBef>
              <a:buClr>
                <a:schemeClr val="accent2"/>
              </a:buClr>
              <a:buFont typeface="Wingdings" pitchFamily="2" charset="2"/>
              <a:buChar char="§"/>
            </a:pPr>
            <a:r>
              <a:rPr lang="cs-CZ" sz="1400">
                <a:solidFill>
                  <a:schemeClr val="tx1"/>
                </a:solidFill>
                <a:latin typeface="Arial Unicode MS" pitchFamily="34" charset="-128"/>
                <a:ea typeface="Arial Unicode MS" pitchFamily="34" charset="-128"/>
                <a:cs typeface="Arial Unicode MS" pitchFamily="34" charset="-128"/>
              </a:rPr>
              <a:t>Výrobní vstupy z nízkonákladových zemí</a:t>
            </a:r>
            <a:endParaRPr lang="en-GB" sz="1400">
              <a:solidFill>
                <a:schemeClr val="tx1"/>
              </a:solidFill>
              <a:latin typeface="Arial Unicode MS" pitchFamily="34" charset="-128"/>
              <a:ea typeface="Arial Unicode MS" pitchFamily="34" charset="-128"/>
              <a:cs typeface="Arial Unicode MS" pitchFamily="34" charset="-128"/>
            </a:endParaRPr>
          </a:p>
          <a:p>
            <a:pPr marL="282575" indent="-225425">
              <a:lnSpc>
                <a:spcPct val="150000"/>
              </a:lnSpc>
              <a:spcBef>
                <a:spcPts val="2000"/>
              </a:spcBef>
              <a:buClr>
                <a:schemeClr val="accent2"/>
              </a:buClr>
              <a:buFont typeface="Wingdings" pitchFamily="2" charset="2"/>
              <a:buChar char="§"/>
            </a:pPr>
            <a:r>
              <a:rPr lang="cs-CZ" sz="1400">
                <a:solidFill>
                  <a:schemeClr val="tx1"/>
                </a:solidFill>
                <a:latin typeface="Arial Unicode MS" pitchFamily="34" charset="-128"/>
                <a:ea typeface="Arial Unicode MS" pitchFamily="34" charset="-128"/>
                <a:cs typeface="Arial Unicode MS" pitchFamily="34" charset="-128"/>
              </a:rPr>
              <a:t>Vysoce flexibilní struktura nákladů</a:t>
            </a:r>
            <a:endParaRPr lang="en-GB" sz="1400">
              <a:solidFill>
                <a:schemeClr val="tx1"/>
              </a:solidFill>
              <a:latin typeface="Arial Unicode MS" pitchFamily="34" charset="-128"/>
              <a:ea typeface="Arial Unicode MS" pitchFamily="34" charset="-128"/>
              <a:cs typeface="Arial Unicode MS" pitchFamily="34" charset="-128"/>
            </a:endParaRPr>
          </a:p>
          <a:p>
            <a:pPr marL="282575" indent="-225425">
              <a:lnSpc>
                <a:spcPct val="150000"/>
              </a:lnSpc>
              <a:spcBef>
                <a:spcPts val="2000"/>
              </a:spcBef>
              <a:buClr>
                <a:schemeClr val="accent2"/>
              </a:buClr>
              <a:buFont typeface="Wingdings" pitchFamily="2" charset="2"/>
              <a:buChar char="§"/>
            </a:pPr>
            <a:r>
              <a:rPr lang="cs-CZ" sz="1400">
                <a:solidFill>
                  <a:schemeClr val="tx1"/>
                </a:solidFill>
                <a:latin typeface="Arial Unicode MS" pitchFamily="34" charset="-128"/>
                <a:ea typeface="Arial Unicode MS" pitchFamily="34" charset="-128"/>
                <a:cs typeface="Arial Unicode MS" pitchFamily="34" charset="-128"/>
              </a:rPr>
              <a:t>Klíčové know-how zůstává uvnitř společnosti</a:t>
            </a:r>
            <a:endParaRPr lang="en-US" sz="1400">
              <a:solidFill>
                <a:schemeClr val="tx1"/>
              </a:solidFill>
              <a:latin typeface="Arial Unicode MS" pitchFamily="34" charset="-128"/>
              <a:ea typeface="Arial Unicode MS" pitchFamily="34" charset="-128"/>
              <a:cs typeface="Arial Unicode MS" pitchFamily="34" charset="-128"/>
            </a:endParaRPr>
          </a:p>
          <a:p>
            <a:pPr marL="282575" indent="-225425">
              <a:lnSpc>
                <a:spcPct val="150000"/>
              </a:lnSpc>
              <a:spcBef>
                <a:spcPts val="2000"/>
              </a:spcBef>
              <a:buClr>
                <a:schemeClr val="accent2"/>
              </a:buClr>
              <a:buFont typeface="Wingdings" pitchFamily="2" charset="2"/>
              <a:buChar char="§"/>
            </a:pPr>
            <a:r>
              <a:rPr lang="en-US" sz="1400">
                <a:solidFill>
                  <a:schemeClr val="tx1"/>
                </a:solidFill>
                <a:latin typeface="Arial Unicode MS" pitchFamily="34" charset="-128"/>
                <a:ea typeface="Arial Unicode MS" pitchFamily="34" charset="-128"/>
                <a:cs typeface="Arial Unicode MS" pitchFamily="34" charset="-128"/>
              </a:rPr>
              <a:t>15 </a:t>
            </a:r>
            <a:r>
              <a:rPr lang="cs-CZ" sz="1400">
                <a:solidFill>
                  <a:schemeClr val="tx1"/>
                </a:solidFill>
                <a:latin typeface="Arial Unicode MS" pitchFamily="34" charset="-128"/>
                <a:ea typeface="Arial Unicode MS" pitchFamily="34" charset="-128"/>
                <a:cs typeface="Arial Unicode MS" pitchFamily="34" charset="-128"/>
              </a:rPr>
              <a:t>opravárenských center</a:t>
            </a:r>
            <a:r>
              <a:rPr lang="en-US" sz="1400">
                <a:solidFill>
                  <a:schemeClr val="tx1"/>
                </a:solidFill>
                <a:latin typeface="Arial Unicode MS" pitchFamily="34" charset="-128"/>
                <a:ea typeface="Arial Unicode MS" pitchFamily="34" charset="-128"/>
                <a:cs typeface="Arial Unicode MS" pitchFamily="34" charset="-128"/>
              </a:rPr>
              <a:t> </a:t>
            </a:r>
            <a:r>
              <a:rPr lang="cs-CZ" sz="1400">
                <a:solidFill>
                  <a:schemeClr val="tx1"/>
                </a:solidFill>
                <a:latin typeface="Arial Unicode MS" pitchFamily="34" charset="-128"/>
                <a:ea typeface="Arial Unicode MS" pitchFamily="34" charset="-128"/>
                <a:cs typeface="Arial Unicode MS" pitchFamily="34" charset="-128"/>
              </a:rPr>
              <a:t>a více než 100 servisních míst</a:t>
            </a:r>
            <a:endParaRPr lang="en-US" sz="1400" baseline="30000">
              <a:solidFill>
                <a:schemeClr val="tx1"/>
              </a:solidFill>
              <a:latin typeface="Arial Unicode MS" pitchFamily="34" charset="-128"/>
              <a:ea typeface="Arial Unicode MS" pitchFamily="34" charset="-128"/>
              <a:cs typeface="Arial Unicode MS" pitchFamily="34" charset="-128"/>
            </a:endParaRPr>
          </a:p>
        </p:txBody>
      </p:sp>
      <p:sp>
        <p:nvSpPr>
          <p:cNvPr id="78853" name="AutoShape 15"/>
          <p:cNvSpPr>
            <a:spLocks noChangeArrowheads="1"/>
          </p:cNvSpPr>
          <p:nvPr/>
        </p:nvSpPr>
        <p:spPr bwMode="gray">
          <a:xfrm>
            <a:off x="527050" y="5619750"/>
            <a:ext cx="8926513" cy="338138"/>
          </a:xfrm>
          <a:prstGeom prst="roundRect">
            <a:avLst>
              <a:gd name="adj" fmla="val 16667"/>
            </a:avLst>
          </a:prstGeom>
          <a:gradFill rotWithShape="1">
            <a:gsLst>
              <a:gs pos="0">
                <a:srgbClr val="D4D5D6"/>
              </a:gs>
              <a:gs pos="100000">
                <a:srgbClr val="C0C0C0"/>
              </a:gs>
            </a:gsLst>
            <a:lin ang="5400000" scaled="1"/>
          </a:gradFill>
          <a:ln w="25400" algn="ctr">
            <a:solidFill>
              <a:srgbClr val="C0C0C0"/>
            </a:solidFill>
            <a:round/>
            <a:headEnd/>
            <a:tailEnd/>
          </a:ln>
        </p:spPr>
        <p:txBody>
          <a:bodyPr wrap="none" lIns="45720" rIns="45720" anchor="ctr"/>
          <a:lstStyle/>
          <a:p>
            <a:pPr algn="ctr">
              <a:lnSpc>
                <a:spcPct val="90000"/>
              </a:lnSpc>
            </a:pPr>
            <a:r>
              <a:rPr lang="cs-CZ" sz="1600">
                <a:solidFill>
                  <a:schemeClr val="tx1"/>
                </a:solidFill>
                <a:latin typeface="Arial Unicode MS" pitchFamily="34" charset="-128"/>
                <a:ea typeface="Arial Unicode MS" pitchFamily="34" charset="-128"/>
                <a:cs typeface="Arial Unicode MS" pitchFamily="34" charset="-128"/>
              </a:rPr>
              <a:t>Zázemí poblíž klíčovým zákazníkům a trhům</a:t>
            </a:r>
            <a:endParaRPr lang="en-US" sz="1600">
              <a:solidFill>
                <a:schemeClr val="tx1"/>
              </a:solidFill>
              <a:latin typeface="Arial Unicode MS" pitchFamily="34" charset="-128"/>
              <a:ea typeface="Arial Unicode MS" pitchFamily="34" charset="-128"/>
              <a:cs typeface="Arial Unicode MS" pitchFamily="34" charset="-128"/>
            </a:endParaRPr>
          </a:p>
        </p:txBody>
      </p:sp>
      <p:pic>
        <p:nvPicPr>
          <p:cNvPr id="78854" name="Picture 6" descr="world_map [Converte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1795463"/>
            <a:ext cx="5697538" cy="2895600"/>
          </a:xfrm>
          <a:prstGeom prst="rect">
            <a:avLst/>
          </a:prstGeom>
          <a:noFill/>
          <a:extLst>
            <a:ext uri="{909E8E84-426E-40DD-AFC4-6F175D3DCCD1}">
              <a14:hiddenFill xmlns:a14="http://schemas.microsoft.com/office/drawing/2010/main">
                <a:solidFill>
                  <a:srgbClr val="FFFFFF"/>
                </a:solidFill>
              </a14:hiddenFill>
            </a:ext>
          </a:extLst>
        </p:spPr>
      </p:pic>
      <p:sp>
        <p:nvSpPr>
          <p:cNvPr id="78855" name="Line 7"/>
          <p:cNvSpPr>
            <a:spLocks noChangeShapeType="1"/>
          </p:cNvSpPr>
          <p:nvPr/>
        </p:nvSpPr>
        <p:spPr bwMode="auto">
          <a:xfrm flipV="1">
            <a:off x="2998788" y="3403600"/>
            <a:ext cx="446087" cy="527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856" name="Line 8"/>
          <p:cNvSpPr>
            <a:spLocks noChangeShapeType="1"/>
          </p:cNvSpPr>
          <p:nvPr/>
        </p:nvSpPr>
        <p:spPr bwMode="auto">
          <a:xfrm>
            <a:off x="3627438" y="3336925"/>
            <a:ext cx="431800" cy="25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857" name="Line 9"/>
          <p:cNvSpPr>
            <a:spLocks noChangeShapeType="1"/>
          </p:cNvSpPr>
          <p:nvPr/>
        </p:nvSpPr>
        <p:spPr bwMode="auto">
          <a:xfrm flipV="1">
            <a:off x="3525838" y="3094038"/>
            <a:ext cx="382587" cy="206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858" name="Line 10"/>
          <p:cNvSpPr>
            <a:spLocks noChangeShapeType="1"/>
          </p:cNvSpPr>
          <p:nvPr/>
        </p:nvSpPr>
        <p:spPr bwMode="auto">
          <a:xfrm>
            <a:off x="5159375" y="3252788"/>
            <a:ext cx="247650"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859" name="AutoShape 933"/>
          <p:cNvSpPr>
            <a:spLocks noChangeArrowheads="1"/>
          </p:cNvSpPr>
          <p:nvPr/>
        </p:nvSpPr>
        <p:spPr bwMode="gray">
          <a:xfrm>
            <a:off x="141288" y="1692275"/>
            <a:ext cx="1612900" cy="1843088"/>
          </a:xfrm>
          <a:prstGeom prst="roundRect">
            <a:avLst>
              <a:gd name="adj" fmla="val 16667"/>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GB"/>
          </a:p>
        </p:txBody>
      </p:sp>
      <p:sp>
        <p:nvSpPr>
          <p:cNvPr id="1399719" name="Text Box 935"/>
          <p:cNvSpPr txBox="1">
            <a:spLocks noChangeArrowheads="1"/>
          </p:cNvSpPr>
          <p:nvPr/>
        </p:nvSpPr>
        <p:spPr bwMode="gray">
          <a:xfrm>
            <a:off x="133350" y="2058988"/>
            <a:ext cx="581025" cy="207962"/>
          </a:xfrm>
          <a:prstGeom prst="rect">
            <a:avLst/>
          </a:prstGeom>
          <a:noFill/>
          <a:ln w="9525">
            <a:noFill/>
            <a:miter lim="800000"/>
            <a:headEnd/>
            <a:tailEnd/>
          </a:ln>
          <a:effectLst>
            <a:prstShdw prst="shdw17" dist="17961" dir="2700000">
              <a:schemeClr val="accent1">
                <a:gamma/>
                <a:shade val="60000"/>
                <a:invGamma/>
              </a:schemeClr>
            </a:prstShdw>
          </a:effectLst>
        </p:spPr>
        <p:txBody>
          <a:bodyPr lIns="0" r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95000"/>
              </a:lnSpc>
            </a:pPr>
            <a:r>
              <a:rPr lang="en-US" sz="800"/>
              <a:t>Clevedon</a:t>
            </a:r>
          </a:p>
        </p:txBody>
      </p:sp>
      <p:sp>
        <p:nvSpPr>
          <p:cNvPr id="1399720" name="Text Box 936"/>
          <p:cNvSpPr txBox="1">
            <a:spLocks noChangeArrowheads="1"/>
          </p:cNvSpPr>
          <p:nvPr/>
        </p:nvSpPr>
        <p:spPr bwMode="gray">
          <a:xfrm>
            <a:off x="1093788" y="2189163"/>
            <a:ext cx="830262" cy="2079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lnSpc>
                <a:spcPct val="95000"/>
              </a:lnSpc>
            </a:pPr>
            <a:r>
              <a:rPr lang="en-US" sz="800"/>
              <a:t>Eastbourne</a:t>
            </a:r>
          </a:p>
        </p:txBody>
      </p:sp>
      <p:sp>
        <p:nvSpPr>
          <p:cNvPr id="1399721" name="Text Box 937"/>
          <p:cNvSpPr txBox="1">
            <a:spLocks noChangeArrowheads="1"/>
          </p:cNvSpPr>
          <p:nvPr/>
        </p:nvSpPr>
        <p:spPr bwMode="gray">
          <a:xfrm>
            <a:off x="1751013" y="2154238"/>
            <a:ext cx="673100" cy="2079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95000"/>
              </a:lnSpc>
            </a:pPr>
            <a:r>
              <a:rPr lang="en-US" sz="800"/>
              <a:t>Lutin, CZ</a:t>
            </a:r>
          </a:p>
        </p:txBody>
      </p:sp>
      <p:sp>
        <p:nvSpPr>
          <p:cNvPr id="1399722" name="Text Box 938"/>
          <p:cNvSpPr txBox="1">
            <a:spLocks noChangeArrowheads="1"/>
          </p:cNvSpPr>
          <p:nvPr/>
        </p:nvSpPr>
        <p:spPr bwMode="gray">
          <a:xfrm>
            <a:off x="2679700" y="3892550"/>
            <a:ext cx="76358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US" sz="800"/>
              <a:t>Shanghai, CN</a:t>
            </a:r>
          </a:p>
        </p:txBody>
      </p:sp>
      <p:sp>
        <p:nvSpPr>
          <p:cNvPr id="1399723" name="Text Box 939"/>
          <p:cNvSpPr txBox="1">
            <a:spLocks noChangeArrowheads="1"/>
          </p:cNvSpPr>
          <p:nvPr/>
        </p:nvSpPr>
        <p:spPr bwMode="gray">
          <a:xfrm>
            <a:off x="3849688" y="3398838"/>
            <a:ext cx="722312" cy="3238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95000"/>
              </a:lnSpc>
            </a:pPr>
            <a:r>
              <a:rPr lang="en-US" sz="800"/>
              <a:t>Yachiyo, JP</a:t>
            </a:r>
          </a:p>
        </p:txBody>
      </p:sp>
      <p:sp>
        <p:nvSpPr>
          <p:cNvPr id="1399726" name="Text Box 942"/>
          <p:cNvSpPr txBox="1">
            <a:spLocks noChangeArrowheads="1"/>
          </p:cNvSpPr>
          <p:nvPr/>
        </p:nvSpPr>
        <p:spPr bwMode="gray">
          <a:xfrm>
            <a:off x="5484813" y="4127500"/>
            <a:ext cx="779462" cy="3238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95000"/>
              </a:lnSpc>
            </a:pPr>
            <a:r>
              <a:rPr lang="en-US" sz="800"/>
              <a:t>Sao Paulo, BR</a:t>
            </a:r>
          </a:p>
        </p:txBody>
      </p:sp>
      <p:sp>
        <p:nvSpPr>
          <p:cNvPr id="1399727" name="Text Box 943"/>
          <p:cNvSpPr txBox="1">
            <a:spLocks noChangeArrowheads="1"/>
          </p:cNvSpPr>
          <p:nvPr/>
        </p:nvSpPr>
        <p:spPr bwMode="gray">
          <a:xfrm>
            <a:off x="5340350" y="3159125"/>
            <a:ext cx="984250" cy="207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rtl="1" eaLnBrk="1" hangingPunct="1">
              <a:lnSpc>
                <a:spcPct val="95000"/>
              </a:lnSpc>
            </a:pPr>
            <a:r>
              <a:rPr lang="en-US" sz="800"/>
              <a:t>Niagara, US</a:t>
            </a:r>
          </a:p>
        </p:txBody>
      </p:sp>
      <p:sp>
        <p:nvSpPr>
          <p:cNvPr id="78867" name="Oval 944"/>
          <p:cNvSpPr>
            <a:spLocks noChangeArrowheads="1"/>
          </p:cNvSpPr>
          <p:nvPr/>
        </p:nvSpPr>
        <p:spPr bwMode="gray">
          <a:xfrm>
            <a:off x="3403600" y="3359150"/>
            <a:ext cx="76200" cy="77788"/>
          </a:xfrm>
          <a:prstGeom prst="ellipse">
            <a:avLst/>
          </a:prstGeom>
          <a:solidFill>
            <a:schemeClr val="accent1"/>
          </a:solidFill>
          <a:ln w="9525">
            <a:solidFill>
              <a:schemeClr val="bg1"/>
            </a:solidFill>
            <a:round/>
            <a:headEnd/>
            <a:tailEnd/>
          </a:ln>
        </p:spPr>
        <p:txBody>
          <a:bodyPr anchor="ctr"/>
          <a:lstStyle/>
          <a:p>
            <a:endParaRPr lang="en-GB"/>
          </a:p>
        </p:txBody>
      </p:sp>
      <p:sp>
        <p:nvSpPr>
          <p:cNvPr id="1399731" name="Text Box 947"/>
          <p:cNvSpPr txBox="1">
            <a:spLocks noChangeArrowheads="1"/>
          </p:cNvSpPr>
          <p:nvPr/>
        </p:nvSpPr>
        <p:spPr bwMode="gray">
          <a:xfrm>
            <a:off x="3821113" y="2921000"/>
            <a:ext cx="773112" cy="3238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95000"/>
              </a:lnSpc>
            </a:pPr>
            <a:r>
              <a:rPr lang="en-US" sz="800"/>
              <a:t>Cheonan, KS</a:t>
            </a:r>
          </a:p>
        </p:txBody>
      </p:sp>
      <p:sp>
        <p:nvSpPr>
          <p:cNvPr id="78869" name="Oval 934"/>
          <p:cNvSpPr>
            <a:spLocks noChangeArrowheads="1"/>
          </p:cNvSpPr>
          <p:nvPr/>
        </p:nvSpPr>
        <p:spPr bwMode="gray">
          <a:xfrm>
            <a:off x="2124075" y="3138488"/>
            <a:ext cx="74613" cy="79375"/>
          </a:xfrm>
          <a:prstGeom prst="ellipse">
            <a:avLst/>
          </a:prstGeom>
          <a:solidFill>
            <a:srgbClr val="E31B23"/>
          </a:solidFill>
          <a:ln w="9525">
            <a:solidFill>
              <a:schemeClr val="bg1"/>
            </a:solidFill>
            <a:round/>
            <a:headEnd/>
            <a:tailEnd/>
          </a:ln>
        </p:spPr>
        <p:txBody>
          <a:bodyPr anchor="ctr"/>
          <a:lstStyle/>
          <a:p>
            <a:endParaRPr lang="en-GB"/>
          </a:p>
        </p:txBody>
      </p:sp>
      <p:sp>
        <p:nvSpPr>
          <p:cNvPr id="78870" name="Oval 940"/>
          <p:cNvSpPr>
            <a:spLocks noChangeArrowheads="1"/>
          </p:cNvSpPr>
          <p:nvPr/>
        </p:nvSpPr>
        <p:spPr bwMode="gray">
          <a:xfrm>
            <a:off x="5508625" y="4079875"/>
            <a:ext cx="74613" cy="77788"/>
          </a:xfrm>
          <a:prstGeom prst="ellipse">
            <a:avLst/>
          </a:prstGeom>
          <a:solidFill>
            <a:schemeClr val="accent1"/>
          </a:solidFill>
          <a:ln w="9525">
            <a:solidFill>
              <a:schemeClr val="bg1"/>
            </a:solidFill>
            <a:round/>
            <a:headEnd/>
            <a:tailEnd/>
          </a:ln>
        </p:spPr>
        <p:txBody>
          <a:bodyPr anchor="ctr"/>
          <a:lstStyle/>
          <a:p>
            <a:pPr algn="ctr"/>
            <a:endParaRPr lang="en-GB"/>
          </a:p>
        </p:txBody>
      </p:sp>
      <p:sp>
        <p:nvSpPr>
          <p:cNvPr id="78871" name="Oval 941"/>
          <p:cNvSpPr>
            <a:spLocks noChangeArrowheads="1"/>
          </p:cNvSpPr>
          <p:nvPr/>
        </p:nvSpPr>
        <p:spPr bwMode="gray">
          <a:xfrm>
            <a:off x="5126038" y="3214688"/>
            <a:ext cx="76200" cy="76200"/>
          </a:xfrm>
          <a:prstGeom prst="ellipse">
            <a:avLst/>
          </a:prstGeom>
          <a:solidFill>
            <a:schemeClr val="accent1"/>
          </a:solidFill>
          <a:ln w="9525">
            <a:solidFill>
              <a:schemeClr val="bg1"/>
            </a:solidFill>
            <a:round/>
            <a:headEnd/>
            <a:tailEnd/>
          </a:ln>
        </p:spPr>
        <p:txBody>
          <a:bodyPr anchor="ctr"/>
          <a:lstStyle/>
          <a:p>
            <a:pPr algn="ctr"/>
            <a:endParaRPr lang="en-GB"/>
          </a:p>
        </p:txBody>
      </p:sp>
      <p:sp>
        <p:nvSpPr>
          <p:cNvPr id="78872" name="Oval 946"/>
          <p:cNvSpPr>
            <a:spLocks noChangeArrowheads="1"/>
          </p:cNvSpPr>
          <p:nvPr/>
        </p:nvSpPr>
        <p:spPr bwMode="gray">
          <a:xfrm>
            <a:off x="3586163" y="3297238"/>
            <a:ext cx="76200" cy="77787"/>
          </a:xfrm>
          <a:prstGeom prst="ellipse">
            <a:avLst/>
          </a:prstGeom>
          <a:solidFill>
            <a:srgbClr val="E31B23"/>
          </a:solidFill>
          <a:ln w="9525" algn="ctr">
            <a:solidFill>
              <a:srgbClr val="FFFFFF"/>
            </a:solidFill>
            <a:round/>
            <a:headEnd/>
            <a:tailEnd/>
          </a:ln>
        </p:spPr>
        <p:txBody>
          <a:bodyPr anchor="ctr"/>
          <a:lstStyle/>
          <a:p>
            <a:endParaRPr lang="en-GB"/>
          </a:p>
        </p:txBody>
      </p:sp>
      <p:sp>
        <p:nvSpPr>
          <p:cNvPr id="2" name="Text Box 936"/>
          <p:cNvSpPr txBox="1">
            <a:spLocks noChangeArrowheads="1"/>
          </p:cNvSpPr>
          <p:nvPr/>
        </p:nvSpPr>
        <p:spPr bwMode="gray">
          <a:xfrm>
            <a:off x="727075" y="3233738"/>
            <a:ext cx="839788" cy="2079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r" eaLnBrk="1" hangingPunct="1">
              <a:lnSpc>
                <a:spcPct val="95000"/>
              </a:lnSpc>
            </a:pPr>
            <a:r>
              <a:rPr lang="en-US" sz="800"/>
              <a:t>Burgess Hill</a:t>
            </a:r>
          </a:p>
        </p:txBody>
      </p:sp>
      <p:sp>
        <p:nvSpPr>
          <p:cNvPr id="78874" name="Line 948"/>
          <p:cNvSpPr>
            <a:spLocks noChangeShapeType="1"/>
          </p:cNvSpPr>
          <p:nvPr/>
        </p:nvSpPr>
        <p:spPr bwMode="gray">
          <a:xfrm flipH="1">
            <a:off x="1216025" y="2976563"/>
            <a:ext cx="98425" cy="325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75" name="Oval 950"/>
          <p:cNvSpPr>
            <a:spLocks noChangeArrowheads="1"/>
          </p:cNvSpPr>
          <p:nvPr/>
        </p:nvSpPr>
        <p:spPr bwMode="gray">
          <a:xfrm>
            <a:off x="1276350" y="2960688"/>
            <a:ext cx="73025" cy="77787"/>
          </a:xfrm>
          <a:prstGeom prst="ellipse">
            <a:avLst/>
          </a:prstGeom>
          <a:solidFill>
            <a:schemeClr val="hlink"/>
          </a:solidFill>
          <a:ln w="9525" algn="ctr">
            <a:solidFill>
              <a:schemeClr val="bg1"/>
            </a:solidFill>
            <a:round/>
            <a:headEnd/>
            <a:tailEnd/>
          </a:ln>
        </p:spPr>
        <p:txBody>
          <a:bodyPr anchor="ctr"/>
          <a:lstStyle/>
          <a:p>
            <a:pPr algn="r"/>
            <a:endParaRPr lang="en-GB"/>
          </a:p>
        </p:txBody>
      </p:sp>
      <p:sp>
        <p:nvSpPr>
          <p:cNvPr id="78876" name="Oval 953"/>
          <p:cNvSpPr>
            <a:spLocks noChangeArrowheads="1"/>
          </p:cNvSpPr>
          <p:nvPr/>
        </p:nvSpPr>
        <p:spPr bwMode="gray">
          <a:xfrm>
            <a:off x="339725" y="4471988"/>
            <a:ext cx="73025" cy="76200"/>
          </a:xfrm>
          <a:prstGeom prst="ellipse">
            <a:avLst/>
          </a:prstGeom>
          <a:solidFill>
            <a:srgbClr val="E31B23"/>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GB"/>
          </a:p>
        </p:txBody>
      </p:sp>
      <p:sp>
        <p:nvSpPr>
          <p:cNvPr id="1399741" name="Text Box 957"/>
          <p:cNvSpPr txBox="1">
            <a:spLocks noChangeArrowheads="1"/>
          </p:cNvSpPr>
          <p:nvPr/>
        </p:nvSpPr>
        <p:spPr bwMode="gray">
          <a:xfrm>
            <a:off x="382588" y="4159250"/>
            <a:ext cx="110490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spcBef>
                <a:spcPct val="50000"/>
              </a:spcBef>
            </a:pPr>
            <a:r>
              <a:rPr lang="cs-CZ" sz="700"/>
              <a:t>Primární výroba a systemizace</a:t>
            </a:r>
            <a:endParaRPr lang="en-US" sz="700"/>
          </a:p>
        </p:txBody>
      </p:sp>
      <p:sp>
        <p:nvSpPr>
          <p:cNvPr id="78878" name="Oval 954"/>
          <p:cNvSpPr>
            <a:spLocks noChangeArrowheads="1"/>
          </p:cNvSpPr>
          <p:nvPr/>
        </p:nvSpPr>
        <p:spPr bwMode="gray">
          <a:xfrm>
            <a:off x="339725" y="4646613"/>
            <a:ext cx="73025" cy="76200"/>
          </a:xfrm>
          <a:prstGeom prst="ellipse">
            <a:avLst/>
          </a:prstGeom>
          <a:solidFill>
            <a:schemeClr val="accent1"/>
          </a:solidFill>
          <a:ln w="9525" algn="ctr">
            <a:solidFill>
              <a:schemeClr val="bg1"/>
            </a:solidFill>
            <a:round/>
            <a:headEnd/>
            <a:tailEnd/>
          </a:ln>
        </p:spPr>
        <p:txBody>
          <a:bodyPr anchor="ctr"/>
          <a:lstStyle/>
          <a:p>
            <a:endParaRPr lang="en-GB"/>
          </a:p>
        </p:txBody>
      </p:sp>
      <p:sp>
        <p:nvSpPr>
          <p:cNvPr id="1399742" name="Text Box 958"/>
          <p:cNvSpPr txBox="1">
            <a:spLocks noChangeArrowheads="1"/>
          </p:cNvSpPr>
          <p:nvPr/>
        </p:nvSpPr>
        <p:spPr bwMode="gray">
          <a:xfrm>
            <a:off x="382588" y="4584700"/>
            <a:ext cx="1104900" cy="198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spcBef>
                <a:spcPct val="50000"/>
              </a:spcBef>
            </a:pPr>
            <a:r>
              <a:rPr lang="cs-CZ" sz="700"/>
              <a:t>Systemizace</a:t>
            </a:r>
            <a:endParaRPr lang="en-US" sz="700"/>
          </a:p>
        </p:txBody>
      </p:sp>
      <p:sp>
        <p:nvSpPr>
          <p:cNvPr id="78880" name="Oval 955"/>
          <p:cNvSpPr>
            <a:spLocks noChangeArrowheads="1"/>
          </p:cNvSpPr>
          <p:nvPr/>
        </p:nvSpPr>
        <p:spPr bwMode="gray">
          <a:xfrm>
            <a:off x="339725" y="4221163"/>
            <a:ext cx="73025" cy="77787"/>
          </a:xfrm>
          <a:prstGeom prst="ellipse">
            <a:avLst/>
          </a:prstGeom>
          <a:solidFill>
            <a:srgbClr val="008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GB"/>
          </a:p>
        </p:txBody>
      </p:sp>
      <p:sp>
        <p:nvSpPr>
          <p:cNvPr id="1399743" name="Text Box 959"/>
          <p:cNvSpPr txBox="1">
            <a:spLocks noChangeArrowheads="1"/>
          </p:cNvSpPr>
          <p:nvPr/>
        </p:nvSpPr>
        <p:spPr bwMode="gray">
          <a:xfrm>
            <a:off x="382588" y="4414838"/>
            <a:ext cx="1104900" cy="1984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spcBef>
                <a:spcPct val="50000"/>
              </a:spcBef>
            </a:pPr>
            <a:r>
              <a:rPr lang="cs-CZ" sz="700"/>
              <a:t>Primární výroba</a:t>
            </a:r>
            <a:endParaRPr lang="en-US" sz="700"/>
          </a:p>
        </p:txBody>
      </p:sp>
      <p:sp>
        <p:nvSpPr>
          <p:cNvPr id="78882" name="Rectangle 960"/>
          <p:cNvSpPr>
            <a:spLocks noChangeArrowheads="1"/>
          </p:cNvSpPr>
          <p:nvPr/>
        </p:nvSpPr>
        <p:spPr bwMode="gray">
          <a:xfrm>
            <a:off x="290513" y="3922713"/>
            <a:ext cx="1158875" cy="1490662"/>
          </a:xfrm>
          <a:prstGeom prst="rect">
            <a:avLst/>
          </a:prstGeom>
          <a:noFill/>
          <a:ln w="25400" algn="ctr">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nvGrpSpPr>
          <p:cNvPr id="78883" name="Group 962"/>
          <p:cNvGrpSpPr>
            <a:grpSpLocks/>
          </p:cNvGrpSpPr>
          <p:nvPr/>
        </p:nvGrpSpPr>
        <p:grpSpPr bwMode="auto">
          <a:xfrm>
            <a:off x="334963" y="4748213"/>
            <a:ext cx="1143000" cy="465137"/>
            <a:chOff x="3519" y="3258"/>
            <a:chExt cx="807" cy="304"/>
          </a:xfrm>
        </p:grpSpPr>
        <p:sp>
          <p:nvSpPr>
            <p:cNvPr id="78884" name="Oval 955"/>
            <p:cNvSpPr>
              <a:spLocks noChangeArrowheads="1"/>
            </p:cNvSpPr>
            <p:nvPr/>
          </p:nvSpPr>
          <p:spPr bwMode="gray">
            <a:xfrm>
              <a:off x="3519" y="3295"/>
              <a:ext cx="52" cy="50"/>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GB"/>
            </a:p>
          </p:txBody>
        </p:sp>
        <p:sp>
          <p:nvSpPr>
            <p:cNvPr id="3" name="Text Box 959"/>
            <p:cNvSpPr txBox="1">
              <a:spLocks noChangeArrowheads="1"/>
            </p:cNvSpPr>
            <p:nvPr/>
          </p:nvSpPr>
          <p:spPr bwMode="gray">
            <a:xfrm>
              <a:off x="3547" y="3258"/>
              <a:ext cx="779" cy="30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spcBef>
                  <a:spcPct val="50000"/>
                </a:spcBef>
              </a:pPr>
              <a:r>
                <a:rPr lang="cs-CZ" sz="700"/>
                <a:t>Globalní technologické centrum</a:t>
              </a:r>
              <a:endParaRPr lang="en-US" sz="700"/>
            </a:p>
            <a:p>
              <a:pPr eaLnBrk="1" hangingPunct="1">
                <a:spcBef>
                  <a:spcPct val="50000"/>
                </a:spcBef>
              </a:pPr>
              <a:r>
                <a:rPr lang="cs-CZ" sz="700"/>
                <a:t>Opravárenské centrum</a:t>
              </a:r>
              <a:endParaRPr lang="en-US" sz="700"/>
            </a:p>
          </p:txBody>
        </p:sp>
      </p:grpSp>
      <p:sp>
        <p:nvSpPr>
          <p:cNvPr id="78886" name="AutoShape 15"/>
          <p:cNvSpPr>
            <a:spLocks noChangeArrowheads="1"/>
          </p:cNvSpPr>
          <p:nvPr/>
        </p:nvSpPr>
        <p:spPr bwMode="gray">
          <a:xfrm>
            <a:off x="1206500" y="1863725"/>
            <a:ext cx="317500" cy="123825"/>
          </a:xfrm>
          <a:prstGeom prst="roundRect">
            <a:avLst>
              <a:gd name="adj" fmla="val 16667"/>
            </a:avLst>
          </a:prstGeom>
          <a:gradFill rotWithShape="1">
            <a:gsLst>
              <a:gs pos="0">
                <a:srgbClr val="D4D5D6"/>
              </a:gs>
              <a:gs pos="100000">
                <a:srgbClr val="C0C0C0"/>
              </a:gs>
            </a:gsLst>
            <a:lin ang="5400000" scaled="1"/>
          </a:gradFill>
          <a:ln w="25400" algn="ctr">
            <a:solidFill>
              <a:srgbClr val="C0C0C0"/>
            </a:solidFill>
            <a:round/>
            <a:headEnd/>
            <a:tailEnd/>
          </a:ln>
        </p:spPr>
        <p:txBody>
          <a:bodyPr wrap="none" lIns="45720" rIns="45720" anchor="ctr"/>
          <a:lstStyle/>
          <a:p>
            <a:pPr algn="ctr">
              <a:lnSpc>
                <a:spcPct val="90000"/>
              </a:lnSpc>
            </a:pPr>
            <a:r>
              <a:rPr lang="en-US" sz="800" b="1">
                <a:solidFill>
                  <a:schemeClr val="tx1"/>
                </a:solidFill>
              </a:rPr>
              <a:t>UK</a:t>
            </a:r>
            <a:endParaRPr lang="en-US" sz="800" b="1" baseline="30000">
              <a:solidFill>
                <a:schemeClr val="tx1"/>
              </a:solidFill>
            </a:endParaRPr>
          </a:p>
        </p:txBody>
      </p:sp>
      <p:sp>
        <p:nvSpPr>
          <p:cNvPr id="4" name="Text Box 936"/>
          <p:cNvSpPr txBox="1">
            <a:spLocks noChangeArrowheads="1"/>
          </p:cNvSpPr>
          <p:nvPr/>
        </p:nvSpPr>
        <p:spPr bwMode="gray">
          <a:xfrm>
            <a:off x="431800" y="3189288"/>
            <a:ext cx="590550" cy="2079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95000"/>
              </a:lnSpc>
            </a:pPr>
            <a:r>
              <a:rPr lang="en-US" sz="800"/>
              <a:t>Crawley</a:t>
            </a:r>
          </a:p>
        </p:txBody>
      </p:sp>
      <p:sp>
        <p:nvSpPr>
          <p:cNvPr id="78888" name="Line 948"/>
          <p:cNvSpPr>
            <a:spLocks noChangeShapeType="1"/>
          </p:cNvSpPr>
          <p:nvPr/>
        </p:nvSpPr>
        <p:spPr bwMode="gray">
          <a:xfrm flipH="1">
            <a:off x="1384300" y="2462213"/>
            <a:ext cx="68263" cy="515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89" name="Line 948"/>
          <p:cNvSpPr>
            <a:spLocks noChangeShapeType="1"/>
          </p:cNvSpPr>
          <p:nvPr/>
        </p:nvSpPr>
        <p:spPr bwMode="gray">
          <a:xfrm>
            <a:off x="558800" y="2308225"/>
            <a:ext cx="519113" cy="638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90" name="Line 948"/>
          <p:cNvSpPr>
            <a:spLocks noChangeShapeType="1"/>
          </p:cNvSpPr>
          <p:nvPr/>
        </p:nvSpPr>
        <p:spPr bwMode="gray">
          <a:xfrm flipV="1">
            <a:off x="747713" y="2940050"/>
            <a:ext cx="544512" cy="298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91" name="Oval 950"/>
          <p:cNvSpPr>
            <a:spLocks noChangeArrowheads="1"/>
          </p:cNvSpPr>
          <p:nvPr/>
        </p:nvSpPr>
        <p:spPr bwMode="gray">
          <a:xfrm>
            <a:off x="1255713" y="2921000"/>
            <a:ext cx="73025" cy="77788"/>
          </a:xfrm>
          <a:prstGeom prst="ellipse">
            <a:avLst/>
          </a:prstGeom>
          <a:solidFill>
            <a:srgbClr val="000000"/>
          </a:solidFill>
          <a:ln w="9525" algn="ctr">
            <a:solidFill>
              <a:schemeClr val="bg1"/>
            </a:solidFill>
            <a:round/>
            <a:headEnd/>
            <a:tailEnd/>
          </a:ln>
        </p:spPr>
        <p:txBody>
          <a:bodyPr anchor="ctr"/>
          <a:lstStyle/>
          <a:p>
            <a:pPr algn="ctr"/>
            <a:endParaRPr lang="en-GB"/>
          </a:p>
        </p:txBody>
      </p:sp>
      <p:sp>
        <p:nvSpPr>
          <p:cNvPr id="78892" name="Line 44"/>
          <p:cNvSpPr>
            <a:spLocks noChangeShapeType="1"/>
          </p:cNvSpPr>
          <p:nvPr/>
        </p:nvSpPr>
        <p:spPr bwMode="auto">
          <a:xfrm>
            <a:off x="5586413" y="4125913"/>
            <a:ext cx="30162" cy="61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893" name="Line 45"/>
          <p:cNvSpPr>
            <a:spLocks noChangeShapeType="1"/>
          </p:cNvSpPr>
          <p:nvPr/>
        </p:nvSpPr>
        <p:spPr bwMode="auto">
          <a:xfrm flipH="1" flipV="1">
            <a:off x="2097088" y="2403475"/>
            <a:ext cx="49212" cy="733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894" name="Oval 945"/>
          <p:cNvSpPr>
            <a:spLocks noChangeArrowheads="1"/>
          </p:cNvSpPr>
          <p:nvPr/>
        </p:nvSpPr>
        <p:spPr bwMode="gray">
          <a:xfrm>
            <a:off x="3479800" y="3259138"/>
            <a:ext cx="74613" cy="76200"/>
          </a:xfrm>
          <a:prstGeom prst="ellipse">
            <a:avLst/>
          </a:prstGeom>
          <a:solidFill>
            <a:srgbClr val="008000"/>
          </a:solidFill>
          <a:ln w="9525" algn="ctr">
            <a:solidFill>
              <a:srgbClr val="FFFFFF"/>
            </a:solidFill>
            <a:round/>
            <a:headEnd/>
            <a:tailEnd/>
          </a:ln>
        </p:spPr>
        <p:txBody>
          <a:bodyPr anchor="ctr"/>
          <a:lstStyle/>
          <a:p>
            <a:endParaRPr lang="en-GB"/>
          </a:p>
        </p:txBody>
      </p:sp>
      <p:sp>
        <p:nvSpPr>
          <p:cNvPr id="78895" name="Oval 946"/>
          <p:cNvSpPr>
            <a:spLocks noChangeArrowheads="1"/>
          </p:cNvSpPr>
          <p:nvPr/>
        </p:nvSpPr>
        <p:spPr bwMode="gray">
          <a:xfrm>
            <a:off x="1028700" y="2901950"/>
            <a:ext cx="76200" cy="77788"/>
          </a:xfrm>
          <a:prstGeom prst="ellipse">
            <a:avLst/>
          </a:prstGeom>
          <a:solidFill>
            <a:srgbClr val="E31B23"/>
          </a:solidFill>
          <a:ln w="9525" algn="ctr">
            <a:solidFill>
              <a:srgbClr val="FFFFFF"/>
            </a:solidFill>
            <a:round/>
            <a:headEnd/>
            <a:tailEnd/>
          </a:ln>
        </p:spPr>
        <p:txBody>
          <a:bodyPr anchor="ctr"/>
          <a:lstStyle/>
          <a:p>
            <a:endParaRPr lang="en-GB"/>
          </a:p>
        </p:txBody>
      </p:sp>
      <p:sp>
        <p:nvSpPr>
          <p:cNvPr id="78896" name="Oval 946"/>
          <p:cNvSpPr>
            <a:spLocks noChangeArrowheads="1"/>
          </p:cNvSpPr>
          <p:nvPr/>
        </p:nvSpPr>
        <p:spPr bwMode="gray">
          <a:xfrm>
            <a:off x="1343025" y="2954338"/>
            <a:ext cx="76200" cy="77787"/>
          </a:xfrm>
          <a:prstGeom prst="ellipse">
            <a:avLst/>
          </a:prstGeom>
          <a:solidFill>
            <a:srgbClr val="E31B23"/>
          </a:solidFill>
          <a:ln w="9525" algn="ctr">
            <a:solidFill>
              <a:srgbClr val="FFFFFF"/>
            </a:solidFill>
            <a:round/>
            <a:headEnd/>
            <a:tailEnd/>
          </a:ln>
        </p:spPr>
        <p:txBody>
          <a:bodyPr anchor="ctr"/>
          <a:lstStyle/>
          <a:p>
            <a:endParaRPr lang="en-GB"/>
          </a:p>
        </p:txBody>
      </p:sp>
      <p:sp>
        <p:nvSpPr>
          <p:cNvPr id="78897" name="Text Box 49"/>
          <p:cNvSpPr txBox="1">
            <a:spLocks noChangeArrowheads="1"/>
          </p:cNvSpPr>
          <p:nvPr/>
        </p:nvSpPr>
        <p:spPr bwMode="auto">
          <a:xfrm rot="16200000">
            <a:off x="810419" y="3523457"/>
            <a:ext cx="306387" cy="1104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a:spAutoFit/>
          </a:bodyPr>
          <a:lstStyle/>
          <a:p>
            <a:r>
              <a:rPr lang="cs-CZ" sz="800" b="1"/>
              <a:t>Hlavní lokace</a:t>
            </a:r>
            <a:endParaRPr lang="en-GB" sz="800" b="1"/>
          </a:p>
        </p:txBody>
      </p:sp>
      <p:sp>
        <p:nvSpPr>
          <p:cNvPr id="78898" name="Oval 953"/>
          <p:cNvSpPr>
            <a:spLocks noChangeArrowheads="1"/>
          </p:cNvSpPr>
          <p:nvPr/>
        </p:nvSpPr>
        <p:spPr bwMode="gray">
          <a:xfrm>
            <a:off x="349250" y="5081588"/>
            <a:ext cx="73025" cy="76200"/>
          </a:xfrm>
          <a:prstGeom prst="ellipse">
            <a:avLst/>
          </a:prstGeom>
          <a:solidFill>
            <a:srgbClr val="969696"/>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GB"/>
          </a:p>
        </p:txBody>
      </p:sp>
      <p:sp>
        <p:nvSpPr>
          <p:cNvPr id="78899" name="Oval 953"/>
          <p:cNvSpPr>
            <a:spLocks noChangeAspect="1" noChangeArrowheads="1"/>
          </p:cNvSpPr>
          <p:nvPr/>
        </p:nvSpPr>
        <p:spPr bwMode="gray">
          <a:xfrm>
            <a:off x="5565775" y="4071938"/>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0" name="Oval 953"/>
          <p:cNvSpPr>
            <a:spLocks noChangeAspect="1" noChangeArrowheads="1"/>
          </p:cNvSpPr>
          <p:nvPr/>
        </p:nvSpPr>
        <p:spPr bwMode="gray">
          <a:xfrm>
            <a:off x="4713288" y="3398838"/>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1" name="Oval 953"/>
          <p:cNvSpPr>
            <a:spLocks noChangeAspect="1" noChangeArrowheads="1"/>
          </p:cNvSpPr>
          <p:nvPr/>
        </p:nvSpPr>
        <p:spPr bwMode="gray">
          <a:xfrm>
            <a:off x="4614863" y="3360738"/>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2" name="Oval 953"/>
          <p:cNvSpPr>
            <a:spLocks noChangeAspect="1" noChangeArrowheads="1"/>
          </p:cNvSpPr>
          <p:nvPr/>
        </p:nvSpPr>
        <p:spPr bwMode="gray">
          <a:xfrm>
            <a:off x="5100638" y="3259138"/>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3" name="Oval 953"/>
          <p:cNvSpPr>
            <a:spLocks noChangeAspect="1" noChangeArrowheads="1"/>
          </p:cNvSpPr>
          <p:nvPr/>
        </p:nvSpPr>
        <p:spPr bwMode="gray">
          <a:xfrm>
            <a:off x="3224213" y="3805238"/>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4" name="Oval 953"/>
          <p:cNvSpPr>
            <a:spLocks noChangeAspect="1" noChangeArrowheads="1"/>
          </p:cNvSpPr>
          <p:nvPr/>
        </p:nvSpPr>
        <p:spPr bwMode="gray">
          <a:xfrm>
            <a:off x="3417888" y="3494088"/>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5" name="Oval 953"/>
          <p:cNvSpPr>
            <a:spLocks noChangeAspect="1" noChangeArrowheads="1"/>
          </p:cNvSpPr>
          <p:nvPr/>
        </p:nvSpPr>
        <p:spPr bwMode="gray">
          <a:xfrm>
            <a:off x="3332163" y="3521075"/>
            <a:ext cx="57150" cy="58738"/>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6" name="Oval 953"/>
          <p:cNvSpPr>
            <a:spLocks noChangeAspect="1" noChangeArrowheads="1"/>
          </p:cNvSpPr>
          <p:nvPr/>
        </p:nvSpPr>
        <p:spPr bwMode="gray">
          <a:xfrm>
            <a:off x="3602038" y="3294063"/>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7" name="Oval 953"/>
          <p:cNvSpPr>
            <a:spLocks noChangeAspect="1" noChangeArrowheads="1"/>
          </p:cNvSpPr>
          <p:nvPr/>
        </p:nvSpPr>
        <p:spPr bwMode="gray">
          <a:xfrm>
            <a:off x="3479800" y="3289300"/>
            <a:ext cx="57150" cy="58738"/>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8" name="Oval 953"/>
          <p:cNvSpPr>
            <a:spLocks noChangeAspect="1" noChangeArrowheads="1"/>
          </p:cNvSpPr>
          <p:nvPr/>
        </p:nvSpPr>
        <p:spPr bwMode="gray">
          <a:xfrm>
            <a:off x="3303588" y="3241675"/>
            <a:ext cx="57150" cy="58738"/>
          </a:xfrm>
          <a:prstGeom prst="ellipse">
            <a:avLst/>
          </a:prstGeom>
          <a:solidFill>
            <a:srgbClr val="969696"/>
          </a:solidFill>
          <a:ln w="9525" algn="ctr">
            <a:solidFill>
              <a:schemeClr val="bg1"/>
            </a:solidFill>
            <a:round/>
            <a:headEnd/>
            <a:tailEnd/>
          </a:ln>
        </p:spPr>
        <p:txBody>
          <a:bodyPr anchor="ctr"/>
          <a:lstStyle/>
          <a:p>
            <a:endParaRPr lang="en-GB"/>
          </a:p>
        </p:txBody>
      </p:sp>
      <p:sp>
        <p:nvSpPr>
          <p:cNvPr id="78909" name="Oval 953"/>
          <p:cNvSpPr>
            <a:spLocks noChangeAspect="1" noChangeArrowheads="1"/>
          </p:cNvSpPr>
          <p:nvPr/>
        </p:nvSpPr>
        <p:spPr bwMode="gray">
          <a:xfrm>
            <a:off x="3443288" y="3382963"/>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10" name="Oval 953"/>
          <p:cNvSpPr>
            <a:spLocks noChangeAspect="1" noChangeArrowheads="1"/>
          </p:cNvSpPr>
          <p:nvPr/>
        </p:nvSpPr>
        <p:spPr bwMode="gray">
          <a:xfrm>
            <a:off x="2847975" y="3582988"/>
            <a:ext cx="57150" cy="58737"/>
          </a:xfrm>
          <a:prstGeom prst="ellipse">
            <a:avLst/>
          </a:prstGeom>
          <a:solidFill>
            <a:srgbClr val="969696"/>
          </a:solidFill>
          <a:ln w="9525" algn="ctr">
            <a:solidFill>
              <a:schemeClr val="bg1"/>
            </a:solidFill>
            <a:round/>
            <a:headEnd/>
            <a:tailEnd/>
          </a:ln>
        </p:spPr>
        <p:txBody>
          <a:bodyPr anchor="ctr"/>
          <a:lstStyle/>
          <a:p>
            <a:endParaRPr lang="en-GB"/>
          </a:p>
        </p:txBody>
      </p:sp>
      <p:sp>
        <p:nvSpPr>
          <p:cNvPr id="78911" name="Oval 953"/>
          <p:cNvSpPr>
            <a:spLocks noChangeAspect="1" noChangeArrowheads="1"/>
          </p:cNvSpPr>
          <p:nvPr/>
        </p:nvSpPr>
        <p:spPr bwMode="gray">
          <a:xfrm>
            <a:off x="2360613" y="3394075"/>
            <a:ext cx="57150" cy="58738"/>
          </a:xfrm>
          <a:prstGeom prst="ellipse">
            <a:avLst/>
          </a:prstGeom>
          <a:solidFill>
            <a:srgbClr val="969696"/>
          </a:solidFill>
          <a:ln w="9525" algn="ctr">
            <a:solidFill>
              <a:schemeClr val="bg1"/>
            </a:solidFill>
            <a:round/>
            <a:headEnd/>
            <a:tailEnd/>
          </a:ln>
        </p:spPr>
        <p:txBody>
          <a:bodyPr anchor="ctr"/>
          <a:lstStyle/>
          <a:p>
            <a:endParaRPr lang="en-GB"/>
          </a:p>
        </p:txBody>
      </p:sp>
      <p:sp>
        <p:nvSpPr>
          <p:cNvPr id="78912" name="Oval 953"/>
          <p:cNvSpPr>
            <a:spLocks noChangeAspect="1" noChangeArrowheads="1"/>
          </p:cNvSpPr>
          <p:nvPr/>
        </p:nvSpPr>
        <p:spPr bwMode="gray">
          <a:xfrm>
            <a:off x="2065338" y="3143250"/>
            <a:ext cx="57150" cy="58738"/>
          </a:xfrm>
          <a:prstGeom prst="ellipse">
            <a:avLst/>
          </a:prstGeom>
          <a:solidFill>
            <a:srgbClr val="969696"/>
          </a:solidFill>
          <a:ln w="9525" algn="ctr">
            <a:solidFill>
              <a:schemeClr val="bg1"/>
            </a:solidFill>
            <a:round/>
            <a:headEnd/>
            <a:tailEnd/>
          </a:ln>
        </p:spPr>
        <p:txBody>
          <a:bodyPr anchor="ctr"/>
          <a:lstStyle/>
          <a:p>
            <a:endParaRPr lang="en-GB"/>
          </a:p>
        </p:txBody>
      </p:sp>
      <p:sp>
        <p:nvSpPr>
          <p:cNvPr id="78913" name="Oval 953"/>
          <p:cNvSpPr>
            <a:spLocks noChangeAspect="1" noChangeArrowheads="1"/>
          </p:cNvSpPr>
          <p:nvPr/>
        </p:nvSpPr>
        <p:spPr bwMode="gray">
          <a:xfrm>
            <a:off x="2162175" y="3171825"/>
            <a:ext cx="57150" cy="58738"/>
          </a:xfrm>
          <a:prstGeom prst="ellipse">
            <a:avLst/>
          </a:prstGeom>
          <a:solidFill>
            <a:srgbClr val="969696"/>
          </a:solidFill>
          <a:ln w="9525" algn="ctr">
            <a:solidFill>
              <a:schemeClr val="bg1"/>
            </a:solidFill>
            <a:round/>
            <a:headEnd/>
            <a:tailEnd/>
          </a:ln>
        </p:spPr>
        <p:txBody>
          <a:bodyPr anchor="ct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txBox="1">
            <a:spLocks noGrp="1"/>
          </p:cNvSpPr>
          <p:nvPr/>
        </p:nvSpPr>
        <p:spPr bwMode="auto">
          <a:xfrm>
            <a:off x="106363" y="6165850"/>
            <a:ext cx="533400" cy="284163"/>
          </a:xfrm>
          <a:prstGeom prst="rect">
            <a:avLst/>
          </a:prstGeom>
          <a:noFill/>
          <a:ln>
            <a:miter lim="800000"/>
            <a:headEnd/>
            <a:tailEnd/>
          </a:ln>
        </p:spPr>
        <p:txBody>
          <a:bodyPr/>
          <a:lstStyle/>
          <a:p>
            <a:pPr>
              <a:defRPr/>
            </a:pPr>
            <a:fld id="{5B8263BB-AC54-42B5-B516-D1D4F31A8B9A}" type="slidenum">
              <a:rPr lang="en-GB" altLang="en-GB" sz="1000">
                <a:solidFill>
                  <a:srgbClr val="B2B2B2"/>
                </a:solidFill>
                <a:latin typeface="+mn-lt"/>
              </a:rPr>
              <a:pPr>
                <a:defRPr/>
              </a:pPr>
              <a:t>12</a:t>
            </a:fld>
            <a:endParaRPr lang="en-GB" altLang="en-GB" sz="1000">
              <a:solidFill>
                <a:srgbClr val="B2B2B2"/>
              </a:solidFill>
              <a:latin typeface="+mn-lt"/>
            </a:endParaRPr>
          </a:p>
        </p:txBody>
      </p:sp>
      <p:sp>
        <p:nvSpPr>
          <p:cNvPr id="83971" name="Footer Placeholder 4"/>
          <p:cNvSpPr txBox="1">
            <a:spLocks noGrp="1"/>
          </p:cNvSpPr>
          <p:nvPr/>
        </p:nvSpPr>
        <p:spPr bwMode="auto">
          <a:xfrm>
            <a:off x="57150" y="6624638"/>
            <a:ext cx="7993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r>
              <a:rPr lang="en-US" sz="700">
                <a:solidFill>
                  <a:srgbClr val="969696"/>
                </a:solidFill>
                <a:latin typeface="Arial Unicode MS" pitchFamily="34" charset="-128"/>
              </a:rPr>
              <a:t>The content of this presentation is confidential and should not be distributed to a third party without prior authorisation from Edwards. © Edwards Limited 2011</a:t>
            </a:r>
          </a:p>
        </p:txBody>
      </p:sp>
      <p:pic>
        <p:nvPicPr>
          <p:cNvPr id="83972"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5" y="1196975"/>
            <a:ext cx="725646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title" idx="4294967295"/>
          </p:nvPr>
        </p:nvSpPr>
        <p:spPr/>
        <p:txBody>
          <a:bodyPr/>
          <a:lstStyle/>
          <a:p>
            <a:pPr eaLnBrk="1" hangingPunct="1"/>
            <a:r>
              <a:rPr lang="en-GB" altLang="ja-JP" smtClean="0">
                <a:latin typeface="Trebuchet MS" pitchFamily="34" charset="0"/>
                <a:ea typeface="ＭＳ Ｐゴシック" pitchFamily="34" charset="-128"/>
              </a:rPr>
              <a:t>GLOBAL</a:t>
            </a:r>
            <a:r>
              <a:rPr lang="cs-CZ" altLang="ja-JP" smtClean="0">
                <a:latin typeface="Trebuchet MS" pitchFamily="34" charset="0"/>
                <a:ea typeface="ＭＳ Ｐゴシック" pitchFamily="34" charset="-128"/>
              </a:rPr>
              <a:t>NÍ </a:t>
            </a:r>
            <a:r>
              <a:rPr lang="en-GB" altLang="ja-JP" smtClean="0">
                <a:latin typeface="Trebuchet MS" pitchFamily="34" charset="0"/>
                <a:ea typeface="ＭＳ Ｐゴシック" pitchFamily="34" charset="-128"/>
              </a:rPr>
              <a:t> BUSINESS…</a:t>
            </a:r>
            <a:endParaRPr lang="en-GB" sz="800" i="1" smtClean="0">
              <a:latin typeface="Trebuchet MS" pitchFamily="34" charset="0"/>
            </a:endParaRPr>
          </a:p>
        </p:txBody>
      </p:sp>
      <p:grpSp>
        <p:nvGrpSpPr>
          <p:cNvPr id="83974" name="Group 4"/>
          <p:cNvGrpSpPr>
            <a:grpSpLocks/>
          </p:cNvGrpSpPr>
          <p:nvPr/>
        </p:nvGrpSpPr>
        <p:grpSpPr bwMode="auto">
          <a:xfrm>
            <a:off x="4227513" y="5121275"/>
            <a:ext cx="1651000" cy="1231900"/>
            <a:chOff x="2428" y="3240"/>
            <a:chExt cx="960" cy="776"/>
          </a:xfrm>
        </p:grpSpPr>
        <p:pic>
          <p:nvPicPr>
            <p:cNvPr id="839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 y="3240"/>
              <a:ext cx="95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76" name="Text Box 6"/>
            <p:cNvSpPr txBox="1">
              <a:spLocks noChangeArrowheads="1"/>
            </p:cNvSpPr>
            <p:nvPr/>
          </p:nvSpPr>
          <p:spPr bwMode="auto">
            <a:xfrm>
              <a:off x="2428" y="3854"/>
              <a:ext cx="954" cy="96"/>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GB" sz="1000" b="1">
                  <a:solidFill>
                    <a:schemeClr val="tx1"/>
                  </a:solidFill>
                  <a:latin typeface="Trebuchet MS" pitchFamily="34" charset="0"/>
                </a:rPr>
                <a:t>Singapore</a:t>
              </a:r>
            </a:p>
          </p:txBody>
        </p:sp>
      </p:grpSp>
      <p:grpSp>
        <p:nvGrpSpPr>
          <p:cNvPr id="83977" name="Group 7"/>
          <p:cNvGrpSpPr>
            <a:grpSpLocks/>
          </p:cNvGrpSpPr>
          <p:nvPr/>
        </p:nvGrpSpPr>
        <p:grpSpPr bwMode="auto">
          <a:xfrm>
            <a:off x="403225" y="5121275"/>
            <a:ext cx="1833563" cy="1189038"/>
            <a:chOff x="113" y="3226"/>
            <a:chExt cx="1067" cy="749"/>
          </a:xfrm>
        </p:grpSpPr>
        <p:pic>
          <p:nvPicPr>
            <p:cNvPr id="8397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226"/>
              <a:ext cx="1067"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79" name="Text Box 9"/>
            <p:cNvSpPr txBox="1">
              <a:spLocks noChangeArrowheads="1"/>
            </p:cNvSpPr>
            <p:nvPr/>
          </p:nvSpPr>
          <p:spPr bwMode="auto">
            <a:xfrm>
              <a:off x="113" y="3853"/>
              <a:ext cx="1067" cy="96"/>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GB" sz="1000" b="1">
                  <a:solidFill>
                    <a:schemeClr val="tx1"/>
                  </a:solidFill>
                  <a:latin typeface="Trebuchet MS" pitchFamily="34" charset="0"/>
                </a:rPr>
                <a:t>Japan</a:t>
              </a:r>
            </a:p>
          </p:txBody>
        </p:sp>
      </p:grpSp>
      <p:grpSp>
        <p:nvGrpSpPr>
          <p:cNvPr id="83980" name="Group 10"/>
          <p:cNvGrpSpPr>
            <a:grpSpLocks/>
          </p:cNvGrpSpPr>
          <p:nvPr/>
        </p:nvGrpSpPr>
        <p:grpSpPr bwMode="auto">
          <a:xfrm>
            <a:off x="403225" y="2357438"/>
            <a:ext cx="1833563" cy="1249362"/>
            <a:chOff x="113" y="1554"/>
            <a:chExt cx="1067" cy="787"/>
          </a:xfrm>
        </p:grpSpPr>
        <p:pic>
          <p:nvPicPr>
            <p:cNvPr id="8398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1554"/>
              <a:ext cx="1067"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82" name="Text Box 12"/>
            <p:cNvSpPr txBox="1">
              <a:spLocks noChangeArrowheads="1"/>
            </p:cNvSpPr>
            <p:nvPr/>
          </p:nvSpPr>
          <p:spPr bwMode="auto">
            <a:xfrm>
              <a:off x="113" y="2210"/>
              <a:ext cx="1067" cy="96"/>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GB" sz="1000" b="1">
                  <a:solidFill>
                    <a:schemeClr val="tx1"/>
                  </a:solidFill>
                  <a:latin typeface="Trebuchet MS" pitchFamily="34" charset="0"/>
                </a:rPr>
                <a:t>China</a:t>
              </a:r>
            </a:p>
          </p:txBody>
        </p:sp>
      </p:grpSp>
      <p:grpSp>
        <p:nvGrpSpPr>
          <p:cNvPr id="83983" name="Group 13"/>
          <p:cNvGrpSpPr>
            <a:grpSpLocks/>
          </p:cNvGrpSpPr>
          <p:nvPr/>
        </p:nvGrpSpPr>
        <p:grpSpPr bwMode="auto">
          <a:xfrm>
            <a:off x="403225" y="3760788"/>
            <a:ext cx="1833563" cy="1204912"/>
            <a:chOff x="113" y="2399"/>
            <a:chExt cx="1067" cy="759"/>
          </a:xfrm>
        </p:grpSpPr>
        <p:pic>
          <p:nvPicPr>
            <p:cNvPr id="8398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 y="2399"/>
              <a:ext cx="1067"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85" name="Text Box 15"/>
            <p:cNvSpPr txBox="1">
              <a:spLocks noChangeArrowheads="1"/>
            </p:cNvSpPr>
            <p:nvPr/>
          </p:nvSpPr>
          <p:spPr bwMode="auto">
            <a:xfrm>
              <a:off x="113" y="3029"/>
              <a:ext cx="1067" cy="96"/>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GB" sz="1000" b="1">
                  <a:solidFill>
                    <a:schemeClr val="tx1"/>
                  </a:solidFill>
                  <a:latin typeface="Trebuchet MS" pitchFamily="34" charset="0"/>
                </a:rPr>
                <a:t>Korea</a:t>
              </a:r>
            </a:p>
          </p:txBody>
        </p:sp>
      </p:grpSp>
      <p:grpSp>
        <p:nvGrpSpPr>
          <p:cNvPr id="83986" name="Group 43"/>
          <p:cNvGrpSpPr>
            <a:grpSpLocks/>
          </p:cNvGrpSpPr>
          <p:nvPr/>
        </p:nvGrpSpPr>
        <p:grpSpPr bwMode="auto">
          <a:xfrm>
            <a:off x="403225" y="1106488"/>
            <a:ext cx="1833563" cy="1146175"/>
            <a:chOff x="234" y="697"/>
            <a:chExt cx="1067" cy="722"/>
          </a:xfrm>
        </p:grpSpPr>
        <p:pic>
          <p:nvPicPr>
            <p:cNvPr id="83987" name="Picture 42" descr="front_mockup_L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 y="697"/>
              <a:ext cx="106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8" name="Text Box 18"/>
            <p:cNvSpPr txBox="1">
              <a:spLocks noChangeArrowheads="1"/>
            </p:cNvSpPr>
            <p:nvPr/>
          </p:nvSpPr>
          <p:spPr bwMode="auto">
            <a:xfrm>
              <a:off x="234" y="1205"/>
              <a:ext cx="1067" cy="96"/>
            </a:xfrm>
            <a:prstGeom prst="rect">
              <a:avLst/>
            </a:prstGeom>
            <a:solidFill>
              <a:srgbClr val="FFFFFF">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GB" sz="1000" b="1">
                  <a:solidFill>
                    <a:schemeClr val="tx1"/>
                  </a:solidFill>
                  <a:latin typeface="Trebuchet MS" pitchFamily="34" charset="0"/>
                </a:rPr>
                <a:t>United Kingdom</a:t>
              </a:r>
            </a:p>
          </p:txBody>
        </p:sp>
      </p:grpSp>
      <p:sp>
        <p:nvSpPr>
          <p:cNvPr id="83989" name="Rectangle 19"/>
          <p:cNvSpPr>
            <a:spLocks noChangeArrowheads="1"/>
          </p:cNvSpPr>
          <p:nvPr/>
        </p:nvSpPr>
        <p:spPr bwMode="auto">
          <a:xfrm>
            <a:off x="2770188" y="4897438"/>
            <a:ext cx="7007225" cy="11588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a:spcBef>
                <a:spcPct val="50000"/>
              </a:spcBef>
            </a:pPr>
            <a:endParaRPr lang="en-GB">
              <a:latin typeface="Trebuchet MS" pitchFamily="34" charset="0"/>
            </a:endParaRPr>
          </a:p>
        </p:txBody>
      </p:sp>
      <p:grpSp>
        <p:nvGrpSpPr>
          <p:cNvPr id="83990" name="Group 20"/>
          <p:cNvGrpSpPr>
            <a:grpSpLocks/>
          </p:cNvGrpSpPr>
          <p:nvPr/>
        </p:nvGrpSpPr>
        <p:grpSpPr bwMode="auto">
          <a:xfrm>
            <a:off x="6034088" y="5121275"/>
            <a:ext cx="1692275" cy="1222375"/>
            <a:chOff x="3487" y="3240"/>
            <a:chExt cx="984" cy="770"/>
          </a:xfrm>
        </p:grpSpPr>
        <p:pic>
          <p:nvPicPr>
            <p:cNvPr id="83991"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0" y="3240"/>
              <a:ext cx="981"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92" name="Text Box 22"/>
            <p:cNvSpPr txBox="1">
              <a:spLocks noChangeArrowheads="1"/>
            </p:cNvSpPr>
            <p:nvPr/>
          </p:nvSpPr>
          <p:spPr bwMode="auto">
            <a:xfrm>
              <a:off x="3487" y="3858"/>
              <a:ext cx="984" cy="96"/>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GB" sz="1000" b="1">
                  <a:solidFill>
                    <a:schemeClr val="tx1"/>
                  </a:solidFill>
                  <a:latin typeface="Trebuchet MS" pitchFamily="34" charset="0"/>
                </a:rPr>
                <a:t>Israel</a:t>
              </a:r>
            </a:p>
          </p:txBody>
        </p:sp>
      </p:grpSp>
      <p:grpSp>
        <p:nvGrpSpPr>
          <p:cNvPr id="83993" name="Group 23"/>
          <p:cNvGrpSpPr>
            <a:grpSpLocks/>
          </p:cNvGrpSpPr>
          <p:nvPr/>
        </p:nvGrpSpPr>
        <p:grpSpPr bwMode="auto">
          <a:xfrm>
            <a:off x="7885113" y="5121275"/>
            <a:ext cx="1846262" cy="1179513"/>
            <a:chOff x="4585" y="3237"/>
            <a:chExt cx="1073" cy="743"/>
          </a:xfrm>
        </p:grpSpPr>
        <p:pic>
          <p:nvPicPr>
            <p:cNvPr id="83994"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5" y="3237"/>
              <a:ext cx="1072"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95" name="Text Box 25"/>
            <p:cNvSpPr txBox="1">
              <a:spLocks noChangeArrowheads="1"/>
            </p:cNvSpPr>
            <p:nvPr/>
          </p:nvSpPr>
          <p:spPr bwMode="auto">
            <a:xfrm>
              <a:off x="4585" y="3862"/>
              <a:ext cx="1073" cy="96"/>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GB" sz="1000" b="1">
                  <a:solidFill>
                    <a:schemeClr val="tx1"/>
                  </a:solidFill>
                  <a:latin typeface="Trebuchet MS" pitchFamily="34" charset="0"/>
                </a:rPr>
                <a:t>USA</a:t>
              </a:r>
            </a:p>
          </p:txBody>
        </p:sp>
      </p:grpSp>
      <p:sp>
        <p:nvSpPr>
          <p:cNvPr id="83996" name="Rectangle 26"/>
          <p:cNvSpPr>
            <a:spLocks noChangeArrowheads="1"/>
          </p:cNvSpPr>
          <p:nvPr/>
        </p:nvSpPr>
        <p:spPr bwMode="auto">
          <a:xfrm>
            <a:off x="949325" y="6311900"/>
            <a:ext cx="8956675" cy="698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a:spcBef>
                <a:spcPct val="50000"/>
              </a:spcBef>
            </a:pPr>
            <a:endParaRPr lang="en-GB">
              <a:latin typeface="Trebuchet MS" pitchFamily="34" charset="0"/>
            </a:endParaRPr>
          </a:p>
        </p:txBody>
      </p:sp>
      <p:grpSp>
        <p:nvGrpSpPr>
          <p:cNvPr id="83997" name="Group 27"/>
          <p:cNvGrpSpPr>
            <a:grpSpLocks/>
          </p:cNvGrpSpPr>
          <p:nvPr/>
        </p:nvGrpSpPr>
        <p:grpSpPr bwMode="auto">
          <a:xfrm>
            <a:off x="2378075" y="5121275"/>
            <a:ext cx="1692275" cy="1171575"/>
            <a:chOff x="1351" y="3236"/>
            <a:chExt cx="984" cy="738"/>
          </a:xfrm>
        </p:grpSpPr>
        <p:pic>
          <p:nvPicPr>
            <p:cNvPr id="83998"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1" y="3236"/>
              <a:ext cx="984"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99" name="Text Box 29"/>
            <p:cNvSpPr txBox="1">
              <a:spLocks noChangeArrowheads="1"/>
            </p:cNvSpPr>
            <p:nvPr/>
          </p:nvSpPr>
          <p:spPr bwMode="auto">
            <a:xfrm>
              <a:off x="1351" y="3852"/>
              <a:ext cx="984" cy="96"/>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en-GB" sz="1000" b="1">
                  <a:solidFill>
                    <a:schemeClr val="tx1"/>
                  </a:solidFill>
                  <a:latin typeface="Trebuchet MS" pitchFamily="34" charset="0"/>
                </a:rPr>
                <a:t>Czech Republic</a:t>
              </a:r>
            </a:p>
          </p:txBody>
        </p:sp>
      </p:grpSp>
      <p:sp>
        <p:nvSpPr>
          <p:cNvPr id="84000" name="Oval 31"/>
          <p:cNvSpPr>
            <a:spLocks noChangeArrowheads="1"/>
          </p:cNvSpPr>
          <p:nvPr/>
        </p:nvSpPr>
        <p:spPr bwMode="auto">
          <a:xfrm>
            <a:off x="3292475" y="1773238"/>
            <a:ext cx="1058863" cy="647700"/>
          </a:xfrm>
          <a:prstGeom prst="ellipse">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p>
            <a:pPr>
              <a:spcBef>
                <a:spcPct val="50000"/>
              </a:spcBef>
            </a:pPr>
            <a:endParaRPr lang="en-GB">
              <a:latin typeface="Trebuchet MS" pitchFamily="34" charset="0"/>
            </a:endParaRPr>
          </a:p>
        </p:txBody>
      </p:sp>
      <p:sp>
        <p:nvSpPr>
          <p:cNvPr id="84001" name="Rectangle 32"/>
          <p:cNvSpPr>
            <a:spLocks noChangeArrowheads="1"/>
          </p:cNvSpPr>
          <p:nvPr/>
        </p:nvSpPr>
        <p:spPr bwMode="auto">
          <a:xfrm>
            <a:off x="3236913" y="1912938"/>
            <a:ext cx="1169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50000"/>
              </a:lnSpc>
              <a:spcBef>
                <a:spcPct val="50000"/>
              </a:spcBef>
            </a:pPr>
            <a:r>
              <a:rPr lang="en-GB" sz="1200" b="1">
                <a:solidFill>
                  <a:schemeClr val="tx1"/>
                </a:solidFill>
                <a:latin typeface="Trebuchet MS" pitchFamily="34" charset="0"/>
                <a:cs typeface="Arial" charset="0"/>
              </a:rPr>
              <a:t>Americas</a:t>
            </a:r>
          </a:p>
          <a:p>
            <a:pPr algn="ctr">
              <a:lnSpc>
                <a:spcPct val="50000"/>
              </a:lnSpc>
              <a:spcBef>
                <a:spcPct val="50000"/>
              </a:spcBef>
            </a:pPr>
            <a:r>
              <a:rPr lang="en-GB" sz="1200" b="1">
                <a:solidFill>
                  <a:schemeClr val="tx1"/>
                </a:solidFill>
                <a:latin typeface="Trebuchet MS" pitchFamily="34" charset="0"/>
                <a:cs typeface="Arial" charset="0"/>
              </a:rPr>
              <a:t>26%</a:t>
            </a:r>
            <a:endParaRPr lang="en-US" sz="1200" b="1">
              <a:solidFill>
                <a:schemeClr val="tx1"/>
              </a:solidFill>
              <a:latin typeface="Trebuchet MS" pitchFamily="34" charset="0"/>
              <a:cs typeface="Arial" charset="0"/>
            </a:endParaRPr>
          </a:p>
        </p:txBody>
      </p:sp>
      <p:sp>
        <p:nvSpPr>
          <p:cNvPr id="84002" name="Oval 33"/>
          <p:cNvSpPr>
            <a:spLocks noChangeArrowheads="1"/>
          </p:cNvSpPr>
          <p:nvPr/>
        </p:nvSpPr>
        <p:spPr bwMode="auto">
          <a:xfrm>
            <a:off x="5588000" y="1833563"/>
            <a:ext cx="1158875" cy="587375"/>
          </a:xfrm>
          <a:prstGeom prst="ellipse">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p>
            <a:pPr>
              <a:spcBef>
                <a:spcPct val="50000"/>
              </a:spcBef>
            </a:pPr>
            <a:endParaRPr lang="en-GB">
              <a:latin typeface="Trebuchet MS" pitchFamily="34" charset="0"/>
            </a:endParaRPr>
          </a:p>
        </p:txBody>
      </p:sp>
      <p:sp>
        <p:nvSpPr>
          <p:cNvPr id="84003" name="Text Box 34"/>
          <p:cNvSpPr txBox="1">
            <a:spLocks noChangeArrowheads="1"/>
          </p:cNvSpPr>
          <p:nvPr/>
        </p:nvSpPr>
        <p:spPr bwMode="auto">
          <a:xfrm>
            <a:off x="5594350" y="195897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50000"/>
              </a:lnSpc>
              <a:spcBef>
                <a:spcPct val="50000"/>
              </a:spcBef>
            </a:pPr>
            <a:r>
              <a:rPr lang="en-GB" sz="1200" b="1">
                <a:solidFill>
                  <a:schemeClr val="tx1"/>
                </a:solidFill>
                <a:latin typeface="Trebuchet MS" pitchFamily="34" charset="0"/>
                <a:cs typeface="Arial" charset="0"/>
              </a:rPr>
              <a:t>Europe</a:t>
            </a:r>
          </a:p>
          <a:p>
            <a:pPr algn="ctr" eaLnBrk="1" hangingPunct="1">
              <a:lnSpc>
                <a:spcPct val="50000"/>
              </a:lnSpc>
              <a:spcBef>
                <a:spcPct val="50000"/>
              </a:spcBef>
            </a:pPr>
            <a:r>
              <a:rPr lang="en-GB" sz="1200" b="1">
                <a:solidFill>
                  <a:schemeClr val="tx1"/>
                </a:solidFill>
                <a:latin typeface="Trebuchet MS" pitchFamily="34" charset="0"/>
                <a:cs typeface="Arial" charset="0"/>
              </a:rPr>
              <a:t>16%</a:t>
            </a:r>
            <a:endParaRPr lang="en-US" sz="1200" b="1">
              <a:solidFill>
                <a:schemeClr val="tx1"/>
              </a:solidFill>
              <a:latin typeface="Trebuchet MS" pitchFamily="34" charset="0"/>
              <a:cs typeface="Arial" charset="0"/>
            </a:endParaRPr>
          </a:p>
        </p:txBody>
      </p:sp>
      <p:sp>
        <p:nvSpPr>
          <p:cNvPr id="84004" name="Oval 35"/>
          <p:cNvSpPr>
            <a:spLocks noChangeArrowheads="1"/>
          </p:cNvSpPr>
          <p:nvPr/>
        </p:nvSpPr>
        <p:spPr bwMode="auto">
          <a:xfrm>
            <a:off x="7292975" y="3357563"/>
            <a:ext cx="1327150" cy="647700"/>
          </a:xfrm>
          <a:prstGeom prst="ellipse">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p>
            <a:pPr>
              <a:spcBef>
                <a:spcPct val="50000"/>
              </a:spcBef>
            </a:pPr>
            <a:endParaRPr lang="en-GB">
              <a:latin typeface="Trebuchet MS" pitchFamily="34" charset="0"/>
            </a:endParaRPr>
          </a:p>
        </p:txBody>
      </p:sp>
      <p:sp>
        <p:nvSpPr>
          <p:cNvPr id="84005" name="Text Box 36"/>
          <p:cNvSpPr txBox="1">
            <a:spLocks noChangeArrowheads="1"/>
          </p:cNvSpPr>
          <p:nvPr/>
        </p:nvSpPr>
        <p:spPr bwMode="auto">
          <a:xfrm>
            <a:off x="7308850" y="3487738"/>
            <a:ext cx="1295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70000"/>
              </a:lnSpc>
              <a:spcBef>
                <a:spcPct val="50000"/>
              </a:spcBef>
            </a:pPr>
            <a:r>
              <a:rPr lang="en-GB" sz="1200" b="1">
                <a:solidFill>
                  <a:schemeClr val="tx1"/>
                </a:solidFill>
                <a:latin typeface="Trebuchet MS" pitchFamily="34" charset="0"/>
                <a:cs typeface="Arial" charset="0"/>
              </a:rPr>
              <a:t>Other Asia</a:t>
            </a:r>
          </a:p>
          <a:p>
            <a:pPr algn="ctr" eaLnBrk="1" hangingPunct="1">
              <a:lnSpc>
                <a:spcPct val="70000"/>
              </a:lnSpc>
              <a:spcBef>
                <a:spcPct val="50000"/>
              </a:spcBef>
            </a:pPr>
            <a:r>
              <a:rPr lang="en-GB" sz="1200" b="1">
                <a:solidFill>
                  <a:schemeClr val="tx1"/>
                </a:solidFill>
                <a:latin typeface="Trebuchet MS" pitchFamily="34" charset="0"/>
                <a:cs typeface="Arial" charset="0"/>
              </a:rPr>
              <a:t>23%</a:t>
            </a:r>
            <a:endParaRPr lang="en-US" sz="1200" b="1">
              <a:solidFill>
                <a:schemeClr val="tx1"/>
              </a:solidFill>
              <a:latin typeface="Trebuchet MS" pitchFamily="34" charset="0"/>
              <a:cs typeface="Arial" charset="0"/>
            </a:endParaRPr>
          </a:p>
        </p:txBody>
      </p:sp>
      <p:sp>
        <p:nvSpPr>
          <p:cNvPr id="84006" name="Oval 37"/>
          <p:cNvSpPr>
            <a:spLocks noChangeArrowheads="1"/>
          </p:cNvSpPr>
          <p:nvPr/>
        </p:nvSpPr>
        <p:spPr bwMode="auto">
          <a:xfrm>
            <a:off x="7527925" y="1878013"/>
            <a:ext cx="1247775" cy="542925"/>
          </a:xfrm>
          <a:prstGeom prst="ellipse">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p>
            <a:pPr>
              <a:spcBef>
                <a:spcPct val="50000"/>
              </a:spcBef>
            </a:pPr>
            <a:endParaRPr lang="en-GB">
              <a:latin typeface="Trebuchet MS" pitchFamily="34" charset="0"/>
            </a:endParaRPr>
          </a:p>
        </p:txBody>
      </p:sp>
      <p:sp>
        <p:nvSpPr>
          <p:cNvPr id="84007" name="Text Box 38"/>
          <p:cNvSpPr txBox="1">
            <a:spLocks noChangeArrowheads="1"/>
          </p:cNvSpPr>
          <p:nvPr/>
        </p:nvSpPr>
        <p:spPr bwMode="auto">
          <a:xfrm>
            <a:off x="7715250" y="2008188"/>
            <a:ext cx="871538" cy="33020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40000"/>
              </a:lnSpc>
              <a:spcBef>
                <a:spcPct val="50000"/>
              </a:spcBef>
            </a:pPr>
            <a:r>
              <a:rPr lang="en-GB" sz="1200" b="1">
                <a:solidFill>
                  <a:schemeClr val="tx1"/>
                </a:solidFill>
                <a:latin typeface="Trebuchet MS" pitchFamily="34" charset="0"/>
                <a:cs typeface="Arial" charset="0"/>
              </a:rPr>
              <a:t>Korea</a:t>
            </a:r>
          </a:p>
          <a:p>
            <a:pPr algn="ctr" eaLnBrk="1" hangingPunct="1">
              <a:lnSpc>
                <a:spcPct val="40000"/>
              </a:lnSpc>
              <a:spcBef>
                <a:spcPct val="50000"/>
              </a:spcBef>
            </a:pPr>
            <a:r>
              <a:rPr lang="en-GB" sz="1200" b="1">
                <a:solidFill>
                  <a:schemeClr val="tx1"/>
                </a:solidFill>
                <a:latin typeface="Trebuchet MS" pitchFamily="34" charset="0"/>
                <a:cs typeface="Arial" charset="0"/>
              </a:rPr>
              <a:t>25%</a:t>
            </a:r>
            <a:endParaRPr lang="en-US" sz="1200" b="1">
              <a:solidFill>
                <a:schemeClr val="tx1"/>
              </a:solidFill>
              <a:latin typeface="Trebuchet MS" pitchFamily="34" charset="0"/>
              <a:cs typeface="Arial" charset="0"/>
            </a:endParaRPr>
          </a:p>
        </p:txBody>
      </p:sp>
      <p:sp>
        <p:nvSpPr>
          <p:cNvPr id="84008" name="Oval 39"/>
          <p:cNvSpPr>
            <a:spLocks noChangeArrowheads="1"/>
          </p:cNvSpPr>
          <p:nvPr/>
        </p:nvSpPr>
        <p:spPr bwMode="auto">
          <a:xfrm>
            <a:off x="8385175" y="2568575"/>
            <a:ext cx="1169988" cy="573088"/>
          </a:xfrm>
          <a:prstGeom prst="ellipse">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p>
            <a:pPr>
              <a:spcBef>
                <a:spcPct val="50000"/>
              </a:spcBef>
            </a:pPr>
            <a:endParaRPr lang="en-GB">
              <a:latin typeface="Trebuchet MS" pitchFamily="34" charset="0"/>
            </a:endParaRPr>
          </a:p>
        </p:txBody>
      </p:sp>
      <p:sp>
        <p:nvSpPr>
          <p:cNvPr id="84009" name="Text Box 40"/>
          <p:cNvSpPr txBox="1">
            <a:spLocks noChangeArrowheads="1"/>
          </p:cNvSpPr>
          <p:nvPr/>
        </p:nvSpPr>
        <p:spPr bwMode="auto">
          <a:xfrm>
            <a:off x="8393113" y="2724150"/>
            <a:ext cx="11541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lnSpc>
                <a:spcPct val="30000"/>
              </a:lnSpc>
              <a:spcBef>
                <a:spcPct val="50000"/>
              </a:spcBef>
            </a:pPr>
            <a:r>
              <a:rPr lang="en-GB" sz="1200" b="1">
                <a:solidFill>
                  <a:schemeClr val="tx1"/>
                </a:solidFill>
                <a:latin typeface="Trebuchet MS" pitchFamily="34" charset="0"/>
                <a:cs typeface="Arial" charset="0"/>
              </a:rPr>
              <a:t>Japan</a:t>
            </a:r>
          </a:p>
          <a:p>
            <a:pPr algn="ctr" eaLnBrk="1" hangingPunct="1">
              <a:lnSpc>
                <a:spcPct val="30000"/>
              </a:lnSpc>
              <a:spcBef>
                <a:spcPct val="50000"/>
              </a:spcBef>
            </a:pPr>
            <a:r>
              <a:rPr lang="en-GB" sz="1200" b="1">
                <a:solidFill>
                  <a:schemeClr val="tx1"/>
                </a:solidFill>
                <a:latin typeface="Trebuchet MS" pitchFamily="34" charset="0"/>
                <a:cs typeface="Arial" charset="0"/>
              </a:rPr>
              <a:t>10%</a:t>
            </a:r>
            <a:endParaRPr lang="en-US" sz="1200" b="1">
              <a:solidFill>
                <a:schemeClr val="tx1"/>
              </a:solidFill>
              <a:latin typeface="Trebuchet MS" pitchFamily="34" charset="0"/>
              <a:cs typeface="Arial" charset="0"/>
            </a:endParaRPr>
          </a:p>
        </p:txBody>
      </p:sp>
      <p:sp>
        <p:nvSpPr>
          <p:cNvPr id="84010" name="Text Box 41"/>
          <p:cNvSpPr txBox="1">
            <a:spLocks noChangeArrowheads="1"/>
          </p:cNvSpPr>
          <p:nvPr/>
        </p:nvSpPr>
        <p:spPr bwMode="auto">
          <a:xfrm>
            <a:off x="8004175" y="4438650"/>
            <a:ext cx="10017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440" algn="ctr">
                <a:solidFill>
                  <a:srgbClr val="000000"/>
                </a:solidFill>
                <a:miter lim="800000"/>
                <a:headEnd/>
                <a:tailEnd/>
              </a14:hiddenLine>
            </a:ext>
          </a:extLst>
        </p:spPr>
        <p:txBody>
          <a:bodyPr wrap="none" lIns="0" tIns="0" rIns="0" bIns="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Times New Roman" pitchFamily="18" charset="0"/>
              </a:defRPr>
            </a:lvl9pPr>
          </a:lstStyle>
          <a:p>
            <a:pPr algn="ctr" eaLnBrk="1" hangingPunct="1">
              <a:buClr>
                <a:srgbClr val="808080"/>
              </a:buClr>
              <a:buSzPct val="100000"/>
              <a:buFont typeface="Arial" charset="0"/>
              <a:buNone/>
            </a:pPr>
            <a:r>
              <a:rPr lang="cs-CZ" sz="1000" b="1" i="1">
                <a:solidFill>
                  <a:schemeClr val="tx1"/>
                </a:solidFill>
              </a:rPr>
              <a:t>Přes</a:t>
            </a:r>
            <a:r>
              <a:rPr lang="en-GB" sz="1000" b="1" i="1">
                <a:solidFill>
                  <a:schemeClr val="tx1"/>
                </a:solidFill>
              </a:rPr>
              <a:t> 30 </a:t>
            </a:r>
            <a:r>
              <a:rPr lang="cs-CZ" sz="1000" b="1" i="1">
                <a:solidFill>
                  <a:schemeClr val="tx1"/>
                </a:solidFill>
              </a:rPr>
              <a:t>let v</a:t>
            </a:r>
            <a:r>
              <a:rPr lang="en-GB" sz="1000" b="1" i="1">
                <a:solidFill>
                  <a:schemeClr val="tx1"/>
                </a:solidFill>
              </a:rPr>
              <a:t> Asi</a:t>
            </a:r>
            <a:r>
              <a:rPr lang="cs-CZ" sz="1000" b="1" i="1">
                <a:solidFill>
                  <a:schemeClr val="tx1"/>
                </a:solidFill>
              </a:rPr>
              <a:t>i</a:t>
            </a:r>
            <a:endParaRPr lang="en-GB" sz="1000" b="1" i="1">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106363" y="6165850"/>
            <a:ext cx="533400" cy="284163"/>
          </a:xfrm>
          <a:prstGeom prst="rect">
            <a:avLst/>
          </a:prstGeom>
          <a:noFill/>
          <a:ln>
            <a:miter lim="800000"/>
            <a:headEnd/>
            <a:tailEnd/>
          </a:ln>
        </p:spPr>
        <p:txBody>
          <a:bodyPr/>
          <a:lstStyle/>
          <a:p>
            <a:pPr>
              <a:defRPr/>
            </a:pPr>
            <a:fld id="{8F5A7ACC-383F-44C6-9468-0E0305E15466}" type="slidenum">
              <a:rPr lang="en-GB" altLang="en-GB" sz="1000">
                <a:solidFill>
                  <a:srgbClr val="B2B2B2"/>
                </a:solidFill>
                <a:latin typeface="+mn-lt"/>
              </a:rPr>
              <a:pPr>
                <a:defRPr/>
              </a:pPr>
              <a:t>13</a:t>
            </a:fld>
            <a:endParaRPr lang="en-GB" altLang="en-GB" sz="1000">
              <a:solidFill>
                <a:srgbClr val="B2B2B2"/>
              </a:solidFill>
              <a:latin typeface="+mn-lt"/>
            </a:endParaRPr>
          </a:p>
        </p:txBody>
      </p:sp>
      <p:sp>
        <p:nvSpPr>
          <p:cNvPr id="79875" name="Footer Placeholder 4"/>
          <p:cNvSpPr txBox="1">
            <a:spLocks noGrp="1"/>
          </p:cNvSpPr>
          <p:nvPr/>
        </p:nvSpPr>
        <p:spPr bwMode="auto">
          <a:xfrm>
            <a:off x="57150" y="6624638"/>
            <a:ext cx="7993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r>
              <a:rPr lang="en-US" sz="700">
                <a:solidFill>
                  <a:srgbClr val="969696"/>
                </a:solidFill>
                <a:latin typeface="Arial Unicode MS" pitchFamily="34" charset="-128"/>
              </a:rPr>
              <a:t>The content of this presentation is confidential and should not be distributed to a third party without prior authorisation from Edwards. © Edwards Limited 2011</a:t>
            </a:r>
          </a:p>
        </p:txBody>
      </p:sp>
      <p:sp>
        <p:nvSpPr>
          <p:cNvPr id="92162" name="Rectangle 2"/>
          <p:cNvSpPr>
            <a:spLocks noGrp="1" noChangeArrowheads="1"/>
          </p:cNvSpPr>
          <p:nvPr>
            <p:ph type="title" idx="4294967295"/>
          </p:nvPr>
        </p:nvSpPr>
        <p:spPr/>
        <p:txBody>
          <a:bodyPr/>
          <a:lstStyle/>
          <a:p>
            <a:pPr eaLnBrk="1" hangingPunct="1"/>
            <a:r>
              <a:rPr lang="cs-CZ" smtClean="0"/>
              <a:t>NÁŠ CÍL</a:t>
            </a:r>
            <a:endParaRPr lang="en-GB" smtClean="0"/>
          </a:p>
        </p:txBody>
      </p:sp>
      <p:pic>
        <p:nvPicPr>
          <p:cNvPr id="79877" name="Picture 4" descr="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0888"/>
            <a:ext cx="5605463"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3"/>
          <p:cNvSpPr txBox="1">
            <a:spLocks noChangeArrowheads="1"/>
          </p:cNvSpPr>
          <p:nvPr/>
        </p:nvSpPr>
        <p:spPr bwMode="auto">
          <a:xfrm>
            <a:off x="4572000" y="2492375"/>
            <a:ext cx="4913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algn="ctr" eaLnBrk="1" hangingPunct="1">
              <a:spcBef>
                <a:spcPct val="50000"/>
              </a:spcBef>
            </a:pPr>
            <a:r>
              <a:rPr lang="cs-CZ" sz="2400" b="1">
                <a:solidFill>
                  <a:schemeClr val="bg2"/>
                </a:solidFill>
              </a:rPr>
              <a:t>Preferovaná volba pro</a:t>
            </a:r>
            <a:r>
              <a:rPr lang="en-GB" sz="2400" b="1">
                <a:solidFill>
                  <a:schemeClr val="bg2"/>
                </a:solidFill>
                <a:latin typeface="Trebuchet MS" pitchFamily="34" charset="0"/>
              </a:rPr>
              <a:t>:</a:t>
            </a:r>
          </a:p>
        </p:txBody>
      </p:sp>
      <p:sp>
        <p:nvSpPr>
          <p:cNvPr id="79879" name="Text Box 5"/>
          <p:cNvSpPr txBox="1">
            <a:spLocks noChangeArrowheads="1"/>
          </p:cNvSpPr>
          <p:nvPr/>
        </p:nvSpPr>
        <p:spPr bwMode="auto">
          <a:xfrm>
            <a:off x="5297488" y="3121025"/>
            <a:ext cx="38036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buFontTx/>
              <a:buChar char="•"/>
            </a:pPr>
            <a:r>
              <a:rPr lang="cs-CZ" sz="2400" b="1" i="1">
                <a:solidFill>
                  <a:schemeClr val="bg2"/>
                </a:solidFill>
              </a:rPr>
              <a:t>Naše zákazníky</a:t>
            </a:r>
            <a:endParaRPr lang="en-GB" sz="2400" b="1" i="1">
              <a:solidFill>
                <a:schemeClr val="bg2"/>
              </a:solidFill>
              <a:latin typeface="Trebuchet MS" pitchFamily="34" charset="0"/>
            </a:endParaRPr>
          </a:p>
          <a:p>
            <a:pPr eaLnBrk="1" hangingPunct="1">
              <a:buFontTx/>
              <a:buChar char="•"/>
            </a:pPr>
            <a:r>
              <a:rPr lang="cs-CZ" sz="2400" b="1" i="1">
                <a:solidFill>
                  <a:schemeClr val="bg2"/>
                </a:solidFill>
              </a:rPr>
              <a:t>Naše zaměstnance</a:t>
            </a:r>
            <a:endParaRPr lang="en-GB" sz="2400" b="1" i="1">
              <a:solidFill>
                <a:schemeClr val="bg2"/>
              </a:solidFill>
            </a:endParaRPr>
          </a:p>
          <a:p>
            <a:pPr eaLnBrk="1" hangingPunct="1">
              <a:buFontTx/>
              <a:buChar char="•"/>
            </a:pPr>
            <a:r>
              <a:rPr lang="cs-CZ" sz="2400" b="1" i="1">
                <a:solidFill>
                  <a:schemeClr val="bg2"/>
                </a:solidFill>
              </a:rPr>
              <a:t>Naše akcionáře</a:t>
            </a:r>
            <a:endParaRPr lang="en-US" sz="2400" b="1" i="1">
              <a:solidFill>
                <a:schemeClr val="bg2"/>
              </a:solidFill>
            </a:endParaRPr>
          </a:p>
          <a:p>
            <a:pPr algn="ctr" eaLnBrk="1" hangingPunct="1">
              <a:spcBef>
                <a:spcPct val="50000"/>
              </a:spcBef>
            </a:pPr>
            <a:endParaRPr lang="en-GB" sz="2800">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06363" y="6165850"/>
            <a:ext cx="533400" cy="284163"/>
          </a:xfrm>
          <a:prstGeom prst="rect">
            <a:avLst/>
          </a:prstGeom>
          <a:noFill/>
          <a:ln>
            <a:miter lim="800000"/>
            <a:headEnd/>
            <a:tailEnd/>
          </a:ln>
        </p:spPr>
        <p:txBody>
          <a:bodyPr/>
          <a:lstStyle/>
          <a:p>
            <a:pPr>
              <a:defRPr/>
            </a:pPr>
            <a:fld id="{05AB4278-4235-4040-BA88-AA545A1781D6}" type="slidenum">
              <a:rPr lang="en-GB" altLang="en-GB" sz="1000">
                <a:solidFill>
                  <a:srgbClr val="B2B2B2"/>
                </a:solidFill>
                <a:latin typeface="+mn-lt"/>
              </a:rPr>
              <a:pPr>
                <a:defRPr/>
              </a:pPr>
              <a:t>14</a:t>
            </a:fld>
            <a:endParaRPr lang="en-GB" altLang="en-GB" sz="1000">
              <a:solidFill>
                <a:srgbClr val="B2B2B2"/>
              </a:solidFill>
              <a:latin typeface="+mn-lt"/>
            </a:endParaRPr>
          </a:p>
        </p:txBody>
      </p:sp>
      <p:sp>
        <p:nvSpPr>
          <p:cNvPr id="86019" name="Footer Placeholder 4"/>
          <p:cNvSpPr txBox="1">
            <a:spLocks noGrp="1"/>
          </p:cNvSpPr>
          <p:nvPr/>
        </p:nvSpPr>
        <p:spPr bwMode="auto">
          <a:xfrm>
            <a:off x="57150" y="6624638"/>
            <a:ext cx="7993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r>
              <a:rPr lang="en-US" sz="700">
                <a:solidFill>
                  <a:srgbClr val="969696"/>
                </a:solidFill>
                <a:latin typeface="Arial Unicode MS" pitchFamily="34" charset="-128"/>
              </a:rPr>
              <a:t>The content of this presentation is confidential and should not be distributed to a third party without prior authorization from Edwards. © Edwards Limited 2009</a:t>
            </a:r>
          </a:p>
        </p:txBody>
      </p:sp>
      <p:sp>
        <p:nvSpPr>
          <p:cNvPr id="86020" name="Rectangle 2"/>
          <p:cNvSpPr>
            <a:spLocks noGrp="1" noChangeArrowheads="1"/>
          </p:cNvSpPr>
          <p:nvPr>
            <p:ph type="title" idx="4294967295"/>
          </p:nvPr>
        </p:nvSpPr>
        <p:spPr>
          <a:xfrm>
            <a:off x="560388" y="260350"/>
            <a:ext cx="8812212" cy="458788"/>
          </a:xfrm>
          <a:noFill/>
        </p:spPr>
        <p:txBody>
          <a:bodyPr/>
          <a:lstStyle/>
          <a:p>
            <a:pPr eaLnBrk="1" hangingPunct="1"/>
            <a:r>
              <a:rPr lang="cs-CZ" smtClean="0"/>
              <a:t>Dovolte mi představit se</a:t>
            </a:r>
            <a:r>
              <a:rPr lang="en-GB" smtClean="0"/>
              <a:t> </a:t>
            </a:r>
            <a:endParaRPr lang="en-US" smtClean="0"/>
          </a:p>
        </p:txBody>
      </p:sp>
      <p:sp>
        <p:nvSpPr>
          <p:cNvPr id="86021" name="Rectangle 3"/>
          <p:cNvSpPr>
            <a:spLocks noGrp="1" noChangeArrowheads="1"/>
          </p:cNvSpPr>
          <p:nvPr>
            <p:ph type="body" idx="4294967295"/>
          </p:nvPr>
        </p:nvSpPr>
        <p:spPr>
          <a:xfrm>
            <a:off x="560388" y="981075"/>
            <a:ext cx="8856662" cy="5400675"/>
          </a:xfrm>
          <a:noFill/>
        </p:spPr>
        <p:txBody>
          <a:bodyPr/>
          <a:lstStyle/>
          <a:p>
            <a:pPr eaLnBrk="1" hangingPunct="1"/>
            <a:r>
              <a:rPr lang="cs-CZ" sz="2200" smtClean="0"/>
              <a:t>Edwards </a:t>
            </a:r>
            <a:r>
              <a:rPr lang="en-US" sz="2200" smtClean="0"/>
              <a:t>SSC in Brno</a:t>
            </a:r>
            <a:r>
              <a:rPr lang="cs-CZ" sz="2200" smtClean="0"/>
              <a:t>, IP</a:t>
            </a:r>
            <a:r>
              <a:rPr lang="en-GB" sz="2200" smtClean="0"/>
              <a:t>&amp;A manager</a:t>
            </a:r>
            <a:r>
              <a:rPr lang="en-US" sz="2200" smtClean="0"/>
              <a:t>                  since 2011</a:t>
            </a:r>
          </a:p>
          <a:p>
            <a:pPr eaLnBrk="1" hangingPunct="1"/>
            <a:r>
              <a:rPr lang="en-US" sz="2200" smtClean="0"/>
              <a:t>Fin</a:t>
            </a:r>
            <a:r>
              <a:rPr lang="cs-CZ" sz="2200" smtClean="0"/>
              <a:t>anční controller (director)</a:t>
            </a:r>
            <a:r>
              <a:rPr lang="en-US" sz="2200" smtClean="0"/>
              <a:t> </a:t>
            </a:r>
            <a:r>
              <a:rPr lang="cs-CZ" sz="2200" smtClean="0"/>
              <a:t>Edwards, s.r.o</a:t>
            </a:r>
            <a:r>
              <a:rPr lang="en-US" sz="2200" smtClean="0"/>
              <a:t> 		</a:t>
            </a:r>
            <a:endParaRPr lang="cs-CZ" sz="2200" smtClean="0"/>
          </a:p>
          <a:p>
            <a:pPr eaLnBrk="1" hangingPunct="1">
              <a:buFontTx/>
              <a:buNone/>
            </a:pPr>
            <a:r>
              <a:rPr lang="cs-CZ" sz="2200" smtClean="0"/>
              <a:t>	Edwards services, s.r.o.				</a:t>
            </a:r>
            <a:r>
              <a:rPr lang="en-US" sz="2200" smtClean="0"/>
              <a:t>2006 – 20</a:t>
            </a:r>
            <a:r>
              <a:rPr lang="cs-CZ" sz="2200" smtClean="0"/>
              <a:t>11</a:t>
            </a:r>
            <a:endParaRPr lang="en-US" sz="2200" smtClean="0"/>
          </a:p>
          <a:p>
            <a:pPr eaLnBrk="1" hangingPunct="1"/>
            <a:r>
              <a:rPr lang="en-US" sz="2200" smtClean="0"/>
              <a:t>Fin</a:t>
            </a:r>
            <a:r>
              <a:rPr lang="cs-CZ" sz="2200" smtClean="0"/>
              <a:t>anční controller (director)</a:t>
            </a:r>
            <a:r>
              <a:rPr lang="en-US" sz="2200" smtClean="0"/>
              <a:t> </a:t>
            </a:r>
            <a:r>
              <a:rPr lang="cs-CZ" sz="2200" smtClean="0"/>
              <a:t>Edwards, s.r.o.</a:t>
            </a:r>
            <a:r>
              <a:rPr lang="en-US" sz="2200" smtClean="0"/>
              <a:t>	200</a:t>
            </a:r>
            <a:r>
              <a:rPr lang="cs-CZ" sz="2200" smtClean="0"/>
              <a:t>2</a:t>
            </a:r>
            <a:r>
              <a:rPr lang="en-US" sz="2200" smtClean="0"/>
              <a:t> – 200</a:t>
            </a:r>
            <a:r>
              <a:rPr lang="cs-CZ" sz="2200" smtClean="0"/>
              <a:t>6</a:t>
            </a:r>
            <a:r>
              <a:rPr lang="en-US" sz="2200" smtClean="0"/>
              <a:t> </a:t>
            </a:r>
          </a:p>
          <a:p>
            <a:pPr eaLnBrk="1" hangingPunct="1"/>
            <a:r>
              <a:rPr lang="en-US" sz="2200" smtClean="0"/>
              <a:t>PwC</a:t>
            </a:r>
            <a:r>
              <a:rPr lang="cs-CZ" sz="2200" smtClean="0"/>
              <a:t> Audit</a:t>
            </a:r>
            <a:r>
              <a:rPr lang="en-US" sz="2200" smtClean="0"/>
              <a:t> (</a:t>
            </a:r>
            <a:r>
              <a:rPr lang="cs-CZ" sz="2200" smtClean="0"/>
              <a:t>Bratislava, </a:t>
            </a:r>
            <a:r>
              <a:rPr lang="en-US" sz="2200" smtClean="0"/>
              <a:t>Brno)</a:t>
            </a:r>
            <a:r>
              <a:rPr lang="cs-CZ" sz="2200" smtClean="0"/>
              <a:t>	</a:t>
            </a:r>
            <a:r>
              <a:rPr lang="en-US" sz="2200" smtClean="0"/>
              <a:t>		199</a:t>
            </a:r>
            <a:r>
              <a:rPr lang="cs-CZ" sz="2200" smtClean="0"/>
              <a:t>7</a:t>
            </a:r>
            <a:r>
              <a:rPr lang="en-US" sz="2200" smtClean="0"/>
              <a:t> – 200</a:t>
            </a:r>
            <a:r>
              <a:rPr lang="cs-CZ" sz="2200" smtClean="0"/>
              <a:t>2</a:t>
            </a:r>
            <a:r>
              <a:rPr lang="en-US" sz="2200" smtClean="0"/>
              <a:t> </a:t>
            </a:r>
          </a:p>
          <a:p>
            <a:pPr eaLnBrk="1" hangingPunct="1"/>
            <a:endParaRPr lang="cs-CZ" sz="2200" smtClean="0"/>
          </a:p>
          <a:p>
            <a:pPr eaLnBrk="1" hangingPunct="1"/>
            <a:r>
              <a:rPr lang="en-US" sz="2200" smtClean="0"/>
              <a:t> </a:t>
            </a:r>
            <a:r>
              <a:rPr lang="cs-CZ" sz="2200" smtClean="0"/>
              <a:t>Člen A</a:t>
            </a:r>
            <a:r>
              <a:rPr lang="en-US" sz="2200" smtClean="0"/>
              <a:t>CCA </a:t>
            </a:r>
            <a:r>
              <a:rPr lang="cs-CZ" sz="2200" smtClean="0"/>
              <a:t>	</a:t>
            </a:r>
            <a:r>
              <a:rPr lang="en-US" sz="2200" smtClean="0"/>
              <a:t>				</a:t>
            </a:r>
            <a:r>
              <a:rPr lang="cs-CZ" sz="2200" smtClean="0"/>
              <a:t>2001</a:t>
            </a:r>
            <a:endParaRPr lang="en-GB" sz="22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cs-CZ" smtClean="0"/>
              <a:t>Obecně uznávané účetní zásady</a:t>
            </a:r>
          </a:p>
        </p:txBody>
      </p:sp>
      <p:sp>
        <p:nvSpPr>
          <p:cNvPr id="92163" name="Rectangle 3"/>
          <p:cNvSpPr>
            <a:spLocks noGrp="1" noChangeArrowheads="1"/>
          </p:cNvSpPr>
          <p:nvPr>
            <p:ph type="body" idx="1"/>
          </p:nvPr>
        </p:nvSpPr>
        <p:spPr/>
        <p:txBody>
          <a:bodyPr/>
          <a:lstStyle/>
          <a:p>
            <a:pPr>
              <a:buFontTx/>
              <a:buNone/>
            </a:pPr>
            <a:r>
              <a:rPr lang="cs-CZ" smtClean="0"/>
              <a:t>Účetní zásady </a:t>
            </a:r>
          </a:p>
          <a:p>
            <a:pPr>
              <a:buFontTx/>
              <a:buNone/>
            </a:pPr>
            <a:r>
              <a:rPr lang="cs-CZ" sz="1800" smtClean="0">
                <a:solidFill>
                  <a:schemeClr val="tx1"/>
                </a:solidFill>
              </a:rPr>
              <a:t>Představují soubor pravidel, které podniky dodržují při vedení účetnictví, sestavování a </a:t>
            </a:r>
          </a:p>
          <a:p>
            <a:pPr>
              <a:buFontTx/>
              <a:buNone/>
            </a:pPr>
            <a:r>
              <a:rPr lang="cs-CZ" sz="1800" smtClean="0">
                <a:solidFill>
                  <a:schemeClr val="tx1"/>
                </a:solidFill>
              </a:rPr>
              <a:t>předkládání účetních výkazů.</a:t>
            </a:r>
            <a:br>
              <a:rPr lang="cs-CZ" sz="1800" smtClean="0">
                <a:solidFill>
                  <a:schemeClr val="tx1"/>
                </a:solidFill>
              </a:rPr>
            </a:br>
            <a:endParaRPr lang="cs-CZ" sz="1800" smtClean="0">
              <a:solidFill>
                <a:schemeClr val="tx1"/>
              </a:solidFill>
            </a:endParaRPr>
          </a:p>
          <a:p>
            <a:pPr>
              <a:buFontTx/>
              <a:buNone/>
            </a:pPr>
            <a:r>
              <a:rPr lang="cs-CZ" sz="1800" smtClean="0">
                <a:solidFill>
                  <a:schemeClr val="tx1"/>
                </a:solidFill>
              </a:rPr>
              <a:t>Nejsou samostatným právním předpisem, většina je zapracována do zákona o </a:t>
            </a:r>
          </a:p>
          <a:p>
            <a:pPr>
              <a:buFontTx/>
              <a:buNone/>
            </a:pPr>
            <a:r>
              <a:rPr lang="cs-CZ" sz="1800" smtClean="0">
                <a:solidFill>
                  <a:schemeClr val="tx1"/>
                </a:solidFill>
              </a:rPr>
              <a:t>Účetnictví.</a:t>
            </a:r>
          </a:p>
          <a:p>
            <a:pPr>
              <a:buFontTx/>
              <a:buNone/>
            </a:pPr>
            <a:endParaRPr lang="cs-CZ" sz="1800" smtClean="0">
              <a:solidFill>
                <a:schemeClr val="tx1"/>
              </a:solidFill>
            </a:endParaRPr>
          </a:p>
          <a:p>
            <a:pPr>
              <a:buFontTx/>
              <a:buNone/>
            </a:pPr>
            <a:r>
              <a:rPr lang="cs-CZ" sz="1800" smtClean="0">
                <a:solidFill>
                  <a:schemeClr val="tx1"/>
                </a:solidFill>
              </a:rPr>
              <a:t>Společně s obecnými prvky metod účetnictví (bilanční princip, podvojnost, </a:t>
            </a:r>
          </a:p>
          <a:p>
            <a:pPr>
              <a:buFontTx/>
              <a:buNone/>
            </a:pPr>
            <a:r>
              <a:rPr lang="cs-CZ" sz="1800" smtClean="0">
                <a:solidFill>
                  <a:schemeClr val="tx1"/>
                </a:solidFill>
              </a:rPr>
              <a:t>dokladovost, oceňování majetku, inventarizace a soustava účtů) představují jeho </a:t>
            </a:r>
          </a:p>
          <a:p>
            <a:pPr>
              <a:buFontTx/>
              <a:buNone/>
            </a:pPr>
            <a:r>
              <a:rPr lang="cs-CZ" sz="1800" smtClean="0">
                <a:solidFill>
                  <a:schemeClr val="tx1"/>
                </a:solidFill>
              </a:rPr>
              <a:t>podstatu a vytvářejí obecně uznávané účetní zásady.</a:t>
            </a:r>
          </a:p>
          <a:p>
            <a:pPr>
              <a:buFontTx/>
              <a:buNone/>
            </a:pPr>
            <a:endParaRPr lang="cs-CZ" sz="1800" smtClean="0">
              <a:solidFill>
                <a:schemeClr val="tx1"/>
              </a:solidFill>
            </a:endParaRPr>
          </a:p>
          <a:p>
            <a:pPr>
              <a:buFontTx/>
              <a:buNone/>
            </a:pPr>
            <a:r>
              <a:rPr lang="cs-CZ" sz="1800" smtClean="0">
                <a:solidFill>
                  <a:schemeClr val="tx1"/>
                </a:solidFill>
              </a:rPr>
              <a:t>Příklad:</a:t>
            </a:r>
          </a:p>
          <a:p>
            <a:pPr>
              <a:buFontTx/>
              <a:buNone/>
            </a:pPr>
            <a:r>
              <a:rPr lang="cs-CZ" sz="1800" smtClean="0">
                <a:solidFill>
                  <a:schemeClr val="tx1"/>
                </a:solidFill>
              </a:rPr>
              <a:t>Prosím uveďte příklady účetních zásad. A které z nich sú aplikovatelné pro zásoby.</a:t>
            </a:r>
          </a:p>
          <a:p>
            <a:pPr>
              <a:buFontTx/>
              <a:buNone/>
            </a:pPr>
            <a:endParaRPr lang="cs-CZ" sz="180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cs-CZ" smtClean="0"/>
              <a:t>Obecně uznávané účetní zásady</a:t>
            </a:r>
            <a:endParaRPr lang="en-GB" smtClean="0"/>
          </a:p>
        </p:txBody>
      </p:sp>
      <p:sp>
        <p:nvSpPr>
          <p:cNvPr id="122883" name="Rectangle 3"/>
          <p:cNvSpPr>
            <a:spLocks noGrp="1" noChangeArrowheads="1"/>
          </p:cNvSpPr>
          <p:nvPr>
            <p:ph type="body" idx="1"/>
          </p:nvPr>
        </p:nvSpPr>
        <p:spPr/>
        <p:txBody>
          <a:bodyPr/>
          <a:lstStyle/>
          <a:p>
            <a:pPr>
              <a:lnSpc>
                <a:spcPct val="80000"/>
              </a:lnSpc>
              <a:buFontTx/>
              <a:buNone/>
            </a:pPr>
            <a:r>
              <a:rPr lang="cs-CZ" sz="1800" b="1" smtClean="0">
                <a:solidFill>
                  <a:schemeClr val="tx1"/>
                </a:solidFill>
              </a:rPr>
              <a:t>Jednotlivé zásady</a:t>
            </a:r>
            <a:endParaRPr lang="en-GB" sz="1800" b="1" smtClean="0">
              <a:solidFill>
                <a:schemeClr val="tx1"/>
              </a:solidFill>
            </a:endParaRPr>
          </a:p>
          <a:p>
            <a:pPr>
              <a:lnSpc>
                <a:spcPct val="80000"/>
              </a:lnSpc>
            </a:pPr>
            <a:r>
              <a:rPr lang="cs-CZ" sz="1800" b="1" smtClean="0">
                <a:solidFill>
                  <a:srgbClr val="FF0000"/>
                </a:solidFill>
              </a:rPr>
              <a:t>Zásada věrného a poctivého zobrazení (fair and true view)</a:t>
            </a:r>
            <a:r>
              <a:rPr lang="cs-CZ" sz="1800" smtClean="0">
                <a:solidFill>
                  <a:schemeClr val="tx1"/>
                </a:solidFill>
              </a:rPr>
              <a:t> - účetní jednotka zkoumá operace dle jejich podstaty bez ohledu na její dopady (daňové, právní). Tato zásada je nadřazena všem ostatním.</a:t>
            </a:r>
          </a:p>
          <a:p>
            <a:pPr>
              <a:lnSpc>
                <a:spcPct val="80000"/>
              </a:lnSpc>
            </a:pPr>
            <a:r>
              <a:rPr lang="cs-CZ" sz="1800" b="1" smtClean="0">
                <a:solidFill>
                  <a:schemeClr val="tx1"/>
                </a:solidFill>
              </a:rPr>
              <a:t>Zásada účetní jednotky</a:t>
            </a:r>
            <a:r>
              <a:rPr lang="cs-CZ" sz="1800" smtClean="0">
                <a:solidFill>
                  <a:schemeClr val="tx1"/>
                </a:solidFill>
              </a:rPr>
              <a:t> – jedná se o vymezení ekonomického celku, za který se vede účetnictví, sledují se aktiva a pasiva, účtuje se o předmětu účetnictví, předkládají se a sestavují účetní výkazy.</a:t>
            </a:r>
          </a:p>
          <a:p>
            <a:pPr>
              <a:lnSpc>
                <a:spcPct val="80000"/>
              </a:lnSpc>
            </a:pPr>
            <a:r>
              <a:rPr lang="cs-CZ" sz="1800" b="1" smtClean="0">
                <a:solidFill>
                  <a:schemeClr val="tx1"/>
                </a:solidFill>
              </a:rPr>
              <a:t>Zásada neomezeného trvání účetní jednotky</a:t>
            </a:r>
            <a:r>
              <a:rPr lang="cs-CZ" sz="1800" smtClean="0">
                <a:solidFill>
                  <a:schemeClr val="tx1"/>
                </a:solidFill>
              </a:rPr>
              <a:t> – uplatňuje se hlavně v oceňování aktiv (např. dlouhodobý hmotný majetek se odepisuje postupně po dobu několika let).</a:t>
            </a:r>
          </a:p>
          <a:p>
            <a:pPr>
              <a:lnSpc>
                <a:spcPct val="80000"/>
              </a:lnSpc>
            </a:pPr>
            <a:r>
              <a:rPr lang="cs-CZ" sz="1800" b="1" smtClean="0">
                <a:solidFill>
                  <a:schemeClr val="tx1"/>
                </a:solidFill>
              </a:rPr>
              <a:t>Zásada zjišťování hospodářského výsledku v pravidelných intervalech (periodicita)</a:t>
            </a:r>
            <a:r>
              <a:rPr lang="cs-CZ" sz="1800" smtClean="0">
                <a:solidFill>
                  <a:schemeClr val="tx1"/>
                </a:solidFill>
              </a:rPr>
              <a:t> – účetní jednotka pravidelně zjišťuje a vykazuje výsledek hospodaření a její finanční situaci.</a:t>
            </a:r>
          </a:p>
          <a:p>
            <a:pPr>
              <a:lnSpc>
                <a:spcPct val="80000"/>
              </a:lnSpc>
            </a:pPr>
            <a:r>
              <a:rPr lang="cs-CZ" sz="1800" b="1" smtClean="0">
                <a:solidFill>
                  <a:schemeClr val="tx1"/>
                </a:solidFill>
              </a:rPr>
              <a:t>Bilanční kontinuita</a:t>
            </a:r>
            <a:r>
              <a:rPr lang="cs-CZ" sz="1800" smtClean="0">
                <a:solidFill>
                  <a:schemeClr val="tx1"/>
                </a:solidFill>
              </a:rPr>
              <a:t> - konečné a počáteční zůstatky stavů rozvahových účtů mezi účetními obdobími na sebe musí navazovat.</a:t>
            </a:r>
          </a:p>
          <a:p>
            <a:pPr>
              <a:lnSpc>
                <a:spcPct val="80000"/>
              </a:lnSpc>
            </a:pPr>
            <a:r>
              <a:rPr lang="cs-CZ" sz="1800" b="1" smtClean="0">
                <a:solidFill>
                  <a:srgbClr val="FF0000"/>
                </a:solidFill>
              </a:rPr>
              <a:t>Zásada objektivity účetních informací</a:t>
            </a:r>
            <a:r>
              <a:rPr lang="cs-CZ" sz="1800" smtClean="0">
                <a:solidFill>
                  <a:schemeClr val="tx1"/>
                </a:solidFill>
              </a:rPr>
              <a:t> – za objektivní se považují informace doložené účetním dokladem a vztahy aktiv ověřené </a:t>
            </a:r>
            <a:r>
              <a:rPr lang="cs-CZ" sz="1800" smtClean="0">
                <a:solidFill>
                  <a:srgbClr val="FF0000"/>
                </a:solidFill>
              </a:rPr>
              <a:t>inventarizací.</a:t>
            </a:r>
          </a:p>
          <a:p>
            <a:pPr>
              <a:lnSpc>
                <a:spcPct val="80000"/>
              </a:lnSpc>
            </a:pPr>
            <a:r>
              <a:rPr lang="cs-CZ" sz="1800" b="1" smtClean="0"/>
              <a:t>Akruální princip</a:t>
            </a:r>
            <a:r>
              <a:rPr lang="cs-CZ" sz="1800" smtClean="0"/>
              <a:t> - vyžaduje se účtování účetních případů do období se kterým časově a věcně souvisí (jedná se o časové rozlišení nákladů a výnosů).</a:t>
            </a:r>
          </a:p>
          <a:p>
            <a:pPr>
              <a:lnSpc>
                <a:spcPct val="80000"/>
              </a:lnSpc>
            </a:pPr>
            <a:endParaRPr lang="en-GB" sz="180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cs-CZ" smtClean="0"/>
              <a:t>Obecně uznávané účetní zásady</a:t>
            </a:r>
            <a:endParaRPr lang="en-GB" smtClean="0"/>
          </a:p>
        </p:txBody>
      </p:sp>
      <p:sp>
        <p:nvSpPr>
          <p:cNvPr id="123907" name="Rectangle 3"/>
          <p:cNvSpPr>
            <a:spLocks noGrp="1" noChangeArrowheads="1"/>
          </p:cNvSpPr>
          <p:nvPr>
            <p:ph type="body" idx="1"/>
          </p:nvPr>
        </p:nvSpPr>
        <p:spPr/>
        <p:txBody>
          <a:bodyPr/>
          <a:lstStyle/>
          <a:p>
            <a:pPr>
              <a:lnSpc>
                <a:spcPct val="80000"/>
              </a:lnSpc>
            </a:pPr>
            <a:r>
              <a:rPr lang="cs-CZ" sz="1800" b="1" smtClean="0">
                <a:solidFill>
                  <a:srgbClr val="FF0000"/>
                </a:solidFill>
              </a:rPr>
              <a:t>Zásada oceňování v historických cenách</a:t>
            </a:r>
            <a:r>
              <a:rPr lang="cs-CZ" sz="1800" smtClean="0"/>
              <a:t> – majetek se oceňuje v okamžiku pořízení. To znamená, že budoucí dopad cenových změn nebo pokles kupní síly peněz se nebere v úvahu.</a:t>
            </a:r>
          </a:p>
          <a:p>
            <a:pPr>
              <a:lnSpc>
                <a:spcPct val="80000"/>
              </a:lnSpc>
            </a:pPr>
            <a:r>
              <a:rPr lang="cs-CZ" sz="1800" b="1" smtClean="0"/>
              <a:t>Zásada stálosti metod účetnictví (konzistentnost)</a:t>
            </a:r>
            <a:r>
              <a:rPr lang="cs-CZ" sz="1800" smtClean="0"/>
              <a:t> – účtování operací, oceňování a odpisování aktiv a náplň jednotlivých položek výkazů jsou v jednotlivých letech stejné (konzistentní), zaručuje se srovnatelnost z hlediska času.</a:t>
            </a:r>
          </a:p>
          <a:p>
            <a:pPr>
              <a:lnSpc>
                <a:spcPct val="80000"/>
              </a:lnSpc>
            </a:pPr>
            <a:r>
              <a:rPr lang="cs-CZ" sz="1800" b="1" smtClean="0">
                <a:solidFill>
                  <a:srgbClr val="FF0000"/>
                </a:solidFill>
              </a:rPr>
              <a:t>Zásada opatrnosti</a:t>
            </a:r>
            <a:r>
              <a:rPr lang="cs-CZ" sz="1800" smtClean="0"/>
              <a:t> – vykazují se  a do výše zisku promítají všechny předpokládané a očekávané ztráty rizika a znehodnocení majetku i když ještě nenastaly a jejich výše není spolehlivě zjistitelná. Tato zásada se realizuje tvorbou rezerv a opravných položek.</a:t>
            </a:r>
          </a:p>
          <a:p>
            <a:pPr>
              <a:lnSpc>
                <a:spcPct val="80000"/>
              </a:lnSpc>
            </a:pPr>
            <a:r>
              <a:rPr lang="cs-CZ" sz="1800" b="1" smtClean="0"/>
              <a:t>Zásada vymezení okamžiku realizace</a:t>
            </a:r>
            <a:r>
              <a:rPr lang="cs-CZ" sz="1800" smtClean="0"/>
              <a:t> – je to vymezení okamžiku ve kterém je možno účtovat na účty nákladů, výnosů a rozvahové účty (např. vystavení faktury, den provedení úhrady pohledávek nebo závazků).</a:t>
            </a:r>
          </a:p>
          <a:p>
            <a:pPr>
              <a:lnSpc>
                <a:spcPct val="80000"/>
              </a:lnSpc>
            </a:pPr>
            <a:r>
              <a:rPr lang="cs-CZ" sz="1800" b="1" smtClean="0"/>
              <a:t>Zásada zákazu vzájemného zúčtování (kompenzace)</a:t>
            </a:r>
            <a:r>
              <a:rPr lang="cs-CZ" sz="1800" smtClean="0"/>
              <a:t> – zákaz vzájemného vyrovnání mezi položkami výnosů a nákladů či jednotlivými položkami majetku a jeho zdroji.</a:t>
            </a:r>
            <a:br>
              <a:rPr lang="cs-CZ" sz="1800" smtClean="0"/>
            </a:br>
            <a:r>
              <a:rPr lang="cs-CZ" sz="1800" smtClean="0"/>
              <a:t>Výjimky( napr. pohledávky a závazky vůči stejné osobě, které mají splatnost do 1 roku a jsou vedeny ve stejných měnách (např. zápočet)</a:t>
            </a:r>
          </a:p>
          <a:p>
            <a:pPr>
              <a:lnSpc>
                <a:spcPct val="80000"/>
              </a:lnSpc>
            </a:pPr>
            <a:r>
              <a:rPr lang="cs-CZ" sz="1800" b="1" smtClean="0"/>
              <a:t>Přednost obsahu před formou</a:t>
            </a:r>
            <a:r>
              <a:rPr lang="cs-CZ" sz="1800" smtClean="0"/>
              <a:t> - nejdůležitějším hlediskem je obsah účetních informací, forma je taktéž podstatná, ale je až druhořadá.</a:t>
            </a:r>
            <a:endParaRPr lang="en-GB" sz="1800" smtClean="0"/>
          </a:p>
          <a:p>
            <a:pPr>
              <a:lnSpc>
                <a:spcPct val="80000"/>
              </a:lnSpc>
            </a:pPr>
            <a:endParaRPr lang="en-GB"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cs-CZ" smtClean="0"/>
              <a:t>Obecně uznávané účetní zásady</a:t>
            </a:r>
            <a:endParaRPr lang="en-GB" smtClean="0"/>
          </a:p>
        </p:txBody>
      </p:sp>
      <p:sp>
        <p:nvSpPr>
          <p:cNvPr id="126979" name="Rectangle 3"/>
          <p:cNvSpPr>
            <a:spLocks noGrp="1" noChangeArrowheads="1"/>
          </p:cNvSpPr>
          <p:nvPr>
            <p:ph type="body" idx="1"/>
          </p:nvPr>
        </p:nvSpPr>
        <p:spPr/>
        <p:txBody>
          <a:bodyPr/>
          <a:lstStyle/>
          <a:p>
            <a:pPr>
              <a:buFontTx/>
              <a:buNone/>
            </a:pPr>
            <a:endParaRPr lang="cs-CZ" smtClean="0"/>
          </a:p>
          <a:p>
            <a:pPr>
              <a:buFontTx/>
              <a:buNone/>
            </a:pPr>
            <a:r>
              <a:rPr lang="cs-CZ" smtClean="0"/>
              <a:t>Jaké jsou základní účetní zásady pro oblast zásob?</a:t>
            </a:r>
            <a:endParaRPr lang="en-GB" smtClean="0"/>
          </a:p>
          <a:p>
            <a:pPr>
              <a:buFontTx/>
              <a:buNone/>
            </a:pPr>
            <a:endParaRPr lang="cs-CZ" smtClean="0"/>
          </a:p>
          <a:p>
            <a:pPr>
              <a:buFontTx/>
              <a:buNone/>
            </a:pPr>
            <a:r>
              <a:rPr lang="cs-CZ" smtClean="0"/>
              <a:t>Zásada oceňování</a:t>
            </a:r>
          </a:p>
          <a:p>
            <a:pPr>
              <a:buFontTx/>
              <a:buNone/>
            </a:pPr>
            <a:endParaRPr lang="en-GB" smtClean="0"/>
          </a:p>
          <a:p>
            <a:pPr>
              <a:buFontTx/>
              <a:buNone/>
            </a:pPr>
            <a:r>
              <a:rPr lang="cs-CZ" smtClean="0"/>
              <a:t>Zásada inventarizace</a:t>
            </a:r>
          </a:p>
          <a:p>
            <a:pPr>
              <a:buFontTx/>
              <a:buNone/>
            </a:pPr>
            <a:endParaRPr lang="en-GB" smtClean="0"/>
          </a:p>
          <a:p>
            <a:pPr>
              <a:buFontTx/>
              <a:buNone/>
            </a:pPr>
            <a:r>
              <a:rPr lang="cs-CZ" smtClean="0"/>
              <a:t>Zásada zveřejnění</a:t>
            </a:r>
          </a:p>
          <a:p>
            <a:pPr>
              <a:buFontTx/>
              <a:buNone/>
            </a:pPr>
            <a:endParaRPr lang="cs-CZ" smtClean="0"/>
          </a:p>
          <a:p>
            <a:pPr>
              <a:buFontTx/>
              <a:buNone/>
            </a:pPr>
            <a:endParaRPr lang="cs-CZ" smtClean="0"/>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3" end="3"/>
                                            </p:txEl>
                                          </p:spTgt>
                                        </p:tgtEl>
                                        <p:attrNameLst>
                                          <p:attrName>style.visibility</p:attrName>
                                        </p:attrNameLst>
                                      </p:cBhvr>
                                      <p:to>
                                        <p:strVal val="visible"/>
                                      </p:to>
                                    </p:set>
                                    <p:anim calcmode="lin" valueType="num">
                                      <p:cBhvr additive="base">
                                        <p:cTn id="7" dur="20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269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5" end="5"/>
                                            </p:txEl>
                                          </p:spTgt>
                                        </p:tgtEl>
                                        <p:attrNameLst>
                                          <p:attrName>style.visibility</p:attrName>
                                        </p:attrNameLst>
                                      </p:cBhvr>
                                      <p:to>
                                        <p:strVal val="visible"/>
                                      </p:to>
                                    </p:set>
                                    <p:anim calcmode="lin" valueType="num">
                                      <p:cBhvr additive="base">
                                        <p:cTn id="13" dur="20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69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6979">
                                            <p:txEl>
                                              <p:pRg st="7" end="7"/>
                                            </p:txEl>
                                          </p:spTgt>
                                        </p:tgtEl>
                                        <p:attrNameLst>
                                          <p:attrName>style.visibility</p:attrName>
                                        </p:attrNameLst>
                                      </p:cBhvr>
                                      <p:to>
                                        <p:strVal val="visible"/>
                                      </p:to>
                                    </p:set>
                                    <p:anim calcmode="lin" valueType="num">
                                      <p:cBhvr additive="base">
                                        <p:cTn id="19" dur="2000" fill="hold"/>
                                        <p:tgtEl>
                                          <p:spTgt spid="126979">
                                            <p:txEl>
                                              <p:pRg st="7" end="7"/>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269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smtClean="0"/>
              <a:t>Mezinárodní účetní standard 2 - </a:t>
            </a:r>
            <a:r>
              <a:rPr lang="cs-CZ" i="1" smtClean="0"/>
              <a:t>Zásoby</a:t>
            </a:r>
          </a:p>
        </p:txBody>
      </p:sp>
      <p:sp>
        <p:nvSpPr>
          <p:cNvPr id="52227" name="Rectangle 3"/>
          <p:cNvSpPr>
            <a:spLocks noGrp="1" noChangeArrowheads="1"/>
          </p:cNvSpPr>
          <p:nvPr>
            <p:ph type="body" idx="1"/>
          </p:nvPr>
        </p:nvSpPr>
        <p:spPr/>
        <p:txBody>
          <a:bodyPr/>
          <a:lstStyle/>
          <a:p>
            <a:pPr>
              <a:lnSpc>
                <a:spcPct val="90000"/>
              </a:lnSpc>
              <a:buFontTx/>
              <a:buNone/>
            </a:pPr>
            <a:r>
              <a:rPr lang="en-GB" b="1" smtClean="0"/>
              <a:t>Cíl</a:t>
            </a:r>
            <a:endParaRPr lang="cs-CZ" b="1" smtClean="0"/>
          </a:p>
          <a:p>
            <a:pPr>
              <a:lnSpc>
                <a:spcPct val="90000"/>
              </a:lnSpc>
              <a:buFontTx/>
              <a:buNone/>
            </a:pPr>
            <a:endParaRPr lang="cs-CZ" b="1" smtClean="0"/>
          </a:p>
          <a:p>
            <a:pPr>
              <a:lnSpc>
                <a:spcPct val="90000"/>
              </a:lnSpc>
            </a:pPr>
            <a:r>
              <a:rPr lang="cs-CZ" smtClean="0"/>
              <a:t>Cílem tohoto standardu je stanovit způsob účetního zobrazení zásob. Hlavní otázkou účetnictví o zásobách je vyjádření úrovně nákladů na pořízení, která má být uznána jako aktivum a vedena jako aktivum až do okamžiku,kdy budou realizovány související výnosy. </a:t>
            </a:r>
          </a:p>
          <a:p>
            <a:pPr>
              <a:lnSpc>
                <a:spcPct val="90000"/>
              </a:lnSpc>
            </a:pPr>
            <a:r>
              <a:rPr lang="cs-CZ" smtClean="0"/>
              <a:t>Standard popisuje, jak identifikovat náklady na pořízení a jak je následně uznat jako náklady ovlivňující zisk, včetně postupů pro jakékoliv snížení jejich ocenění na čistou realizovatelnou hodnotu. </a:t>
            </a:r>
          </a:p>
          <a:p>
            <a:pPr>
              <a:lnSpc>
                <a:spcPct val="90000"/>
              </a:lnSpc>
            </a:pPr>
            <a:r>
              <a:rPr lang="cs-CZ" smtClean="0"/>
              <a:t>Standard také popisuje nákladové vzorce, které se využívají při přiřazování nákladů pořízení různým druhům zásob.</a:t>
            </a: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06363" y="6165850"/>
            <a:ext cx="533400" cy="284163"/>
          </a:xfrm>
          <a:prstGeom prst="rect">
            <a:avLst/>
          </a:prstGeom>
          <a:noFill/>
          <a:ln>
            <a:miter lim="800000"/>
            <a:headEnd/>
            <a:tailEnd/>
          </a:ln>
        </p:spPr>
        <p:txBody>
          <a:bodyPr/>
          <a:lstStyle/>
          <a:p>
            <a:pPr>
              <a:defRPr/>
            </a:pPr>
            <a:fld id="{7D40AD96-5BC2-4756-9AAF-0C2C2583A055}" type="slidenum">
              <a:rPr lang="en-GB" altLang="en-GB" sz="1000">
                <a:solidFill>
                  <a:srgbClr val="B2B2B2"/>
                </a:solidFill>
                <a:latin typeface="+mn-lt"/>
              </a:rPr>
              <a:pPr>
                <a:defRPr/>
              </a:pPr>
              <a:t>2</a:t>
            </a:fld>
            <a:endParaRPr lang="en-GB" altLang="en-GB" sz="1000">
              <a:solidFill>
                <a:srgbClr val="B2B2B2"/>
              </a:solidFill>
              <a:latin typeface="+mn-lt"/>
            </a:endParaRPr>
          </a:p>
        </p:txBody>
      </p:sp>
      <p:sp>
        <p:nvSpPr>
          <p:cNvPr id="65539" name="Footer Placeholder 4"/>
          <p:cNvSpPr txBox="1">
            <a:spLocks noGrp="1"/>
          </p:cNvSpPr>
          <p:nvPr/>
        </p:nvSpPr>
        <p:spPr bwMode="auto">
          <a:xfrm>
            <a:off x="57150" y="6624638"/>
            <a:ext cx="7993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r>
              <a:rPr lang="en-US" sz="700">
                <a:solidFill>
                  <a:srgbClr val="969696"/>
                </a:solidFill>
                <a:latin typeface="Arial Unicode MS" pitchFamily="34" charset="-128"/>
              </a:rPr>
              <a:t>The content of this presentation is confidential and should not be distributed to a third party without prior authorisation from Edwards. © Edwards Limited 2011</a:t>
            </a:r>
          </a:p>
        </p:txBody>
      </p:sp>
      <p:sp>
        <p:nvSpPr>
          <p:cNvPr id="22530" name="Rectangle 2"/>
          <p:cNvSpPr>
            <a:spLocks noGrp="1" noChangeArrowheads="1"/>
          </p:cNvSpPr>
          <p:nvPr>
            <p:ph type="title" idx="4294967295"/>
          </p:nvPr>
        </p:nvSpPr>
        <p:spPr/>
        <p:txBody>
          <a:bodyPr/>
          <a:lstStyle/>
          <a:p>
            <a:pPr eaLnBrk="1" hangingPunct="1">
              <a:defRPr/>
            </a:pPr>
            <a:r>
              <a:rPr lang="en-GB" cap="all" dirty="0" smtClean="0">
                <a:latin typeface="Trebuchet MS" pitchFamily="34" charset="0"/>
              </a:rPr>
              <a:t>Confidentiality Statement</a:t>
            </a:r>
          </a:p>
        </p:txBody>
      </p:sp>
      <p:sp>
        <p:nvSpPr>
          <p:cNvPr id="65541" name="Rectangle 3"/>
          <p:cNvSpPr>
            <a:spLocks noGrp="1" noChangeArrowheads="1"/>
          </p:cNvSpPr>
          <p:nvPr>
            <p:ph type="body" idx="4294967295"/>
          </p:nvPr>
        </p:nvSpPr>
        <p:spPr>
          <a:xfrm>
            <a:off x="488950" y="1341438"/>
            <a:ext cx="8929688" cy="4895850"/>
          </a:xfrm>
        </p:spPr>
        <p:txBody>
          <a:bodyPr/>
          <a:lstStyle/>
          <a:p>
            <a:pPr marL="457200" indent="-457200" eaLnBrk="1" hangingPunct="1">
              <a:lnSpc>
                <a:spcPct val="125000"/>
              </a:lnSpc>
              <a:spcBef>
                <a:spcPct val="35000"/>
              </a:spcBef>
              <a:buFontTx/>
              <a:buNone/>
            </a:pPr>
            <a:r>
              <a:rPr lang="en-GB" sz="1800" smtClean="0">
                <a:latin typeface="Trebuchet MS" pitchFamily="34" charset="0"/>
              </a:rPr>
              <a:t>	</a:t>
            </a:r>
            <a:r>
              <a:rPr lang="en-GB" sz="1800" smtClean="0"/>
              <a:t>This presentation has been prepared exclusively for the benefit and use of Edwards and does not carry any right of publication or disclosure, in whole or in part, to any other party. This presentation is the property of Edwards. Neither this presentation nor any of its contents may be used for any purpose without the prior written consent of Edwards. This presentation includes certain statements, estimates, targets and projections as to anticipated future business performance. Such may reflect significant assumptions and subjective judgements by Edwards which may or may not prove to be correct. Edwards makes no representations as to the accuracy, completeness or fairness of this presentation and so far as is permitted by law, no responsibility or liability whatsoever is accepted by Edwards for the accuracy or sufficiency thereof or for any errors, omissions, or misstatements relating thereto.</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cs-CZ" smtClean="0"/>
              <a:t>Mezinárodní účetní standard 2 – </a:t>
            </a:r>
            <a:r>
              <a:rPr lang="cs-CZ" i="1" smtClean="0"/>
              <a:t>Zásoby - Definice</a:t>
            </a:r>
            <a:endParaRPr lang="en-GB" i="1" smtClean="0"/>
          </a:p>
        </p:txBody>
      </p:sp>
      <p:sp>
        <p:nvSpPr>
          <p:cNvPr id="53251" name="Rectangle 3"/>
          <p:cNvSpPr>
            <a:spLocks noGrp="1" noChangeArrowheads="1"/>
          </p:cNvSpPr>
          <p:nvPr>
            <p:ph type="body" idx="1"/>
          </p:nvPr>
        </p:nvSpPr>
        <p:spPr/>
        <p:txBody>
          <a:bodyPr/>
          <a:lstStyle/>
          <a:p>
            <a:pPr>
              <a:buFontTx/>
              <a:buNone/>
            </a:pPr>
            <a:r>
              <a:rPr lang="cs-CZ" smtClean="0"/>
              <a:t>Tento standard se používá pro všechny zásoby s výjimkou:</a:t>
            </a:r>
          </a:p>
          <a:p>
            <a:pPr>
              <a:buFontTx/>
              <a:buNone/>
            </a:pPr>
            <a:endParaRPr lang="cs-CZ" smtClean="0"/>
          </a:p>
          <a:p>
            <a:r>
              <a:rPr lang="cs-CZ" smtClean="0"/>
              <a:t>(a) nedokončené výroby vznikající na základě smluv o zhotovení, včetně přímo souvisejících servisních smluv (viz IAS 11 </a:t>
            </a:r>
            <a:r>
              <a:rPr lang="cs-CZ" i="1" smtClean="0"/>
              <a:t>Smlouvy o zhotovení</a:t>
            </a:r>
            <a:r>
              <a:rPr lang="cs-CZ" smtClean="0"/>
              <a:t>);</a:t>
            </a:r>
          </a:p>
          <a:p>
            <a:r>
              <a:rPr lang="cs-CZ" smtClean="0"/>
              <a:t>(b) finančních nástrojů; (viz IAS 32 </a:t>
            </a:r>
            <a:r>
              <a:rPr lang="cs-CZ" i="1" smtClean="0"/>
              <a:t>Finanční nástroje: vykazování a IAS 39 Finanční nástroje: účtování a oceňování); </a:t>
            </a:r>
            <a:endParaRPr lang="cs-CZ" smtClean="0"/>
          </a:p>
          <a:p>
            <a:r>
              <a:rPr lang="cs-CZ" smtClean="0"/>
              <a:t>(c) biologických aktiv souvisejících se zemědělskou činností a zemědělské produkce až do sklizně (viz IAS 41 </a:t>
            </a:r>
            <a:r>
              <a:rPr lang="cs-CZ" i="1" smtClean="0"/>
              <a:t>Zemědělství</a:t>
            </a:r>
            <a:r>
              <a:rPr lang="cs-CZ"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smtClean="0"/>
              <a:t>Mezinárodní účetní standard 2 - </a:t>
            </a:r>
            <a:r>
              <a:rPr lang="cs-CZ" i="1" smtClean="0"/>
              <a:t>Zásoby - Definice</a:t>
            </a:r>
            <a:endParaRPr lang="en-GB" i="1" smtClean="0"/>
          </a:p>
        </p:txBody>
      </p:sp>
      <p:sp>
        <p:nvSpPr>
          <p:cNvPr id="54275" name="Rectangle 3"/>
          <p:cNvSpPr>
            <a:spLocks noGrp="1" noChangeArrowheads="1"/>
          </p:cNvSpPr>
          <p:nvPr>
            <p:ph type="body" idx="1"/>
          </p:nvPr>
        </p:nvSpPr>
        <p:spPr/>
        <p:txBody>
          <a:bodyPr/>
          <a:lstStyle/>
          <a:p>
            <a:pPr>
              <a:buFontTx/>
              <a:buNone/>
            </a:pPr>
            <a:r>
              <a:rPr lang="cs-CZ" sz="2000" i="1" smtClean="0"/>
              <a:t>Zásoby </a:t>
            </a:r>
            <a:r>
              <a:rPr lang="cs-CZ" sz="2000" smtClean="0"/>
              <a:t>jsou aktiva:</a:t>
            </a:r>
          </a:p>
          <a:p>
            <a:pPr>
              <a:buFontTx/>
              <a:buNone/>
            </a:pPr>
            <a:endParaRPr lang="cs-CZ" sz="2000" smtClean="0"/>
          </a:p>
          <a:p>
            <a:pPr>
              <a:buFontTx/>
              <a:buNone/>
            </a:pPr>
            <a:r>
              <a:rPr lang="cs-CZ" sz="2000" smtClean="0"/>
              <a:t>(a) držená za účelem prodeje v běžném podnikání;</a:t>
            </a:r>
          </a:p>
          <a:p>
            <a:pPr>
              <a:buFontTx/>
              <a:buNone/>
            </a:pPr>
            <a:r>
              <a:rPr lang="cs-CZ" sz="2000" smtClean="0"/>
              <a:t>(b) v procesu výroby pro takovýto prodej; nebo</a:t>
            </a:r>
          </a:p>
          <a:p>
            <a:pPr>
              <a:buFontTx/>
              <a:buNone/>
            </a:pPr>
            <a:r>
              <a:rPr lang="cs-CZ" sz="2000" smtClean="0"/>
              <a:t>(c) ve formě materiálu nebo obdobných dodávek, které se spotřebují ve výrobním procesu nebo při poskytování služeb.</a:t>
            </a:r>
          </a:p>
          <a:p>
            <a:endParaRPr lang="cs-CZ" sz="2000" smtClean="0"/>
          </a:p>
          <a:p>
            <a:pPr>
              <a:buFontTx/>
              <a:buNone/>
            </a:pPr>
            <a:r>
              <a:rPr lang="cs-CZ" sz="2000" i="1" smtClean="0"/>
              <a:t>Čistá realizovatelná hodnota </a:t>
            </a:r>
            <a:r>
              <a:rPr lang="cs-CZ" sz="2000" smtClean="0"/>
              <a:t>je odhadnutá prodejní cena v běžném podnikání </a:t>
            </a:r>
          </a:p>
          <a:p>
            <a:pPr>
              <a:buFontTx/>
              <a:buNone/>
            </a:pPr>
            <a:r>
              <a:rPr lang="cs-CZ" sz="2000" smtClean="0"/>
              <a:t>snížená o odhadnuté náklady na dokončení a odhadované náklady nutné k </a:t>
            </a:r>
          </a:p>
          <a:p>
            <a:pPr>
              <a:buFontTx/>
              <a:buNone/>
            </a:pPr>
            <a:r>
              <a:rPr lang="cs-CZ" sz="2000" smtClean="0"/>
              <a:t>uskutečnění prodeje. </a:t>
            </a:r>
          </a:p>
          <a:p>
            <a:pPr>
              <a:buFontTx/>
              <a:buNone/>
            </a:pPr>
            <a:endParaRPr lang="cs-CZ" sz="2000" smtClean="0"/>
          </a:p>
          <a:p>
            <a:pPr>
              <a:buFontTx/>
              <a:buNone/>
            </a:pPr>
            <a:r>
              <a:rPr lang="cs-CZ" sz="2000" smtClean="0"/>
              <a:t>Čistá realizovatelná hodnota je čistá částka, kterou účetní jednotka očekává,</a:t>
            </a:r>
          </a:p>
          <a:p>
            <a:pPr>
              <a:buFontTx/>
              <a:buNone/>
            </a:pPr>
            <a:r>
              <a:rPr lang="cs-CZ" sz="2000" smtClean="0"/>
              <a:t>že získá z prodeje zásob při běžném podnikání.</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cs-CZ" smtClean="0"/>
              <a:t>Mezinárodní účetní standard 2 – </a:t>
            </a:r>
            <a:r>
              <a:rPr lang="cs-CZ" i="1" smtClean="0"/>
              <a:t>Zásoby - Definice</a:t>
            </a:r>
            <a:endParaRPr lang="en-GB" i="1" smtClean="0"/>
          </a:p>
        </p:txBody>
      </p:sp>
      <p:sp>
        <p:nvSpPr>
          <p:cNvPr id="88067" name="Rectangle 3"/>
          <p:cNvSpPr>
            <a:spLocks noGrp="1" noChangeArrowheads="1"/>
          </p:cNvSpPr>
          <p:nvPr>
            <p:ph type="body" idx="1"/>
          </p:nvPr>
        </p:nvSpPr>
        <p:spPr/>
        <p:txBody>
          <a:bodyPr/>
          <a:lstStyle/>
          <a:p>
            <a:pPr>
              <a:buFontTx/>
              <a:buNone/>
            </a:pPr>
            <a:r>
              <a:rPr lang="cs-CZ" sz="1400" i="1" smtClean="0"/>
              <a:t>Příklad:</a:t>
            </a:r>
          </a:p>
          <a:p>
            <a:pPr>
              <a:buFontTx/>
              <a:buNone/>
            </a:pPr>
            <a:r>
              <a:rPr lang="cs-CZ" sz="1400" i="1" smtClean="0"/>
              <a:t>Jak by jste klasifikovali zásoby – jaké kategorie znáte?</a:t>
            </a:r>
          </a:p>
          <a:p>
            <a:pPr>
              <a:buFontTx/>
              <a:buNone/>
            </a:pPr>
            <a:endParaRPr lang="cs-CZ" sz="1400" smtClean="0"/>
          </a:p>
          <a:p>
            <a:pPr>
              <a:buFontTx/>
              <a:buNone/>
            </a:pPr>
            <a:r>
              <a:rPr lang="cs-CZ" sz="1400" smtClean="0"/>
              <a:t>Zásoby zahrnují </a:t>
            </a:r>
          </a:p>
          <a:p>
            <a:r>
              <a:rPr lang="cs-CZ" sz="1400" smtClean="0"/>
              <a:t>zboží nakoupené a určené dalšímu prodeji, včetně například zboží, které za účelem dalšího prodeje pořizuje maloobchodní prodejce </a:t>
            </a:r>
          </a:p>
          <a:p>
            <a:r>
              <a:rPr lang="cs-CZ" sz="1400" smtClean="0"/>
              <a:t>účetní jednotkou vyrobené hotové výrobky </a:t>
            </a:r>
          </a:p>
          <a:p>
            <a:r>
              <a:rPr lang="cs-CZ" sz="1400" smtClean="0"/>
              <a:t>nedokončenou výrobu </a:t>
            </a:r>
          </a:p>
          <a:p>
            <a:r>
              <a:rPr lang="cs-CZ" sz="1400" smtClean="0"/>
              <a:t>materiál a obdobné dodávky určené ke spotřebě ve výrobním procesu.</a:t>
            </a:r>
          </a:p>
          <a:p>
            <a:pPr>
              <a:buFontTx/>
              <a:buNone/>
            </a:pPr>
            <a:endParaRPr lang="cs-CZ" sz="1400" smtClean="0"/>
          </a:p>
          <a:p>
            <a:pPr>
              <a:buFontTx/>
              <a:buNone/>
            </a:pPr>
            <a:r>
              <a:rPr lang="cs-CZ" sz="1400" smtClean="0"/>
              <a:t>Společnost Edwards</a:t>
            </a:r>
          </a:p>
          <a:p>
            <a:r>
              <a:rPr lang="cs-CZ" sz="1400" b="1" i="1" smtClean="0"/>
              <a:t>Surový materiál</a:t>
            </a:r>
            <a:r>
              <a:rPr lang="en-GB" sz="1400" b="1" i="1" smtClean="0"/>
              <a:t>:</a:t>
            </a:r>
            <a:r>
              <a:rPr lang="en-GB" sz="1400" smtClean="0"/>
              <a:t> </a:t>
            </a:r>
            <a:r>
              <a:rPr lang="cs-CZ" sz="1400" smtClean="0"/>
              <a:t>představuje materiálové položky a komponenty, které ještě nebyly použity v procesu výroby</a:t>
            </a:r>
            <a:r>
              <a:rPr lang="en-GB" sz="1400" smtClean="0"/>
              <a:t>  </a:t>
            </a:r>
            <a:endParaRPr lang="en-GB" sz="1400" b="1" i="1" smtClean="0"/>
          </a:p>
          <a:p>
            <a:r>
              <a:rPr lang="cs-CZ" sz="1400" b="1" i="1" smtClean="0"/>
              <a:t>Nedokončená výroba</a:t>
            </a:r>
            <a:r>
              <a:rPr lang="en-GB" sz="1400" smtClean="0"/>
              <a:t>: </a:t>
            </a:r>
            <a:r>
              <a:rPr lang="cs-CZ" sz="1400" smtClean="0"/>
              <a:t>představuje hodnotu zásob, které prošly do výrobního procesu ale ještě nebyly dokončeny, včetně zásob, které budou transferovány v rámci skupiny Edwards pro další spracování</a:t>
            </a:r>
            <a:endParaRPr lang="en-GB" sz="1400" b="1" i="1" smtClean="0"/>
          </a:p>
          <a:p>
            <a:r>
              <a:rPr lang="cs-CZ" sz="1400" b="1" i="1" smtClean="0"/>
              <a:t>Hotové výrobky</a:t>
            </a:r>
            <a:r>
              <a:rPr lang="en-GB" sz="1400" b="1" i="1" smtClean="0"/>
              <a:t>:</a:t>
            </a:r>
            <a:r>
              <a:rPr lang="en-GB" sz="1400" smtClean="0"/>
              <a:t> </a:t>
            </a:r>
            <a:r>
              <a:rPr lang="cs-CZ" sz="1400" smtClean="0"/>
              <a:t>představují zásoby vyrobené Edwards. Tyto zahrnují </a:t>
            </a:r>
            <a:r>
              <a:rPr lang="en-GB" sz="1400" smtClean="0"/>
              <a:t>(1) </a:t>
            </a:r>
            <a:r>
              <a:rPr lang="cs-CZ" sz="1400" smtClean="0"/>
              <a:t>Výrobky určeny na prodej</a:t>
            </a:r>
            <a:r>
              <a:rPr lang="en-GB" sz="1400" smtClean="0"/>
              <a:t> (2)</a:t>
            </a:r>
            <a:r>
              <a:rPr lang="cs-CZ" sz="1400" smtClean="0"/>
              <a:t> Výrobky na cestě mezi společnostmi </a:t>
            </a:r>
            <a:r>
              <a:rPr lang="en-GB" sz="1400" smtClean="0"/>
              <a:t>Edwards</a:t>
            </a:r>
            <a:r>
              <a:rPr lang="cs-CZ" sz="1400" smtClean="0"/>
              <a:t>, </a:t>
            </a:r>
            <a:r>
              <a:rPr lang="en-GB" sz="1400" smtClean="0"/>
              <a:t>(3) </a:t>
            </a:r>
            <a:r>
              <a:rPr lang="cs-CZ" sz="1400" smtClean="0"/>
              <a:t>Zásoby dodány zákazníkovi ale ještě nevyfakturovány</a:t>
            </a:r>
            <a:r>
              <a:rPr lang="en-GB" sz="1400" smtClean="0"/>
              <a:t> (</a:t>
            </a:r>
            <a:r>
              <a:rPr lang="cs-CZ" sz="1400" smtClean="0"/>
              <a:t>konsignační sklad</a:t>
            </a:r>
            <a:r>
              <a:rPr lang="en-GB" sz="1400" smtClean="0"/>
              <a:t>), (4) </a:t>
            </a:r>
            <a:r>
              <a:rPr lang="cs-CZ" sz="1400" smtClean="0"/>
              <a:t>Zásoby v zápůjčce</a:t>
            </a:r>
            <a:r>
              <a:rPr lang="en-GB" sz="1400" smtClean="0"/>
              <a:t>, (5) </a:t>
            </a:r>
            <a:r>
              <a:rPr lang="cs-CZ" sz="1400" smtClean="0"/>
              <a:t>Použité produkty vrácené zákazníkmi, u kterých se určuje prodejní cena, </a:t>
            </a:r>
            <a:r>
              <a:rPr lang="en-GB" sz="1400" smtClean="0"/>
              <a:t>(6) </a:t>
            </a:r>
            <a:r>
              <a:rPr lang="cs-CZ" sz="1400" smtClean="0"/>
              <a:t>Opravené pumpy na skladech (opravárenské centra), a jiné.</a:t>
            </a:r>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8067">
                                            <p:txEl>
                                              <p:pRg st="4" end="4"/>
                                            </p:txEl>
                                          </p:spTgt>
                                        </p:tgtEl>
                                        <p:attrNameLst>
                                          <p:attrName>style.visibility</p:attrName>
                                        </p:attrNameLst>
                                      </p:cBhvr>
                                      <p:to>
                                        <p:strVal val="visible"/>
                                      </p:to>
                                    </p:set>
                                    <p:anim calcmode="lin" valueType="num">
                                      <p:cBhvr additive="base">
                                        <p:cTn id="7" dur="20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806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88067">
                                            <p:txEl>
                                              <p:pRg st="5" end="5"/>
                                            </p:txEl>
                                          </p:spTgt>
                                        </p:tgtEl>
                                        <p:attrNameLst>
                                          <p:attrName>style.visibility</p:attrName>
                                        </p:attrNameLst>
                                      </p:cBhvr>
                                      <p:to>
                                        <p:strVal val="visible"/>
                                      </p:to>
                                    </p:set>
                                    <p:anim calcmode="lin" valueType="num">
                                      <p:cBhvr additive="base">
                                        <p:cTn id="13" dur="20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806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88067">
                                            <p:txEl>
                                              <p:pRg st="6" end="6"/>
                                            </p:txEl>
                                          </p:spTgt>
                                        </p:tgtEl>
                                        <p:attrNameLst>
                                          <p:attrName>style.visibility</p:attrName>
                                        </p:attrNameLst>
                                      </p:cBhvr>
                                      <p:to>
                                        <p:strVal val="visible"/>
                                      </p:to>
                                    </p:set>
                                    <p:anim calcmode="lin" valueType="num">
                                      <p:cBhvr additive="base">
                                        <p:cTn id="19" dur="20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806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88067">
                                            <p:txEl>
                                              <p:pRg st="7" end="7"/>
                                            </p:txEl>
                                          </p:spTgt>
                                        </p:tgtEl>
                                        <p:attrNameLst>
                                          <p:attrName>style.visibility</p:attrName>
                                        </p:attrNameLst>
                                      </p:cBhvr>
                                      <p:to>
                                        <p:strVal val="visible"/>
                                      </p:to>
                                    </p:set>
                                    <p:anim calcmode="lin" valueType="num">
                                      <p:cBhvr additive="base">
                                        <p:cTn id="25" dur="2000" fill="hold"/>
                                        <p:tgtEl>
                                          <p:spTgt spid="88067">
                                            <p:txEl>
                                              <p:pRg st="7" end="7"/>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806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8067">
                                            <p:txEl>
                                              <p:pRg st="9" end="9"/>
                                            </p:txEl>
                                          </p:spTgt>
                                        </p:tgtEl>
                                        <p:attrNameLst>
                                          <p:attrName>style.visibility</p:attrName>
                                        </p:attrNameLst>
                                      </p:cBhvr>
                                      <p:to>
                                        <p:strVal val="visible"/>
                                      </p:to>
                                    </p:set>
                                    <p:anim calcmode="lin" valueType="num">
                                      <p:cBhvr additive="base">
                                        <p:cTn id="31" dur="500" fill="hold"/>
                                        <p:tgtEl>
                                          <p:spTgt spid="8806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8067">
                                            <p:txEl>
                                              <p:pRg st="10" end="10"/>
                                            </p:txEl>
                                          </p:spTgt>
                                        </p:tgtEl>
                                        <p:attrNameLst>
                                          <p:attrName>style.visibility</p:attrName>
                                        </p:attrNameLst>
                                      </p:cBhvr>
                                      <p:to>
                                        <p:strVal val="visible"/>
                                      </p:to>
                                    </p:set>
                                    <p:anim calcmode="lin" valueType="num">
                                      <p:cBhvr additive="base">
                                        <p:cTn id="35" dur="500" fill="hold"/>
                                        <p:tgtEl>
                                          <p:spTgt spid="88067">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8067">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8067">
                                            <p:txEl>
                                              <p:pRg st="11" end="11"/>
                                            </p:txEl>
                                          </p:spTgt>
                                        </p:tgtEl>
                                        <p:attrNameLst>
                                          <p:attrName>style.visibility</p:attrName>
                                        </p:attrNameLst>
                                      </p:cBhvr>
                                      <p:to>
                                        <p:strVal val="visible"/>
                                      </p:to>
                                    </p:set>
                                    <p:anim calcmode="lin" valueType="num">
                                      <p:cBhvr additive="base">
                                        <p:cTn id="39" dur="500" fill="hold"/>
                                        <p:tgtEl>
                                          <p:spTgt spid="8806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8067">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8067">
                                            <p:txEl>
                                              <p:pRg st="12" end="12"/>
                                            </p:txEl>
                                          </p:spTgt>
                                        </p:tgtEl>
                                        <p:attrNameLst>
                                          <p:attrName>style.visibility</p:attrName>
                                        </p:attrNameLst>
                                      </p:cBhvr>
                                      <p:to>
                                        <p:strVal val="visible"/>
                                      </p:to>
                                    </p:set>
                                    <p:anim calcmode="lin" valueType="num">
                                      <p:cBhvr additive="base">
                                        <p:cTn id="43" dur="500" fill="hold"/>
                                        <p:tgtEl>
                                          <p:spTgt spid="8806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80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cs-CZ" smtClean="0"/>
              <a:t>Mezinárodní účetní standard 2 – </a:t>
            </a:r>
            <a:r>
              <a:rPr lang="cs-CZ" i="1" smtClean="0"/>
              <a:t>Zásoby - Oceňování</a:t>
            </a:r>
            <a:endParaRPr lang="en-GB" i="1" smtClean="0"/>
          </a:p>
        </p:txBody>
      </p:sp>
      <p:sp>
        <p:nvSpPr>
          <p:cNvPr id="89091" name="Rectangle 3"/>
          <p:cNvSpPr>
            <a:spLocks noGrp="1" noChangeArrowheads="1"/>
          </p:cNvSpPr>
          <p:nvPr>
            <p:ph type="body" idx="1"/>
          </p:nvPr>
        </p:nvSpPr>
        <p:spPr/>
        <p:txBody>
          <a:bodyPr/>
          <a:lstStyle/>
          <a:p>
            <a:pPr>
              <a:buFontTx/>
              <a:buNone/>
            </a:pPr>
            <a:r>
              <a:rPr lang="cs-CZ" b="1" smtClean="0"/>
              <a:t>Zásoby se oceňují na nižší z úrovní nákladů na pořízení a </a:t>
            </a:r>
          </a:p>
          <a:p>
            <a:pPr>
              <a:buFontTx/>
              <a:buNone/>
            </a:pPr>
            <a:r>
              <a:rPr lang="cs-CZ" b="1" smtClean="0"/>
              <a:t>čisté realizovatelné hodnoty.</a:t>
            </a:r>
          </a:p>
          <a:p>
            <a:pPr>
              <a:buFontTx/>
              <a:buNone/>
            </a:pPr>
            <a:r>
              <a:rPr lang="cs-CZ" smtClean="0"/>
              <a:t>Náklady na pořízení, resp. tvorbu zásob zahrnují veškeré: </a:t>
            </a:r>
          </a:p>
          <a:p>
            <a:r>
              <a:rPr lang="cs-CZ" smtClean="0"/>
              <a:t>náklady na nákup</a:t>
            </a:r>
            <a:r>
              <a:rPr lang="cs-CZ" b="1" smtClean="0"/>
              <a:t> </a:t>
            </a:r>
            <a:r>
              <a:rPr lang="cs-CZ" sz="1800" smtClean="0"/>
              <a:t>(cenu pořízení, dovozní cla, dopravu, náklady na manipulaci a ostatní náklady přímo přiřaditelné pořízení hotových výrobků, materiálu a služeb)</a:t>
            </a:r>
            <a:endParaRPr lang="cs-CZ" sz="1800" b="1" smtClean="0"/>
          </a:p>
          <a:p>
            <a:r>
              <a:rPr lang="cs-CZ" smtClean="0"/>
              <a:t>přeměnu a ostatní náklady vynaložené v souvislosti s uvedením zásob na jejich současné místo a do současného stavu </a:t>
            </a:r>
            <a:r>
              <a:rPr lang="cs-CZ" sz="1800" smtClean="0"/>
              <a:t>(náklady přímo související s jednotkami výroby, jako jsou přímé osobní náklady, fixní a variabilní výrobní režie, která byla vynaložena v souvislosti s přeměnou materiálu na hotové výrobky)</a:t>
            </a:r>
          </a:p>
          <a:p>
            <a:r>
              <a:rPr lang="cs-CZ" smtClean="0"/>
              <a:t>Ostatní náklady</a:t>
            </a:r>
          </a:p>
          <a:p>
            <a:pPr>
              <a:buFontTx/>
              <a:buNone/>
            </a:pPr>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2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90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2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90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2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909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2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909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20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909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20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8909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cs-CZ" sz="2000" smtClean="0"/>
              <a:t>Mezinárodní účetní standard 2 – </a:t>
            </a:r>
            <a:r>
              <a:rPr lang="cs-CZ" sz="2000" i="1" smtClean="0"/>
              <a:t>Zásoby – Oceňování</a:t>
            </a:r>
            <a:r>
              <a:rPr lang="en-GB" sz="2000" i="1" smtClean="0"/>
              <a:t> (Valuation)</a:t>
            </a:r>
          </a:p>
        </p:txBody>
      </p:sp>
      <p:sp>
        <p:nvSpPr>
          <p:cNvPr id="203779" name="Rectangle 3"/>
          <p:cNvSpPr>
            <a:spLocks noGrp="1" noChangeArrowheads="1"/>
          </p:cNvSpPr>
          <p:nvPr>
            <p:ph type="body" idx="1"/>
          </p:nvPr>
        </p:nvSpPr>
        <p:spPr>
          <a:xfrm>
            <a:off x="415925" y="1125538"/>
            <a:ext cx="8929688" cy="4895850"/>
          </a:xfrm>
        </p:spPr>
        <p:txBody>
          <a:bodyPr/>
          <a:lstStyle/>
          <a:p>
            <a:pPr>
              <a:lnSpc>
                <a:spcPct val="80000"/>
              </a:lnSpc>
              <a:buFontTx/>
              <a:buNone/>
            </a:pPr>
            <a:r>
              <a:rPr lang="cs-CZ" sz="1800" b="1" smtClean="0"/>
              <a:t>Podmínkou oceňování zásob je oceňování ve skutečných nákladech.</a:t>
            </a:r>
          </a:p>
          <a:p>
            <a:pPr>
              <a:lnSpc>
                <a:spcPct val="80000"/>
              </a:lnSpc>
              <a:buFontTx/>
              <a:buNone/>
            </a:pPr>
            <a:endParaRPr lang="cs-CZ" sz="1800" b="1" smtClean="0"/>
          </a:p>
          <a:p>
            <a:pPr>
              <a:lnSpc>
                <a:spcPct val="80000"/>
              </a:lnSpc>
              <a:buFontTx/>
              <a:buNone/>
            </a:pPr>
            <a:r>
              <a:rPr lang="cs-CZ" sz="1800" b="1" smtClean="0"/>
              <a:t>Čistá realizovatelná hodnota</a:t>
            </a:r>
          </a:p>
          <a:p>
            <a:pPr>
              <a:lnSpc>
                <a:spcPct val="80000"/>
              </a:lnSpc>
              <a:buFontTx/>
              <a:buNone/>
            </a:pPr>
            <a:endParaRPr lang="cs-CZ" sz="1200" smtClean="0"/>
          </a:p>
          <a:p>
            <a:pPr>
              <a:lnSpc>
                <a:spcPct val="80000"/>
              </a:lnSpc>
              <a:buFontTx/>
              <a:buNone/>
            </a:pPr>
            <a:r>
              <a:rPr lang="cs-CZ" sz="1200" smtClean="0"/>
              <a:t>Náklady na pořízení zásob se nedaří vždy reprodukovat pokud jsou zásoby poškozené, zcela nebo částečně zastaralé, nebo </a:t>
            </a:r>
          </a:p>
          <a:p>
            <a:pPr>
              <a:lnSpc>
                <a:spcPct val="80000"/>
              </a:lnSpc>
              <a:buFontTx/>
              <a:buNone/>
            </a:pPr>
            <a:r>
              <a:rPr lang="cs-CZ" sz="1200" smtClean="0"/>
              <a:t>pokud  poklesly jejich prodejní ceny. Náklady na  pořízení zásob se nemusí podařit reprodukovat také v případě, že se zvýšily    </a:t>
            </a:r>
          </a:p>
          <a:p>
            <a:pPr>
              <a:lnSpc>
                <a:spcPct val="80000"/>
              </a:lnSpc>
              <a:buFontTx/>
              <a:buNone/>
            </a:pPr>
            <a:r>
              <a:rPr lang="cs-CZ" sz="1200" smtClean="0"/>
              <a:t>odhadované náklady na dokončení nebo odhadované náklady na uskutečnění prodeje. Snižování ocenění zásob pod úroveň </a:t>
            </a:r>
          </a:p>
          <a:p>
            <a:pPr>
              <a:lnSpc>
                <a:spcPct val="80000"/>
              </a:lnSpc>
              <a:buFontTx/>
              <a:buNone/>
            </a:pPr>
            <a:r>
              <a:rPr lang="cs-CZ" sz="1200" smtClean="0"/>
              <a:t>nákladů pořízení na úroveň čisté  realizovatelné hodnoty je postupem, který je v souladu s tím, že aktiva by neměla být oceněna </a:t>
            </a:r>
          </a:p>
          <a:p>
            <a:pPr>
              <a:lnSpc>
                <a:spcPct val="80000"/>
              </a:lnSpc>
              <a:buFontTx/>
              <a:buNone/>
            </a:pPr>
            <a:r>
              <a:rPr lang="cs-CZ" sz="1200" smtClean="0"/>
              <a:t>na úrovni vyšší, než je očekávaný efekt z jejich prodeje nebo užívání.</a:t>
            </a:r>
          </a:p>
          <a:p>
            <a:pPr>
              <a:lnSpc>
                <a:spcPct val="80000"/>
              </a:lnSpc>
              <a:buFontTx/>
              <a:buNone/>
            </a:pPr>
            <a:endParaRPr lang="cs-CZ" sz="1200" smtClean="0"/>
          </a:p>
          <a:p>
            <a:pPr>
              <a:lnSpc>
                <a:spcPct val="80000"/>
              </a:lnSpc>
              <a:buFontTx/>
              <a:buNone/>
            </a:pPr>
            <a:endParaRPr lang="cs-CZ" sz="1200" smtClean="0"/>
          </a:p>
          <a:p>
            <a:pPr>
              <a:lnSpc>
                <a:spcPct val="80000"/>
              </a:lnSpc>
              <a:buFontTx/>
              <a:buNone/>
            </a:pPr>
            <a:r>
              <a:rPr lang="cs-CZ" sz="1200" smtClean="0"/>
              <a:t>Provádí se na bázi individuálního přecenění.</a:t>
            </a:r>
          </a:p>
          <a:p>
            <a:pPr>
              <a:lnSpc>
                <a:spcPct val="80000"/>
              </a:lnSpc>
              <a:buFontTx/>
              <a:buNone/>
            </a:pPr>
            <a:r>
              <a:rPr lang="cs-CZ" sz="1200" smtClean="0"/>
              <a:t>Odhady čisté realizovatelné hodnoty jsou založeny na nejspolehlivějších podkladech, které jsou k dispozici v době odhadu, k </a:t>
            </a:r>
          </a:p>
          <a:p>
            <a:pPr>
              <a:lnSpc>
                <a:spcPct val="80000"/>
              </a:lnSpc>
              <a:buFontTx/>
              <a:buNone/>
            </a:pPr>
            <a:r>
              <a:rPr lang="cs-CZ" sz="1200" smtClean="0"/>
              <a:t>předpokládané hodnotě, která bude  realizována.</a:t>
            </a:r>
          </a:p>
          <a:p>
            <a:pPr>
              <a:lnSpc>
                <a:spcPct val="80000"/>
              </a:lnSpc>
              <a:buFontTx/>
              <a:buNone/>
            </a:pPr>
            <a:endParaRPr lang="cs-CZ" sz="1200" smtClean="0"/>
          </a:p>
          <a:p>
            <a:pPr>
              <a:lnSpc>
                <a:spcPct val="80000"/>
              </a:lnSpc>
              <a:buFontTx/>
              <a:buNone/>
            </a:pPr>
            <a:endParaRPr lang="cs-CZ" sz="1200" smtClean="0"/>
          </a:p>
          <a:p>
            <a:pPr>
              <a:lnSpc>
                <a:spcPct val="80000"/>
              </a:lnSpc>
              <a:buFontTx/>
              <a:buNone/>
            </a:pPr>
            <a:r>
              <a:rPr lang="cs-CZ" sz="1200" smtClean="0"/>
              <a:t>Opravná položka k zásobám</a:t>
            </a:r>
          </a:p>
          <a:p>
            <a:pPr>
              <a:lnSpc>
                <a:spcPct val="80000"/>
              </a:lnSpc>
            </a:pPr>
            <a:r>
              <a:rPr lang="cs-CZ" sz="1200" smtClean="0"/>
              <a:t>Opravnými položkami se vyjadřuje přechodné snížení hodnoty majetku </a:t>
            </a:r>
          </a:p>
          <a:p>
            <a:pPr>
              <a:lnSpc>
                <a:spcPct val="80000"/>
              </a:lnSpc>
            </a:pPr>
            <a:r>
              <a:rPr lang="cs-CZ" sz="1200" smtClean="0"/>
              <a:t>Opravná položka v Edwards (usage calculation) – materiál a hotové výrobky se můžou stat zastaralými v důsledku změn ve výrobních technologiích, změn v designu výrobku nebo poptávky.</a:t>
            </a:r>
          </a:p>
          <a:p>
            <a:pPr>
              <a:lnSpc>
                <a:spcPct val="80000"/>
              </a:lnSpc>
              <a:buFontTx/>
              <a:buNone/>
            </a:pPr>
            <a:endParaRPr lang="cs-CZ" sz="1200" smtClean="0"/>
          </a:p>
          <a:p>
            <a:pPr>
              <a:lnSpc>
                <a:spcPct val="80000"/>
              </a:lnSpc>
              <a:buFontTx/>
              <a:buNone/>
            </a:pPr>
            <a:endParaRPr lang="cs-CZ" sz="1200" smtClean="0"/>
          </a:p>
          <a:p>
            <a:pPr>
              <a:lnSpc>
                <a:spcPct val="80000"/>
              </a:lnSpc>
              <a:buFontTx/>
              <a:buNone/>
            </a:pPr>
            <a:r>
              <a:rPr lang="cs-CZ" sz="1200" smtClean="0"/>
              <a:t>Odpis a likvidace zásob</a:t>
            </a:r>
          </a:p>
          <a:p>
            <a:pPr>
              <a:lnSpc>
                <a:spcPct val="80000"/>
              </a:lnSpc>
              <a:buFontTx/>
              <a:buNone/>
            </a:pPr>
            <a:r>
              <a:rPr lang="cs-CZ" sz="1200" smtClean="0"/>
              <a:t>V případe nepoužitelnosti zásob v budoucnu společnost může přistoupit k odpisu zásob.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cs-CZ" smtClean="0"/>
              <a:t>Příklad Edwards – surový materiál</a:t>
            </a:r>
            <a:endParaRPr lang="en-GB" smtClean="0"/>
          </a:p>
        </p:txBody>
      </p:sp>
      <p:pic>
        <p:nvPicPr>
          <p:cNvPr id="16384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cs-CZ" smtClean="0"/>
              <a:t>Příklad Edwards – opracovaný díl</a:t>
            </a:r>
            <a:endParaRPr lang="en-GB" smtClean="0"/>
          </a:p>
        </p:txBody>
      </p:sp>
      <p:pic>
        <p:nvPicPr>
          <p:cNvPr id="16486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cs-CZ" smtClean="0"/>
              <a:t>Příklad Edwards – hotový výrobek</a:t>
            </a:r>
            <a:endParaRPr lang="en-GB" smtClean="0"/>
          </a:p>
        </p:txBody>
      </p:sp>
      <p:pic>
        <p:nvPicPr>
          <p:cNvPr id="16589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cs-CZ" sz="2000" smtClean="0"/>
              <a:t>Mezinárodní účetní standard 2 – </a:t>
            </a:r>
            <a:r>
              <a:rPr lang="cs-CZ" sz="2000" i="1" smtClean="0"/>
              <a:t>Zásoby - Kalkulace </a:t>
            </a:r>
            <a:r>
              <a:rPr lang="en-GB" sz="2000" i="1" smtClean="0"/>
              <a:t>(Costing)</a:t>
            </a:r>
          </a:p>
        </p:txBody>
      </p:sp>
      <p:sp>
        <p:nvSpPr>
          <p:cNvPr id="178179" name="Rectangle 3"/>
          <p:cNvSpPr>
            <a:spLocks noGrp="1" noChangeArrowheads="1"/>
          </p:cNvSpPr>
          <p:nvPr>
            <p:ph type="body" idx="1"/>
          </p:nvPr>
        </p:nvSpPr>
        <p:spPr/>
        <p:txBody>
          <a:bodyPr/>
          <a:lstStyle/>
          <a:p>
            <a:pPr>
              <a:buFontTx/>
              <a:buNone/>
            </a:pPr>
            <a:r>
              <a:rPr lang="cs-CZ" smtClean="0"/>
              <a:t>Uveďte prosím způsoby kalkulací zásob</a:t>
            </a:r>
          </a:p>
          <a:p>
            <a:pPr>
              <a:buFontTx/>
              <a:buNone/>
            </a:pPr>
            <a:endParaRPr lang="cs-CZ" smtClean="0"/>
          </a:p>
          <a:p>
            <a:pPr>
              <a:buFontTx/>
              <a:buNone/>
            </a:pPr>
            <a:r>
              <a:rPr lang="cs-CZ" smtClean="0"/>
              <a:t>nebo</a:t>
            </a:r>
          </a:p>
          <a:p>
            <a:pPr>
              <a:buFontTx/>
              <a:buNone/>
            </a:pPr>
            <a:endParaRPr lang="cs-CZ" smtClean="0"/>
          </a:p>
          <a:p>
            <a:pPr>
              <a:buFontTx/>
              <a:buNone/>
            </a:pPr>
            <a:r>
              <a:rPr lang="cs-CZ" smtClean="0"/>
              <a:t>Metody ocenění zásob</a:t>
            </a:r>
          </a:p>
          <a:p>
            <a:pPr>
              <a:buFontTx/>
              <a:buNone/>
            </a:pPr>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cs-CZ" sz="2000" smtClean="0"/>
              <a:t>Mezinárodní účetní standard 2 – </a:t>
            </a:r>
            <a:r>
              <a:rPr lang="cs-CZ" sz="2000" i="1" smtClean="0"/>
              <a:t>Zásoby - Kalkulace </a:t>
            </a:r>
            <a:r>
              <a:rPr lang="en-GB" sz="2000" i="1" smtClean="0"/>
              <a:t>(Costing)</a:t>
            </a:r>
          </a:p>
        </p:txBody>
      </p:sp>
      <p:sp>
        <p:nvSpPr>
          <p:cNvPr id="90115" name="Rectangle 3"/>
          <p:cNvSpPr>
            <a:spLocks noGrp="1" noChangeArrowheads="1"/>
          </p:cNvSpPr>
          <p:nvPr>
            <p:ph type="body" idx="1"/>
          </p:nvPr>
        </p:nvSpPr>
        <p:spPr/>
        <p:txBody>
          <a:bodyPr/>
          <a:lstStyle/>
          <a:p>
            <a:pPr>
              <a:lnSpc>
                <a:spcPct val="80000"/>
              </a:lnSpc>
              <a:buFontTx/>
              <a:buNone/>
            </a:pPr>
            <a:r>
              <a:rPr lang="cs-CZ" sz="1800" b="1" smtClean="0"/>
              <a:t>Individuální pořizovací náklady</a:t>
            </a:r>
          </a:p>
          <a:p>
            <a:pPr>
              <a:lnSpc>
                <a:spcPct val="80000"/>
              </a:lnSpc>
              <a:buFontTx/>
              <a:buNone/>
            </a:pPr>
            <a:r>
              <a:rPr lang="cs-CZ" sz="1400" smtClean="0"/>
              <a:t>Ocenění položek zásob, které nejsou běžně zaměnitelné, a výrobků nebo služeb vyráběných a poskytovaných </a:t>
            </a:r>
          </a:p>
          <a:p>
            <a:pPr>
              <a:lnSpc>
                <a:spcPct val="80000"/>
              </a:lnSpc>
              <a:buFontTx/>
              <a:buNone/>
            </a:pPr>
            <a:r>
              <a:rPr lang="cs-CZ" sz="1400" smtClean="0"/>
              <a:t>pro konkrétní, jednoznačně vymezené projekty, se provádí takovým způsobem, aby bylo možno vyjádřit jejich </a:t>
            </a:r>
          </a:p>
          <a:p>
            <a:pPr>
              <a:lnSpc>
                <a:spcPct val="80000"/>
              </a:lnSpc>
              <a:buFontTx/>
              <a:buNone/>
            </a:pPr>
            <a:r>
              <a:rPr lang="cs-CZ" sz="1400" smtClean="0"/>
              <a:t>individuální pořizovací náklady (konkrétním položkám zásob se přiřazují jejich konkrétní náklady).</a:t>
            </a:r>
          </a:p>
          <a:p>
            <a:pPr>
              <a:lnSpc>
                <a:spcPct val="80000"/>
              </a:lnSpc>
              <a:buFontTx/>
              <a:buNone/>
            </a:pPr>
            <a:endParaRPr lang="cs-CZ" sz="1400" smtClean="0"/>
          </a:p>
          <a:p>
            <a:pPr>
              <a:lnSpc>
                <a:spcPct val="80000"/>
              </a:lnSpc>
              <a:buFontTx/>
              <a:buNone/>
            </a:pPr>
            <a:r>
              <a:rPr lang="cs-CZ" sz="1800" b="1" smtClean="0"/>
              <a:t>Nákladový vzorec „první do skladu, první ze skladu“ (FIFO) </a:t>
            </a:r>
          </a:p>
          <a:p>
            <a:pPr>
              <a:lnSpc>
                <a:spcPct val="80000"/>
              </a:lnSpc>
              <a:buFontTx/>
              <a:buNone/>
            </a:pPr>
            <a:r>
              <a:rPr lang="cs-CZ" sz="1400" smtClean="0"/>
              <a:t> (FIFO vzorec předpokládá, že položky zásob, které jsou první nakoupeny, jsou první prodány).</a:t>
            </a:r>
          </a:p>
          <a:p>
            <a:pPr>
              <a:lnSpc>
                <a:spcPct val="80000"/>
              </a:lnSpc>
              <a:buFontTx/>
              <a:buNone/>
            </a:pPr>
            <a:endParaRPr lang="cs-CZ" sz="1400" b="1" smtClean="0"/>
          </a:p>
          <a:p>
            <a:pPr>
              <a:lnSpc>
                <a:spcPct val="80000"/>
              </a:lnSpc>
              <a:buFontTx/>
              <a:buNone/>
            </a:pPr>
            <a:r>
              <a:rPr lang="cs-CZ" sz="1800" b="1" smtClean="0"/>
              <a:t>Metoda váženého průměru</a:t>
            </a:r>
            <a:r>
              <a:rPr lang="cs-CZ" sz="1400" b="1" smtClean="0"/>
              <a:t> </a:t>
            </a:r>
          </a:p>
          <a:p>
            <a:pPr>
              <a:lnSpc>
                <a:spcPct val="80000"/>
              </a:lnSpc>
              <a:buFontTx/>
              <a:buNone/>
            </a:pPr>
            <a:r>
              <a:rPr lang="cs-CZ" sz="1400" smtClean="0"/>
              <a:t>(ocenění každé položky dáno váženým průměrem ocenění počátečního stavu položek a ocenění podobných </a:t>
            </a:r>
          </a:p>
          <a:p>
            <a:pPr>
              <a:lnSpc>
                <a:spcPct val="80000"/>
              </a:lnSpc>
              <a:buFontTx/>
              <a:buNone/>
            </a:pPr>
            <a:r>
              <a:rPr lang="cs-CZ" sz="1400" smtClean="0"/>
              <a:t>položek, které byly v průběhu  období nakoupeny nebo vyrobeny).</a:t>
            </a:r>
          </a:p>
          <a:p>
            <a:pPr>
              <a:lnSpc>
                <a:spcPct val="80000"/>
              </a:lnSpc>
              <a:buFontTx/>
              <a:buNone/>
            </a:pPr>
            <a:endParaRPr lang="cs-CZ" sz="1400" b="1" smtClean="0"/>
          </a:p>
          <a:p>
            <a:pPr>
              <a:lnSpc>
                <a:spcPct val="80000"/>
              </a:lnSpc>
              <a:buFontTx/>
              <a:buNone/>
            </a:pPr>
            <a:r>
              <a:rPr lang="cs-CZ" sz="1800" b="1" smtClean="0"/>
              <a:t>Metoda standardních nákladů/normovaná kalkulace </a:t>
            </a:r>
          </a:p>
          <a:p>
            <a:pPr>
              <a:lnSpc>
                <a:spcPct val="80000"/>
              </a:lnSpc>
              <a:buFontTx/>
              <a:buNone/>
            </a:pPr>
            <a:r>
              <a:rPr lang="cs-CZ" sz="1400" smtClean="0"/>
              <a:t>je metoda nákladového účetnictví, ve které se vstupní a výstupní veličiny s vazbou na výkon zúčtovávají podle </a:t>
            </a:r>
          </a:p>
          <a:p>
            <a:pPr>
              <a:lnSpc>
                <a:spcPct val="80000"/>
              </a:lnSpc>
              <a:buFontTx/>
              <a:buNone/>
            </a:pPr>
            <a:r>
              <a:rPr lang="cs-CZ" sz="1400" smtClean="0"/>
              <a:t>standardizovaných sazeb.</a:t>
            </a:r>
          </a:p>
          <a:p>
            <a:pPr>
              <a:lnSpc>
                <a:spcPct val="80000"/>
              </a:lnSpc>
            </a:pPr>
            <a:r>
              <a:rPr lang="cs-CZ" sz="1400" smtClean="0"/>
              <a:t>Dodávky ze skladu se oceňují standaradní nákupní cenou a výkony nákladových středisek vždy sazbou plánovaných nákladů.</a:t>
            </a:r>
          </a:p>
          <a:p>
            <a:pPr>
              <a:lnSpc>
                <a:spcPct val="80000"/>
              </a:lnSpc>
            </a:pPr>
            <a:r>
              <a:rPr lang="cs-CZ" sz="1400" smtClean="0"/>
              <a:t>Standardní náklady berou v úvahu běžnou úroveň spotřeby materiálu a obdobných  dodávek, práce, účinnosti a kapacitního využití.</a:t>
            </a:r>
          </a:p>
          <a:p>
            <a:pPr>
              <a:lnSpc>
                <a:spcPct val="80000"/>
              </a:lnSpc>
            </a:pPr>
            <a:r>
              <a:rPr lang="cs-CZ" sz="1400" smtClean="0"/>
              <a:t>Výhodou této metody je možnost sledovat odchylky z porovnávaní plánovaných a skutečných hodnot.</a:t>
            </a:r>
          </a:p>
          <a:p>
            <a:pPr>
              <a:lnSpc>
                <a:spcPct val="80000"/>
              </a:lnSpc>
            </a:pPr>
            <a:endParaRPr lang="cs-CZ" sz="1400" smtClean="0"/>
          </a:p>
          <a:p>
            <a:pPr>
              <a:lnSpc>
                <a:spcPct val="80000"/>
              </a:lnSpc>
              <a:buFontTx/>
              <a:buNone/>
            </a:pPr>
            <a:r>
              <a:rPr lang="cs-CZ" sz="1400" smtClean="0"/>
              <a:t>Pravidelně se ověřují a je-li to nutné mění se s ohledem na současné podmínky</a:t>
            </a:r>
            <a:r>
              <a:rPr lang="cs-CZ" sz="120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6" descr="nEXT240 Rotati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450" y="3860800"/>
            <a:ext cx="838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5" descr="iXL_120_WAFER_HIGH_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765175"/>
            <a:ext cx="24288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7" descr="7784 25 Steel pack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7325" y="2205038"/>
            <a:ext cx="311308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Slide Number Placeholder 3"/>
          <p:cNvSpPr txBox="1">
            <a:spLocks noGrp="1"/>
          </p:cNvSpPr>
          <p:nvPr/>
        </p:nvSpPr>
        <p:spPr bwMode="auto">
          <a:xfrm>
            <a:off x="106363" y="6165850"/>
            <a:ext cx="533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fld id="{1754F239-CB06-4911-8F78-D23772A02252}" type="slidenum">
              <a:rPr lang="en-GB" altLang="en-GB" sz="1000">
                <a:solidFill>
                  <a:srgbClr val="B2B2B2"/>
                </a:solidFill>
              </a:rPr>
              <a:pPr eaLnBrk="1" hangingPunct="1"/>
              <a:t>3</a:t>
            </a:fld>
            <a:endParaRPr lang="en-GB" altLang="en-GB" sz="1000">
              <a:solidFill>
                <a:srgbClr val="B2B2B2"/>
              </a:solidFill>
            </a:endParaRPr>
          </a:p>
        </p:txBody>
      </p:sp>
      <p:sp>
        <p:nvSpPr>
          <p:cNvPr id="111622" name="Footer Placeholder 4"/>
          <p:cNvSpPr txBox="1">
            <a:spLocks noGrp="1"/>
          </p:cNvSpPr>
          <p:nvPr/>
        </p:nvSpPr>
        <p:spPr bwMode="auto">
          <a:xfrm>
            <a:off x="57150" y="6624638"/>
            <a:ext cx="7993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r>
              <a:rPr lang="en-US" sz="700">
                <a:solidFill>
                  <a:srgbClr val="969696"/>
                </a:solidFill>
                <a:latin typeface="Arial Unicode MS" pitchFamily="34" charset="-128"/>
              </a:rPr>
              <a:t>The content of this presentation is confidential and should not be distributed to a third party without prior authorization from Edwards. © Edwards Limited 2009</a:t>
            </a:r>
          </a:p>
        </p:txBody>
      </p:sp>
      <p:sp>
        <p:nvSpPr>
          <p:cNvPr id="111623" name="Rectangle 2"/>
          <p:cNvSpPr>
            <a:spLocks noGrp="1" noChangeArrowheads="1"/>
          </p:cNvSpPr>
          <p:nvPr>
            <p:ph type="title" idx="4294967295"/>
          </p:nvPr>
        </p:nvSpPr>
        <p:spPr>
          <a:xfrm>
            <a:off x="560388" y="260350"/>
            <a:ext cx="8812212" cy="458788"/>
          </a:xfrm>
          <a:noFill/>
        </p:spPr>
        <p:txBody>
          <a:bodyPr/>
          <a:lstStyle/>
          <a:p>
            <a:r>
              <a:rPr lang="cs-CZ" smtClean="0"/>
              <a:t>Profil </a:t>
            </a:r>
            <a:r>
              <a:rPr lang="en-GB" smtClean="0"/>
              <a:t>EDWARDS </a:t>
            </a:r>
            <a:endParaRPr lang="en-US" smtClean="0"/>
          </a:p>
        </p:txBody>
      </p:sp>
      <p:sp>
        <p:nvSpPr>
          <p:cNvPr id="111624" name="Rectangle 3"/>
          <p:cNvSpPr>
            <a:spLocks noGrp="1" noChangeArrowheads="1"/>
          </p:cNvSpPr>
          <p:nvPr>
            <p:ph type="body" idx="4294967295"/>
          </p:nvPr>
        </p:nvSpPr>
        <p:spPr>
          <a:xfrm>
            <a:off x="560388" y="981075"/>
            <a:ext cx="8856662" cy="5400675"/>
          </a:xfrm>
          <a:noFill/>
        </p:spPr>
        <p:txBody>
          <a:bodyPr/>
          <a:lstStyle/>
          <a:p>
            <a:r>
              <a:rPr lang="cs-CZ" sz="2000" smtClean="0"/>
              <a:t>Světový </a:t>
            </a:r>
            <a:r>
              <a:rPr lang="en-US" sz="2000" smtClean="0"/>
              <a:t>leader </a:t>
            </a:r>
            <a:r>
              <a:rPr lang="cs-CZ" sz="2000" smtClean="0"/>
              <a:t>ve vakuových řešeních </a:t>
            </a:r>
            <a:endParaRPr lang="en-US" sz="2000" smtClean="0"/>
          </a:p>
          <a:p>
            <a:r>
              <a:rPr lang="cs-CZ" sz="2000" smtClean="0"/>
              <a:t>Vlastníci: Kótovaná na burze cenných papíru v New York NASDAQ, většinový podíl akcionářů </a:t>
            </a:r>
            <a:r>
              <a:rPr lang="en-US" sz="2000" smtClean="0"/>
              <a:t>CCMP</a:t>
            </a:r>
            <a:r>
              <a:rPr lang="cs-CZ" sz="2000" smtClean="0"/>
              <a:t> Capital advisors a </a:t>
            </a:r>
            <a:r>
              <a:rPr lang="en-US" sz="2000" smtClean="0"/>
              <a:t>Unitas Capital</a:t>
            </a:r>
          </a:p>
          <a:p>
            <a:r>
              <a:rPr lang="cs-CZ" sz="2000" smtClean="0"/>
              <a:t>20000 zákazníků s dlouhodobým vztahem (Klíčoví zákazníci </a:t>
            </a:r>
            <a:r>
              <a:rPr lang="en-US" sz="2000" smtClean="0"/>
              <a:t>– Intel, Samsung, Global Foundries, FEI a</a:t>
            </a:r>
            <a:r>
              <a:rPr lang="cs-CZ" sz="2000" smtClean="0"/>
              <a:t> další)</a:t>
            </a:r>
            <a:endParaRPr lang="en-US" sz="2000" smtClean="0"/>
          </a:p>
          <a:p>
            <a:r>
              <a:rPr lang="cs-CZ" sz="2000" smtClean="0"/>
              <a:t>3300 zaměstnanců</a:t>
            </a:r>
          </a:p>
          <a:p>
            <a:r>
              <a:rPr lang="cs-CZ" sz="2000" smtClean="0"/>
              <a:t>Globálně 13 výrobních a systemizovaných závodů</a:t>
            </a:r>
          </a:p>
          <a:p>
            <a:r>
              <a:rPr lang="cs-CZ" sz="2000" smtClean="0"/>
              <a:t>Globálně nad 100 servisních a opravárenských center</a:t>
            </a:r>
            <a:endParaRPr lang="en-US" sz="2000" smtClean="0"/>
          </a:p>
          <a:p>
            <a:r>
              <a:rPr lang="cs-CZ" sz="2000" smtClean="0"/>
              <a:t>Strategické rozvojové programy, kontinuální zefektivňování procesů</a:t>
            </a:r>
            <a:r>
              <a:rPr lang="en-US" sz="2000" smtClean="0"/>
              <a:t>:</a:t>
            </a:r>
            <a:endParaRPr lang="cs-CZ" sz="2000" smtClean="0"/>
          </a:p>
          <a:p>
            <a:pPr lvl="1"/>
            <a:r>
              <a:rPr lang="cs-CZ" sz="1800" smtClean="0"/>
              <a:t>Výzkum a vývoj v Británii</a:t>
            </a:r>
            <a:r>
              <a:rPr lang="en-GB" sz="1800" smtClean="0"/>
              <a:t>, </a:t>
            </a:r>
            <a:r>
              <a:rPr lang="cs-CZ" sz="1800" smtClean="0"/>
              <a:t>ČR, Japonsko</a:t>
            </a:r>
          </a:p>
          <a:p>
            <a:pPr lvl="1"/>
            <a:r>
              <a:rPr lang="cs-CZ" sz="1800" smtClean="0"/>
              <a:t>Finanční služby a zákaznický servis v Brně</a:t>
            </a:r>
            <a:endParaRPr lang="en-US" sz="1800" smtClean="0"/>
          </a:p>
          <a:p>
            <a:r>
              <a:rPr lang="en-US" sz="2000" smtClean="0"/>
              <a:t>SSC </a:t>
            </a:r>
            <a:r>
              <a:rPr lang="cs-CZ" sz="2000" smtClean="0"/>
              <a:t>v Brně zaměstnává </a:t>
            </a:r>
            <a:r>
              <a:rPr lang="en-US" sz="2000" smtClean="0"/>
              <a:t>1</a:t>
            </a:r>
            <a:r>
              <a:rPr lang="cs-CZ" sz="2000" smtClean="0"/>
              <a:t>1</a:t>
            </a:r>
            <a:r>
              <a:rPr lang="en-US" sz="2000" smtClean="0"/>
              <a:t>0</a:t>
            </a:r>
            <a:r>
              <a:rPr lang="cs-CZ" sz="2000" smtClean="0"/>
              <a:t> pracovníků z nichž 70% je v oblasti financí</a:t>
            </a:r>
            <a:endParaRPr lang="en-US" sz="2000" smtClean="0"/>
          </a:p>
          <a:p>
            <a:r>
              <a:rPr lang="en-US" sz="2000" smtClean="0"/>
              <a:t>SSC </a:t>
            </a:r>
            <a:r>
              <a:rPr lang="cs-CZ" sz="2000" smtClean="0"/>
              <a:t>pokrývá veškeré E2E procesy</a:t>
            </a:r>
            <a:r>
              <a:rPr lang="en-US" sz="2000" smtClean="0"/>
              <a:t> </a:t>
            </a:r>
            <a:r>
              <a:rPr lang="cs-CZ" sz="2000" smtClean="0"/>
              <a:t>včetně řízen úvěrových rizik, analytické podpory a statutárního reportingu</a:t>
            </a:r>
            <a:endParaRPr lang="en-GB"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cs-CZ" smtClean="0"/>
              <a:t>Příklad Edwards – Reporting MForm </a:t>
            </a:r>
            <a:endParaRPr lang="en-GB" smtClean="0"/>
          </a:p>
        </p:txBody>
      </p:sp>
      <p:sp>
        <p:nvSpPr>
          <p:cNvPr id="179203" name="Rectangle 3"/>
          <p:cNvSpPr>
            <a:spLocks noGrp="1" noChangeArrowheads="1"/>
          </p:cNvSpPr>
          <p:nvPr>
            <p:ph type="body" idx="1"/>
          </p:nvPr>
        </p:nvSpPr>
        <p:spPr>
          <a:xfrm>
            <a:off x="560388" y="908050"/>
            <a:ext cx="8929687" cy="4895850"/>
          </a:xfrm>
        </p:spPr>
        <p:txBody>
          <a:bodyPr/>
          <a:lstStyle/>
          <a:p>
            <a:r>
              <a:rPr lang="cs-CZ" smtClean="0"/>
              <a:t>MForm – reporting Edwards</a:t>
            </a:r>
          </a:p>
          <a:p>
            <a:pPr>
              <a:buFontTx/>
              <a:buNone/>
            </a:pPr>
            <a:endParaRPr lang="cs-CZ" smtClean="0"/>
          </a:p>
          <a:p>
            <a:pPr>
              <a:buFontTx/>
              <a:buNone/>
            </a:pPr>
            <a:endParaRPr lang="en-GB" smtClean="0"/>
          </a:p>
        </p:txBody>
      </p:sp>
      <p:pic>
        <p:nvPicPr>
          <p:cNvPr id="179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909638"/>
            <a:ext cx="878522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cs-CZ" smtClean="0"/>
              <a:t>Příklad Edwards – Reporting MForm</a:t>
            </a:r>
            <a:endParaRPr lang="en-GB" smtClean="0"/>
          </a:p>
        </p:txBody>
      </p:sp>
      <p:pic>
        <p:nvPicPr>
          <p:cNvPr id="20582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cs-CZ" sz="2000" smtClean="0"/>
              <a:t>Postupy při aplikaci metody Normované kalkulace (Standard costing)</a:t>
            </a:r>
            <a:endParaRPr lang="en-GB" sz="2000" smtClean="0"/>
          </a:p>
        </p:txBody>
      </p:sp>
      <p:sp>
        <p:nvSpPr>
          <p:cNvPr id="136195" name="Rectangle 3"/>
          <p:cNvSpPr>
            <a:spLocks noGrp="1" noChangeArrowheads="1"/>
          </p:cNvSpPr>
          <p:nvPr>
            <p:ph type="body" idx="1"/>
          </p:nvPr>
        </p:nvSpPr>
        <p:spPr/>
        <p:txBody>
          <a:bodyPr/>
          <a:lstStyle/>
          <a:p>
            <a:pPr>
              <a:lnSpc>
                <a:spcPct val="80000"/>
              </a:lnSpc>
              <a:buFontTx/>
              <a:buNone/>
            </a:pPr>
            <a:r>
              <a:rPr lang="cs-CZ" sz="2000" b="1" smtClean="0"/>
              <a:t>Kalkulace krycího příspěvku (Marginal costing)</a:t>
            </a:r>
          </a:p>
          <a:p>
            <a:pPr>
              <a:lnSpc>
                <a:spcPct val="80000"/>
              </a:lnSpc>
              <a:buFontTx/>
              <a:buNone/>
            </a:pPr>
            <a:endParaRPr lang="cs-CZ" sz="2000" b="1" smtClean="0"/>
          </a:p>
          <a:p>
            <a:pPr>
              <a:lnSpc>
                <a:spcPct val="80000"/>
              </a:lnSpc>
            </a:pPr>
            <a:r>
              <a:rPr lang="cs-CZ" sz="1800" smtClean="0">
                <a:solidFill>
                  <a:srgbClr val="FF0000"/>
                </a:solidFill>
              </a:rPr>
              <a:t>Klíčové pro marginální kalkulaci je </a:t>
            </a:r>
            <a:r>
              <a:rPr lang="cs-CZ" sz="1800" b="1" smtClean="0">
                <a:solidFill>
                  <a:srgbClr val="FF0000"/>
                </a:solidFill>
              </a:rPr>
              <a:t>Koncept příspevku na fixní úhradu (contribution concept lies at the heart of marginal costing)</a:t>
            </a:r>
          </a:p>
          <a:p>
            <a:pPr>
              <a:lnSpc>
                <a:spcPct val="80000"/>
              </a:lnSpc>
            </a:pPr>
            <a:r>
              <a:rPr lang="cs-CZ" sz="1800" smtClean="0"/>
              <a:t>Tento postup je v principu metoda oceňování, která se využívá pro rozhodování. Důvodem je, že tento princip umožňuje managementu soustředit se na změny, které vyplývají z různých rozhodnutí.</a:t>
            </a:r>
          </a:p>
          <a:p>
            <a:pPr>
              <a:lnSpc>
                <a:spcPct val="80000"/>
              </a:lnSpc>
            </a:pPr>
            <a:r>
              <a:rPr lang="cs-CZ" sz="1800" smtClean="0"/>
              <a:t>Marginální/mezní náklady jsou výrobní náklady na poslední vyrobenou jednotku resp. zvýšení celkových nákladů spojené s výrobou jednoho výrobku navíc (náklady při výrobě dodatečné jednotky výstupu)</a:t>
            </a:r>
          </a:p>
          <a:p>
            <a:pPr>
              <a:lnSpc>
                <a:spcPct val="80000"/>
              </a:lnSpc>
            </a:pPr>
            <a:r>
              <a:rPr lang="cs-CZ" sz="1800" smtClean="0"/>
              <a:t>Jejichž objem a výše roste spolu s objemem výroby.</a:t>
            </a:r>
          </a:p>
          <a:p>
            <a:pPr>
              <a:lnSpc>
                <a:spcPct val="80000"/>
              </a:lnSpc>
            </a:pPr>
            <a:r>
              <a:rPr lang="cs-CZ" sz="1800" smtClean="0"/>
              <a:t>Pokud probíhá křivka celkových nákladů výrobku lineárne, marginální náklad dané položky představuje její variabilní náklad (příme materiálové náklady, přmé osobní náklady, variabilní výrobní režii).</a:t>
            </a:r>
          </a:p>
          <a:p>
            <a:pPr>
              <a:lnSpc>
                <a:spcPct val="80000"/>
              </a:lnSpc>
            </a:pPr>
            <a:r>
              <a:rPr lang="cs-CZ" sz="1800" smtClean="0"/>
              <a:t>Variabilní náklady se alokují na jednotku a fixní náklady se odepisují v plné výši oproti agregovanému  příspěvku na úhradu fixních nákladů (contribution). </a:t>
            </a:r>
          </a:p>
          <a:p>
            <a:pPr>
              <a:lnSpc>
                <a:spcPct val="80000"/>
              </a:lnSpc>
              <a:buFontTx/>
              <a:buNone/>
            </a:pPr>
            <a:endParaRPr lang="cs-CZ" sz="1800" smtClean="0"/>
          </a:p>
          <a:p>
            <a:pPr>
              <a:lnSpc>
                <a:spcPct val="80000"/>
              </a:lnSpc>
            </a:pPr>
            <a:r>
              <a:rPr lang="cs-CZ" sz="1800" smtClean="0"/>
              <a:t>Zásoby jsou oceněny ve výši marginálních (variabilních) nákladů na jednotku výroby. Fixní náklady jsou  realizovány v daném období.</a:t>
            </a:r>
          </a:p>
          <a:p>
            <a:pPr>
              <a:lnSpc>
                <a:spcPct val="80000"/>
              </a:lnSpc>
              <a:buFontTx/>
              <a:buNone/>
            </a:pPr>
            <a:endParaRPr lang="en-GB" sz="1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cs-CZ" sz="2000" smtClean="0"/>
              <a:t>Postupy při aplikaci metody Normované kalkulace (Standard costing)</a:t>
            </a:r>
            <a:br>
              <a:rPr lang="cs-CZ" sz="2000" smtClean="0"/>
            </a:br>
            <a:endParaRPr lang="en-GB" sz="2000" smtClean="0"/>
          </a:p>
        </p:txBody>
      </p:sp>
      <p:sp>
        <p:nvSpPr>
          <p:cNvPr id="137219" name="Rectangle 3"/>
          <p:cNvSpPr>
            <a:spLocks noGrp="1" noChangeArrowheads="1"/>
          </p:cNvSpPr>
          <p:nvPr>
            <p:ph type="body" idx="1"/>
          </p:nvPr>
        </p:nvSpPr>
        <p:spPr/>
        <p:txBody>
          <a:bodyPr/>
          <a:lstStyle/>
          <a:p>
            <a:pPr>
              <a:lnSpc>
                <a:spcPct val="80000"/>
              </a:lnSpc>
              <a:buFontTx/>
              <a:buNone/>
            </a:pPr>
            <a:r>
              <a:rPr lang="cs-CZ" sz="2000" b="1" smtClean="0"/>
              <a:t>Kalkulace úplných nákladů (Full Absorption costing)</a:t>
            </a:r>
          </a:p>
          <a:p>
            <a:pPr>
              <a:lnSpc>
                <a:spcPct val="80000"/>
              </a:lnSpc>
              <a:buFontTx/>
              <a:buNone/>
            </a:pPr>
            <a:endParaRPr lang="cs-CZ" sz="2000" b="1" smtClean="0"/>
          </a:p>
          <a:p>
            <a:pPr>
              <a:lnSpc>
                <a:spcPct val="80000"/>
              </a:lnSpc>
            </a:pPr>
            <a:r>
              <a:rPr lang="cs-CZ" sz="1800" smtClean="0"/>
              <a:t>Kalkulace nákladů, ve které se přiřazují všechny náklady podniku jednotlivým produktům a službám.</a:t>
            </a:r>
          </a:p>
          <a:p>
            <a:pPr>
              <a:lnSpc>
                <a:spcPct val="80000"/>
              </a:lnSpc>
            </a:pPr>
            <a:r>
              <a:rPr lang="cs-CZ" sz="1800" smtClean="0"/>
              <a:t>Úplné náklady zahrnují všechny náklady, které vznikly při výrobě produktu (úplné výrobní náklady = full manufacturing costs) nebo všechny náklady, které vznikly během jednoho období u prodaných výrobků (úplné vlastní náklady=full cost)</a:t>
            </a:r>
          </a:p>
          <a:p>
            <a:pPr>
              <a:lnSpc>
                <a:spcPct val="80000"/>
              </a:lnSpc>
            </a:pPr>
            <a:r>
              <a:rPr lang="cs-CZ" sz="1800" smtClean="0"/>
              <a:t>Výpočet úplných nákladů je možný pouze </a:t>
            </a:r>
            <a:r>
              <a:rPr lang="cs-CZ" sz="1800" b="1" smtClean="0"/>
              <a:t>alokací nákladů, </a:t>
            </a:r>
            <a:r>
              <a:rPr lang="cs-CZ" sz="1800" smtClean="0"/>
              <a:t>tedy jejich proporcionalizací, protože ne všechny v podniku vzniklé náklady jsou v přímém příčinném vztahu s vyrobenými nebo prodanými výrobky.</a:t>
            </a:r>
          </a:p>
          <a:p>
            <a:pPr>
              <a:lnSpc>
                <a:spcPct val="80000"/>
              </a:lnSpc>
            </a:pPr>
            <a:r>
              <a:rPr lang="cs-CZ" sz="1800" smtClean="0"/>
              <a:t>Tu dochází k tomu, že přiřazené fixní náklady nemohou být nikdy podkladem pro rozhodování, protože se nemění proporcionálně k výkonu.</a:t>
            </a:r>
          </a:p>
          <a:p>
            <a:pPr>
              <a:lnSpc>
                <a:spcPct val="80000"/>
              </a:lnSpc>
            </a:pPr>
            <a:r>
              <a:rPr lang="cs-CZ" sz="1800" smtClean="0"/>
              <a:t>Kalkulace úplných nákladů je tedy metoda, která stanoví cenu na základě úplných vlastních nákladů. Zahrnuje přímé výrobní náklady a proporcionálně nepřímé náklady (nepřímý materiál, osobní náklady a ostatní náklady) prostřednictvím jedné nebo více sazeb.</a:t>
            </a:r>
          </a:p>
          <a:p>
            <a:pPr>
              <a:lnSpc>
                <a:spcPct val="80000"/>
              </a:lnSpc>
            </a:pPr>
            <a:r>
              <a:rPr lang="cs-CZ" sz="1800" smtClean="0"/>
              <a:t>Hlavním cílem této metody je návratnost fixních výrobních nákladů. </a:t>
            </a:r>
            <a:endParaRPr lang="cs-CZ" sz="2000" smtClean="0"/>
          </a:p>
          <a:p>
            <a:pPr>
              <a:lnSpc>
                <a:spcPct val="80000"/>
              </a:lnSpc>
            </a:pPr>
            <a:r>
              <a:rPr lang="cs-CZ" sz="1800" smtClean="0"/>
              <a:t>U této metody jsou zásoby oceňěny v celkové výši výrobních nákladú na jednotku výrobku (It values inventory at the full production cost of unit of product)</a:t>
            </a:r>
            <a:endParaRPr lang="en-GB" sz="1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cs-CZ" sz="2000" smtClean="0"/>
              <a:t>Postupy při aplikaci metody Normované kalkulace (Standard costing)</a:t>
            </a:r>
            <a:br>
              <a:rPr lang="cs-CZ" sz="2000" smtClean="0"/>
            </a:br>
            <a:endParaRPr lang="en-GB" sz="2000" smtClean="0"/>
          </a:p>
        </p:txBody>
      </p:sp>
      <p:sp>
        <p:nvSpPr>
          <p:cNvPr id="138243" name="Rectangle 3"/>
          <p:cNvSpPr>
            <a:spLocks noGrp="1" noChangeArrowheads="1"/>
          </p:cNvSpPr>
          <p:nvPr>
            <p:ph type="body" idx="1"/>
          </p:nvPr>
        </p:nvSpPr>
        <p:spPr/>
        <p:txBody>
          <a:bodyPr/>
          <a:lstStyle/>
          <a:p>
            <a:pPr>
              <a:lnSpc>
                <a:spcPct val="90000"/>
              </a:lnSpc>
              <a:buFontTx/>
              <a:buNone/>
            </a:pPr>
            <a:r>
              <a:rPr lang="cs-CZ" sz="1800" b="1" smtClean="0"/>
              <a:t>Výhody Kalkulace krycího příspěvku (Marginal costing)</a:t>
            </a:r>
          </a:p>
          <a:p>
            <a:pPr>
              <a:lnSpc>
                <a:spcPct val="90000"/>
              </a:lnSpc>
            </a:pPr>
            <a:r>
              <a:rPr lang="cs-CZ" sz="1800" smtClean="0">
                <a:solidFill>
                  <a:srgbClr val="FF0000"/>
                </a:solidFill>
              </a:rPr>
              <a:t>Příspěvek na fixní náklady je konstantní, hospodářský výsledek se liší dle objemu prodejů.</a:t>
            </a:r>
          </a:p>
          <a:p>
            <a:pPr>
              <a:lnSpc>
                <a:spcPct val="90000"/>
              </a:lnSpc>
            </a:pPr>
            <a:r>
              <a:rPr lang="cs-CZ" sz="1800" smtClean="0"/>
              <a:t>Neúčtuje se úprava do výkazu zisků a strát (under/over absorption). </a:t>
            </a:r>
          </a:p>
          <a:p>
            <a:pPr>
              <a:lnSpc>
                <a:spcPct val="90000"/>
              </a:lnSpc>
            </a:pPr>
            <a:r>
              <a:rPr lang="cs-CZ" sz="1800" smtClean="0"/>
              <a:t>Fixní náklady se odpisují z příspěvku na fixní náklady v plné výši.</a:t>
            </a:r>
          </a:p>
          <a:p>
            <a:pPr>
              <a:lnSpc>
                <a:spcPct val="90000"/>
              </a:lnSpc>
            </a:pPr>
            <a:r>
              <a:rPr lang="cs-CZ" sz="1800" smtClean="0">
                <a:solidFill>
                  <a:srgbClr val="FF0000"/>
                </a:solidFill>
              </a:rPr>
              <a:t>Je výhodná v rozhodovacím procesu</a:t>
            </a:r>
            <a:r>
              <a:rPr lang="cs-CZ" sz="1800" smtClean="0"/>
              <a:t> protože poskytuje adekvátní informace pro řešení rozhodovacích úloh řešených na existující kapacitě, umožňuje rychlejší orientaci v sortimentní výhodnosti výkonů, v úvahách o cenových změnách a v rozhodnutích typu „vyrobit i koupit“, „pokračovat či zrušit provádění výkonů“.</a:t>
            </a:r>
          </a:p>
          <a:p>
            <a:pPr>
              <a:lnSpc>
                <a:spcPct val="90000"/>
              </a:lnSpc>
            </a:pPr>
            <a:r>
              <a:rPr lang="cs-CZ" sz="1800" smtClean="0"/>
              <a:t>Důvodem je zejména objektivné blízký vztah variabilních nákladů k nákladům, které jsou pro řeěení těchto ploh relevantní (fixní náklady nejsou relevantní).</a:t>
            </a:r>
          </a:p>
          <a:p>
            <a:pPr>
              <a:lnSpc>
                <a:spcPct val="90000"/>
              </a:lnSpc>
            </a:pPr>
            <a:r>
              <a:rPr lang="cs-CZ" sz="1800" smtClean="0"/>
              <a:t>Vytváří předpoklady k lepším výsledkům v řízení hospodárnosti a lze ji využit jako motivační nástroj vytvářející tlak na rychlý prodej a finalizai výkonů.</a:t>
            </a:r>
          </a:p>
          <a:p>
            <a:pPr>
              <a:lnSpc>
                <a:spcPct val="90000"/>
              </a:lnSpc>
              <a:buFontTx/>
              <a:buNone/>
            </a:pPr>
            <a:endParaRPr lang="cs-CZ" sz="1800" smtClean="0"/>
          </a:p>
          <a:p>
            <a:pPr>
              <a:lnSpc>
                <a:spcPct val="90000"/>
              </a:lnSpc>
              <a:buFontTx/>
              <a:buNone/>
            </a:pPr>
            <a:r>
              <a:rPr lang="cs-CZ" sz="1800" smtClean="0"/>
              <a:t>Nevýhodou je, že zásoby nejsou oceněny v soluadu s </a:t>
            </a:r>
            <a:r>
              <a:rPr lang="en-GB" sz="1800" smtClean="0"/>
              <a:t>IAS 2 </a:t>
            </a:r>
            <a:r>
              <a:rPr lang="cs-CZ" sz="1800" smtClean="0"/>
              <a:t> principy a fixní náklady </a:t>
            </a:r>
          </a:p>
          <a:p>
            <a:pPr>
              <a:lnSpc>
                <a:spcPct val="90000"/>
              </a:lnSpc>
              <a:buFontTx/>
              <a:buNone/>
            </a:pPr>
            <a:r>
              <a:rPr lang="cs-CZ" sz="1800" smtClean="0"/>
              <a:t>nejsou alokovány na jednotku výroby.</a:t>
            </a:r>
            <a:endParaRPr lang="cs-CZ" sz="1800" b="1" smtClean="0"/>
          </a:p>
          <a:p>
            <a:pPr>
              <a:lnSpc>
                <a:spcPct val="90000"/>
              </a:lnSpc>
              <a:buFontTx/>
              <a:buNone/>
            </a:pPr>
            <a:endParaRPr lang="en-GB" sz="1800" smtClean="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cs-CZ" sz="2000" smtClean="0"/>
              <a:t>Postupy při aplikaci metody Normované kalkulace (Standard costing)</a:t>
            </a:r>
            <a:br>
              <a:rPr lang="cs-CZ" sz="2000" smtClean="0"/>
            </a:br>
            <a:r>
              <a:rPr lang="cs-CZ" sz="2000" smtClean="0"/>
              <a:t/>
            </a:r>
            <a:br>
              <a:rPr lang="cs-CZ" sz="2000" smtClean="0"/>
            </a:br>
            <a:endParaRPr lang="en-GB" sz="2000" smtClean="0"/>
          </a:p>
        </p:txBody>
      </p:sp>
      <p:sp>
        <p:nvSpPr>
          <p:cNvPr id="182275" name="Rectangle 3"/>
          <p:cNvSpPr>
            <a:spLocks noGrp="1" noChangeArrowheads="1"/>
          </p:cNvSpPr>
          <p:nvPr>
            <p:ph type="body" idx="1"/>
          </p:nvPr>
        </p:nvSpPr>
        <p:spPr/>
        <p:txBody>
          <a:bodyPr/>
          <a:lstStyle/>
          <a:p>
            <a:pPr>
              <a:lnSpc>
                <a:spcPct val="90000"/>
              </a:lnSpc>
              <a:buFontTx/>
              <a:buNone/>
            </a:pPr>
            <a:r>
              <a:rPr lang="cs-CZ" sz="1800" b="1" smtClean="0"/>
              <a:t>Výhody kalkulace úplných nákladů (Absorption costing)</a:t>
            </a:r>
          </a:p>
          <a:p>
            <a:pPr>
              <a:lnSpc>
                <a:spcPct val="90000"/>
              </a:lnSpc>
            </a:pPr>
            <a:r>
              <a:rPr lang="cs-CZ" sz="1800" smtClean="0"/>
              <a:t>Hodnota zásob obsahuje fixní nepřímý náklady v souladu s </a:t>
            </a:r>
            <a:r>
              <a:rPr lang="en-GB" sz="1800" smtClean="0"/>
              <a:t>IAS 2</a:t>
            </a:r>
            <a:endParaRPr lang="cs-CZ" sz="1800" smtClean="0"/>
          </a:p>
          <a:p>
            <a:pPr>
              <a:lnSpc>
                <a:spcPct val="90000"/>
              </a:lnSpc>
            </a:pPr>
            <a:r>
              <a:rPr lang="cs-CZ" sz="1800" smtClean="0"/>
              <a:t>Analýza Pod/Nad absorbce (over/under absorption) je využívána pro kontrolu nákladů.</a:t>
            </a:r>
          </a:p>
          <a:p>
            <a:pPr>
              <a:lnSpc>
                <a:spcPct val="90000"/>
              </a:lnSpc>
              <a:buFontTx/>
              <a:buNone/>
            </a:pPr>
            <a:endParaRPr lang="cs-CZ" sz="1800" smtClean="0"/>
          </a:p>
          <a:p>
            <a:pPr>
              <a:lnSpc>
                <a:spcPct val="90000"/>
              </a:lnSpc>
              <a:buFontTx/>
              <a:buNone/>
            </a:pPr>
            <a:r>
              <a:rPr lang="cs-CZ" sz="1800" smtClean="0"/>
              <a:t>Nevýhodou je, že tato metoda je komplexní a neposkytuje informace pro rozhodování. </a:t>
            </a:r>
          </a:p>
          <a:p>
            <a:pPr>
              <a:lnSpc>
                <a:spcPct val="90000"/>
              </a:lnSpc>
              <a:buFontTx/>
              <a:buNone/>
            </a:pPr>
            <a:endParaRPr lang="cs-CZ" sz="1800" smtClean="0"/>
          </a:p>
          <a:p>
            <a:pPr>
              <a:lnSpc>
                <a:spcPct val="90000"/>
              </a:lnSpc>
              <a:buFontTx/>
              <a:buNone/>
            </a:pPr>
            <a:r>
              <a:rPr lang="cs-CZ" sz="1800" smtClean="0"/>
              <a:t>Zároveň přímé a nepřímé režijní náklady se přiřazují na základě předpokládaného </a:t>
            </a:r>
          </a:p>
          <a:p>
            <a:pPr>
              <a:lnSpc>
                <a:spcPct val="90000"/>
              </a:lnSpc>
              <a:buFontTx/>
              <a:buNone/>
            </a:pPr>
            <a:r>
              <a:rPr lang="cs-CZ" sz="1800" smtClean="0"/>
              <a:t>objemu výroby.  Kdykoliv se liší předpokládaný a skutečný objem výroby vyznikají </a:t>
            </a:r>
          </a:p>
          <a:p>
            <a:pPr>
              <a:lnSpc>
                <a:spcPct val="90000"/>
              </a:lnSpc>
              <a:buFontTx/>
              <a:buNone/>
            </a:pPr>
            <a:r>
              <a:rPr lang="cs-CZ" sz="1800" smtClean="0"/>
              <a:t>rozdíly mezi skutečnými a uznanými náklady a to v důsledku fixních nákladů, které se </a:t>
            </a:r>
          </a:p>
          <a:p>
            <a:pPr>
              <a:lnSpc>
                <a:spcPct val="90000"/>
              </a:lnSpc>
              <a:buFontTx/>
              <a:buNone/>
            </a:pPr>
            <a:r>
              <a:rPr lang="cs-CZ" sz="1800" smtClean="0"/>
              <a:t>přiřazují výkonům na základe předpokládaného objemu výroby. Zpětně jsou však </a:t>
            </a:r>
          </a:p>
          <a:p>
            <a:pPr>
              <a:lnSpc>
                <a:spcPct val="90000"/>
              </a:lnSpc>
              <a:buFontTx/>
              <a:buNone/>
            </a:pPr>
            <a:r>
              <a:rPr lang="cs-CZ" sz="1800" smtClean="0"/>
              <a:t>uhrazovány skutečně prodanými výkony.</a:t>
            </a:r>
          </a:p>
          <a:p>
            <a:pPr>
              <a:lnSpc>
                <a:spcPct val="90000"/>
              </a:lnSpc>
              <a:buFontTx/>
              <a:buNone/>
            </a:pPr>
            <a:endParaRPr lang="cs-CZ" sz="1800" b="1" smtClean="0"/>
          </a:p>
          <a:p>
            <a:pPr>
              <a:lnSpc>
                <a:spcPct val="90000"/>
              </a:lnSpc>
              <a:buFontTx/>
              <a:buNone/>
            </a:pPr>
            <a:r>
              <a:rPr lang="cs-CZ" sz="1800" smtClean="0"/>
              <a:t>Hodnoty, které vyplývají z kalkulace variabilních nákladů jsou potřebné pro </a:t>
            </a:r>
          </a:p>
          <a:p>
            <a:pPr>
              <a:lnSpc>
                <a:spcPct val="90000"/>
              </a:lnSpc>
              <a:buFontTx/>
              <a:buNone/>
            </a:pPr>
            <a:r>
              <a:rPr lang="cs-CZ" sz="1800" smtClean="0"/>
              <a:t>sestavení </a:t>
            </a:r>
            <a:r>
              <a:rPr lang="cs-CZ" sz="1800" i="1" smtClean="0">
                <a:solidFill>
                  <a:srgbClr val="FF0000"/>
                </a:solidFill>
              </a:rPr>
              <a:t>kalkulace krycího příspěvku</a:t>
            </a:r>
            <a:r>
              <a:rPr lang="cs-CZ" sz="1800" i="1" smtClean="0"/>
              <a:t>. </a:t>
            </a:r>
            <a:r>
              <a:rPr lang="cs-CZ" sz="1800" smtClean="0"/>
              <a:t> Hodnoty vyplývající z kalkulace úplných </a:t>
            </a:r>
          </a:p>
          <a:p>
            <a:pPr>
              <a:lnSpc>
                <a:spcPct val="90000"/>
              </a:lnSpc>
              <a:buFontTx/>
              <a:buNone/>
            </a:pPr>
            <a:r>
              <a:rPr lang="cs-CZ" sz="1800" smtClean="0"/>
              <a:t>nákladú jsou potřebné pro </a:t>
            </a:r>
            <a:r>
              <a:rPr lang="cs-CZ" sz="1800" i="1" smtClean="0">
                <a:solidFill>
                  <a:srgbClr val="FF0000"/>
                </a:solidFill>
              </a:rPr>
              <a:t>oceňování zásob.</a:t>
            </a:r>
            <a:endParaRPr lang="en-GB" sz="1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sz="2000" smtClean="0"/>
              <a:t>Postupy při aplikaci metody Normované kalkulace (Standard costing)</a:t>
            </a:r>
            <a:br>
              <a:rPr lang="cs-CZ" sz="2000" smtClean="0"/>
            </a:br>
            <a:endParaRPr lang="en-GB" sz="2000" smtClean="0"/>
          </a:p>
        </p:txBody>
      </p:sp>
      <p:sp>
        <p:nvSpPr>
          <p:cNvPr id="139267" name="Rectangle 3"/>
          <p:cNvSpPr>
            <a:spLocks noGrp="1" noChangeArrowheads="1"/>
          </p:cNvSpPr>
          <p:nvPr>
            <p:ph type="body" sz="half" idx="1"/>
          </p:nvPr>
        </p:nvSpPr>
        <p:spPr/>
        <p:txBody>
          <a:bodyPr/>
          <a:lstStyle/>
          <a:p>
            <a:pPr>
              <a:buFontTx/>
              <a:buNone/>
            </a:pPr>
            <a:endParaRPr lang="cs-CZ" sz="2000" smtClean="0"/>
          </a:p>
          <a:p>
            <a:pPr>
              <a:buFontTx/>
              <a:buNone/>
            </a:pPr>
            <a:endParaRPr lang="en-GB" sz="2000" smtClean="0"/>
          </a:p>
        </p:txBody>
      </p:sp>
      <p:graphicFrame>
        <p:nvGraphicFramePr>
          <p:cNvPr id="139405" name="Group 141"/>
          <p:cNvGraphicFramePr>
            <a:graphicFrameLocks noGrp="1"/>
          </p:cNvGraphicFramePr>
          <p:nvPr>
            <p:ph sz="half" idx="2"/>
          </p:nvPr>
        </p:nvGraphicFramePr>
        <p:xfrm>
          <a:off x="560388" y="981075"/>
          <a:ext cx="8640762" cy="5007293"/>
        </p:xfrm>
        <a:graphic>
          <a:graphicData uri="http://schemas.openxmlformats.org/drawingml/2006/table">
            <a:tbl>
              <a:tblPr/>
              <a:tblGrid>
                <a:gridCol w="4017962"/>
                <a:gridCol w="2416175"/>
                <a:gridCol w="2206625"/>
              </a:tblGrid>
              <a:tr h="47148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Kalkulační vzorec</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Kalkulace variabilních nákladů</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Kalkulace úplných nákladů</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 </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 </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44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Jednicové materiálové náklad</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Materiálové režijní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95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Variabilní výrobní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Fixní výrobní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Náklady na externí dodávky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238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Ostatní jednicové náklady výroby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 </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Náklady produktu</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Úplné výrobní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44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 </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 </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238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Ostatní jednicové náklady odbytu</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Odbytové fixní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Správní fixní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X</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 </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 </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Úplné vlastní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cs-CZ" smtClean="0"/>
              <a:t>Příklad</a:t>
            </a:r>
            <a:endParaRPr lang="en-GB" smtClean="0"/>
          </a:p>
        </p:txBody>
      </p:sp>
      <p:sp>
        <p:nvSpPr>
          <p:cNvPr id="184323" name="Rectangle 3"/>
          <p:cNvSpPr>
            <a:spLocks noGrp="1" noChangeArrowheads="1"/>
          </p:cNvSpPr>
          <p:nvPr>
            <p:ph type="body" idx="1"/>
          </p:nvPr>
        </p:nvSpPr>
        <p:spPr/>
        <p:txBody>
          <a:bodyPr/>
          <a:lstStyle/>
          <a:p>
            <a:pPr marL="457200" indent="-457200">
              <a:buFontTx/>
              <a:buNone/>
            </a:pPr>
            <a:r>
              <a:rPr lang="cs-CZ" sz="2000" smtClean="0"/>
              <a:t>Příklad 1 </a:t>
            </a:r>
          </a:p>
          <a:p>
            <a:pPr marL="457200" indent="-457200">
              <a:buFontTx/>
              <a:buNone/>
            </a:pPr>
            <a:r>
              <a:rPr lang="cs-CZ" sz="2000" smtClean="0"/>
              <a:t>a. Jak se spočíta příspěvek na úhradu fixních nákladů (contribution)?</a:t>
            </a:r>
          </a:p>
          <a:p>
            <a:pPr marL="457200" indent="-457200">
              <a:buFontTx/>
              <a:buNone/>
            </a:pPr>
            <a:r>
              <a:rPr lang="cs-CZ" sz="2000" smtClean="0"/>
              <a:t>b. Vypočítejte hospodářský výsledek.</a:t>
            </a:r>
          </a:p>
          <a:p>
            <a:pPr marL="457200" indent="-457200">
              <a:buFontTx/>
              <a:buNone/>
            </a:pPr>
            <a:endParaRPr lang="cs-CZ" sz="2000" smtClean="0"/>
          </a:p>
          <a:p>
            <a:pPr marL="457200" indent="-457200">
              <a:buFontTx/>
              <a:buNone/>
            </a:pPr>
            <a:r>
              <a:rPr lang="cs-CZ" sz="2000" smtClean="0"/>
              <a:t>Materiálové náklady 	=100</a:t>
            </a:r>
          </a:p>
          <a:p>
            <a:pPr marL="457200" indent="-457200">
              <a:buFontTx/>
              <a:buNone/>
            </a:pPr>
            <a:r>
              <a:rPr lang="cs-CZ" sz="2000" smtClean="0"/>
              <a:t>Mzdové náklady	= 50</a:t>
            </a:r>
          </a:p>
          <a:p>
            <a:pPr marL="457200" indent="-457200">
              <a:buFontTx/>
              <a:buNone/>
            </a:pPr>
            <a:r>
              <a:rPr lang="cs-CZ" sz="2000" smtClean="0"/>
              <a:t>Výrobní režie 		= 30</a:t>
            </a:r>
          </a:p>
          <a:p>
            <a:pPr marL="457200" indent="-457200">
              <a:buFontTx/>
              <a:buNone/>
            </a:pPr>
            <a:r>
              <a:rPr lang="cs-CZ" sz="2000" smtClean="0"/>
              <a:t>Fixní náklady		= 25000</a:t>
            </a:r>
          </a:p>
          <a:p>
            <a:pPr marL="457200" indent="-457200">
              <a:buFontTx/>
              <a:buNone/>
            </a:pPr>
            <a:r>
              <a:rPr lang="cs-CZ" sz="2000" smtClean="0"/>
              <a:t>Plánovaná výroba 	= 1000 ks</a:t>
            </a:r>
          </a:p>
          <a:p>
            <a:pPr marL="457200" indent="-457200">
              <a:buFontTx/>
              <a:buNone/>
            </a:pPr>
            <a:r>
              <a:rPr lang="cs-CZ" sz="2000" smtClean="0"/>
              <a:t>Skutečná výroba	= 1</a:t>
            </a:r>
            <a:r>
              <a:rPr lang="en-GB" sz="2000" smtClean="0"/>
              <a:t>050</a:t>
            </a:r>
            <a:r>
              <a:rPr lang="cs-CZ" sz="2000" smtClean="0"/>
              <a:t> ks</a:t>
            </a:r>
          </a:p>
          <a:p>
            <a:pPr marL="457200" indent="-457200">
              <a:buFontTx/>
              <a:buNone/>
            </a:pPr>
            <a:r>
              <a:rPr lang="cs-CZ" sz="2000" smtClean="0"/>
              <a:t>Počet prodaných kusu	= 1050 ks</a:t>
            </a:r>
          </a:p>
          <a:p>
            <a:pPr marL="457200" indent="-457200">
              <a:buFontTx/>
              <a:buNone/>
            </a:pPr>
            <a:r>
              <a:rPr lang="cs-CZ" sz="2000" smtClean="0"/>
              <a:t>Prodejní cena 		= 300</a:t>
            </a:r>
          </a:p>
          <a:p>
            <a:pPr marL="457200" indent="-457200">
              <a:buFontTx/>
              <a:buNone/>
            </a:pPr>
            <a:endParaRPr lang="cs-CZ" sz="20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cs-CZ" smtClean="0"/>
              <a:t>Příklad</a:t>
            </a:r>
            <a:endParaRPr lang="en-GB" smtClean="0"/>
          </a:p>
        </p:txBody>
      </p:sp>
      <p:sp>
        <p:nvSpPr>
          <p:cNvPr id="185347" name="Rectangle 3"/>
          <p:cNvSpPr>
            <a:spLocks noGrp="1" noChangeArrowheads="1"/>
          </p:cNvSpPr>
          <p:nvPr>
            <p:ph type="body" idx="1"/>
          </p:nvPr>
        </p:nvSpPr>
        <p:spPr/>
        <p:txBody>
          <a:bodyPr/>
          <a:lstStyle/>
          <a:p>
            <a:pPr marL="457200" indent="-457200">
              <a:lnSpc>
                <a:spcPct val="80000"/>
              </a:lnSpc>
              <a:buFontTx/>
              <a:buNone/>
            </a:pPr>
            <a:r>
              <a:rPr lang="cs-CZ" sz="1800" smtClean="0"/>
              <a:t>a. Contribution = prodejní cena – variabilní náklady </a:t>
            </a:r>
          </a:p>
          <a:p>
            <a:pPr marL="457200" indent="-457200">
              <a:lnSpc>
                <a:spcPct val="80000"/>
              </a:lnSpc>
              <a:buFontTx/>
              <a:buNone/>
            </a:pPr>
            <a:r>
              <a:rPr lang="cs-CZ" sz="1800" smtClean="0"/>
              <a:t>300 x 1050 = 315</a:t>
            </a:r>
            <a:r>
              <a:rPr lang="en-GB" sz="1800" smtClean="0"/>
              <a:t> </a:t>
            </a:r>
            <a:r>
              <a:rPr lang="cs-CZ" sz="1800" smtClean="0"/>
              <a:t>000 minus 180 x 1050 = 189</a:t>
            </a:r>
            <a:r>
              <a:rPr lang="en-GB" sz="1800" smtClean="0"/>
              <a:t> </a:t>
            </a:r>
            <a:r>
              <a:rPr lang="cs-CZ" sz="1800" smtClean="0"/>
              <a:t>000</a:t>
            </a:r>
            <a:r>
              <a:rPr lang="en-GB" sz="1800" smtClean="0"/>
              <a:t> </a:t>
            </a:r>
            <a:r>
              <a:rPr lang="en-GB" sz="1800" smtClean="0">
                <a:sym typeface="Wingdings" pitchFamily="2" charset="2"/>
              </a:rPr>
              <a:t>1</a:t>
            </a:r>
            <a:r>
              <a:rPr lang="cs-CZ" sz="1800" smtClean="0">
                <a:sym typeface="Wingdings" pitchFamily="2" charset="2"/>
              </a:rPr>
              <a:t>26</a:t>
            </a:r>
            <a:r>
              <a:rPr lang="en-GB" sz="1800" smtClean="0">
                <a:sym typeface="Wingdings" pitchFamily="2" charset="2"/>
              </a:rPr>
              <a:t> 000</a:t>
            </a:r>
            <a:endParaRPr lang="cs-CZ" sz="1800" smtClean="0"/>
          </a:p>
          <a:p>
            <a:pPr marL="457200" indent="-457200">
              <a:lnSpc>
                <a:spcPct val="80000"/>
              </a:lnSpc>
              <a:buFontTx/>
              <a:buNone/>
            </a:pPr>
            <a:r>
              <a:rPr lang="cs-CZ" sz="1800" smtClean="0"/>
              <a:t>b. 126</a:t>
            </a:r>
            <a:r>
              <a:rPr lang="en-GB" sz="1800" smtClean="0"/>
              <a:t> </a:t>
            </a:r>
            <a:r>
              <a:rPr lang="cs-CZ" sz="1800" smtClean="0"/>
              <a:t>000 – 25</a:t>
            </a:r>
            <a:r>
              <a:rPr lang="en-GB" sz="1800" smtClean="0"/>
              <a:t> </a:t>
            </a:r>
            <a:r>
              <a:rPr lang="cs-CZ" sz="1800" smtClean="0"/>
              <a:t>000 = 101 000</a:t>
            </a:r>
          </a:p>
          <a:p>
            <a:pPr marL="457200" indent="-457200">
              <a:lnSpc>
                <a:spcPct val="80000"/>
              </a:lnSpc>
              <a:buFontTx/>
              <a:buNone/>
            </a:pPr>
            <a:endParaRPr lang="cs-CZ" sz="1800" smtClean="0"/>
          </a:p>
          <a:p>
            <a:pPr marL="457200" indent="-457200">
              <a:lnSpc>
                <a:spcPct val="80000"/>
              </a:lnSpc>
              <a:buFontTx/>
              <a:buNone/>
            </a:pPr>
            <a:r>
              <a:rPr lang="cs-CZ" sz="1800" smtClean="0"/>
              <a:t>Příklad 2 </a:t>
            </a:r>
          </a:p>
          <a:p>
            <a:pPr marL="457200" indent="-457200">
              <a:lnSpc>
                <a:spcPct val="80000"/>
              </a:lnSpc>
              <a:buFontTx/>
              <a:buNone/>
            </a:pPr>
            <a:r>
              <a:rPr lang="cs-CZ" sz="1800" smtClean="0"/>
              <a:t>Vypočítejte příspěvek na krytí fixních nákladů a hospodářský výsledek při změně </a:t>
            </a:r>
          </a:p>
          <a:p>
            <a:pPr marL="457200" indent="-457200">
              <a:lnSpc>
                <a:spcPct val="80000"/>
              </a:lnSpc>
              <a:buFontTx/>
              <a:buNone/>
            </a:pPr>
            <a:r>
              <a:rPr lang="cs-CZ" sz="1800" smtClean="0"/>
              <a:t>skutečně prodaných výrobků na 1200 ks</a:t>
            </a:r>
          </a:p>
          <a:p>
            <a:pPr marL="457200" indent="-457200">
              <a:lnSpc>
                <a:spcPct val="80000"/>
              </a:lnSpc>
              <a:buFontTx/>
              <a:buNone/>
            </a:pPr>
            <a:r>
              <a:rPr lang="en-GB" sz="1800" smtClean="0"/>
              <a:t>a. </a:t>
            </a:r>
            <a:r>
              <a:rPr lang="cs-CZ" sz="1800" smtClean="0"/>
              <a:t>300x1200=360 000 minus 180x1200=216 000 </a:t>
            </a:r>
            <a:r>
              <a:rPr lang="cs-CZ" sz="1800" smtClean="0">
                <a:sym typeface="Wingdings" pitchFamily="2" charset="2"/>
              </a:rPr>
              <a:t></a:t>
            </a:r>
            <a:r>
              <a:rPr lang="en-GB" sz="1800" smtClean="0">
                <a:sym typeface="Wingdings" pitchFamily="2" charset="2"/>
              </a:rPr>
              <a:t>144 000</a:t>
            </a:r>
            <a:endParaRPr lang="cs-CZ" sz="1800" smtClean="0"/>
          </a:p>
          <a:p>
            <a:pPr marL="457200" indent="-457200">
              <a:lnSpc>
                <a:spcPct val="80000"/>
              </a:lnSpc>
              <a:buFontTx/>
              <a:buNone/>
            </a:pPr>
            <a:r>
              <a:rPr lang="en-GB" sz="1800" smtClean="0"/>
              <a:t>b. 144 000 – 25 000 = 119 000</a:t>
            </a:r>
          </a:p>
          <a:p>
            <a:pPr marL="457200" indent="-457200">
              <a:lnSpc>
                <a:spcPct val="80000"/>
              </a:lnSpc>
              <a:buFontTx/>
              <a:buNone/>
            </a:pPr>
            <a:endParaRPr lang="cs-CZ" sz="1800" smtClean="0"/>
          </a:p>
          <a:p>
            <a:pPr marL="457200" indent="-457200">
              <a:lnSpc>
                <a:spcPct val="80000"/>
              </a:lnSpc>
              <a:buFontTx/>
              <a:buNone/>
            </a:pPr>
            <a:r>
              <a:rPr lang="cs-CZ" sz="1800" smtClean="0"/>
              <a:t>Příklad 3</a:t>
            </a:r>
            <a:endParaRPr lang="en-GB" sz="1800" smtClean="0"/>
          </a:p>
          <a:p>
            <a:pPr marL="457200" indent="-457200">
              <a:lnSpc>
                <a:spcPct val="80000"/>
              </a:lnSpc>
              <a:buFontTx/>
              <a:buNone/>
            </a:pPr>
            <a:r>
              <a:rPr lang="cs-CZ" sz="1800" smtClean="0"/>
              <a:t>Vypočítejte příspěvek na krytí fixních nákladů a hospodářský výsledek na jednotku v </a:t>
            </a:r>
          </a:p>
          <a:p>
            <a:pPr marL="457200" indent="-457200">
              <a:lnSpc>
                <a:spcPct val="80000"/>
              </a:lnSpc>
              <a:buFontTx/>
              <a:buNone/>
            </a:pPr>
            <a:r>
              <a:rPr lang="cs-CZ" sz="1800" smtClean="0"/>
              <a:t>obou případech (prodaných 1050 ks a 1200 ks)</a:t>
            </a:r>
          </a:p>
          <a:p>
            <a:pPr marL="457200" indent="-457200">
              <a:lnSpc>
                <a:spcPct val="80000"/>
              </a:lnSpc>
              <a:buFontTx/>
              <a:buNone/>
            </a:pPr>
            <a:r>
              <a:rPr lang="cs-CZ" sz="1800" smtClean="0"/>
              <a:t>a. 126 000/1050 = 120</a:t>
            </a:r>
          </a:p>
          <a:p>
            <a:pPr marL="457200" indent="-457200">
              <a:lnSpc>
                <a:spcPct val="80000"/>
              </a:lnSpc>
              <a:buFontTx/>
              <a:buNone/>
            </a:pPr>
            <a:r>
              <a:rPr lang="cs-CZ" sz="1800" smtClean="0"/>
              <a:t>    144 000/1200 = 120</a:t>
            </a:r>
          </a:p>
          <a:p>
            <a:pPr marL="457200" indent="-457200">
              <a:lnSpc>
                <a:spcPct val="80000"/>
              </a:lnSpc>
              <a:buFontTx/>
              <a:buNone/>
            </a:pPr>
            <a:r>
              <a:rPr lang="cs-CZ" sz="1800" smtClean="0"/>
              <a:t>b. 101 000/1050 = 96</a:t>
            </a:r>
          </a:p>
          <a:p>
            <a:pPr marL="457200" indent="-457200">
              <a:lnSpc>
                <a:spcPct val="80000"/>
              </a:lnSpc>
              <a:buFontTx/>
              <a:buNone/>
            </a:pPr>
            <a:r>
              <a:rPr lang="cs-CZ" sz="1800" smtClean="0"/>
              <a:t>    119 000/1200 = 99</a:t>
            </a:r>
          </a:p>
          <a:p>
            <a:pPr marL="457200" indent="-457200">
              <a:lnSpc>
                <a:spcPct val="80000"/>
              </a:lnSpc>
              <a:buFontTx/>
              <a:buNone/>
            </a:pPr>
            <a:endParaRPr lang="cs-CZ"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20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5347">
                                            <p:txEl>
                                              <p:pRg st="1" end="1"/>
                                            </p:txEl>
                                          </p:spTgt>
                                        </p:tgtEl>
                                        <p:attrNameLst>
                                          <p:attrName>style.visibility</p:attrName>
                                        </p:attrNameLst>
                                      </p:cBhvr>
                                      <p:to>
                                        <p:strVal val="visible"/>
                                      </p:to>
                                    </p:set>
                                    <p:anim calcmode="lin" valueType="num">
                                      <p:cBhvr additive="base">
                                        <p:cTn id="13" dur="2000" fill="hold"/>
                                        <p:tgtEl>
                                          <p:spTgt spid="18534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85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5347">
                                            <p:txEl>
                                              <p:pRg st="2" end="2"/>
                                            </p:txEl>
                                          </p:spTgt>
                                        </p:tgtEl>
                                        <p:attrNameLst>
                                          <p:attrName>style.visibility</p:attrName>
                                        </p:attrNameLst>
                                      </p:cBhvr>
                                      <p:to>
                                        <p:strVal val="visible"/>
                                      </p:to>
                                    </p:set>
                                    <p:anim calcmode="lin" valueType="num">
                                      <p:cBhvr additive="base">
                                        <p:cTn id="19" dur="2000" fill="hold"/>
                                        <p:tgtEl>
                                          <p:spTgt spid="185347">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5347">
                                            <p:txEl>
                                              <p:pRg st="4" end="4"/>
                                            </p:txEl>
                                          </p:spTgt>
                                        </p:tgtEl>
                                        <p:attrNameLst>
                                          <p:attrName>style.visibility</p:attrName>
                                        </p:attrNameLst>
                                      </p:cBhvr>
                                      <p:to>
                                        <p:strVal val="visible"/>
                                      </p:to>
                                    </p:set>
                                    <p:anim calcmode="lin" valueType="num">
                                      <p:cBhvr additive="base">
                                        <p:cTn id="25" dur="2000" fill="hold"/>
                                        <p:tgtEl>
                                          <p:spTgt spid="185347">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85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85347">
                                            <p:txEl>
                                              <p:pRg st="5" end="5"/>
                                            </p:txEl>
                                          </p:spTgt>
                                        </p:tgtEl>
                                        <p:attrNameLst>
                                          <p:attrName>style.visibility</p:attrName>
                                        </p:attrNameLst>
                                      </p:cBhvr>
                                      <p:to>
                                        <p:strVal val="visible"/>
                                      </p:to>
                                    </p:set>
                                    <p:anim calcmode="lin" valueType="num">
                                      <p:cBhvr additive="base">
                                        <p:cTn id="31" dur="2000" fill="hold"/>
                                        <p:tgtEl>
                                          <p:spTgt spid="185347">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853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85347">
                                            <p:txEl>
                                              <p:pRg st="6" end="6"/>
                                            </p:txEl>
                                          </p:spTgt>
                                        </p:tgtEl>
                                        <p:attrNameLst>
                                          <p:attrName>style.visibility</p:attrName>
                                        </p:attrNameLst>
                                      </p:cBhvr>
                                      <p:to>
                                        <p:strVal val="visible"/>
                                      </p:to>
                                    </p:set>
                                    <p:anim calcmode="lin" valueType="num">
                                      <p:cBhvr additive="base">
                                        <p:cTn id="37" dur="2000" fill="hold"/>
                                        <p:tgtEl>
                                          <p:spTgt spid="185347">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853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85347">
                                            <p:txEl>
                                              <p:pRg st="7" end="7"/>
                                            </p:txEl>
                                          </p:spTgt>
                                        </p:tgtEl>
                                        <p:attrNameLst>
                                          <p:attrName>style.visibility</p:attrName>
                                        </p:attrNameLst>
                                      </p:cBhvr>
                                      <p:to>
                                        <p:strVal val="visible"/>
                                      </p:to>
                                    </p:set>
                                    <p:anim calcmode="lin" valueType="num">
                                      <p:cBhvr additive="base">
                                        <p:cTn id="43" dur="2000" fill="hold"/>
                                        <p:tgtEl>
                                          <p:spTgt spid="185347">
                                            <p:txEl>
                                              <p:pRg st="7" end="7"/>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1853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85347">
                                            <p:txEl>
                                              <p:pRg st="8" end="8"/>
                                            </p:txEl>
                                          </p:spTgt>
                                        </p:tgtEl>
                                        <p:attrNameLst>
                                          <p:attrName>style.visibility</p:attrName>
                                        </p:attrNameLst>
                                      </p:cBhvr>
                                      <p:to>
                                        <p:strVal val="visible"/>
                                      </p:to>
                                    </p:set>
                                    <p:anim calcmode="lin" valueType="num">
                                      <p:cBhvr additive="base">
                                        <p:cTn id="49" dur="2000" fill="hold"/>
                                        <p:tgtEl>
                                          <p:spTgt spid="185347">
                                            <p:txEl>
                                              <p:pRg st="8" end="8"/>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1853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85347">
                                            <p:txEl>
                                              <p:pRg st="10" end="10"/>
                                            </p:txEl>
                                          </p:spTgt>
                                        </p:tgtEl>
                                        <p:attrNameLst>
                                          <p:attrName>style.visibility</p:attrName>
                                        </p:attrNameLst>
                                      </p:cBhvr>
                                      <p:to>
                                        <p:strVal val="visible"/>
                                      </p:to>
                                    </p:set>
                                    <p:anim calcmode="lin" valueType="num">
                                      <p:cBhvr additive="base">
                                        <p:cTn id="55" dur="2000" fill="hold"/>
                                        <p:tgtEl>
                                          <p:spTgt spid="185347">
                                            <p:txEl>
                                              <p:pRg st="10" end="10"/>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1853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85347">
                                            <p:txEl>
                                              <p:pRg st="11" end="11"/>
                                            </p:txEl>
                                          </p:spTgt>
                                        </p:tgtEl>
                                        <p:attrNameLst>
                                          <p:attrName>style.visibility</p:attrName>
                                        </p:attrNameLst>
                                      </p:cBhvr>
                                      <p:to>
                                        <p:strVal val="visible"/>
                                      </p:to>
                                    </p:set>
                                    <p:anim calcmode="lin" valueType="num">
                                      <p:cBhvr additive="base">
                                        <p:cTn id="61" dur="2000" fill="hold"/>
                                        <p:tgtEl>
                                          <p:spTgt spid="185347">
                                            <p:txEl>
                                              <p:pRg st="11" end="11"/>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18534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85347">
                                            <p:txEl>
                                              <p:pRg st="12" end="12"/>
                                            </p:txEl>
                                          </p:spTgt>
                                        </p:tgtEl>
                                        <p:attrNameLst>
                                          <p:attrName>style.visibility</p:attrName>
                                        </p:attrNameLst>
                                      </p:cBhvr>
                                      <p:to>
                                        <p:strVal val="visible"/>
                                      </p:to>
                                    </p:set>
                                    <p:anim calcmode="lin" valueType="num">
                                      <p:cBhvr additive="base">
                                        <p:cTn id="67" dur="2000" fill="hold"/>
                                        <p:tgtEl>
                                          <p:spTgt spid="185347">
                                            <p:txEl>
                                              <p:pRg st="12" end="12"/>
                                            </p:txEl>
                                          </p:spTgt>
                                        </p:tgtEl>
                                        <p:attrNameLst>
                                          <p:attrName>ppt_x</p:attrName>
                                        </p:attrNameLst>
                                      </p:cBhvr>
                                      <p:tavLst>
                                        <p:tav tm="0">
                                          <p:val>
                                            <p:strVal val="0-#ppt_w/2"/>
                                          </p:val>
                                        </p:tav>
                                        <p:tav tm="100000">
                                          <p:val>
                                            <p:strVal val="#ppt_x"/>
                                          </p:val>
                                        </p:tav>
                                      </p:tavLst>
                                    </p:anim>
                                    <p:anim calcmode="lin" valueType="num">
                                      <p:cBhvr additive="base">
                                        <p:cTn id="68" dur="2000" fill="hold"/>
                                        <p:tgtEl>
                                          <p:spTgt spid="18534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85347">
                                            <p:txEl>
                                              <p:pRg st="13" end="13"/>
                                            </p:txEl>
                                          </p:spTgt>
                                        </p:tgtEl>
                                        <p:attrNameLst>
                                          <p:attrName>style.visibility</p:attrName>
                                        </p:attrNameLst>
                                      </p:cBhvr>
                                      <p:to>
                                        <p:strVal val="visible"/>
                                      </p:to>
                                    </p:set>
                                    <p:anim calcmode="lin" valueType="num">
                                      <p:cBhvr additive="base">
                                        <p:cTn id="73" dur="2000" fill="hold"/>
                                        <p:tgtEl>
                                          <p:spTgt spid="185347">
                                            <p:txEl>
                                              <p:pRg st="13" end="13"/>
                                            </p:txEl>
                                          </p:spTgt>
                                        </p:tgtEl>
                                        <p:attrNameLst>
                                          <p:attrName>ppt_x</p:attrName>
                                        </p:attrNameLst>
                                      </p:cBhvr>
                                      <p:tavLst>
                                        <p:tav tm="0">
                                          <p:val>
                                            <p:strVal val="0-#ppt_w/2"/>
                                          </p:val>
                                        </p:tav>
                                        <p:tav tm="100000">
                                          <p:val>
                                            <p:strVal val="#ppt_x"/>
                                          </p:val>
                                        </p:tav>
                                      </p:tavLst>
                                    </p:anim>
                                    <p:anim calcmode="lin" valueType="num">
                                      <p:cBhvr additive="base">
                                        <p:cTn id="74" dur="2000" fill="hold"/>
                                        <p:tgtEl>
                                          <p:spTgt spid="18534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85347">
                                            <p:txEl>
                                              <p:pRg st="14" end="14"/>
                                            </p:txEl>
                                          </p:spTgt>
                                        </p:tgtEl>
                                        <p:attrNameLst>
                                          <p:attrName>style.visibility</p:attrName>
                                        </p:attrNameLst>
                                      </p:cBhvr>
                                      <p:to>
                                        <p:strVal val="visible"/>
                                      </p:to>
                                    </p:set>
                                    <p:anim calcmode="lin" valueType="num">
                                      <p:cBhvr additive="base">
                                        <p:cTn id="79" dur="2000" fill="hold"/>
                                        <p:tgtEl>
                                          <p:spTgt spid="185347">
                                            <p:txEl>
                                              <p:pRg st="14" end="14"/>
                                            </p:txEl>
                                          </p:spTgt>
                                        </p:tgtEl>
                                        <p:attrNameLst>
                                          <p:attrName>ppt_x</p:attrName>
                                        </p:attrNameLst>
                                      </p:cBhvr>
                                      <p:tavLst>
                                        <p:tav tm="0">
                                          <p:val>
                                            <p:strVal val="0-#ppt_w/2"/>
                                          </p:val>
                                        </p:tav>
                                        <p:tav tm="100000">
                                          <p:val>
                                            <p:strVal val="#ppt_x"/>
                                          </p:val>
                                        </p:tav>
                                      </p:tavLst>
                                    </p:anim>
                                    <p:anim calcmode="lin" valueType="num">
                                      <p:cBhvr additive="base">
                                        <p:cTn id="80" dur="2000" fill="hold"/>
                                        <p:tgtEl>
                                          <p:spTgt spid="18534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185347">
                                            <p:txEl>
                                              <p:pRg st="15" end="15"/>
                                            </p:txEl>
                                          </p:spTgt>
                                        </p:tgtEl>
                                        <p:attrNameLst>
                                          <p:attrName>style.visibility</p:attrName>
                                        </p:attrNameLst>
                                      </p:cBhvr>
                                      <p:to>
                                        <p:strVal val="visible"/>
                                      </p:to>
                                    </p:set>
                                    <p:anim calcmode="lin" valueType="num">
                                      <p:cBhvr additive="base">
                                        <p:cTn id="85" dur="2000" fill="hold"/>
                                        <p:tgtEl>
                                          <p:spTgt spid="185347">
                                            <p:txEl>
                                              <p:pRg st="15" end="15"/>
                                            </p:txEl>
                                          </p:spTgt>
                                        </p:tgtEl>
                                        <p:attrNameLst>
                                          <p:attrName>ppt_x</p:attrName>
                                        </p:attrNameLst>
                                      </p:cBhvr>
                                      <p:tavLst>
                                        <p:tav tm="0">
                                          <p:val>
                                            <p:strVal val="0-#ppt_w/2"/>
                                          </p:val>
                                        </p:tav>
                                        <p:tav tm="100000">
                                          <p:val>
                                            <p:strVal val="#ppt_x"/>
                                          </p:val>
                                        </p:tav>
                                      </p:tavLst>
                                    </p:anim>
                                    <p:anim calcmode="lin" valueType="num">
                                      <p:cBhvr additive="base">
                                        <p:cTn id="86" dur="2000" fill="hold"/>
                                        <p:tgtEl>
                                          <p:spTgt spid="185347">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185347">
                                            <p:txEl>
                                              <p:pRg st="16" end="16"/>
                                            </p:txEl>
                                          </p:spTgt>
                                        </p:tgtEl>
                                        <p:attrNameLst>
                                          <p:attrName>style.visibility</p:attrName>
                                        </p:attrNameLst>
                                      </p:cBhvr>
                                      <p:to>
                                        <p:strVal val="visible"/>
                                      </p:to>
                                    </p:set>
                                    <p:anim calcmode="lin" valueType="num">
                                      <p:cBhvr additive="base">
                                        <p:cTn id="91" dur="2000" fill="hold"/>
                                        <p:tgtEl>
                                          <p:spTgt spid="185347">
                                            <p:txEl>
                                              <p:pRg st="16" end="16"/>
                                            </p:txEl>
                                          </p:spTgt>
                                        </p:tgtEl>
                                        <p:attrNameLst>
                                          <p:attrName>ppt_x</p:attrName>
                                        </p:attrNameLst>
                                      </p:cBhvr>
                                      <p:tavLst>
                                        <p:tav tm="0">
                                          <p:val>
                                            <p:strVal val="0-#ppt_w/2"/>
                                          </p:val>
                                        </p:tav>
                                        <p:tav tm="100000">
                                          <p:val>
                                            <p:strVal val="#ppt_x"/>
                                          </p:val>
                                        </p:tav>
                                      </p:tavLst>
                                    </p:anim>
                                    <p:anim calcmode="lin" valueType="num">
                                      <p:cBhvr additive="base">
                                        <p:cTn id="92" dur="2000" fill="hold"/>
                                        <p:tgtEl>
                                          <p:spTgt spid="185347">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cs-CZ" smtClean="0"/>
              <a:t>Edwards – Účetní směrnice - Ocenění</a:t>
            </a:r>
            <a:endParaRPr lang="en-GB" smtClean="0"/>
          </a:p>
        </p:txBody>
      </p:sp>
      <p:sp>
        <p:nvSpPr>
          <p:cNvPr id="166915" name="Rectangle 3"/>
          <p:cNvSpPr>
            <a:spLocks noGrp="1" noChangeArrowheads="1"/>
          </p:cNvSpPr>
          <p:nvPr>
            <p:ph type="body" idx="1"/>
          </p:nvPr>
        </p:nvSpPr>
        <p:spPr/>
        <p:txBody>
          <a:bodyPr/>
          <a:lstStyle/>
          <a:p>
            <a:r>
              <a:rPr lang="cs-CZ" sz="2000" b="1" smtClean="0"/>
              <a:t>Skutečné náklady</a:t>
            </a:r>
            <a:r>
              <a:rPr lang="cs-CZ" sz="2000" b="1" i="1" smtClean="0"/>
              <a:t>: </a:t>
            </a:r>
            <a:r>
              <a:rPr lang="cs-CZ" sz="2000" smtClean="0"/>
              <a:t>skutečná hodnota na výrobu jednotky, včetně výrobních nákladů, standardních nákladů a příslušných odchylek.</a:t>
            </a:r>
          </a:p>
          <a:p>
            <a:pPr>
              <a:buFontTx/>
              <a:buNone/>
            </a:pPr>
            <a:endParaRPr lang="en-GB" sz="2000" b="1" smtClean="0"/>
          </a:p>
          <a:p>
            <a:r>
              <a:rPr lang="cs-CZ" sz="2000" b="1" smtClean="0"/>
              <a:t>Čistá realizovatelná hodnota </a:t>
            </a:r>
            <a:r>
              <a:rPr lang="en-GB" sz="2000" b="1" smtClean="0"/>
              <a:t>(NRV):</a:t>
            </a:r>
            <a:r>
              <a:rPr lang="en-GB" sz="2000" smtClean="0"/>
              <a:t> </a:t>
            </a:r>
            <a:r>
              <a:rPr lang="cs-CZ" sz="2000" smtClean="0"/>
              <a:t>představuje hodnotu, která se očekává od zákazníků, snížená o náklady na marketing, prodej a distribuci.</a:t>
            </a:r>
          </a:p>
          <a:p>
            <a:pPr>
              <a:buFontTx/>
              <a:buNone/>
            </a:pPr>
            <a:r>
              <a:rPr lang="en-GB" sz="2000" smtClean="0"/>
              <a:t>  </a:t>
            </a:r>
          </a:p>
          <a:p>
            <a:r>
              <a:rPr lang="cs-CZ" sz="2000" b="1" smtClean="0"/>
              <a:t>Zásoby netto:</a:t>
            </a:r>
            <a:r>
              <a:rPr lang="cs-CZ" sz="2000" b="1" i="1" smtClean="0"/>
              <a:t> </a:t>
            </a:r>
            <a:r>
              <a:rPr lang="cs-CZ" sz="2000" smtClean="0"/>
              <a:t>skutečná hodnota zásob upravená o opravnou položku.</a:t>
            </a:r>
          </a:p>
          <a:p>
            <a:pPr>
              <a:buFontTx/>
              <a:buNone/>
            </a:pPr>
            <a:endParaRPr lang="cs-CZ" sz="2000" smtClean="0"/>
          </a:p>
          <a:p>
            <a:r>
              <a:rPr lang="en-GB" sz="2000" smtClean="0"/>
              <a:t>Edwards </a:t>
            </a:r>
            <a:r>
              <a:rPr lang="cs-CZ" sz="2000" smtClean="0"/>
              <a:t>aplikuje ve skupine společností  </a:t>
            </a:r>
            <a:r>
              <a:rPr lang="cs-CZ" sz="2000" b="1" smtClean="0"/>
              <a:t>Metodu standardních nákladů/normovanou kalkulaci. Proces stanovení standardních nákladů probíhá ročně.</a:t>
            </a:r>
          </a:p>
          <a:p>
            <a:pPr>
              <a:buFontTx/>
              <a:buNone/>
            </a:pPr>
            <a:endParaRPr lang="cs-CZ"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15"/>
          <p:cNvSpPr>
            <a:spLocks noChangeArrowheads="1"/>
          </p:cNvSpPr>
          <p:nvPr/>
        </p:nvSpPr>
        <p:spPr bwMode="gray">
          <a:xfrm>
            <a:off x="519113" y="1176338"/>
            <a:ext cx="3759200" cy="336550"/>
          </a:xfrm>
          <a:prstGeom prst="roundRect">
            <a:avLst>
              <a:gd name="adj" fmla="val 16667"/>
            </a:avLst>
          </a:prstGeom>
          <a:solidFill>
            <a:schemeClr val="accent1"/>
          </a:solidFill>
          <a:ln w="25400" algn="ctr">
            <a:solidFill>
              <a:srgbClr val="C0C0C0"/>
            </a:solidFill>
            <a:round/>
            <a:headEnd/>
            <a:tailEnd/>
          </a:ln>
        </p:spPr>
        <p:txBody>
          <a:bodyPr lIns="45720" rIns="45720" anchor="ctr" anchorCtr="1"/>
          <a:lstStyle/>
          <a:p>
            <a:pPr algn="ctr"/>
            <a:r>
              <a:rPr lang="cs-CZ" sz="1800">
                <a:solidFill>
                  <a:schemeClr val="bg1"/>
                </a:solidFill>
                <a:latin typeface="Arial Unicode MS" pitchFamily="34" charset="-128"/>
                <a:ea typeface="Arial Unicode MS" pitchFamily="34" charset="-128"/>
                <a:cs typeface="Arial Unicode MS" pitchFamily="34" charset="-128"/>
              </a:rPr>
              <a:t>...vyspělé spotřební elektroniky</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70659" name="AutoShape 15"/>
          <p:cNvSpPr>
            <a:spLocks noChangeArrowheads="1"/>
          </p:cNvSpPr>
          <p:nvPr/>
        </p:nvSpPr>
        <p:spPr bwMode="gray">
          <a:xfrm>
            <a:off x="4391025" y="1176338"/>
            <a:ext cx="5033963" cy="336550"/>
          </a:xfrm>
          <a:prstGeom prst="roundRect">
            <a:avLst>
              <a:gd name="adj" fmla="val 16667"/>
            </a:avLst>
          </a:prstGeom>
          <a:solidFill>
            <a:schemeClr val="accent1"/>
          </a:solidFill>
          <a:ln w="25400" algn="ctr">
            <a:solidFill>
              <a:srgbClr val="C0C0C0"/>
            </a:solidFill>
            <a:round/>
            <a:headEnd/>
            <a:tailEnd/>
          </a:ln>
        </p:spPr>
        <p:txBody>
          <a:bodyPr lIns="45720" rIns="45720" anchor="ctr" anchorCtr="1"/>
          <a:lstStyle/>
          <a:p>
            <a:pPr algn="ctr"/>
            <a:r>
              <a:rPr lang="cs-CZ" sz="1800">
                <a:solidFill>
                  <a:schemeClr val="bg1"/>
                </a:solidFill>
                <a:latin typeface="Arial Unicode MS" pitchFamily="34" charset="-128"/>
                <a:ea typeface="Arial Unicode MS" pitchFamily="34" charset="-128"/>
                <a:cs typeface="Arial Unicode MS" pitchFamily="34" charset="-128"/>
              </a:rPr>
              <a:t>...průmyslově</a:t>
            </a:r>
            <a:r>
              <a:rPr lang="en-GB" sz="1800">
                <a:solidFill>
                  <a:schemeClr val="bg1"/>
                </a:solidFill>
                <a:latin typeface="Arial Unicode MS" pitchFamily="34" charset="-128"/>
                <a:ea typeface="Arial Unicode MS" pitchFamily="34" charset="-128"/>
                <a:cs typeface="Arial Unicode MS" pitchFamily="34" charset="-128"/>
              </a:rPr>
              <a:t> </a:t>
            </a:r>
            <a:r>
              <a:rPr lang="cs-CZ" sz="1800">
                <a:solidFill>
                  <a:schemeClr val="bg1"/>
                </a:solidFill>
                <a:latin typeface="Arial Unicode MS" pitchFamily="34" charset="-128"/>
                <a:ea typeface="Arial Unicode MS" pitchFamily="34" charset="-128"/>
                <a:cs typeface="Arial Unicode MS" pitchFamily="34" charset="-128"/>
              </a:rPr>
              <a:t>výrobních procesů </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1438727" name="AutoShape 15"/>
          <p:cNvSpPr>
            <a:spLocks noChangeArrowheads="1"/>
          </p:cNvSpPr>
          <p:nvPr/>
        </p:nvSpPr>
        <p:spPr bwMode="gray">
          <a:xfrm>
            <a:off x="5267325" y="5153025"/>
            <a:ext cx="809625" cy="360363"/>
          </a:xfrm>
          <a:prstGeom prst="roundRect">
            <a:avLst>
              <a:gd name="adj" fmla="val 16667"/>
            </a:avLst>
          </a:prstGeom>
          <a:gradFill rotWithShape="1">
            <a:gsLst>
              <a:gs pos="0">
                <a:schemeClr val="bg2">
                  <a:gamma/>
                  <a:tint val="21176"/>
                  <a:invGamma/>
                </a:schemeClr>
              </a:gs>
              <a:gs pos="100000">
                <a:schemeClr val="bg2"/>
              </a:gs>
            </a:gsLst>
            <a:lin ang="5400000" scaled="1"/>
          </a:gradFill>
          <a:ln w="25400" algn="ctr">
            <a:solidFill>
              <a:srgbClr val="C0C0C0"/>
            </a:solidFill>
            <a:round/>
            <a:headEnd/>
            <a:tailEnd/>
          </a:ln>
          <a:effectLst/>
        </p:spPr>
        <p:txBody>
          <a:bodyPr wrap="none" lIns="45720" rIns="45720" anchor="ctr"/>
          <a:lstStyle/>
          <a:p>
            <a:pPr algn="ctr">
              <a:lnSpc>
                <a:spcPct val="90000"/>
              </a:lnSpc>
            </a:pPr>
            <a:r>
              <a:rPr lang="cs-CZ" sz="900">
                <a:solidFill>
                  <a:schemeClr val="tx1"/>
                </a:solidFill>
                <a:latin typeface="Arial Unicode MS" pitchFamily="34" charset="-128"/>
                <a:ea typeface="Arial Unicode MS" pitchFamily="34" charset="-128"/>
                <a:cs typeface="Arial Unicode MS" pitchFamily="34" charset="-128"/>
              </a:rPr>
              <a:t>Solární panely</a:t>
            </a:r>
            <a:endParaRPr lang="en-US" sz="900">
              <a:solidFill>
                <a:schemeClr val="tx1"/>
              </a:solidFill>
              <a:latin typeface="Arial Unicode MS" pitchFamily="34" charset="-128"/>
              <a:ea typeface="Arial Unicode MS" pitchFamily="34" charset="-128"/>
              <a:cs typeface="Arial Unicode MS" pitchFamily="34" charset="-128"/>
            </a:endParaRPr>
          </a:p>
        </p:txBody>
      </p:sp>
      <p:sp>
        <p:nvSpPr>
          <p:cNvPr id="2" name="AutoShape 15"/>
          <p:cNvSpPr>
            <a:spLocks noChangeArrowheads="1"/>
          </p:cNvSpPr>
          <p:nvPr/>
        </p:nvSpPr>
        <p:spPr bwMode="gray">
          <a:xfrm>
            <a:off x="6111875" y="5153025"/>
            <a:ext cx="809625" cy="360363"/>
          </a:xfrm>
          <a:prstGeom prst="roundRect">
            <a:avLst>
              <a:gd name="adj" fmla="val 16667"/>
            </a:avLst>
          </a:prstGeom>
          <a:gradFill rotWithShape="1">
            <a:gsLst>
              <a:gs pos="0">
                <a:schemeClr val="bg2">
                  <a:gamma/>
                  <a:tint val="21176"/>
                  <a:invGamma/>
                </a:schemeClr>
              </a:gs>
              <a:gs pos="100000">
                <a:schemeClr val="bg2"/>
              </a:gs>
            </a:gsLst>
            <a:lin ang="5400000" scaled="1"/>
          </a:gradFill>
          <a:ln w="25400" algn="ctr">
            <a:solidFill>
              <a:srgbClr val="C0C0C0"/>
            </a:solidFill>
            <a:round/>
            <a:headEnd/>
            <a:tailEnd/>
          </a:ln>
          <a:effectLst/>
        </p:spPr>
        <p:txBody>
          <a:bodyPr wrap="none" lIns="45720" rIns="45720" anchor="ctr"/>
          <a:lstStyle/>
          <a:p>
            <a:pPr algn="ctr">
              <a:lnSpc>
                <a:spcPct val="90000"/>
              </a:lnSpc>
            </a:pPr>
            <a:r>
              <a:rPr lang="cs-CZ" sz="800">
                <a:solidFill>
                  <a:schemeClr val="tx1"/>
                </a:solidFill>
                <a:latin typeface="Arial Unicode MS" pitchFamily="34" charset="-128"/>
                <a:ea typeface="Arial Unicode MS" pitchFamily="34" charset="-128"/>
                <a:cs typeface="Arial Unicode MS" pitchFamily="34" charset="-128"/>
              </a:rPr>
              <a:t>Léky</a:t>
            </a:r>
            <a:endParaRPr lang="en-US" sz="800">
              <a:solidFill>
                <a:schemeClr val="tx1"/>
              </a:solidFill>
              <a:latin typeface="Arial Unicode MS" pitchFamily="34" charset="-128"/>
              <a:ea typeface="Arial Unicode MS" pitchFamily="34" charset="-128"/>
              <a:cs typeface="Arial Unicode MS" pitchFamily="34" charset="-128"/>
            </a:endParaRPr>
          </a:p>
        </p:txBody>
      </p:sp>
      <p:sp>
        <p:nvSpPr>
          <p:cNvPr id="3" name="AutoShape 15"/>
          <p:cNvSpPr>
            <a:spLocks noChangeArrowheads="1"/>
          </p:cNvSpPr>
          <p:nvPr/>
        </p:nvSpPr>
        <p:spPr bwMode="gray">
          <a:xfrm>
            <a:off x="6956425" y="5153025"/>
            <a:ext cx="809625" cy="360363"/>
          </a:xfrm>
          <a:prstGeom prst="roundRect">
            <a:avLst>
              <a:gd name="adj" fmla="val 16667"/>
            </a:avLst>
          </a:prstGeom>
          <a:gradFill rotWithShape="1">
            <a:gsLst>
              <a:gs pos="0">
                <a:schemeClr val="bg2">
                  <a:gamma/>
                  <a:tint val="21176"/>
                  <a:invGamma/>
                </a:schemeClr>
              </a:gs>
              <a:gs pos="100000">
                <a:schemeClr val="bg2"/>
              </a:gs>
            </a:gsLst>
            <a:lin ang="5400000" scaled="1"/>
          </a:gradFill>
          <a:ln w="25400" algn="ctr">
            <a:solidFill>
              <a:srgbClr val="C0C0C0"/>
            </a:solidFill>
            <a:round/>
            <a:headEnd/>
            <a:tailEnd/>
          </a:ln>
          <a:effectLst/>
        </p:spPr>
        <p:txBody>
          <a:bodyPr wrap="none" lIns="45720" rIns="45720" anchor="ctr"/>
          <a:lstStyle/>
          <a:p>
            <a:pPr algn="ctr">
              <a:lnSpc>
                <a:spcPct val="90000"/>
              </a:lnSpc>
            </a:pPr>
            <a:r>
              <a:rPr lang="cs-CZ" sz="800">
                <a:solidFill>
                  <a:schemeClr val="tx1"/>
                </a:solidFill>
                <a:latin typeface="Arial Unicode MS" pitchFamily="34" charset="-128"/>
                <a:ea typeface="Arial Unicode MS" pitchFamily="34" charset="-128"/>
                <a:cs typeface="Arial Unicode MS" pitchFamily="34" charset="-128"/>
              </a:rPr>
              <a:t>Vysoce </a:t>
            </a:r>
          </a:p>
          <a:p>
            <a:pPr algn="ctr">
              <a:lnSpc>
                <a:spcPct val="90000"/>
              </a:lnSpc>
            </a:pPr>
            <a:r>
              <a:rPr lang="cs-CZ" sz="800">
                <a:solidFill>
                  <a:schemeClr val="tx1"/>
                </a:solidFill>
              </a:rPr>
              <a:t>k</a:t>
            </a:r>
            <a:r>
              <a:rPr lang="cs-CZ" sz="800">
                <a:solidFill>
                  <a:schemeClr val="tx1"/>
                </a:solidFill>
                <a:latin typeface="Arial Unicode MS" pitchFamily="34" charset="-128"/>
                <a:ea typeface="Arial Unicode MS" pitchFamily="34" charset="-128"/>
                <a:cs typeface="Arial Unicode MS" pitchFamily="34" charset="-128"/>
              </a:rPr>
              <a:t>valitní ocel</a:t>
            </a:r>
            <a:endParaRPr lang="en-US" sz="800">
              <a:solidFill>
                <a:schemeClr val="tx1"/>
              </a:solidFill>
              <a:latin typeface="Arial Unicode MS" pitchFamily="34" charset="-128"/>
              <a:ea typeface="Arial Unicode MS" pitchFamily="34" charset="-128"/>
              <a:cs typeface="Arial Unicode MS" pitchFamily="34" charset="-128"/>
            </a:endParaRPr>
          </a:p>
        </p:txBody>
      </p:sp>
      <p:sp>
        <p:nvSpPr>
          <p:cNvPr id="4" name="AutoShape 15"/>
          <p:cNvSpPr>
            <a:spLocks noChangeArrowheads="1"/>
          </p:cNvSpPr>
          <p:nvPr/>
        </p:nvSpPr>
        <p:spPr bwMode="gray">
          <a:xfrm>
            <a:off x="7800975" y="5153025"/>
            <a:ext cx="809625" cy="360363"/>
          </a:xfrm>
          <a:prstGeom prst="roundRect">
            <a:avLst>
              <a:gd name="adj" fmla="val 16667"/>
            </a:avLst>
          </a:prstGeom>
          <a:gradFill rotWithShape="1">
            <a:gsLst>
              <a:gs pos="0">
                <a:schemeClr val="bg2">
                  <a:gamma/>
                  <a:tint val="21176"/>
                  <a:invGamma/>
                </a:schemeClr>
              </a:gs>
              <a:gs pos="100000">
                <a:schemeClr val="bg2"/>
              </a:gs>
            </a:gsLst>
            <a:lin ang="5400000" scaled="1"/>
          </a:gradFill>
          <a:ln w="25400" algn="ctr">
            <a:solidFill>
              <a:srgbClr val="C0C0C0"/>
            </a:solidFill>
            <a:round/>
            <a:headEnd/>
            <a:tailEnd/>
          </a:ln>
          <a:effectLst/>
        </p:spPr>
        <p:txBody>
          <a:bodyPr wrap="none" lIns="45720" rIns="45720" anchor="ctr"/>
          <a:lstStyle/>
          <a:p>
            <a:pPr algn="ctr">
              <a:lnSpc>
                <a:spcPct val="90000"/>
              </a:lnSpc>
            </a:pPr>
            <a:r>
              <a:rPr lang="cs-CZ" sz="800">
                <a:solidFill>
                  <a:schemeClr val="tx1"/>
                </a:solidFill>
                <a:latin typeface="Arial Unicode MS" pitchFamily="34" charset="-128"/>
                <a:ea typeface="Arial Unicode MS" pitchFamily="34" charset="-128"/>
                <a:cs typeface="Arial Unicode MS" pitchFamily="34" charset="-128"/>
              </a:rPr>
              <a:t>Jaderná fyzika</a:t>
            </a:r>
            <a:endParaRPr lang="en-US" sz="800">
              <a:solidFill>
                <a:schemeClr val="tx1"/>
              </a:solidFill>
              <a:latin typeface="Arial Unicode MS" pitchFamily="34" charset="-128"/>
              <a:ea typeface="Arial Unicode MS" pitchFamily="34" charset="-128"/>
              <a:cs typeface="Arial Unicode MS" pitchFamily="34" charset="-128"/>
            </a:endParaRPr>
          </a:p>
          <a:p>
            <a:pPr algn="ctr">
              <a:lnSpc>
                <a:spcPct val="90000"/>
              </a:lnSpc>
            </a:pPr>
            <a:r>
              <a:rPr lang="cs-CZ" sz="800">
                <a:solidFill>
                  <a:schemeClr val="tx1"/>
                </a:solidFill>
                <a:latin typeface="Arial Unicode MS" pitchFamily="34" charset="-128"/>
                <a:ea typeface="Arial Unicode MS" pitchFamily="34" charset="-128"/>
                <a:cs typeface="Arial Unicode MS" pitchFamily="34" charset="-128"/>
              </a:rPr>
              <a:t>Forenzní vědy</a:t>
            </a:r>
            <a:endParaRPr lang="en-US" sz="800">
              <a:solidFill>
                <a:schemeClr val="tx1"/>
              </a:solidFill>
              <a:latin typeface="Arial Unicode MS" pitchFamily="34" charset="-128"/>
              <a:ea typeface="Arial Unicode MS" pitchFamily="34" charset="-128"/>
              <a:cs typeface="Arial Unicode MS" pitchFamily="34" charset="-128"/>
            </a:endParaRPr>
          </a:p>
        </p:txBody>
      </p:sp>
      <p:sp>
        <p:nvSpPr>
          <p:cNvPr id="5" name="AutoShape 15"/>
          <p:cNvSpPr>
            <a:spLocks noChangeArrowheads="1"/>
          </p:cNvSpPr>
          <p:nvPr/>
        </p:nvSpPr>
        <p:spPr bwMode="gray">
          <a:xfrm>
            <a:off x="8645525" y="5153025"/>
            <a:ext cx="809625" cy="360363"/>
          </a:xfrm>
          <a:prstGeom prst="roundRect">
            <a:avLst>
              <a:gd name="adj" fmla="val 16667"/>
            </a:avLst>
          </a:prstGeom>
          <a:gradFill rotWithShape="1">
            <a:gsLst>
              <a:gs pos="0">
                <a:schemeClr val="bg2">
                  <a:gamma/>
                  <a:tint val="21176"/>
                  <a:invGamma/>
                </a:schemeClr>
              </a:gs>
              <a:gs pos="100000">
                <a:schemeClr val="bg2"/>
              </a:gs>
            </a:gsLst>
            <a:lin ang="5400000" scaled="1"/>
          </a:gradFill>
          <a:ln w="25400" algn="ctr">
            <a:solidFill>
              <a:srgbClr val="C0C0C0"/>
            </a:solidFill>
            <a:round/>
            <a:headEnd/>
            <a:tailEnd/>
          </a:ln>
          <a:effectLst/>
        </p:spPr>
        <p:txBody>
          <a:bodyPr wrap="none" lIns="45720" rIns="45720" anchor="ctr"/>
          <a:lstStyle/>
          <a:p>
            <a:pPr algn="ctr">
              <a:lnSpc>
                <a:spcPct val="90000"/>
              </a:lnSpc>
            </a:pPr>
            <a:r>
              <a:rPr lang="cs-CZ" sz="800">
                <a:solidFill>
                  <a:schemeClr val="tx1"/>
                </a:solidFill>
                <a:latin typeface="Arial Unicode MS" pitchFamily="34" charset="-128"/>
                <a:ea typeface="Arial Unicode MS" pitchFamily="34" charset="-128"/>
                <a:cs typeface="Arial Unicode MS" pitchFamily="34" charset="-128"/>
              </a:rPr>
              <a:t>Eliminace </a:t>
            </a:r>
          </a:p>
          <a:p>
            <a:pPr algn="ctr">
              <a:lnSpc>
                <a:spcPct val="90000"/>
              </a:lnSpc>
            </a:pPr>
            <a:r>
              <a:rPr lang="cs-CZ" sz="800">
                <a:solidFill>
                  <a:schemeClr val="tx1"/>
                </a:solidFill>
                <a:latin typeface="Arial Unicode MS" pitchFamily="34" charset="-128"/>
                <a:ea typeface="Arial Unicode MS" pitchFamily="34" charset="-128"/>
                <a:cs typeface="Arial Unicode MS" pitchFamily="34" charset="-128"/>
              </a:rPr>
              <a:t>skleníkových</a:t>
            </a:r>
          </a:p>
          <a:p>
            <a:pPr algn="ctr">
              <a:lnSpc>
                <a:spcPct val="90000"/>
              </a:lnSpc>
            </a:pPr>
            <a:r>
              <a:rPr lang="cs-CZ" sz="800">
                <a:solidFill>
                  <a:schemeClr val="tx1"/>
                </a:solidFill>
                <a:latin typeface="Arial Unicode MS" pitchFamily="34" charset="-128"/>
                <a:ea typeface="Arial Unicode MS" pitchFamily="34" charset="-128"/>
                <a:cs typeface="Arial Unicode MS" pitchFamily="34" charset="-128"/>
              </a:rPr>
              <a:t>plynů</a:t>
            </a:r>
            <a:endParaRPr lang="en-US" sz="800">
              <a:solidFill>
                <a:schemeClr val="tx1"/>
              </a:solidFill>
              <a:latin typeface="Arial Unicode MS" pitchFamily="34" charset="-128"/>
              <a:ea typeface="Arial Unicode MS" pitchFamily="34" charset="-128"/>
              <a:cs typeface="Arial Unicode MS" pitchFamily="34" charset="-128"/>
            </a:endParaRPr>
          </a:p>
        </p:txBody>
      </p:sp>
      <p:sp>
        <p:nvSpPr>
          <p:cNvPr id="70665" name="AutoShape 15"/>
          <p:cNvSpPr>
            <a:spLocks noChangeArrowheads="1"/>
          </p:cNvSpPr>
          <p:nvPr/>
        </p:nvSpPr>
        <p:spPr bwMode="gray">
          <a:xfrm>
            <a:off x="488950" y="5805488"/>
            <a:ext cx="9417050" cy="338137"/>
          </a:xfrm>
          <a:prstGeom prst="roundRect">
            <a:avLst>
              <a:gd name="adj" fmla="val 16667"/>
            </a:avLst>
          </a:prstGeom>
          <a:gradFill rotWithShape="1">
            <a:gsLst>
              <a:gs pos="0">
                <a:srgbClr val="D4D5D6"/>
              </a:gs>
              <a:gs pos="100000">
                <a:srgbClr val="C0C0C0"/>
              </a:gs>
            </a:gsLst>
            <a:lin ang="5400000" scaled="1"/>
          </a:gradFill>
          <a:ln w="25400" algn="ctr">
            <a:solidFill>
              <a:srgbClr val="C0C0C0"/>
            </a:solidFill>
            <a:round/>
            <a:headEnd/>
            <a:tailEnd/>
          </a:ln>
        </p:spPr>
        <p:txBody>
          <a:bodyPr wrap="none" lIns="45720" rIns="45720" anchor="ctr"/>
          <a:lstStyle/>
          <a:p>
            <a:pPr algn="ctr">
              <a:lnSpc>
                <a:spcPct val="90000"/>
              </a:lnSpc>
            </a:pPr>
            <a:r>
              <a:rPr lang="cs-CZ" altLang="ja-JP" sz="1800">
                <a:latin typeface="Arial Unicode MS" pitchFamily="34" charset="-128"/>
                <a:ea typeface="Arial Unicode MS" pitchFamily="34" charset="-128"/>
                <a:cs typeface="Arial Unicode MS" pitchFamily="34" charset="-128"/>
              </a:rPr>
              <a:t>Produkty Edwards vytváří prostředí bez částic pro sofistikované aplikace</a:t>
            </a:r>
            <a:endParaRPr lang="cs-CZ" sz="1800">
              <a:latin typeface="Arial Unicode MS" pitchFamily="34" charset="-128"/>
              <a:ea typeface="Arial Unicode MS" pitchFamily="34" charset="-128"/>
              <a:cs typeface="Arial Unicode MS" pitchFamily="34" charset="-128"/>
            </a:endParaRPr>
          </a:p>
        </p:txBody>
      </p:sp>
      <p:sp>
        <p:nvSpPr>
          <p:cNvPr id="14" name="AutoShape 15"/>
          <p:cNvSpPr>
            <a:spLocks noChangeArrowheads="1"/>
          </p:cNvSpPr>
          <p:nvPr/>
        </p:nvSpPr>
        <p:spPr bwMode="gray">
          <a:xfrm>
            <a:off x="4422775" y="5153025"/>
            <a:ext cx="809625" cy="360363"/>
          </a:xfrm>
          <a:prstGeom prst="roundRect">
            <a:avLst>
              <a:gd name="adj" fmla="val 16667"/>
            </a:avLst>
          </a:prstGeom>
          <a:gradFill rotWithShape="1">
            <a:gsLst>
              <a:gs pos="0">
                <a:schemeClr val="bg2">
                  <a:gamma/>
                  <a:tint val="21176"/>
                  <a:invGamma/>
                </a:schemeClr>
              </a:gs>
              <a:gs pos="100000">
                <a:schemeClr val="bg2"/>
              </a:gs>
            </a:gsLst>
            <a:lin ang="5400000" scaled="1"/>
          </a:gradFill>
          <a:ln w="25400" algn="ctr">
            <a:solidFill>
              <a:srgbClr val="C0C0C0"/>
            </a:solidFill>
            <a:round/>
            <a:headEnd/>
            <a:tailEnd/>
          </a:ln>
          <a:effectLst/>
        </p:spPr>
        <p:txBody>
          <a:bodyPr wrap="none" lIns="45720" rIns="45720" anchor="ctr"/>
          <a:lstStyle/>
          <a:p>
            <a:pPr algn="ctr">
              <a:lnSpc>
                <a:spcPct val="90000"/>
              </a:lnSpc>
            </a:pPr>
            <a:r>
              <a:rPr lang="cs-CZ" sz="900">
                <a:solidFill>
                  <a:schemeClr val="tx1"/>
                </a:solidFill>
                <a:latin typeface="Arial Unicode MS" pitchFamily="34" charset="-128"/>
                <a:ea typeface="Arial Unicode MS" pitchFamily="34" charset="-128"/>
                <a:cs typeface="Arial Unicode MS" pitchFamily="34" charset="-128"/>
              </a:rPr>
              <a:t>Polovodiče</a:t>
            </a:r>
            <a:endParaRPr lang="en-US" sz="900">
              <a:solidFill>
                <a:schemeClr val="tx1"/>
              </a:solidFill>
              <a:latin typeface="Arial Unicode MS" pitchFamily="34" charset="-128"/>
              <a:ea typeface="Arial Unicode MS" pitchFamily="34" charset="-128"/>
              <a:cs typeface="Arial Unicode MS" pitchFamily="34" charset="-128"/>
            </a:endParaRPr>
          </a:p>
        </p:txBody>
      </p:sp>
      <p:grpSp>
        <p:nvGrpSpPr>
          <p:cNvPr id="70667" name="Group 16"/>
          <p:cNvGrpSpPr>
            <a:grpSpLocks/>
          </p:cNvGrpSpPr>
          <p:nvPr/>
        </p:nvGrpSpPr>
        <p:grpSpPr bwMode="auto">
          <a:xfrm>
            <a:off x="4421188" y="1624013"/>
            <a:ext cx="5033962" cy="3471862"/>
            <a:chOff x="2785" y="1023"/>
            <a:chExt cx="3171" cy="2187"/>
          </a:xfrm>
        </p:grpSpPr>
        <p:pic>
          <p:nvPicPr>
            <p:cNvPr id="70668" name="Picture 9" descr="Critical Industrial Process"/>
            <p:cNvPicPr>
              <a:picLocks noChangeAspect="1" noChangeArrowheads="1"/>
            </p:cNvPicPr>
            <p:nvPr/>
          </p:nvPicPr>
          <p:blipFill>
            <a:blip r:embed="rId3">
              <a:extLst>
                <a:ext uri="{28A0092B-C50C-407E-A947-70E740481C1C}">
                  <a14:useLocalDpi xmlns:a14="http://schemas.microsoft.com/office/drawing/2010/main" val="0"/>
                </a:ext>
              </a:extLst>
            </a:blip>
            <a:srcRect t="1950" r="1288" b="9265"/>
            <a:stretch>
              <a:fillRect/>
            </a:stretch>
          </p:blipFill>
          <p:spPr bwMode="gray">
            <a:xfrm>
              <a:off x="3273" y="1023"/>
              <a:ext cx="2683"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9" name="Picture 19" descr="Untitl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785" y="1023"/>
              <a:ext cx="511" cy="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70" name="Rectangle 20"/>
          <p:cNvSpPr>
            <a:spLocks noGrp="1" noChangeArrowheads="1"/>
          </p:cNvSpPr>
          <p:nvPr>
            <p:ph type="title" idx="4294967295"/>
          </p:nvPr>
        </p:nvSpPr>
        <p:spPr>
          <a:xfrm>
            <a:off x="344488" y="174625"/>
            <a:ext cx="9328150" cy="458788"/>
          </a:xfrm>
        </p:spPr>
        <p:txBody>
          <a:bodyPr anchor="b"/>
          <a:lstStyle/>
          <a:p>
            <a:r>
              <a:rPr lang="cs-CZ" altLang="ja-JP" b="0" smtClean="0">
                <a:latin typeface="Arial Unicode MS" pitchFamily="34" charset="-128"/>
                <a:ea typeface="Arial Unicode MS" pitchFamily="34" charset="-128"/>
                <a:cs typeface="Arial Unicode MS" pitchFamily="34" charset="-128"/>
              </a:rPr>
              <a:t>Svět bez vakua by byl světem bez ...</a:t>
            </a:r>
            <a:r>
              <a:rPr lang="cs-CZ" altLang="ja-JP" smtClean="0"/>
              <a:t> </a:t>
            </a:r>
            <a:endParaRPr lang="en-US" smtClean="0"/>
          </a:p>
        </p:txBody>
      </p:sp>
      <p:pic>
        <p:nvPicPr>
          <p:cNvPr id="70671" name="Picture 22" descr="Smart ph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1765300"/>
            <a:ext cx="1130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2" name="Picture 23" descr="Tabl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925" y="2771775"/>
            <a:ext cx="90328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Picture 25" descr="Lap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765300"/>
            <a:ext cx="1212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4" name="Picture 26" descr="Mp3 play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5125" y="4011613"/>
            <a:ext cx="1331913"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5" name="Picture 27" descr="Dumm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175" y="4090988"/>
            <a:ext cx="92233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6" name="Picture 28" descr="Came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225" y="2714625"/>
            <a:ext cx="9556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7" name="Picture 29" descr="Flat Panel displ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4500" y="3324225"/>
            <a:ext cx="16017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8" name="Picture 30" descr="L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3075" y="4902200"/>
            <a:ext cx="1241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cs-CZ" smtClean="0"/>
              <a:t>Edwards – Účetní směrnice - Ocenění</a:t>
            </a:r>
            <a:endParaRPr lang="en-GB" smtClean="0"/>
          </a:p>
        </p:txBody>
      </p:sp>
      <p:sp>
        <p:nvSpPr>
          <p:cNvPr id="167939" name="Rectangle 3"/>
          <p:cNvSpPr>
            <a:spLocks noGrp="1" noChangeArrowheads="1"/>
          </p:cNvSpPr>
          <p:nvPr>
            <p:ph type="body" idx="1"/>
          </p:nvPr>
        </p:nvSpPr>
        <p:spPr/>
        <p:txBody>
          <a:bodyPr/>
          <a:lstStyle/>
          <a:p>
            <a:pPr>
              <a:lnSpc>
                <a:spcPct val="90000"/>
              </a:lnSpc>
            </a:pPr>
            <a:r>
              <a:rPr lang="cs-CZ" b="1" smtClean="0"/>
              <a:t>Zásoby se oceňují na nižší z úrovní nákladů na pořízení a čisté realizovatelné hodnoty.</a:t>
            </a:r>
          </a:p>
          <a:p>
            <a:pPr>
              <a:lnSpc>
                <a:spcPct val="90000"/>
              </a:lnSpc>
            </a:pPr>
            <a:endParaRPr lang="en-GB" sz="2000" smtClean="0"/>
          </a:p>
          <a:p>
            <a:pPr>
              <a:lnSpc>
                <a:spcPct val="90000"/>
              </a:lnSpc>
            </a:pPr>
            <a:r>
              <a:rPr lang="cs-CZ" sz="2000" smtClean="0"/>
              <a:t>Hodnota zásob zahrnuje náklady na pořízení, náklady přeměny a ostatní náklady vynaložené v souvislosti s uvedením zásob na jejich současné místo a do současného stavu (dle IAS 2).</a:t>
            </a:r>
          </a:p>
          <a:p>
            <a:pPr>
              <a:lnSpc>
                <a:spcPct val="90000"/>
              </a:lnSpc>
              <a:buFontTx/>
              <a:buNone/>
            </a:pPr>
            <a:endParaRPr lang="en-GB" sz="2000" smtClean="0"/>
          </a:p>
          <a:p>
            <a:pPr>
              <a:lnSpc>
                <a:spcPct val="90000"/>
              </a:lnSpc>
            </a:pPr>
            <a:r>
              <a:rPr lang="cs-CZ" sz="2000" b="1" smtClean="0"/>
              <a:t>Pro vyráběné výrobky, cena zahrnuje výrobní režii, variabilní i fixní.</a:t>
            </a:r>
          </a:p>
          <a:p>
            <a:pPr>
              <a:lnSpc>
                <a:spcPct val="90000"/>
              </a:lnSpc>
              <a:buFontTx/>
              <a:buNone/>
            </a:pPr>
            <a:endParaRPr lang="en-GB" sz="2000" b="1" smtClean="0"/>
          </a:p>
          <a:p>
            <a:pPr>
              <a:lnSpc>
                <a:spcPct val="90000"/>
              </a:lnSpc>
            </a:pPr>
            <a:r>
              <a:rPr lang="cs-CZ" sz="2000" smtClean="0"/>
              <a:t>Zásoby pořízené od podniku ve Skupině jsou oceněny v hodnotě „Transfer price“ nakupující společnosti. Tato zahrnuje režii a prvek nerealizovaného zisku. Kde je NRV nižsí jako „Transfer price“, společnost účtuje rozdíl jako opravnou položku.</a:t>
            </a:r>
          </a:p>
          <a:p>
            <a:pPr>
              <a:lnSpc>
                <a:spcPct val="90000"/>
              </a:lnSpc>
              <a:buFontTx/>
              <a:buNone/>
            </a:pPr>
            <a:endParaRPr lang="cs-CZ" sz="2000" smtClean="0"/>
          </a:p>
          <a:p>
            <a:pPr>
              <a:lnSpc>
                <a:spcPct val="90000"/>
              </a:lnSpc>
            </a:pPr>
            <a:r>
              <a:rPr lang="cs-CZ" sz="2000" smtClean="0"/>
              <a:t>Opravná položka se účtuje kvartálně.</a:t>
            </a:r>
            <a:r>
              <a:rPr lang="en-GB" sz="2000" smtClean="0"/>
              <a:t> </a:t>
            </a:r>
            <a:endParaRPr lang="cs-CZ" sz="20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cs-CZ" smtClean="0"/>
              <a:t>Edwards – Účetní směrnice - Ocenění</a:t>
            </a:r>
            <a:endParaRPr lang="en-GB" smtClean="0"/>
          </a:p>
        </p:txBody>
      </p:sp>
      <p:sp>
        <p:nvSpPr>
          <p:cNvPr id="168963" name="Rectangle 3"/>
          <p:cNvSpPr>
            <a:spLocks noGrp="1" noChangeArrowheads="1"/>
          </p:cNvSpPr>
          <p:nvPr>
            <p:ph type="body" idx="1"/>
          </p:nvPr>
        </p:nvSpPr>
        <p:spPr/>
        <p:txBody>
          <a:bodyPr/>
          <a:lstStyle/>
          <a:p>
            <a:pPr>
              <a:lnSpc>
                <a:spcPct val="90000"/>
              </a:lnSpc>
              <a:buFontTx/>
              <a:buNone/>
            </a:pPr>
            <a:r>
              <a:rPr lang="cs-CZ" sz="1800" b="1" smtClean="0"/>
              <a:t>Přímě náklady</a:t>
            </a:r>
            <a:endParaRPr lang="en-GB" sz="1800" smtClean="0"/>
          </a:p>
          <a:p>
            <a:pPr>
              <a:lnSpc>
                <a:spcPct val="90000"/>
              </a:lnSpc>
            </a:pPr>
            <a:r>
              <a:rPr lang="cs-CZ" sz="1800" smtClean="0"/>
              <a:t>Přímý materiál</a:t>
            </a:r>
          </a:p>
          <a:p>
            <a:pPr>
              <a:lnSpc>
                <a:spcPct val="90000"/>
              </a:lnSpc>
            </a:pPr>
            <a:r>
              <a:rPr lang="cs-CZ" sz="1800" smtClean="0"/>
              <a:t>Prímé osobní náklady</a:t>
            </a:r>
          </a:p>
          <a:p>
            <a:pPr>
              <a:lnSpc>
                <a:spcPct val="90000"/>
              </a:lnSpc>
            </a:pPr>
            <a:r>
              <a:rPr lang="cs-CZ" sz="1800" smtClean="0"/>
              <a:t>Přímé variabilní režijní náklady</a:t>
            </a:r>
            <a:endParaRPr lang="en-GB" sz="1800" smtClean="0"/>
          </a:p>
          <a:p>
            <a:pPr>
              <a:lnSpc>
                <a:spcPct val="90000"/>
              </a:lnSpc>
            </a:pPr>
            <a:endParaRPr lang="cs-CZ" sz="1800" smtClean="0"/>
          </a:p>
          <a:p>
            <a:pPr>
              <a:lnSpc>
                <a:spcPct val="90000"/>
              </a:lnSpc>
            </a:pPr>
            <a:r>
              <a:rPr lang="cs-CZ" sz="1800" smtClean="0"/>
              <a:t>Přímé náklady ve skupině představují transferovou cenu z Edwards společnosti, která prodala zásobu (přímý materiál a osobní náklady výrobní společnosti plus dopravné náklady, ostatní náklady přijímací společnosti)</a:t>
            </a:r>
            <a:r>
              <a:rPr lang="en-GB" sz="1800" smtClean="0"/>
              <a:t>.</a:t>
            </a:r>
            <a:endParaRPr lang="cs-CZ" sz="1800" smtClean="0"/>
          </a:p>
          <a:p>
            <a:pPr>
              <a:lnSpc>
                <a:spcPct val="90000"/>
              </a:lnSpc>
              <a:buFontTx/>
              <a:buNone/>
            </a:pPr>
            <a:endParaRPr lang="en-GB" sz="1800" b="1" i="1" smtClean="0"/>
          </a:p>
          <a:p>
            <a:pPr>
              <a:lnSpc>
                <a:spcPct val="90000"/>
              </a:lnSpc>
              <a:buFontTx/>
              <a:buNone/>
            </a:pPr>
            <a:r>
              <a:rPr lang="cs-CZ" sz="1800" b="1" smtClean="0"/>
              <a:t>Náklady, které nezahrnujeme do hodnoty zásob</a:t>
            </a:r>
            <a:endParaRPr lang="en-GB" sz="1800" smtClean="0"/>
          </a:p>
          <a:p>
            <a:pPr>
              <a:lnSpc>
                <a:spcPct val="90000"/>
              </a:lnSpc>
            </a:pPr>
            <a:r>
              <a:rPr lang="cs-CZ" sz="1800" smtClean="0"/>
              <a:t>Náklady na výzkum a vývoj</a:t>
            </a:r>
            <a:endParaRPr lang="en-GB" sz="1800" smtClean="0"/>
          </a:p>
          <a:p>
            <a:pPr>
              <a:lnSpc>
                <a:spcPct val="90000"/>
              </a:lnSpc>
            </a:pPr>
            <a:r>
              <a:rPr lang="cs-CZ" sz="1800" smtClean="0"/>
              <a:t>Náklady na inženýri </a:t>
            </a:r>
            <a:r>
              <a:rPr lang="en-GB" sz="1800" smtClean="0"/>
              <a:t>(</a:t>
            </a:r>
            <a:r>
              <a:rPr lang="cs-CZ" sz="1800" smtClean="0"/>
              <a:t>s výjimkou velkých celků se hodiny práce alokují na výrobní zakázku)</a:t>
            </a:r>
            <a:r>
              <a:rPr lang="en-GB" sz="1800" smtClean="0"/>
              <a:t> </a:t>
            </a:r>
            <a:endParaRPr lang="cs-CZ" sz="1800" smtClean="0"/>
          </a:p>
          <a:p>
            <a:pPr>
              <a:lnSpc>
                <a:spcPct val="90000"/>
              </a:lnSpc>
            </a:pPr>
            <a:r>
              <a:rPr lang="cs-CZ" sz="1800" smtClean="0"/>
              <a:t>Administrativní náklady (nevýrobní)</a:t>
            </a:r>
          </a:p>
          <a:p>
            <a:pPr>
              <a:lnSpc>
                <a:spcPct val="90000"/>
              </a:lnSpc>
            </a:pPr>
            <a:r>
              <a:rPr lang="cs-CZ" sz="1800" smtClean="0"/>
              <a:t>Prodejní náklady a marketing</a:t>
            </a:r>
          </a:p>
          <a:p>
            <a:pPr>
              <a:lnSpc>
                <a:spcPct val="90000"/>
              </a:lnSpc>
            </a:pPr>
            <a:r>
              <a:rPr lang="cs-CZ" sz="1800" smtClean="0"/>
              <a:t>Úroky a daně</a:t>
            </a:r>
            <a:endParaRPr lang="en-GB" sz="1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cs-CZ" smtClean="0"/>
              <a:t>Edwards – Účetní směrnice - Ocenění</a:t>
            </a:r>
            <a:endParaRPr lang="en-GB" smtClean="0"/>
          </a:p>
        </p:txBody>
      </p:sp>
      <p:sp>
        <p:nvSpPr>
          <p:cNvPr id="169987" name="Rectangle 3"/>
          <p:cNvSpPr>
            <a:spLocks noGrp="1" noChangeArrowheads="1"/>
          </p:cNvSpPr>
          <p:nvPr>
            <p:ph type="body" idx="1"/>
          </p:nvPr>
        </p:nvSpPr>
        <p:spPr/>
        <p:txBody>
          <a:bodyPr/>
          <a:lstStyle/>
          <a:p>
            <a:pPr>
              <a:lnSpc>
                <a:spcPct val="90000"/>
              </a:lnSpc>
              <a:buFontTx/>
              <a:buNone/>
            </a:pPr>
            <a:r>
              <a:rPr lang="cs-CZ" sz="2000" b="1" smtClean="0"/>
              <a:t>Výrobní režie</a:t>
            </a:r>
            <a:endParaRPr lang="en-GB" sz="2000" smtClean="0"/>
          </a:p>
          <a:p>
            <a:pPr>
              <a:lnSpc>
                <a:spcPct val="90000"/>
              </a:lnSpc>
              <a:buFontTx/>
              <a:buNone/>
            </a:pPr>
            <a:r>
              <a:rPr lang="en-GB" sz="1800" smtClean="0"/>
              <a:t>	</a:t>
            </a:r>
          </a:p>
          <a:p>
            <a:pPr>
              <a:lnSpc>
                <a:spcPct val="90000"/>
              </a:lnSpc>
            </a:pPr>
            <a:r>
              <a:rPr lang="cs-CZ" sz="1800" smtClean="0"/>
              <a:t>Zahrnuje přímě výrobní náklady a alokované náklady ostatních oddělení (za předpokladu, že se týkají výroby)</a:t>
            </a:r>
            <a:r>
              <a:rPr lang="en-GB" sz="1800" smtClean="0"/>
              <a:t>.</a:t>
            </a:r>
          </a:p>
          <a:p>
            <a:pPr>
              <a:lnSpc>
                <a:spcPct val="90000"/>
              </a:lnSpc>
            </a:pPr>
            <a:r>
              <a:rPr lang="cs-CZ" sz="1800" smtClean="0"/>
              <a:t>Fixní režijní náklady jsou absorbovány na základě plánované výroby, za předpokladu normálních směn.</a:t>
            </a:r>
          </a:p>
          <a:p>
            <a:pPr>
              <a:lnSpc>
                <a:spcPct val="90000"/>
              </a:lnSpc>
              <a:buFontTx/>
              <a:buNone/>
            </a:pPr>
            <a:endParaRPr lang="cs-CZ" sz="1800" b="1" i="1" smtClean="0"/>
          </a:p>
          <a:p>
            <a:pPr>
              <a:lnSpc>
                <a:spcPct val="90000"/>
              </a:lnSpc>
              <a:buFontTx/>
              <a:buNone/>
            </a:pPr>
            <a:r>
              <a:rPr lang="en-GB" sz="2000" b="1" smtClean="0"/>
              <a:t>IAS 2 </a:t>
            </a:r>
            <a:r>
              <a:rPr lang="cs-CZ" sz="2000" b="1" smtClean="0"/>
              <a:t>Režie v zásobách</a:t>
            </a:r>
            <a:r>
              <a:rPr lang="en-GB" sz="2000" b="1" smtClean="0"/>
              <a:t> </a:t>
            </a:r>
            <a:endParaRPr lang="cs-CZ" sz="2000" b="1" smtClean="0"/>
          </a:p>
          <a:p>
            <a:pPr>
              <a:lnSpc>
                <a:spcPct val="90000"/>
              </a:lnSpc>
              <a:buFontTx/>
              <a:buNone/>
            </a:pPr>
            <a:endParaRPr lang="en-GB" sz="2000" smtClean="0"/>
          </a:p>
          <a:p>
            <a:pPr>
              <a:lnSpc>
                <a:spcPct val="90000"/>
              </a:lnSpc>
              <a:buFontTx/>
              <a:buNone/>
            </a:pPr>
            <a:r>
              <a:rPr lang="cs-CZ" sz="1800" smtClean="0"/>
              <a:t>Zásoby oceněny v přímých nákladech se upravují:</a:t>
            </a:r>
          </a:p>
          <a:p>
            <a:pPr>
              <a:lnSpc>
                <a:spcPct val="90000"/>
              </a:lnSpc>
            </a:pPr>
            <a:r>
              <a:rPr lang="cs-CZ" sz="1800" smtClean="0"/>
              <a:t>Alokace fixních/variabilních režijných nákladů včetně části nepřímých nákladů na základe plánované produkce (</a:t>
            </a:r>
            <a:r>
              <a:rPr lang="en-GB" sz="1800" smtClean="0"/>
              <a:t>The allocation of fixed /variable overheads including applicable indirect overheads on the basis of planned throughput in normal production</a:t>
            </a:r>
            <a:r>
              <a:rPr lang="cs-CZ" sz="1800" smtClean="0"/>
              <a:t>)</a:t>
            </a:r>
            <a:r>
              <a:rPr lang="en-GB" sz="1800" smtClean="0"/>
              <a:t>. </a:t>
            </a:r>
          </a:p>
          <a:p>
            <a:pPr>
              <a:lnSpc>
                <a:spcPct val="90000"/>
              </a:lnSpc>
            </a:pPr>
            <a:r>
              <a:rPr lang="cs-CZ" sz="1800" smtClean="0"/>
              <a:t>Účtuje se o nadhodnoceném/podhodnoceném krytí nákladů oproti normovaným nákladům (</a:t>
            </a:r>
            <a:r>
              <a:rPr lang="en-GB" sz="1800" smtClean="0"/>
              <a:t>Over / under recovery variances against standard costs</a:t>
            </a:r>
            <a:r>
              <a:rPr lang="cs-CZ" sz="1800" smtClean="0"/>
              <a:t>)</a:t>
            </a:r>
            <a:endParaRPr lang="en-GB" sz="1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cs-CZ" smtClean="0"/>
              <a:t>Příklad</a:t>
            </a:r>
            <a:endParaRPr lang="en-GB" smtClean="0"/>
          </a:p>
        </p:txBody>
      </p:sp>
      <p:sp>
        <p:nvSpPr>
          <p:cNvPr id="162819" name="Rectangle 3"/>
          <p:cNvSpPr>
            <a:spLocks noGrp="1" noChangeArrowheads="1"/>
          </p:cNvSpPr>
          <p:nvPr>
            <p:ph type="body" idx="1"/>
          </p:nvPr>
        </p:nvSpPr>
        <p:spPr/>
        <p:txBody>
          <a:bodyPr/>
          <a:lstStyle/>
          <a:p>
            <a:pPr marL="457200" indent="-457200">
              <a:lnSpc>
                <a:spcPct val="90000"/>
              </a:lnSpc>
              <a:buFontTx/>
              <a:buNone/>
            </a:pPr>
            <a:r>
              <a:rPr lang="cs-CZ" sz="2000" smtClean="0"/>
              <a:t>Příklad 4</a:t>
            </a:r>
          </a:p>
          <a:p>
            <a:pPr marL="457200" indent="-457200">
              <a:lnSpc>
                <a:spcPct val="90000"/>
              </a:lnSpc>
              <a:buFontTx/>
              <a:buNone/>
            </a:pPr>
            <a:r>
              <a:rPr lang="cs-CZ" sz="2000" smtClean="0"/>
              <a:t>Materiál = 100</a:t>
            </a:r>
          </a:p>
          <a:p>
            <a:pPr marL="457200" indent="-457200">
              <a:lnSpc>
                <a:spcPct val="90000"/>
              </a:lnSpc>
              <a:buFontTx/>
              <a:buNone/>
            </a:pPr>
            <a:r>
              <a:rPr lang="cs-CZ" sz="2000" smtClean="0"/>
              <a:t>Mzdy 	= 60</a:t>
            </a:r>
          </a:p>
          <a:p>
            <a:pPr marL="457200" indent="-457200">
              <a:lnSpc>
                <a:spcPct val="90000"/>
              </a:lnSpc>
              <a:buFontTx/>
              <a:buNone/>
            </a:pPr>
            <a:r>
              <a:rPr lang="cs-CZ" sz="2000" smtClean="0"/>
              <a:t>Odpisy 	= 40</a:t>
            </a:r>
          </a:p>
          <a:p>
            <a:pPr marL="457200" indent="-457200">
              <a:lnSpc>
                <a:spcPct val="90000"/>
              </a:lnSpc>
              <a:buFontTx/>
              <a:buNone/>
            </a:pPr>
            <a:r>
              <a:rPr lang="cs-CZ" sz="2000" smtClean="0"/>
              <a:t>Plánovaná výroba je 200 ks a skutečná výroba 220 ks.</a:t>
            </a:r>
          </a:p>
          <a:p>
            <a:pPr marL="457200" indent="-457200">
              <a:lnSpc>
                <a:spcPct val="90000"/>
              </a:lnSpc>
              <a:buFontTx/>
              <a:buAutoNum type="alphaLcPeriod"/>
            </a:pPr>
            <a:r>
              <a:rPr lang="cs-CZ" sz="2000" smtClean="0"/>
              <a:t>Vypočítejte plánovanou standardní cenu v případě kalkulace krycího příspěvku a kalkulace úplných nákladů.</a:t>
            </a:r>
          </a:p>
          <a:p>
            <a:pPr marL="457200" indent="-457200">
              <a:lnSpc>
                <a:spcPct val="90000"/>
              </a:lnSpc>
              <a:buFontTx/>
              <a:buAutoNum type="alphaLcPeriod"/>
            </a:pPr>
            <a:r>
              <a:rPr lang="cs-CZ" sz="2000" smtClean="0"/>
              <a:t>Vypočítejte skutečnou cenu v případě kalkulace krycího příspěvku a kalkulace úplných nákladů.</a:t>
            </a:r>
          </a:p>
          <a:p>
            <a:pPr marL="457200" indent="-457200">
              <a:lnSpc>
                <a:spcPct val="90000"/>
              </a:lnSpc>
              <a:buFontTx/>
              <a:buAutoNum type="alphaLcPeriod"/>
            </a:pPr>
            <a:r>
              <a:rPr lang="cs-CZ" sz="2000" smtClean="0"/>
              <a:t>Na konci roku bylo na sklade 100 ks. Jak by jste ocenili zásoby?</a:t>
            </a:r>
          </a:p>
          <a:p>
            <a:pPr marL="457200" indent="-457200">
              <a:lnSpc>
                <a:spcPct val="90000"/>
              </a:lnSpc>
              <a:buFontTx/>
              <a:buNone/>
            </a:pPr>
            <a:endParaRPr lang="cs-CZ" sz="2000" smtClean="0"/>
          </a:p>
          <a:p>
            <a:pPr marL="457200" indent="-457200">
              <a:lnSpc>
                <a:spcPct val="90000"/>
              </a:lnSpc>
              <a:buFontTx/>
              <a:buNone/>
            </a:pPr>
            <a:r>
              <a:rPr lang="cs-CZ" sz="2000" smtClean="0"/>
              <a:t>a. 160/200 = 0.8 a 200/200 = 1</a:t>
            </a:r>
          </a:p>
          <a:p>
            <a:pPr marL="457200" indent="-457200">
              <a:lnSpc>
                <a:spcPct val="90000"/>
              </a:lnSpc>
              <a:buFontTx/>
              <a:buNone/>
            </a:pPr>
            <a:r>
              <a:rPr lang="cs-CZ" sz="2000" smtClean="0"/>
              <a:t>b. 160/220 = 0.73 a 200/220 = 0.9</a:t>
            </a:r>
          </a:p>
          <a:p>
            <a:pPr marL="457200" indent="-457200">
              <a:lnSpc>
                <a:spcPct val="90000"/>
              </a:lnSpc>
              <a:buFontTx/>
              <a:buNone/>
            </a:pPr>
            <a:r>
              <a:rPr lang="cs-CZ" sz="2000" smtClean="0"/>
              <a:t>c. 100x160 = 16 000 a 100x200 = 20 000</a:t>
            </a:r>
          </a:p>
          <a:p>
            <a:pPr marL="457200" indent="-457200">
              <a:lnSpc>
                <a:spcPct val="90000"/>
              </a:lnSpc>
              <a:buFontTx/>
              <a:buNone/>
            </a:pPr>
            <a:endParaRPr lang="cs-CZ"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19">
                                            <p:txEl>
                                              <p:pRg st="9" end="9"/>
                                            </p:txEl>
                                          </p:spTgt>
                                        </p:tgtEl>
                                        <p:attrNameLst>
                                          <p:attrName>style.visibility</p:attrName>
                                        </p:attrNameLst>
                                      </p:cBhvr>
                                      <p:to>
                                        <p:strVal val="visible"/>
                                      </p:to>
                                    </p:set>
                                    <p:anim calcmode="lin" valueType="num">
                                      <p:cBhvr additive="base">
                                        <p:cTn id="7" dur="2000" fill="hold"/>
                                        <p:tgtEl>
                                          <p:spTgt spid="162819">
                                            <p:txEl>
                                              <p:pRg st="9" end="9"/>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6281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2819">
                                            <p:txEl>
                                              <p:pRg st="10" end="10"/>
                                            </p:txEl>
                                          </p:spTgt>
                                        </p:tgtEl>
                                        <p:attrNameLst>
                                          <p:attrName>style.visibility</p:attrName>
                                        </p:attrNameLst>
                                      </p:cBhvr>
                                      <p:to>
                                        <p:strVal val="visible"/>
                                      </p:to>
                                    </p:set>
                                    <p:anim calcmode="lin" valueType="num">
                                      <p:cBhvr additive="base">
                                        <p:cTn id="13" dur="2000" fill="hold"/>
                                        <p:tgtEl>
                                          <p:spTgt spid="162819">
                                            <p:txEl>
                                              <p:pRg st="10" end="1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628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2819">
                                            <p:txEl>
                                              <p:pRg st="11" end="11"/>
                                            </p:txEl>
                                          </p:spTgt>
                                        </p:tgtEl>
                                        <p:attrNameLst>
                                          <p:attrName>style.visibility</p:attrName>
                                        </p:attrNameLst>
                                      </p:cBhvr>
                                      <p:to>
                                        <p:strVal val="visible"/>
                                      </p:to>
                                    </p:set>
                                    <p:anim calcmode="lin" valueType="num">
                                      <p:cBhvr additive="base">
                                        <p:cTn id="19" dur="2000" fill="hold"/>
                                        <p:tgtEl>
                                          <p:spTgt spid="162819">
                                            <p:txEl>
                                              <p:pRg st="11" end="1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6281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cs-CZ" smtClean="0"/>
              <a:t>Edwards – opravné položky</a:t>
            </a:r>
            <a:endParaRPr lang="en-GB" smtClean="0"/>
          </a:p>
        </p:txBody>
      </p:sp>
      <p:sp>
        <p:nvSpPr>
          <p:cNvPr id="171011" name="Rectangle 3"/>
          <p:cNvSpPr>
            <a:spLocks noGrp="1" noChangeArrowheads="1"/>
          </p:cNvSpPr>
          <p:nvPr>
            <p:ph type="body" idx="1"/>
          </p:nvPr>
        </p:nvSpPr>
        <p:spPr/>
        <p:txBody>
          <a:bodyPr/>
          <a:lstStyle/>
          <a:p>
            <a:pPr>
              <a:lnSpc>
                <a:spcPct val="80000"/>
              </a:lnSpc>
              <a:buFontTx/>
              <a:buNone/>
            </a:pPr>
            <a:r>
              <a:rPr lang="cs-CZ" sz="2000" b="1" smtClean="0"/>
              <a:t>Opravné položky</a:t>
            </a:r>
          </a:p>
          <a:p>
            <a:pPr>
              <a:lnSpc>
                <a:spcPct val="80000"/>
              </a:lnSpc>
              <a:buFontTx/>
              <a:buNone/>
            </a:pPr>
            <a:endParaRPr lang="en-GB" sz="2000" b="1" smtClean="0"/>
          </a:p>
          <a:p>
            <a:pPr>
              <a:lnSpc>
                <a:spcPct val="80000"/>
              </a:lnSpc>
              <a:buFontTx/>
              <a:buNone/>
            </a:pPr>
            <a:r>
              <a:rPr lang="cs-CZ" sz="2000" smtClean="0"/>
              <a:t>Na základě požadavku vykazování zásob na nižší z úrovní nákladů na</a:t>
            </a:r>
          </a:p>
          <a:p>
            <a:pPr>
              <a:lnSpc>
                <a:spcPct val="80000"/>
              </a:lnSpc>
              <a:buFontTx/>
              <a:buNone/>
            </a:pPr>
            <a:r>
              <a:rPr lang="cs-CZ" sz="2000" smtClean="0"/>
              <a:t>pořízení a čisté realizovatelné hodnoty, společnost účtuje o opravných</a:t>
            </a:r>
          </a:p>
          <a:p>
            <a:pPr>
              <a:lnSpc>
                <a:spcPct val="80000"/>
              </a:lnSpc>
              <a:buFontTx/>
              <a:buNone/>
            </a:pPr>
            <a:r>
              <a:rPr lang="cs-CZ" sz="2000" smtClean="0"/>
              <a:t>položkách v případě zastaralých nebo nadbytečných zásob.</a:t>
            </a:r>
          </a:p>
          <a:p>
            <a:pPr>
              <a:lnSpc>
                <a:spcPct val="80000"/>
              </a:lnSpc>
              <a:buFontTx/>
              <a:buNone/>
            </a:pPr>
            <a:endParaRPr lang="cs-CZ" sz="2000" smtClean="0"/>
          </a:p>
          <a:p>
            <a:pPr>
              <a:lnSpc>
                <a:spcPct val="80000"/>
              </a:lnSpc>
              <a:buFontTx/>
              <a:buNone/>
            </a:pPr>
            <a:endParaRPr lang="cs-CZ" sz="2000" b="1" smtClean="0"/>
          </a:p>
          <a:p>
            <a:pPr>
              <a:lnSpc>
                <a:spcPct val="80000"/>
              </a:lnSpc>
              <a:buFontTx/>
              <a:buNone/>
            </a:pPr>
            <a:r>
              <a:rPr lang="cs-CZ" sz="2000" b="1" smtClean="0"/>
              <a:t>Výrobní zásoby</a:t>
            </a:r>
          </a:p>
          <a:p>
            <a:pPr>
              <a:lnSpc>
                <a:spcPct val="80000"/>
              </a:lnSpc>
            </a:pPr>
            <a:r>
              <a:rPr lang="en-GB" sz="1600" smtClean="0"/>
              <a:t>50% </a:t>
            </a:r>
            <a:r>
              <a:rPr lang="cs-CZ" sz="1600" smtClean="0"/>
              <a:t>ze zásob s použitelností nad 1 rok</a:t>
            </a:r>
          </a:p>
          <a:p>
            <a:pPr>
              <a:lnSpc>
                <a:spcPct val="80000"/>
              </a:lnSpc>
            </a:pPr>
            <a:r>
              <a:rPr lang="en-GB" sz="1600" smtClean="0"/>
              <a:t>100% </a:t>
            </a:r>
            <a:r>
              <a:rPr lang="cs-CZ" sz="1600" smtClean="0"/>
              <a:t>ze zásob s použitelností nad 2 roky</a:t>
            </a:r>
          </a:p>
          <a:p>
            <a:pPr>
              <a:lnSpc>
                <a:spcPct val="80000"/>
              </a:lnSpc>
            </a:pPr>
            <a:endParaRPr lang="cs-CZ" sz="1600" b="1" smtClean="0"/>
          </a:p>
          <a:p>
            <a:pPr>
              <a:lnSpc>
                <a:spcPct val="80000"/>
              </a:lnSpc>
              <a:buFontTx/>
              <a:buNone/>
            </a:pPr>
            <a:r>
              <a:rPr lang="cs-CZ" sz="2000" b="1" smtClean="0"/>
              <a:t>Zásoby - opravy</a:t>
            </a:r>
          </a:p>
          <a:p>
            <a:pPr>
              <a:lnSpc>
                <a:spcPct val="80000"/>
              </a:lnSpc>
            </a:pPr>
            <a:r>
              <a:rPr lang="en-GB" sz="1600" smtClean="0"/>
              <a:t>50% </a:t>
            </a:r>
            <a:r>
              <a:rPr lang="cs-CZ" sz="1600" smtClean="0"/>
              <a:t>ze zásob s použitelností nad 3 roky</a:t>
            </a:r>
          </a:p>
          <a:p>
            <a:pPr>
              <a:lnSpc>
                <a:spcPct val="80000"/>
              </a:lnSpc>
            </a:pPr>
            <a:r>
              <a:rPr lang="en-GB" sz="1600" smtClean="0"/>
              <a:t>100% </a:t>
            </a:r>
            <a:r>
              <a:rPr lang="cs-CZ" sz="1600" smtClean="0"/>
              <a:t>ze zásob s použitelností nad 5 let</a:t>
            </a:r>
            <a:endParaRPr lang="cs-CZ" sz="1600" b="1"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cs-CZ" smtClean="0"/>
              <a:t>Edwards – Příklad na opravnou položku</a:t>
            </a:r>
            <a:endParaRPr lang="en-GB" smtClean="0"/>
          </a:p>
        </p:txBody>
      </p:sp>
      <p:sp>
        <p:nvSpPr>
          <p:cNvPr id="125955" name="Rectangle 3"/>
          <p:cNvSpPr>
            <a:spLocks noGrp="1" noChangeArrowheads="1"/>
          </p:cNvSpPr>
          <p:nvPr>
            <p:ph type="body" idx="1"/>
          </p:nvPr>
        </p:nvSpPr>
        <p:spPr/>
        <p:txBody>
          <a:bodyPr/>
          <a:lstStyle/>
          <a:p>
            <a:pPr>
              <a:buFontTx/>
              <a:buNone/>
            </a:pPr>
            <a:r>
              <a:rPr lang="cs-CZ" smtClean="0"/>
              <a:t>Položka A70501828 – Spares kit</a:t>
            </a:r>
          </a:p>
          <a:p>
            <a:pPr>
              <a:buFontTx/>
              <a:buNone/>
            </a:pPr>
            <a:endParaRPr lang="cs-CZ" sz="1800" smtClean="0"/>
          </a:p>
          <a:p>
            <a:pPr>
              <a:buFontTx/>
              <a:buNone/>
            </a:pPr>
            <a:r>
              <a:rPr lang="cs-CZ" sz="1800" smtClean="0"/>
              <a:t>Cena  - 117.46</a:t>
            </a:r>
          </a:p>
          <a:p>
            <a:pPr>
              <a:buFontTx/>
              <a:buNone/>
            </a:pPr>
            <a:r>
              <a:rPr lang="cs-CZ" sz="1800" smtClean="0"/>
              <a:t>Počet kusů na skladě - 2</a:t>
            </a:r>
          </a:p>
          <a:p>
            <a:pPr>
              <a:buFontTx/>
              <a:buNone/>
            </a:pPr>
            <a:r>
              <a:rPr lang="cs-CZ" sz="1800" smtClean="0"/>
              <a:t>Hodnota na skladě - 234.92</a:t>
            </a:r>
          </a:p>
          <a:p>
            <a:pPr>
              <a:buFontTx/>
              <a:buNone/>
            </a:pPr>
            <a:r>
              <a:rPr lang="cs-CZ" sz="1800" smtClean="0"/>
              <a:t>Spotřeba za posledných 12 měsícu - 1 ks</a:t>
            </a:r>
          </a:p>
          <a:p>
            <a:pPr>
              <a:buFontTx/>
              <a:buNone/>
            </a:pPr>
            <a:endParaRPr lang="cs-CZ" sz="1600" smtClean="0"/>
          </a:p>
          <a:p>
            <a:pPr>
              <a:buFontTx/>
              <a:buNone/>
            </a:pPr>
            <a:r>
              <a:rPr lang="cs-CZ" sz="1600" smtClean="0"/>
              <a:t>Spotřeba = Sum(((4*[Last 3M])+[Last 12M])/2)</a:t>
            </a:r>
          </a:p>
          <a:p>
            <a:pPr>
              <a:buFontTx/>
              <a:buNone/>
            </a:pPr>
            <a:r>
              <a:rPr lang="cs-CZ" sz="1600" smtClean="0"/>
              <a:t>Spotřeba [A70501828]= (4*0+1)/2</a:t>
            </a:r>
          </a:p>
          <a:p>
            <a:pPr>
              <a:buFontTx/>
              <a:buNone/>
            </a:pPr>
            <a:r>
              <a:rPr lang="cs-CZ" sz="1600" smtClean="0"/>
              <a:t>Spotřeba [A70501828]= 0.5</a:t>
            </a:r>
          </a:p>
          <a:p>
            <a:pPr>
              <a:buFontTx/>
              <a:buNone/>
            </a:pPr>
            <a:r>
              <a:rPr lang="cs-CZ" sz="1600" smtClean="0"/>
              <a:t>Pravidla výpočtu  50% nad 3 roky, 100% nad 5 let</a:t>
            </a:r>
          </a:p>
          <a:p>
            <a:pPr>
              <a:buFontTx/>
              <a:buNone/>
            </a:pPr>
            <a:r>
              <a:rPr lang="cs-CZ" sz="1600" smtClean="0"/>
              <a:t>Spotřeba 0</a:t>
            </a:r>
            <a:r>
              <a:rPr lang="en-GB" sz="1600" smtClean="0"/>
              <a:t>.5 </a:t>
            </a:r>
            <a:r>
              <a:rPr lang="cs-CZ" sz="1600" smtClean="0"/>
              <a:t>za rok</a:t>
            </a:r>
            <a:r>
              <a:rPr lang="en-GB" sz="1600" smtClean="0"/>
              <a:t> - &gt; 1.5 </a:t>
            </a:r>
            <a:r>
              <a:rPr lang="cs-CZ" sz="1600" smtClean="0"/>
              <a:t>počas 3 let</a:t>
            </a:r>
            <a:r>
              <a:rPr lang="en-GB" sz="1600" smtClean="0"/>
              <a:t> -&gt; </a:t>
            </a:r>
            <a:r>
              <a:rPr lang="cs-CZ" sz="1600" smtClean="0"/>
              <a:t>nad 3 roky</a:t>
            </a:r>
            <a:r>
              <a:rPr lang="en-GB" sz="1600" smtClean="0"/>
              <a:t> 0.5</a:t>
            </a:r>
          </a:p>
          <a:p>
            <a:pPr>
              <a:buFontTx/>
              <a:buNone/>
            </a:pPr>
            <a:r>
              <a:rPr lang="en-GB" sz="1600" smtClean="0"/>
              <a:t>50</a:t>
            </a:r>
            <a:r>
              <a:rPr lang="cs-CZ" sz="1600" smtClean="0"/>
              <a:t>%  = 0.25</a:t>
            </a:r>
          </a:p>
          <a:p>
            <a:pPr>
              <a:buFontTx/>
              <a:buNone/>
            </a:pPr>
            <a:r>
              <a:rPr lang="cs-CZ" sz="1600" smtClean="0"/>
              <a:t>100%</a:t>
            </a:r>
            <a:r>
              <a:rPr lang="en-GB" sz="1600" smtClean="0"/>
              <a:t> = 0</a:t>
            </a:r>
          </a:p>
          <a:p>
            <a:pPr>
              <a:buFontTx/>
              <a:buNone/>
            </a:pPr>
            <a:r>
              <a:rPr lang="en-GB" sz="1600" smtClean="0"/>
              <a:t>0.25*117.46=29.37GBP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cs-CZ" smtClean="0"/>
              <a:t>Mezinárodní účetní standard 2 – </a:t>
            </a:r>
            <a:r>
              <a:rPr lang="cs-CZ" i="1" smtClean="0"/>
              <a:t>Zásoby - Zveřejnění</a:t>
            </a:r>
            <a:endParaRPr lang="en-GB" i="1" smtClean="0"/>
          </a:p>
        </p:txBody>
      </p:sp>
      <p:sp>
        <p:nvSpPr>
          <p:cNvPr id="94211" name="Rectangle 3"/>
          <p:cNvSpPr>
            <a:spLocks noGrp="1" noChangeArrowheads="1"/>
          </p:cNvSpPr>
          <p:nvPr>
            <p:ph type="body" idx="1"/>
          </p:nvPr>
        </p:nvSpPr>
        <p:spPr/>
        <p:txBody>
          <a:bodyPr/>
          <a:lstStyle/>
          <a:p>
            <a:pPr marL="457200" indent="-457200">
              <a:lnSpc>
                <a:spcPct val="80000"/>
              </a:lnSpc>
              <a:buFontTx/>
              <a:buNone/>
            </a:pPr>
            <a:r>
              <a:rPr lang="cs-CZ" sz="2000" b="1" smtClean="0"/>
              <a:t>V účetní závěrce se zveřejní:</a:t>
            </a:r>
          </a:p>
          <a:p>
            <a:pPr marL="457200" indent="-457200">
              <a:lnSpc>
                <a:spcPct val="80000"/>
              </a:lnSpc>
              <a:buFontTx/>
              <a:buAutoNum type="arabicPeriod"/>
            </a:pPr>
            <a:r>
              <a:rPr lang="cs-CZ" sz="2000" b="1" smtClean="0"/>
              <a:t>účetní pravidla užitá pro ocenění zásob, včetně použitých nákladových vzorců</a:t>
            </a:r>
          </a:p>
          <a:p>
            <a:pPr marL="457200" indent="-457200">
              <a:lnSpc>
                <a:spcPct val="80000"/>
              </a:lnSpc>
              <a:buFontTx/>
              <a:buAutoNum type="arabicPeriod"/>
            </a:pPr>
            <a:r>
              <a:rPr lang="cs-CZ" sz="2000" b="1" smtClean="0"/>
              <a:t>celková účetní hodnota zásob a výše ocenění jednotlivých skupin zásob</a:t>
            </a:r>
          </a:p>
          <a:p>
            <a:pPr marL="457200" indent="-457200">
              <a:lnSpc>
                <a:spcPct val="80000"/>
              </a:lnSpc>
              <a:buFontTx/>
              <a:buAutoNum type="arabicPeriod"/>
            </a:pPr>
            <a:r>
              <a:rPr lang="cs-CZ" sz="2000" b="1" smtClean="0"/>
              <a:t>konečný zůstatek zásob oceněných reálnou hodnotou sníženou o náklady na prodej</a:t>
            </a:r>
          </a:p>
          <a:p>
            <a:pPr marL="457200" indent="-457200">
              <a:lnSpc>
                <a:spcPct val="80000"/>
              </a:lnSpc>
              <a:buFontTx/>
              <a:buAutoNum type="arabicPeriod"/>
            </a:pPr>
            <a:r>
              <a:rPr lang="cs-CZ" sz="2000" b="1" smtClean="0"/>
              <a:t>výše zásob, která byla v daném období uznána jako náklady ovlivňující zisk</a:t>
            </a:r>
          </a:p>
          <a:p>
            <a:pPr marL="457200" indent="-457200">
              <a:lnSpc>
                <a:spcPct val="80000"/>
              </a:lnSpc>
              <a:buFontTx/>
              <a:buAutoNum type="arabicPeriod"/>
            </a:pPr>
            <a:r>
              <a:rPr lang="cs-CZ" sz="2000" b="1" smtClean="0"/>
              <a:t>částka snížení ocenění zásob, která byla uznána jako náklad v období, kdy se projevila</a:t>
            </a:r>
          </a:p>
          <a:p>
            <a:pPr marL="457200" indent="-457200">
              <a:lnSpc>
                <a:spcPct val="80000"/>
              </a:lnSpc>
              <a:buFontTx/>
              <a:buAutoNum type="arabicPeriod"/>
            </a:pPr>
            <a:r>
              <a:rPr lang="cs-CZ" sz="2000" b="1" smtClean="0"/>
              <a:t>částka zrušení všech původně vykázaných snížení ocenění, která byla uznána jako náklad v období, kdy se projevila</a:t>
            </a:r>
          </a:p>
          <a:p>
            <a:pPr marL="457200" indent="-457200">
              <a:lnSpc>
                <a:spcPct val="80000"/>
              </a:lnSpc>
              <a:buFontTx/>
              <a:buAutoNum type="arabicPeriod"/>
            </a:pPr>
            <a:r>
              <a:rPr lang="cs-CZ" sz="2000" b="1" smtClean="0"/>
              <a:t>okolnosti nebo skutečnosti, které vedly ke zrušení sníženého ocenění zásob v souladu s odstavcem</a:t>
            </a:r>
          </a:p>
          <a:p>
            <a:pPr marL="457200" indent="-457200">
              <a:lnSpc>
                <a:spcPct val="80000"/>
              </a:lnSpc>
              <a:buFontTx/>
              <a:buAutoNum type="arabicPeriod"/>
            </a:pPr>
            <a:r>
              <a:rPr lang="cs-CZ" sz="2000" b="1" smtClean="0"/>
              <a:t>účetní ocenění zásob daných do zástavy za závazky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cs-CZ" smtClean="0"/>
              <a:t>Edwards - </a:t>
            </a:r>
            <a:r>
              <a:rPr lang="en-GB" smtClean="0"/>
              <a:t>Global Cost Roll</a:t>
            </a:r>
          </a:p>
        </p:txBody>
      </p:sp>
      <p:sp>
        <p:nvSpPr>
          <p:cNvPr id="97283" name="Rectangle 3"/>
          <p:cNvSpPr>
            <a:spLocks noGrp="1" noChangeArrowheads="1"/>
          </p:cNvSpPr>
          <p:nvPr>
            <p:ph type="body" idx="1"/>
          </p:nvPr>
        </p:nvSpPr>
        <p:spPr/>
        <p:txBody>
          <a:bodyPr/>
          <a:lstStyle/>
          <a:p>
            <a:pPr>
              <a:lnSpc>
                <a:spcPct val="80000"/>
              </a:lnSpc>
            </a:pPr>
            <a:r>
              <a:rPr lang="en-GB" sz="2000" smtClean="0">
                <a:solidFill>
                  <a:srgbClr val="FF0000"/>
                </a:solidFill>
              </a:rPr>
              <a:t>Edwards </a:t>
            </a:r>
            <a:r>
              <a:rPr lang="cs-CZ" sz="2000" smtClean="0">
                <a:solidFill>
                  <a:srgbClr val="FF0000"/>
                </a:solidFill>
              </a:rPr>
              <a:t>využívá metodu Standardního ocenění zásob</a:t>
            </a:r>
            <a:endParaRPr lang="en-GB" sz="2000" smtClean="0">
              <a:solidFill>
                <a:srgbClr val="FF0000"/>
              </a:solidFill>
            </a:endParaRPr>
          </a:p>
          <a:p>
            <a:pPr>
              <a:lnSpc>
                <a:spcPct val="80000"/>
              </a:lnSpc>
            </a:pPr>
            <a:r>
              <a:rPr lang="cs-CZ" sz="2000" smtClean="0">
                <a:solidFill>
                  <a:schemeClr val="tx1"/>
                </a:solidFill>
              </a:rPr>
              <a:t>Standardní nebo plánované ceny jsou stanoveny na začátku roku</a:t>
            </a:r>
          </a:p>
          <a:p>
            <a:pPr>
              <a:lnSpc>
                <a:spcPct val="80000"/>
              </a:lnSpc>
            </a:pPr>
            <a:r>
              <a:rPr lang="cs-CZ" sz="2000" smtClean="0">
                <a:solidFill>
                  <a:schemeClr val="tx1"/>
                </a:solidFill>
              </a:rPr>
              <a:t>Využívají plánované pořizovací náklady a struktury výrobků (p</a:t>
            </a:r>
            <a:r>
              <a:rPr lang="en-GB" sz="2000" smtClean="0">
                <a:solidFill>
                  <a:schemeClr val="tx1"/>
                </a:solidFill>
              </a:rPr>
              <a:t>roduction structures</a:t>
            </a:r>
            <a:r>
              <a:rPr lang="cs-CZ" sz="2000" smtClean="0">
                <a:solidFill>
                  <a:schemeClr val="tx1"/>
                </a:solidFill>
              </a:rPr>
              <a:t>), rozpočtované cizoměnové kurzy</a:t>
            </a:r>
            <a:r>
              <a:rPr lang="en-GB" sz="2000" smtClean="0">
                <a:solidFill>
                  <a:schemeClr val="tx1"/>
                </a:solidFill>
              </a:rPr>
              <a:t>, </a:t>
            </a:r>
            <a:r>
              <a:rPr lang="cs-CZ" sz="2000" smtClean="0">
                <a:solidFill>
                  <a:schemeClr val="tx1"/>
                </a:solidFill>
              </a:rPr>
              <a:t>hodinovou sazbu pro ocenění mzdových a režijních nákladů (</a:t>
            </a:r>
            <a:r>
              <a:rPr lang="en-GB" sz="2000" smtClean="0">
                <a:solidFill>
                  <a:schemeClr val="tx1"/>
                </a:solidFill>
              </a:rPr>
              <a:t>labour and overhead rates</a:t>
            </a:r>
            <a:r>
              <a:rPr lang="cs-CZ" sz="2000" smtClean="0">
                <a:solidFill>
                  <a:schemeClr val="tx1"/>
                </a:solidFill>
              </a:rPr>
              <a:t>)</a:t>
            </a:r>
            <a:r>
              <a:rPr lang="en-GB" sz="2000" smtClean="0">
                <a:solidFill>
                  <a:schemeClr val="tx1"/>
                </a:solidFill>
              </a:rPr>
              <a:t>, </a:t>
            </a:r>
            <a:r>
              <a:rPr lang="cs-CZ" sz="2000" smtClean="0">
                <a:solidFill>
                  <a:schemeClr val="tx1"/>
                </a:solidFill>
              </a:rPr>
              <a:t>dopravu, dovozní cla a kalkulace pro ocenění zásob v rámci skupiny Edwards pro daný rok (</a:t>
            </a:r>
            <a:r>
              <a:rPr lang="en-GB" sz="2000" smtClean="0">
                <a:solidFill>
                  <a:schemeClr val="tx1"/>
                </a:solidFill>
              </a:rPr>
              <a:t>intercompany pricing</a:t>
            </a:r>
            <a:r>
              <a:rPr lang="cs-CZ" sz="2000" smtClean="0">
                <a:solidFill>
                  <a:schemeClr val="tx1"/>
                </a:solidFill>
              </a:rPr>
              <a:t>).</a:t>
            </a:r>
            <a:endParaRPr lang="en-GB" sz="2000" smtClean="0">
              <a:solidFill>
                <a:schemeClr val="tx1"/>
              </a:solidFill>
            </a:endParaRPr>
          </a:p>
          <a:p>
            <a:pPr>
              <a:lnSpc>
                <a:spcPct val="80000"/>
              </a:lnSpc>
            </a:pPr>
            <a:endParaRPr lang="en-GB" sz="2000" smtClean="0">
              <a:solidFill>
                <a:schemeClr val="tx1"/>
              </a:solidFill>
            </a:endParaRPr>
          </a:p>
          <a:p>
            <a:pPr>
              <a:lnSpc>
                <a:spcPct val="80000"/>
              </a:lnSpc>
            </a:pPr>
            <a:r>
              <a:rPr lang="cs-CZ" sz="2000" smtClean="0">
                <a:solidFill>
                  <a:schemeClr val="tx1"/>
                </a:solidFill>
              </a:rPr>
              <a:t>Toto ocenění zásob je následně používáno pro celý rok, včetně odchylek (souvisejících se změnani cen materiálů od dodavatele, úspory ve výrobním procesu, změny kurzů, atd).</a:t>
            </a:r>
          </a:p>
          <a:p>
            <a:pPr>
              <a:lnSpc>
                <a:spcPct val="80000"/>
              </a:lnSpc>
            </a:pPr>
            <a:endParaRPr lang="cs-CZ" sz="2000" smtClean="0">
              <a:solidFill>
                <a:schemeClr val="tx1"/>
              </a:solidFill>
            </a:endParaRPr>
          </a:p>
          <a:p>
            <a:pPr>
              <a:lnSpc>
                <a:spcPct val="80000"/>
              </a:lnSpc>
            </a:pPr>
            <a:r>
              <a:rPr lang="cs-CZ" sz="2000" smtClean="0">
                <a:solidFill>
                  <a:schemeClr val="tx1"/>
                </a:solidFill>
              </a:rPr>
              <a:t>Uvedené odchylky následně meří ve výrobních a opravárenských centrech  výkonnost</a:t>
            </a:r>
            <a:r>
              <a:rPr lang="en-GB" sz="2000" smtClean="0">
                <a:solidFill>
                  <a:schemeClr val="tx1"/>
                </a:solidFill>
              </a:rPr>
              <a:t> </a:t>
            </a:r>
            <a:r>
              <a:rPr lang="cs-CZ" sz="2000" smtClean="0">
                <a:solidFill>
                  <a:schemeClr val="tx1"/>
                </a:solidFill>
              </a:rPr>
              <a:t>společností.</a:t>
            </a:r>
            <a:endParaRPr lang="en-GB" sz="2000" smtClean="0">
              <a:solidFill>
                <a:schemeClr val="tx1"/>
              </a:solidFill>
            </a:endParaRPr>
          </a:p>
          <a:p>
            <a:pPr>
              <a:lnSpc>
                <a:spcPct val="80000"/>
              </a:lnSpc>
              <a:buFontTx/>
              <a:buNone/>
            </a:pPr>
            <a:endParaRPr lang="en-GB" sz="2000" smtClean="0">
              <a:solidFill>
                <a:schemeClr val="tx1"/>
              </a:solidFill>
            </a:endParaRPr>
          </a:p>
          <a:p>
            <a:pPr>
              <a:lnSpc>
                <a:spcPct val="80000"/>
              </a:lnSpc>
            </a:pPr>
            <a:r>
              <a:rPr lang="cs-CZ" sz="2000" smtClean="0">
                <a:solidFill>
                  <a:schemeClr val="tx1"/>
                </a:solidFill>
              </a:rPr>
              <a:t>Uvedený proces nazýváme v Edwards Globální </a:t>
            </a:r>
            <a:r>
              <a:rPr lang="en-GB" sz="2000" smtClean="0">
                <a:solidFill>
                  <a:schemeClr val="tx1"/>
                </a:solidFill>
              </a:rPr>
              <a:t>Cost Roll </a:t>
            </a:r>
            <a:r>
              <a:rPr lang="cs-CZ" sz="2000" smtClean="0">
                <a:solidFill>
                  <a:schemeClr val="tx1"/>
                </a:solidFill>
              </a:rPr>
              <a:t>= kalkulace standardních cen.</a:t>
            </a:r>
            <a:endParaRPr lang="en-GB" sz="2000" smtClean="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cs-CZ" smtClean="0"/>
              <a:t>Edwards - </a:t>
            </a:r>
            <a:r>
              <a:rPr lang="en-GB" smtClean="0"/>
              <a:t>Global Cost Roll</a:t>
            </a:r>
          </a:p>
        </p:txBody>
      </p:sp>
      <p:sp>
        <p:nvSpPr>
          <p:cNvPr id="98307" name="Rectangle 3"/>
          <p:cNvSpPr>
            <a:spLocks noGrp="1" noChangeArrowheads="1"/>
          </p:cNvSpPr>
          <p:nvPr>
            <p:ph type="body" idx="1"/>
          </p:nvPr>
        </p:nvSpPr>
        <p:spPr/>
        <p:txBody>
          <a:bodyPr/>
          <a:lstStyle/>
          <a:p>
            <a:pPr>
              <a:lnSpc>
                <a:spcPct val="80000"/>
              </a:lnSpc>
            </a:pPr>
            <a:r>
              <a:rPr lang="cs-CZ" sz="2000" smtClean="0">
                <a:solidFill>
                  <a:schemeClr val="tx1"/>
                </a:solidFill>
              </a:rPr>
              <a:t>V Edwards využívame systém SAP a Mapics. </a:t>
            </a:r>
          </a:p>
          <a:p>
            <a:pPr>
              <a:lnSpc>
                <a:spcPct val="80000"/>
              </a:lnSpc>
            </a:pPr>
            <a:endParaRPr lang="cs-CZ" sz="2000" smtClean="0">
              <a:solidFill>
                <a:schemeClr val="tx1"/>
              </a:solidFill>
            </a:endParaRPr>
          </a:p>
          <a:p>
            <a:pPr>
              <a:lnSpc>
                <a:spcPct val="80000"/>
              </a:lnSpc>
            </a:pPr>
            <a:r>
              <a:rPr lang="cs-CZ" sz="2000" smtClean="0">
                <a:solidFill>
                  <a:schemeClr val="tx1"/>
                </a:solidFill>
              </a:rPr>
              <a:t>Informace o ocenění jsou importovány do centrálního systému z pěti výrobních systémů MAPICS a ze SAP.</a:t>
            </a:r>
            <a:endParaRPr lang="en-GB" sz="2000" smtClean="0">
              <a:solidFill>
                <a:schemeClr val="tx1"/>
              </a:solidFill>
            </a:endParaRPr>
          </a:p>
          <a:p>
            <a:pPr>
              <a:lnSpc>
                <a:spcPct val="80000"/>
              </a:lnSpc>
            </a:pPr>
            <a:endParaRPr lang="en-GB" sz="2000" smtClean="0">
              <a:solidFill>
                <a:schemeClr val="tx1"/>
              </a:solidFill>
            </a:endParaRPr>
          </a:p>
          <a:p>
            <a:pPr>
              <a:lnSpc>
                <a:spcPct val="80000"/>
              </a:lnSpc>
            </a:pPr>
            <a:r>
              <a:rPr lang="cs-CZ" sz="2000" smtClean="0">
                <a:solidFill>
                  <a:schemeClr val="tx1"/>
                </a:solidFill>
              </a:rPr>
              <a:t>Tato informace je skombinovaná s plánovanými cizoměnovými kurzy a hodinovými sazbami pro ocenění mzdových a režijních nákladů.</a:t>
            </a:r>
            <a:endParaRPr lang="en-GB" sz="2000" smtClean="0">
              <a:solidFill>
                <a:schemeClr val="tx1"/>
              </a:solidFill>
            </a:endParaRPr>
          </a:p>
          <a:p>
            <a:pPr>
              <a:lnSpc>
                <a:spcPct val="80000"/>
              </a:lnSpc>
            </a:pPr>
            <a:endParaRPr lang="en-GB" sz="2000" smtClean="0">
              <a:solidFill>
                <a:schemeClr val="tx1"/>
              </a:solidFill>
            </a:endParaRPr>
          </a:p>
          <a:p>
            <a:pPr>
              <a:lnSpc>
                <a:spcPct val="80000"/>
              </a:lnSpc>
            </a:pPr>
            <a:r>
              <a:rPr lang="cs-CZ" sz="2000" smtClean="0">
                <a:solidFill>
                  <a:schemeClr val="tx1"/>
                </a:solidFill>
              </a:rPr>
              <a:t>Standardní ceny jsou kalkulovány následně centrálne z důvodu umožnění ocenění položek, které jsou předmětem obchodu v rámci skupiny Edwards.</a:t>
            </a:r>
            <a:endParaRPr lang="en-GB" sz="2000" smtClean="0">
              <a:solidFill>
                <a:schemeClr val="tx1"/>
              </a:solidFill>
            </a:endParaRPr>
          </a:p>
          <a:p>
            <a:pPr>
              <a:lnSpc>
                <a:spcPct val="80000"/>
              </a:lnSpc>
            </a:pPr>
            <a:endParaRPr lang="en-GB" sz="2000" smtClean="0">
              <a:solidFill>
                <a:schemeClr val="tx1"/>
              </a:solidFill>
            </a:endParaRPr>
          </a:p>
          <a:p>
            <a:pPr>
              <a:lnSpc>
                <a:spcPct val="80000"/>
              </a:lnSpc>
            </a:pPr>
            <a:r>
              <a:rPr lang="cs-CZ" sz="2000" smtClean="0">
                <a:solidFill>
                  <a:schemeClr val="tx1"/>
                </a:solidFill>
              </a:rPr>
              <a:t>Analýza standardních cen (včetně eliminace chyb) je následně provedena s daty v centrálním systému. Zde se využívají různé systémové nástroje, BW. Opravy jsou provedeny u položek, kde je to nutné.</a:t>
            </a:r>
            <a:endParaRPr lang="en-GB" sz="2000" smtClean="0">
              <a:solidFill>
                <a:schemeClr val="tx1"/>
              </a:solidFill>
            </a:endParaRPr>
          </a:p>
          <a:p>
            <a:pPr>
              <a:lnSpc>
                <a:spcPct val="80000"/>
              </a:lnSpc>
            </a:pPr>
            <a:endParaRPr lang="en-GB" sz="2000" smtClean="0">
              <a:solidFill>
                <a:schemeClr val="tx1"/>
              </a:solidFill>
            </a:endParaRPr>
          </a:p>
          <a:p>
            <a:pPr>
              <a:lnSpc>
                <a:spcPct val="80000"/>
              </a:lnSpc>
            </a:pPr>
            <a:r>
              <a:rPr lang="cs-CZ" sz="2000" smtClean="0">
                <a:solidFill>
                  <a:schemeClr val="tx1"/>
                </a:solidFill>
              </a:rPr>
              <a:t>Po schválení standardních cen se tyto nahrávají do lokalních výrobních systémů Mapics a SAP a jsou účinné od 1. ledna následujícího roku.</a:t>
            </a:r>
            <a:endParaRPr lang="en-GB" sz="2000" smtClean="0">
              <a:solidFill>
                <a:schemeClr val="tx1"/>
              </a:solidFill>
            </a:endParaRPr>
          </a:p>
          <a:p>
            <a:pPr>
              <a:lnSpc>
                <a:spcPct val="80000"/>
              </a:lnSpc>
              <a:buFontTx/>
              <a:buNone/>
            </a:pPr>
            <a:endParaRPr lang="en-GB" sz="2000" smtClean="0">
              <a:solidFill>
                <a:schemeClr val="tx1"/>
              </a:solidFill>
            </a:endParaRPr>
          </a:p>
          <a:p>
            <a:pPr lvl="1">
              <a:lnSpc>
                <a:spcPct val="80000"/>
              </a:lnSpc>
              <a:buFontTx/>
              <a:buNone/>
            </a:pPr>
            <a:endParaRPr lang="en-GB" sz="1800" smtClean="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cs-CZ" smtClean="0"/>
              <a:t>Edwards - Terminologie</a:t>
            </a:r>
            <a:r>
              <a:rPr lang="en-GB" smtClean="0"/>
              <a:t> </a:t>
            </a:r>
          </a:p>
        </p:txBody>
      </p:sp>
      <p:sp>
        <p:nvSpPr>
          <p:cNvPr id="99331" name="Rectangle 3"/>
          <p:cNvSpPr>
            <a:spLocks noGrp="1" noChangeArrowheads="1"/>
          </p:cNvSpPr>
          <p:nvPr>
            <p:ph type="body" idx="1"/>
          </p:nvPr>
        </p:nvSpPr>
        <p:spPr/>
        <p:txBody>
          <a:bodyPr/>
          <a:lstStyle/>
          <a:p>
            <a:pPr>
              <a:buFontTx/>
              <a:buNone/>
            </a:pPr>
            <a:r>
              <a:rPr lang="cs-CZ" sz="2000" b="1" smtClean="0">
                <a:solidFill>
                  <a:schemeClr val="tx1"/>
                </a:solidFill>
              </a:rPr>
              <a:t>Ocenění pro lokální jednotku (</a:t>
            </a:r>
            <a:r>
              <a:rPr lang="en-GB" sz="2000" b="1" smtClean="0">
                <a:solidFill>
                  <a:schemeClr val="tx1"/>
                </a:solidFill>
              </a:rPr>
              <a:t>Legal Cost</a:t>
            </a:r>
            <a:r>
              <a:rPr lang="cs-CZ" sz="2000" b="1" smtClean="0">
                <a:solidFill>
                  <a:schemeClr val="tx1"/>
                </a:solidFill>
              </a:rPr>
              <a:t>)</a:t>
            </a:r>
            <a:r>
              <a:rPr lang="en-GB" sz="2000" smtClean="0">
                <a:solidFill>
                  <a:schemeClr val="tx1"/>
                </a:solidFill>
              </a:rPr>
              <a:t> – </a:t>
            </a:r>
            <a:r>
              <a:rPr lang="cs-CZ" sz="2000" smtClean="0">
                <a:solidFill>
                  <a:schemeClr val="tx1"/>
                </a:solidFill>
              </a:rPr>
              <a:t>standardní cena položky </a:t>
            </a:r>
          </a:p>
          <a:p>
            <a:pPr>
              <a:buFontTx/>
              <a:buNone/>
            </a:pPr>
            <a:r>
              <a:rPr lang="cs-CZ" sz="2000" smtClean="0">
                <a:solidFill>
                  <a:schemeClr val="tx1"/>
                </a:solidFill>
              </a:rPr>
              <a:t>specifická pro danou lokaci. Tato zahrnuje zisk alokovaný pro společnosti ve </a:t>
            </a:r>
          </a:p>
          <a:p>
            <a:pPr>
              <a:buFontTx/>
              <a:buNone/>
            </a:pPr>
            <a:r>
              <a:rPr lang="cs-CZ" sz="2000" smtClean="0">
                <a:solidFill>
                  <a:schemeClr val="tx1"/>
                </a:solidFill>
              </a:rPr>
              <a:t>skupině v případě, že dochází k prodejům v rámci skupiny</a:t>
            </a:r>
          </a:p>
          <a:p>
            <a:r>
              <a:rPr lang="cs-CZ" sz="2000" smtClean="0">
                <a:solidFill>
                  <a:schemeClr val="tx1"/>
                </a:solidFill>
              </a:rPr>
              <a:t>V </a:t>
            </a:r>
            <a:r>
              <a:rPr lang="en-GB" sz="2000" smtClean="0">
                <a:solidFill>
                  <a:schemeClr val="tx1"/>
                </a:solidFill>
              </a:rPr>
              <a:t>SAP</a:t>
            </a:r>
            <a:r>
              <a:rPr lang="cs-CZ" sz="2000" smtClean="0">
                <a:solidFill>
                  <a:schemeClr val="tx1"/>
                </a:solidFill>
              </a:rPr>
              <a:t> se nazývá „legal cost“</a:t>
            </a:r>
          </a:p>
          <a:p>
            <a:r>
              <a:rPr lang="cs-CZ" sz="2000" smtClean="0">
                <a:solidFill>
                  <a:schemeClr val="tx1"/>
                </a:solidFill>
              </a:rPr>
              <a:t>V Mapics jde o tzv UCD (Unit cost default) nebo Standardní cena pro jednotku.</a:t>
            </a:r>
            <a:endParaRPr lang="en-GB" sz="2000" smtClean="0">
              <a:solidFill>
                <a:schemeClr val="tx1"/>
              </a:solidFill>
            </a:endParaRPr>
          </a:p>
          <a:p>
            <a:pPr lvl="1">
              <a:buFontTx/>
              <a:buNone/>
            </a:pPr>
            <a:endParaRPr lang="en-GB" sz="1800" smtClean="0">
              <a:solidFill>
                <a:schemeClr val="tx1"/>
              </a:solidFill>
            </a:endParaRPr>
          </a:p>
          <a:p>
            <a:pPr>
              <a:buFontTx/>
              <a:buNone/>
            </a:pPr>
            <a:r>
              <a:rPr lang="cs-CZ" sz="2000" b="1" smtClean="0">
                <a:solidFill>
                  <a:schemeClr val="tx1"/>
                </a:solidFill>
              </a:rPr>
              <a:t>Ocenění pro skupinu (</a:t>
            </a:r>
            <a:r>
              <a:rPr lang="en-GB" sz="2000" b="1" smtClean="0">
                <a:solidFill>
                  <a:schemeClr val="tx1"/>
                </a:solidFill>
              </a:rPr>
              <a:t>Group Cost</a:t>
            </a:r>
            <a:r>
              <a:rPr lang="cs-CZ" sz="2000" b="1" smtClean="0">
                <a:solidFill>
                  <a:schemeClr val="tx1"/>
                </a:solidFill>
              </a:rPr>
              <a:t>)</a:t>
            </a:r>
            <a:r>
              <a:rPr lang="en-GB" sz="2000" smtClean="0">
                <a:solidFill>
                  <a:schemeClr val="tx1"/>
                </a:solidFill>
              </a:rPr>
              <a:t> – </a:t>
            </a:r>
            <a:r>
              <a:rPr lang="cs-CZ" sz="2000" smtClean="0">
                <a:solidFill>
                  <a:schemeClr val="tx1"/>
                </a:solidFill>
              </a:rPr>
              <a:t>standardní cena položky pro skupinu </a:t>
            </a:r>
          </a:p>
          <a:p>
            <a:pPr>
              <a:buFontTx/>
              <a:buNone/>
            </a:pPr>
            <a:r>
              <a:rPr lang="cs-CZ" sz="2000" smtClean="0">
                <a:solidFill>
                  <a:schemeClr val="tx1"/>
                </a:solidFill>
              </a:rPr>
              <a:t>Edwards jako celek. Tato cena je očištěna od zisků alokovaných pro</a:t>
            </a:r>
          </a:p>
          <a:p>
            <a:pPr>
              <a:buFontTx/>
              <a:buNone/>
            </a:pPr>
            <a:r>
              <a:rPr lang="cs-CZ" sz="2000" smtClean="0">
                <a:solidFill>
                  <a:schemeClr val="tx1"/>
                </a:solidFill>
              </a:rPr>
              <a:t>společnosti ve skupině.</a:t>
            </a:r>
            <a:r>
              <a:rPr lang="en-GB" sz="2000" smtClean="0">
                <a:solidFill>
                  <a:schemeClr val="tx1"/>
                </a:solidFill>
              </a:rPr>
              <a:t> </a:t>
            </a:r>
            <a:endParaRPr lang="cs-CZ" sz="2000" smtClean="0">
              <a:solidFill>
                <a:schemeClr val="tx1"/>
              </a:solidFill>
            </a:endParaRPr>
          </a:p>
          <a:p>
            <a:r>
              <a:rPr lang="cs-CZ" sz="2000" smtClean="0">
                <a:solidFill>
                  <a:schemeClr val="tx1"/>
                </a:solidFill>
              </a:rPr>
              <a:t>V</a:t>
            </a:r>
            <a:r>
              <a:rPr lang="en-GB" sz="2000" smtClean="0">
                <a:solidFill>
                  <a:schemeClr val="tx1"/>
                </a:solidFill>
              </a:rPr>
              <a:t> SAP </a:t>
            </a:r>
            <a:r>
              <a:rPr lang="cs-CZ" sz="2000" smtClean="0">
                <a:solidFill>
                  <a:schemeClr val="tx1"/>
                </a:solidFill>
              </a:rPr>
              <a:t>se nazýva „</a:t>
            </a:r>
            <a:r>
              <a:rPr lang="en-GB" sz="2000" smtClean="0">
                <a:solidFill>
                  <a:schemeClr val="tx1"/>
                </a:solidFill>
              </a:rPr>
              <a:t>Group Cost</a:t>
            </a:r>
            <a:r>
              <a:rPr lang="cs-CZ" sz="2000" smtClean="0">
                <a:solidFill>
                  <a:schemeClr val="tx1"/>
                </a:solidFill>
              </a:rPr>
              <a:t>“</a:t>
            </a:r>
          </a:p>
          <a:p>
            <a:r>
              <a:rPr lang="cs-CZ" sz="2000" smtClean="0">
                <a:solidFill>
                  <a:schemeClr val="tx1"/>
                </a:solidFill>
              </a:rPr>
              <a:t>V Mapics je kalkulována odečtem group uplif od UCD (Standardní ceny pro jednotku).</a:t>
            </a:r>
            <a:endParaRPr lang="en-GB" sz="200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2706" name="Group 32"/>
          <p:cNvGrpSpPr>
            <a:grpSpLocks/>
          </p:cNvGrpSpPr>
          <p:nvPr/>
        </p:nvGrpSpPr>
        <p:grpSpPr bwMode="auto">
          <a:xfrm>
            <a:off x="2684463" y="1150938"/>
            <a:ext cx="6365875" cy="498475"/>
            <a:chOff x="1871" y="581"/>
            <a:chExt cx="3578" cy="314"/>
          </a:xfrm>
        </p:grpSpPr>
        <p:sp>
          <p:nvSpPr>
            <p:cNvPr id="72707" name="Rectangle 6"/>
            <p:cNvSpPr>
              <a:spLocks/>
            </p:cNvSpPr>
            <p:nvPr/>
          </p:nvSpPr>
          <p:spPr bwMode="gray">
            <a:xfrm>
              <a:off x="1993" y="581"/>
              <a:ext cx="34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p>
              <a:pPr eaLnBrk="0" hangingPunct="0">
                <a:buClr>
                  <a:schemeClr val="accent2"/>
                </a:buClr>
                <a:buSzPct val="95000"/>
              </a:pPr>
              <a:r>
                <a:rPr lang="cs-CZ" sz="1800">
                  <a:solidFill>
                    <a:schemeClr val="tx1"/>
                  </a:solidFill>
                  <a:latin typeface="Arial Unicode MS" pitchFamily="34" charset="-128"/>
                  <a:ea typeface="Arial Unicode MS" pitchFamily="34" charset="-128"/>
                  <a:cs typeface="Arial Unicode MS" pitchFamily="34" charset="-128"/>
                </a:rPr>
                <a:t>roky zkušeností a vedoucího postavení na trhu</a:t>
              </a:r>
              <a:endParaRPr lang="en-US" sz="1800">
                <a:solidFill>
                  <a:schemeClr val="tx1"/>
                </a:solidFill>
                <a:latin typeface="Arial Unicode MS" pitchFamily="34" charset="-128"/>
                <a:ea typeface="Arial Unicode MS" pitchFamily="34" charset="-128"/>
                <a:cs typeface="Arial Unicode MS" pitchFamily="34" charset="-128"/>
              </a:endParaRPr>
            </a:p>
          </p:txBody>
        </p:sp>
        <p:sp>
          <p:nvSpPr>
            <p:cNvPr id="72708" name="Rectangle 23"/>
            <p:cNvSpPr>
              <a:spLocks noChangeArrowheads="1"/>
            </p:cNvSpPr>
            <p:nvPr/>
          </p:nvSpPr>
          <p:spPr bwMode="gray">
            <a:xfrm>
              <a:off x="1871" y="581"/>
              <a:ext cx="3456" cy="314"/>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45593" anchor="ctr"/>
            <a:lstStyle/>
            <a:p>
              <a:pPr eaLnBrk="0" hangingPunct="0">
                <a:buFont typeface="Wingdings" pitchFamily="2" charset="2"/>
                <a:buNone/>
              </a:pPr>
              <a:endParaRPr lang="en-GB" sz="3200">
                <a:solidFill>
                  <a:schemeClr val="tx2"/>
                </a:solidFill>
              </a:endParaRPr>
            </a:p>
          </p:txBody>
        </p:sp>
      </p:grpSp>
      <p:sp>
        <p:nvSpPr>
          <p:cNvPr id="72709" name="AutoShape 8"/>
          <p:cNvSpPr>
            <a:spLocks/>
          </p:cNvSpPr>
          <p:nvPr/>
        </p:nvSpPr>
        <p:spPr bwMode="gray">
          <a:xfrm>
            <a:off x="893763" y="1181100"/>
            <a:ext cx="1543050" cy="438150"/>
          </a:xfrm>
          <a:custGeom>
            <a:avLst/>
            <a:gdLst>
              <a:gd name="T0" fmla="*/ 0 w 21600"/>
              <a:gd name="T1" fmla="*/ 0 h 21600"/>
              <a:gd name="T2" fmla="*/ 21600 w 21600"/>
              <a:gd name="T3" fmla="*/ 21600 h 21600"/>
            </a:gdLst>
            <a:ahLst/>
            <a:cxnLst/>
            <a:rect l="T0" t="T1" r="T2" b="T3"/>
            <a:pathLst>
              <a:path w="21600" h="21600">
                <a:moveTo>
                  <a:pt x="20319" y="0"/>
                </a:moveTo>
                <a:lnTo>
                  <a:pt x="0" y="0"/>
                </a:lnTo>
                <a:lnTo>
                  <a:pt x="0" y="21600"/>
                </a:lnTo>
                <a:lnTo>
                  <a:pt x="20319" y="21600"/>
                </a:lnTo>
                <a:lnTo>
                  <a:pt x="21600" y="10800"/>
                </a:lnTo>
                <a:close/>
                <a:moveTo>
                  <a:pt x="20319" y="0"/>
                </a:moveTo>
              </a:path>
            </a:pathLst>
          </a:custGeom>
          <a:solidFill>
            <a:schemeClr val="accent1"/>
          </a:solidFill>
          <a:ln w="25400" algn="ctr">
            <a:solidFill>
              <a:srgbClr val="C0C0C0"/>
            </a:solidFill>
            <a:miter lim="800000"/>
            <a:headEnd/>
            <a:tailEnd/>
          </a:ln>
        </p:spPr>
        <p:txBody>
          <a:bodyPr lIns="45720" rIns="45720" anchor="ctr"/>
          <a:lstStyle/>
          <a:p>
            <a:pPr algn="ctr"/>
            <a:r>
              <a:rPr lang="en-US" sz="1800" b="1">
                <a:solidFill>
                  <a:schemeClr val="bg1"/>
                </a:solidFill>
              </a:rPr>
              <a:t>93</a:t>
            </a:r>
          </a:p>
        </p:txBody>
      </p:sp>
      <p:grpSp>
        <p:nvGrpSpPr>
          <p:cNvPr id="72710" name="Group 34"/>
          <p:cNvGrpSpPr>
            <a:grpSpLocks/>
          </p:cNvGrpSpPr>
          <p:nvPr/>
        </p:nvGrpSpPr>
        <p:grpSpPr bwMode="auto">
          <a:xfrm>
            <a:off x="2684463" y="2278063"/>
            <a:ext cx="6365875" cy="498475"/>
            <a:chOff x="1871" y="1306"/>
            <a:chExt cx="3578" cy="314"/>
          </a:xfrm>
        </p:grpSpPr>
        <p:sp>
          <p:nvSpPr>
            <p:cNvPr id="72711" name="Rectangle 3"/>
            <p:cNvSpPr>
              <a:spLocks/>
            </p:cNvSpPr>
            <p:nvPr/>
          </p:nvSpPr>
          <p:spPr bwMode="gray">
            <a:xfrm>
              <a:off x="1993" y="1306"/>
              <a:ext cx="34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p>
              <a:pPr eaLnBrk="0" hangingPunct="0">
                <a:buClr>
                  <a:schemeClr val="accent2"/>
                </a:buClr>
                <a:buSzPct val="95000"/>
              </a:pPr>
              <a:r>
                <a:rPr lang="cs-CZ" sz="1800">
                  <a:solidFill>
                    <a:schemeClr val="tx1"/>
                  </a:solidFill>
                  <a:latin typeface="Arial Unicode MS" pitchFamily="34" charset="-128"/>
                  <a:ea typeface="Arial Unicode MS" pitchFamily="34" charset="-128"/>
                  <a:cs typeface="Arial Unicode MS" pitchFamily="34" charset="-128"/>
                </a:rPr>
                <a:t>číslo </a:t>
              </a:r>
              <a:r>
                <a:rPr lang="cs-CZ" sz="1800">
                  <a:solidFill>
                    <a:schemeClr val="tx1"/>
                  </a:solidFill>
                  <a:ea typeface="Arial Unicode MS" pitchFamily="34" charset="-128"/>
                  <a:cs typeface="Arial Unicode MS" pitchFamily="34" charset="-128"/>
                </a:rPr>
                <a:t>jedna</a:t>
              </a:r>
              <a:r>
                <a:rPr lang="cs-CZ" sz="1800">
                  <a:solidFill>
                    <a:schemeClr val="tx1"/>
                  </a:solidFill>
                  <a:latin typeface="Arial Unicode MS" pitchFamily="34" charset="-128"/>
                  <a:ea typeface="Arial Unicode MS" pitchFamily="34" charset="-128"/>
                  <a:cs typeface="Arial Unicode MS" pitchFamily="34" charset="-128"/>
                </a:rPr>
                <a:t> v tržním podílu</a:t>
              </a:r>
              <a:endParaRPr lang="en-US" sz="1800">
                <a:solidFill>
                  <a:schemeClr val="tx1"/>
                </a:solidFill>
                <a:latin typeface="Arial Unicode MS" pitchFamily="34" charset="-128"/>
                <a:ea typeface="Arial Unicode MS" pitchFamily="34" charset="-128"/>
                <a:cs typeface="Arial Unicode MS" pitchFamily="34" charset="-128"/>
              </a:endParaRPr>
            </a:p>
          </p:txBody>
        </p:sp>
        <p:sp>
          <p:nvSpPr>
            <p:cNvPr id="72712" name="Rectangle 23"/>
            <p:cNvSpPr>
              <a:spLocks noChangeArrowheads="1"/>
            </p:cNvSpPr>
            <p:nvPr/>
          </p:nvSpPr>
          <p:spPr bwMode="gray">
            <a:xfrm>
              <a:off x="1871" y="1306"/>
              <a:ext cx="3456" cy="314"/>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0" anchor="ctr"/>
            <a:lstStyle/>
            <a:p>
              <a:pPr eaLnBrk="0" hangingPunct="0">
                <a:buFont typeface="Wingdings" pitchFamily="2" charset="2"/>
                <a:buNone/>
              </a:pPr>
              <a:endParaRPr lang="en-GB" sz="3200">
                <a:solidFill>
                  <a:schemeClr val="tx2"/>
                </a:solidFill>
              </a:endParaRPr>
            </a:p>
          </p:txBody>
        </p:sp>
      </p:grpSp>
      <p:sp>
        <p:nvSpPr>
          <p:cNvPr id="72713" name="AutoShape 4"/>
          <p:cNvSpPr>
            <a:spLocks/>
          </p:cNvSpPr>
          <p:nvPr/>
        </p:nvSpPr>
        <p:spPr bwMode="gray">
          <a:xfrm>
            <a:off x="893763" y="2314575"/>
            <a:ext cx="1543050" cy="438150"/>
          </a:xfrm>
          <a:custGeom>
            <a:avLst/>
            <a:gdLst>
              <a:gd name="T0" fmla="*/ 0 w 21600"/>
              <a:gd name="T1" fmla="*/ 0 h 21600"/>
              <a:gd name="T2" fmla="*/ 21600 w 21600"/>
              <a:gd name="T3" fmla="*/ 21600 h 21600"/>
            </a:gdLst>
            <a:ahLst/>
            <a:cxnLst/>
            <a:rect l="T0" t="T1" r="T2" b="T3"/>
            <a:pathLst>
              <a:path w="21600" h="21600">
                <a:moveTo>
                  <a:pt x="20319" y="0"/>
                </a:moveTo>
                <a:lnTo>
                  <a:pt x="0" y="0"/>
                </a:lnTo>
                <a:lnTo>
                  <a:pt x="0" y="21600"/>
                </a:lnTo>
                <a:lnTo>
                  <a:pt x="20319" y="21600"/>
                </a:lnTo>
                <a:lnTo>
                  <a:pt x="21600" y="10800"/>
                </a:lnTo>
                <a:close/>
                <a:moveTo>
                  <a:pt x="20319" y="0"/>
                </a:moveTo>
              </a:path>
            </a:pathLst>
          </a:custGeom>
          <a:solidFill>
            <a:schemeClr val="accent1"/>
          </a:solidFill>
          <a:ln w="25400" algn="ctr">
            <a:solidFill>
              <a:srgbClr val="C0C0C0"/>
            </a:solidFill>
            <a:miter lim="800000"/>
            <a:headEnd/>
            <a:tailEnd/>
          </a:ln>
        </p:spPr>
        <p:txBody>
          <a:bodyPr lIns="45720" rIns="45720" anchor="ctr"/>
          <a:lstStyle/>
          <a:p>
            <a:pPr algn="ctr"/>
            <a:r>
              <a:rPr lang="en-GB" sz="1800" b="1">
                <a:solidFill>
                  <a:schemeClr val="bg1"/>
                </a:solidFill>
              </a:rPr>
              <a:t>#1 </a:t>
            </a:r>
            <a:r>
              <a:rPr lang="en-US" sz="1800" b="1" baseline="30000">
                <a:solidFill>
                  <a:schemeClr val="bg1"/>
                </a:solidFill>
              </a:rPr>
              <a:t>(2)</a:t>
            </a:r>
          </a:p>
        </p:txBody>
      </p:sp>
      <p:grpSp>
        <p:nvGrpSpPr>
          <p:cNvPr id="72714" name="Group 33"/>
          <p:cNvGrpSpPr>
            <a:grpSpLocks/>
          </p:cNvGrpSpPr>
          <p:nvPr/>
        </p:nvGrpSpPr>
        <p:grpSpPr bwMode="auto">
          <a:xfrm>
            <a:off x="2684463" y="1714500"/>
            <a:ext cx="6365875" cy="496888"/>
            <a:chOff x="1871" y="944"/>
            <a:chExt cx="3578" cy="313"/>
          </a:xfrm>
        </p:grpSpPr>
        <p:sp>
          <p:nvSpPr>
            <p:cNvPr id="72715" name="Rectangle 12"/>
            <p:cNvSpPr>
              <a:spLocks/>
            </p:cNvSpPr>
            <p:nvPr/>
          </p:nvSpPr>
          <p:spPr bwMode="gray">
            <a:xfrm>
              <a:off x="1993" y="944"/>
              <a:ext cx="345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buClr>
                  <a:schemeClr val="accent2"/>
                </a:buClr>
                <a:buSzPct val="95000"/>
              </a:pPr>
              <a:r>
                <a:rPr lang="cs-CZ" sz="1800">
                  <a:solidFill>
                    <a:schemeClr val="tx1"/>
                  </a:solidFill>
                  <a:latin typeface="Arial Unicode MS" pitchFamily="34" charset="-128"/>
                  <a:ea typeface="Arial Unicode MS" pitchFamily="34" charset="-128"/>
                  <a:cs typeface="Arial Unicode MS" pitchFamily="34" charset="-128"/>
                </a:rPr>
                <a:t>hodnota globálního trhu s vakuovými produkty, 2011</a:t>
              </a:r>
              <a:endParaRPr lang="en-US" sz="1800">
                <a:solidFill>
                  <a:schemeClr val="tx1"/>
                </a:solidFill>
                <a:latin typeface="Arial Unicode MS" pitchFamily="34" charset="-128"/>
                <a:ea typeface="Arial Unicode MS" pitchFamily="34" charset="-128"/>
                <a:cs typeface="Arial Unicode MS" pitchFamily="34" charset="-128"/>
              </a:endParaRPr>
            </a:p>
          </p:txBody>
        </p:sp>
        <p:sp>
          <p:nvSpPr>
            <p:cNvPr id="72716" name="Rectangle 23"/>
            <p:cNvSpPr>
              <a:spLocks noChangeArrowheads="1"/>
            </p:cNvSpPr>
            <p:nvPr/>
          </p:nvSpPr>
          <p:spPr bwMode="gray">
            <a:xfrm>
              <a:off x="1871" y="944"/>
              <a:ext cx="3456" cy="313"/>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0" rIns="45593" bIns="0" anchor="ctr"/>
            <a:lstStyle/>
            <a:p>
              <a:pPr eaLnBrk="0" hangingPunct="0">
                <a:buFont typeface="Wingdings" pitchFamily="2" charset="2"/>
                <a:buNone/>
              </a:pPr>
              <a:endParaRPr lang="en-GB" sz="3200">
                <a:solidFill>
                  <a:schemeClr val="tx2"/>
                </a:solidFill>
              </a:endParaRPr>
            </a:p>
          </p:txBody>
        </p:sp>
      </p:grpSp>
      <p:sp>
        <p:nvSpPr>
          <p:cNvPr id="72717" name="AutoShape 13"/>
          <p:cNvSpPr>
            <a:spLocks/>
          </p:cNvSpPr>
          <p:nvPr/>
        </p:nvSpPr>
        <p:spPr bwMode="gray">
          <a:xfrm>
            <a:off x="893763" y="1747838"/>
            <a:ext cx="1543050" cy="438150"/>
          </a:xfrm>
          <a:custGeom>
            <a:avLst/>
            <a:gdLst>
              <a:gd name="T0" fmla="*/ 0 w 21600"/>
              <a:gd name="T1" fmla="*/ 0 h 21600"/>
              <a:gd name="T2" fmla="*/ 21600 w 21600"/>
              <a:gd name="T3" fmla="*/ 21600 h 21600"/>
            </a:gdLst>
            <a:ahLst/>
            <a:cxnLst/>
            <a:rect l="T0" t="T1" r="T2" b="T3"/>
            <a:pathLst>
              <a:path w="21600" h="21600">
                <a:moveTo>
                  <a:pt x="20319" y="0"/>
                </a:moveTo>
                <a:lnTo>
                  <a:pt x="0" y="0"/>
                </a:lnTo>
                <a:lnTo>
                  <a:pt x="0" y="21600"/>
                </a:lnTo>
                <a:lnTo>
                  <a:pt x="20319" y="21600"/>
                </a:lnTo>
                <a:lnTo>
                  <a:pt x="21600" y="10800"/>
                </a:lnTo>
                <a:close/>
                <a:moveTo>
                  <a:pt x="20319" y="0"/>
                </a:moveTo>
              </a:path>
            </a:pathLst>
          </a:custGeom>
          <a:solidFill>
            <a:schemeClr val="accent1"/>
          </a:solidFill>
          <a:ln w="25400" algn="ctr">
            <a:solidFill>
              <a:srgbClr val="C0C0C0"/>
            </a:solidFill>
            <a:miter lim="800000"/>
            <a:headEnd/>
            <a:tailEnd/>
          </a:ln>
        </p:spPr>
        <p:txBody>
          <a:bodyPr lIns="45720" rIns="45720" anchor="ctr"/>
          <a:lstStyle/>
          <a:p>
            <a:pPr algn="ctr"/>
            <a:r>
              <a:rPr lang="en-US" sz="1800" b="1">
                <a:solidFill>
                  <a:schemeClr val="bg1"/>
                </a:solidFill>
              </a:rPr>
              <a:t>c.$6bn </a:t>
            </a:r>
            <a:r>
              <a:rPr lang="en-US" sz="1800" b="1" baseline="30000">
                <a:solidFill>
                  <a:schemeClr val="bg1"/>
                </a:solidFill>
              </a:rPr>
              <a:t>(1)</a:t>
            </a:r>
          </a:p>
        </p:txBody>
      </p:sp>
      <p:grpSp>
        <p:nvGrpSpPr>
          <p:cNvPr id="72718" name="Group 36"/>
          <p:cNvGrpSpPr>
            <a:grpSpLocks/>
          </p:cNvGrpSpPr>
          <p:nvPr/>
        </p:nvGrpSpPr>
        <p:grpSpPr bwMode="auto">
          <a:xfrm>
            <a:off x="2684463" y="2843213"/>
            <a:ext cx="6365875" cy="498475"/>
            <a:chOff x="1871" y="2031"/>
            <a:chExt cx="3578" cy="314"/>
          </a:xfrm>
        </p:grpSpPr>
        <p:sp>
          <p:nvSpPr>
            <p:cNvPr id="72719" name="Rectangle 20"/>
            <p:cNvSpPr>
              <a:spLocks/>
            </p:cNvSpPr>
            <p:nvPr/>
          </p:nvSpPr>
          <p:spPr bwMode="gray">
            <a:xfrm>
              <a:off x="1993" y="2031"/>
              <a:ext cx="34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p>
              <a:pPr eaLnBrk="0" hangingPunct="0">
                <a:buClr>
                  <a:schemeClr val="accent2"/>
                </a:buClr>
                <a:buSzPct val="95000"/>
              </a:pPr>
              <a:r>
                <a:rPr lang="cs-CZ" sz="1800">
                  <a:solidFill>
                    <a:schemeClr val="tx1"/>
                  </a:solidFill>
                  <a:latin typeface="Arial Unicode MS" pitchFamily="34" charset="-128"/>
                  <a:ea typeface="Arial Unicode MS" pitchFamily="34" charset="-128"/>
                  <a:cs typeface="Arial Unicode MS" pitchFamily="34" charset="-128"/>
                </a:rPr>
                <a:t>přibližný</a:t>
              </a:r>
              <a:r>
                <a:rPr lang="cs-CZ" sz="1800" b="1">
                  <a:latin typeface="Arial Unicode MS" pitchFamily="34" charset="-128"/>
                  <a:ea typeface="Arial Unicode MS" pitchFamily="34" charset="-128"/>
                  <a:cs typeface="Arial Unicode MS" pitchFamily="34" charset="-128"/>
                </a:rPr>
                <a:t> </a:t>
              </a:r>
              <a:r>
                <a:rPr lang="cs-CZ" sz="1800">
                  <a:solidFill>
                    <a:schemeClr val="tx1"/>
                  </a:solidFill>
                  <a:latin typeface="Arial Unicode MS" pitchFamily="34" charset="-128"/>
                  <a:ea typeface="Arial Unicode MS" pitchFamily="34" charset="-128"/>
                  <a:cs typeface="Arial Unicode MS" pitchFamily="34" charset="-128"/>
                </a:rPr>
                <a:t>počet instalovaných čerpadel celosvětově</a:t>
              </a:r>
              <a:endParaRPr lang="en-US" sz="1800">
                <a:solidFill>
                  <a:schemeClr val="tx1"/>
                </a:solidFill>
                <a:latin typeface="Arial Unicode MS" pitchFamily="34" charset="-128"/>
                <a:ea typeface="Arial Unicode MS" pitchFamily="34" charset="-128"/>
                <a:cs typeface="Arial Unicode MS" pitchFamily="34" charset="-128"/>
              </a:endParaRPr>
            </a:p>
          </p:txBody>
        </p:sp>
        <p:sp>
          <p:nvSpPr>
            <p:cNvPr id="72720" name="Rectangle 23"/>
            <p:cNvSpPr>
              <a:spLocks noChangeArrowheads="1"/>
            </p:cNvSpPr>
            <p:nvPr/>
          </p:nvSpPr>
          <p:spPr bwMode="gray">
            <a:xfrm>
              <a:off x="1871" y="2031"/>
              <a:ext cx="3456" cy="314"/>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0" rIns="45593" bIns="0" anchor="ctr"/>
            <a:lstStyle/>
            <a:p>
              <a:pPr eaLnBrk="0" hangingPunct="0">
                <a:lnSpc>
                  <a:spcPct val="135000"/>
                </a:lnSpc>
                <a:spcBef>
                  <a:spcPct val="10000"/>
                </a:spcBef>
                <a:buFont typeface="Wingdings" pitchFamily="2" charset="2"/>
                <a:buNone/>
              </a:pPr>
              <a:endParaRPr lang="en-GB" sz="3200">
                <a:solidFill>
                  <a:schemeClr val="tx2"/>
                </a:solidFill>
              </a:endParaRPr>
            </a:p>
          </p:txBody>
        </p:sp>
      </p:grpSp>
      <p:sp>
        <p:nvSpPr>
          <p:cNvPr id="72721" name="AutoShape 21"/>
          <p:cNvSpPr>
            <a:spLocks/>
          </p:cNvSpPr>
          <p:nvPr/>
        </p:nvSpPr>
        <p:spPr bwMode="gray">
          <a:xfrm>
            <a:off x="893763" y="2868613"/>
            <a:ext cx="1543050" cy="438150"/>
          </a:xfrm>
          <a:custGeom>
            <a:avLst/>
            <a:gdLst>
              <a:gd name="T0" fmla="*/ 0 w 21600"/>
              <a:gd name="T1" fmla="*/ 0 h 21600"/>
              <a:gd name="T2" fmla="*/ 21600 w 21600"/>
              <a:gd name="T3" fmla="*/ 21600 h 21600"/>
            </a:gdLst>
            <a:ahLst/>
            <a:cxnLst/>
            <a:rect l="T0" t="T1" r="T2" b="T3"/>
            <a:pathLst>
              <a:path w="21600" h="21600">
                <a:moveTo>
                  <a:pt x="20319" y="0"/>
                </a:moveTo>
                <a:lnTo>
                  <a:pt x="0" y="0"/>
                </a:lnTo>
                <a:lnTo>
                  <a:pt x="0" y="21600"/>
                </a:lnTo>
                <a:lnTo>
                  <a:pt x="20319" y="21600"/>
                </a:lnTo>
                <a:lnTo>
                  <a:pt x="21600" y="10800"/>
                </a:lnTo>
                <a:close/>
                <a:moveTo>
                  <a:pt x="20319" y="0"/>
                </a:moveTo>
              </a:path>
            </a:pathLst>
          </a:custGeom>
          <a:solidFill>
            <a:schemeClr val="accent1"/>
          </a:solidFill>
          <a:ln w="25400" algn="ctr">
            <a:solidFill>
              <a:srgbClr val="C0C0C0"/>
            </a:solidFill>
            <a:miter lim="800000"/>
            <a:headEnd/>
            <a:tailEnd/>
          </a:ln>
        </p:spPr>
        <p:txBody>
          <a:bodyPr lIns="45720" rIns="45720" anchor="ctr"/>
          <a:lstStyle/>
          <a:p>
            <a:pPr algn="ctr"/>
            <a:r>
              <a:rPr lang="en-GB" sz="1800" b="1">
                <a:solidFill>
                  <a:schemeClr val="bg1"/>
                </a:solidFill>
              </a:rPr>
              <a:t>750</a:t>
            </a:r>
            <a:r>
              <a:rPr lang="cs-CZ" sz="1800" b="1">
                <a:solidFill>
                  <a:schemeClr val="bg1"/>
                </a:solidFill>
              </a:rPr>
              <a:t> </a:t>
            </a:r>
            <a:r>
              <a:rPr lang="en-GB" sz="1800" b="1">
                <a:solidFill>
                  <a:schemeClr val="bg1"/>
                </a:solidFill>
              </a:rPr>
              <a:t>000</a:t>
            </a:r>
            <a:endParaRPr lang="en-US" sz="1800" b="1">
              <a:solidFill>
                <a:schemeClr val="bg1"/>
              </a:solidFill>
            </a:endParaRPr>
          </a:p>
        </p:txBody>
      </p:sp>
      <p:grpSp>
        <p:nvGrpSpPr>
          <p:cNvPr id="72722" name="Group 37"/>
          <p:cNvGrpSpPr>
            <a:grpSpLocks/>
          </p:cNvGrpSpPr>
          <p:nvPr/>
        </p:nvGrpSpPr>
        <p:grpSpPr bwMode="auto">
          <a:xfrm>
            <a:off x="2684463" y="3406775"/>
            <a:ext cx="6365875" cy="496888"/>
            <a:chOff x="1871" y="2394"/>
            <a:chExt cx="3578" cy="313"/>
          </a:xfrm>
        </p:grpSpPr>
        <p:sp>
          <p:nvSpPr>
            <p:cNvPr id="72723" name="Rectangle 24"/>
            <p:cNvSpPr>
              <a:spLocks/>
            </p:cNvSpPr>
            <p:nvPr/>
          </p:nvSpPr>
          <p:spPr bwMode="gray">
            <a:xfrm>
              <a:off x="1993" y="2394"/>
              <a:ext cx="345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buClr>
                  <a:schemeClr val="accent2"/>
                </a:buClr>
                <a:buSzPct val="95000"/>
              </a:pPr>
              <a:r>
                <a:rPr lang="cs-CZ" sz="1800">
                  <a:solidFill>
                    <a:schemeClr val="tx1"/>
                  </a:solidFill>
                  <a:latin typeface="Arial Unicode MS" pitchFamily="34" charset="-128"/>
                  <a:ea typeface="Arial Unicode MS" pitchFamily="34" charset="-128"/>
                  <a:cs typeface="Arial Unicode MS" pitchFamily="34" charset="-128"/>
                </a:rPr>
                <a:t>počet inst. zařízení k odčerpávání znečišťujících plynů</a:t>
              </a:r>
              <a:endParaRPr lang="en-US" sz="1800">
                <a:solidFill>
                  <a:schemeClr val="tx1"/>
                </a:solidFill>
                <a:latin typeface="Arial Unicode MS" pitchFamily="34" charset="-128"/>
                <a:ea typeface="Arial Unicode MS" pitchFamily="34" charset="-128"/>
                <a:cs typeface="Arial Unicode MS" pitchFamily="34" charset="-128"/>
              </a:endParaRPr>
            </a:p>
          </p:txBody>
        </p:sp>
        <p:sp>
          <p:nvSpPr>
            <p:cNvPr id="72724" name="Rectangle 23"/>
            <p:cNvSpPr>
              <a:spLocks noChangeArrowheads="1"/>
            </p:cNvSpPr>
            <p:nvPr/>
          </p:nvSpPr>
          <p:spPr bwMode="gray">
            <a:xfrm>
              <a:off x="1871" y="2394"/>
              <a:ext cx="3456" cy="313"/>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0" rIns="45593" bIns="0" anchor="ctr"/>
            <a:lstStyle/>
            <a:p>
              <a:pPr eaLnBrk="0" hangingPunct="0">
                <a:buFont typeface="Wingdings" pitchFamily="2" charset="2"/>
                <a:buNone/>
              </a:pPr>
              <a:endParaRPr lang="en-GB" sz="3200">
                <a:solidFill>
                  <a:schemeClr val="tx2"/>
                </a:solidFill>
              </a:endParaRPr>
            </a:p>
          </p:txBody>
        </p:sp>
      </p:grpSp>
      <p:sp>
        <p:nvSpPr>
          <p:cNvPr id="72725" name="AutoShape 25"/>
          <p:cNvSpPr>
            <a:spLocks/>
          </p:cNvSpPr>
          <p:nvPr/>
        </p:nvSpPr>
        <p:spPr bwMode="gray">
          <a:xfrm>
            <a:off x="893763" y="3435350"/>
            <a:ext cx="1543050" cy="438150"/>
          </a:xfrm>
          <a:custGeom>
            <a:avLst/>
            <a:gdLst>
              <a:gd name="T0" fmla="*/ 0 w 21600"/>
              <a:gd name="T1" fmla="*/ 0 h 21600"/>
              <a:gd name="T2" fmla="*/ 21600 w 21600"/>
              <a:gd name="T3" fmla="*/ 21600 h 21600"/>
            </a:gdLst>
            <a:ahLst/>
            <a:cxnLst/>
            <a:rect l="T0" t="T1" r="T2" b="T3"/>
            <a:pathLst>
              <a:path w="21600" h="21600">
                <a:moveTo>
                  <a:pt x="20319" y="0"/>
                </a:moveTo>
                <a:lnTo>
                  <a:pt x="0" y="0"/>
                </a:lnTo>
                <a:lnTo>
                  <a:pt x="0" y="21600"/>
                </a:lnTo>
                <a:lnTo>
                  <a:pt x="20319" y="21600"/>
                </a:lnTo>
                <a:lnTo>
                  <a:pt x="21600" y="10800"/>
                </a:lnTo>
                <a:close/>
                <a:moveTo>
                  <a:pt x="20319" y="0"/>
                </a:moveTo>
              </a:path>
            </a:pathLst>
          </a:custGeom>
          <a:solidFill>
            <a:schemeClr val="accent1"/>
          </a:solidFill>
          <a:ln w="25400" algn="ctr">
            <a:solidFill>
              <a:srgbClr val="C0C0C0"/>
            </a:solidFill>
            <a:miter lim="800000"/>
            <a:headEnd/>
            <a:tailEnd/>
          </a:ln>
        </p:spPr>
        <p:txBody>
          <a:bodyPr lIns="45720" rIns="45720" anchor="ctr"/>
          <a:lstStyle/>
          <a:p>
            <a:pPr algn="ctr"/>
            <a:r>
              <a:rPr lang="en-US" sz="1800" b="1">
                <a:solidFill>
                  <a:schemeClr val="bg1"/>
                </a:solidFill>
              </a:rPr>
              <a:t>10</a:t>
            </a:r>
            <a:r>
              <a:rPr lang="cs-CZ" sz="1800" b="1">
                <a:solidFill>
                  <a:schemeClr val="bg1"/>
                </a:solidFill>
              </a:rPr>
              <a:t> </a:t>
            </a:r>
            <a:r>
              <a:rPr lang="en-US" sz="1800" b="1">
                <a:solidFill>
                  <a:schemeClr val="bg1"/>
                </a:solidFill>
              </a:rPr>
              <a:t>000</a:t>
            </a:r>
          </a:p>
        </p:txBody>
      </p:sp>
      <p:grpSp>
        <p:nvGrpSpPr>
          <p:cNvPr id="72726" name="Group 38"/>
          <p:cNvGrpSpPr>
            <a:grpSpLocks/>
          </p:cNvGrpSpPr>
          <p:nvPr/>
        </p:nvGrpSpPr>
        <p:grpSpPr bwMode="auto">
          <a:xfrm>
            <a:off x="2684463" y="3970338"/>
            <a:ext cx="6365875" cy="498475"/>
            <a:chOff x="1871" y="2756"/>
            <a:chExt cx="3578" cy="314"/>
          </a:xfrm>
        </p:grpSpPr>
        <p:sp>
          <p:nvSpPr>
            <p:cNvPr id="72727" name="Rectangle 16"/>
            <p:cNvSpPr>
              <a:spLocks/>
            </p:cNvSpPr>
            <p:nvPr/>
          </p:nvSpPr>
          <p:spPr bwMode="gray">
            <a:xfrm>
              <a:off x="1993" y="2756"/>
              <a:ext cx="34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p>
              <a:pPr eaLnBrk="0" hangingPunct="0">
                <a:buClr>
                  <a:schemeClr val="accent2"/>
                </a:buClr>
                <a:buSzPct val="95000"/>
              </a:pPr>
              <a:r>
                <a:rPr lang="cs-CZ" sz="1800">
                  <a:solidFill>
                    <a:schemeClr val="tx1"/>
                  </a:solidFill>
                  <a:latin typeface="Arial Unicode MS" pitchFamily="34" charset="-128"/>
                  <a:ea typeface="Arial Unicode MS" pitchFamily="34" charset="-128"/>
                  <a:cs typeface="Arial Unicode MS" pitchFamily="34" charset="-128"/>
                </a:rPr>
                <a:t>množství patentů</a:t>
              </a:r>
              <a:endParaRPr lang="en-US" sz="1800">
                <a:solidFill>
                  <a:schemeClr val="tx1"/>
                </a:solidFill>
                <a:latin typeface="Arial Unicode MS" pitchFamily="34" charset="-128"/>
                <a:ea typeface="Arial Unicode MS" pitchFamily="34" charset="-128"/>
                <a:cs typeface="Arial Unicode MS" pitchFamily="34" charset="-128"/>
              </a:endParaRPr>
            </a:p>
          </p:txBody>
        </p:sp>
        <p:sp>
          <p:nvSpPr>
            <p:cNvPr id="72728" name="Rectangle 23"/>
            <p:cNvSpPr>
              <a:spLocks noChangeArrowheads="1"/>
            </p:cNvSpPr>
            <p:nvPr/>
          </p:nvSpPr>
          <p:spPr bwMode="gray">
            <a:xfrm>
              <a:off x="1871" y="2756"/>
              <a:ext cx="3456" cy="314"/>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45593" anchor="ctr"/>
            <a:lstStyle/>
            <a:p>
              <a:pPr eaLnBrk="0" hangingPunct="0">
                <a:lnSpc>
                  <a:spcPct val="135000"/>
                </a:lnSpc>
                <a:spcBef>
                  <a:spcPct val="10000"/>
                </a:spcBef>
                <a:buFont typeface="Wingdings" pitchFamily="2" charset="2"/>
                <a:buNone/>
              </a:pPr>
              <a:endParaRPr lang="en-GB" sz="3200">
                <a:solidFill>
                  <a:schemeClr val="tx2"/>
                </a:solidFill>
              </a:endParaRPr>
            </a:p>
          </p:txBody>
        </p:sp>
      </p:grpSp>
      <p:sp>
        <p:nvSpPr>
          <p:cNvPr id="72729" name="AutoShape 17"/>
          <p:cNvSpPr>
            <a:spLocks/>
          </p:cNvSpPr>
          <p:nvPr/>
        </p:nvSpPr>
        <p:spPr bwMode="gray">
          <a:xfrm>
            <a:off x="893763" y="4021138"/>
            <a:ext cx="1543050" cy="438150"/>
          </a:xfrm>
          <a:custGeom>
            <a:avLst/>
            <a:gdLst>
              <a:gd name="T0" fmla="*/ 0 w 21600"/>
              <a:gd name="T1" fmla="*/ 0 h 21600"/>
              <a:gd name="T2" fmla="*/ 21600 w 21600"/>
              <a:gd name="T3" fmla="*/ 21600 h 21600"/>
            </a:gdLst>
            <a:ahLst/>
            <a:cxnLst/>
            <a:rect l="T0" t="T1" r="T2" b="T3"/>
            <a:pathLst>
              <a:path w="21600" h="21600">
                <a:moveTo>
                  <a:pt x="20319" y="0"/>
                </a:moveTo>
                <a:lnTo>
                  <a:pt x="0" y="0"/>
                </a:lnTo>
                <a:lnTo>
                  <a:pt x="0" y="21600"/>
                </a:lnTo>
                <a:lnTo>
                  <a:pt x="20319" y="21600"/>
                </a:lnTo>
                <a:lnTo>
                  <a:pt x="21600" y="10800"/>
                </a:lnTo>
                <a:close/>
                <a:moveTo>
                  <a:pt x="20319" y="0"/>
                </a:moveTo>
              </a:path>
            </a:pathLst>
          </a:custGeom>
          <a:solidFill>
            <a:schemeClr val="accent1"/>
          </a:solidFill>
          <a:ln w="25400" algn="ctr">
            <a:solidFill>
              <a:srgbClr val="C0C0C0"/>
            </a:solidFill>
            <a:miter lim="800000"/>
            <a:headEnd/>
            <a:tailEnd/>
          </a:ln>
        </p:spPr>
        <p:txBody>
          <a:bodyPr lIns="45720" rIns="45720" anchor="ctr"/>
          <a:lstStyle/>
          <a:p>
            <a:pPr algn="ctr"/>
            <a:r>
              <a:rPr lang="en-US" sz="1800" b="1">
                <a:solidFill>
                  <a:schemeClr val="bg1"/>
                </a:solidFill>
              </a:rPr>
              <a:t>&gt;1,500</a:t>
            </a:r>
          </a:p>
        </p:txBody>
      </p:sp>
      <p:grpSp>
        <p:nvGrpSpPr>
          <p:cNvPr id="72730" name="Group 39"/>
          <p:cNvGrpSpPr>
            <a:grpSpLocks/>
          </p:cNvGrpSpPr>
          <p:nvPr/>
        </p:nvGrpSpPr>
        <p:grpSpPr bwMode="auto">
          <a:xfrm>
            <a:off x="2684463" y="4533900"/>
            <a:ext cx="6365875" cy="496888"/>
            <a:chOff x="1871" y="3119"/>
            <a:chExt cx="3578" cy="313"/>
          </a:xfrm>
        </p:grpSpPr>
        <p:sp>
          <p:nvSpPr>
            <p:cNvPr id="72731" name="Rectangle 20"/>
            <p:cNvSpPr>
              <a:spLocks/>
            </p:cNvSpPr>
            <p:nvPr/>
          </p:nvSpPr>
          <p:spPr bwMode="gray">
            <a:xfrm>
              <a:off x="1993" y="3119"/>
              <a:ext cx="345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p>
              <a:pPr eaLnBrk="0" hangingPunct="0">
                <a:buClr>
                  <a:schemeClr val="accent2"/>
                </a:buClr>
                <a:buSzPct val="95000"/>
              </a:pPr>
              <a:r>
                <a:rPr lang="cs-CZ" sz="1800">
                  <a:solidFill>
                    <a:schemeClr val="tx1"/>
                  </a:solidFill>
                  <a:latin typeface="Arial Unicode MS" pitchFamily="34" charset="-128"/>
                  <a:ea typeface="Arial Unicode MS" pitchFamily="34" charset="-128"/>
                  <a:cs typeface="Arial Unicode MS" pitchFamily="34" charset="-128"/>
                </a:rPr>
                <a:t>obrat firmy v roce 2011</a:t>
              </a:r>
              <a:endParaRPr lang="en-US" sz="1800">
                <a:solidFill>
                  <a:schemeClr val="tx1"/>
                </a:solidFill>
                <a:latin typeface="Arial Unicode MS" pitchFamily="34" charset="-128"/>
                <a:ea typeface="Arial Unicode MS" pitchFamily="34" charset="-128"/>
                <a:cs typeface="Arial Unicode MS" pitchFamily="34" charset="-128"/>
              </a:endParaRPr>
            </a:p>
          </p:txBody>
        </p:sp>
        <p:sp>
          <p:nvSpPr>
            <p:cNvPr id="72732" name="Rectangle 23"/>
            <p:cNvSpPr>
              <a:spLocks noChangeArrowheads="1"/>
            </p:cNvSpPr>
            <p:nvPr/>
          </p:nvSpPr>
          <p:spPr bwMode="gray">
            <a:xfrm>
              <a:off x="1871" y="3119"/>
              <a:ext cx="3456" cy="313"/>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45593" rIns="45593" bIns="45593" anchor="ctr"/>
            <a:lstStyle/>
            <a:p>
              <a:pPr eaLnBrk="0" hangingPunct="0">
                <a:lnSpc>
                  <a:spcPct val="135000"/>
                </a:lnSpc>
                <a:spcBef>
                  <a:spcPct val="10000"/>
                </a:spcBef>
                <a:buFont typeface="Wingdings" pitchFamily="2" charset="2"/>
                <a:buNone/>
              </a:pPr>
              <a:endParaRPr lang="en-GB" sz="3200">
                <a:solidFill>
                  <a:schemeClr val="tx2"/>
                </a:solidFill>
              </a:endParaRPr>
            </a:p>
          </p:txBody>
        </p:sp>
      </p:grpSp>
      <p:sp>
        <p:nvSpPr>
          <p:cNvPr id="72733" name="AutoShape 21"/>
          <p:cNvSpPr>
            <a:spLocks/>
          </p:cNvSpPr>
          <p:nvPr/>
        </p:nvSpPr>
        <p:spPr bwMode="gray">
          <a:xfrm>
            <a:off x="893763" y="4559300"/>
            <a:ext cx="1543050" cy="438150"/>
          </a:xfrm>
          <a:custGeom>
            <a:avLst/>
            <a:gdLst>
              <a:gd name="T0" fmla="*/ 0 w 21600"/>
              <a:gd name="T1" fmla="*/ 0 h 21600"/>
              <a:gd name="T2" fmla="*/ 21600 w 21600"/>
              <a:gd name="T3" fmla="*/ 21600 h 21600"/>
            </a:gdLst>
            <a:ahLst/>
            <a:cxnLst/>
            <a:rect l="T0" t="T1" r="T2" b="T3"/>
            <a:pathLst>
              <a:path w="21600" h="21600">
                <a:moveTo>
                  <a:pt x="20319" y="0"/>
                </a:moveTo>
                <a:lnTo>
                  <a:pt x="0" y="0"/>
                </a:lnTo>
                <a:lnTo>
                  <a:pt x="0" y="21600"/>
                </a:lnTo>
                <a:lnTo>
                  <a:pt x="20319" y="21600"/>
                </a:lnTo>
                <a:lnTo>
                  <a:pt x="21600" y="10800"/>
                </a:lnTo>
                <a:close/>
                <a:moveTo>
                  <a:pt x="20319" y="0"/>
                </a:moveTo>
              </a:path>
            </a:pathLst>
          </a:custGeom>
          <a:solidFill>
            <a:schemeClr val="accent1"/>
          </a:solidFill>
          <a:ln w="25400" algn="ctr">
            <a:solidFill>
              <a:srgbClr val="C0C0C0"/>
            </a:solidFill>
            <a:miter lim="800000"/>
            <a:headEnd/>
            <a:tailEnd/>
          </a:ln>
        </p:spPr>
        <p:txBody>
          <a:bodyPr lIns="45720" rIns="45720" anchor="ctr"/>
          <a:lstStyle/>
          <a:p>
            <a:pPr algn="ctr"/>
            <a:r>
              <a:rPr lang="en-GB" sz="1800" b="1">
                <a:solidFill>
                  <a:schemeClr val="bg1"/>
                </a:solidFill>
              </a:rPr>
              <a:t>£701m</a:t>
            </a:r>
            <a:endParaRPr lang="en-US" sz="1800" b="1">
              <a:solidFill>
                <a:schemeClr val="bg1"/>
              </a:solidFill>
            </a:endParaRPr>
          </a:p>
        </p:txBody>
      </p:sp>
      <p:grpSp>
        <p:nvGrpSpPr>
          <p:cNvPr id="72734" name="Group 41"/>
          <p:cNvGrpSpPr>
            <a:grpSpLocks/>
          </p:cNvGrpSpPr>
          <p:nvPr/>
        </p:nvGrpSpPr>
        <p:grpSpPr bwMode="auto">
          <a:xfrm>
            <a:off x="2684463" y="5097463"/>
            <a:ext cx="6365875" cy="508000"/>
            <a:chOff x="1871" y="3421"/>
            <a:chExt cx="3578" cy="320"/>
          </a:xfrm>
        </p:grpSpPr>
        <p:sp>
          <p:nvSpPr>
            <p:cNvPr id="72735" name="Rectangle 24"/>
            <p:cNvSpPr>
              <a:spLocks/>
            </p:cNvSpPr>
            <p:nvPr/>
          </p:nvSpPr>
          <p:spPr bwMode="gray">
            <a:xfrm>
              <a:off x="1993" y="3427"/>
              <a:ext cx="34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buClr>
                  <a:schemeClr val="accent2"/>
                </a:buClr>
                <a:buSzPct val="95000"/>
              </a:pPr>
              <a:r>
                <a:rPr lang="cs-CZ" sz="1800">
                  <a:solidFill>
                    <a:schemeClr val="tx1"/>
                  </a:solidFill>
                  <a:latin typeface="Arial Unicode MS" pitchFamily="34" charset="-128"/>
                  <a:ea typeface="Arial Unicode MS" pitchFamily="34" charset="-128"/>
                  <a:cs typeface="Arial Unicode MS" pitchFamily="34" charset="-128"/>
                </a:rPr>
                <a:t>čistý hospodářský výsledek v r. 2011</a:t>
              </a:r>
              <a:r>
                <a:rPr lang="en-US" sz="1800">
                  <a:solidFill>
                    <a:schemeClr val="tx1"/>
                  </a:solidFill>
                  <a:latin typeface="Arial Unicode MS" pitchFamily="34" charset="-128"/>
                  <a:ea typeface="Arial Unicode MS" pitchFamily="34" charset="-128"/>
                  <a:cs typeface="Arial Unicode MS" pitchFamily="34" charset="-128"/>
                </a:rPr>
                <a:t> (</a:t>
              </a:r>
              <a:r>
                <a:rPr lang="cs-CZ" sz="1800">
                  <a:solidFill>
                    <a:schemeClr val="tx1"/>
                  </a:solidFill>
                  <a:latin typeface="Arial Unicode MS" pitchFamily="34" charset="-128"/>
                  <a:ea typeface="Arial Unicode MS" pitchFamily="34" charset="-128"/>
                  <a:cs typeface="Arial Unicode MS" pitchFamily="34" charset="-128"/>
                </a:rPr>
                <a:t>marže </a:t>
              </a:r>
              <a:r>
                <a:rPr lang="en-US" sz="1800">
                  <a:solidFill>
                    <a:schemeClr val="tx1"/>
                  </a:solidFill>
                  <a:latin typeface="Arial Unicode MS" pitchFamily="34" charset="-128"/>
                  <a:ea typeface="Arial Unicode MS" pitchFamily="34" charset="-128"/>
                  <a:cs typeface="Arial Unicode MS" pitchFamily="34" charset="-128"/>
                </a:rPr>
                <a:t>12.1%)</a:t>
              </a:r>
            </a:p>
          </p:txBody>
        </p:sp>
        <p:sp>
          <p:nvSpPr>
            <p:cNvPr id="72736" name="Rectangle 23"/>
            <p:cNvSpPr>
              <a:spLocks noChangeArrowheads="1"/>
            </p:cNvSpPr>
            <p:nvPr/>
          </p:nvSpPr>
          <p:spPr bwMode="gray">
            <a:xfrm>
              <a:off x="1871" y="3421"/>
              <a:ext cx="3456" cy="314"/>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593" tIns="0" rIns="45593" bIns="0" anchor="ctr"/>
            <a:lstStyle/>
            <a:p>
              <a:pPr eaLnBrk="0" hangingPunct="0">
                <a:buFont typeface="Wingdings" pitchFamily="2" charset="2"/>
                <a:buNone/>
              </a:pPr>
              <a:endParaRPr lang="en-GB" sz="3200">
                <a:solidFill>
                  <a:schemeClr val="tx2"/>
                </a:solidFill>
              </a:endParaRPr>
            </a:p>
          </p:txBody>
        </p:sp>
      </p:grpSp>
      <p:sp>
        <p:nvSpPr>
          <p:cNvPr id="72737" name="AutoShape 25"/>
          <p:cNvSpPr>
            <a:spLocks/>
          </p:cNvSpPr>
          <p:nvPr/>
        </p:nvSpPr>
        <p:spPr bwMode="gray">
          <a:xfrm>
            <a:off x="893763" y="5137150"/>
            <a:ext cx="1543050" cy="438150"/>
          </a:xfrm>
          <a:custGeom>
            <a:avLst/>
            <a:gdLst>
              <a:gd name="T0" fmla="*/ 0 w 21600"/>
              <a:gd name="T1" fmla="*/ 0 h 21600"/>
              <a:gd name="T2" fmla="*/ 21600 w 21600"/>
              <a:gd name="T3" fmla="*/ 21600 h 21600"/>
            </a:gdLst>
            <a:ahLst/>
            <a:cxnLst/>
            <a:rect l="T0" t="T1" r="T2" b="T3"/>
            <a:pathLst>
              <a:path w="21600" h="21600">
                <a:moveTo>
                  <a:pt x="20319" y="0"/>
                </a:moveTo>
                <a:lnTo>
                  <a:pt x="0" y="0"/>
                </a:lnTo>
                <a:lnTo>
                  <a:pt x="0" y="21600"/>
                </a:lnTo>
                <a:lnTo>
                  <a:pt x="20319" y="21600"/>
                </a:lnTo>
                <a:lnTo>
                  <a:pt x="21600" y="10800"/>
                </a:lnTo>
                <a:close/>
                <a:moveTo>
                  <a:pt x="20319" y="0"/>
                </a:moveTo>
              </a:path>
            </a:pathLst>
          </a:custGeom>
          <a:solidFill>
            <a:schemeClr val="accent1"/>
          </a:solidFill>
          <a:ln w="25400" algn="ctr">
            <a:solidFill>
              <a:srgbClr val="C0C0C0"/>
            </a:solidFill>
            <a:miter lim="800000"/>
            <a:headEnd/>
            <a:tailEnd/>
          </a:ln>
        </p:spPr>
        <p:txBody>
          <a:bodyPr lIns="45720" rIns="45720" anchor="ctr"/>
          <a:lstStyle/>
          <a:p>
            <a:pPr algn="ctr"/>
            <a:r>
              <a:rPr lang="en-US" sz="1800" b="1">
                <a:solidFill>
                  <a:schemeClr val="bg1"/>
                </a:solidFill>
              </a:rPr>
              <a:t>£85m </a:t>
            </a:r>
            <a:r>
              <a:rPr lang="en-US" sz="1800" b="1" baseline="30000">
                <a:solidFill>
                  <a:schemeClr val="bg1"/>
                </a:solidFill>
              </a:rPr>
              <a:t>(3)</a:t>
            </a:r>
          </a:p>
        </p:txBody>
      </p:sp>
      <p:sp>
        <p:nvSpPr>
          <p:cNvPr id="72738" name="Rectangle 34"/>
          <p:cNvSpPr>
            <a:spLocks noChangeArrowheads="1"/>
          </p:cNvSpPr>
          <p:nvPr>
            <p:custDataLst>
              <p:tags r:id="rId1"/>
            </p:custDataLst>
          </p:nvPr>
        </p:nvSpPr>
        <p:spPr bwMode="gray">
          <a:xfrm>
            <a:off x="904875" y="6040438"/>
            <a:ext cx="7920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193" bIns="17193" anchor="b"/>
          <a:lstStyle/>
          <a:p>
            <a:pPr marL="381000" indent="-381000" eaLnBrk="0" hangingPunct="0">
              <a:lnSpc>
                <a:spcPct val="90000"/>
              </a:lnSpc>
              <a:buClr>
                <a:srgbClr val="000000"/>
              </a:buClr>
              <a:buFont typeface="Wingdings 2" pitchFamily="18" charset="2"/>
              <a:buNone/>
            </a:pPr>
            <a:r>
              <a:rPr lang="en-US" sz="700" i="1"/>
              <a:t>. ___________________________</a:t>
            </a:r>
            <a:endParaRPr lang="en-GB" sz="700" i="1"/>
          </a:p>
          <a:p>
            <a:pPr marL="381000" indent="-381000" eaLnBrk="0" hangingPunct="0">
              <a:lnSpc>
                <a:spcPct val="90000"/>
              </a:lnSpc>
              <a:buClr>
                <a:srgbClr val="000000"/>
              </a:buClr>
              <a:buFont typeface="Wingdings" pitchFamily="2" charset="2"/>
              <a:buAutoNum type="arabicPeriod"/>
            </a:pPr>
            <a:r>
              <a:rPr lang="cs-CZ" sz="1000" i="1">
                <a:latin typeface="Arial Unicode MS" pitchFamily="34" charset="-128"/>
                <a:ea typeface="Arial Unicode MS" pitchFamily="34" charset="-128"/>
                <a:cs typeface="Arial Unicode MS" pitchFamily="34" charset="-128"/>
              </a:rPr>
              <a:t>Zdroj</a:t>
            </a:r>
            <a:r>
              <a:rPr lang="en-GB" sz="1000" i="1">
                <a:latin typeface="Arial Unicode MS" pitchFamily="34" charset="-128"/>
                <a:ea typeface="Arial Unicode MS" pitchFamily="34" charset="-128"/>
                <a:cs typeface="Arial Unicode MS" pitchFamily="34" charset="-128"/>
              </a:rPr>
              <a:t>:</a:t>
            </a:r>
            <a:r>
              <a:rPr lang="en-US" sz="1000" i="1">
                <a:latin typeface="Arial Unicode MS" pitchFamily="34" charset="-128"/>
                <a:ea typeface="Arial Unicode MS" pitchFamily="34" charset="-128"/>
                <a:cs typeface="Arial Unicode MS" pitchFamily="34" charset="-128"/>
              </a:rPr>
              <a:t> VLSI Research and ISVT data 2011.</a:t>
            </a:r>
            <a:endParaRPr lang="en-GB" sz="1000" i="1">
              <a:latin typeface="Arial Unicode MS" pitchFamily="34" charset="-128"/>
              <a:ea typeface="Arial Unicode MS" pitchFamily="34" charset="-128"/>
              <a:cs typeface="Arial Unicode MS" pitchFamily="34" charset="-128"/>
            </a:endParaRPr>
          </a:p>
          <a:p>
            <a:pPr marL="381000" indent="-381000" eaLnBrk="0" hangingPunct="0">
              <a:lnSpc>
                <a:spcPct val="90000"/>
              </a:lnSpc>
              <a:buClr>
                <a:srgbClr val="000000"/>
              </a:buClr>
              <a:buFont typeface="Wingdings" pitchFamily="2" charset="2"/>
              <a:buAutoNum type="arabicPeriod"/>
            </a:pPr>
            <a:r>
              <a:rPr lang="cs-CZ" sz="1000" i="1">
                <a:latin typeface="Arial Unicode MS" pitchFamily="34" charset="-128"/>
                <a:ea typeface="Arial Unicode MS" pitchFamily="34" charset="-128"/>
                <a:cs typeface="Arial Unicode MS" pitchFamily="34" charset="-128"/>
              </a:rPr>
              <a:t>Zdroj</a:t>
            </a:r>
            <a:r>
              <a:rPr lang="en-GB" sz="1000" i="1">
                <a:latin typeface="Arial Unicode MS" pitchFamily="34" charset="-128"/>
                <a:ea typeface="Arial Unicode MS" pitchFamily="34" charset="-128"/>
                <a:cs typeface="Arial Unicode MS" pitchFamily="34" charset="-128"/>
              </a:rPr>
              <a:t>: Mana</a:t>
            </a:r>
            <a:r>
              <a:rPr lang="cs-CZ" sz="1000" i="1">
                <a:latin typeface="Arial Unicode MS" pitchFamily="34" charset="-128"/>
                <a:ea typeface="Arial Unicode MS" pitchFamily="34" charset="-128"/>
                <a:cs typeface="Arial Unicode MS" pitchFamily="34" charset="-128"/>
              </a:rPr>
              <a:t>žerský odhad na základě</a:t>
            </a:r>
            <a:r>
              <a:rPr lang="en-GB" sz="1000" i="1">
                <a:latin typeface="Arial Unicode MS" pitchFamily="34" charset="-128"/>
                <a:ea typeface="Arial Unicode MS" pitchFamily="34" charset="-128"/>
                <a:cs typeface="Arial Unicode MS" pitchFamily="34" charset="-128"/>
              </a:rPr>
              <a:t> VLSI Research and ISVT data 2011.</a:t>
            </a:r>
          </a:p>
          <a:p>
            <a:pPr marL="381000" indent="-381000" eaLnBrk="0" hangingPunct="0">
              <a:lnSpc>
                <a:spcPct val="90000"/>
              </a:lnSpc>
              <a:buClr>
                <a:srgbClr val="000000"/>
              </a:buClr>
              <a:buFont typeface="Wingdings" pitchFamily="2" charset="2"/>
              <a:buAutoNum type="arabicPeriod"/>
            </a:pPr>
            <a:r>
              <a:rPr lang="cs-CZ" sz="1000" i="1">
                <a:latin typeface="Arial Unicode MS" pitchFamily="34" charset="-128"/>
                <a:ea typeface="Arial Unicode MS" pitchFamily="34" charset="-128"/>
                <a:cs typeface="Arial Unicode MS" pitchFamily="34" charset="-128"/>
              </a:rPr>
              <a:t>Viz</a:t>
            </a:r>
            <a:r>
              <a:rPr lang="en-US" sz="1000" i="1">
                <a:latin typeface="Arial Unicode MS" pitchFamily="34" charset="-128"/>
                <a:ea typeface="Arial Unicode MS" pitchFamily="34" charset="-128"/>
                <a:cs typeface="Arial Unicode MS" pitchFamily="34" charset="-128"/>
              </a:rPr>
              <a:t> P17 </a:t>
            </a:r>
            <a:r>
              <a:rPr lang="cs-CZ" sz="1000" i="1">
                <a:latin typeface="Arial Unicode MS" pitchFamily="34" charset="-128"/>
                <a:ea typeface="Arial Unicode MS" pitchFamily="34" charset="-128"/>
                <a:cs typeface="Arial Unicode MS" pitchFamily="34" charset="-128"/>
              </a:rPr>
              <a:t>nebo</a:t>
            </a:r>
            <a:r>
              <a:rPr lang="en-US" sz="1000" i="1">
                <a:latin typeface="Arial Unicode MS" pitchFamily="34" charset="-128"/>
                <a:ea typeface="Arial Unicode MS" pitchFamily="34" charset="-128"/>
                <a:cs typeface="Arial Unicode MS" pitchFamily="34" charset="-128"/>
              </a:rPr>
              <a:t> Edwards Group’s SEC </a:t>
            </a:r>
            <a:r>
              <a:rPr lang="cs-CZ" sz="1000" i="1">
                <a:latin typeface="Arial Unicode MS" pitchFamily="34" charset="-128"/>
                <a:ea typeface="Arial Unicode MS" pitchFamily="34" charset="-128"/>
                <a:cs typeface="Arial Unicode MS" pitchFamily="34" charset="-128"/>
              </a:rPr>
              <a:t>k dispozici na</a:t>
            </a:r>
            <a:r>
              <a:rPr lang="en-US" sz="1000" i="1">
                <a:latin typeface="Arial Unicode MS" pitchFamily="34" charset="-128"/>
                <a:ea typeface="Arial Unicode MS" pitchFamily="34" charset="-128"/>
                <a:cs typeface="Arial Unicode MS" pitchFamily="34" charset="-128"/>
              </a:rPr>
              <a:t> http://investors.edwardsvacuum.com/sec.cfm</a:t>
            </a:r>
          </a:p>
        </p:txBody>
      </p:sp>
      <p:sp>
        <p:nvSpPr>
          <p:cNvPr id="72739" name="Rectangle 45"/>
          <p:cNvSpPr>
            <a:spLocks noGrp="1" noChangeArrowheads="1"/>
          </p:cNvSpPr>
          <p:nvPr>
            <p:ph type="title" idx="4294967295"/>
          </p:nvPr>
        </p:nvSpPr>
        <p:spPr>
          <a:xfrm>
            <a:off x="271463" y="204788"/>
            <a:ext cx="9328150" cy="458787"/>
          </a:xfrm>
        </p:spPr>
        <p:txBody>
          <a:bodyPr anchor="b"/>
          <a:lstStyle/>
          <a:p>
            <a:r>
              <a:rPr lang="en-GB" b="0" smtClean="0">
                <a:latin typeface="Arial Unicode MS" pitchFamily="34" charset="-128"/>
                <a:ea typeface="Arial Unicode MS" pitchFamily="34" charset="-128"/>
                <a:cs typeface="Arial Unicode MS" pitchFamily="34" charset="-128"/>
              </a:rPr>
              <a:t>Edwards</a:t>
            </a:r>
            <a:r>
              <a:rPr lang="cs-CZ" b="0" smtClean="0">
                <a:latin typeface="Arial Unicode MS" pitchFamily="34" charset="-128"/>
                <a:ea typeface="Arial Unicode MS" pitchFamily="34" charset="-128"/>
                <a:cs typeface="Arial Unicode MS" pitchFamily="34" charset="-128"/>
              </a:rPr>
              <a:t> – vedoucí postavení v oblasti vakuových řešení</a:t>
            </a:r>
            <a:endParaRPr lang="en-US" b="0" smtClean="0">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cs-CZ" smtClean="0"/>
              <a:t>Příklad Edwards – hotový výrobek</a:t>
            </a:r>
            <a:endParaRPr lang="en-GB" smtClean="0"/>
          </a:p>
        </p:txBody>
      </p:sp>
      <p:pic>
        <p:nvPicPr>
          <p:cNvPr id="20685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cs-CZ" smtClean="0"/>
              <a:t>Edwards - Terminologie</a:t>
            </a:r>
            <a:r>
              <a:rPr lang="en-GB" smtClean="0"/>
              <a:t>  </a:t>
            </a:r>
          </a:p>
        </p:txBody>
      </p:sp>
      <p:sp>
        <p:nvSpPr>
          <p:cNvPr id="100355" name="Rectangle 3"/>
          <p:cNvSpPr>
            <a:spLocks noGrp="1" noChangeArrowheads="1"/>
          </p:cNvSpPr>
          <p:nvPr>
            <p:ph type="body" idx="1"/>
          </p:nvPr>
        </p:nvSpPr>
        <p:spPr/>
        <p:txBody>
          <a:bodyPr/>
          <a:lstStyle/>
          <a:p>
            <a:pPr>
              <a:lnSpc>
                <a:spcPct val="90000"/>
              </a:lnSpc>
              <a:buFontTx/>
              <a:buNone/>
            </a:pPr>
            <a:r>
              <a:rPr lang="cs-CZ" smtClean="0">
                <a:solidFill>
                  <a:schemeClr val="tx1"/>
                </a:solidFill>
              </a:rPr>
              <a:t>Současné/Aktuální ocenění (Current</a:t>
            </a:r>
            <a:r>
              <a:rPr lang="en-GB" smtClean="0">
                <a:solidFill>
                  <a:schemeClr val="tx1"/>
                </a:solidFill>
              </a:rPr>
              <a:t> Costs</a:t>
            </a:r>
            <a:r>
              <a:rPr lang="cs-CZ" smtClean="0">
                <a:solidFill>
                  <a:schemeClr val="tx1"/>
                </a:solidFill>
              </a:rPr>
              <a:t>)</a:t>
            </a:r>
            <a:endParaRPr lang="en-GB" smtClean="0">
              <a:solidFill>
                <a:schemeClr val="tx1"/>
              </a:solidFill>
            </a:endParaRPr>
          </a:p>
          <a:p>
            <a:pPr lvl="1">
              <a:lnSpc>
                <a:spcPct val="90000"/>
              </a:lnSpc>
            </a:pPr>
            <a:r>
              <a:rPr lang="cs-CZ" smtClean="0">
                <a:solidFill>
                  <a:schemeClr val="tx1"/>
                </a:solidFill>
              </a:rPr>
              <a:t>Sleduje se v Británii, ČR, Korei ve výrobním systému Mapics</a:t>
            </a:r>
            <a:endParaRPr lang="en-GB" smtClean="0">
              <a:solidFill>
                <a:schemeClr val="tx1"/>
              </a:solidFill>
            </a:endParaRPr>
          </a:p>
          <a:p>
            <a:pPr lvl="1">
              <a:lnSpc>
                <a:spcPct val="90000"/>
              </a:lnSpc>
            </a:pPr>
            <a:r>
              <a:rPr lang="cs-CZ" smtClean="0">
                <a:solidFill>
                  <a:schemeClr val="tx1"/>
                </a:solidFill>
              </a:rPr>
              <a:t>Standardní ceny nejsou v průběhu roku měněny a proto Současné ceny umožnují sledovat a poskytují přehled o skutečné situaci</a:t>
            </a:r>
            <a:endParaRPr lang="en-GB" smtClean="0">
              <a:solidFill>
                <a:schemeClr val="tx1"/>
              </a:solidFill>
            </a:endParaRPr>
          </a:p>
          <a:p>
            <a:pPr lvl="1">
              <a:lnSpc>
                <a:spcPct val="90000"/>
              </a:lnSpc>
            </a:pPr>
            <a:r>
              <a:rPr lang="cs-CZ" smtClean="0">
                <a:solidFill>
                  <a:schemeClr val="tx1"/>
                </a:solidFill>
              </a:rPr>
              <a:t>Náklady na pořízení jsou upravovány v průběhu roku </a:t>
            </a:r>
            <a:endParaRPr lang="en-GB" smtClean="0">
              <a:solidFill>
                <a:schemeClr val="tx1"/>
              </a:solidFill>
            </a:endParaRPr>
          </a:p>
          <a:p>
            <a:pPr lvl="1">
              <a:lnSpc>
                <a:spcPct val="90000"/>
              </a:lnSpc>
            </a:pPr>
            <a:r>
              <a:rPr lang="cs-CZ" smtClean="0">
                <a:solidFill>
                  <a:schemeClr val="tx1"/>
                </a:solidFill>
              </a:rPr>
              <a:t>Struktury jednotlivých výrobků a čas potřebný k výrobě jednotlivých výrobků (routings) jsou upravovány v průběhu roku</a:t>
            </a:r>
          </a:p>
          <a:p>
            <a:pPr lvl="1">
              <a:lnSpc>
                <a:spcPct val="90000"/>
              </a:lnSpc>
            </a:pPr>
            <a:r>
              <a:rPr lang="cs-CZ" smtClean="0">
                <a:solidFill>
                  <a:schemeClr val="tx1"/>
                </a:solidFill>
              </a:rPr>
              <a:t>Současné ceny jsou nahrávány periodicky do lokálních systémů z důvodu indikace očekávaných cen</a:t>
            </a:r>
            <a:r>
              <a:rPr lang="en-GB" smtClean="0">
                <a:solidFill>
                  <a:schemeClr val="tx1"/>
                </a:solidFill>
              </a:rPr>
              <a:t> </a:t>
            </a:r>
            <a:endParaRPr lang="cs-CZ" smtClean="0">
              <a:solidFill>
                <a:schemeClr val="tx1"/>
              </a:solidFill>
            </a:endParaRPr>
          </a:p>
          <a:p>
            <a:pPr lvl="1">
              <a:lnSpc>
                <a:spcPct val="90000"/>
              </a:lnSpc>
            </a:pPr>
            <a:r>
              <a:rPr lang="cs-CZ" smtClean="0">
                <a:solidFill>
                  <a:schemeClr val="tx1"/>
                </a:solidFill>
              </a:rPr>
              <a:t>Tyto ceny nezahrnují vliv změn položek, s kterými se obchoduje v rámci skupiny Edwards, změny v cizoměnovém kurzu nebo rozpočtu. Slouží jen jako indikace. </a:t>
            </a:r>
          </a:p>
          <a:p>
            <a:pPr lvl="1">
              <a:lnSpc>
                <a:spcPct val="90000"/>
              </a:lnSpc>
            </a:pPr>
            <a:r>
              <a:rPr lang="cs-CZ" smtClean="0">
                <a:solidFill>
                  <a:schemeClr val="tx1"/>
                </a:solidFill>
              </a:rPr>
              <a:t>Jsou to právě tyto Současné ceny, struktury výrobků a čas, které jsou importovány do centrálního systému a využívány pro proces Globálního rolování cen (Global cost roll).</a:t>
            </a:r>
            <a:endParaRPr lang="en-GB" smtClean="0">
              <a:solidFill>
                <a:schemeClr val="tx1"/>
              </a:solidFill>
            </a:endParaRPr>
          </a:p>
          <a:p>
            <a:pPr lvl="1">
              <a:lnSpc>
                <a:spcPct val="90000"/>
              </a:lnSpc>
              <a:buFontTx/>
              <a:buNone/>
            </a:pPr>
            <a:endParaRPr lang="en-GB" smtClean="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cs-CZ" smtClean="0"/>
              <a:t>Příklad Edwards – hotový výrobek – standardní cena</a:t>
            </a:r>
            <a:endParaRPr lang="en-GB" smtClean="0"/>
          </a:p>
        </p:txBody>
      </p:sp>
      <p:pic>
        <p:nvPicPr>
          <p:cNvPr id="17408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cs-CZ" smtClean="0"/>
              <a:t>Příklad Edwards – hotový výrobek – skuteční cena</a:t>
            </a:r>
            <a:endParaRPr lang="en-GB" smtClean="0"/>
          </a:p>
        </p:txBody>
      </p:sp>
      <p:pic>
        <p:nvPicPr>
          <p:cNvPr id="1751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cs-CZ" smtClean="0"/>
              <a:t>Příklad Edwards – hotový výrobek – srovnání</a:t>
            </a:r>
            <a:endParaRPr lang="en-GB" smtClean="0"/>
          </a:p>
        </p:txBody>
      </p:sp>
      <p:sp>
        <p:nvSpPr>
          <p:cNvPr id="176131" name="Rectangle 3"/>
          <p:cNvSpPr>
            <a:spLocks noGrp="1" noChangeArrowheads="1"/>
          </p:cNvSpPr>
          <p:nvPr>
            <p:ph type="body" idx="1"/>
          </p:nvPr>
        </p:nvSpPr>
        <p:spPr/>
        <p:txBody>
          <a:bodyPr/>
          <a:lstStyle/>
          <a:p>
            <a:pPr>
              <a:buFontTx/>
              <a:buNone/>
            </a:pPr>
            <a:endParaRPr lang="cs-CZ" smtClean="0"/>
          </a:p>
          <a:p>
            <a:pPr>
              <a:buFontTx/>
              <a:buNone/>
            </a:pPr>
            <a:endParaRPr lang="cs-CZ" smtClean="0"/>
          </a:p>
          <a:p>
            <a:pPr>
              <a:buFontTx/>
              <a:buNone/>
            </a:pPr>
            <a:endParaRPr lang="cs-CZ" smtClean="0"/>
          </a:p>
          <a:p>
            <a:pPr>
              <a:buFontTx/>
              <a:buNone/>
            </a:pPr>
            <a:endParaRPr lang="en-GB" smtClean="0"/>
          </a:p>
        </p:txBody>
      </p:sp>
      <p:pic>
        <p:nvPicPr>
          <p:cNvPr id="176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2128838"/>
            <a:ext cx="96678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cs-CZ" smtClean="0"/>
              <a:t>Důležitost </a:t>
            </a:r>
            <a:r>
              <a:rPr lang="en-GB" smtClean="0"/>
              <a:t>Global Cost Roll </a:t>
            </a:r>
          </a:p>
        </p:txBody>
      </p:sp>
      <p:sp>
        <p:nvSpPr>
          <p:cNvPr id="101379" name="Rectangle 3"/>
          <p:cNvSpPr>
            <a:spLocks noGrp="1" noChangeArrowheads="1"/>
          </p:cNvSpPr>
          <p:nvPr>
            <p:ph type="body" idx="1"/>
          </p:nvPr>
        </p:nvSpPr>
        <p:spPr/>
        <p:txBody>
          <a:bodyPr/>
          <a:lstStyle/>
          <a:p>
            <a:r>
              <a:rPr lang="cs-CZ" smtClean="0">
                <a:solidFill>
                  <a:schemeClr val="tx1"/>
                </a:solidFill>
              </a:rPr>
              <a:t>Standardní ocenění je stanoveno jednou v roce.</a:t>
            </a:r>
            <a:endParaRPr lang="en-GB" smtClean="0">
              <a:solidFill>
                <a:schemeClr val="tx1"/>
              </a:solidFill>
            </a:endParaRPr>
          </a:p>
          <a:p>
            <a:endParaRPr lang="en-GB" smtClean="0">
              <a:solidFill>
                <a:schemeClr val="tx1"/>
              </a:solidFill>
            </a:endParaRPr>
          </a:p>
          <a:p>
            <a:r>
              <a:rPr lang="cs-CZ" smtClean="0">
                <a:solidFill>
                  <a:schemeClr val="tx1"/>
                </a:solidFill>
              </a:rPr>
              <a:t>Standardní ceny se využívají pro ocenění, kalkulace ziskovosti, rozpočty a posouzení výkonnosti společnosti. </a:t>
            </a:r>
          </a:p>
          <a:p>
            <a:endParaRPr lang="en-GB" smtClean="0">
              <a:solidFill>
                <a:schemeClr val="tx1"/>
              </a:solidFill>
            </a:endParaRPr>
          </a:p>
          <a:p>
            <a:r>
              <a:rPr lang="cs-CZ" smtClean="0">
                <a:solidFill>
                  <a:schemeClr val="tx1"/>
                </a:solidFill>
              </a:rPr>
              <a:t>Chyby Standardních cen v jednom systému můžou způsobit celosvětově chybné ocenění stovek výrobků.</a:t>
            </a:r>
            <a:endParaRPr lang="en-GB" smtClean="0">
              <a:solidFill>
                <a:schemeClr val="tx1"/>
              </a:solidFill>
            </a:endParaRPr>
          </a:p>
          <a:p>
            <a:pPr lvl="1"/>
            <a:endParaRPr lang="en-GB" smtClean="0">
              <a:solidFill>
                <a:schemeClr val="tx1"/>
              </a:solidFill>
            </a:endParaRPr>
          </a:p>
          <a:p>
            <a:pPr algn="ctr">
              <a:buFontTx/>
              <a:buNone/>
            </a:pPr>
            <a:r>
              <a:rPr lang="cs-CZ" b="1" smtClean="0">
                <a:solidFill>
                  <a:schemeClr val="tx1"/>
                </a:solidFill>
              </a:rPr>
              <a:t>Úspěch a správnost každoročního projektu Global </a:t>
            </a:r>
            <a:r>
              <a:rPr lang="en-GB" b="1" smtClean="0">
                <a:solidFill>
                  <a:schemeClr val="tx1"/>
                </a:solidFill>
              </a:rPr>
              <a:t>Cost Roll </a:t>
            </a:r>
            <a:r>
              <a:rPr lang="cs-CZ" b="1" smtClean="0">
                <a:solidFill>
                  <a:schemeClr val="tx1"/>
                </a:solidFill>
              </a:rPr>
              <a:t>je nezbytný k efektivní výkonnosti a vedení celé společnosti</a:t>
            </a:r>
            <a:r>
              <a:rPr lang="en-GB" b="1" smtClean="0">
                <a:solidFill>
                  <a:schemeClr val="tx1"/>
                </a:solidFill>
              </a:rPr>
              <a:t>!</a:t>
            </a:r>
          </a:p>
          <a:p>
            <a:pPr>
              <a:buFontTx/>
              <a:buNone/>
            </a:pPr>
            <a:endParaRPr lang="en-GB" smtClean="0">
              <a:solidFill>
                <a:schemeClr val="tx1"/>
              </a:solidFill>
            </a:endParaRPr>
          </a:p>
          <a:p>
            <a:pPr lvl="1">
              <a:buFontTx/>
              <a:buNone/>
            </a:pPr>
            <a:endParaRPr lang="en-GB"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cs-CZ" smtClean="0"/>
              <a:t>Inventarizace zásob</a:t>
            </a:r>
            <a:r>
              <a:rPr lang="en-GB" smtClean="0"/>
              <a:t>  </a:t>
            </a:r>
          </a:p>
        </p:txBody>
      </p:sp>
      <p:sp>
        <p:nvSpPr>
          <p:cNvPr id="104451" name="Rectangle 3"/>
          <p:cNvSpPr>
            <a:spLocks noGrp="1" noChangeArrowheads="1"/>
          </p:cNvSpPr>
          <p:nvPr>
            <p:ph type="body" idx="1"/>
          </p:nvPr>
        </p:nvSpPr>
        <p:spPr/>
        <p:txBody>
          <a:bodyPr/>
          <a:lstStyle/>
          <a:p>
            <a:pPr>
              <a:buFontTx/>
              <a:buNone/>
            </a:pPr>
            <a:r>
              <a:rPr lang="cs-CZ" smtClean="0"/>
              <a:t>Která z účetních zásad stanovuje podmínku inventarizace?</a:t>
            </a:r>
          </a:p>
          <a:p>
            <a:pPr>
              <a:buFontTx/>
              <a:buNone/>
            </a:pPr>
            <a:r>
              <a:rPr lang="cs-CZ" smtClean="0"/>
              <a:t>Co nám inventarizace zásob umožňuje?</a:t>
            </a:r>
          </a:p>
          <a:p>
            <a:pPr>
              <a:buFontTx/>
              <a:buNone/>
            </a:pPr>
            <a:endParaRPr lang="cs-CZ" smtClean="0"/>
          </a:p>
          <a:p>
            <a:pPr>
              <a:buFontTx/>
              <a:buNone/>
            </a:pPr>
            <a:r>
              <a:rPr lang="cs-CZ" smtClean="0"/>
              <a:t>Slovy </a:t>
            </a:r>
            <a:r>
              <a:rPr lang="cs-CZ" b="1" smtClean="0"/>
              <a:t>Inventura</a:t>
            </a:r>
            <a:r>
              <a:rPr lang="cs-CZ" smtClean="0"/>
              <a:t> či </a:t>
            </a:r>
            <a:r>
              <a:rPr lang="cs-CZ" b="1" smtClean="0"/>
              <a:t>Inventarizace</a:t>
            </a:r>
            <a:r>
              <a:rPr lang="cs-CZ" smtClean="0"/>
              <a:t> označujeme </a:t>
            </a:r>
          </a:p>
          <a:p>
            <a:pPr>
              <a:buFontTx/>
              <a:buNone/>
            </a:pPr>
            <a:endParaRPr lang="cs-CZ" smtClean="0"/>
          </a:p>
          <a:p>
            <a:r>
              <a:rPr lang="cs-CZ" smtClean="0"/>
              <a:t>administrativní zjištění skutečného stavu hospodářských prostředků ke stanovenému dni </a:t>
            </a:r>
          </a:p>
          <a:p>
            <a:r>
              <a:rPr lang="cs-CZ" smtClean="0"/>
              <a:t>doplněné o porovnání s účetním stavem a dohledáním případných nesrovnalostí včetně případného objasnění zjištěných rozdílů a příčin jejich vzniku.</a:t>
            </a:r>
          </a:p>
          <a:p>
            <a:pPr>
              <a:buFontTx/>
              <a:buNone/>
            </a:pPr>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4451">
                                            <p:txEl>
                                              <p:pRg st="3" end="3"/>
                                            </p:txEl>
                                          </p:spTgt>
                                        </p:tgtEl>
                                        <p:attrNameLst>
                                          <p:attrName>style.visibility</p:attrName>
                                        </p:attrNameLst>
                                      </p:cBhvr>
                                      <p:to>
                                        <p:strVal val="visible"/>
                                      </p:to>
                                    </p:set>
                                    <p:anim calcmode="lin" valueType="num">
                                      <p:cBhvr additive="base">
                                        <p:cTn id="7" dur="3000" fill="hold"/>
                                        <p:tgtEl>
                                          <p:spTgt spid="104451">
                                            <p:txEl>
                                              <p:pRg st="3" end="3"/>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10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4451">
                                            <p:txEl>
                                              <p:pRg st="5" end="5"/>
                                            </p:txEl>
                                          </p:spTgt>
                                        </p:tgtEl>
                                        <p:attrNameLst>
                                          <p:attrName>style.visibility</p:attrName>
                                        </p:attrNameLst>
                                      </p:cBhvr>
                                      <p:to>
                                        <p:strVal val="visible"/>
                                      </p:to>
                                    </p:set>
                                    <p:anim calcmode="lin" valueType="num">
                                      <p:cBhvr additive="base">
                                        <p:cTn id="13" dur="3000" fill="hold"/>
                                        <p:tgtEl>
                                          <p:spTgt spid="104451">
                                            <p:txEl>
                                              <p:pRg st="5" end="5"/>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1044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4451">
                                            <p:txEl>
                                              <p:pRg st="6" end="6"/>
                                            </p:txEl>
                                          </p:spTgt>
                                        </p:tgtEl>
                                        <p:attrNameLst>
                                          <p:attrName>style.visibility</p:attrName>
                                        </p:attrNameLst>
                                      </p:cBhvr>
                                      <p:to>
                                        <p:strVal val="visible"/>
                                      </p:to>
                                    </p:set>
                                    <p:anim calcmode="lin" valueType="num">
                                      <p:cBhvr additive="base">
                                        <p:cTn id="19" dur="3000" fill="hold"/>
                                        <p:tgtEl>
                                          <p:spTgt spid="104451">
                                            <p:txEl>
                                              <p:pRg st="6" end="6"/>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1044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cs-CZ" smtClean="0"/>
              <a:t>Inventarizace zásob</a:t>
            </a:r>
            <a:endParaRPr lang="en-GB" smtClean="0"/>
          </a:p>
        </p:txBody>
      </p:sp>
      <p:sp>
        <p:nvSpPr>
          <p:cNvPr id="187395" name="Rectangle 3"/>
          <p:cNvSpPr>
            <a:spLocks noGrp="1" noChangeArrowheads="1"/>
          </p:cNvSpPr>
          <p:nvPr>
            <p:ph type="body" idx="1"/>
          </p:nvPr>
        </p:nvSpPr>
        <p:spPr/>
        <p:txBody>
          <a:bodyPr/>
          <a:lstStyle/>
          <a:p>
            <a:pPr>
              <a:lnSpc>
                <a:spcPct val="90000"/>
              </a:lnSpc>
              <a:buFontTx/>
              <a:buNone/>
            </a:pPr>
            <a:r>
              <a:rPr lang="cs-CZ" smtClean="0"/>
              <a:t>	Firmy, úřady a další společenské instituce se řídí příslušnými právními normami, jež upravují praktické postupy prováděné během inventur a inventarizací, k tomuto účelu často vydávají své vnitopodnikové interní směrnice, řády a nařízení, jež tuto problematiku upravují vzhledem k provozním požadavkům daného subjektu</a:t>
            </a:r>
            <a:endParaRPr lang="en-GB" smtClean="0"/>
          </a:p>
          <a:p>
            <a:pPr>
              <a:lnSpc>
                <a:spcPct val="90000"/>
              </a:lnSpc>
              <a:buFontTx/>
              <a:buNone/>
            </a:pPr>
            <a:endParaRPr lang="cs-CZ" b="1" smtClean="0"/>
          </a:p>
          <a:p>
            <a:pPr>
              <a:lnSpc>
                <a:spcPct val="90000"/>
              </a:lnSpc>
            </a:pPr>
            <a:r>
              <a:rPr lang="cs-CZ" b="1" smtClean="0"/>
              <a:t>Časové dělení inventur</a:t>
            </a:r>
            <a:endParaRPr lang="en-GB" b="1" smtClean="0"/>
          </a:p>
          <a:p>
            <a:pPr>
              <a:lnSpc>
                <a:spcPct val="90000"/>
              </a:lnSpc>
            </a:pPr>
            <a:r>
              <a:rPr lang="cs-CZ" smtClean="0"/>
              <a:t>měsíční</a:t>
            </a:r>
            <a:endParaRPr lang="en-GB" smtClean="0"/>
          </a:p>
          <a:p>
            <a:pPr>
              <a:lnSpc>
                <a:spcPct val="90000"/>
              </a:lnSpc>
            </a:pPr>
            <a:r>
              <a:rPr lang="cs-CZ" smtClean="0"/>
              <a:t>čtvrtletní</a:t>
            </a:r>
            <a:endParaRPr lang="en-GB" smtClean="0"/>
          </a:p>
          <a:p>
            <a:pPr>
              <a:lnSpc>
                <a:spcPct val="90000"/>
              </a:lnSpc>
            </a:pPr>
            <a:r>
              <a:rPr lang="cs-CZ" smtClean="0"/>
              <a:t>roční</a:t>
            </a:r>
            <a:endParaRPr lang="en-GB" smtClean="0"/>
          </a:p>
          <a:p>
            <a:pPr>
              <a:lnSpc>
                <a:spcPct val="90000"/>
              </a:lnSpc>
            </a:pPr>
            <a:r>
              <a:rPr lang="cs-CZ" smtClean="0"/>
              <a:t>nepravidelné (podle potřeb)</a:t>
            </a:r>
            <a:endParaRPr lang="en-GB" smtClean="0"/>
          </a:p>
          <a:p>
            <a:pPr>
              <a:lnSpc>
                <a:spcPct val="90000"/>
              </a:lnSpc>
            </a:pPr>
            <a:endParaRPr lang="en-GB"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cs-CZ" smtClean="0"/>
              <a:t>Inventarizace zásob</a:t>
            </a:r>
            <a:endParaRPr lang="en-GB" smtClean="0"/>
          </a:p>
        </p:txBody>
      </p:sp>
      <p:sp>
        <p:nvSpPr>
          <p:cNvPr id="188419" name="Rectangle 3"/>
          <p:cNvSpPr>
            <a:spLocks noGrp="1" noChangeArrowheads="1"/>
          </p:cNvSpPr>
          <p:nvPr>
            <p:ph type="body" idx="1"/>
          </p:nvPr>
        </p:nvSpPr>
        <p:spPr/>
        <p:txBody>
          <a:bodyPr/>
          <a:lstStyle/>
          <a:p>
            <a:pPr>
              <a:lnSpc>
                <a:spcPct val="80000"/>
              </a:lnSpc>
              <a:buFontTx/>
              <a:buNone/>
            </a:pPr>
            <a:r>
              <a:rPr lang="cs-CZ" sz="2000" smtClean="0"/>
              <a:t>Český účetní standard pro podnikatele č. 007–Inventarizační</a:t>
            </a:r>
          </a:p>
          <a:p>
            <a:pPr>
              <a:lnSpc>
                <a:spcPct val="80000"/>
              </a:lnSpc>
              <a:buFontTx/>
              <a:buNone/>
            </a:pPr>
            <a:r>
              <a:rPr lang="cs-CZ" sz="2000" smtClean="0"/>
              <a:t>rozdíly a ztráty v rámci norem přirozených úbytků zásob.</a:t>
            </a:r>
          </a:p>
          <a:p>
            <a:pPr>
              <a:lnSpc>
                <a:spcPct val="80000"/>
              </a:lnSpc>
              <a:buFontTx/>
              <a:buNone/>
            </a:pPr>
            <a:endParaRPr lang="cs-CZ" sz="2000" smtClean="0"/>
          </a:p>
          <a:p>
            <a:pPr>
              <a:lnSpc>
                <a:spcPct val="80000"/>
              </a:lnSpc>
            </a:pPr>
            <a:r>
              <a:rPr lang="cs-CZ" sz="2000" smtClean="0"/>
              <a:t>Cílem tohoto standardu je stanovit základní postupy účtování o inventarizačních rozdílech a ztrátách v rámci norem přirozených úbytků zásob za účelem docílení souladu při používání účetních metod účetními jednotkami</a:t>
            </a:r>
            <a:r>
              <a:rPr lang="en-GB" sz="2000" smtClean="0"/>
              <a:t> </a:t>
            </a:r>
            <a:endParaRPr lang="cs-CZ" sz="2000" smtClean="0"/>
          </a:p>
          <a:p>
            <a:pPr>
              <a:lnSpc>
                <a:spcPct val="80000"/>
              </a:lnSpc>
            </a:pPr>
            <a:r>
              <a:rPr lang="cs-CZ" sz="2000" smtClean="0"/>
              <a:t>Za inventarizační rozdíl se považují výlučně případy, kdy </a:t>
            </a:r>
            <a:endParaRPr lang="cs-CZ" sz="2000" b="1" smtClean="0"/>
          </a:p>
          <a:p>
            <a:pPr>
              <a:lnSpc>
                <a:spcPct val="80000"/>
              </a:lnSpc>
              <a:buFontTx/>
              <a:buNone/>
            </a:pPr>
            <a:endParaRPr lang="cs-CZ" sz="2000" b="1" smtClean="0"/>
          </a:p>
          <a:p>
            <a:pPr>
              <a:lnSpc>
                <a:spcPct val="80000"/>
              </a:lnSpc>
              <a:buFontTx/>
              <a:buNone/>
            </a:pPr>
            <a:r>
              <a:rPr lang="cs-CZ" sz="2000" b="1" smtClean="0"/>
              <a:t>a)</a:t>
            </a:r>
            <a:r>
              <a:rPr lang="cs-CZ" sz="2000" smtClean="0"/>
              <a:t> skutečný stav je nižší než stav v účetnictví (manko, popřípadě schodek u peněžních hotovostí a cenin) </a:t>
            </a:r>
          </a:p>
          <a:p>
            <a:pPr>
              <a:lnSpc>
                <a:spcPct val="80000"/>
              </a:lnSpc>
              <a:buFontTx/>
              <a:buNone/>
            </a:pPr>
            <a:r>
              <a:rPr lang="cs-CZ" sz="2000" b="1" smtClean="0"/>
              <a:t>b)</a:t>
            </a:r>
            <a:r>
              <a:rPr lang="cs-CZ" sz="2000" smtClean="0"/>
              <a:t> skutečný stav je vyšší než stav v účetnictví (přebytek) a rozdíl mezi těmito stavy nelze prokázat způsobem stanoveným zákonem.</a:t>
            </a:r>
          </a:p>
          <a:p>
            <a:pPr>
              <a:lnSpc>
                <a:spcPct val="80000"/>
              </a:lnSpc>
              <a:buFontTx/>
              <a:buNone/>
            </a:pPr>
            <a:r>
              <a:rPr lang="cs-CZ" sz="2000" smtClean="0"/>
              <a:t>(Mankem nejsou technologické a technické ztráty vznikající například </a:t>
            </a:r>
          </a:p>
          <a:p>
            <a:pPr>
              <a:lnSpc>
                <a:spcPct val="80000"/>
              </a:lnSpc>
              <a:buFontTx/>
              <a:buNone/>
            </a:pPr>
            <a:r>
              <a:rPr lang="cs-CZ" sz="2000" smtClean="0"/>
              <a:t>rozprachem, vyschnutím v rámci technologických úbytků ve výrobním, </a:t>
            </a:r>
          </a:p>
          <a:p>
            <a:pPr>
              <a:lnSpc>
                <a:spcPct val="80000"/>
              </a:lnSpc>
              <a:buFontTx/>
              <a:buNone/>
            </a:pPr>
            <a:r>
              <a:rPr lang="cs-CZ" sz="2000" smtClean="0"/>
              <a:t>zásobovacím a odbytovém procesu).</a:t>
            </a:r>
            <a:endParaRPr lang="en-GB" sz="20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cs-CZ" smtClean="0"/>
              <a:t>Inventarizace zásob</a:t>
            </a:r>
            <a:endParaRPr lang="en-GB" smtClean="0"/>
          </a:p>
        </p:txBody>
      </p:sp>
      <p:sp>
        <p:nvSpPr>
          <p:cNvPr id="189443" name="Rectangle 3"/>
          <p:cNvSpPr>
            <a:spLocks noGrp="1" noChangeArrowheads="1"/>
          </p:cNvSpPr>
          <p:nvPr>
            <p:ph type="body" idx="1"/>
          </p:nvPr>
        </p:nvSpPr>
        <p:spPr/>
        <p:txBody>
          <a:bodyPr/>
          <a:lstStyle/>
          <a:p>
            <a:pPr>
              <a:buFontTx/>
              <a:buNone/>
            </a:pPr>
            <a:r>
              <a:rPr lang="cs-CZ" smtClean="0"/>
              <a:t>Rozdíly se účtují na vrub příslušného účtu jiných provozních</a:t>
            </a:r>
          </a:p>
          <a:p>
            <a:pPr>
              <a:buFontTx/>
              <a:buNone/>
            </a:pPr>
            <a:r>
              <a:rPr lang="cs-CZ" smtClean="0"/>
              <a:t>nákladů nebo ve prospěch příslušného účtu jiných provozních</a:t>
            </a:r>
          </a:p>
          <a:p>
            <a:pPr>
              <a:buFontTx/>
              <a:buNone/>
            </a:pPr>
            <a:r>
              <a:rPr lang="cs-CZ" smtClean="0"/>
              <a:t>Výnosů.</a:t>
            </a:r>
          </a:p>
          <a:p>
            <a:pPr>
              <a:buFontTx/>
              <a:buNone/>
            </a:pPr>
            <a:endParaRPr lang="cs-CZ" smtClean="0"/>
          </a:p>
          <a:p>
            <a:pPr>
              <a:buFontTx/>
              <a:buNone/>
            </a:pPr>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44"/>
          <p:cNvGrpSpPr>
            <a:grpSpLocks/>
          </p:cNvGrpSpPr>
          <p:nvPr/>
        </p:nvGrpSpPr>
        <p:grpSpPr bwMode="auto">
          <a:xfrm>
            <a:off x="344488" y="3429000"/>
            <a:ext cx="2239962" cy="1981200"/>
            <a:chOff x="217" y="2160"/>
            <a:chExt cx="1411" cy="1248"/>
          </a:xfrm>
        </p:grpSpPr>
        <p:grpSp>
          <p:nvGrpSpPr>
            <p:cNvPr id="74755" name="Group 5"/>
            <p:cNvGrpSpPr>
              <a:grpSpLocks/>
            </p:cNvGrpSpPr>
            <p:nvPr/>
          </p:nvGrpSpPr>
          <p:grpSpPr bwMode="auto">
            <a:xfrm>
              <a:off x="299" y="2485"/>
              <a:ext cx="1246" cy="364"/>
              <a:chOff x="2584" y="1893"/>
              <a:chExt cx="1246" cy="364"/>
            </a:xfrm>
          </p:grpSpPr>
          <p:pic>
            <p:nvPicPr>
              <p:cNvPr id="74756" name="Picture 6"/>
              <p:cNvPicPr>
                <a:picLocks noChangeAspect="1" noChangeArrowheads="1"/>
              </p:cNvPicPr>
              <p:nvPr/>
            </p:nvPicPr>
            <p:blipFill>
              <a:blip r:embed="rId6">
                <a:extLst>
                  <a:ext uri="{28A0092B-C50C-407E-A947-70E740481C1C}">
                    <a14:useLocalDpi xmlns:a14="http://schemas.microsoft.com/office/drawing/2010/main" val="0"/>
                  </a:ext>
                </a:extLst>
              </a:blip>
              <a:srcRect l="17256" r="16846"/>
              <a:stretch>
                <a:fillRect/>
              </a:stretch>
            </p:blipFill>
            <p:spPr bwMode="gray">
              <a:xfrm>
                <a:off x="2584" y="1893"/>
                <a:ext cx="62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4757" name="Picture 7"/>
              <p:cNvPicPr>
                <a:picLocks noChangeAspect="1" noChangeArrowheads="1"/>
              </p:cNvPicPr>
              <p:nvPr/>
            </p:nvPicPr>
            <p:blipFill>
              <a:blip r:embed="rId7">
                <a:extLst>
                  <a:ext uri="{28A0092B-C50C-407E-A947-70E740481C1C}">
                    <a14:useLocalDpi xmlns:a14="http://schemas.microsoft.com/office/drawing/2010/main" val="0"/>
                  </a:ext>
                </a:extLst>
              </a:blip>
              <a:srcRect t="7378" b="4918"/>
              <a:stretch>
                <a:fillRect/>
              </a:stretch>
            </p:blipFill>
            <p:spPr bwMode="gray">
              <a:xfrm>
                <a:off x="3208" y="1893"/>
                <a:ext cx="62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74758" name="AutoShape 15"/>
            <p:cNvSpPr>
              <a:spLocks noChangeArrowheads="1"/>
            </p:cNvSpPr>
            <p:nvPr/>
          </p:nvSpPr>
          <p:spPr bwMode="gray">
            <a:xfrm>
              <a:off x="217" y="2160"/>
              <a:ext cx="1411" cy="1248"/>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lIns="45720" tIns="0" rIns="45720"/>
            <a:lstStyle/>
            <a:p>
              <a:pPr algn="ctr">
                <a:lnSpc>
                  <a:spcPct val="90000"/>
                </a:lnSpc>
              </a:pPr>
              <a:r>
                <a:rPr lang="cs-CZ" sz="1200" b="1">
                  <a:solidFill>
                    <a:schemeClr val="tx1"/>
                  </a:solidFill>
                  <a:latin typeface="Arial Unicode MS" pitchFamily="34" charset="-128"/>
                  <a:ea typeface="Arial Unicode MS" pitchFamily="34" charset="-128"/>
                  <a:cs typeface="Arial Unicode MS" pitchFamily="34" charset="-128"/>
                </a:rPr>
                <a:t>Polovodič</a:t>
              </a:r>
              <a:r>
                <a:rPr lang="cs-CZ" sz="1200" b="1">
                  <a:solidFill>
                    <a:schemeClr val="tx1"/>
                  </a:solidFill>
                </a:rPr>
                <a:t>e</a:t>
              </a:r>
            </a:p>
            <a:p>
              <a:pPr algn="ctr">
                <a:lnSpc>
                  <a:spcPct val="90000"/>
                </a:lnSpc>
              </a:pPr>
              <a:r>
                <a:rPr lang="en-US" sz="1200">
                  <a:solidFill>
                    <a:schemeClr val="tx1"/>
                  </a:solidFill>
                </a:rPr>
                <a:t>36% </a:t>
              </a:r>
              <a:r>
                <a:rPr lang="cs-CZ" sz="1200">
                  <a:solidFill>
                    <a:schemeClr val="tx1"/>
                  </a:solidFill>
                </a:rPr>
                <a:t>obratu</a:t>
              </a:r>
              <a:endParaRPr lang="en-US" sz="1200" baseline="30000">
                <a:solidFill>
                  <a:schemeClr val="tx1"/>
                </a:solidFill>
              </a:endParaRPr>
            </a:p>
          </p:txBody>
        </p:sp>
        <p:sp>
          <p:nvSpPr>
            <p:cNvPr id="74759" name="AutoShape 15"/>
            <p:cNvSpPr>
              <a:spLocks noChangeArrowheads="1"/>
            </p:cNvSpPr>
            <p:nvPr/>
          </p:nvSpPr>
          <p:spPr bwMode="gray">
            <a:xfrm>
              <a:off x="217" y="2836"/>
              <a:ext cx="1411" cy="556"/>
            </a:xfrm>
            <a:prstGeom prst="roundRect">
              <a:avLst>
                <a:gd name="adj" fmla="val 28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36000"/>
            <a:lstStyle/>
            <a:p>
              <a:pPr marL="344488" indent="-227013">
                <a:spcBef>
                  <a:spcPct val="15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Slévárenství</a:t>
              </a:r>
              <a:endParaRPr lang="en-GB" sz="1200">
                <a:latin typeface="Arial Unicode MS" pitchFamily="34" charset="-128"/>
                <a:ea typeface="Arial Unicode MS" pitchFamily="34" charset="-128"/>
                <a:cs typeface="Arial Unicode MS" pitchFamily="34" charset="-128"/>
              </a:endParaRPr>
            </a:p>
            <a:p>
              <a:pPr marL="344488" indent="-227013">
                <a:spcBef>
                  <a:spcPct val="15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Výroba integrovaných obvodů</a:t>
              </a:r>
              <a:endParaRPr lang="en-GB" sz="1200">
                <a:latin typeface="Arial Unicode MS" pitchFamily="34" charset="-128"/>
                <a:ea typeface="Arial Unicode MS" pitchFamily="34" charset="-128"/>
                <a:cs typeface="Arial Unicode MS" pitchFamily="34" charset="-128"/>
              </a:endParaRPr>
            </a:p>
            <a:p>
              <a:pPr marL="344488" indent="-227013">
                <a:spcBef>
                  <a:spcPct val="15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Zařízení k další výrobě</a:t>
              </a:r>
              <a:endParaRPr lang="en-GB" sz="1200">
                <a:latin typeface="Arial Unicode MS" pitchFamily="34" charset="-128"/>
                <a:ea typeface="Arial Unicode MS" pitchFamily="34" charset="-128"/>
                <a:cs typeface="Arial Unicode MS" pitchFamily="34" charset="-128"/>
              </a:endParaRPr>
            </a:p>
          </p:txBody>
        </p:sp>
      </p:grpSp>
      <p:sp>
        <p:nvSpPr>
          <p:cNvPr id="74760" name="AutoShape 15"/>
          <p:cNvSpPr>
            <a:spLocks noChangeArrowheads="1"/>
          </p:cNvSpPr>
          <p:nvPr/>
        </p:nvSpPr>
        <p:spPr bwMode="gray">
          <a:xfrm>
            <a:off x="307975" y="923925"/>
            <a:ext cx="9439275" cy="336550"/>
          </a:xfrm>
          <a:prstGeom prst="roundRect">
            <a:avLst>
              <a:gd name="adj" fmla="val 16667"/>
            </a:avLst>
          </a:prstGeom>
          <a:solidFill>
            <a:schemeClr val="accent1"/>
          </a:solidFill>
          <a:ln w="25400" algn="ctr">
            <a:solidFill>
              <a:srgbClr val="C0C0C0"/>
            </a:solidFill>
            <a:round/>
            <a:headEnd/>
            <a:tailEnd/>
          </a:ln>
        </p:spPr>
        <p:txBody>
          <a:bodyPr wrap="none" lIns="45720" rIns="45720" anchor="ctr"/>
          <a:lstStyle/>
          <a:p>
            <a:pPr algn="ctr">
              <a:lnSpc>
                <a:spcPct val="90000"/>
              </a:lnSpc>
            </a:pPr>
            <a:r>
              <a:rPr lang="cs-CZ" sz="1600">
                <a:solidFill>
                  <a:schemeClr val="bg1"/>
                </a:solidFill>
                <a:latin typeface="Arial Unicode MS" pitchFamily="34" charset="-128"/>
                <a:ea typeface="Arial Unicode MS" pitchFamily="34" charset="-128"/>
                <a:cs typeface="Arial Unicode MS" pitchFamily="34" charset="-128"/>
              </a:rPr>
              <a:t>Široké portfolio produktů</a:t>
            </a:r>
            <a:r>
              <a:rPr lang="cs-CZ" sz="1600">
                <a:solidFill>
                  <a:schemeClr val="bg1"/>
                </a:solidFill>
              </a:rPr>
              <a:t>...</a:t>
            </a:r>
            <a:endParaRPr lang="en-US" sz="1600">
              <a:solidFill>
                <a:schemeClr val="bg1"/>
              </a:solidFill>
            </a:endParaRPr>
          </a:p>
        </p:txBody>
      </p:sp>
      <p:sp>
        <p:nvSpPr>
          <p:cNvPr id="74761" name="AutoShape 15"/>
          <p:cNvSpPr>
            <a:spLocks noChangeArrowheads="1"/>
          </p:cNvSpPr>
          <p:nvPr/>
        </p:nvSpPr>
        <p:spPr bwMode="gray">
          <a:xfrm>
            <a:off x="273050" y="2981325"/>
            <a:ext cx="9439275" cy="336550"/>
          </a:xfrm>
          <a:prstGeom prst="roundRect">
            <a:avLst>
              <a:gd name="adj" fmla="val 16667"/>
            </a:avLst>
          </a:prstGeom>
          <a:solidFill>
            <a:schemeClr val="accent1"/>
          </a:solidFill>
          <a:ln w="25400" algn="ctr">
            <a:solidFill>
              <a:srgbClr val="C0C0C0"/>
            </a:solidFill>
            <a:round/>
            <a:headEnd/>
            <a:tailEnd/>
          </a:ln>
        </p:spPr>
        <p:txBody>
          <a:bodyPr wrap="none" lIns="45720" rIns="45720" anchor="ctr"/>
          <a:lstStyle/>
          <a:p>
            <a:pPr algn="ctr">
              <a:lnSpc>
                <a:spcPct val="90000"/>
              </a:lnSpc>
            </a:pPr>
            <a:r>
              <a:rPr lang="cs-CZ" sz="1600">
                <a:solidFill>
                  <a:schemeClr val="bg1"/>
                </a:solidFill>
                <a:latin typeface="Arial Unicode MS" pitchFamily="34" charset="-128"/>
                <a:ea typeface="Arial Unicode MS" pitchFamily="34" charset="-128"/>
                <a:cs typeface="Arial Unicode MS" pitchFamily="34" charset="-128"/>
              </a:rPr>
              <a:t>...dokáže pokrýt specifické požadavky velmi rozdílných odvětví</a:t>
            </a:r>
            <a:r>
              <a:rPr lang="en-US" sz="1600" baseline="30000">
                <a:solidFill>
                  <a:schemeClr val="bg1"/>
                </a:solidFill>
                <a:latin typeface="Arial Unicode MS" pitchFamily="34" charset="-128"/>
                <a:ea typeface="Arial Unicode MS" pitchFamily="34" charset="-128"/>
                <a:cs typeface="Arial Unicode MS" pitchFamily="34" charset="-128"/>
              </a:rPr>
              <a:t> (1)</a:t>
            </a:r>
            <a:r>
              <a:rPr lang="en-US" sz="1600" b="1">
                <a:solidFill>
                  <a:schemeClr val="bg1"/>
                </a:solidFill>
                <a:latin typeface="Arial Unicode MS" pitchFamily="34" charset="-128"/>
                <a:ea typeface="Arial Unicode MS" pitchFamily="34" charset="-128"/>
                <a:cs typeface="Arial Unicode MS" pitchFamily="34" charset="-128"/>
              </a:rPr>
              <a:t> </a:t>
            </a:r>
          </a:p>
        </p:txBody>
      </p:sp>
      <p:pic>
        <p:nvPicPr>
          <p:cNvPr id="74762" name="Picture 7" descr="Integrated System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6372225" y="1928813"/>
            <a:ext cx="11509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3" name="AutoShape 15"/>
          <p:cNvSpPr>
            <a:spLocks noChangeArrowheads="1"/>
          </p:cNvSpPr>
          <p:nvPr/>
        </p:nvSpPr>
        <p:spPr bwMode="gray">
          <a:xfrm>
            <a:off x="307975" y="1346200"/>
            <a:ext cx="1773238" cy="1511300"/>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720" rIns="45720"/>
          <a:lstStyle/>
          <a:p>
            <a:pPr algn="ctr">
              <a:lnSpc>
                <a:spcPct val="90000"/>
              </a:lnSpc>
            </a:pPr>
            <a:r>
              <a:rPr lang="cs-CZ" sz="1400">
                <a:solidFill>
                  <a:schemeClr val="tx1"/>
                </a:solidFill>
                <a:latin typeface="Arial Unicode MS" pitchFamily="34" charset="-128"/>
                <a:ea typeface="Arial Unicode MS" pitchFamily="34" charset="-128"/>
                <a:cs typeface="Arial Unicode MS" pitchFamily="34" charset="-128"/>
              </a:rPr>
              <a:t>Su</a:t>
            </a:r>
            <a:r>
              <a:rPr lang="en-GB" sz="1400">
                <a:solidFill>
                  <a:schemeClr val="tx1"/>
                </a:solidFill>
                <a:latin typeface="Arial Unicode MS" pitchFamily="34" charset="-128"/>
                <a:ea typeface="Arial Unicode MS" pitchFamily="34" charset="-128"/>
                <a:cs typeface="Arial Unicode MS" pitchFamily="34" charset="-128"/>
              </a:rPr>
              <a:t>ch</a:t>
            </a:r>
            <a:r>
              <a:rPr lang="cs-CZ" sz="1400">
                <a:solidFill>
                  <a:schemeClr val="tx1"/>
                </a:solidFill>
                <a:latin typeface="Arial Unicode MS" pitchFamily="34" charset="-128"/>
                <a:ea typeface="Arial Unicode MS" pitchFamily="34" charset="-128"/>
                <a:cs typeface="Arial Unicode MS" pitchFamily="34" charset="-128"/>
              </a:rPr>
              <a:t>á čerpadla</a:t>
            </a:r>
            <a:endParaRPr lang="en-US" sz="1400">
              <a:solidFill>
                <a:schemeClr val="tx1"/>
              </a:solidFill>
              <a:latin typeface="Arial Unicode MS" pitchFamily="34" charset="-128"/>
              <a:ea typeface="Arial Unicode MS" pitchFamily="34" charset="-128"/>
              <a:cs typeface="Arial Unicode MS" pitchFamily="34" charset="-128"/>
            </a:endParaRPr>
          </a:p>
        </p:txBody>
      </p:sp>
      <p:pic>
        <p:nvPicPr>
          <p:cNvPr id="74764" name="Picture 12" descr="Dry Pump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14325" y="1758950"/>
            <a:ext cx="9509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13" descr="iXL Dry Pu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gray">
          <a:xfrm>
            <a:off x="1254125" y="2008188"/>
            <a:ext cx="7381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43" descr="turbo pump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gray">
          <a:xfrm>
            <a:off x="2255838" y="1865313"/>
            <a:ext cx="88741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Picture 44" descr="nEXT Pu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gray">
          <a:xfrm>
            <a:off x="3190875" y="1966913"/>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68" descr="Spectra and Spectra G Abatement system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4733925" y="1955800"/>
            <a:ext cx="5984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69" name="Group 48"/>
          <p:cNvGrpSpPr>
            <a:grpSpLocks/>
          </p:cNvGrpSpPr>
          <p:nvPr/>
        </p:nvGrpSpPr>
        <p:grpSpPr bwMode="auto">
          <a:xfrm>
            <a:off x="2719388" y="3444875"/>
            <a:ext cx="2278062" cy="1981200"/>
            <a:chOff x="1697" y="2170"/>
            <a:chExt cx="1435" cy="1248"/>
          </a:xfrm>
        </p:grpSpPr>
        <p:pic>
          <p:nvPicPr>
            <p:cNvPr id="7477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1796" y="2486"/>
              <a:ext cx="124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71" name="AutoShape 15"/>
            <p:cNvSpPr>
              <a:spLocks noChangeArrowheads="1"/>
            </p:cNvSpPr>
            <p:nvPr/>
          </p:nvSpPr>
          <p:spPr bwMode="gray">
            <a:xfrm>
              <a:off x="1721" y="2842"/>
              <a:ext cx="1411" cy="556"/>
            </a:xfrm>
            <a:prstGeom prst="roundRect">
              <a:avLst>
                <a:gd name="adj" fmla="val 28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36000"/>
            <a:lstStyle/>
            <a:p>
              <a:pPr marL="344488" indent="-227013">
                <a:spcBef>
                  <a:spcPct val="15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Ploché displeje</a:t>
              </a:r>
              <a:r>
                <a:rPr lang="en-GB" sz="1200">
                  <a:latin typeface="Arial Unicode MS" pitchFamily="34" charset="-128"/>
                  <a:ea typeface="Arial Unicode MS" pitchFamily="34" charset="-128"/>
                  <a:cs typeface="Arial Unicode MS" pitchFamily="34" charset="-128"/>
                </a:rPr>
                <a:t> (</a:t>
              </a:r>
              <a:r>
                <a:rPr lang="cs-CZ" sz="1200">
                  <a:latin typeface="Arial Unicode MS" pitchFamily="34" charset="-128"/>
                  <a:ea typeface="Arial Unicode MS" pitchFamily="34" charset="-128"/>
                  <a:cs typeface="Arial Unicode MS" pitchFamily="34" charset="-128"/>
                </a:rPr>
                <a:t>vč.</a:t>
              </a:r>
              <a:r>
                <a:rPr lang="en-GB" sz="1200">
                  <a:latin typeface="Arial Unicode MS" pitchFamily="34" charset="-128"/>
                  <a:ea typeface="Arial Unicode MS" pitchFamily="34" charset="-128"/>
                  <a:cs typeface="Arial Unicode MS" pitchFamily="34" charset="-128"/>
                </a:rPr>
                <a:t> OLED)</a:t>
              </a:r>
            </a:p>
            <a:p>
              <a:pPr marL="344488" indent="-227013">
                <a:spcBef>
                  <a:spcPct val="15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Fotovoltaika</a:t>
              </a:r>
              <a:endParaRPr lang="en-GB" sz="1200">
                <a:latin typeface="Arial Unicode MS" pitchFamily="34" charset="-128"/>
                <a:ea typeface="Arial Unicode MS" pitchFamily="34" charset="-128"/>
                <a:cs typeface="Arial Unicode MS" pitchFamily="34" charset="-128"/>
              </a:endParaRPr>
            </a:p>
            <a:p>
              <a:pPr marL="344488" indent="-227013">
                <a:spcBef>
                  <a:spcPct val="15000"/>
                </a:spcBef>
                <a:buClr>
                  <a:schemeClr val="accent2"/>
                </a:buClr>
                <a:buFont typeface="Wingdings 2" pitchFamily="18" charset="2"/>
                <a:buChar char="¡"/>
              </a:pPr>
              <a:r>
                <a:rPr lang="en-GB" sz="1200">
                  <a:latin typeface="Arial Unicode MS" pitchFamily="34" charset="-128"/>
                  <a:ea typeface="Arial Unicode MS" pitchFamily="34" charset="-128"/>
                  <a:cs typeface="Arial Unicode MS" pitchFamily="34" charset="-128"/>
                </a:rPr>
                <a:t>LED</a:t>
              </a:r>
            </a:p>
          </p:txBody>
        </p:sp>
        <p:sp>
          <p:nvSpPr>
            <p:cNvPr id="74772" name="AutoShape 15"/>
            <p:cNvSpPr>
              <a:spLocks noChangeArrowheads="1"/>
            </p:cNvSpPr>
            <p:nvPr/>
          </p:nvSpPr>
          <p:spPr bwMode="gray">
            <a:xfrm>
              <a:off x="1697" y="2170"/>
              <a:ext cx="1435" cy="1248"/>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lIns="45720" tIns="0" rIns="45720"/>
            <a:lstStyle/>
            <a:p>
              <a:pPr algn="ctr">
                <a:lnSpc>
                  <a:spcPct val="90000"/>
                </a:lnSpc>
              </a:pPr>
              <a:r>
                <a:rPr lang="cs-CZ" sz="1200" b="1">
                  <a:solidFill>
                    <a:schemeClr val="tx1"/>
                  </a:solidFill>
                  <a:latin typeface="Arial Unicode MS" pitchFamily="34" charset="-128"/>
                  <a:ea typeface="Arial Unicode MS" pitchFamily="34" charset="-128"/>
                  <a:cs typeface="Arial Unicode MS" pitchFamily="34" charset="-128"/>
                </a:rPr>
                <a:t>Vyspělé technologie</a:t>
              </a:r>
              <a:endParaRPr lang="en-US" sz="1200" b="1">
                <a:solidFill>
                  <a:schemeClr val="tx1"/>
                </a:solidFill>
                <a:latin typeface="Arial Unicode MS" pitchFamily="34" charset="-128"/>
                <a:ea typeface="Arial Unicode MS" pitchFamily="34" charset="-128"/>
                <a:cs typeface="Arial Unicode MS" pitchFamily="34" charset="-128"/>
              </a:endParaRPr>
            </a:p>
            <a:p>
              <a:pPr algn="ctr">
                <a:lnSpc>
                  <a:spcPct val="90000"/>
                </a:lnSpc>
              </a:pPr>
              <a:r>
                <a:rPr lang="en-US" sz="1200">
                  <a:solidFill>
                    <a:schemeClr val="tx1"/>
                  </a:solidFill>
                </a:rPr>
                <a:t>17% </a:t>
              </a:r>
              <a:r>
                <a:rPr lang="cs-CZ" sz="1200">
                  <a:solidFill>
                    <a:schemeClr val="tx1"/>
                  </a:solidFill>
                </a:rPr>
                <a:t>obratu</a:t>
              </a:r>
              <a:endParaRPr lang="en-US" sz="1200" baseline="30000">
                <a:solidFill>
                  <a:schemeClr val="tx1"/>
                </a:solidFill>
              </a:endParaRPr>
            </a:p>
          </p:txBody>
        </p:sp>
      </p:grpSp>
      <p:sp>
        <p:nvSpPr>
          <p:cNvPr id="74773" name="AutoShape 15"/>
          <p:cNvSpPr>
            <a:spLocks noChangeArrowheads="1"/>
          </p:cNvSpPr>
          <p:nvPr/>
        </p:nvSpPr>
        <p:spPr bwMode="gray">
          <a:xfrm>
            <a:off x="2108200" y="1365250"/>
            <a:ext cx="1887538" cy="1511300"/>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720" rIns="45720"/>
          <a:lstStyle/>
          <a:p>
            <a:pPr algn="ctr">
              <a:lnSpc>
                <a:spcPct val="90000"/>
              </a:lnSpc>
            </a:pPr>
            <a:r>
              <a:rPr lang="cs-CZ" sz="1400">
                <a:solidFill>
                  <a:schemeClr val="tx1"/>
                </a:solidFill>
                <a:latin typeface="Arial Unicode MS" pitchFamily="34" charset="-128"/>
                <a:ea typeface="Arial Unicode MS" pitchFamily="34" charset="-128"/>
                <a:cs typeface="Arial Unicode MS" pitchFamily="34" charset="-128"/>
              </a:rPr>
              <a:t>Turbínová čerpadla</a:t>
            </a:r>
            <a:endParaRPr lang="en-US" sz="1400">
              <a:solidFill>
                <a:schemeClr val="tx1"/>
              </a:solidFill>
              <a:latin typeface="Arial Unicode MS" pitchFamily="34" charset="-128"/>
              <a:ea typeface="Arial Unicode MS" pitchFamily="34" charset="-128"/>
              <a:cs typeface="Arial Unicode MS" pitchFamily="34" charset="-128"/>
            </a:endParaRPr>
          </a:p>
        </p:txBody>
      </p:sp>
      <p:sp>
        <p:nvSpPr>
          <p:cNvPr id="74774" name="AutoShape 15"/>
          <p:cNvSpPr>
            <a:spLocks noChangeArrowheads="1"/>
          </p:cNvSpPr>
          <p:nvPr/>
        </p:nvSpPr>
        <p:spPr bwMode="gray">
          <a:xfrm>
            <a:off x="4146550" y="1346200"/>
            <a:ext cx="1773238" cy="1511300"/>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720" rIns="45720"/>
          <a:lstStyle/>
          <a:p>
            <a:pPr algn="ctr">
              <a:lnSpc>
                <a:spcPct val="90000"/>
              </a:lnSpc>
            </a:pPr>
            <a:r>
              <a:rPr lang="cs-CZ" sz="1400">
                <a:solidFill>
                  <a:schemeClr val="tx1"/>
                </a:solidFill>
                <a:latin typeface="Arial Unicode MS" pitchFamily="34" charset="-128"/>
                <a:ea typeface="Arial Unicode MS" pitchFamily="34" charset="-128"/>
                <a:cs typeface="Arial Unicode MS" pitchFamily="34" charset="-128"/>
              </a:rPr>
              <a:t>Odsávací</a:t>
            </a:r>
            <a:r>
              <a:rPr lang="en-US" sz="1400">
                <a:solidFill>
                  <a:schemeClr val="tx1"/>
                </a:solidFill>
                <a:latin typeface="Arial Unicode MS" pitchFamily="34" charset="-128"/>
                <a:ea typeface="Arial Unicode MS" pitchFamily="34" charset="-128"/>
                <a:cs typeface="Arial Unicode MS" pitchFamily="34" charset="-128"/>
              </a:rPr>
              <a:t> </a:t>
            </a:r>
            <a:r>
              <a:rPr lang="cs-CZ" sz="1400">
                <a:solidFill>
                  <a:schemeClr val="tx1"/>
                </a:solidFill>
                <a:latin typeface="Arial Unicode MS" pitchFamily="34" charset="-128"/>
                <a:ea typeface="Arial Unicode MS" pitchFamily="34" charset="-128"/>
                <a:cs typeface="Arial Unicode MS" pitchFamily="34" charset="-128"/>
              </a:rPr>
              <a:t>s</a:t>
            </a:r>
            <a:r>
              <a:rPr lang="en-US" sz="1400">
                <a:solidFill>
                  <a:schemeClr val="tx1"/>
                </a:solidFill>
                <a:latin typeface="Arial Unicode MS" pitchFamily="34" charset="-128"/>
                <a:ea typeface="Arial Unicode MS" pitchFamily="34" charset="-128"/>
                <a:cs typeface="Arial Unicode MS" pitchFamily="34" charset="-128"/>
              </a:rPr>
              <a:t>yst</a:t>
            </a:r>
            <a:r>
              <a:rPr lang="cs-CZ" sz="1400">
                <a:solidFill>
                  <a:schemeClr val="tx1"/>
                </a:solidFill>
                <a:latin typeface="Arial Unicode MS" pitchFamily="34" charset="-128"/>
                <a:ea typeface="Arial Unicode MS" pitchFamily="34" charset="-128"/>
                <a:cs typeface="Arial Unicode MS" pitchFamily="34" charset="-128"/>
              </a:rPr>
              <a:t>é</a:t>
            </a:r>
            <a:r>
              <a:rPr lang="en-US" sz="1400">
                <a:solidFill>
                  <a:schemeClr val="tx1"/>
                </a:solidFill>
                <a:latin typeface="Arial Unicode MS" pitchFamily="34" charset="-128"/>
                <a:ea typeface="Arial Unicode MS" pitchFamily="34" charset="-128"/>
                <a:cs typeface="Arial Unicode MS" pitchFamily="34" charset="-128"/>
              </a:rPr>
              <a:t>m</a:t>
            </a:r>
            <a:r>
              <a:rPr lang="cs-CZ" sz="1400">
                <a:solidFill>
                  <a:schemeClr val="tx1"/>
                </a:solidFill>
                <a:latin typeface="Arial Unicode MS" pitchFamily="34" charset="-128"/>
                <a:ea typeface="Arial Unicode MS" pitchFamily="34" charset="-128"/>
                <a:cs typeface="Arial Unicode MS" pitchFamily="34" charset="-128"/>
              </a:rPr>
              <a:t>y</a:t>
            </a:r>
            <a:endParaRPr lang="en-US" sz="1400">
              <a:solidFill>
                <a:schemeClr val="tx1"/>
              </a:solidFill>
              <a:latin typeface="Arial Unicode MS" pitchFamily="34" charset="-128"/>
              <a:ea typeface="Arial Unicode MS" pitchFamily="34" charset="-128"/>
              <a:cs typeface="Arial Unicode MS" pitchFamily="34" charset="-128"/>
            </a:endParaRPr>
          </a:p>
        </p:txBody>
      </p:sp>
      <p:sp>
        <p:nvSpPr>
          <p:cNvPr id="74775" name="AutoShape 15"/>
          <p:cNvSpPr>
            <a:spLocks noChangeArrowheads="1"/>
          </p:cNvSpPr>
          <p:nvPr/>
        </p:nvSpPr>
        <p:spPr bwMode="gray">
          <a:xfrm>
            <a:off x="6061075" y="1346200"/>
            <a:ext cx="1773238" cy="1511300"/>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720" rIns="45720"/>
          <a:lstStyle/>
          <a:p>
            <a:pPr algn="ctr">
              <a:lnSpc>
                <a:spcPct val="90000"/>
              </a:lnSpc>
            </a:pPr>
            <a:r>
              <a:rPr lang="cs-CZ" sz="1400">
                <a:solidFill>
                  <a:schemeClr val="tx1"/>
                </a:solidFill>
                <a:latin typeface="Arial Unicode MS" pitchFamily="34" charset="-128"/>
                <a:ea typeface="Arial Unicode MS" pitchFamily="34" charset="-128"/>
                <a:cs typeface="Arial Unicode MS" pitchFamily="34" charset="-128"/>
              </a:rPr>
              <a:t>Integrovaná řešení</a:t>
            </a:r>
            <a:endParaRPr lang="en-US" sz="1400">
              <a:solidFill>
                <a:schemeClr val="tx1"/>
              </a:solidFill>
              <a:latin typeface="Arial Unicode MS" pitchFamily="34" charset="-128"/>
              <a:ea typeface="Arial Unicode MS" pitchFamily="34" charset="-128"/>
              <a:cs typeface="Arial Unicode MS" pitchFamily="34" charset="-128"/>
            </a:endParaRPr>
          </a:p>
        </p:txBody>
      </p:sp>
      <p:sp>
        <p:nvSpPr>
          <p:cNvPr id="74776" name="AutoShape 15"/>
          <p:cNvSpPr>
            <a:spLocks noChangeArrowheads="1"/>
          </p:cNvSpPr>
          <p:nvPr/>
        </p:nvSpPr>
        <p:spPr bwMode="gray">
          <a:xfrm>
            <a:off x="7974013" y="1346200"/>
            <a:ext cx="1773237" cy="1511300"/>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5720" rIns="45720"/>
          <a:lstStyle/>
          <a:p>
            <a:pPr algn="ctr">
              <a:lnSpc>
                <a:spcPct val="90000"/>
              </a:lnSpc>
            </a:pPr>
            <a:r>
              <a:rPr lang="cs-CZ" sz="1400">
                <a:solidFill>
                  <a:schemeClr val="tx1"/>
                </a:solidFill>
                <a:latin typeface="Arial Unicode MS" pitchFamily="34" charset="-128"/>
                <a:ea typeface="Arial Unicode MS" pitchFamily="34" charset="-128"/>
                <a:cs typeface="Arial Unicode MS" pitchFamily="34" charset="-128"/>
              </a:rPr>
              <a:t>Další vybavení</a:t>
            </a:r>
            <a:endParaRPr lang="en-US" sz="1400">
              <a:solidFill>
                <a:schemeClr val="tx1"/>
              </a:solidFill>
              <a:latin typeface="Arial Unicode MS" pitchFamily="34" charset="-128"/>
              <a:ea typeface="Arial Unicode MS" pitchFamily="34" charset="-128"/>
              <a:cs typeface="Arial Unicode MS" pitchFamily="34" charset="-128"/>
            </a:endParaRPr>
          </a:p>
        </p:txBody>
      </p:sp>
      <p:pic>
        <p:nvPicPr>
          <p:cNvPr id="74777" name="Picture 44" descr="ActiveX%20Ion%20Gauge%2004"/>
          <p:cNvPicPr>
            <a:picLocks noChangeAspect="1" noChangeArrowheads="1"/>
          </p:cNvPicPr>
          <p:nvPr/>
        </p:nvPicPr>
        <p:blipFill>
          <a:blip r:embed="rId15">
            <a:extLst>
              <a:ext uri="{28A0092B-C50C-407E-A947-70E740481C1C}">
                <a14:useLocalDpi xmlns:a14="http://schemas.microsoft.com/office/drawing/2010/main" val="0"/>
              </a:ext>
            </a:extLst>
          </a:blip>
          <a:srcRect t="2869" b="2869"/>
          <a:stretch>
            <a:fillRect/>
          </a:stretch>
        </p:blipFill>
        <p:spPr bwMode="gray">
          <a:xfrm>
            <a:off x="8275638" y="193675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8" name="Picture 45" descr="APG%20100%20Pirani%20Gauge%20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9034463" y="1944688"/>
            <a:ext cx="4587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9" name="Picture 46" descr="CF_Flange_Fittings_22050-1C"/>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a:off x="8239125" y="2427288"/>
            <a:ext cx="438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0" name="Picture 47" descr="RV3RotaryPump"/>
          <p:cNvPicPr>
            <a:picLocks noChangeAspect="1" noChangeArrowheads="1"/>
          </p:cNvPicPr>
          <p:nvPr/>
        </p:nvPicPr>
        <p:blipFill>
          <a:blip r:embed="rId18">
            <a:extLst>
              <a:ext uri="{28A0092B-C50C-407E-A947-70E740481C1C}">
                <a14:useLocalDpi xmlns:a14="http://schemas.microsoft.com/office/drawing/2010/main" val="0"/>
              </a:ext>
            </a:extLst>
          </a:blip>
          <a:srcRect t="1660" b="2075"/>
          <a:stretch>
            <a:fillRect/>
          </a:stretch>
        </p:blipFill>
        <p:spPr bwMode="gray">
          <a:xfrm>
            <a:off x="9024938" y="2411413"/>
            <a:ext cx="477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81" name="Rectangle 34"/>
          <p:cNvSpPr>
            <a:spLocks noChangeArrowheads="1"/>
          </p:cNvSpPr>
          <p:nvPr>
            <p:custDataLst>
              <p:tags r:id="rId1"/>
            </p:custDataLst>
          </p:nvPr>
        </p:nvSpPr>
        <p:spPr bwMode="gray">
          <a:xfrm>
            <a:off x="484188" y="6027738"/>
            <a:ext cx="89582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193" bIns="17193" anchor="b"/>
          <a:lstStyle/>
          <a:p>
            <a:pPr marL="227013" indent="-227013" eaLnBrk="0" hangingPunct="0">
              <a:lnSpc>
                <a:spcPct val="90000"/>
              </a:lnSpc>
              <a:buClr>
                <a:srgbClr val="000000"/>
              </a:buClr>
              <a:buFont typeface="Wingdings 2" pitchFamily="18" charset="2"/>
              <a:buNone/>
            </a:pPr>
            <a:r>
              <a:rPr lang="en-US" sz="1600" i="1"/>
              <a:t>___________________________</a:t>
            </a:r>
            <a:endParaRPr lang="en-GB" sz="1600" i="1"/>
          </a:p>
          <a:p>
            <a:pPr marL="227013" indent="-227013" eaLnBrk="0" hangingPunct="0">
              <a:lnSpc>
                <a:spcPct val="90000"/>
              </a:lnSpc>
              <a:buClr>
                <a:srgbClr val="000000"/>
              </a:buClr>
              <a:buFont typeface="Wingdings" pitchFamily="2" charset="2"/>
              <a:buAutoNum type="arabicPeriod"/>
            </a:pPr>
            <a:r>
              <a:rPr lang="en-US" sz="900" i="1">
                <a:latin typeface="Arial Unicode MS" pitchFamily="34" charset="-128"/>
                <a:ea typeface="Arial Unicode MS" pitchFamily="34" charset="-128"/>
                <a:cs typeface="Arial Unicode MS" pitchFamily="34" charset="-128"/>
              </a:rPr>
              <a:t>% </a:t>
            </a:r>
            <a:r>
              <a:rPr lang="cs-CZ" sz="900" i="1">
                <a:latin typeface="Arial Unicode MS" pitchFamily="34" charset="-128"/>
                <a:ea typeface="Arial Unicode MS" pitchFamily="34" charset="-128"/>
                <a:cs typeface="Arial Unicode MS" pitchFamily="34" charset="-128"/>
              </a:rPr>
              <a:t>obratu na základě</a:t>
            </a:r>
            <a:r>
              <a:rPr lang="en-US" sz="900" i="1">
                <a:latin typeface="Arial Unicode MS" pitchFamily="34" charset="-128"/>
                <a:ea typeface="Arial Unicode MS" pitchFamily="34" charset="-128"/>
                <a:cs typeface="Arial Unicode MS" pitchFamily="34" charset="-128"/>
              </a:rPr>
              <a:t> </a:t>
            </a:r>
            <a:r>
              <a:rPr lang="cs-CZ" sz="900" i="1">
                <a:latin typeface="Arial Unicode MS" pitchFamily="34" charset="-128"/>
                <a:ea typeface="Arial Unicode MS" pitchFamily="34" charset="-128"/>
                <a:cs typeface="Arial Unicode MS" pitchFamily="34" charset="-128"/>
              </a:rPr>
              <a:t>obratu roku 2011</a:t>
            </a:r>
            <a:endParaRPr lang="en-US" sz="900" i="1">
              <a:latin typeface="Arial Unicode MS" pitchFamily="34" charset="-128"/>
              <a:ea typeface="Arial Unicode MS" pitchFamily="34" charset="-128"/>
              <a:cs typeface="Arial Unicode MS" pitchFamily="34" charset="-128"/>
            </a:endParaRPr>
          </a:p>
          <a:p>
            <a:pPr marL="227013" indent="-227013" eaLnBrk="0" hangingPunct="0">
              <a:lnSpc>
                <a:spcPct val="90000"/>
              </a:lnSpc>
              <a:buClr>
                <a:srgbClr val="000000"/>
              </a:buClr>
              <a:buFont typeface="Wingdings" pitchFamily="2" charset="2"/>
              <a:buAutoNum type="arabicPeriod"/>
            </a:pPr>
            <a:r>
              <a:rPr lang="en-US" sz="900" i="1">
                <a:latin typeface="Arial Unicode MS" pitchFamily="34" charset="-128"/>
                <a:ea typeface="Arial Unicode MS" pitchFamily="34" charset="-128"/>
                <a:cs typeface="Arial Unicode MS" pitchFamily="34" charset="-128"/>
              </a:rPr>
              <a:t>2011 VLSI Research and ISVT data.</a:t>
            </a:r>
            <a:endParaRPr lang="cs-CZ" sz="900" i="1">
              <a:latin typeface="Arial Unicode MS" pitchFamily="34" charset="-128"/>
              <a:ea typeface="Arial Unicode MS" pitchFamily="34" charset="-128"/>
              <a:cs typeface="Arial Unicode MS" pitchFamily="34" charset="-128"/>
            </a:endParaRPr>
          </a:p>
        </p:txBody>
      </p:sp>
      <p:pic>
        <p:nvPicPr>
          <p:cNvPr id="74782" name="Picture 2"/>
          <p:cNvPicPr>
            <a:picLocks noChangeAspect="1" noChangeArrowheads="1"/>
          </p:cNvPicPr>
          <p:nvPr/>
        </p:nvPicPr>
        <p:blipFill>
          <a:blip r:embed="rId19">
            <a:extLst>
              <a:ext uri="{28A0092B-C50C-407E-A947-70E740481C1C}">
                <a14:useLocalDpi xmlns:a14="http://schemas.microsoft.com/office/drawing/2010/main" val="0"/>
              </a:ext>
            </a:extLst>
          </a:blip>
          <a:srcRect b="22755"/>
          <a:stretch>
            <a:fillRect/>
          </a:stretch>
        </p:blipFill>
        <p:spPr bwMode="gray">
          <a:xfrm>
            <a:off x="7572375" y="3943350"/>
            <a:ext cx="1974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83" name="AutoShape 15"/>
          <p:cNvSpPr>
            <a:spLocks noChangeArrowheads="1"/>
          </p:cNvSpPr>
          <p:nvPr/>
        </p:nvSpPr>
        <p:spPr bwMode="gray">
          <a:xfrm>
            <a:off x="7500938" y="4513263"/>
            <a:ext cx="2189162" cy="923925"/>
          </a:xfrm>
          <a:prstGeom prst="roundRect">
            <a:avLst>
              <a:gd name="adj" fmla="val 28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36000"/>
          <a:lstStyle/>
          <a:p>
            <a:pPr marL="266700" indent="-149225">
              <a:lnSpc>
                <a:spcPct val="110000"/>
              </a:lnSpc>
              <a:spcBef>
                <a:spcPct val="40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Cca </a:t>
            </a:r>
            <a:r>
              <a:rPr lang="en-GB" sz="1200">
                <a:latin typeface="Arial Unicode MS" pitchFamily="34" charset="-128"/>
                <a:ea typeface="Arial Unicode MS" pitchFamily="34" charset="-128"/>
                <a:cs typeface="Arial Unicode MS" pitchFamily="34" charset="-128"/>
              </a:rPr>
              <a:t>$1.1</a:t>
            </a:r>
            <a:r>
              <a:rPr lang="cs-CZ" sz="1200">
                <a:latin typeface="Arial Unicode MS" pitchFamily="34" charset="-128"/>
                <a:ea typeface="Arial Unicode MS" pitchFamily="34" charset="-128"/>
                <a:cs typeface="Arial Unicode MS" pitchFamily="34" charset="-128"/>
              </a:rPr>
              <a:t>mld</a:t>
            </a:r>
            <a:endParaRPr lang="en-GB" sz="1200" baseline="30000">
              <a:latin typeface="Arial Unicode MS" pitchFamily="34" charset="-128"/>
              <a:ea typeface="Arial Unicode MS" pitchFamily="34" charset="-128"/>
              <a:cs typeface="Arial Unicode MS" pitchFamily="34" charset="-128"/>
            </a:endParaRPr>
          </a:p>
          <a:p>
            <a:pPr marL="266700" indent="-149225" algn="just">
              <a:lnSpc>
                <a:spcPct val="110000"/>
              </a:lnSpc>
              <a:spcBef>
                <a:spcPct val="40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Celosvětově instalováno</a:t>
            </a:r>
          </a:p>
          <a:p>
            <a:pPr marL="266700" indent="-149225" algn="just">
              <a:lnSpc>
                <a:spcPct val="110000"/>
              </a:lnSpc>
              <a:spcBef>
                <a:spcPct val="40000"/>
              </a:spcBef>
              <a:buClr>
                <a:schemeClr val="accent2"/>
              </a:buClr>
              <a:buFont typeface="Wingdings 2" pitchFamily="18" charset="2"/>
              <a:buNone/>
            </a:pPr>
            <a:r>
              <a:rPr lang="cs-CZ" sz="1200">
                <a:latin typeface="Arial Unicode MS" pitchFamily="34" charset="-128"/>
                <a:ea typeface="Arial Unicode MS" pitchFamily="34" charset="-128"/>
                <a:cs typeface="Arial Unicode MS" pitchFamily="34" charset="-128"/>
              </a:rPr>
              <a:t>	</a:t>
            </a:r>
            <a:r>
              <a:rPr lang="en-GB" sz="1200">
                <a:latin typeface="Arial Unicode MS" pitchFamily="34" charset="-128"/>
                <a:ea typeface="Arial Unicode MS" pitchFamily="34" charset="-128"/>
                <a:cs typeface="Arial Unicode MS" pitchFamily="34" charset="-128"/>
              </a:rPr>
              <a:t>750</a:t>
            </a:r>
            <a:r>
              <a:rPr lang="cs-CZ" sz="1200">
                <a:latin typeface="Arial Unicode MS" pitchFamily="34" charset="-128"/>
                <a:ea typeface="Arial Unicode MS" pitchFamily="34" charset="-128"/>
                <a:cs typeface="Arial Unicode MS" pitchFamily="34" charset="-128"/>
              </a:rPr>
              <a:t> tis.</a:t>
            </a:r>
            <a:r>
              <a:rPr lang="en-GB" sz="1200">
                <a:latin typeface="Arial Unicode MS" pitchFamily="34" charset="-128"/>
                <a:ea typeface="Arial Unicode MS" pitchFamily="34" charset="-128"/>
                <a:cs typeface="Arial Unicode MS" pitchFamily="34" charset="-128"/>
              </a:rPr>
              <a:t> </a:t>
            </a:r>
            <a:r>
              <a:rPr lang="cs-CZ" sz="1200">
                <a:latin typeface="Arial Unicode MS" pitchFamily="34" charset="-128"/>
                <a:ea typeface="Arial Unicode MS" pitchFamily="34" charset="-128"/>
                <a:cs typeface="Arial Unicode MS" pitchFamily="34" charset="-128"/>
              </a:rPr>
              <a:t>čerpadel</a:t>
            </a:r>
          </a:p>
        </p:txBody>
      </p:sp>
      <p:sp>
        <p:nvSpPr>
          <p:cNvPr id="74784" name="AutoShape 15"/>
          <p:cNvSpPr>
            <a:spLocks noChangeArrowheads="1"/>
          </p:cNvSpPr>
          <p:nvPr/>
        </p:nvSpPr>
        <p:spPr bwMode="gray">
          <a:xfrm>
            <a:off x="7481888" y="3419475"/>
            <a:ext cx="2239962" cy="2019300"/>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lIns="45720" tIns="0" rIns="45720"/>
          <a:lstStyle/>
          <a:p>
            <a:pPr algn="ctr">
              <a:lnSpc>
                <a:spcPct val="90000"/>
              </a:lnSpc>
            </a:pPr>
            <a:r>
              <a:rPr lang="en-US" sz="1200" b="1">
                <a:solidFill>
                  <a:schemeClr val="tx1"/>
                </a:solidFill>
                <a:latin typeface="Arial Unicode MS" pitchFamily="34" charset="-128"/>
                <a:ea typeface="Arial Unicode MS" pitchFamily="34" charset="-128"/>
                <a:cs typeface="Arial Unicode MS" pitchFamily="34" charset="-128"/>
              </a:rPr>
              <a:t>Serv</a:t>
            </a:r>
            <a:r>
              <a:rPr lang="cs-CZ" sz="1200" b="1">
                <a:solidFill>
                  <a:schemeClr val="tx1"/>
                </a:solidFill>
                <a:latin typeface="Arial Unicode MS" pitchFamily="34" charset="-128"/>
                <a:ea typeface="Arial Unicode MS" pitchFamily="34" charset="-128"/>
                <a:cs typeface="Arial Unicode MS" pitchFamily="34" charset="-128"/>
              </a:rPr>
              <a:t>is a opravy</a:t>
            </a:r>
            <a:endParaRPr lang="en-US" sz="1200" b="1">
              <a:solidFill>
                <a:schemeClr val="tx1"/>
              </a:solidFill>
              <a:latin typeface="Arial Unicode MS" pitchFamily="34" charset="-128"/>
              <a:ea typeface="Arial Unicode MS" pitchFamily="34" charset="-128"/>
              <a:cs typeface="Arial Unicode MS" pitchFamily="34" charset="-128"/>
            </a:endParaRPr>
          </a:p>
          <a:p>
            <a:pPr algn="ctr">
              <a:lnSpc>
                <a:spcPct val="90000"/>
              </a:lnSpc>
            </a:pPr>
            <a:r>
              <a:rPr lang="en-US" sz="1200">
                <a:solidFill>
                  <a:schemeClr val="tx1"/>
                </a:solidFill>
              </a:rPr>
              <a:t>22% </a:t>
            </a:r>
            <a:r>
              <a:rPr lang="cs-CZ" sz="1200">
                <a:solidFill>
                  <a:schemeClr val="tx1"/>
                </a:solidFill>
              </a:rPr>
              <a:t>obratu</a:t>
            </a:r>
            <a:r>
              <a:rPr lang="en-US" sz="1200">
                <a:solidFill>
                  <a:schemeClr val="tx1"/>
                </a:solidFill>
              </a:rPr>
              <a:t> </a:t>
            </a:r>
            <a:endParaRPr lang="en-US" sz="1200" baseline="30000">
              <a:solidFill>
                <a:schemeClr val="tx1"/>
              </a:solidFill>
            </a:endParaRPr>
          </a:p>
        </p:txBody>
      </p:sp>
      <p:sp>
        <p:nvSpPr>
          <p:cNvPr id="74785" name="AutoShape 54"/>
          <p:cNvSpPr>
            <a:spLocks noChangeArrowheads="1"/>
          </p:cNvSpPr>
          <p:nvPr>
            <p:custDataLst>
              <p:tags r:id="rId2"/>
            </p:custDataLst>
          </p:nvPr>
        </p:nvSpPr>
        <p:spPr bwMode="gray">
          <a:xfrm>
            <a:off x="344488" y="5486400"/>
            <a:ext cx="4678362" cy="320675"/>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3515" tIns="43515" rIns="43515" bIns="43515" anchor="ctr"/>
          <a:lstStyle/>
          <a:p>
            <a:pPr algn="ctr">
              <a:lnSpc>
                <a:spcPct val="95000"/>
              </a:lnSpc>
              <a:spcAft>
                <a:spcPct val="5000"/>
              </a:spcAft>
            </a:pPr>
            <a:r>
              <a:rPr lang="en-GB" sz="1500" b="1">
                <a:solidFill>
                  <a:schemeClr val="tx1"/>
                </a:solidFill>
              </a:rPr>
              <a:t>$2</a:t>
            </a:r>
            <a:r>
              <a:rPr lang="cs-CZ" sz="1500" b="1">
                <a:solidFill>
                  <a:schemeClr val="tx1"/>
                </a:solidFill>
              </a:rPr>
              <a:t>,</a:t>
            </a:r>
            <a:r>
              <a:rPr lang="en-GB" sz="1500" b="1">
                <a:solidFill>
                  <a:schemeClr val="tx1"/>
                </a:solidFill>
              </a:rPr>
              <a:t>6</a:t>
            </a:r>
            <a:r>
              <a:rPr lang="cs-CZ" sz="1500" b="1">
                <a:solidFill>
                  <a:schemeClr val="tx1"/>
                </a:solidFill>
              </a:rPr>
              <a:t>mld</a:t>
            </a:r>
            <a:r>
              <a:rPr lang="en-GB" sz="1500" b="1">
                <a:solidFill>
                  <a:schemeClr val="tx1"/>
                </a:solidFill>
              </a:rPr>
              <a:t> </a:t>
            </a:r>
            <a:r>
              <a:rPr lang="en-GB" sz="1500" b="1" baseline="30000">
                <a:solidFill>
                  <a:schemeClr val="tx1"/>
                </a:solidFill>
              </a:rPr>
              <a:t>(2)</a:t>
            </a:r>
          </a:p>
        </p:txBody>
      </p:sp>
      <p:grpSp>
        <p:nvGrpSpPr>
          <p:cNvPr id="74786" name="Group 46"/>
          <p:cNvGrpSpPr>
            <a:grpSpLocks/>
          </p:cNvGrpSpPr>
          <p:nvPr/>
        </p:nvGrpSpPr>
        <p:grpSpPr bwMode="auto">
          <a:xfrm>
            <a:off x="5133975" y="3409950"/>
            <a:ext cx="2239963" cy="2397125"/>
            <a:chOff x="3211" y="2148"/>
            <a:chExt cx="1411" cy="1510"/>
          </a:xfrm>
        </p:grpSpPr>
        <p:pic>
          <p:nvPicPr>
            <p:cNvPr id="74787" name="Picture 3"/>
            <p:cNvPicPr>
              <a:picLocks noChangeAspect="1" noChangeArrowheads="1"/>
            </p:cNvPicPr>
            <p:nvPr/>
          </p:nvPicPr>
          <p:blipFill>
            <a:blip r:embed="rId20">
              <a:extLst>
                <a:ext uri="{28A0092B-C50C-407E-A947-70E740481C1C}">
                  <a14:useLocalDpi xmlns:a14="http://schemas.microsoft.com/office/drawing/2010/main" val="0"/>
                </a:ext>
              </a:extLst>
            </a:blip>
            <a:srcRect t="11920" b="10837"/>
            <a:stretch>
              <a:fillRect/>
            </a:stretch>
          </p:blipFill>
          <p:spPr bwMode="gray">
            <a:xfrm>
              <a:off x="3300" y="2485"/>
              <a:ext cx="1244"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88" name="AutoShape 15"/>
            <p:cNvSpPr>
              <a:spLocks noChangeArrowheads="1"/>
            </p:cNvSpPr>
            <p:nvPr/>
          </p:nvSpPr>
          <p:spPr bwMode="gray">
            <a:xfrm>
              <a:off x="3211" y="2842"/>
              <a:ext cx="1411" cy="556"/>
            </a:xfrm>
            <a:prstGeom prst="roundRect">
              <a:avLst>
                <a:gd name="adj" fmla="val 28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36000"/>
            <a:lstStyle/>
            <a:p>
              <a:pPr marL="344488" indent="-227013">
                <a:spcBef>
                  <a:spcPct val="15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Výzkum a vývoj</a:t>
              </a:r>
              <a:endParaRPr lang="en-GB" sz="1200">
                <a:latin typeface="Arial Unicode MS" pitchFamily="34" charset="-128"/>
                <a:ea typeface="Arial Unicode MS" pitchFamily="34" charset="-128"/>
                <a:cs typeface="Arial Unicode MS" pitchFamily="34" charset="-128"/>
              </a:endParaRPr>
            </a:p>
            <a:p>
              <a:pPr marL="344488" indent="-227013">
                <a:spcBef>
                  <a:spcPct val="15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Vědecké přístroje</a:t>
              </a:r>
              <a:endParaRPr lang="en-GB" sz="1200">
                <a:latin typeface="Arial Unicode MS" pitchFamily="34" charset="-128"/>
                <a:ea typeface="Arial Unicode MS" pitchFamily="34" charset="-128"/>
                <a:cs typeface="Arial Unicode MS" pitchFamily="34" charset="-128"/>
              </a:endParaRPr>
            </a:p>
            <a:p>
              <a:pPr marL="344488" indent="-227013">
                <a:spcBef>
                  <a:spcPct val="15000"/>
                </a:spcBef>
                <a:buClr>
                  <a:schemeClr val="accent2"/>
                </a:buClr>
                <a:buFont typeface="Wingdings 2" pitchFamily="18" charset="2"/>
                <a:buChar char="¡"/>
              </a:pPr>
              <a:r>
                <a:rPr lang="cs-CZ" sz="1200">
                  <a:ea typeface="Arial Unicode MS" pitchFamily="34" charset="-128"/>
                  <a:cs typeface="Arial Unicode MS" pitchFamily="34" charset="-128"/>
                </a:rPr>
                <a:t>Industriální přístroje</a:t>
              </a:r>
              <a:endParaRPr lang="en-GB" sz="1200">
                <a:ea typeface="Arial Unicode MS" pitchFamily="34" charset="-128"/>
                <a:cs typeface="Arial Unicode MS" pitchFamily="34" charset="-128"/>
              </a:endParaRPr>
            </a:p>
            <a:p>
              <a:pPr marL="344488" indent="-227013">
                <a:spcBef>
                  <a:spcPct val="15000"/>
                </a:spcBef>
                <a:buClr>
                  <a:schemeClr val="accent2"/>
                </a:buClr>
                <a:buFont typeface="Wingdings 2" pitchFamily="18" charset="2"/>
                <a:buChar char="¡"/>
              </a:pPr>
              <a:r>
                <a:rPr lang="cs-CZ" sz="1200">
                  <a:latin typeface="Arial Unicode MS" pitchFamily="34" charset="-128"/>
                  <a:ea typeface="Arial Unicode MS" pitchFamily="34" charset="-128"/>
                  <a:cs typeface="Arial Unicode MS" pitchFamily="34" charset="-128"/>
                </a:rPr>
                <a:t>Chemický průmysl</a:t>
              </a:r>
              <a:endParaRPr lang="en-GB" sz="1200">
                <a:latin typeface="Arial Unicode MS" pitchFamily="34" charset="-128"/>
                <a:ea typeface="Arial Unicode MS" pitchFamily="34" charset="-128"/>
                <a:cs typeface="Arial Unicode MS" pitchFamily="34" charset="-128"/>
              </a:endParaRPr>
            </a:p>
          </p:txBody>
        </p:sp>
        <p:sp>
          <p:nvSpPr>
            <p:cNvPr id="74789" name="AutoShape 15"/>
            <p:cNvSpPr>
              <a:spLocks noChangeArrowheads="1"/>
            </p:cNvSpPr>
            <p:nvPr/>
          </p:nvSpPr>
          <p:spPr bwMode="gray">
            <a:xfrm>
              <a:off x="3211" y="2148"/>
              <a:ext cx="1411" cy="1278"/>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lIns="45720" tIns="0" rIns="45720"/>
            <a:lstStyle/>
            <a:p>
              <a:pPr algn="ctr">
                <a:lnSpc>
                  <a:spcPct val="90000"/>
                </a:lnSpc>
              </a:pPr>
              <a:r>
                <a:rPr lang="cs-CZ" sz="1200" b="1">
                  <a:solidFill>
                    <a:schemeClr val="tx1"/>
                  </a:solidFill>
                  <a:latin typeface="Arial Unicode MS" pitchFamily="34" charset="-128"/>
                  <a:ea typeface="Arial Unicode MS" pitchFamily="34" charset="-128"/>
                  <a:cs typeface="Arial Unicode MS" pitchFamily="34" charset="-128"/>
                </a:rPr>
                <a:t>Další odvětví</a:t>
              </a:r>
              <a:endParaRPr lang="en-US" sz="1200" b="1">
                <a:solidFill>
                  <a:schemeClr val="tx1"/>
                </a:solidFill>
                <a:latin typeface="Arial Unicode MS" pitchFamily="34" charset="-128"/>
                <a:ea typeface="Arial Unicode MS" pitchFamily="34" charset="-128"/>
                <a:cs typeface="Arial Unicode MS" pitchFamily="34" charset="-128"/>
              </a:endParaRPr>
            </a:p>
            <a:p>
              <a:pPr algn="ctr">
                <a:lnSpc>
                  <a:spcPct val="90000"/>
                </a:lnSpc>
              </a:pPr>
              <a:r>
                <a:rPr lang="en-US" sz="1200">
                  <a:solidFill>
                    <a:schemeClr val="tx1"/>
                  </a:solidFill>
                </a:rPr>
                <a:t>25% </a:t>
              </a:r>
              <a:r>
                <a:rPr lang="cs-CZ" sz="1200">
                  <a:solidFill>
                    <a:schemeClr val="tx1"/>
                  </a:solidFill>
                </a:rPr>
                <a:t>obratu</a:t>
              </a:r>
              <a:endParaRPr lang="en-US" sz="1300" baseline="30000">
                <a:solidFill>
                  <a:schemeClr val="tx1"/>
                </a:solidFill>
              </a:endParaRPr>
            </a:p>
          </p:txBody>
        </p:sp>
        <p:sp>
          <p:nvSpPr>
            <p:cNvPr id="74790" name="AutoShape 55"/>
            <p:cNvSpPr>
              <a:spLocks noChangeArrowheads="1"/>
            </p:cNvSpPr>
            <p:nvPr>
              <p:custDataLst>
                <p:tags r:id="rId3"/>
              </p:custDataLst>
            </p:nvPr>
          </p:nvSpPr>
          <p:spPr bwMode="gray">
            <a:xfrm>
              <a:off x="3211" y="3456"/>
              <a:ext cx="1411" cy="202"/>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43515" tIns="43515" rIns="43515" bIns="43515" anchor="ctr"/>
            <a:lstStyle/>
            <a:p>
              <a:pPr algn="ctr">
                <a:lnSpc>
                  <a:spcPct val="95000"/>
                </a:lnSpc>
                <a:spcAft>
                  <a:spcPct val="5000"/>
                </a:spcAft>
              </a:pPr>
              <a:r>
                <a:rPr lang="en-GB" sz="1500" b="1">
                  <a:solidFill>
                    <a:schemeClr val="tx1"/>
                  </a:solidFill>
                </a:rPr>
                <a:t>$3</a:t>
              </a:r>
              <a:r>
                <a:rPr lang="cs-CZ" sz="1500" b="1">
                  <a:solidFill>
                    <a:schemeClr val="tx1"/>
                  </a:solidFill>
                </a:rPr>
                <a:t>,</a:t>
              </a:r>
              <a:r>
                <a:rPr lang="en-GB" sz="1500" b="1">
                  <a:solidFill>
                    <a:schemeClr val="tx1"/>
                  </a:solidFill>
                </a:rPr>
                <a:t>3</a:t>
              </a:r>
              <a:r>
                <a:rPr lang="cs-CZ" sz="1500" b="1">
                  <a:solidFill>
                    <a:schemeClr val="tx1"/>
                  </a:solidFill>
                </a:rPr>
                <a:t>mld</a:t>
              </a:r>
              <a:r>
                <a:rPr lang="en-GB" sz="1500" b="1">
                  <a:solidFill>
                    <a:schemeClr val="tx1"/>
                  </a:solidFill>
                </a:rPr>
                <a:t> </a:t>
              </a:r>
              <a:r>
                <a:rPr lang="en-GB" sz="1500" b="1" baseline="30000">
                  <a:solidFill>
                    <a:schemeClr val="tx1"/>
                  </a:solidFill>
                </a:rPr>
                <a:t>(2)</a:t>
              </a:r>
            </a:p>
          </p:txBody>
        </p:sp>
      </p:grpSp>
      <p:sp>
        <p:nvSpPr>
          <p:cNvPr id="74791" name="Rectangle 42"/>
          <p:cNvSpPr>
            <a:spLocks noGrp="1" noChangeArrowheads="1"/>
          </p:cNvSpPr>
          <p:nvPr>
            <p:ph type="title" idx="4294967295"/>
          </p:nvPr>
        </p:nvSpPr>
        <p:spPr>
          <a:xfrm>
            <a:off x="261938" y="195263"/>
            <a:ext cx="9328150" cy="458787"/>
          </a:xfrm>
        </p:spPr>
        <p:txBody>
          <a:bodyPr anchor="b"/>
          <a:lstStyle/>
          <a:p>
            <a:r>
              <a:rPr lang="cs-CZ" b="0" smtClean="0">
                <a:latin typeface="Arial Unicode MS" pitchFamily="34" charset="-128"/>
                <a:ea typeface="Arial Unicode MS" pitchFamily="34" charset="-128"/>
                <a:cs typeface="Arial Unicode MS" pitchFamily="34" charset="-128"/>
              </a:rPr>
              <a:t>Široké portfolio produktů obslouží různorodé trhy</a:t>
            </a:r>
            <a:endParaRPr lang="en-US" b="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cs-CZ" smtClean="0"/>
              <a:t>Příklad</a:t>
            </a:r>
            <a:endParaRPr lang="en-GB" smtClean="0"/>
          </a:p>
        </p:txBody>
      </p:sp>
      <p:graphicFrame>
        <p:nvGraphicFramePr>
          <p:cNvPr id="190644" name="Group 180"/>
          <p:cNvGraphicFramePr>
            <a:graphicFrameLocks noGrp="1"/>
          </p:cNvGraphicFramePr>
          <p:nvPr>
            <p:ph idx="1"/>
          </p:nvPr>
        </p:nvGraphicFramePr>
        <p:xfrm>
          <a:off x="560388" y="1196975"/>
          <a:ext cx="8929687" cy="5105400"/>
        </p:xfrm>
        <a:graphic>
          <a:graphicData uri="http://schemas.openxmlformats.org/drawingml/2006/table">
            <a:tbl>
              <a:tblPr/>
              <a:tblGrid>
                <a:gridCol w="6369050"/>
                <a:gridCol w="2560637"/>
              </a:tblGrid>
              <a:tr h="665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Materiálové náklady</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8</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cap="fla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Mzdové náklady</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5</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Výrobn</a:t>
                      </a:r>
                      <a:r>
                        <a:rPr kumimoji="0" lang="cs-CZ" sz="2200" b="0" i="0" u="none" strike="noStrike" cap="none" normalizeH="0" baseline="0" smtClean="0">
                          <a:ln>
                            <a:noFill/>
                          </a:ln>
                          <a:solidFill>
                            <a:srgbClr val="000000"/>
                          </a:solidFill>
                          <a:effectLst/>
                          <a:latin typeface="Arial" charset="0"/>
                          <a:cs typeface="Arial" charset="0"/>
                        </a:rPr>
                        <a:t>í re</a:t>
                      </a:r>
                      <a:r>
                        <a:rPr kumimoji="0" lang="cs-CZ" sz="2200" b="0" i="0" u="none" strike="noStrike" cap="none" normalizeH="0" baseline="0" smtClean="0">
                          <a:ln>
                            <a:noFill/>
                          </a:ln>
                          <a:solidFill>
                            <a:srgbClr val="000000"/>
                          </a:solidFill>
                          <a:effectLst/>
                          <a:latin typeface="Times New Roman" pitchFamily="18" charset="0"/>
                          <a:cs typeface="Times New Roman" pitchFamily="18" charset="0"/>
                        </a:rPr>
                        <a:t>ž</a:t>
                      </a:r>
                      <a:r>
                        <a:rPr kumimoji="0" lang="cs-CZ" sz="2200" b="0" i="0" u="none" strike="noStrike" cap="none" normalizeH="0" baseline="0" smtClean="0">
                          <a:ln>
                            <a:noFill/>
                          </a:ln>
                          <a:solidFill>
                            <a:srgbClr val="000000"/>
                          </a:solidFill>
                          <a:effectLst/>
                          <a:latin typeface="Arial" charset="0"/>
                          <a:cs typeface="Arial" charset="0"/>
                        </a:rPr>
                        <a:t>ie </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2</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4508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Fixní výrobní režie</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5</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Skute</a:t>
                      </a:r>
                      <a:r>
                        <a:rPr kumimoji="0" lang="cs-CZ" sz="2200" b="0" i="0" u="none" strike="noStrike" cap="none" normalizeH="0" baseline="0" smtClean="0">
                          <a:ln>
                            <a:noFill/>
                          </a:ln>
                          <a:solidFill>
                            <a:srgbClr val="000000"/>
                          </a:solidFill>
                          <a:effectLst/>
                          <a:latin typeface="Times New Roman" pitchFamily="18" charset="0"/>
                          <a:cs typeface="Times New Roman" pitchFamily="18" charset="0"/>
                        </a:rPr>
                        <a:t>č</a:t>
                      </a:r>
                      <a:r>
                        <a:rPr kumimoji="0" lang="cs-CZ" sz="2200" b="0" i="0" u="none" strike="noStrike" cap="none" normalizeH="0" baseline="0" smtClean="0">
                          <a:ln>
                            <a:noFill/>
                          </a:ln>
                          <a:solidFill>
                            <a:srgbClr val="000000"/>
                          </a:solidFill>
                          <a:effectLst/>
                          <a:latin typeface="Arial" charset="0"/>
                          <a:cs typeface="Arial" charset="0"/>
                        </a:rPr>
                        <a:t>ná výroba</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Arial" charset="0"/>
                          <a:cs typeface="Arial" charset="0"/>
                        </a:rPr>
                        <a:t>2000</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665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Po</a:t>
                      </a:r>
                      <a:r>
                        <a:rPr kumimoji="0" lang="cs-CZ" sz="2200" b="0" i="0" u="none" strike="noStrike" cap="none" normalizeH="0" baseline="0" smtClean="0">
                          <a:ln>
                            <a:noFill/>
                          </a:ln>
                          <a:solidFill>
                            <a:srgbClr val="000000"/>
                          </a:solidFill>
                          <a:effectLst/>
                          <a:latin typeface="Times New Roman" pitchFamily="18" charset="0"/>
                          <a:cs typeface="Times New Roman" pitchFamily="18" charset="0"/>
                        </a:rPr>
                        <a:t>č</a:t>
                      </a:r>
                      <a:r>
                        <a:rPr kumimoji="0" lang="cs-CZ" sz="2200" b="0" i="0" u="none" strike="noStrike" cap="none" normalizeH="0" baseline="0" smtClean="0">
                          <a:ln>
                            <a:noFill/>
                          </a:ln>
                          <a:solidFill>
                            <a:srgbClr val="000000"/>
                          </a:solidFill>
                          <a:effectLst/>
                          <a:latin typeface="Arial" charset="0"/>
                          <a:cs typeface="Arial" charset="0"/>
                        </a:rPr>
                        <a:t>et prodaných kusů</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Arial" charset="0"/>
                          <a:cs typeface="Arial" charset="0"/>
                        </a:rPr>
                        <a:t>1500</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Prodejní cena </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Arial" charset="0"/>
                          <a:cs typeface="Arial" charset="0"/>
                        </a:rPr>
                        <a:t>35</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665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Fixní výrobní režie pro období</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15000</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957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Arial" charset="0"/>
                          <a:cs typeface="Arial" charset="0"/>
                        </a:rPr>
                        <a:t>Fixní administrativní náklady</a:t>
                      </a: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10000</a:t>
                      </a:r>
                      <a:endParaRPr kumimoji="0" lang="en-US"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cs-CZ" smtClean="0"/>
              <a:t>Příklad</a:t>
            </a:r>
            <a:endParaRPr lang="en-GB" smtClean="0"/>
          </a:p>
        </p:txBody>
      </p:sp>
      <p:sp>
        <p:nvSpPr>
          <p:cNvPr id="201731" name="Rectangle 3"/>
          <p:cNvSpPr>
            <a:spLocks noGrp="1" noChangeArrowheads="1"/>
          </p:cNvSpPr>
          <p:nvPr>
            <p:ph type="body" idx="1"/>
          </p:nvPr>
        </p:nvSpPr>
        <p:spPr/>
        <p:txBody>
          <a:bodyPr/>
          <a:lstStyle/>
          <a:p>
            <a:pPr marL="457200" indent="-457200">
              <a:buFontTx/>
              <a:buNone/>
            </a:pPr>
            <a:r>
              <a:rPr lang="cs-CZ" smtClean="0"/>
              <a:t>Sestavte výkaz zisků a ztrát pro metodu</a:t>
            </a:r>
          </a:p>
          <a:p>
            <a:pPr marL="457200" indent="-457200">
              <a:buFontTx/>
              <a:buAutoNum type="arabicPeriod"/>
            </a:pPr>
            <a:r>
              <a:rPr lang="cs-CZ" smtClean="0"/>
              <a:t>Kalkulace krycího příspěvku</a:t>
            </a:r>
          </a:p>
          <a:p>
            <a:pPr marL="457200" indent="-457200">
              <a:buFontTx/>
              <a:buAutoNum type="arabicPeriod"/>
            </a:pPr>
            <a:r>
              <a:rPr lang="cs-CZ" smtClean="0"/>
              <a:t>Kalkulace úplných nákladů</a:t>
            </a:r>
            <a:endParaRPr lang="en-GB"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266" name="Rectangle 682"/>
          <p:cNvSpPr>
            <a:spLocks noGrp="1" noChangeArrowheads="1"/>
          </p:cNvSpPr>
          <p:nvPr>
            <p:ph type="title"/>
          </p:nvPr>
        </p:nvSpPr>
        <p:spPr/>
        <p:txBody>
          <a:bodyPr/>
          <a:lstStyle/>
          <a:p>
            <a:r>
              <a:rPr lang="cs-CZ" smtClean="0"/>
              <a:t>Příklad</a:t>
            </a:r>
            <a:endParaRPr lang="en-GB" smtClean="0"/>
          </a:p>
        </p:txBody>
      </p:sp>
      <p:graphicFrame>
        <p:nvGraphicFramePr>
          <p:cNvPr id="196281" name="Group 697"/>
          <p:cNvGraphicFramePr>
            <a:graphicFrameLocks noGrp="1"/>
          </p:cNvGraphicFramePr>
          <p:nvPr>
            <p:ph idx="1"/>
          </p:nvPr>
        </p:nvGraphicFramePr>
        <p:xfrm>
          <a:off x="560388" y="1450975"/>
          <a:ext cx="8929687" cy="6086475"/>
        </p:xfrm>
        <a:graphic>
          <a:graphicData uri="http://schemas.openxmlformats.org/drawingml/2006/table">
            <a:tbl>
              <a:tblPr/>
              <a:tblGrid>
                <a:gridCol w="3886200"/>
                <a:gridCol w="2066925"/>
                <a:gridCol w="433387"/>
                <a:gridCol w="2543175"/>
              </a:tblGrid>
              <a:tr h="407988">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Kalkulace příspěvku</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cs-CZ"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Kalkulace uplných nákladů</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cap="flat">
                      <a:noFill/>
                    </a:lnT>
                    <a:lnB>
                      <a:noFill/>
                    </a:lnB>
                    <a:lnTlToBr>
                      <a:noFill/>
                    </a:lnTlToBr>
                    <a:lnBlToTr>
                      <a:noFill/>
                    </a:lnBlToTr>
                    <a:noFill/>
                  </a:tcPr>
                </a:tc>
              </a:tr>
              <a:tr h="3651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Tržby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52500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52500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67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Počáteční stav zásob</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51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Variabilní výrobní náklady/úpné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-30000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-30000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51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Fixní absorbované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51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plus Konečný stav zásob</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7500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10000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40798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(neabsorbované)/nadabsorbované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Příspěvek na krytí fixních nákladů/Hrubý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Zisk</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30000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17500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667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Fixní výrobní režie pro období</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-15000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51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cs typeface="Arial" charset="0"/>
                        </a:rPr>
                        <a:t>Fixní administrativní náklady</a:t>
                      </a: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-10000</a:t>
                      </a: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51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charset="0"/>
                          <a:cs typeface="Arial" charset="0"/>
                        </a:rPr>
                        <a:t>Hospodářský výsledek</a:t>
                      </a:r>
                      <a:endParaRPr kumimoji="0" lang="cs-CZ" sz="1600" b="1"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5000</a:t>
                      </a:r>
                      <a:endParaRPr kumimoji="0" lang="en-US" sz="1600" b="1"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1"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7500</a:t>
                      </a:r>
                      <a:endParaRPr kumimoji="0" lang="en-US" sz="1600" b="1"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51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67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3651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Tx/>
                        <a:buNone/>
                        <a:tabLst/>
                      </a:pPr>
                      <a:endParaRPr kumimoji="0" lang="en-GB" sz="20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rgbClr val="000000"/>
                        </a:solidFill>
                        <a:effectLst/>
                        <a:latin typeface="Arial" charset="0"/>
                        <a:cs typeface="Times New Roman" pitchFamily="18"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cs-CZ" smtClean="0"/>
              <a:t>Příloha</a:t>
            </a:r>
            <a:r>
              <a:rPr lang="en-GB" smtClean="0"/>
              <a:t> – </a:t>
            </a:r>
            <a:r>
              <a:rPr lang="cs-CZ" smtClean="0"/>
              <a:t>Kódy dodavatelů ve skupině</a:t>
            </a:r>
            <a:endParaRPr lang="en-GB" smtClean="0"/>
          </a:p>
        </p:txBody>
      </p:sp>
      <p:graphicFrame>
        <p:nvGraphicFramePr>
          <p:cNvPr id="133123" name="Group 3"/>
          <p:cNvGraphicFramePr>
            <a:graphicFrameLocks noGrp="1"/>
          </p:cNvGraphicFramePr>
          <p:nvPr>
            <p:ph idx="1"/>
          </p:nvPr>
        </p:nvGraphicFramePr>
        <p:xfrm>
          <a:off x="560388" y="908050"/>
          <a:ext cx="8785225" cy="5453063"/>
        </p:xfrm>
        <a:graphic>
          <a:graphicData uri="http://schemas.openxmlformats.org/drawingml/2006/table">
            <a:tbl>
              <a:tblPr/>
              <a:tblGrid>
                <a:gridCol w="2592387"/>
                <a:gridCol w="3136900"/>
                <a:gridCol w="3055938"/>
              </a:tblGrid>
              <a:tr h="296863">
                <a:tc>
                  <a:txBody>
                    <a:bodyPr/>
                    <a:lstStyle/>
                    <a:p>
                      <a:pPr marL="342900" marR="0" lvl="0" indent="-342900" algn="ctr" defTabSz="914400" rtl="0" eaLnBrk="0" fontAlgn="b" latinLnBrk="0" hangingPunct="0">
                        <a:lnSpc>
                          <a:spcPct val="125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charset="0"/>
                          <a:cs typeface="Arial" charset="0"/>
                        </a:rPr>
                        <a:t>Vendor Code</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0" fontAlgn="b" latinLnBrk="0" hangingPunct="0">
                        <a:lnSpc>
                          <a:spcPct val="125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charset="0"/>
                          <a:cs typeface="Arial" charset="0"/>
                        </a:rPr>
                        <a:t>Buying Country</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0" fontAlgn="b" latinLnBrk="0" hangingPunct="0">
                        <a:lnSpc>
                          <a:spcPct val="125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charset="0"/>
                          <a:cs typeface="Arial" charset="0"/>
                        </a:rPr>
                        <a:t>Selling Country</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89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EHVI01</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ZBO002</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t"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ZBO101</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t"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222250">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ZBO124</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Japan</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ZEDW00</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t"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ZSO090</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Korea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2250">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ZST001</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USA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003000</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Japan</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t"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22250">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003005</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Japan</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USA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024516</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Japan</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Korea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092740</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Japan</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EHVI01</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Korea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t"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EHVI04</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Korea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2250">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EWIA01</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Korea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USA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SSIJ01</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Korea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Japan</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BO124</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Japan</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22250">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ED007</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USA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HH004</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SO090</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Korea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BO0002</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USA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Czech</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BO0580</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USA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Japan</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a:noFill/>
                    </a:lnB>
                    <a:lnTlToBr>
                      <a:noFill/>
                    </a:lnTlToBr>
                    <a:lnBlToTr>
                      <a:noFill/>
                    </a:lnBlToTr>
                    <a:noFill/>
                  </a:tcPr>
                </a:tc>
              </a:tr>
              <a:tr h="222250">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EH0030</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USA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t"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UK</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220663">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SO0140</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USA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6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Korea</a:t>
                      </a:r>
                      <a:endParaRPr kumimoji="0" lang="en-GB"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cs-CZ" smtClean="0"/>
              <a:t>Příloha</a:t>
            </a:r>
            <a:r>
              <a:rPr lang="en-GB" smtClean="0"/>
              <a:t> – </a:t>
            </a:r>
            <a:r>
              <a:rPr lang="cs-CZ" smtClean="0"/>
              <a:t>Vzor pro Cost roll -  nákupní ceny</a:t>
            </a:r>
            <a:endParaRPr lang="en-GB" smtClean="0"/>
          </a:p>
        </p:txBody>
      </p:sp>
      <p:pic>
        <p:nvPicPr>
          <p:cNvPr id="134147" name="Picture 3"/>
          <p:cNvPicPr>
            <a:picLocks noChangeAspect="1" noChangeArrowheads="1"/>
          </p:cNvPicPr>
          <p:nvPr/>
        </p:nvPicPr>
        <p:blipFill>
          <a:blip r:embed="rId2">
            <a:extLst>
              <a:ext uri="{28A0092B-C50C-407E-A947-70E740481C1C}">
                <a14:useLocalDpi xmlns:a14="http://schemas.microsoft.com/office/drawing/2010/main" val="0"/>
              </a:ext>
            </a:extLst>
          </a:blip>
          <a:srcRect r="3833" b="66679"/>
          <a:stretch>
            <a:fillRect/>
          </a:stretch>
        </p:blipFill>
        <p:spPr bwMode="auto">
          <a:xfrm>
            <a:off x="273050" y="1052513"/>
            <a:ext cx="93599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cs-CZ" smtClean="0"/>
              <a:t>Příloha</a:t>
            </a:r>
            <a:r>
              <a:rPr lang="en-GB" smtClean="0"/>
              <a:t> – </a:t>
            </a:r>
            <a:r>
              <a:rPr lang="cs-CZ" smtClean="0"/>
              <a:t>Vzor Pracovní centra</a:t>
            </a:r>
            <a:endParaRPr lang="en-GB" smtClean="0"/>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r="19847" b="14380"/>
          <a:stretch>
            <a:fillRect/>
          </a:stretch>
        </p:blipFill>
        <p:spPr bwMode="auto">
          <a:xfrm>
            <a:off x="273050" y="908050"/>
            <a:ext cx="92170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fld id="{BFB62999-04E5-443C-A024-498E4587A38E}" type="slidenum">
              <a:rPr lang="en-GB" altLang="en-GB" sz="1000" smtClean="0">
                <a:solidFill>
                  <a:srgbClr val="B2B2B2"/>
                </a:solidFill>
              </a:rPr>
              <a:pPr eaLnBrk="1" hangingPunct="1"/>
              <a:t>66</a:t>
            </a:fld>
            <a:endParaRPr lang="en-GB" altLang="en-GB" sz="1000" smtClean="0">
              <a:solidFill>
                <a:srgbClr val="B2B2B2"/>
              </a:solidFill>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0"/>
              </a:spcBef>
              <a:spcAft>
                <a:spcPct val="0"/>
              </a:spcAft>
              <a:defRPr sz="2000">
                <a:solidFill>
                  <a:srgbClr val="000000"/>
                </a:solidFill>
                <a:latin typeface="Arial" charset="0"/>
                <a:cs typeface="Times New Roman" pitchFamily="18" charset="0"/>
              </a:defRPr>
            </a:lvl6pPr>
            <a:lvl7pPr marL="2971800" indent="-228600" eaLnBrk="0" fontAlgn="base" hangingPunct="0">
              <a:spcBef>
                <a:spcPct val="0"/>
              </a:spcBef>
              <a:spcAft>
                <a:spcPct val="0"/>
              </a:spcAft>
              <a:defRPr sz="2000">
                <a:solidFill>
                  <a:srgbClr val="000000"/>
                </a:solidFill>
                <a:latin typeface="Arial" charset="0"/>
                <a:cs typeface="Times New Roman" pitchFamily="18" charset="0"/>
              </a:defRPr>
            </a:lvl7pPr>
            <a:lvl8pPr marL="3429000" indent="-228600" eaLnBrk="0" fontAlgn="base" hangingPunct="0">
              <a:spcBef>
                <a:spcPct val="0"/>
              </a:spcBef>
              <a:spcAft>
                <a:spcPct val="0"/>
              </a:spcAft>
              <a:defRPr sz="2000">
                <a:solidFill>
                  <a:srgbClr val="000000"/>
                </a:solidFill>
                <a:latin typeface="Arial" charset="0"/>
                <a:cs typeface="Times New Roman" pitchFamily="18" charset="0"/>
              </a:defRPr>
            </a:lvl8pPr>
            <a:lvl9pPr marL="3886200" indent="-228600" eaLnBrk="0" fontAlgn="base" hangingPunct="0">
              <a:spcBef>
                <a:spcPct val="0"/>
              </a:spcBef>
              <a:spcAft>
                <a:spcPct val="0"/>
              </a:spcAft>
              <a:defRPr sz="2000">
                <a:solidFill>
                  <a:srgbClr val="000000"/>
                </a:solidFill>
                <a:latin typeface="Arial" charset="0"/>
                <a:cs typeface="Times New Roman" pitchFamily="18" charset="0"/>
              </a:defRPr>
            </a:lvl9pPr>
          </a:lstStyle>
          <a:p>
            <a:pPr eaLnBrk="1" hangingPunct="1"/>
            <a:r>
              <a:rPr lang="en-US" sz="700" smtClean="0">
                <a:solidFill>
                  <a:srgbClr val="969696"/>
                </a:solidFill>
                <a:latin typeface="Arial Unicode MS" pitchFamily="34" charset="-128"/>
              </a:rPr>
              <a:t>The content of this presentation is confidential and should not be distributed to a third party without prior authorization from Edwards. © Edwards Limited 2009</a:t>
            </a:r>
          </a:p>
        </p:txBody>
      </p:sp>
      <p:sp>
        <p:nvSpPr>
          <p:cNvPr id="19460" name="Rectangle 2"/>
          <p:cNvSpPr>
            <a:spLocks noGrp="1" noChangeArrowheads="1"/>
          </p:cNvSpPr>
          <p:nvPr>
            <p:ph type="title"/>
          </p:nvPr>
        </p:nvSpPr>
        <p:spPr>
          <a:xfrm>
            <a:off x="560388" y="260350"/>
            <a:ext cx="8812212" cy="458788"/>
          </a:xfrm>
          <a:noFill/>
        </p:spPr>
        <p:txBody>
          <a:bodyPr/>
          <a:lstStyle/>
          <a:p>
            <a:pPr eaLnBrk="1" hangingPunct="1"/>
            <a:r>
              <a:rPr lang="cs-CZ" smtClean="0"/>
              <a:t>OTÁZKY A ODPOVĚDI</a:t>
            </a:r>
            <a:endParaRPr lang="en-US" smtClean="0"/>
          </a:p>
        </p:txBody>
      </p:sp>
      <p:sp>
        <p:nvSpPr>
          <p:cNvPr id="219139" name="Rectangle 3"/>
          <p:cNvSpPr>
            <a:spLocks noGrp="1" noChangeArrowheads="1"/>
          </p:cNvSpPr>
          <p:nvPr>
            <p:ph type="body" idx="1"/>
          </p:nvPr>
        </p:nvSpPr>
        <p:spPr>
          <a:xfrm>
            <a:off x="488950" y="981075"/>
            <a:ext cx="8785225" cy="4968875"/>
          </a:xfrm>
          <a:noFill/>
        </p:spPr>
        <p:txBody>
          <a:bodyPr/>
          <a:lstStyle/>
          <a:p>
            <a:pPr algn="ctr" eaLnBrk="1" hangingPunct="1">
              <a:buFontTx/>
              <a:buNone/>
            </a:pPr>
            <a:endParaRPr lang="en-US" smtClean="0"/>
          </a:p>
          <a:p>
            <a:pPr algn="ctr" eaLnBrk="1" hangingPunct="1">
              <a:buFontTx/>
              <a:buNone/>
            </a:pPr>
            <a:endParaRPr lang="en-US" smtClean="0"/>
          </a:p>
          <a:p>
            <a:pPr algn="ctr" eaLnBrk="1" hangingPunct="1">
              <a:buFontTx/>
              <a:buNone/>
            </a:pPr>
            <a:r>
              <a:rPr lang="cs-CZ" smtClean="0"/>
              <a:t>Děkuji za pozornost.</a:t>
            </a:r>
          </a:p>
          <a:p>
            <a:pPr algn="ctr" eaLnBrk="1" hangingPunct="1">
              <a:buFontTx/>
              <a:buNone/>
            </a:pPr>
            <a:r>
              <a:rPr lang="cs-CZ" smtClean="0"/>
              <a:t>Otázky</a:t>
            </a:r>
            <a:endParaRPr lang="en-US" smtClean="0"/>
          </a:p>
          <a:p>
            <a:pPr algn="ctr" eaLnBrk="1" hangingPunct="1">
              <a:buFontTx/>
              <a:buNone/>
            </a:pPr>
            <a:r>
              <a:rPr lang="en-US" sz="9600" b="1" smtClean="0">
                <a:solidFill>
                  <a:srgbClr val="FF0000"/>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57163" y="269875"/>
            <a:ext cx="9634537" cy="458788"/>
          </a:xfrm>
        </p:spPr>
        <p:txBody>
          <a:bodyPr anchor="b"/>
          <a:lstStyle/>
          <a:p>
            <a:r>
              <a:rPr lang="cs-CZ" smtClean="0"/>
              <a:t>Široké portfolio zákazníků</a:t>
            </a:r>
            <a:endParaRPr lang="en-US" smtClean="0"/>
          </a:p>
        </p:txBody>
      </p:sp>
      <p:sp>
        <p:nvSpPr>
          <p:cNvPr id="117763" name="AutoShape 15"/>
          <p:cNvSpPr>
            <a:spLocks noChangeArrowheads="1"/>
          </p:cNvSpPr>
          <p:nvPr/>
        </p:nvSpPr>
        <p:spPr bwMode="gray">
          <a:xfrm>
            <a:off x="6618288" y="1235075"/>
            <a:ext cx="2833687" cy="4076700"/>
          </a:xfrm>
          <a:prstGeom prst="roundRect">
            <a:avLst>
              <a:gd name="adj" fmla="val 2380"/>
            </a:avLst>
          </a:prstGeom>
          <a:gradFill rotWithShape="1">
            <a:gsLst>
              <a:gs pos="0">
                <a:srgbClr val="CDDAF3"/>
              </a:gs>
              <a:gs pos="100000">
                <a:srgbClr val="F7F9FD"/>
              </a:gs>
            </a:gsLst>
            <a:lin ang="5400000" scaled="1"/>
          </a:gradFill>
          <a:ln w="25400" algn="ctr">
            <a:solidFill>
              <a:srgbClr val="C0C0C0"/>
            </a:solidFill>
            <a:round/>
            <a:headEnd/>
            <a:tailEnd/>
          </a:ln>
        </p:spPr>
        <p:txBody>
          <a:bodyPr wrap="none" lIns="45720" rIns="45720" anchor="ctr"/>
          <a:lstStyle/>
          <a:p>
            <a:pPr algn="ctr">
              <a:lnSpc>
                <a:spcPct val="90000"/>
              </a:lnSpc>
            </a:pPr>
            <a:endParaRPr lang="en-GB" sz="1400">
              <a:solidFill>
                <a:schemeClr val="bg1"/>
              </a:solidFill>
            </a:endParaRPr>
          </a:p>
        </p:txBody>
      </p:sp>
      <p:sp>
        <p:nvSpPr>
          <p:cNvPr id="117764" name="AutoShape 15"/>
          <p:cNvSpPr>
            <a:spLocks noChangeArrowheads="1"/>
          </p:cNvSpPr>
          <p:nvPr/>
        </p:nvSpPr>
        <p:spPr bwMode="gray">
          <a:xfrm>
            <a:off x="6618288" y="1241425"/>
            <a:ext cx="2833687" cy="347663"/>
          </a:xfrm>
          <a:prstGeom prst="roundRect">
            <a:avLst>
              <a:gd name="adj" fmla="val 16667"/>
            </a:avLst>
          </a:prstGeom>
          <a:solidFill>
            <a:schemeClr val="accent1"/>
          </a:solidFill>
          <a:ln w="25400" algn="ctr">
            <a:solidFill>
              <a:srgbClr val="C0C0C0"/>
            </a:solidFill>
            <a:round/>
            <a:headEnd/>
            <a:tailEnd/>
          </a:ln>
        </p:spPr>
        <p:txBody>
          <a:bodyPr wrap="none" lIns="45720" rIns="45720" anchor="ctr"/>
          <a:lstStyle/>
          <a:p>
            <a:pPr algn="ctr">
              <a:lnSpc>
                <a:spcPct val="90000"/>
              </a:lnSpc>
            </a:pPr>
            <a:r>
              <a:rPr lang="en-US" sz="1400" b="1">
                <a:solidFill>
                  <a:schemeClr val="bg1"/>
                </a:solidFill>
              </a:rPr>
              <a:t>General Vacuum</a:t>
            </a:r>
          </a:p>
        </p:txBody>
      </p:sp>
      <p:pic>
        <p:nvPicPr>
          <p:cNvPr id="117765" name="Picture 60" descr="Thermo Scientific_PBCont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894513" y="3732213"/>
            <a:ext cx="8556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1" descr="Agilent Technologies_PBCont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6700838" y="2233613"/>
            <a:ext cx="1241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AutoShape 15"/>
          <p:cNvSpPr>
            <a:spLocks noChangeArrowheads="1"/>
          </p:cNvSpPr>
          <p:nvPr/>
        </p:nvSpPr>
        <p:spPr bwMode="gray">
          <a:xfrm>
            <a:off x="3570288" y="1235075"/>
            <a:ext cx="2833687" cy="4076700"/>
          </a:xfrm>
          <a:prstGeom prst="roundRect">
            <a:avLst>
              <a:gd name="adj" fmla="val 2380"/>
            </a:avLst>
          </a:prstGeom>
          <a:gradFill rotWithShape="1">
            <a:gsLst>
              <a:gs pos="0">
                <a:srgbClr val="CDDAF3"/>
              </a:gs>
              <a:gs pos="100000">
                <a:srgbClr val="F7F9FD"/>
              </a:gs>
            </a:gsLst>
            <a:lin ang="5400000" scaled="1"/>
          </a:gradFill>
          <a:ln w="25400" algn="ctr">
            <a:solidFill>
              <a:srgbClr val="C0C0C0"/>
            </a:solidFill>
            <a:round/>
            <a:headEnd/>
            <a:tailEnd/>
          </a:ln>
        </p:spPr>
        <p:txBody>
          <a:bodyPr wrap="none" lIns="45720" rIns="45720" anchor="ctr"/>
          <a:lstStyle/>
          <a:p>
            <a:pPr algn="ctr">
              <a:lnSpc>
                <a:spcPct val="90000"/>
              </a:lnSpc>
            </a:pPr>
            <a:endParaRPr lang="en-GB" sz="1400">
              <a:solidFill>
                <a:schemeClr val="bg1"/>
              </a:solidFill>
            </a:endParaRPr>
          </a:p>
        </p:txBody>
      </p:sp>
      <p:sp>
        <p:nvSpPr>
          <p:cNvPr id="117768" name="AutoShape 15"/>
          <p:cNvSpPr>
            <a:spLocks noChangeArrowheads="1"/>
          </p:cNvSpPr>
          <p:nvPr/>
        </p:nvSpPr>
        <p:spPr bwMode="gray">
          <a:xfrm>
            <a:off x="3570288" y="1241425"/>
            <a:ext cx="2833687" cy="347663"/>
          </a:xfrm>
          <a:prstGeom prst="roundRect">
            <a:avLst>
              <a:gd name="adj" fmla="val 16667"/>
            </a:avLst>
          </a:prstGeom>
          <a:solidFill>
            <a:schemeClr val="accent1"/>
          </a:solidFill>
          <a:ln w="25400" algn="ctr">
            <a:solidFill>
              <a:srgbClr val="C0C0C0"/>
            </a:solidFill>
            <a:round/>
            <a:headEnd/>
            <a:tailEnd/>
          </a:ln>
        </p:spPr>
        <p:txBody>
          <a:bodyPr wrap="none" lIns="45720" rIns="45720" anchor="ctr"/>
          <a:lstStyle/>
          <a:p>
            <a:pPr algn="ctr">
              <a:lnSpc>
                <a:spcPct val="90000"/>
              </a:lnSpc>
            </a:pPr>
            <a:r>
              <a:rPr lang="cs-CZ" sz="1400" b="1">
                <a:solidFill>
                  <a:schemeClr val="bg1"/>
                </a:solidFill>
              </a:rPr>
              <a:t>Vyspělé technologie</a:t>
            </a:r>
            <a:endParaRPr lang="en-US" sz="1400" b="1">
              <a:solidFill>
                <a:schemeClr val="bg1"/>
              </a:solidFill>
            </a:endParaRPr>
          </a:p>
        </p:txBody>
      </p:sp>
      <p:pic>
        <p:nvPicPr>
          <p:cNvPr id="117769" name="Picture 56" descr="SAMSUNG_PBContent"/>
          <p:cNvPicPr>
            <a:picLocks noChangeAspect="1" noChangeArrowheads="1"/>
          </p:cNvPicPr>
          <p:nvPr/>
        </p:nvPicPr>
        <p:blipFill>
          <a:blip r:embed="rId7" cstate="print">
            <a:extLst>
              <a:ext uri="{28A0092B-C50C-407E-A947-70E740481C1C}">
                <a14:useLocalDpi xmlns:a14="http://schemas.microsoft.com/office/drawing/2010/main" val="0"/>
              </a:ext>
            </a:extLst>
          </a:blip>
          <a:srcRect r="-1080" b="-1042"/>
          <a:stretch>
            <a:fillRect/>
          </a:stretch>
        </p:blipFill>
        <p:spPr bwMode="gray">
          <a:xfrm>
            <a:off x="3733800" y="2898775"/>
            <a:ext cx="790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57" descr="AU Optronics_new_PBCont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5659438" y="2154238"/>
            <a:ext cx="635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58" descr="LG_PBConte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4683125" y="2109788"/>
            <a:ext cx="750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59" descr="Sharp_New_PBConte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gray">
          <a:xfrm>
            <a:off x="4673600" y="2941638"/>
            <a:ext cx="10239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3" name="AutoShape 15"/>
          <p:cNvSpPr>
            <a:spLocks noChangeArrowheads="1"/>
          </p:cNvSpPr>
          <p:nvPr/>
        </p:nvSpPr>
        <p:spPr bwMode="gray">
          <a:xfrm>
            <a:off x="522288" y="1241425"/>
            <a:ext cx="2833687" cy="4078288"/>
          </a:xfrm>
          <a:prstGeom prst="roundRect">
            <a:avLst>
              <a:gd name="adj" fmla="val 2380"/>
            </a:avLst>
          </a:prstGeom>
          <a:gradFill rotWithShape="1">
            <a:gsLst>
              <a:gs pos="0">
                <a:srgbClr val="CDDAF3"/>
              </a:gs>
              <a:gs pos="100000">
                <a:srgbClr val="F7F9FD"/>
              </a:gs>
            </a:gsLst>
            <a:lin ang="5400000" scaled="1"/>
          </a:gradFill>
          <a:ln w="25400" algn="ctr">
            <a:solidFill>
              <a:srgbClr val="C0C0C0"/>
            </a:solidFill>
            <a:round/>
            <a:headEnd/>
            <a:tailEnd/>
          </a:ln>
        </p:spPr>
        <p:txBody>
          <a:bodyPr wrap="none" lIns="45720" rIns="45720" anchor="ctr"/>
          <a:lstStyle/>
          <a:p>
            <a:pPr algn="ctr">
              <a:lnSpc>
                <a:spcPct val="90000"/>
              </a:lnSpc>
            </a:pPr>
            <a:endParaRPr lang="en-GB" sz="1400">
              <a:solidFill>
                <a:schemeClr val="bg1"/>
              </a:solidFill>
            </a:endParaRPr>
          </a:p>
        </p:txBody>
      </p:sp>
      <p:sp>
        <p:nvSpPr>
          <p:cNvPr id="117774" name="AutoShape 15"/>
          <p:cNvSpPr>
            <a:spLocks noChangeArrowheads="1"/>
          </p:cNvSpPr>
          <p:nvPr/>
        </p:nvSpPr>
        <p:spPr bwMode="gray">
          <a:xfrm>
            <a:off x="522288" y="1246188"/>
            <a:ext cx="2833687" cy="342900"/>
          </a:xfrm>
          <a:prstGeom prst="roundRect">
            <a:avLst>
              <a:gd name="adj" fmla="val 16667"/>
            </a:avLst>
          </a:prstGeom>
          <a:solidFill>
            <a:schemeClr val="accent1"/>
          </a:solidFill>
          <a:ln w="25400" algn="ctr">
            <a:solidFill>
              <a:srgbClr val="C0C0C0"/>
            </a:solidFill>
            <a:round/>
            <a:headEnd/>
            <a:tailEnd/>
          </a:ln>
        </p:spPr>
        <p:txBody>
          <a:bodyPr wrap="none" lIns="45720" rIns="45720" anchor="ctr"/>
          <a:lstStyle/>
          <a:p>
            <a:pPr algn="ctr">
              <a:lnSpc>
                <a:spcPct val="90000"/>
              </a:lnSpc>
            </a:pPr>
            <a:r>
              <a:rPr lang="cs-CZ" sz="1400" b="1">
                <a:solidFill>
                  <a:schemeClr val="bg1"/>
                </a:solidFill>
              </a:rPr>
              <a:t>Polovodiče</a:t>
            </a:r>
            <a:endParaRPr lang="en-US" sz="1400" b="1">
              <a:solidFill>
                <a:schemeClr val="bg1"/>
              </a:solidFill>
            </a:endParaRPr>
          </a:p>
        </p:txBody>
      </p:sp>
      <p:pic>
        <p:nvPicPr>
          <p:cNvPr id="117775" name="Picture 46" descr="SAMSUNG_PBContent"/>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r="-1080" b="-1042"/>
          <a:stretch>
            <a:fillRect/>
          </a:stretch>
        </p:blipFill>
        <p:spPr bwMode="gray">
          <a:xfrm>
            <a:off x="903288" y="2012950"/>
            <a:ext cx="6556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47" descr="Taiwan Semiconductor Manufacturing_PBContent"/>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gray">
          <a:xfrm>
            <a:off x="1404938" y="2665413"/>
            <a:ext cx="350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49" descr="Hynix_PBContent"/>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gray">
          <a:xfrm>
            <a:off x="933450" y="3178175"/>
            <a:ext cx="55086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8" name="Picture 50" descr="Toshiba_PBContent"/>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881063" y="3443288"/>
            <a:ext cx="69056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9" name="Picture 63" descr="C:\Documents and Settings\nlitvin\Local Settings\Temporary Internet Files\Content.IE5\2E8LARS4\230px-Lam_Research_logo.svg[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2282825" y="2746375"/>
            <a:ext cx="7921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0" name="Picture 66" descr="C:\Documents and Settings\nlitvin\Local Settings\Temporary Internet Files\Content.IE5\2E8LARS4\800px-IBM_logo.svg[1].png"/>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738188" y="2725738"/>
            <a:ext cx="381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81" name="Rectangle 59"/>
          <p:cNvSpPr>
            <a:spLocks noChangeAspect="1" noChangeArrowheads="1"/>
          </p:cNvSpPr>
          <p:nvPr/>
        </p:nvSpPr>
        <p:spPr bwMode="gray">
          <a:xfrm>
            <a:off x="611188" y="2300288"/>
            <a:ext cx="815975" cy="228600"/>
          </a:xfrm>
          <a:prstGeom prst="rect">
            <a:avLst/>
          </a:prstGeom>
          <a:noFill/>
          <a:ln w="25400" algn="ctr">
            <a:solidFill>
              <a:srgbClr val="BFBFB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800">
                <a:solidFill>
                  <a:schemeClr val="tx1"/>
                </a:solidFill>
              </a:rPr>
              <a:t>Leading logic company</a:t>
            </a:r>
          </a:p>
        </p:txBody>
      </p:sp>
      <p:sp>
        <p:nvSpPr>
          <p:cNvPr id="117782" name="AutoShape 15"/>
          <p:cNvSpPr>
            <a:spLocks noChangeArrowheads="1"/>
          </p:cNvSpPr>
          <p:nvPr/>
        </p:nvSpPr>
        <p:spPr bwMode="gray">
          <a:xfrm>
            <a:off x="614363" y="1641475"/>
            <a:ext cx="1279525" cy="311150"/>
          </a:xfrm>
          <a:prstGeom prst="roundRect">
            <a:avLst>
              <a:gd name="adj" fmla="val 16667"/>
            </a:avLst>
          </a:prstGeom>
          <a:gradFill rotWithShape="1">
            <a:gsLst>
              <a:gs pos="0">
                <a:srgbClr val="D4D5D6"/>
              </a:gs>
              <a:gs pos="100000">
                <a:srgbClr val="C0C0C0"/>
              </a:gs>
            </a:gsLst>
            <a:lin ang="5400000" scaled="1"/>
          </a:gradFill>
          <a:ln w="19050" algn="ctr">
            <a:solidFill>
              <a:srgbClr val="C0C0C0"/>
            </a:solidFill>
            <a:round/>
            <a:headEnd/>
            <a:tailEnd/>
          </a:ln>
        </p:spPr>
        <p:txBody>
          <a:bodyPr wrap="none" lIns="45720" rIns="45720" anchor="ctr"/>
          <a:lstStyle/>
          <a:p>
            <a:pPr algn="ctr">
              <a:lnSpc>
                <a:spcPct val="90000"/>
              </a:lnSpc>
            </a:pPr>
            <a:r>
              <a:rPr lang="en-US" sz="1200" b="1">
                <a:solidFill>
                  <a:schemeClr val="tx1"/>
                </a:solidFill>
              </a:rPr>
              <a:t>End User</a:t>
            </a:r>
          </a:p>
        </p:txBody>
      </p:sp>
      <p:sp>
        <p:nvSpPr>
          <p:cNvPr id="117783" name="AutoShape 15"/>
          <p:cNvSpPr>
            <a:spLocks noChangeArrowheads="1"/>
          </p:cNvSpPr>
          <p:nvPr/>
        </p:nvSpPr>
        <p:spPr bwMode="gray">
          <a:xfrm>
            <a:off x="2005013" y="1641475"/>
            <a:ext cx="1279525" cy="311150"/>
          </a:xfrm>
          <a:prstGeom prst="roundRect">
            <a:avLst>
              <a:gd name="adj" fmla="val 16667"/>
            </a:avLst>
          </a:prstGeom>
          <a:gradFill rotWithShape="1">
            <a:gsLst>
              <a:gs pos="0">
                <a:srgbClr val="D4D5D6"/>
              </a:gs>
              <a:gs pos="100000">
                <a:srgbClr val="C0C0C0"/>
              </a:gs>
            </a:gsLst>
            <a:lin ang="5400000" scaled="1"/>
          </a:gradFill>
          <a:ln w="19050" algn="ctr">
            <a:solidFill>
              <a:srgbClr val="C0C0C0"/>
            </a:solidFill>
            <a:round/>
            <a:headEnd/>
            <a:tailEnd/>
          </a:ln>
        </p:spPr>
        <p:txBody>
          <a:bodyPr wrap="none" lIns="45720" rIns="45720" anchor="ctr"/>
          <a:lstStyle/>
          <a:p>
            <a:pPr algn="ctr">
              <a:lnSpc>
                <a:spcPct val="90000"/>
              </a:lnSpc>
            </a:pPr>
            <a:r>
              <a:rPr lang="en-US" sz="1200" b="1">
                <a:solidFill>
                  <a:schemeClr val="tx1"/>
                </a:solidFill>
              </a:rPr>
              <a:t>OEM</a:t>
            </a:r>
          </a:p>
        </p:txBody>
      </p:sp>
      <p:sp>
        <p:nvSpPr>
          <p:cNvPr id="117784" name="AutoShape 15"/>
          <p:cNvSpPr>
            <a:spLocks noChangeArrowheads="1"/>
          </p:cNvSpPr>
          <p:nvPr/>
        </p:nvSpPr>
        <p:spPr bwMode="gray">
          <a:xfrm>
            <a:off x="6696075" y="1639888"/>
            <a:ext cx="1279525" cy="312737"/>
          </a:xfrm>
          <a:prstGeom prst="roundRect">
            <a:avLst>
              <a:gd name="adj" fmla="val 16667"/>
            </a:avLst>
          </a:prstGeom>
          <a:gradFill rotWithShape="1">
            <a:gsLst>
              <a:gs pos="0">
                <a:srgbClr val="D4D5D6"/>
              </a:gs>
              <a:gs pos="100000">
                <a:srgbClr val="C0C0C0"/>
              </a:gs>
            </a:gsLst>
            <a:lin ang="5400000" scaled="1"/>
          </a:gradFill>
          <a:ln w="19050" algn="ctr">
            <a:solidFill>
              <a:srgbClr val="C0C0C0"/>
            </a:solidFill>
            <a:round/>
            <a:headEnd/>
            <a:tailEnd/>
          </a:ln>
        </p:spPr>
        <p:txBody>
          <a:bodyPr wrap="none" lIns="45720" rIns="45720" anchor="ctr"/>
          <a:lstStyle/>
          <a:p>
            <a:pPr algn="ctr">
              <a:lnSpc>
                <a:spcPct val="85000"/>
              </a:lnSpc>
            </a:pPr>
            <a:r>
              <a:rPr lang="en-US" sz="1200" b="1">
                <a:solidFill>
                  <a:schemeClr val="tx1"/>
                </a:solidFill>
              </a:rPr>
              <a:t>Scientific </a:t>
            </a:r>
            <a:br>
              <a:rPr lang="en-US" sz="1200" b="1">
                <a:solidFill>
                  <a:schemeClr val="tx1"/>
                </a:solidFill>
              </a:rPr>
            </a:br>
            <a:r>
              <a:rPr lang="en-US" sz="1200" b="1">
                <a:solidFill>
                  <a:schemeClr val="tx1"/>
                </a:solidFill>
              </a:rPr>
              <a:t>Instruments</a:t>
            </a:r>
          </a:p>
        </p:txBody>
      </p:sp>
      <p:sp>
        <p:nvSpPr>
          <p:cNvPr id="117785" name="AutoShape 15"/>
          <p:cNvSpPr>
            <a:spLocks noChangeArrowheads="1"/>
          </p:cNvSpPr>
          <p:nvPr/>
        </p:nvSpPr>
        <p:spPr bwMode="gray">
          <a:xfrm>
            <a:off x="8077200" y="1639888"/>
            <a:ext cx="1279525" cy="312737"/>
          </a:xfrm>
          <a:prstGeom prst="roundRect">
            <a:avLst>
              <a:gd name="adj" fmla="val 16667"/>
            </a:avLst>
          </a:prstGeom>
          <a:gradFill rotWithShape="1">
            <a:gsLst>
              <a:gs pos="0">
                <a:srgbClr val="D4D5D6"/>
              </a:gs>
              <a:gs pos="100000">
                <a:srgbClr val="C0C0C0"/>
              </a:gs>
            </a:gsLst>
            <a:lin ang="5400000" scaled="1"/>
          </a:gradFill>
          <a:ln w="19050" algn="ctr">
            <a:solidFill>
              <a:srgbClr val="C0C0C0"/>
            </a:solidFill>
            <a:round/>
            <a:headEnd/>
            <a:tailEnd/>
          </a:ln>
        </p:spPr>
        <p:txBody>
          <a:bodyPr wrap="none" lIns="45720" rIns="45720" anchor="ctr"/>
          <a:lstStyle/>
          <a:p>
            <a:pPr algn="ctr">
              <a:lnSpc>
                <a:spcPct val="85000"/>
              </a:lnSpc>
            </a:pPr>
            <a:r>
              <a:rPr lang="en-US" sz="1200" b="1">
                <a:solidFill>
                  <a:schemeClr val="tx1"/>
                </a:solidFill>
              </a:rPr>
              <a:t>Other</a:t>
            </a:r>
          </a:p>
        </p:txBody>
      </p:sp>
      <p:pic>
        <p:nvPicPr>
          <p:cNvPr id="117786" name="Picture 36" descr="KLA Tencor_PBConten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gray">
          <a:xfrm>
            <a:off x="2146300" y="4799013"/>
            <a:ext cx="106521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7" name="Picture 37" descr="FEI Company PBConten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6664325" y="2767013"/>
            <a:ext cx="13160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Picture 44" descr="Tofflon_pb conten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8139113" y="3300413"/>
            <a:ext cx="54133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7789" name="Picture 52" descr="Coagent loo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a:off x="8205788" y="2208213"/>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90" name="Picture 5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gray">
          <a:xfrm>
            <a:off x="8143875" y="2963863"/>
            <a:ext cx="708025"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91" name="AutoShape 15"/>
          <p:cNvSpPr>
            <a:spLocks noChangeArrowheads="1"/>
          </p:cNvSpPr>
          <p:nvPr/>
        </p:nvSpPr>
        <p:spPr bwMode="gray">
          <a:xfrm>
            <a:off x="525463" y="5545138"/>
            <a:ext cx="8926512" cy="338137"/>
          </a:xfrm>
          <a:prstGeom prst="roundRect">
            <a:avLst>
              <a:gd name="adj" fmla="val 16667"/>
            </a:avLst>
          </a:prstGeom>
          <a:gradFill rotWithShape="1">
            <a:gsLst>
              <a:gs pos="0">
                <a:srgbClr val="D4D5D6"/>
              </a:gs>
              <a:gs pos="100000">
                <a:srgbClr val="C0C0C0"/>
              </a:gs>
            </a:gsLst>
            <a:lin ang="5400000" scaled="1"/>
          </a:gradFill>
          <a:ln w="25400" algn="ctr">
            <a:solidFill>
              <a:srgbClr val="C0C0C0"/>
            </a:solidFill>
            <a:round/>
            <a:headEnd/>
            <a:tailEnd/>
          </a:ln>
        </p:spPr>
        <p:txBody>
          <a:bodyPr wrap="none" lIns="45720" rIns="45720" anchor="ctr"/>
          <a:lstStyle/>
          <a:p>
            <a:pPr algn="ctr">
              <a:lnSpc>
                <a:spcPct val="90000"/>
              </a:lnSpc>
            </a:pPr>
            <a:r>
              <a:rPr lang="cs-CZ"/>
              <a:t>Víc než 20 000 zákazníků s dlouhodobým vztahem</a:t>
            </a:r>
            <a:endParaRPr lang="en-US"/>
          </a:p>
        </p:txBody>
      </p:sp>
      <p:pic>
        <p:nvPicPr>
          <p:cNvPr id="117792" name="Picture 29" descr="Yingli Sola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gray">
          <a:xfrm>
            <a:off x="4579938" y="3113088"/>
            <a:ext cx="6873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93" name="Picture 58" descr="Veeco"/>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gray">
          <a:xfrm>
            <a:off x="3760788" y="3270250"/>
            <a:ext cx="5476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94" name="Picture 31"/>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5886450" y="2914650"/>
            <a:ext cx="4492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95" name="Picture 12" descr="AB_SCIEX"/>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8156575" y="3519488"/>
            <a:ext cx="47148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96" name="Picture 37" descr="GSK GlaxoSmithKlin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gray">
          <a:xfrm>
            <a:off x="8094663" y="4760913"/>
            <a:ext cx="549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97" name="Picture 40" descr="Doosan"/>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gray">
          <a:xfrm>
            <a:off x="8872538" y="3832225"/>
            <a:ext cx="42703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98" name="Picture 67" descr="JEO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gray">
          <a:xfrm>
            <a:off x="6934200" y="4945063"/>
            <a:ext cx="7762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99" name="Picture 11" descr="PerkinElme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gray">
          <a:xfrm>
            <a:off x="8816975" y="4470400"/>
            <a:ext cx="503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0" name="Picture 68" descr="Novartis"/>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gray">
          <a:xfrm>
            <a:off x="8121650" y="3098800"/>
            <a:ext cx="7858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1" name="Picture 18" descr="Texas Instruments"/>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gray">
          <a:xfrm>
            <a:off x="1374775" y="3633788"/>
            <a:ext cx="5349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2" name="Picture 61" descr="ST Microsystems_London"/>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gray">
          <a:xfrm>
            <a:off x="1558925" y="2328863"/>
            <a:ext cx="3063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3" name="Picture 63" descr="ASML Holding NV"/>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gray">
          <a:xfrm>
            <a:off x="1179513" y="3941763"/>
            <a:ext cx="6127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4" name="Picture 54" descr="Sunpowe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gray">
          <a:xfrm>
            <a:off x="4076700" y="4041775"/>
            <a:ext cx="8302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5" name="Picture 55" descr="Suntech"/>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gray">
          <a:xfrm>
            <a:off x="3784600" y="3851275"/>
            <a:ext cx="877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6" name="Picture 57" descr="Osram"/>
          <p:cNvPicPr>
            <a:picLocks noChangeAspect="1" noChangeArrowheads="1"/>
          </p:cNvPicPr>
          <p:nvPr/>
        </p:nvPicPr>
        <p:blipFill>
          <a:blip r:embed="rId35" cstate="print">
            <a:extLst>
              <a:ext uri="{28A0092B-C50C-407E-A947-70E740481C1C}">
                <a14:useLocalDpi xmlns:a14="http://schemas.microsoft.com/office/drawing/2010/main" val="0"/>
              </a:ext>
            </a:extLst>
          </a:blip>
          <a:srcRect r="33005"/>
          <a:stretch>
            <a:fillRect/>
          </a:stretch>
        </p:blipFill>
        <p:spPr bwMode="gray">
          <a:xfrm>
            <a:off x="3898900" y="3514725"/>
            <a:ext cx="6492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7" name="Picture 59" descr="Seoul Semiconductor"/>
          <p:cNvPicPr>
            <a:picLocks noChangeAspect="1" noChangeArrowheads="1"/>
          </p:cNvPicPr>
          <p:nvPr/>
        </p:nvPicPr>
        <p:blipFill>
          <a:blip r:embed="rId36" cstate="print">
            <a:extLst>
              <a:ext uri="{28A0092B-C50C-407E-A947-70E740481C1C}">
                <a14:useLocalDpi xmlns:a14="http://schemas.microsoft.com/office/drawing/2010/main" val="0"/>
              </a:ext>
            </a:extLst>
          </a:blip>
          <a:srcRect b="25757"/>
          <a:stretch>
            <a:fillRect/>
          </a:stretch>
        </p:blipFill>
        <p:spPr bwMode="gray">
          <a:xfrm>
            <a:off x="5110163" y="4014788"/>
            <a:ext cx="828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8" name="Picture 34" descr="BP Amoco"/>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gray">
          <a:xfrm>
            <a:off x="9040813" y="2954338"/>
            <a:ext cx="2190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9" name="Picture 35" descr="Exxon Mobil Chemical"/>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gray">
          <a:xfrm>
            <a:off x="8820150" y="4781550"/>
            <a:ext cx="4889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0" name="Picture 36" descr="China National Offshore Oil Corp"/>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gray">
          <a:xfrm>
            <a:off x="8150225" y="4953000"/>
            <a:ext cx="9207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1" name="Picture 38" descr="Hitachi2"/>
          <p:cNvPicPr>
            <a:picLocks noChangeAspect="1" noChangeArrowheads="1"/>
          </p:cNvPicPr>
          <p:nvPr/>
        </p:nvPicPr>
        <p:blipFill>
          <a:blip r:embed="rId40" cstate="print">
            <a:extLst>
              <a:ext uri="{28A0092B-C50C-407E-A947-70E740481C1C}">
                <a14:useLocalDpi xmlns:a14="http://schemas.microsoft.com/office/drawing/2010/main" val="0"/>
              </a:ext>
            </a:extLst>
          </a:blip>
          <a:srcRect r="-8290" b="43373"/>
          <a:stretch>
            <a:fillRect/>
          </a:stretch>
        </p:blipFill>
        <p:spPr bwMode="gray">
          <a:xfrm>
            <a:off x="8788400" y="4316413"/>
            <a:ext cx="52705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2" name="Picture 39" descr="Tata Steel"/>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gray">
          <a:xfrm>
            <a:off x="8902700" y="3576638"/>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3" name="Picture 41" descr="Merck (American)"/>
          <p:cNvPicPr>
            <a:picLocks noChangeAspect="1" noChangeArrowheads="1"/>
          </p:cNvPicPr>
          <p:nvPr/>
        </p:nvPicPr>
        <p:blipFill>
          <a:blip r:embed="rId42" cstate="print">
            <a:extLst>
              <a:ext uri="{28A0092B-C50C-407E-A947-70E740481C1C}">
                <a14:useLocalDpi xmlns:a14="http://schemas.microsoft.com/office/drawing/2010/main" val="0"/>
              </a:ext>
            </a:extLst>
          </a:blip>
          <a:srcRect b="-4062"/>
          <a:stretch>
            <a:fillRect/>
          </a:stretch>
        </p:blipFill>
        <p:spPr bwMode="gray">
          <a:xfrm>
            <a:off x="8124825" y="3757613"/>
            <a:ext cx="506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4" name="Picture 70" descr="GM_blue"/>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gray">
          <a:xfrm>
            <a:off x="9002713" y="3302000"/>
            <a:ext cx="2317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5" name="Picture 75" descr="University of Cambridge"/>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gray">
          <a:xfrm>
            <a:off x="8753475" y="5126038"/>
            <a:ext cx="590550"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6" name="Picture 60" descr="umc"/>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gray">
          <a:xfrm>
            <a:off x="1293813" y="4254500"/>
            <a:ext cx="5429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7" name="Picture 97" descr="ABB_PBContent"/>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gray">
          <a:xfrm>
            <a:off x="8216900" y="2030413"/>
            <a:ext cx="406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7818" name="Picture 101" descr="Petrobras_PBContent"/>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gray">
          <a:xfrm>
            <a:off x="8591550" y="4086225"/>
            <a:ext cx="7366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7819" name="Picture 47" descr="Taiwan Semiconductor Manufacturing_PBContent"/>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gray">
          <a:xfrm>
            <a:off x="5538788" y="3209925"/>
            <a:ext cx="350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20" name="Picture 103" descr="Primestar_PBContent"/>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gray">
          <a:xfrm>
            <a:off x="4521200" y="4962525"/>
            <a:ext cx="6921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17821" name="Group 61"/>
          <p:cNvGrpSpPr>
            <a:grpSpLocks/>
          </p:cNvGrpSpPr>
          <p:nvPr/>
        </p:nvGrpSpPr>
        <p:grpSpPr bwMode="auto">
          <a:xfrm>
            <a:off x="2163763" y="4175125"/>
            <a:ext cx="1089025" cy="142875"/>
            <a:chOff x="1386" y="2635"/>
            <a:chExt cx="648" cy="85"/>
          </a:xfrm>
        </p:grpSpPr>
        <p:pic>
          <p:nvPicPr>
            <p:cNvPr id="117822" name="Picture 62" descr="Tokyo Electron Limited_PBContent"/>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386" y="2635"/>
              <a:ext cx="16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23" name="Picture 63" descr="TokyoElectron-hi-res-transparent"/>
            <p:cNvPicPr>
              <a:picLocks noChangeAspect="1" noChangeArrowheads="1"/>
            </p:cNvPicPr>
            <p:nvPr/>
          </p:nvPicPr>
          <p:blipFill>
            <a:blip r:embed="rId50" cstate="print">
              <a:extLst>
                <a:ext uri="{28A0092B-C50C-407E-A947-70E740481C1C}">
                  <a14:useLocalDpi xmlns:a14="http://schemas.microsoft.com/office/drawing/2010/main" val="0"/>
                </a:ext>
              </a:extLst>
            </a:blip>
            <a:srcRect t="62614"/>
            <a:stretch>
              <a:fillRect/>
            </a:stretch>
          </p:blipFill>
          <p:spPr bwMode="auto">
            <a:xfrm>
              <a:off x="1574" y="2653"/>
              <a:ext cx="46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7824" name="Group 64"/>
          <p:cNvGrpSpPr>
            <a:grpSpLocks/>
          </p:cNvGrpSpPr>
          <p:nvPr/>
        </p:nvGrpSpPr>
        <p:grpSpPr bwMode="auto">
          <a:xfrm>
            <a:off x="3678238" y="4276725"/>
            <a:ext cx="1235075" cy="161925"/>
            <a:chOff x="1386" y="2635"/>
            <a:chExt cx="648" cy="85"/>
          </a:xfrm>
        </p:grpSpPr>
        <p:pic>
          <p:nvPicPr>
            <p:cNvPr id="117825" name="Picture 65" descr="Tokyo Electron Limited_PBContent"/>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386" y="2635"/>
              <a:ext cx="16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26" name="Picture 66" descr="TokyoElectron-hi-res-transparent"/>
            <p:cNvPicPr>
              <a:picLocks noChangeAspect="1" noChangeArrowheads="1"/>
            </p:cNvPicPr>
            <p:nvPr/>
          </p:nvPicPr>
          <p:blipFill>
            <a:blip r:embed="rId51">
              <a:extLst>
                <a:ext uri="{28A0092B-C50C-407E-A947-70E740481C1C}">
                  <a14:useLocalDpi xmlns:a14="http://schemas.microsoft.com/office/drawing/2010/main" val="0"/>
                </a:ext>
              </a:extLst>
            </a:blip>
            <a:srcRect t="62614"/>
            <a:stretch>
              <a:fillRect/>
            </a:stretch>
          </p:blipFill>
          <p:spPr bwMode="auto">
            <a:xfrm>
              <a:off x="1574" y="2653"/>
              <a:ext cx="46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7827" name="Picture 67" descr="Von Ardenne logo"/>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941888" y="3784600"/>
            <a:ext cx="1171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28" name="Picture 68" descr="Hitachi 2_PBContent"/>
          <p:cNvPicPr>
            <a:picLocks noChangeAspect="1" noChangeArrowheads="1"/>
          </p:cNvPicPr>
          <p:nvPr/>
        </p:nvPicPr>
        <p:blipFill>
          <a:blip r:embed="rId53" cstate="print">
            <a:extLst>
              <a:ext uri="{28A0092B-C50C-407E-A947-70E740481C1C}">
                <a14:useLocalDpi xmlns:a14="http://schemas.microsoft.com/office/drawing/2010/main" val="0"/>
              </a:ext>
            </a:extLst>
          </a:blip>
          <a:srcRect l="23796"/>
          <a:stretch>
            <a:fillRect/>
          </a:stretch>
        </p:blipFill>
        <p:spPr bwMode="auto">
          <a:xfrm>
            <a:off x="5259388" y="2522538"/>
            <a:ext cx="10287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29" name="Picture 69" descr="Asml_PBContent"/>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203450" y="2155825"/>
            <a:ext cx="949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30" name="Picture 70" descr="BOE_PBContent"/>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657600" y="4919663"/>
            <a:ext cx="6889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31" name="Picture 71" descr="Trinasolar_PBContent"/>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746500" y="4562475"/>
            <a:ext cx="809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32" name="Picture 72" descr="Schott Solar_PBContent"/>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498975" y="2536825"/>
            <a:ext cx="5937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33" name="Picture 73" descr="Roth &amp; Rau_PBContent"/>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3698875" y="2498725"/>
            <a:ext cx="65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34" name="Picture 74" descr="Aixtron_PBContent"/>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3638550" y="2095500"/>
            <a:ext cx="949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35" name="Picture 75" descr="BHEL_PBContent"/>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8978900" y="2014538"/>
            <a:ext cx="3254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36" name="Picture 76" descr="Micron_PBContent"/>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939800" y="4800600"/>
            <a:ext cx="7620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837" name="Picture 77" descr="Inotera Memories_PBContent"/>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1365250" y="4510088"/>
            <a:ext cx="6858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838" name="Picture 10" descr="Advanced Micro-Fabrication Equipment Corp_AMEC_left_Aug09.wmf"/>
          <p:cNvPicPr>
            <a:picLocks/>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71500" y="3656013"/>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39" name="Picture 11" descr="Hejian Technology (suzhou) Co Ltd_Aug07.wmf"/>
          <p:cNvPicPr>
            <a:picLocks/>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47700" y="4229100"/>
            <a:ext cx="5334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0" name="Picture 80" descr="Untitled-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635000" y="3925888"/>
            <a:ext cx="4572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1" name="Picture 81" descr="Untitled-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92138" y="4500563"/>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2" name="Picture 82" descr="Untitled-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806450" y="5092700"/>
            <a:ext cx="10525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3" name="Picture 54" descr="Shimadzu Corporation_left_May03.wmf"/>
          <p:cNvPicPr>
            <a:picLocks/>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6757988" y="3222625"/>
            <a:ext cx="11271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4" name="Picture 59" descr="Waters Corporation_horizontal_Nov10.wmf"/>
          <p:cNvPicPr>
            <a:picLocks/>
          </p:cNvPicPr>
          <p:nvPr/>
        </p:nvPicPr>
        <p:blipFill>
          <a:blip r:embed="rId69" cstate="print">
            <a:extLst>
              <a:ext uri="{28A0092B-C50C-407E-A947-70E740481C1C}">
                <a14:useLocalDpi xmlns:a14="http://schemas.microsoft.com/office/drawing/2010/main" val="0"/>
              </a:ext>
            </a:extLst>
          </a:blip>
          <a:srcRect r="-1871" b="-7500"/>
          <a:stretch>
            <a:fillRect/>
          </a:stretch>
        </p:blipFill>
        <p:spPr bwMode="auto">
          <a:xfrm>
            <a:off x="6854825" y="4308475"/>
            <a:ext cx="9509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5" name="Picture 62" descr="ArcelorMittal SA_Mar12.wmf"/>
          <p:cNvPicPr>
            <a:picLocks/>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8156575" y="4492625"/>
            <a:ext cx="530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6" name="Picture 8" descr="Applied Materials Inc_left_Apr07.wmf"/>
          <p:cNvPicPr>
            <a:picLocks/>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5229225" y="3565525"/>
            <a:ext cx="8318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7" name="Picture 87" descr="Untitled-1"/>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397500" y="4953000"/>
            <a:ext cx="7524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8" name="Picture 88" descr="Untitled-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8890000" y="26924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49" name="Picture 89" descr="NSG_Group_Annual%20Report_2011"/>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8616950" y="2306638"/>
            <a:ext cx="3730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0" name="Picture 34" descr="http://www.centurytec.com/images/logo.jpg"/>
          <p:cNvPicPr>
            <a:picLocks noChangeAspect="1" noChangeArrowheads="1"/>
          </p:cNvPicPr>
          <p:nvPr/>
        </p:nvPicPr>
        <p:blipFill>
          <a:blip r:embed="rId7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0038" y="4229100"/>
            <a:ext cx="7953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1" name="Picture 91" descr="Untitled-1"/>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4648200" y="4630738"/>
            <a:ext cx="5715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2" name="Picture 8" descr="Applied Materials Inc_left_Apr07.wmf"/>
          <p:cNvPicPr>
            <a:picLocks/>
          </p:cNvPicPr>
          <p:nvPr/>
        </p:nvPicPr>
        <p:blipFill>
          <a:blip r:embed="rId71" cstate="print">
            <a:extLst>
              <a:ext uri="{28A0092B-C50C-407E-A947-70E740481C1C}">
                <a14:useLocalDpi xmlns:a14="http://schemas.microsoft.com/office/drawing/2010/main" val="0"/>
              </a:ext>
            </a:extLst>
          </a:blip>
          <a:srcRect r="-1144" b="-8888"/>
          <a:stretch>
            <a:fillRect/>
          </a:stretch>
        </p:blipFill>
        <p:spPr bwMode="auto">
          <a:xfrm>
            <a:off x="2262188" y="3506788"/>
            <a:ext cx="8413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3" name="Picture 93" descr="Untitled-1"/>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8166100" y="2574925"/>
            <a:ext cx="9128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4" name="Picture 65" descr="IMA Industria Macchine Automatiche SpA_Oct10.wmf"/>
          <p:cNvPicPr>
            <a:picLocks/>
          </p:cNvPicPr>
          <p:nvPr/>
        </p:nvPicPr>
        <p:blipFill>
          <a:blip r:embed="rId78" cstate="print">
            <a:extLst>
              <a:ext uri="{28A0092B-C50C-407E-A947-70E740481C1C}">
                <a14:useLocalDpi xmlns:a14="http://schemas.microsoft.com/office/drawing/2010/main" val="0"/>
              </a:ext>
            </a:extLst>
          </a:blip>
          <a:srcRect b="31429"/>
          <a:stretch>
            <a:fillRect/>
          </a:stretch>
        </p:blipFill>
        <p:spPr bwMode="auto">
          <a:xfrm>
            <a:off x="8223250" y="4341813"/>
            <a:ext cx="428625"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5" name="Picture 95" descr="NSG_Group_Annual%20Report_201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8210550" y="3963988"/>
            <a:ext cx="3397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6" name="Picture 96" descr="Picture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8191500" y="2714625"/>
            <a:ext cx="4968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7" name="Picture 97" descr="General Electric_PBContent"/>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9096375" y="2330450"/>
            <a:ext cx="2619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8" name="Picture 98" descr="Global Foundries_PBContent"/>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625475" y="2957513"/>
            <a:ext cx="1203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59" name="Picture 99" descr="Apollo Presion tools"/>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5407025" y="4556125"/>
            <a:ext cx="7270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60" name="Rectangle 34"/>
          <p:cNvSpPr>
            <a:spLocks noChangeArrowheads="1"/>
          </p:cNvSpPr>
          <p:nvPr>
            <p:custDataLst>
              <p:tags r:id="rId2"/>
            </p:custDataLst>
          </p:nvPr>
        </p:nvSpPr>
        <p:spPr bwMode="gray">
          <a:xfrm>
            <a:off x="484188" y="6027738"/>
            <a:ext cx="89582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193" bIns="17193" anchor="b"/>
          <a:lstStyle/>
          <a:p>
            <a:pPr marL="227013" indent="-227013" eaLnBrk="0" hangingPunct="0">
              <a:lnSpc>
                <a:spcPct val="90000"/>
              </a:lnSpc>
              <a:buClr>
                <a:srgbClr val="000000"/>
              </a:buClr>
              <a:buFont typeface="Wingdings 2" pitchFamily="18" charset="2"/>
              <a:buNone/>
            </a:pPr>
            <a:r>
              <a:rPr lang="en-US" sz="700" i="1"/>
              <a:t>___________________________</a:t>
            </a:r>
            <a:endParaRPr lang="en-GB" sz="700" i="1"/>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ástupný symbol pro číslo snímku 1"/>
          <p:cNvSpPr txBox="1">
            <a:spLocks noGrp="1"/>
          </p:cNvSpPr>
          <p:nvPr/>
        </p:nvSpPr>
        <p:spPr bwMode="auto">
          <a:xfrm>
            <a:off x="106363" y="6165850"/>
            <a:ext cx="531812" cy="282575"/>
          </a:xfrm>
          <a:prstGeom prst="rect">
            <a:avLst/>
          </a:prstGeom>
          <a:noFill/>
          <a:ln>
            <a:round/>
            <a:headEnd/>
            <a:tailEnd/>
          </a:ln>
        </p:spPr>
        <p:txBody>
          <a:bodyPr lIns="90000" tIns="46800" rIns="90000" bIns="46800"/>
          <a:lstStyle/>
          <a:p>
            <a:pP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78911F6-3DCE-438C-8370-CDB424BFEC96}" type="slidenum">
              <a:rPr lang="en-GB" sz="1000">
                <a:solidFill>
                  <a:srgbClr val="B2B2B2"/>
                </a:solidFill>
                <a:latin typeface="+mn-lt"/>
                <a:cs typeface="Times New Roman" pitchFamily="16" charset="0"/>
              </a:rPr>
              <a:pP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lang="en-GB" sz="1000">
              <a:solidFill>
                <a:srgbClr val="B2B2B2"/>
              </a:solidFill>
              <a:latin typeface="+mn-lt"/>
              <a:cs typeface="Times New Roman" pitchFamily="16" charset="0"/>
            </a:endParaRPr>
          </a:p>
        </p:txBody>
      </p:sp>
      <p:sp>
        <p:nvSpPr>
          <p:cNvPr id="115715" name="Zástupný symbol pro zápatí 2"/>
          <p:cNvSpPr txBox="1">
            <a:spLocks noGrp="1"/>
          </p:cNvSpPr>
          <p:nvPr/>
        </p:nvSpPr>
        <p:spPr bwMode="auto">
          <a:xfrm>
            <a:off x="57150" y="6624638"/>
            <a:ext cx="79914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en-US" sz="700">
                <a:solidFill>
                  <a:srgbClr val="969696"/>
                </a:solidFill>
                <a:latin typeface="Arial Unicode MS" pitchFamily="34" charset="-128"/>
              </a:rPr>
              <a:t>The content of this presentation is confidential and should not be distributed to a third party without prior authorisation from Edwards. © Edwards Limited 2011</a:t>
            </a:r>
          </a:p>
        </p:txBody>
      </p:sp>
      <p:sp>
        <p:nvSpPr>
          <p:cNvPr id="115716" name="Text Box 1"/>
          <p:cNvSpPr txBox="1">
            <a:spLocks noChangeArrowheads="1"/>
          </p:cNvSpPr>
          <p:nvPr/>
        </p:nvSpPr>
        <p:spPr bwMode="auto">
          <a:xfrm>
            <a:off x="928688" y="177800"/>
            <a:ext cx="8929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2400" b="1" noProof="1">
                <a:solidFill>
                  <a:srgbClr val="FFFFFF"/>
                </a:solidFill>
                <a:latin typeface="Trebuchet MS" pitchFamily="34" charset="0"/>
              </a:rPr>
              <a:t>Přehled produktů vyráběných v Lutíně</a:t>
            </a:r>
          </a:p>
        </p:txBody>
      </p:sp>
      <p:pic>
        <p:nvPicPr>
          <p:cNvPr id="15362" name="Picture 2"/>
          <p:cNvPicPr>
            <a:picLocks noChangeAspect="1" noChangeArrowheads="1"/>
          </p:cNvPicPr>
          <p:nvPr/>
        </p:nvPicPr>
        <p:blipFill>
          <a:blip r:embed="rId3"/>
          <a:srcRect/>
          <a:stretch>
            <a:fillRect/>
          </a:stretch>
        </p:blipFill>
        <p:spPr bwMode="auto">
          <a:xfrm>
            <a:off x="3541713" y="1071563"/>
            <a:ext cx="2417762" cy="1814512"/>
          </a:xfrm>
          <a:prstGeom prst="rect">
            <a:avLst/>
          </a:prstGeom>
          <a:noFill/>
          <a:ln w="12600">
            <a:solidFill>
              <a:srgbClr val="1C1C1C"/>
            </a:solidFill>
            <a:miter lim="800000"/>
            <a:headEnd/>
            <a:tailEnd/>
          </a:ln>
          <a:effectLst>
            <a:outerShdw dist="17819" dir="2700000" algn="ctr" rotWithShape="0">
              <a:srgbClr val="808080"/>
            </a:outerShdw>
          </a:effectLst>
        </p:spPr>
      </p:pic>
      <p:pic>
        <p:nvPicPr>
          <p:cNvPr id="15363" name="Picture 3"/>
          <p:cNvPicPr>
            <a:picLocks noChangeAspect="1" noChangeArrowheads="1"/>
          </p:cNvPicPr>
          <p:nvPr/>
        </p:nvPicPr>
        <p:blipFill>
          <a:blip r:embed="rId4"/>
          <a:srcRect/>
          <a:stretch>
            <a:fillRect/>
          </a:stretch>
        </p:blipFill>
        <p:spPr bwMode="auto">
          <a:xfrm>
            <a:off x="6765925" y="1071563"/>
            <a:ext cx="2752725" cy="1808162"/>
          </a:xfrm>
          <a:prstGeom prst="rect">
            <a:avLst/>
          </a:prstGeom>
          <a:noFill/>
          <a:ln w="12600">
            <a:solidFill>
              <a:srgbClr val="1C1C1C"/>
            </a:solidFill>
            <a:miter lim="800000"/>
            <a:headEnd/>
            <a:tailEnd/>
          </a:ln>
          <a:effectLst>
            <a:outerShdw dist="17819" dir="2700000" algn="ctr" rotWithShape="0">
              <a:srgbClr val="808080"/>
            </a:outerShdw>
          </a:effectLst>
        </p:spPr>
      </p:pic>
      <p:pic>
        <p:nvPicPr>
          <p:cNvPr id="15364" name="Picture 4"/>
          <p:cNvPicPr>
            <a:picLocks noChangeAspect="1" noChangeArrowheads="1"/>
          </p:cNvPicPr>
          <p:nvPr/>
        </p:nvPicPr>
        <p:blipFill>
          <a:blip r:embed="rId5"/>
          <a:srcRect/>
          <a:stretch>
            <a:fillRect/>
          </a:stretch>
        </p:blipFill>
        <p:spPr bwMode="auto">
          <a:xfrm>
            <a:off x="3560763" y="3500438"/>
            <a:ext cx="2398712" cy="1820862"/>
          </a:xfrm>
          <a:prstGeom prst="rect">
            <a:avLst/>
          </a:prstGeom>
          <a:noFill/>
          <a:ln w="12600">
            <a:solidFill>
              <a:srgbClr val="1C1C1C"/>
            </a:solidFill>
            <a:miter lim="800000"/>
            <a:headEnd/>
            <a:tailEnd/>
          </a:ln>
          <a:effectLst>
            <a:outerShdw dist="17819" dir="2700000" algn="ctr" rotWithShape="0">
              <a:srgbClr val="808080"/>
            </a:outerShdw>
          </a:effectLst>
        </p:spPr>
      </p:pic>
      <p:pic>
        <p:nvPicPr>
          <p:cNvPr id="15365" name="Picture 5"/>
          <p:cNvPicPr>
            <a:picLocks noChangeAspect="1" noChangeArrowheads="1"/>
          </p:cNvPicPr>
          <p:nvPr/>
        </p:nvPicPr>
        <p:blipFill>
          <a:blip r:embed="rId6"/>
          <a:srcRect/>
          <a:stretch>
            <a:fillRect/>
          </a:stretch>
        </p:blipFill>
        <p:spPr bwMode="auto">
          <a:xfrm>
            <a:off x="528638" y="1095375"/>
            <a:ext cx="2243137" cy="1792288"/>
          </a:xfrm>
          <a:prstGeom prst="rect">
            <a:avLst/>
          </a:prstGeom>
          <a:solidFill>
            <a:srgbClr val="FFFFFF"/>
          </a:solidFill>
          <a:ln w="12600">
            <a:solidFill>
              <a:srgbClr val="1C1C1C"/>
            </a:solidFill>
            <a:miter lim="800000"/>
            <a:headEnd/>
            <a:tailEnd/>
          </a:ln>
          <a:effectLst>
            <a:outerShdw dist="17819" dir="2700000" algn="ctr" rotWithShape="0">
              <a:srgbClr val="808080"/>
            </a:outerShdw>
          </a:effectLst>
        </p:spPr>
      </p:pic>
      <p:pic>
        <p:nvPicPr>
          <p:cNvPr id="15366" name="Picture 6"/>
          <p:cNvPicPr>
            <a:picLocks noChangeAspect="1" noChangeArrowheads="1"/>
          </p:cNvPicPr>
          <p:nvPr/>
        </p:nvPicPr>
        <p:blipFill>
          <a:blip r:embed="rId7"/>
          <a:srcRect/>
          <a:stretch>
            <a:fillRect/>
          </a:stretch>
        </p:blipFill>
        <p:spPr bwMode="auto">
          <a:xfrm>
            <a:off x="6732588" y="3500438"/>
            <a:ext cx="2786062" cy="1843087"/>
          </a:xfrm>
          <a:prstGeom prst="rect">
            <a:avLst/>
          </a:prstGeom>
          <a:noFill/>
          <a:ln w="12600">
            <a:solidFill>
              <a:srgbClr val="1C1C1C"/>
            </a:solidFill>
            <a:miter lim="800000"/>
            <a:headEnd/>
            <a:tailEnd/>
          </a:ln>
          <a:effectLst>
            <a:outerShdw dist="17819" dir="2700000" algn="ctr" rotWithShape="0">
              <a:srgbClr val="808080"/>
            </a:outerShdw>
          </a:effectLst>
        </p:spPr>
      </p:pic>
      <p:pic>
        <p:nvPicPr>
          <p:cNvPr id="15367" name="Picture 7"/>
          <p:cNvPicPr>
            <a:picLocks noChangeAspect="1" noChangeArrowheads="1"/>
          </p:cNvPicPr>
          <p:nvPr/>
        </p:nvPicPr>
        <p:blipFill>
          <a:blip r:embed="rId8"/>
          <a:srcRect/>
          <a:stretch>
            <a:fillRect/>
          </a:stretch>
        </p:blipFill>
        <p:spPr bwMode="auto">
          <a:xfrm>
            <a:off x="481013" y="3500438"/>
            <a:ext cx="2305050" cy="1816100"/>
          </a:xfrm>
          <a:prstGeom prst="rect">
            <a:avLst/>
          </a:prstGeom>
          <a:noFill/>
          <a:ln w="12600">
            <a:solidFill>
              <a:srgbClr val="1C1C1C"/>
            </a:solidFill>
            <a:miter lim="800000"/>
            <a:headEnd/>
            <a:tailEnd/>
          </a:ln>
          <a:effectLst>
            <a:outerShdw dist="17819" dir="2700000" algn="ctr" rotWithShape="0">
              <a:srgbClr val="808080"/>
            </a:outerShdw>
          </a:effectLst>
        </p:spPr>
      </p:pic>
      <p:sp>
        <p:nvSpPr>
          <p:cNvPr id="115723" name="Text Box 8"/>
          <p:cNvSpPr txBox="1">
            <a:spLocks noChangeArrowheads="1"/>
          </p:cNvSpPr>
          <p:nvPr/>
        </p:nvSpPr>
        <p:spPr bwMode="auto">
          <a:xfrm>
            <a:off x="193675" y="711200"/>
            <a:ext cx="33670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1600" b="1" noProof="1">
                <a:solidFill>
                  <a:srgbClr val="1C1C1C"/>
                </a:solidFill>
                <a:latin typeface="Trebuchet MS" pitchFamily="34" charset="0"/>
              </a:rPr>
              <a:t>Industriální pumpy</a:t>
            </a:r>
          </a:p>
        </p:txBody>
      </p:sp>
      <p:sp>
        <p:nvSpPr>
          <p:cNvPr id="115724" name="Text Box 9"/>
          <p:cNvSpPr txBox="1">
            <a:spLocks noChangeArrowheads="1"/>
          </p:cNvSpPr>
          <p:nvPr/>
        </p:nvSpPr>
        <p:spPr bwMode="auto">
          <a:xfrm>
            <a:off x="193675" y="3159125"/>
            <a:ext cx="3467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1600" b="1" noProof="1">
                <a:solidFill>
                  <a:srgbClr val="1C1C1C"/>
                </a:solidFill>
                <a:latin typeface="Trebuchet MS" pitchFamily="34" charset="0"/>
              </a:rPr>
              <a:t>Vědecké pumpy</a:t>
            </a:r>
          </a:p>
        </p:txBody>
      </p:sp>
      <p:sp>
        <p:nvSpPr>
          <p:cNvPr id="115725" name="Text Box 10"/>
          <p:cNvSpPr txBox="1">
            <a:spLocks noChangeArrowheads="1"/>
          </p:cNvSpPr>
          <p:nvPr/>
        </p:nvSpPr>
        <p:spPr bwMode="auto">
          <a:xfrm>
            <a:off x="4572000" y="2917825"/>
            <a:ext cx="7254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1200" b="1">
                <a:solidFill>
                  <a:srgbClr val="1C1C1C"/>
                </a:solidFill>
                <a:latin typeface="Trebuchet MS" pitchFamily="34" charset="0"/>
              </a:rPr>
              <a:t>EH</a:t>
            </a:r>
          </a:p>
        </p:txBody>
      </p:sp>
      <p:sp>
        <p:nvSpPr>
          <p:cNvPr id="115726" name="Text Box 11"/>
          <p:cNvSpPr txBox="1">
            <a:spLocks noChangeArrowheads="1"/>
          </p:cNvSpPr>
          <p:nvPr/>
        </p:nvSpPr>
        <p:spPr bwMode="auto">
          <a:xfrm>
            <a:off x="7777163" y="2933700"/>
            <a:ext cx="15541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1200" b="1">
                <a:solidFill>
                  <a:srgbClr val="1C1C1C"/>
                </a:solidFill>
                <a:latin typeface="Trebuchet MS" pitchFamily="34" charset="0"/>
              </a:rPr>
              <a:t>GV 260</a:t>
            </a:r>
          </a:p>
        </p:txBody>
      </p:sp>
      <p:sp>
        <p:nvSpPr>
          <p:cNvPr id="115727" name="Text Box 12"/>
          <p:cNvSpPr txBox="1">
            <a:spLocks noChangeArrowheads="1"/>
          </p:cNvSpPr>
          <p:nvPr/>
        </p:nvSpPr>
        <p:spPr bwMode="auto">
          <a:xfrm>
            <a:off x="4352925" y="5345113"/>
            <a:ext cx="12303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1200" b="1">
                <a:solidFill>
                  <a:srgbClr val="1C1C1C"/>
                </a:solidFill>
                <a:latin typeface="Trebuchet MS" pitchFamily="34" charset="0"/>
              </a:rPr>
              <a:t>XDS 35i</a:t>
            </a:r>
          </a:p>
        </p:txBody>
      </p:sp>
      <p:sp>
        <p:nvSpPr>
          <p:cNvPr id="115728" name="Text Box 13"/>
          <p:cNvSpPr txBox="1">
            <a:spLocks noChangeArrowheads="1"/>
          </p:cNvSpPr>
          <p:nvPr/>
        </p:nvSpPr>
        <p:spPr bwMode="auto">
          <a:xfrm>
            <a:off x="1404938" y="2886075"/>
            <a:ext cx="7254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1200" b="1">
                <a:solidFill>
                  <a:srgbClr val="1C1C1C"/>
                </a:solidFill>
                <a:latin typeface="Trebuchet MS" pitchFamily="34" charset="0"/>
              </a:rPr>
              <a:t>GXS</a:t>
            </a:r>
          </a:p>
        </p:txBody>
      </p:sp>
      <p:sp>
        <p:nvSpPr>
          <p:cNvPr id="115729" name="Text Box 14"/>
          <p:cNvSpPr txBox="1">
            <a:spLocks noChangeArrowheads="1"/>
          </p:cNvSpPr>
          <p:nvPr/>
        </p:nvSpPr>
        <p:spPr bwMode="auto">
          <a:xfrm>
            <a:off x="7848600" y="5364163"/>
            <a:ext cx="7270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1200" b="1" noProof="1">
                <a:solidFill>
                  <a:srgbClr val="1C1C1C"/>
                </a:solidFill>
                <a:latin typeface="Trebuchet MS" pitchFamily="34" charset="0"/>
              </a:rPr>
              <a:t>nEXT</a:t>
            </a:r>
          </a:p>
        </p:txBody>
      </p:sp>
      <p:sp>
        <p:nvSpPr>
          <p:cNvPr id="115730" name="Text Box 15"/>
          <p:cNvSpPr txBox="1">
            <a:spLocks noChangeArrowheads="1"/>
          </p:cNvSpPr>
          <p:nvPr/>
        </p:nvSpPr>
        <p:spPr bwMode="auto">
          <a:xfrm>
            <a:off x="1301750" y="5351463"/>
            <a:ext cx="12303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cs-CZ" sz="1200" b="1">
                <a:solidFill>
                  <a:srgbClr val="1C1C1C"/>
                </a:solidFill>
                <a:latin typeface="Trebuchet MS" pitchFamily="34" charset="0"/>
              </a:rPr>
              <a:t>RV 12</a:t>
            </a:r>
          </a:p>
        </p:txBody>
      </p:sp>
      <p:sp>
        <p:nvSpPr>
          <p:cNvPr id="115731" name="Rectangle 16"/>
          <p:cNvSpPr>
            <a:spLocks noChangeArrowheads="1"/>
          </p:cNvSpPr>
          <p:nvPr/>
        </p:nvSpPr>
        <p:spPr bwMode="auto">
          <a:xfrm>
            <a:off x="774700" y="5805488"/>
            <a:ext cx="7477125" cy="457200"/>
          </a:xfrm>
          <a:prstGeom prst="rect">
            <a:avLst/>
          </a:prstGeom>
          <a:solidFill>
            <a:srgbClr val="FFC000"/>
          </a:solidFill>
          <a:ln w="9360">
            <a:solidFill>
              <a:srgbClr val="1C1C1C"/>
            </a:solidFill>
            <a:miter lim="800000"/>
            <a:headEnd/>
            <a:tailEnd/>
          </a:ln>
        </p:spPr>
        <p:txBody>
          <a:bodyPr wrap="none" lIns="90000" tIns="46800" rIns="90000" bIns="46800" anchor="ctr"/>
          <a:lstStyle/>
          <a:p>
            <a:pPr defTabSz="449263">
              <a:lnSpc>
                <a:spcPct val="90000"/>
              </a:lnSpc>
              <a:spcBef>
                <a:spcPts val="350"/>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cs-CZ" sz="1200" b="1" noProof="1">
                <a:latin typeface="Trebuchet MS" pitchFamily="34" charset="0"/>
                <a:ea typeface="Arial Unicode MS" pitchFamily="34" charset="-128"/>
                <a:cs typeface="Arial Unicode MS" pitchFamily="34" charset="-128"/>
              </a:rPr>
              <a:t> Komplexní obrábění a montáž od malých vědeckých pump až po velké konfigurační systémy.</a:t>
            </a:r>
          </a:p>
          <a:p>
            <a:pPr defTabSz="449263">
              <a:lnSpc>
                <a:spcPct val="90000"/>
              </a:lnSpc>
              <a:spcBef>
                <a:spcPts val="350"/>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cs-CZ" sz="1200" b="1" noProof="1">
                <a:latin typeface="Trebuchet MS" pitchFamily="34" charset="0"/>
                <a:ea typeface="Arial Unicode MS" pitchFamily="34" charset="-128"/>
                <a:cs typeface="Arial Unicode MS" pitchFamily="34" charset="-128"/>
              </a:rPr>
              <a:t> V roce 2010 bylo celkem vyrobeno 33,000 vývěv (rekordní rok).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ástupný symbol pro číslo snímku 1"/>
          <p:cNvSpPr txBox="1">
            <a:spLocks noGrp="1"/>
          </p:cNvSpPr>
          <p:nvPr/>
        </p:nvSpPr>
        <p:spPr bwMode="auto">
          <a:xfrm>
            <a:off x="106363" y="6165850"/>
            <a:ext cx="531812" cy="282575"/>
          </a:xfrm>
          <a:prstGeom prst="rect">
            <a:avLst/>
          </a:prstGeom>
          <a:noFill/>
          <a:ln>
            <a:round/>
            <a:headEnd/>
            <a:tailEnd/>
          </a:ln>
        </p:spPr>
        <p:txBody>
          <a:bodyPr lIns="90000" tIns="46800" rIns="90000" bIns="46800"/>
          <a:lstStyle/>
          <a:p>
            <a:pP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DAD39EA-1470-48EC-A9A2-2D9F0B18FB1D}" type="slidenum">
              <a:rPr lang="en-GB" sz="1000">
                <a:solidFill>
                  <a:srgbClr val="B2B2B2"/>
                </a:solidFill>
                <a:latin typeface="+mn-lt"/>
                <a:cs typeface="Times New Roman" pitchFamily="16" charset="0"/>
              </a:rPr>
              <a:pP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lang="en-GB" sz="1000">
              <a:solidFill>
                <a:srgbClr val="B2B2B2"/>
              </a:solidFill>
              <a:latin typeface="+mn-lt"/>
              <a:cs typeface="Times New Roman" pitchFamily="16" charset="0"/>
            </a:endParaRPr>
          </a:p>
        </p:txBody>
      </p:sp>
      <p:sp>
        <p:nvSpPr>
          <p:cNvPr id="119811" name="Zástupný symbol pro zápatí 2"/>
          <p:cNvSpPr txBox="1">
            <a:spLocks noGrp="1"/>
          </p:cNvSpPr>
          <p:nvPr/>
        </p:nvSpPr>
        <p:spPr bwMode="auto">
          <a:xfrm>
            <a:off x="57150" y="6624638"/>
            <a:ext cx="79914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buClr>
                <a:srgbClr val="000000"/>
              </a:buClr>
              <a:buSzPct val="100000"/>
              <a:buFont typeface="Times New Roman" pitchFamily="18" charset="0"/>
              <a:buNone/>
            </a:pPr>
            <a:r>
              <a:rPr lang="en-US" sz="700">
                <a:solidFill>
                  <a:srgbClr val="969696"/>
                </a:solidFill>
                <a:latin typeface="Arial Unicode MS" pitchFamily="34" charset="-128"/>
              </a:rPr>
              <a:t>The content of this presentation is confidential and should not be distributed to a third party without prior authorisation from Edwards. © Edwards Limited 2011</a:t>
            </a:r>
          </a:p>
        </p:txBody>
      </p:sp>
      <p:sp>
        <p:nvSpPr>
          <p:cNvPr id="16385" name="AutoShape 1"/>
          <p:cNvSpPr>
            <a:spLocks noChangeArrowheads="1"/>
          </p:cNvSpPr>
          <p:nvPr/>
        </p:nvSpPr>
        <p:spPr bwMode="auto">
          <a:xfrm rot="10800000">
            <a:off x="6862763" y="2787650"/>
            <a:ext cx="2749550" cy="606425"/>
          </a:xfrm>
          <a:prstGeom prst="homePlate">
            <a:avLst>
              <a:gd name="adj" fmla="val 60869"/>
            </a:avLst>
          </a:prstGeom>
          <a:solidFill>
            <a:srgbClr val="0070C0"/>
          </a:solidFill>
          <a:ln w="9360">
            <a:noFill/>
            <a:miter lim="800000"/>
            <a:headEnd/>
            <a:tailEnd/>
          </a:ln>
          <a:effectLst>
            <a:outerShdw dist="17819" dir="2700000" algn="ctr" rotWithShape="0">
              <a:srgbClr val="808080">
                <a:alpha val="50027"/>
              </a:srgbClr>
            </a:outerShdw>
          </a:effectLst>
        </p:spPr>
        <p:txBody>
          <a:bodyPr rot="10800000" wrap="none" anchor="ctr"/>
          <a:lstStyle/>
          <a:p>
            <a:pPr>
              <a:buClr>
                <a:srgbClr val="000000"/>
              </a:buClr>
              <a:buSzPct val="100000"/>
              <a:buFont typeface="Times New Roman" pitchFamily="18" charset="0"/>
              <a:buNone/>
            </a:pPr>
            <a:endParaRPr lang="cs-CZ" sz="2400">
              <a:solidFill>
                <a:schemeClr val="bg1"/>
              </a:solidFill>
              <a:latin typeface="Times New Roman" pitchFamily="18" charset="0"/>
            </a:endParaRPr>
          </a:p>
        </p:txBody>
      </p:sp>
      <p:sp>
        <p:nvSpPr>
          <p:cNvPr id="16386" name="AutoShape 2"/>
          <p:cNvSpPr>
            <a:spLocks noChangeArrowheads="1"/>
          </p:cNvSpPr>
          <p:nvPr/>
        </p:nvSpPr>
        <p:spPr bwMode="auto">
          <a:xfrm rot="10800000">
            <a:off x="6867525" y="1209675"/>
            <a:ext cx="2751138" cy="606425"/>
          </a:xfrm>
          <a:prstGeom prst="homePlate">
            <a:avLst>
              <a:gd name="adj" fmla="val 60908"/>
            </a:avLst>
          </a:prstGeom>
          <a:solidFill>
            <a:srgbClr val="0070C0"/>
          </a:solidFill>
          <a:ln w="9360">
            <a:noFill/>
            <a:miter lim="800000"/>
            <a:headEnd/>
            <a:tailEnd/>
          </a:ln>
          <a:effectLst>
            <a:outerShdw dist="17819" dir="2700000" algn="ctr" rotWithShape="0">
              <a:srgbClr val="808080">
                <a:alpha val="50027"/>
              </a:srgbClr>
            </a:outerShdw>
          </a:effectLst>
        </p:spPr>
        <p:txBody>
          <a:bodyPr rot="10800000" wrap="none" anchor="ctr"/>
          <a:lstStyle/>
          <a:p>
            <a:pPr>
              <a:buClr>
                <a:srgbClr val="000000"/>
              </a:buClr>
              <a:buSzPct val="100000"/>
              <a:buFont typeface="Times New Roman" pitchFamily="18" charset="0"/>
              <a:buNone/>
            </a:pPr>
            <a:endParaRPr lang="cs-CZ" sz="2400">
              <a:solidFill>
                <a:schemeClr val="bg1"/>
              </a:solidFill>
              <a:latin typeface="Times New Roman" pitchFamily="18" charset="0"/>
            </a:endParaRPr>
          </a:p>
        </p:txBody>
      </p:sp>
      <p:sp>
        <p:nvSpPr>
          <p:cNvPr id="16387" name="AutoShape 3"/>
          <p:cNvSpPr>
            <a:spLocks noChangeArrowheads="1"/>
          </p:cNvSpPr>
          <p:nvPr/>
        </p:nvSpPr>
        <p:spPr bwMode="auto">
          <a:xfrm rot="10800000">
            <a:off x="6870700" y="4473575"/>
            <a:ext cx="2751138" cy="606425"/>
          </a:xfrm>
          <a:prstGeom prst="homePlate">
            <a:avLst>
              <a:gd name="adj" fmla="val 60908"/>
            </a:avLst>
          </a:prstGeom>
          <a:solidFill>
            <a:srgbClr val="0070C0"/>
          </a:solidFill>
          <a:ln w="9360">
            <a:noFill/>
            <a:miter lim="800000"/>
            <a:headEnd/>
            <a:tailEnd/>
          </a:ln>
          <a:effectLst>
            <a:outerShdw dist="17819" dir="2700000" algn="ctr" rotWithShape="0">
              <a:srgbClr val="808080">
                <a:alpha val="50027"/>
              </a:srgbClr>
            </a:outerShdw>
          </a:effectLst>
        </p:spPr>
        <p:txBody>
          <a:bodyPr rot="10800000" wrap="none" anchor="ctr"/>
          <a:lstStyle/>
          <a:p>
            <a:pPr>
              <a:buClr>
                <a:srgbClr val="000000"/>
              </a:buClr>
              <a:buSzPct val="100000"/>
              <a:buFont typeface="Times New Roman" pitchFamily="18" charset="0"/>
              <a:buNone/>
            </a:pPr>
            <a:endParaRPr lang="cs-CZ" sz="2400">
              <a:solidFill>
                <a:schemeClr val="bg1"/>
              </a:solidFill>
              <a:latin typeface="Times New Roman" pitchFamily="18" charset="0"/>
            </a:endParaRPr>
          </a:p>
        </p:txBody>
      </p:sp>
      <p:pic>
        <p:nvPicPr>
          <p:cNvPr id="16388" name="Picture 4"/>
          <p:cNvPicPr>
            <a:picLocks noChangeAspect="1" noChangeArrowheads="1"/>
          </p:cNvPicPr>
          <p:nvPr/>
        </p:nvPicPr>
        <p:blipFill>
          <a:blip r:embed="rId3"/>
          <a:srcRect/>
          <a:stretch>
            <a:fillRect/>
          </a:stretch>
        </p:blipFill>
        <p:spPr bwMode="auto">
          <a:xfrm>
            <a:off x="5156200" y="2492375"/>
            <a:ext cx="1682750" cy="1127125"/>
          </a:xfrm>
          <a:prstGeom prst="rect">
            <a:avLst/>
          </a:prstGeom>
          <a:noFill/>
          <a:ln w="9360">
            <a:solidFill>
              <a:srgbClr val="EBEBEB"/>
            </a:solidFill>
            <a:miter lim="800000"/>
            <a:headEnd/>
            <a:tailEnd/>
          </a:ln>
          <a:effectLst>
            <a:outerShdw dist="17819" dir="2700000" algn="ctr" rotWithShape="0">
              <a:srgbClr val="808080">
                <a:alpha val="50027"/>
              </a:srgbClr>
            </a:outerShdw>
          </a:effectLst>
        </p:spPr>
      </p:pic>
      <p:pic>
        <p:nvPicPr>
          <p:cNvPr id="16389" name="Picture 5"/>
          <p:cNvPicPr>
            <a:picLocks noChangeAspect="1" noChangeArrowheads="1"/>
          </p:cNvPicPr>
          <p:nvPr/>
        </p:nvPicPr>
        <p:blipFill>
          <a:blip r:embed="rId4"/>
          <a:srcRect/>
          <a:stretch>
            <a:fillRect/>
          </a:stretch>
        </p:blipFill>
        <p:spPr bwMode="auto">
          <a:xfrm>
            <a:off x="5157788" y="908050"/>
            <a:ext cx="1681162" cy="1106488"/>
          </a:xfrm>
          <a:prstGeom prst="rect">
            <a:avLst/>
          </a:prstGeom>
          <a:noFill/>
          <a:ln w="9360">
            <a:solidFill>
              <a:srgbClr val="EBEBEB"/>
            </a:solidFill>
            <a:miter lim="800000"/>
            <a:headEnd/>
            <a:tailEnd/>
          </a:ln>
          <a:effectLst>
            <a:outerShdw dist="17819" dir="2700000" algn="ctr" rotWithShape="0">
              <a:srgbClr val="808080">
                <a:alpha val="50027"/>
              </a:srgbClr>
            </a:outerShdw>
          </a:effectLst>
        </p:spPr>
      </p:pic>
      <p:pic>
        <p:nvPicPr>
          <p:cNvPr id="16390" name="Picture 6"/>
          <p:cNvPicPr>
            <a:picLocks noChangeAspect="1" noChangeArrowheads="1"/>
          </p:cNvPicPr>
          <p:nvPr/>
        </p:nvPicPr>
        <p:blipFill>
          <a:blip r:embed="rId5"/>
          <a:srcRect/>
          <a:stretch>
            <a:fillRect/>
          </a:stretch>
        </p:blipFill>
        <p:spPr bwMode="auto">
          <a:xfrm>
            <a:off x="5172075" y="4187825"/>
            <a:ext cx="1681163" cy="1112838"/>
          </a:xfrm>
          <a:prstGeom prst="rect">
            <a:avLst/>
          </a:prstGeom>
          <a:noFill/>
          <a:ln w="9360">
            <a:solidFill>
              <a:srgbClr val="EBEBEB"/>
            </a:solidFill>
            <a:miter lim="800000"/>
            <a:headEnd/>
            <a:tailEnd/>
          </a:ln>
          <a:effectLst>
            <a:outerShdw dist="17819" dir="2700000" algn="ctr" rotWithShape="0">
              <a:srgbClr val="808080">
                <a:alpha val="50027"/>
              </a:srgbClr>
            </a:outerShdw>
          </a:effectLst>
        </p:spPr>
      </p:pic>
      <p:sp>
        <p:nvSpPr>
          <p:cNvPr id="119818" name="Text Box 7"/>
          <p:cNvSpPr txBox="1">
            <a:spLocks noChangeArrowheads="1"/>
          </p:cNvSpPr>
          <p:nvPr/>
        </p:nvSpPr>
        <p:spPr bwMode="auto">
          <a:xfrm>
            <a:off x="7278688" y="2951163"/>
            <a:ext cx="2276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spcBef>
                <a:spcPts val="1250"/>
              </a:spcBef>
              <a:buClr>
                <a:srgbClr val="000000"/>
              </a:buClr>
              <a:buSzPct val="100000"/>
              <a:buFont typeface="Times New Roman" pitchFamily="18" charset="0"/>
              <a:buNone/>
            </a:pPr>
            <a:r>
              <a:rPr lang="cs-CZ" b="1" noProof="1">
                <a:solidFill>
                  <a:srgbClr val="FFFFFF"/>
                </a:solidFill>
                <a:latin typeface="Trebuchet MS" pitchFamily="34" charset="0"/>
              </a:rPr>
              <a:t> Solární</a:t>
            </a:r>
          </a:p>
        </p:txBody>
      </p:sp>
      <p:sp>
        <p:nvSpPr>
          <p:cNvPr id="119819" name="Text Box 8"/>
          <p:cNvSpPr txBox="1">
            <a:spLocks noChangeArrowheads="1"/>
          </p:cNvSpPr>
          <p:nvPr/>
        </p:nvSpPr>
        <p:spPr bwMode="auto">
          <a:xfrm>
            <a:off x="7354888" y="1327150"/>
            <a:ext cx="2263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spcBef>
                <a:spcPts val="1250"/>
              </a:spcBef>
              <a:buClr>
                <a:srgbClr val="000000"/>
              </a:buClr>
              <a:buSzPct val="100000"/>
              <a:buFont typeface="Times New Roman" pitchFamily="18" charset="0"/>
              <a:buNone/>
            </a:pPr>
            <a:r>
              <a:rPr lang="cs-CZ" b="1" noProof="1">
                <a:solidFill>
                  <a:srgbClr val="FFFFFF"/>
                </a:solidFill>
                <a:latin typeface="Trebuchet MS" pitchFamily="34" charset="0"/>
              </a:rPr>
              <a:t>Vědecké</a:t>
            </a:r>
          </a:p>
        </p:txBody>
      </p:sp>
      <p:sp>
        <p:nvSpPr>
          <p:cNvPr id="119820" name="Text Box 9"/>
          <p:cNvSpPr txBox="1">
            <a:spLocks noChangeArrowheads="1"/>
          </p:cNvSpPr>
          <p:nvPr/>
        </p:nvSpPr>
        <p:spPr bwMode="auto">
          <a:xfrm>
            <a:off x="7354888" y="4629150"/>
            <a:ext cx="2279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Times New Roman" pitchFamily="18" charset="0"/>
              </a:defRPr>
            </a:lvl9pPr>
          </a:lstStyle>
          <a:p>
            <a:pPr eaLnBrk="1" hangingPunct="1">
              <a:spcBef>
                <a:spcPts val="1250"/>
              </a:spcBef>
              <a:buClr>
                <a:srgbClr val="000000"/>
              </a:buClr>
              <a:buSzPct val="100000"/>
              <a:buFont typeface="Times New Roman" pitchFamily="18" charset="0"/>
              <a:buNone/>
            </a:pPr>
            <a:r>
              <a:rPr lang="cs-CZ" b="1" noProof="1">
                <a:solidFill>
                  <a:srgbClr val="FFFFFF"/>
                </a:solidFill>
                <a:latin typeface="Trebuchet MS" pitchFamily="34" charset="0"/>
              </a:rPr>
              <a:t>Industriální</a:t>
            </a:r>
          </a:p>
        </p:txBody>
      </p:sp>
      <p:pic>
        <p:nvPicPr>
          <p:cNvPr id="11982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263" y="2881313"/>
            <a:ext cx="10128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2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4588" y="2938463"/>
            <a:ext cx="10937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23"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38" y="2959100"/>
            <a:ext cx="16414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24"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8038" y="1438275"/>
            <a:ext cx="16319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2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788" y="1349375"/>
            <a:ext cx="1781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26"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8088" y="1285875"/>
            <a:ext cx="1179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27"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8063" y="4714875"/>
            <a:ext cx="1524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28"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7388" y="4610100"/>
            <a:ext cx="1447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29"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488" y="4538663"/>
            <a:ext cx="11049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9830" name="Rectangle 19"/>
          <p:cNvSpPr>
            <a:spLocks noChangeArrowheads="1"/>
          </p:cNvSpPr>
          <p:nvPr/>
        </p:nvSpPr>
        <p:spPr bwMode="auto">
          <a:xfrm>
            <a:off x="928688" y="198438"/>
            <a:ext cx="79422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2400" b="1" noProof="1">
                <a:solidFill>
                  <a:srgbClr val="FFFFFF"/>
                </a:solidFill>
                <a:latin typeface="Trebuchet MS" pitchFamily="34" charset="0"/>
              </a:rPr>
              <a:t>Přehled trhů</a:t>
            </a:r>
          </a:p>
        </p:txBody>
      </p:sp>
      <p:sp>
        <p:nvSpPr>
          <p:cNvPr id="119831" name="Rectangle 20"/>
          <p:cNvSpPr>
            <a:spLocks noChangeArrowheads="1"/>
          </p:cNvSpPr>
          <p:nvPr/>
        </p:nvSpPr>
        <p:spPr bwMode="auto">
          <a:xfrm>
            <a:off x="2049463" y="5786438"/>
            <a:ext cx="4916487" cy="393700"/>
          </a:xfrm>
          <a:prstGeom prst="rect">
            <a:avLst/>
          </a:prstGeom>
          <a:solidFill>
            <a:srgbClr val="FFC000"/>
          </a:solidFill>
          <a:ln w="9360">
            <a:solidFill>
              <a:srgbClr val="1C1C1C"/>
            </a:solidFill>
            <a:miter lim="800000"/>
            <a:headEnd/>
            <a:tailEnd/>
          </a:ln>
        </p:spPr>
        <p:txBody>
          <a:bodyPr wrap="none" lIns="90000" tIns="46800" rIns="90000" bIns="46800" anchor="ctr"/>
          <a:lstStyle/>
          <a:p>
            <a:pPr algn="ctr" defTabSz="449263">
              <a:lnSpc>
                <a:spcPct val="90000"/>
              </a:lnSpc>
              <a:spcBef>
                <a:spcPts val="400"/>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cs-CZ" sz="1200" b="1" noProof="1">
                <a:latin typeface="Trebuchet MS" pitchFamily="34" charset="0"/>
                <a:ea typeface="Arial Unicode MS" pitchFamily="34" charset="-128"/>
                <a:cs typeface="Arial Unicode MS" pitchFamily="34" charset="-128"/>
              </a:rPr>
              <a:t> Dodáváme špičkové výrobky na nejnáročnější světové trhy.</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10.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11.xml><?xml version="1.0" encoding="utf-8"?>
<p:tagLst xmlns:a="http://schemas.openxmlformats.org/drawingml/2006/main" xmlns:r="http://schemas.openxmlformats.org/officeDocument/2006/relationships" xmlns:p="http://schemas.openxmlformats.org/presentationml/2006/main">
  <p:tag name="IGNOREFONTNONCOMPLIANCE" val="0"/>
  <p:tag name="FONTNAME" val="Arial"/>
  <p:tag name="FONTSIZE" val="28"/>
  <p:tag name="FONTBOLD" val="0"/>
  <p:tag name="FONTITALIC" val="0"/>
  <p:tag name="FONTULINE" val="0"/>
  <p:tag name="FONTSHADOW" val="0"/>
  <p:tag name="FONTALIGNMENT" val="1"/>
  <p:tag name="FONTCOLOR" val="0"/>
  <p:tag name="FONT_COLOR_TYPE" val="2"/>
  <p:tag name="FONT_COLOR_SCHEME_INDEX" val="7"/>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2"/>
  <p:tag name="LINE_COLOR_TYPE" val="2"/>
  <p:tag name="LINECOLORING" val="No Line"/>
  <p:tag name="IGNOREPOSITIONNONCOMPLIANCE" val="0"/>
  <p:tag name="POSITIONTOP" val="42"/>
  <p:tag name="POSITIONLEFT" val="54"/>
  <p:tag name="IGNORESIZENONCOMPLIANCE" val="0"/>
  <p:tag name="SIZEWIDTH" val="684"/>
  <p:tag name="SIZEHEIGHT" val="42"/>
  <p:tag name="ENAME" val="SLIDEHDR"/>
</p:tagLst>
</file>

<file path=ppt/tags/tag2.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3.xml><?xml version="1.0" encoding="utf-8"?>
<p:tagLst xmlns:a="http://schemas.openxmlformats.org/drawingml/2006/main" xmlns:r="http://schemas.openxmlformats.org/officeDocument/2006/relationships" xmlns:p="http://schemas.openxmlformats.org/presentationml/2006/main">
  <p:tag name="FILLFORECOLOR" val="Color Tint 2"/>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FILLFORECOLOR" val="Color Tint 2"/>
  <p:tag name="DEVICE" val="Canon Colorpass 1000"/>
</p:tagLst>
</file>

<file path=ppt/tags/tag5.xml><?xml version="1.0" encoding="utf-8"?>
<p:tagLst xmlns:a="http://schemas.openxmlformats.org/drawingml/2006/main" xmlns:r="http://schemas.openxmlformats.org/officeDocument/2006/relationships" xmlns:p="http://schemas.openxmlformats.org/presentationml/2006/main">
  <p:tag name="SLIDETYPE" val="STDCONTENT"/>
</p:tagLst>
</file>

<file path=ppt/tags/tag6.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7.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IGNOREFONTNONCOMPLIANCE" val="0"/>
  <p:tag name="IGNORECOLORLINESNONCOMPLIANCE" val="0"/>
  <p:tag name="IGNOREPOSITIONNONCOMPLIANCE" val="0"/>
  <p:tag name="POSITIONTOP" val="150"/>
  <p:tag name="POSITIONLEFT" val="54"/>
  <p:tag name="IGNORESIZENONCOMPLIANCE" val="0"/>
  <p:tag name="SIZEWIDTH" val="683"/>
  <p:tag name="SIZEHEIGHT" val="172.5"/>
</p:tagLst>
</file>

<file path=ppt/tags/tag8.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IGNOREFONTNONCOMPLIANCE" val="0"/>
  <p:tag name="IGNORECOLORLINESNONCOMPLIANCE" val="0"/>
  <p:tag name="IGNOREPOSITIONNONCOMPLIANCE" val="0"/>
  <p:tag name="POSITIONTOP" val="150"/>
  <p:tag name="POSITIONLEFT" val="54"/>
  <p:tag name="IGNORESIZENONCOMPLIANCE" val="0"/>
  <p:tag name="SIZEWIDTH" val="683"/>
  <p:tag name="SIZEHEIGHT" val="172.5"/>
</p:tagLst>
</file>

<file path=ppt/tags/tag9.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IGNOREFONTNONCOMPLIANCE" val="0"/>
  <p:tag name="IGNORECOLORLINESNONCOMPLIANCE" val="0"/>
  <p:tag name="IGNOREPOSITIONNONCOMPLIANCE" val="0"/>
  <p:tag name="POSITIONTOP" val="150"/>
  <p:tag name="POSITIONLEFT" val="54"/>
  <p:tag name="IGNORESIZENONCOMPLIANCE" val="0"/>
  <p:tag name="SIZEWIDTH" val="683"/>
  <p:tag name="SIZEHEIGHT" val="172.5"/>
</p:tagLst>
</file>

<file path=ppt/theme/theme1.xml><?xml version="1.0" encoding="utf-8"?>
<a:theme xmlns:a="http://schemas.openxmlformats.org/drawingml/2006/main" name="Edwards_Template_2008[1]">
  <a:themeElements>
    <a:clrScheme name="Edwards_Template_2008[1] 9">
      <a:dk1>
        <a:srgbClr val="1C1C1C"/>
      </a:dk1>
      <a:lt1>
        <a:srgbClr val="FFFFFF"/>
      </a:lt1>
      <a:dk2>
        <a:srgbClr val="FFFFFF"/>
      </a:dk2>
      <a:lt2>
        <a:srgbClr val="808080"/>
      </a:lt2>
      <a:accent1>
        <a:srgbClr val="212BAF"/>
      </a:accent1>
      <a:accent2>
        <a:srgbClr val="0033CC"/>
      </a:accent2>
      <a:accent3>
        <a:srgbClr val="FFFFFF"/>
      </a:accent3>
      <a:accent4>
        <a:srgbClr val="161616"/>
      </a:accent4>
      <a:accent5>
        <a:srgbClr val="ABACD4"/>
      </a:accent5>
      <a:accent6>
        <a:srgbClr val="002DB9"/>
      </a:accent6>
      <a:hlink>
        <a:srgbClr val="3366CC"/>
      </a:hlink>
      <a:folHlink>
        <a:srgbClr val="336699"/>
      </a:folHlink>
    </a:clrScheme>
    <a:fontScheme name="Edwards_Template_2008[1]">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cs typeface="Times New Roman" pitchFamily="18" charset="0"/>
          </a:defRPr>
        </a:defPPr>
      </a:lstStyle>
    </a:lnDef>
  </a:objectDefaults>
  <a:extraClrSchemeLst>
    <a:extraClrScheme>
      <a:clrScheme name="Edwards_Template_2008[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dwards_Template_2008[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dwards_Template_2008[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dwards_Template_2008[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dwards_Template_2008[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dwards_Template_2008[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dwards_Template_2008[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dwards_Template_2008[1] 8">
        <a:dk1>
          <a:srgbClr val="000000"/>
        </a:dk1>
        <a:lt1>
          <a:srgbClr val="FFFFFF"/>
        </a:lt1>
        <a:dk2>
          <a:srgbClr val="FFFFCC"/>
        </a:dk2>
        <a:lt2>
          <a:srgbClr val="808080"/>
        </a:lt2>
        <a:accent1>
          <a:srgbClr val="C2BCEC"/>
        </a:accent1>
        <a:accent2>
          <a:srgbClr val="666699"/>
        </a:accent2>
        <a:accent3>
          <a:srgbClr val="FFFFFF"/>
        </a:accent3>
        <a:accent4>
          <a:srgbClr val="000000"/>
        </a:accent4>
        <a:accent5>
          <a:srgbClr val="DDDAF4"/>
        </a:accent5>
        <a:accent6>
          <a:srgbClr val="5C5C8A"/>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Edwards_Template_2008[1] 9">
        <a:dk1>
          <a:srgbClr val="1C1C1C"/>
        </a:dk1>
        <a:lt1>
          <a:srgbClr val="FFFFFF"/>
        </a:lt1>
        <a:dk2>
          <a:srgbClr val="FFFFFF"/>
        </a:dk2>
        <a:lt2>
          <a:srgbClr val="808080"/>
        </a:lt2>
        <a:accent1>
          <a:srgbClr val="212BAF"/>
        </a:accent1>
        <a:accent2>
          <a:srgbClr val="0033CC"/>
        </a:accent2>
        <a:accent3>
          <a:srgbClr val="FFFFFF"/>
        </a:accent3>
        <a:accent4>
          <a:srgbClr val="161616"/>
        </a:accent4>
        <a:accent5>
          <a:srgbClr val="ABACD4"/>
        </a:accent5>
        <a:accent6>
          <a:srgbClr val="002DB9"/>
        </a:accent6>
        <a:hlink>
          <a:srgbClr val="3366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Edwards_Template_2008[1]</Template>
  <TotalTime>12233</TotalTime>
  <Words>4988</Words>
  <Application>Microsoft Office PowerPoint</Application>
  <PresentationFormat>A4 (210 x 297 mm)</PresentationFormat>
  <Paragraphs>844</Paragraphs>
  <Slides>66</Slides>
  <Notes>14</Notes>
  <HiddenSlides>1</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66</vt:i4>
      </vt:variant>
    </vt:vector>
  </HeadingPairs>
  <TitlesOfParts>
    <vt:vector size="74" baseType="lpstr">
      <vt:lpstr>Arial</vt:lpstr>
      <vt:lpstr>Times New Roman</vt:lpstr>
      <vt:lpstr>Arial Unicode MS</vt:lpstr>
      <vt:lpstr>Trebuchet MS</vt:lpstr>
      <vt:lpstr>Wingdings</vt:lpstr>
      <vt:lpstr>Wingdings 2</vt:lpstr>
      <vt:lpstr>ＭＳ Ｐゴシック</vt:lpstr>
      <vt:lpstr>Edwards_Template_2008[1]</vt:lpstr>
      <vt:lpstr>IAS 2, využití metody standardních cen v praxi, praktické způsoby, inventarizace zásob  PŘIPRAVILA: Eva Rašková</vt:lpstr>
      <vt:lpstr>Confidentiality Statement</vt:lpstr>
      <vt:lpstr>Profil EDWARDS </vt:lpstr>
      <vt:lpstr>Svět bez vakua by byl světem bez ... </vt:lpstr>
      <vt:lpstr>Edwards – vedoucí postavení v oblasti vakuových řešení</vt:lpstr>
      <vt:lpstr>Široké portfolio produktů obslouží různorodé trhy</vt:lpstr>
      <vt:lpstr>Široké portfolio zákazníků</vt:lpstr>
      <vt:lpstr>Prezentace aplikace PowerPoint</vt:lpstr>
      <vt:lpstr>Prezentace aplikace PowerPoint</vt:lpstr>
      <vt:lpstr>Vedoucí postavení  – srovnání napříč klíčovými trhy</vt:lpstr>
      <vt:lpstr>Prezentace aplikace PowerPoint</vt:lpstr>
      <vt:lpstr>GLOBALNÍ  BUSINESS…</vt:lpstr>
      <vt:lpstr>NÁŠ CÍL</vt:lpstr>
      <vt:lpstr>Dovolte mi představit se </vt:lpstr>
      <vt:lpstr>Obecně uznávané účetní zásady</vt:lpstr>
      <vt:lpstr>Obecně uznávané účetní zásady</vt:lpstr>
      <vt:lpstr>Obecně uznávané účetní zásady</vt:lpstr>
      <vt:lpstr>Obecně uznávané účetní zásady</vt:lpstr>
      <vt:lpstr>Mezinárodní účetní standard 2 - Zásoby</vt:lpstr>
      <vt:lpstr>Mezinárodní účetní standard 2 – Zásoby - Definice</vt:lpstr>
      <vt:lpstr>Mezinárodní účetní standard 2 - Zásoby - Definice</vt:lpstr>
      <vt:lpstr>Mezinárodní účetní standard 2 – Zásoby - Definice</vt:lpstr>
      <vt:lpstr>Mezinárodní účetní standard 2 – Zásoby - Oceňování</vt:lpstr>
      <vt:lpstr>Mezinárodní účetní standard 2 – Zásoby – Oceňování (Valuation)</vt:lpstr>
      <vt:lpstr>Příklad Edwards – surový materiál</vt:lpstr>
      <vt:lpstr>Příklad Edwards – opracovaný díl</vt:lpstr>
      <vt:lpstr>Příklad Edwards – hotový výrobek</vt:lpstr>
      <vt:lpstr>Mezinárodní účetní standard 2 – Zásoby - Kalkulace (Costing)</vt:lpstr>
      <vt:lpstr>Mezinárodní účetní standard 2 – Zásoby - Kalkulace (Costing)</vt:lpstr>
      <vt:lpstr>Příklad Edwards – Reporting MForm </vt:lpstr>
      <vt:lpstr>Příklad Edwards – Reporting MForm</vt:lpstr>
      <vt:lpstr>Postupy při aplikaci metody Normované kalkulace (Standard costing)</vt:lpstr>
      <vt:lpstr>Postupy při aplikaci metody Normované kalkulace (Standard costing) </vt:lpstr>
      <vt:lpstr>Postupy při aplikaci metody Normované kalkulace (Standard costing) </vt:lpstr>
      <vt:lpstr>Postupy při aplikaci metody Normované kalkulace (Standard costing)  </vt:lpstr>
      <vt:lpstr>Postupy při aplikaci metody Normované kalkulace (Standard costing) </vt:lpstr>
      <vt:lpstr>Příklad</vt:lpstr>
      <vt:lpstr>Příklad</vt:lpstr>
      <vt:lpstr>Edwards – Účetní směrnice - Ocenění</vt:lpstr>
      <vt:lpstr>Edwards – Účetní směrnice - Ocenění</vt:lpstr>
      <vt:lpstr>Edwards – Účetní směrnice - Ocenění</vt:lpstr>
      <vt:lpstr>Edwards – Účetní směrnice - Ocenění</vt:lpstr>
      <vt:lpstr>Příklad</vt:lpstr>
      <vt:lpstr>Edwards – opravné položky</vt:lpstr>
      <vt:lpstr>Edwards – Příklad na opravnou položku</vt:lpstr>
      <vt:lpstr>Mezinárodní účetní standard 2 – Zásoby - Zveřejnění</vt:lpstr>
      <vt:lpstr>Edwards - Global Cost Roll</vt:lpstr>
      <vt:lpstr>Edwards - Global Cost Roll</vt:lpstr>
      <vt:lpstr>Edwards - Terminologie </vt:lpstr>
      <vt:lpstr>Příklad Edwards – hotový výrobek</vt:lpstr>
      <vt:lpstr>Edwards - Terminologie  </vt:lpstr>
      <vt:lpstr>Příklad Edwards – hotový výrobek – standardní cena</vt:lpstr>
      <vt:lpstr>Příklad Edwards – hotový výrobek – skuteční cena</vt:lpstr>
      <vt:lpstr>Příklad Edwards – hotový výrobek – srovnání</vt:lpstr>
      <vt:lpstr>Důležitost Global Cost Roll </vt:lpstr>
      <vt:lpstr>Inventarizace zásob  </vt:lpstr>
      <vt:lpstr>Inventarizace zásob</vt:lpstr>
      <vt:lpstr>Inventarizace zásob</vt:lpstr>
      <vt:lpstr>Inventarizace zásob</vt:lpstr>
      <vt:lpstr>Příklad</vt:lpstr>
      <vt:lpstr>Příklad</vt:lpstr>
      <vt:lpstr>Příklad</vt:lpstr>
      <vt:lpstr>Příloha – Kódy dodavatelů ve skupině</vt:lpstr>
      <vt:lpstr>Příloha – Vzor pro Cost roll -  nákupní ceny</vt:lpstr>
      <vt:lpstr>Příloha – Vzor Pracovní centra</vt:lpstr>
      <vt:lpstr>OTÁZKY A ODPOVĚDI</vt:lpstr>
    </vt:vector>
  </TitlesOfParts>
  <Manager/>
  <Company>Edwards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TYPICKÝ PRŮBĚH AUDITU V NÁVAZNOSTI NA ISA  PŘIPRAVILI: PAVEL ŠUSTEK A PETRA ŽIŠKOVÁ </dc:title>
  <dc:subject>&amp;lt;p&amp;gt;The content of this presentation is confidential and should not be distributed to a third party without prior authorization from Edwards.  Edwards Limited 2008 Click here to add title Click here to add subtitle Confidentiality Statement This presentation has been prepared exclusively for the benefit and use of Edwards &amp;lt;/p&amp;gt;</dc:subject>
  <dc:creator/>
  <cp:keywords/>
  <dc:description>&amp;lt;p&amp;gt;The content of this presentation is confidential and should not be distributed to a third party without prior authorization from Edwards.  Edwards Limited 2008 Click here to add title Click here to add subtitle Confidentiality Statement This presentation has been prepared exclusively for the benefit and use of Edwards &amp;lt;/p&amp;gt;</dc:description>
  <cp:lastModifiedBy>Your User Name</cp:lastModifiedBy>
  <cp:revision>504</cp:revision>
  <dcterms:created xsi:type="dcterms:W3CDTF">2009-12-02T07:41:50Z</dcterms:created>
  <dcterms:modified xsi:type="dcterms:W3CDTF">2012-11-20T07:52:16Z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ID">
    <vt:i4>41350</vt:i4>
  </property>
  <property fmtid="{D5CDD505-2E9C-101B-9397-08002B2CF9AE}" pid="3" name="EktContentLanguage">
    <vt:i4>2057</vt:i4>
  </property>
  <property fmtid="{D5CDD505-2E9C-101B-9397-08002B2CF9AE}" pid="4" name="EktFolderId">
    <vt:i4>2146</vt:i4>
  </property>
  <property fmtid="{D5CDD505-2E9C-101B-9397-08002B2CF9AE}" pid="5" name="EktQuickLink">
    <vt:lpwstr>javascript:void window.open('/WorkArea/functions.aspx?id=41350','showcontent','toolbar=0,location=0,directories=0,status=0,menubar=0,scrollbars=1,resizable=1,width=700,height=600')</vt:lpwstr>
  </property>
  <property fmtid="{D5CDD505-2E9C-101B-9397-08002B2CF9AE}" pid="6" name="EktContentType">
    <vt:i4>101</vt:i4>
  </property>
  <property fmtid="{D5CDD505-2E9C-101B-9397-08002B2CF9AE}" pid="7" name="EktFolderName">
    <vt:lpwstr/>
  </property>
  <property fmtid="{D5CDD505-2E9C-101B-9397-08002B2CF9AE}" pid="8" name="EktCmsPath">
    <vt:lpwstr/>
  </property>
  <property fmtid="{D5CDD505-2E9C-101B-9397-08002B2CF9AE}" pid="9" name="EktExpiryType">
    <vt:i4>1</vt:i4>
  </property>
  <property fmtid="{D5CDD505-2E9C-101B-9397-08002B2CF9AE}" pid="10" name="EktDateCreated">
    <vt:filetime>2008-03-11T10:53:53Z</vt:filetime>
  </property>
  <property fmtid="{D5CDD505-2E9C-101B-9397-08002B2CF9AE}" pid="11" name="EktDateModified">
    <vt:filetime>2008-03-11T10:53:54Z</vt:filetime>
  </property>
  <property fmtid="{D5CDD505-2E9C-101B-9397-08002B2CF9AE}" pid="12" name="EktTaxCategory">
    <vt:lpwstr/>
  </property>
  <property fmtid="{D5CDD505-2E9C-101B-9397-08002B2CF9AE}" pid="13" name="EktCmsSize">
    <vt:i4>490496</vt:i4>
  </property>
  <property fmtid="{D5CDD505-2E9C-101B-9397-08002B2CF9AE}" pid="14" name="EktSearchable">
    <vt:i4>1</vt:i4>
  </property>
  <property fmtid="{D5CDD505-2E9C-101B-9397-08002B2CF9AE}" pid="15" name="EktEDescription">
    <vt:lpwstr>&amp;lt;p&amp;gt;The content of this presentation is confidential and should not be distributed to a third party without prior authorization from Edwards.  Edwards Limited 2008 Click here to add title Click here to add subtitle Confidentiality Statement This pres</vt:lpwstr>
  </property>
  <property fmtid="{D5CDD505-2E9C-101B-9397-08002B2CF9AE}" pid="16" name="EktInPerm">
    <vt:i4>2098</vt:i4>
  </property>
</Properties>
</file>