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73" d="100"/>
          <a:sy n="73" d="100"/>
        </p:scale>
        <p:origin x="-1500" y="-102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950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Cena benzínu           30,00 Kč/l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DPH                             6,00 Kč/l  (20%)</a:t>
            </a:r>
          </a:p>
          <a:p>
            <a:pPr eaLnBrk="1" hangingPunct="1"/>
            <a:r>
              <a:rPr lang="cs-CZ" smtClean="0"/>
              <a:t>Spotřební daň           12,84 Kč/l  (42%)</a:t>
            </a:r>
          </a:p>
          <a:p>
            <a:pPr eaLnBrk="1" hangingPunct="1"/>
            <a:r>
              <a:rPr lang="cs-CZ" smtClean="0"/>
              <a:t>„Bezdaňová“ cena    17,16 Kč/l  (38%)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3429000"/>
          <a:ext cx="8464550" cy="2767013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z litrovky oblíbeného nápoje Miloše Zemana (obsah alkoholu 3</a:t>
            </a:r>
            <a:r>
              <a:rPr lang="en-US" u="sng" smtClean="0"/>
              <a:t>8</a:t>
            </a:r>
            <a:r>
              <a:rPr lang="cs-CZ" u="sng" smtClean="0"/>
              <a:t>%)?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SD = základ daně x sazba daně = 0,3</a:t>
            </a:r>
            <a:r>
              <a:rPr lang="en-US" smtClean="0"/>
              <a:t>8</a:t>
            </a:r>
            <a:r>
              <a:rPr lang="cs-CZ" smtClean="0"/>
              <a:t> x 285</a:t>
            </a:r>
            <a:r>
              <a:rPr lang="en-US" smtClean="0"/>
              <a:t> = 108,30 K</a:t>
            </a:r>
            <a:r>
              <a:rPr lang="cs-CZ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2788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8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Sazba daně z tabáku a tabákových</a:t>
            </a:r>
            <a:br>
              <a:rPr lang="cs-CZ" smtClean="0"/>
            </a:br>
            <a:r>
              <a:rPr lang="cs-CZ" smtClean="0"/>
              <a:t>výrobků (§ 100c - § 131 ZSD)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Cigarety, doutníky, cigarillos,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Doutníky, cigarillos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104 ZSD)</a:t>
            </a: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</p:nvPr>
        </p:nvGraphicFramePr>
        <p:xfrm>
          <a:off x="5508625" y="1600200"/>
          <a:ext cx="3330575" cy="4525963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1,12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2,10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1,25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tabák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1 350 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krabičce </a:t>
            </a:r>
          </a:p>
          <a:p>
            <a:pPr lvl="1" eaLnBrk="1" hangingPunct="1"/>
            <a:r>
              <a:rPr lang="cs-CZ" u="sng" smtClean="0"/>
              <a:t>a) „levných“ cigaret (60 Kč za krabičku)?</a:t>
            </a:r>
          </a:p>
          <a:p>
            <a:pPr lvl="1" eaLnBrk="1" hangingPunct="1"/>
            <a:r>
              <a:rPr lang="cs-CZ" u="sng" smtClean="0"/>
              <a:t>b) „drahých“ cigaret (80 Kč za krabičku)?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0,28 x 60</a:t>
            </a:r>
            <a:r>
              <a:rPr lang="en-US" smtClean="0"/>
              <a:t> + 20 x 1,</a:t>
            </a:r>
            <a:r>
              <a:rPr lang="cs-CZ" smtClean="0"/>
              <a:t>12 =</a:t>
            </a:r>
            <a:r>
              <a:rPr lang="en-US" smtClean="0"/>
              <a:t> 16,80 + 2</a:t>
            </a:r>
            <a:r>
              <a:rPr lang="cs-CZ" smtClean="0"/>
              <a:t>2</a:t>
            </a:r>
            <a:r>
              <a:rPr lang="en-US" smtClean="0"/>
              <a:t>,40 =</a:t>
            </a:r>
            <a:r>
              <a:rPr lang="cs-CZ" smtClean="0"/>
              <a:t> </a:t>
            </a:r>
            <a:r>
              <a:rPr lang="en-US" smtClean="0"/>
              <a:t>3</a:t>
            </a:r>
            <a:r>
              <a:rPr lang="cs-CZ" smtClean="0"/>
              <a:t>9,</a:t>
            </a:r>
            <a:r>
              <a:rPr lang="en-US" smtClean="0"/>
              <a:t>2</a:t>
            </a:r>
            <a:r>
              <a:rPr lang="cs-CZ" smtClean="0"/>
              <a:t>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MIN </a:t>
            </a:r>
            <a:r>
              <a:rPr lang="en-US" smtClean="0"/>
              <a:t>SD= 20 x 2,</a:t>
            </a:r>
            <a:r>
              <a:rPr lang="cs-CZ" smtClean="0"/>
              <a:t>10</a:t>
            </a:r>
            <a:r>
              <a:rPr lang="en-US" smtClean="0"/>
              <a:t> = 4</a:t>
            </a:r>
            <a:r>
              <a:rPr lang="cs-CZ" smtClean="0"/>
              <a:t>2</a:t>
            </a:r>
            <a:r>
              <a:rPr lang="en-US" smtClean="0"/>
              <a:t> </a:t>
            </a:r>
            <a:r>
              <a:rPr lang="cs-CZ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MIN SD </a:t>
            </a:r>
            <a:r>
              <a:rPr lang="en-US" smtClean="0"/>
              <a:t>&gt; SD =&gt; </a:t>
            </a:r>
            <a:r>
              <a:rPr lang="cs-CZ" smtClean="0"/>
              <a:t>daň je </a:t>
            </a:r>
            <a:r>
              <a:rPr lang="en-US" smtClean="0"/>
              <a:t>42 </a:t>
            </a:r>
            <a:r>
              <a:rPr lang="cs-CZ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44,8 Kč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262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Při dovozu se daňové přiznání nepodává </a:t>
            </a:r>
          </a:p>
          <a:p>
            <a:pPr lvl="2" eaLnBrk="1" hangingPunct="1"/>
            <a:r>
              <a:rPr lang="cs-CZ" smtClean="0"/>
              <a:t>Celní prohlášení</a:t>
            </a:r>
          </a:p>
          <a:p>
            <a:pPr eaLnBrk="1" hangingPunct="1"/>
            <a:r>
              <a:rPr lang="cs-CZ" smtClean="0"/>
              <a:t>Splatnost daně</a:t>
            </a:r>
          </a:p>
          <a:p>
            <a:pPr lvl="1" eaLnBrk="1" hangingPunct="1"/>
            <a:r>
              <a:rPr lang="cs-CZ" smtClean="0"/>
              <a:t>40. den po skončení zdaňovacího období</a:t>
            </a:r>
          </a:p>
          <a:p>
            <a:pPr lvl="1" eaLnBrk="1" hangingPunct="1"/>
            <a:r>
              <a:rPr lang="cs-CZ" smtClean="0"/>
              <a:t>Dovoz</a:t>
            </a:r>
          </a:p>
          <a:p>
            <a:pPr lvl="2" eaLnBrk="1" hangingPunct="1"/>
            <a:r>
              <a:rPr lang="cs-CZ" smtClean="0"/>
              <a:t>10 kalendářních dnů ode dne doručení rozhodnutí o vyměření cla</a:t>
            </a:r>
          </a:p>
          <a:p>
            <a:pPr eaLnBrk="1" hangingPunct="1"/>
            <a:endParaRPr lang="cs-CZ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75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 vymezení</a:t>
            </a:r>
          </a:p>
          <a:p>
            <a:pPr lvl="1" eaLnBrk="1" hangingPunct="1"/>
            <a:r>
              <a:rPr lang="cs-CZ" smtClean="0"/>
              <a:t>Vybrané výrobky vyrobené nebo dovezené na území ES (§ 1 - § 43 ZSD )</a:t>
            </a:r>
          </a:p>
          <a:p>
            <a:pPr eaLnBrk="1" hangingPunct="1"/>
            <a:r>
              <a:rPr lang="cs-CZ" smtClean="0"/>
              <a:t>Bližší vymezení</a:t>
            </a:r>
          </a:p>
          <a:p>
            <a:pPr lvl="1" eaLnBrk="1" hangingPunct="1"/>
            <a:r>
              <a:rPr lang="cs-CZ" smtClean="0"/>
              <a:t>Daň z minerálních olejů (§ 44 - § 65 ZSD )</a:t>
            </a:r>
          </a:p>
          <a:p>
            <a:pPr lvl="1" eaLnBrk="1" hangingPunct="1"/>
            <a:r>
              <a:rPr lang="cs-CZ" smtClean="0"/>
              <a:t>Daň z lihu (§ 66 - § 79 ZSD)</a:t>
            </a:r>
          </a:p>
          <a:p>
            <a:pPr lvl="1" eaLnBrk="1" hangingPunct="1"/>
            <a:r>
              <a:rPr lang="cs-CZ" smtClean="0"/>
              <a:t>Daň z piva (§ 80 - § 91 ZSD)</a:t>
            </a:r>
          </a:p>
          <a:p>
            <a:pPr lvl="1" eaLnBrk="1" hangingPunct="1"/>
            <a:r>
              <a:rPr lang="cs-CZ" smtClean="0"/>
              <a:t>Daň z vína a meziproduktů (§ 92 - § 100b ZSD)</a:t>
            </a:r>
          </a:p>
          <a:p>
            <a:pPr lvl="1" eaLnBrk="1" hangingPunct="1"/>
            <a:r>
              <a:rPr lang="cs-CZ" smtClean="0"/>
              <a:t>Daň z tabákových výrobků (§ 100c - § 131 ZSD)</a:t>
            </a:r>
            <a:endParaRPr lang="en-US" smtClean="0"/>
          </a:p>
          <a:p>
            <a:pPr eaLnBrk="1" hangingPunct="1"/>
            <a:endParaRPr lang="cs-CZ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2159</TotalTime>
  <Words>2562</Words>
  <Application>Microsoft Office PowerPoint</Application>
  <PresentationFormat>Předvádění na obrazovce (4:3)</PresentationFormat>
  <Paragraphs>709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67</vt:i4>
      </vt:variant>
    </vt:vector>
  </HeadingPairs>
  <TitlesOfParts>
    <vt:vector size="72" baseType="lpstr">
      <vt:lpstr>Arial</vt:lpstr>
      <vt:lpstr>Wingdings</vt:lpstr>
      <vt:lpstr>Times New Roman</vt:lpstr>
      <vt:lpstr>On Screen presentation Basic</vt:lpstr>
      <vt:lpstr>On Screen presentation Basic</vt:lpstr>
      <vt:lpstr>Snímek 1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Snímek 51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adm_valouch</cp:lastModifiedBy>
  <cp:revision>272</cp:revision>
  <dcterms:created xsi:type="dcterms:W3CDTF">2008-12-01T10:09:30Z</dcterms:created>
  <dcterms:modified xsi:type="dcterms:W3CDTF">2012-11-02T15:28:51Z</dcterms:modified>
</cp:coreProperties>
</file>