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46"/>
  </p:notesMasterIdLst>
  <p:sldIdLst>
    <p:sldId id="257" r:id="rId2"/>
    <p:sldId id="258" r:id="rId3"/>
    <p:sldId id="259" r:id="rId4"/>
    <p:sldId id="260" r:id="rId5"/>
    <p:sldId id="261" r:id="rId6"/>
    <p:sldId id="262" r:id="rId7"/>
    <p:sldId id="263" r:id="rId8"/>
    <p:sldId id="264" r:id="rId9"/>
    <p:sldId id="265" r:id="rId10"/>
    <p:sldId id="301"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222"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3F5891-482B-4E2C-B987-B7A52DA1E97C}" type="datetimeFigureOut">
              <a:rPr lang="en-US" smtClean="0"/>
              <a:t>10/4/2012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2022E5-1265-4A6B-85D3-ADFBADD2656A}" type="slidenum">
              <a:rPr lang="en-US" smtClean="0"/>
              <a:t>‹#›</a:t>
            </a:fld>
            <a:endParaRPr lang="en-US"/>
          </a:p>
        </p:txBody>
      </p:sp>
    </p:spTree>
    <p:extLst>
      <p:ext uri="{BB962C8B-B14F-4D97-AF65-F5344CB8AC3E}">
        <p14:creationId xmlns:p14="http://schemas.microsoft.com/office/powerpoint/2010/main" val="451811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95E6136-9052-4C40-B690-F4B67C39E3A8}" type="slidenum">
              <a:rPr lang="en-US"/>
              <a:pPr/>
              <a:t>15</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marL="304800" indent="-304800"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6FE904CA-65D0-4E4B-969B-80652639A2DB}" type="slidenum">
              <a:rPr lang="en-US"/>
              <a:pPr/>
              <a:t>16</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marL="1143000" lvl="2" indent="-228600"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F8F0075-64FD-45D1-A4B6-829F4041F878}" type="slidenum">
              <a:rPr lang="en-US"/>
              <a:pPr/>
              <a:t>17</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marL="685800" lvl="1" indent="-228600"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4E9F19-883D-4330-BF95-71E8A66E9891}"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D091885-F670-4BD0-B046-EDB5DB0510FA}" type="slidenum">
              <a:rPr lang="en-US"/>
              <a:pPr/>
              <a:t>27</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marL="1600200" lvl="3" indent="-228600"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DC227006-1C02-48C9-AAB3-F6153E6394E7}" type="slidenum">
              <a:rPr lang="en-US"/>
              <a:pPr/>
              <a:t>28</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marL="228600" indent="-228600"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endParaRPr lang="en-US" dirty="0" smtClean="0"/>
          </a:p>
          <a:p>
            <a:pPr eaLnBrk="1" hangingPunct="1"/>
            <a:r>
              <a:rPr lang="en-US" dirty="0" smtClean="0"/>
              <a:t> </a:t>
            </a:r>
          </a:p>
        </p:txBody>
      </p:sp>
      <p:sp>
        <p:nvSpPr>
          <p:cNvPr id="75780" name="Slide Number Placeholder 3"/>
          <p:cNvSpPr>
            <a:spLocks noGrp="1"/>
          </p:cNvSpPr>
          <p:nvPr>
            <p:ph type="sldNum" sz="quarter" idx="5"/>
          </p:nvPr>
        </p:nvSpPr>
        <p:spPr>
          <a:noFill/>
        </p:spPr>
        <p:txBody>
          <a:bodyPr/>
          <a:lstStyle/>
          <a:p>
            <a:fld id="{979B26D9-054D-4935-8616-455703FBB8CE}" type="slidenum">
              <a:rPr lang="en-US"/>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2590260A-14EF-4AE5-8DCA-BB24DC149B29}" type="slidenum">
              <a:rPr lang="en-US"/>
              <a:pPr/>
              <a:t>30</a:t>
            </a:fld>
            <a:endParaRPr lang="en-US"/>
          </a:p>
        </p:txBody>
      </p:sp>
      <p:sp>
        <p:nvSpPr>
          <p:cNvPr id="76803" name="Rectangle 2"/>
          <p:cNvSpPr>
            <a:spLocks noGrp="1" noRot="1" noChangeAspect="1" noChangeArrowheads="1" noTextEdit="1"/>
          </p:cNvSpPr>
          <p:nvPr>
            <p:ph type="sldImg"/>
          </p:nvPr>
        </p:nvSpPr>
        <p:spPr>
          <a:xfrm>
            <a:off x="1143000" y="685800"/>
            <a:ext cx="4572000" cy="3429000"/>
          </a:xfrm>
          <a:ln/>
        </p:spPr>
      </p:sp>
      <p:sp>
        <p:nvSpPr>
          <p:cNvPr id="76804" name="Rectangle 3"/>
          <p:cNvSpPr>
            <a:spLocks noGrp="1" noChangeArrowheads="1"/>
          </p:cNvSpPr>
          <p:nvPr>
            <p:ph type="body" idx="1"/>
          </p:nvPr>
        </p:nvSpPr>
        <p:spPr>
          <a:noFill/>
          <a:ln/>
        </p:spPr>
        <p:txBody>
          <a:bodyPr/>
          <a:lstStyle/>
          <a:p>
            <a:pPr marL="704850" lvl="1" indent="-247650"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endParaRPr lang="en-US" dirty="0" smtClean="0"/>
          </a:p>
        </p:txBody>
      </p:sp>
      <p:sp>
        <p:nvSpPr>
          <p:cNvPr id="77828" name="Slide Number Placeholder 3"/>
          <p:cNvSpPr>
            <a:spLocks noGrp="1"/>
          </p:cNvSpPr>
          <p:nvPr>
            <p:ph type="sldNum" sz="quarter" idx="5"/>
          </p:nvPr>
        </p:nvSpPr>
        <p:spPr>
          <a:noFill/>
        </p:spPr>
        <p:txBody>
          <a:bodyPr/>
          <a:lstStyle/>
          <a:p>
            <a:fld id="{43049CDB-E003-46C4-91CC-012F0AD4B60C}" type="slidenum">
              <a:rPr lang="en-US"/>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4E9F19-883D-4330-BF95-71E8A66E9891}" type="slidenum">
              <a:rPr 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FF1467D1-9470-4609-8B95-A54C6581C10D}" type="slidenum">
              <a:rPr lang="en-US"/>
              <a:pPr/>
              <a:t>32</a:t>
            </a:fld>
            <a:endParaRPr lang="en-US"/>
          </a:p>
        </p:txBody>
      </p:sp>
      <p:sp>
        <p:nvSpPr>
          <p:cNvPr id="80899" name="Rectangle 2"/>
          <p:cNvSpPr>
            <a:spLocks noGrp="1" noRot="1" noChangeAspect="1" noChangeArrowheads="1" noTextEdit="1"/>
          </p:cNvSpPr>
          <p:nvPr>
            <p:ph type="sldImg"/>
          </p:nvPr>
        </p:nvSpPr>
        <p:spPr>
          <a:xfrm>
            <a:off x="1143000" y="685800"/>
            <a:ext cx="4572000" cy="3429000"/>
          </a:xfrm>
          <a:ln/>
        </p:spPr>
      </p:sp>
      <p:sp>
        <p:nvSpPr>
          <p:cNvPr id="80900" name="Rectangle 3"/>
          <p:cNvSpPr>
            <a:spLocks noGrp="1" noChangeArrowheads="1"/>
          </p:cNvSpPr>
          <p:nvPr>
            <p:ph type="body" idx="1"/>
          </p:nvPr>
        </p:nvSpPr>
        <p:spPr>
          <a:noFill/>
          <a:ln/>
        </p:spPr>
        <p:txBody>
          <a:bodyPr/>
          <a:lstStyle/>
          <a:p>
            <a:pPr marL="228600" indent="-228600"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28E50EF9-BD4D-4537-98B4-DB51508F6E79}" type="slidenum">
              <a:rPr lang="en-US"/>
              <a:pPr/>
              <a:t>33</a:t>
            </a:fld>
            <a:endParaRPr lang="en-US"/>
          </a:p>
        </p:txBody>
      </p:sp>
      <p:sp>
        <p:nvSpPr>
          <p:cNvPr id="81923" name="Rectangle 2"/>
          <p:cNvSpPr>
            <a:spLocks noGrp="1" noRot="1" noChangeAspect="1" noChangeArrowheads="1" noTextEdit="1"/>
          </p:cNvSpPr>
          <p:nvPr>
            <p:ph type="sldImg"/>
          </p:nvPr>
        </p:nvSpPr>
        <p:spPr>
          <a:xfrm>
            <a:off x="1143000" y="685800"/>
            <a:ext cx="4572000" cy="3429000"/>
          </a:xfrm>
          <a:ln/>
        </p:spPr>
      </p:sp>
      <p:sp>
        <p:nvSpPr>
          <p:cNvPr id="81924" name="Rectangle 3"/>
          <p:cNvSpPr>
            <a:spLocks noGrp="1" noChangeArrowheads="1"/>
          </p:cNvSpPr>
          <p:nvPr>
            <p:ph type="body" idx="1"/>
          </p:nvPr>
        </p:nvSpPr>
        <p:spPr>
          <a:noFill/>
          <a:ln/>
        </p:spPr>
        <p:txBody>
          <a:bodyPr/>
          <a:lstStyle/>
          <a:p>
            <a:pPr marL="685800" lvl="1" indent="-228600" eaLnBrk="1" hangingPunct="1"/>
            <a:r>
              <a:rPr lang="en-US" dirty="0" smtClean="0"/>
              <a:t>	</a:t>
            </a:r>
          </a:p>
          <a:p>
            <a:pPr marL="685800" lvl="1" indent="-228600"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endParaRPr lang="en-US" dirty="0" smtClean="0"/>
          </a:p>
        </p:txBody>
      </p:sp>
      <p:sp>
        <p:nvSpPr>
          <p:cNvPr id="83972" name="Slide Number Placeholder 3"/>
          <p:cNvSpPr>
            <a:spLocks noGrp="1"/>
          </p:cNvSpPr>
          <p:nvPr>
            <p:ph type="sldNum" sz="quarter" idx="5"/>
          </p:nvPr>
        </p:nvSpPr>
        <p:spPr>
          <a:noFill/>
        </p:spPr>
        <p:txBody>
          <a:bodyPr/>
          <a:lstStyle/>
          <a:p>
            <a:fld id="{F95FC459-1278-48DC-B2E8-2341B526D765}" type="slidenum">
              <a:rPr lang="en-US"/>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1126A851-F469-4987-8492-DF13666740B9}" type="slidenum">
              <a:rPr lang="en-US"/>
              <a:pPr/>
              <a:t>35</a:t>
            </a:fld>
            <a:endParaRPr lang="en-US"/>
          </a:p>
        </p:txBody>
      </p:sp>
      <p:sp>
        <p:nvSpPr>
          <p:cNvPr id="84995" name="Rectangle 2"/>
          <p:cNvSpPr>
            <a:spLocks noGrp="1" noRot="1" noChangeAspect="1" noChangeArrowheads="1" noTextEdit="1"/>
          </p:cNvSpPr>
          <p:nvPr>
            <p:ph type="sldImg"/>
          </p:nvPr>
        </p:nvSpPr>
        <p:spPr>
          <a:xfrm>
            <a:off x="1143000" y="685800"/>
            <a:ext cx="4572000" cy="3429000"/>
          </a:xfrm>
          <a:ln/>
        </p:spPr>
      </p:sp>
      <p:sp>
        <p:nvSpPr>
          <p:cNvPr id="84996" name="Rectangle 3"/>
          <p:cNvSpPr>
            <a:spLocks noGrp="1" noChangeArrowheads="1"/>
          </p:cNvSpPr>
          <p:nvPr>
            <p:ph type="body" idx="1"/>
          </p:nvPr>
        </p:nvSpPr>
        <p:spPr>
          <a:noFill/>
          <a:ln/>
        </p:spPr>
        <p:txBody>
          <a:bodyPr/>
          <a:lstStyle/>
          <a:p>
            <a:pPr marL="704850" lvl="1" indent="-247650"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C83FD3D9-C93B-460E-8EF7-6CA1774D4302}" type="slidenum">
              <a:rPr lang="en-US"/>
              <a:pPr/>
              <a:t>36</a:t>
            </a:fld>
            <a:endParaRPr lang="en-US"/>
          </a:p>
        </p:txBody>
      </p:sp>
      <p:sp>
        <p:nvSpPr>
          <p:cNvPr id="86019" name="Rectangle 2"/>
          <p:cNvSpPr>
            <a:spLocks noGrp="1" noRot="1" noChangeAspect="1" noChangeArrowheads="1" noTextEdit="1"/>
          </p:cNvSpPr>
          <p:nvPr>
            <p:ph type="sldImg"/>
          </p:nvPr>
        </p:nvSpPr>
        <p:spPr>
          <a:xfrm>
            <a:off x="1143000" y="685800"/>
            <a:ext cx="4572000" cy="3429000"/>
          </a:xfrm>
          <a:ln/>
        </p:spPr>
      </p:sp>
      <p:sp>
        <p:nvSpPr>
          <p:cNvPr id="86020" name="Rectangle 3"/>
          <p:cNvSpPr>
            <a:spLocks noGrp="1" noChangeArrowheads="1"/>
          </p:cNvSpPr>
          <p:nvPr>
            <p:ph type="body" idx="1"/>
          </p:nvPr>
        </p:nvSpPr>
        <p:spPr>
          <a:noFill/>
          <a:ln/>
        </p:spPr>
        <p:txBody>
          <a:bodyPr/>
          <a:lstStyle/>
          <a:p>
            <a:pPr marL="228600" indent="-228600"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9F6A7BA4-6580-4058-99D8-C78BF6A94CF9}" type="slidenum">
              <a:rPr lang="en-US"/>
              <a:pPr/>
              <a:t>37</a:t>
            </a:fld>
            <a:endParaRPr lang="en-US"/>
          </a:p>
        </p:txBody>
      </p:sp>
      <p:sp>
        <p:nvSpPr>
          <p:cNvPr id="87043" name="Rectangle 2"/>
          <p:cNvSpPr>
            <a:spLocks noGrp="1" noRot="1" noChangeAspect="1" noChangeArrowheads="1" noTextEdit="1"/>
          </p:cNvSpPr>
          <p:nvPr>
            <p:ph type="sldImg"/>
          </p:nvPr>
        </p:nvSpPr>
        <p:spPr>
          <a:xfrm>
            <a:off x="1143000" y="685800"/>
            <a:ext cx="4572000" cy="3429000"/>
          </a:xfrm>
          <a:ln/>
        </p:spPr>
      </p:sp>
      <p:sp>
        <p:nvSpPr>
          <p:cNvPr id="87044" name="Rectangle 3"/>
          <p:cNvSpPr>
            <a:spLocks noGrp="1" noChangeArrowheads="1"/>
          </p:cNvSpPr>
          <p:nvPr>
            <p:ph type="body" idx="1"/>
          </p:nvPr>
        </p:nvSpPr>
        <p:spPr>
          <a:noFill/>
          <a:ln/>
        </p:spPr>
        <p:txBody>
          <a:bodyPr/>
          <a:lstStyle/>
          <a:p>
            <a:pPr marL="685800" lvl="1" indent="-228600"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dirty="0" smtClean="0"/>
          </a:p>
        </p:txBody>
      </p:sp>
      <p:sp>
        <p:nvSpPr>
          <p:cNvPr id="88068" name="Slide Number Placeholder 3"/>
          <p:cNvSpPr>
            <a:spLocks noGrp="1"/>
          </p:cNvSpPr>
          <p:nvPr>
            <p:ph type="sldNum" sz="quarter" idx="5"/>
          </p:nvPr>
        </p:nvSpPr>
        <p:spPr>
          <a:noFill/>
        </p:spPr>
        <p:txBody>
          <a:bodyPr/>
          <a:lstStyle/>
          <a:p>
            <a:fld id="{F134DEA9-6BB3-4523-A605-B4D62C21D4BD}" type="slidenum">
              <a:rPr lang="en-US"/>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8C6BC1A3-62CE-444E-871F-A67CF14E2859}" type="slidenum">
              <a:rPr lang="en-US"/>
              <a:pPr/>
              <a:t>39</a:t>
            </a:fld>
            <a:endParaRPr lang="en-US"/>
          </a:p>
        </p:txBody>
      </p:sp>
      <p:sp>
        <p:nvSpPr>
          <p:cNvPr id="89091" name="Rectangle 2"/>
          <p:cNvSpPr>
            <a:spLocks noGrp="1" noRot="1" noChangeAspect="1" noChangeArrowheads="1" noTextEdit="1"/>
          </p:cNvSpPr>
          <p:nvPr>
            <p:ph type="sldImg"/>
          </p:nvPr>
        </p:nvSpPr>
        <p:spPr>
          <a:xfrm>
            <a:off x="1143000" y="685800"/>
            <a:ext cx="4572000" cy="3429000"/>
          </a:xfrm>
          <a:ln/>
        </p:spPr>
      </p:sp>
      <p:sp>
        <p:nvSpPr>
          <p:cNvPr id="89092" name="Rectangle 3"/>
          <p:cNvSpPr>
            <a:spLocks noGrp="1" noChangeArrowheads="1"/>
          </p:cNvSpPr>
          <p:nvPr>
            <p:ph type="body" idx="1"/>
          </p:nvPr>
        </p:nvSpPr>
        <p:spPr>
          <a:noFill/>
          <a:ln/>
        </p:spPr>
        <p:txBody>
          <a:bodyPr/>
          <a:lstStyle/>
          <a:p>
            <a:pPr marL="228600" indent="-228600"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926C0AF8-986B-40FC-BDAB-21D7331571D6}" type="slidenum">
              <a:rPr lang="en-US"/>
              <a:pPr/>
              <a:t>40</a:t>
            </a:fld>
            <a:endParaRPr lang="en-US"/>
          </a:p>
        </p:txBody>
      </p:sp>
      <p:sp>
        <p:nvSpPr>
          <p:cNvPr id="90115" name="Rectangle 2"/>
          <p:cNvSpPr>
            <a:spLocks noGrp="1" noRot="1" noChangeAspect="1" noChangeArrowheads="1" noTextEdit="1"/>
          </p:cNvSpPr>
          <p:nvPr>
            <p:ph type="sldImg"/>
          </p:nvPr>
        </p:nvSpPr>
        <p:spPr>
          <a:xfrm>
            <a:off x="1143000" y="685800"/>
            <a:ext cx="4572000" cy="3429000"/>
          </a:xfrm>
          <a:ln/>
        </p:spPr>
      </p:sp>
      <p:sp>
        <p:nvSpPr>
          <p:cNvPr id="90116" name="Rectangle 3"/>
          <p:cNvSpPr>
            <a:spLocks noGrp="1" noChangeArrowheads="1"/>
          </p:cNvSpPr>
          <p:nvPr>
            <p:ph type="body" idx="1"/>
          </p:nvPr>
        </p:nvSpPr>
        <p:spPr>
          <a:noFill/>
          <a:ln/>
        </p:spPr>
        <p:txBody>
          <a:bodyPr/>
          <a:lstStyle/>
          <a:p>
            <a:pPr marL="685800" lvl="1" indent="-228600"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5C7AA79E-FFCB-4BC2-B935-4F66FF31B2F6}" type="slidenum">
              <a:rPr lang="en-US"/>
              <a:pPr/>
              <a:t>41</a:t>
            </a:fld>
            <a:endParaRPr lang="en-US"/>
          </a:p>
        </p:txBody>
      </p:sp>
      <p:sp>
        <p:nvSpPr>
          <p:cNvPr id="91139" name="Rectangle 2"/>
          <p:cNvSpPr>
            <a:spLocks noGrp="1" noRot="1" noChangeAspect="1" noChangeArrowheads="1" noTextEdit="1"/>
          </p:cNvSpPr>
          <p:nvPr>
            <p:ph type="sldImg"/>
          </p:nvPr>
        </p:nvSpPr>
        <p:spPr>
          <a:xfrm>
            <a:off x="1143000" y="685800"/>
            <a:ext cx="4572000" cy="3429000"/>
          </a:xfrm>
          <a:ln/>
        </p:spPr>
      </p:sp>
      <p:sp>
        <p:nvSpPr>
          <p:cNvPr id="911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4E9F19-883D-4330-BF95-71E8A66E9891}" type="slidenum">
              <a:rPr lang="en-US" smtClean="0"/>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DE9253FA-2ABE-4B3B-891C-7CAEB230116D}" type="slidenum">
              <a:rPr lang="en-US"/>
              <a:pPr/>
              <a:t>42</a:t>
            </a:fld>
            <a:endParaRPr lang="en-US"/>
          </a:p>
        </p:txBody>
      </p:sp>
      <p:sp>
        <p:nvSpPr>
          <p:cNvPr id="92163" name="Rectangle 2"/>
          <p:cNvSpPr>
            <a:spLocks noGrp="1" noRot="1" noChangeAspect="1" noChangeArrowheads="1" noTextEdit="1"/>
          </p:cNvSpPr>
          <p:nvPr>
            <p:ph type="sldImg"/>
          </p:nvPr>
        </p:nvSpPr>
        <p:spPr>
          <a:xfrm>
            <a:off x="1143000" y="685800"/>
            <a:ext cx="4572000" cy="3429000"/>
          </a:xfrm>
          <a:ln/>
        </p:spPr>
      </p:sp>
      <p:sp>
        <p:nvSpPr>
          <p:cNvPr id="92164" name="Rectangle 3"/>
          <p:cNvSpPr>
            <a:spLocks noGrp="1" noChangeArrowheads="1"/>
          </p:cNvSpPr>
          <p:nvPr>
            <p:ph type="body" idx="1"/>
          </p:nvPr>
        </p:nvSpPr>
        <p:spPr>
          <a:noFill/>
          <a:ln/>
        </p:spPr>
        <p:txBody>
          <a:bodyPr/>
          <a:lstStyle/>
          <a:p>
            <a:pPr marL="685800" lvl="1" indent="-228600" eaLnBrk="1" hangingPunct="1"/>
            <a:endParaRPr lang="en-US" dirty="0" smtClean="0"/>
          </a:p>
          <a:p>
            <a:pPr marL="685800" lvl="1" indent="-228600" eaLnBrk="1" hangingPunct="1"/>
            <a:endParaRPr lang="en-US" dirty="0" smtClean="0"/>
          </a:p>
          <a:p>
            <a:pPr marL="685800" lvl="1" indent="-228600" eaLnBrk="1" hangingPunct="1"/>
            <a:endParaRPr lang="en-US" dirty="0" smtClean="0"/>
          </a:p>
          <a:p>
            <a:pPr marL="685800" lvl="1" indent="-228600" eaLnBrk="1" hangingPunct="1"/>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2022E5-1265-4A6B-85D3-ADFBADD2656A}" type="slidenum">
              <a:rPr lang="en-US" smtClean="0"/>
              <a:t>43</a:t>
            </a:fld>
            <a:endParaRPr lang="en-US"/>
          </a:p>
        </p:txBody>
      </p:sp>
    </p:spTree>
    <p:extLst>
      <p:ext uri="{BB962C8B-B14F-4D97-AF65-F5344CB8AC3E}">
        <p14:creationId xmlns:p14="http://schemas.microsoft.com/office/powerpoint/2010/main" val="19594025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44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4E9F19-883D-4330-BF95-71E8A66E9891}"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4E9F19-883D-4330-BF95-71E8A66E9891}"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4E9F19-883D-4330-BF95-71E8A66E9891}"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4E9F19-883D-4330-BF95-71E8A66E9891}"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4E9F19-883D-4330-BF95-71E8A66E9891}"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36B96569-3D1A-408F-8B22-2B9938F7EE0A}" type="datetimeFigureOut">
              <a:rPr lang="en-US" smtClean="0"/>
              <a:t>10/4/2012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B6C36-3A4F-4F8D-BD4A-7F30B2621CE7}"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B96569-3D1A-408F-8B22-2B9938F7EE0A}" type="datetimeFigureOut">
              <a:rPr lang="en-US" smtClean="0"/>
              <a:t>10/4/2012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B6C36-3A4F-4F8D-BD4A-7F30B2621C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B96569-3D1A-408F-8B22-2B9938F7EE0A}" type="datetimeFigureOut">
              <a:rPr lang="en-US" smtClean="0"/>
              <a:t>10/4/2012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87FB6C36-3A4F-4F8D-BD4A-7F30B2621CE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B96569-3D1A-408F-8B22-2B9938F7EE0A}" type="datetimeFigureOut">
              <a:rPr lang="en-US" smtClean="0"/>
              <a:t>10/4/2012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B6C36-3A4F-4F8D-BD4A-7F30B2621C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6B96569-3D1A-408F-8B22-2B9938F7EE0A}" type="datetimeFigureOut">
              <a:rPr lang="en-US" smtClean="0"/>
              <a:t>10/4/2012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B6C36-3A4F-4F8D-BD4A-7F30B2621CE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6B96569-3D1A-408F-8B22-2B9938F7EE0A}" type="datetimeFigureOut">
              <a:rPr lang="en-US" smtClean="0"/>
              <a:t>10/4/2012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B6C36-3A4F-4F8D-BD4A-7F30B2621CE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6B96569-3D1A-408F-8B22-2B9938F7EE0A}" type="datetimeFigureOut">
              <a:rPr lang="en-US" smtClean="0"/>
              <a:t>10/4/2012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FB6C36-3A4F-4F8D-BD4A-7F30B2621CE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6B96569-3D1A-408F-8B22-2B9938F7EE0A}" type="datetimeFigureOut">
              <a:rPr lang="en-US" smtClean="0"/>
              <a:t>10/4/2012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FB6C36-3A4F-4F8D-BD4A-7F30B2621C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B96569-3D1A-408F-8B22-2B9938F7EE0A}" type="datetimeFigureOut">
              <a:rPr lang="en-US" smtClean="0"/>
              <a:t>10/4/2012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FB6C36-3A4F-4F8D-BD4A-7F30B2621C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6B96569-3D1A-408F-8B22-2B9938F7EE0A}" type="datetimeFigureOut">
              <a:rPr lang="en-US" smtClean="0"/>
              <a:t>10/4/2012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B6C36-3A4F-4F8D-BD4A-7F30B2621CE7}"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36B96569-3D1A-408F-8B22-2B9938F7EE0A}" type="datetimeFigureOut">
              <a:rPr lang="en-US" smtClean="0"/>
              <a:t>10/4/2012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87FB6C36-3A4F-4F8D-BD4A-7F30B2621CE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6B96569-3D1A-408F-8B22-2B9938F7EE0A}" type="datetimeFigureOut">
              <a:rPr lang="en-US" smtClean="0"/>
              <a:t>10/4/2012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7FB6C36-3A4F-4F8D-BD4A-7F30B2621CE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iu.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ctrTitle"/>
          </p:nvPr>
        </p:nvSpPr>
        <p:spPr>
          <a:xfrm>
            <a:off x="609600" y="1295400"/>
            <a:ext cx="8077200" cy="1673352"/>
          </a:xfrm>
        </p:spPr>
        <p:txBody>
          <a:bodyPr>
            <a:normAutofit/>
          </a:bodyPr>
          <a:lstStyle/>
          <a:p>
            <a:pPr algn="ctr"/>
            <a:r>
              <a:rPr lang="en-US" dirty="0" smtClean="0"/>
              <a:t>Building Nonprofit Capacity: Fundraising</a:t>
            </a:r>
          </a:p>
        </p:txBody>
      </p:sp>
      <p:sp>
        <p:nvSpPr>
          <p:cNvPr id="17410" name="Rectangle 3"/>
          <p:cNvSpPr>
            <a:spLocks noGrp="1"/>
          </p:cNvSpPr>
          <p:nvPr>
            <p:ph type="subTitle" idx="1"/>
          </p:nvPr>
        </p:nvSpPr>
        <p:spPr>
          <a:xfrm>
            <a:off x="1447800" y="2819400"/>
            <a:ext cx="6400800" cy="2209800"/>
          </a:xfrm>
        </p:spPr>
        <p:txBody>
          <a:bodyPr>
            <a:normAutofit/>
          </a:bodyPr>
          <a:lstStyle/>
          <a:p>
            <a:r>
              <a:rPr lang="en-US" dirty="0" smtClean="0"/>
              <a:t>Julie </a:t>
            </a:r>
            <a:r>
              <a:rPr lang="en-US" dirty="0" err="1" smtClean="0"/>
              <a:t>Pietroburgo</a:t>
            </a:r>
            <a:r>
              <a:rPr lang="en-US" dirty="0" smtClean="0"/>
              <a:t>, Ph.D.</a:t>
            </a:r>
          </a:p>
          <a:p>
            <a:r>
              <a:rPr lang="en-US" dirty="0" smtClean="0"/>
              <a:t>Visiting Fulbright Professor </a:t>
            </a:r>
          </a:p>
          <a:p>
            <a:r>
              <a:rPr lang="en-US" dirty="0" smtClean="0"/>
              <a:t>to Masaryk University</a:t>
            </a:r>
          </a:p>
          <a:p>
            <a:r>
              <a:rPr lang="en-US" sz="1600" dirty="0" smtClean="0"/>
              <a:t>Associate Professor</a:t>
            </a:r>
          </a:p>
          <a:p>
            <a:r>
              <a:rPr lang="en-US" sz="1600" dirty="0" smtClean="0"/>
              <a:t>Department of Public Administration and Policy Analysis</a:t>
            </a:r>
          </a:p>
          <a:p>
            <a:r>
              <a:rPr lang="en-US" sz="1600" dirty="0" smtClean="0"/>
              <a:t>Southern Illinois University Edwardsville</a:t>
            </a:r>
          </a:p>
          <a:p>
            <a:r>
              <a:rPr lang="en-US" sz="1600" dirty="0" smtClean="0"/>
              <a:t>Edwardsville, Illinois   U.S.A.</a:t>
            </a:r>
          </a:p>
          <a:p>
            <a:endParaRPr lang="en-US" sz="16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to Know You</a:t>
            </a:r>
            <a:endParaRPr lang="en-US" dirty="0"/>
          </a:p>
        </p:txBody>
      </p:sp>
      <p:sp>
        <p:nvSpPr>
          <p:cNvPr id="3" name="Content Placeholder 2"/>
          <p:cNvSpPr>
            <a:spLocks noGrp="1"/>
          </p:cNvSpPr>
          <p:nvPr>
            <p:ph idx="1"/>
          </p:nvPr>
        </p:nvSpPr>
        <p:spPr/>
        <p:txBody>
          <a:bodyPr/>
          <a:lstStyle/>
          <a:p>
            <a:r>
              <a:rPr lang="en-US" dirty="0" smtClean="0"/>
              <a:t>Why did you want to take this course?</a:t>
            </a:r>
          </a:p>
          <a:p>
            <a:r>
              <a:rPr lang="en-US" dirty="0" smtClean="0"/>
              <a:t>What do you want to learn specifically in this course?</a:t>
            </a:r>
          </a:p>
          <a:p>
            <a:r>
              <a:rPr lang="en-US" dirty="0" smtClean="0"/>
              <a:t>How do you plan to use what you learn in this course? </a:t>
            </a:r>
            <a:endParaRPr lang="en-US" dirty="0"/>
          </a:p>
        </p:txBody>
      </p:sp>
    </p:spTree>
    <p:extLst>
      <p:ext uri="{BB962C8B-B14F-4D97-AF65-F5344CB8AC3E}">
        <p14:creationId xmlns:p14="http://schemas.microsoft.com/office/powerpoint/2010/main" val="707925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One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rob's favorites 175.jpg"/>
          <p:cNvPicPr>
            <a:picLocks noGrp="1" noChangeAspect="1"/>
          </p:cNvPicPr>
          <p:nvPr>
            <p:ph type="pic" idx="1"/>
          </p:nvPr>
        </p:nvPicPr>
        <p:blipFill>
          <a:blip r:embed="rId3" cstate="print"/>
          <a:srcRect l="11241" r="11241"/>
          <a:stretch>
            <a:fillRect/>
          </a:stretch>
        </p:blipFill>
        <p:spPr/>
      </p:pic>
      <p:sp>
        <p:nvSpPr>
          <p:cNvPr id="7" name="Text Placeholder 6"/>
          <p:cNvSpPr>
            <a:spLocks noGrp="1"/>
          </p:cNvSpPr>
          <p:nvPr>
            <p:ph type="body" sz="half" idx="2"/>
          </p:nvPr>
        </p:nvSpPr>
        <p:spPr>
          <a:xfrm>
            <a:off x="0" y="2743200"/>
            <a:ext cx="3276600" cy="3191016"/>
          </a:xfrm>
        </p:spPr>
        <p:txBody>
          <a:bodyPr>
            <a:normAutofit/>
          </a:bodyPr>
          <a:lstStyle/>
          <a:p>
            <a:pPr>
              <a:buFont typeface="Arial" pitchFamily="34" charset="0"/>
              <a:buChar char="•"/>
            </a:pPr>
            <a:r>
              <a:rPr lang="en-US" sz="2400" dirty="0" smtClean="0"/>
              <a:t>Introduction</a:t>
            </a:r>
          </a:p>
          <a:p>
            <a:pPr>
              <a:buFont typeface="Arial" pitchFamily="34" charset="0"/>
              <a:buChar char="•"/>
            </a:pPr>
            <a:r>
              <a:rPr lang="en-US" sz="2400" dirty="0" smtClean="0"/>
              <a:t>Syllabus Review</a:t>
            </a:r>
          </a:p>
          <a:p>
            <a:pPr>
              <a:buFont typeface="Arial" pitchFamily="34" charset="0"/>
              <a:buChar char="•"/>
            </a:pPr>
            <a:r>
              <a:rPr lang="en-US" sz="2400" dirty="0" smtClean="0"/>
              <a:t>Defining terms</a:t>
            </a:r>
          </a:p>
          <a:p>
            <a:pPr>
              <a:buFont typeface="Arial" pitchFamily="34" charset="0"/>
              <a:buChar char="•"/>
            </a:pPr>
            <a:r>
              <a:rPr lang="en-US" sz="2400" dirty="0" smtClean="0"/>
              <a:t>Understanding</a:t>
            </a:r>
          </a:p>
          <a:p>
            <a:r>
              <a:rPr lang="en-US" sz="2400" dirty="0" smtClean="0"/>
              <a:t> capacity building</a:t>
            </a:r>
          </a:p>
          <a:p>
            <a:pPr>
              <a:buFont typeface="Arial" pitchFamily="34" charset="0"/>
              <a:buChar char="•"/>
            </a:pPr>
            <a:r>
              <a:rPr lang="en-US" sz="2400" dirty="0" smtClean="0"/>
              <a:t>Reviewing course expectations</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the Terms</a:t>
            </a:r>
            <a:endParaRPr lang="en-US" dirty="0"/>
          </a:p>
        </p:txBody>
      </p:sp>
      <p:sp>
        <p:nvSpPr>
          <p:cNvPr id="3" name="Content Placeholder 2"/>
          <p:cNvSpPr>
            <a:spLocks noGrp="1"/>
          </p:cNvSpPr>
          <p:nvPr>
            <p:ph idx="1"/>
          </p:nvPr>
        </p:nvSpPr>
        <p:spPr/>
        <p:txBody>
          <a:bodyPr/>
          <a:lstStyle/>
          <a:p>
            <a:r>
              <a:rPr lang="en-US" dirty="0" smtClean="0">
                <a:solidFill>
                  <a:srgbClr val="FF0000"/>
                </a:solidFill>
              </a:rPr>
              <a:t>Nonprofit</a:t>
            </a:r>
            <a:r>
              <a:rPr lang="en-US" dirty="0" smtClean="0"/>
              <a:t>:</a:t>
            </a:r>
          </a:p>
          <a:p>
            <a:pPr lvl="1" eaLnBrk="1" hangingPunct="1"/>
            <a:r>
              <a:rPr lang="en-US" dirty="0" smtClean="0"/>
              <a:t>In U.S.:</a:t>
            </a:r>
          </a:p>
          <a:p>
            <a:pPr lvl="2" eaLnBrk="1" hangingPunct="1"/>
            <a:r>
              <a:rPr lang="en-US" dirty="0" smtClean="0"/>
              <a:t>Corporations organized and operated exclusively for religious, charitable, scientific, testing for the public safety, literacy, or educational purposes.</a:t>
            </a:r>
          </a:p>
          <a:p>
            <a:pPr lvl="2" eaLnBrk="1" hangingPunct="1"/>
            <a:r>
              <a:rPr lang="en-US" dirty="0" smtClean="0"/>
              <a:t>501(c)(3) Status</a:t>
            </a:r>
          </a:p>
          <a:p>
            <a:pPr lvl="2" eaLnBrk="1" hangingPunct="1"/>
            <a:r>
              <a:rPr lang="en-US" dirty="0" smtClean="0"/>
              <a:t>Tax Exemption</a:t>
            </a:r>
          </a:p>
          <a:p>
            <a:pPr lvl="2" eaLnBrk="1" hangingPunct="1"/>
            <a:r>
              <a:rPr lang="en-US" dirty="0" smtClean="0"/>
              <a:t>Limited Liability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the Terms</a:t>
            </a:r>
            <a:endParaRPr lang="en-US" dirty="0"/>
          </a:p>
        </p:txBody>
      </p:sp>
      <p:sp>
        <p:nvSpPr>
          <p:cNvPr id="3" name="Content Placeholder 2"/>
          <p:cNvSpPr>
            <a:spLocks noGrp="1"/>
          </p:cNvSpPr>
          <p:nvPr>
            <p:ph idx="1"/>
          </p:nvPr>
        </p:nvSpPr>
        <p:spPr/>
        <p:txBody>
          <a:bodyPr/>
          <a:lstStyle/>
          <a:p>
            <a:r>
              <a:rPr lang="en-US" dirty="0" smtClean="0">
                <a:solidFill>
                  <a:srgbClr val="FF0000"/>
                </a:solidFill>
              </a:rPr>
              <a:t>Nonprofit</a:t>
            </a:r>
            <a:r>
              <a:rPr lang="en-US" dirty="0" smtClean="0"/>
              <a:t>:</a:t>
            </a:r>
          </a:p>
          <a:p>
            <a:pPr lvl="1" eaLnBrk="1" hangingPunct="1"/>
            <a:r>
              <a:rPr lang="en-US" dirty="0" smtClean="0"/>
              <a:t>In Czech Republic:</a:t>
            </a:r>
          </a:p>
          <a:p>
            <a:pPr lvl="2" eaLnBrk="1" hangingPunct="1"/>
            <a:r>
              <a:rPr lang="en-US" dirty="0" smtClean="0"/>
              <a:t>Organizations not affiliated with the state with efforts aimed at helping aspects of humanity. </a:t>
            </a:r>
          </a:p>
          <a:p>
            <a:pPr lvl="2" eaLnBrk="1" hangingPunct="1"/>
            <a:r>
              <a:rPr lang="en-US" dirty="0" smtClean="0"/>
              <a:t>Four types of nonprofits: Citizen-action associations, foundations and charities, legal entities established by the church, generally beneficial associations</a:t>
            </a:r>
          </a:p>
          <a:p>
            <a:pPr lvl="1"/>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ctrTitle"/>
          </p:nvPr>
        </p:nvSpPr>
        <p:spPr/>
        <p:txBody>
          <a:bodyPr/>
          <a:lstStyle/>
          <a:p>
            <a:pPr eaLnBrk="1" hangingPunct="1"/>
            <a:r>
              <a:rPr lang="en-US" sz="4400" smtClean="0"/>
              <a:t>Nonprofit vs. For-Profit</a:t>
            </a:r>
          </a:p>
        </p:txBody>
      </p:sp>
      <p:sp>
        <p:nvSpPr>
          <p:cNvPr id="9219" name="Rectangle 3"/>
          <p:cNvSpPr>
            <a:spLocks noChangeArrowheads="1"/>
          </p:cNvSpPr>
          <p:nvPr/>
        </p:nvSpPr>
        <p:spPr bwMode="auto">
          <a:xfrm>
            <a:off x="3829050" y="3176588"/>
            <a:ext cx="9144000" cy="0"/>
          </a:xfrm>
          <a:prstGeom prst="rect">
            <a:avLst/>
          </a:prstGeom>
          <a:noFill/>
          <a:ln w="9525">
            <a:noFill/>
            <a:miter lim="800000"/>
            <a:headEnd/>
            <a:tailEnd/>
          </a:ln>
        </p:spPr>
        <p:txBody>
          <a:bodyPr>
            <a:sp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p:txBody>
          <a:bodyPr/>
          <a:lstStyle/>
          <a:p>
            <a:pPr eaLnBrk="1" hangingPunct="1"/>
            <a:r>
              <a:rPr lang="en-US" sz="4000" smtClean="0"/>
              <a:t>Differences</a:t>
            </a:r>
          </a:p>
        </p:txBody>
      </p:sp>
      <p:sp>
        <p:nvSpPr>
          <p:cNvPr id="35844" name="Rectangle 4"/>
          <p:cNvSpPr>
            <a:spLocks noGrp="1" noChangeArrowheads="1"/>
          </p:cNvSpPr>
          <p:nvPr>
            <p:ph sz="half" idx="1"/>
          </p:nvPr>
        </p:nvSpPr>
        <p:spPr>
          <a:xfrm>
            <a:off x="838200" y="2971800"/>
            <a:ext cx="3770313" cy="3724275"/>
          </a:xfrm>
        </p:spPr>
        <p:txBody>
          <a:bodyPr>
            <a:normAutofit/>
          </a:bodyPr>
          <a:lstStyle/>
          <a:p>
            <a:pPr eaLnBrk="1" hangingPunct="1"/>
            <a:r>
              <a:rPr lang="en-US" sz="2400" smtClean="0"/>
              <a:t>Cannot distribute its profits to members or “owners” of the corporation</a:t>
            </a:r>
          </a:p>
          <a:p>
            <a:pPr eaLnBrk="1" hangingPunct="1"/>
            <a:r>
              <a:rPr lang="en-US" sz="2400" smtClean="0"/>
              <a:t>The profits must be spent to further the organization’s charitable goals.</a:t>
            </a:r>
          </a:p>
        </p:txBody>
      </p:sp>
      <p:sp>
        <p:nvSpPr>
          <p:cNvPr id="35845" name="Rectangle 5"/>
          <p:cNvSpPr>
            <a:spLocks noGrp="1" noChangeArrowheads="1"/>
          </p:cNvSpPr>
          <p:nvPr>
            <p:ph sz="half" idx="2"/>
          </p:nvPr>
        </p:nvSpPr>
        <p:spPr>
          <a:xfrm>
            <a:off x="4724400" y="2971800"/>
            <a:ext cx="3770313" cy="3724275"/>
          </a:xfrm>
        </p:spPr>
        <p:txBody>
          <a:bodyPr>
            <a:normAutofit/>
          </a:bodyPr>
          <a:lstStyle/>
          <a:p>
            <a:pPr eaLnBrk="1" hangingPunct="1"/>
            <a:r>
              <a:rPr lang="en-US" sz="2400" smtClean="0"/>
              <a:t>Profits are distributed privately to the owners of the corporation (i.e. usually the owners of the corporation’s stock receive the profits in the form of dividends).</a:t>
            </a:r>
          </a:p>
          <a:p>
            <a:pPr eaLnBrk="1" hangingPunct="1"/>
            <a:r>
              <a:rPr lang="en-US" sz="2400" smtClean="0"/>
              <a:t>A “for-profit” generates profits for its owners.</a:t>
            </a:r>
          </a:p>
        </p:txBody>
      </p:sp>
      <p:sp>
        <p:nvSpPr>
          <p:cNvPr id="35846" name="Text Box 6"/>
          <p:cNvSpPr txBox="1">
            <a:spLocks noChangeArrowheads="1"/>
          </p:cNvSpPr>
          <p:nvPr/>
        </p:nvSpPr>
        <p:spPr bwMode="auto">
          <a:xfrm>
            <a:off x="762000" y="2362200"/>
            <a:ext cx="3733800" cy="457200"/>
          </a:xfrm>
          <a:prstGeom prst="rect">
            <a:avLst/>
          </a:prstGeom>
          <a:noFill/>
          <a:ln w="9525">
            <a:noFill/>
            <a:miter lim="800000"/>
            <a:headEnd/>
            <a:tailEnd/>
          </a:ln>
        </p:spPr>
        <p:txBody>
          <a:bodyPr>
            <a:spAutoFit/>
          </a:bodyPr>
          <a:lstStyle/>
          <a:p>
            <a:r>
              <a:rPr lang="en-US" sz="2400" b="1" i="1"/>
              <a:t>Nonprofit Corporation</a:t>
            </a:r>
          </a:p>
        </p:txBody>
      </p:sp>
      <p:sp>
        <p:nvSpPr>
          <p:cNvPr id="35847" name="Rectangle 7"/>
          <p:cNvSpPr>
            <a:spLocks noChangeArrowheads="1"/>
          </p:cNvSpPr>
          <p:nvPr/>
        </p:nvSpPr>
        <p:spPr bwMode="auto">
          <a:xfrm>
            <a:off x="4724400" y="2362200"/>
            <a:ext cx="3810000" cy="457200"/>
          </a:xfrm>
          <a:prstGeom prst="rect">
            <a:avLst/>
          </a:prstGeom>
          <a:noFill/>
          <a:ln w="9525">
            <a:noFill/>
            <a:miter lim="800000"/>
            <a:headEnd/>
            <a:tailEnd/>
          </a:ln>
        </p:spPr>
        <p:txBody>
          <a:bodyPr>
            <a:spAutoFit/>
          </a:bodyPr>
          <a:lstStyle/>
          <a:p>
            <a:r>
              <a:rPr lang="en-US" sz="2400" b="1" i="1">
                <a:solidFill>
                  <a:schemeClr val="tx2"/>
                </a:solidFill>
              </a:rPr>
              <a:t>For-profit Corporation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linds(horizontal)">
                                      <p:cBhvr>
                                        <p:cTn id="7" dur="5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35846"/>
                                        </p:tgtEl>
                                        <p:attrNameLst>
                                          <p:attrName>style.visibility</p:attrName>
                                        </p:attrNameLst>
                                      </p:cBhvr>
                                      <p:to>
                                        <p:strVal val="visible"/>
                                      </p:to>
                                    </p:set>
                                    <p:anim calcmode="lin" valueType="num">
                                      <p:cBhvr additive="base">
                                        <p:cTn id="12" dur="500" fill="hold"/>
                                        <p:tgtEl>
                                          <p:spTgt spid="35846"/>
                                        </p:tgtEl>
                                        <p:attrNameLst>
                                          <p:attrName>ppt_x</p:attrName>
                                        </p:attrNameLst>
                                      </p:cBhvr>
                                      <p:tavLst>
                                        <p:tav tm="0">
                                          <p:val>
                                            <p:strVal val="#ppt_x"/>
                                          </p:val>
                                        </p:tav>
                                        <p:tav tm="100000">
                                          <p:val>
                                            <p:strVal val="#ppt_x"/>
                                          </p:val>
                                        </p:tav>
                                      </p:tavLst>
                                    </p:anim>
                                    <p:anim calcmode="lin" valueType="num">
                                      <p:cBhvr additive="base">
                                        <p:cTn id="13" dur="500" fill="hold"/>
                                        <p:tgtEl>
                                          <p:spTgt spid="3584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35847"/>
                                        </p:tgtEl>
                                        <p:attrNameLst>
                                          <p:attrName>style.visibility</p:attrName>
                                        </p:attrNameLst>
                                      </p:cBhvr>
                                      <p:to>
                                        <p:strVal val="visible"/>
                                      </p:to>
                                    </p:set>
                                    <p:anim calcmode="lin" valueType="num">
                                      <p:cBhvr additive="base">
                                        <p:cTn id="18" dur="500" fill="hold"/>
                                        <p:tgtEl>
                                          <p:spTgt spid="35847"/>
                                        </p:tgtEl>
                                        <p:attrNameLst>
                                          <p:attrName>ppt_x</p:attrName>
                                        </p:attrNameLst>
                                      </p:cBhvr>
                                      <p:tavLst>
                                        <p:tav tm="0">
                                          <p:val>
                                            <p:strVal val="#ppt_x"/>
                                          </p:val>
                                        </p:tav>
                                        <p:tav tm="100000">
                                          <p:val>
                                            <p:strVal val="#ppt_x"/>
                                          </p:val>
                                        </p:tav>
                                      </p:tavLst>
                                    </p:anim>
                                    <p:anim calcmode="lin" valueType="num">
                                      <p:cBhvr additive="base">
                                        <p:cTn id="19" dur="500" fill="hold"/>
                                        <p:tgtEl>
                                          <p:spTgt spid="3584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5844">
                                            <p:txEl>
                                              <p:pRg st="0" end="0"/>
                                            </p:txEl>
                                          </p:spTgt>
                                        </p:tgtEl>
                                        <p:attrNameLst>
                                          <p:attrName>style.visibility</p:attrName>
                                        </p:attrNameLst>
                                      </p:cBhvr>
                                      <p:to>
                                        <p:strVal val="visible"/>
                                      </p:to>
                                    </p:set>
                                    <p:anim calcmode="lin" valueType="num">
                                      <p:cBhvr>
                                        <p:cTn id="24" dur="500" fill="hold"/>
                                        <p:tgtEl>
                                          <p:spTgt spid="35844">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3584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35845">
                                            <p:txEl>
                                              <p:pRg st="0" end="0"/>
                                            </p:txEl>
                                          </p:spTgt>
                                        </p:tgtEl>
                                        <p:attrNameLst>
                                          <p:attrName>style.visibility</p:attrName>
                                        </p:attrNameLst>
                                      </p:cBhvr>
                                      <p:to>
                                        <p:strVal val="visible"/>
                                      </p:to>
                                    </p:set>
                                    <p:anim calcmode="lin" valueType="num">
                                      <p:cBhvr>
                                        <p:cTn id="30" dur="500" fill="hold"/>
                                        <p:tgtEl>
                                          <p:spTgt spid="35845">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3584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35844">
                                            <p:txEl>
                                              <p:pRg st="1" end="1"/>
                                            </p:txEl>
                                          </p:spTgt>
                                        </p:tgtEl>
                                        <p:attrNameLst>
                                          <p:attrName>style.visibility</p:attrName>
                                        </p:attrNameLst>
                                      </p:cBhvr>
                                      <p:to>
                                        <p:strVal val="visible"/>
                                      </p:to>
                                    </p:set>
                                    <p:anim calcmode="lin" valueType="num">
                                      <p:cBhvr>
                                        <p:cTn id="36" dur="500" fill="hold"/>
                                        <p:tgtEl>
                                          <p:spTgt spid="35844">
                                            <p:txEl>
                                              <p:pRg st="1" end="1"/>
                                            </p:txEl>
                                          </p:spTgt>
                                        </p:tgtEl>
                                        <p:attrNameLst>
                                          <p:attrName>ppt_w</p:attrName>
                                        </p:attrNameLst>
                                      </p:cBhvr>
                                      <p:tavLst>
                                        <p:tav tm="0">
                                          <p:val>
                                            <p:fltVal val="0"/>
                                          </p:val>
                                        </p:tav>
                                        <p:tav tm="100000">
                                          <p:val>
                                            <p:strVal val="#ppt_w"/>
                                          </p:val>
                                        </p:tav>
                                      </p:tavLst>
                                    </p:anim>
                                    <p:anim calcmode="lin" valueType="num">
                                      <p:cBhvr>
                                        <p:cTn id="37" dur="500" fill="hold"/>
                                        <p:tgtEl>
                                          <p:spTgt spid="3584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35845">
                                            <p:txEl>
                                              <p:pRg st="1" end="1"/>
                                            </p:txEl>
                                          </p:spTgt>
                                        </p:tgtEl>
                                        <p:attrNameLst>
                                          <p:attrName>style.visibility</p:attrName>
                                        </p:attrNameLst>
                                      </p:cBhvr>
                                      <p:to>
                                        <p:strVal val="visible"/>
                                      </p:to>
                                    </p:set>
                                    <p:anim calcmode="lin" valueType="num">
                                      <p:cBhvr>
                                        <p:cTn id="42" dur="500" fill="hold"/>
                                        <p:tgtEl>
                                          <p:spTgt spid="35845">
                                            <p:txEl>
                                              <p:pRg st="1" end="1"/>
                                            </p:txEl>
                                          </p:spTgt>
                                        </p:tgtEl>
                                        <p:attrNameLst>
                                          <p:attrName>ppt_w</p:attrName>
                                        </p:attrNameLst>
                                      </p:cBhvr>
                                      <p:tavLst>
                                        <p:tav tm="0">
                                          <p:val>
                                            <p:fltVal val="0"/>
                                          </p:val>
                                        </p:tav>
                                        <p:tav tm="100000">
                                          <p:val>
                                            <p:strVal val="#ppt_w"/>
                                          </p:val>
                                        </p:tav>
                                      </p:tavLst>
                                    </p:anim>
                                    <p:anim calcmode="lin" valueType="num">
                                      <p:cBhvr>
                                        <p:cTn id="43" dur="500" fill="hold"/>
                                        <p:tgtEl>
                                          <p:spTgt spid="3584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6" grpId="0"/>
      <p:bldP spid="358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AutoShape 6"/>
          <p:cNvSpPr>
            <a:spLocks noGrp="1" noChangeArrowheads="1"/>
          </p:cNvSpPr>
          <p:nvPr>
            <p:ph type="title"/>
          </p:nvPr>
        </p:nvSpPr>
        <p:spPr/>
        <p:txBody>
          <a:bodyPr/>
          <a:lstStyle/>
          <a:p>
            <a:pPr eaLnBrk="1" hangingPunct="1"/>
            <a:r>
              <a:rPr lang="en-US" sz="4000" smtClean="0"/>
              <a:t>Similarities</a:t>
            </a:r>
          </a:p>
        </p:txBody>
      </p:sp>
      <p:sp>
        <p:nvSpPr>
          <p:cNvPr id="32775" name="Rectangle 7"/>
          <p:cNvSpPr>
            <a:spLocks noGrp="1" noChangeArrowheads="1"/>
          </p:cNvSpPr>
          <p:nvPr>
            <p:ph sz="half" idx="1"/>
          </p:nvPr>
        </p:nvSpPr>
        <p:spPr>
          <a:xfrm>
            <a:off x="762000" y="3133725"/>
            <a:ext cx="3770313" cy="3724275"/>
          </a:xfrm>
        </p:spPr>
        <p:txBody>
          <a:bodyPr/>
          <a:lstStyle/>
          <a:p>
            <a:pPr eaLnBrk="1" hangingPunct="1"/>
            <a:r>
              <a:rPr lang="en-US" sz="2400" smtClean="0"/>
              <a:t>Legal Incorporation</a:t>
            </a:r>
          </a:p>
          <a:p>
            <a:pPr eaLnBrk="1" hangingPunct="1"/>
            <a:r>
              <a:rPr lang="en-US" sz="2400" smtClean="0"/>
              <a:t>Board of Directors &amp; Officers</a:t>
            </a:r>
          </a:p>
          <a:p>
            <a:pPr eaLnBrk="1" hangingPunct="1"/>
            <a:r>
              <a:rPr lang="en-US" sz="2400" smtClean="0"/>
              <a:t>Pay Salaries</a:t>
            </a:r>
          </a:p>
          <a:p>
            <a:pPr eaLnBrk="1" hangingPunct="1"/>
            <a:r>
              <a:rPr lang="en-US" sz="2400" smtClean="0"/>
              <a:t>Face Expenses</a:t>
            </a:r>
          </a:p>
          <a:p>
            <a:pPr eaLnBrk="1" hangingPunct="1"/>
            <a:r>
              <a:rPr lang="en-US" sz="2400" smtClean="0"/>
              <a:t>Able to Receive Profit</a:t>
            </a:r>
          </a:p>
        </p:txBody>
      </p:sp>
      <p:sp>
        <p:nvSpPr>
          <p:cNvPr id="32776" name="Rectangle 8"/>
          <p:cNvSpPr>
            <a:spLocks noGrp="1" noChangeArrowheads="1"/>
          </p:cNvSpPr>
          <p:nvPr>
            <p:ph sz="half" idx="2"/>
          </p:nvPr>
        </p:nvSpPr>
        <p:spPr>
          <a:xfrm>
            <a:off x="4724400" y="3133725"/>
            <a:ext cx="3770313" cy="3724275"/>
          </a:xfrm>
        </p:spPr>
        <p:txBody>
          <a:bodyPr/>
          <a:lstStyle/>
          <a:p>
            <a:pPr eaLnBrk="1" hangingPunct="1"/>
            <a:r>
              <a:rPr lang="en-US" sz="2400" smtClean="0"/>
              <a:t>Legal Incorporation</a:t>
            </a:r>
          </a:p>
          <a:p>
            <a:pPr eaLnBrk="1" hangingPunct="1"/>
            <a:r>
              <a:rPr lang="en-US" sz="2400" smtClean="0"/>
              <a:t>Board of Directors &amp; Officers</a:t>
            </a:r>
          </a:p>
          <a:p>
            <a:pPr eaLnBrk="1" hangingPunct="1"/>
            <a:r>
              <a:rPr lang="en-US" sz="2400" smtClean="0"/>
              <a:t>Pay Salaries</a:t>
            </a:r>
          </a:p>
          <a:p>
            <a:pPr eaLnBrk="1" hangingPunct="1"/>
            <a:r>
              <a:rPr lang="en-US" sz="2400" smtClean="0"/>
              <a:t>Face Expenses</a:t>
            </a:r>
          </a:p>
          <a:p>
            <a:pPr eaLnBrk="1" hangingPunct="1"/>
            <a:r>
              <a:rPr lang="en-US" sz="2400" smtClean="0"/>
              <a:t>Able to Receive Profit</a:t>
            </a:r>
          </a:p>
        </p:txBody>
      </p:sp>
      <p:sp>
        <p:nvSpPr>
          <p:cNvPr id="32778" name="Text Box 10"/>
          <p:cNvSpPr txBox="1">
            <a:spLocks noChangeArrowheads="1"/>
          </p:cNvSpPr>
          <p:nvPr/>
        </p:nvSpPr>
        <p:spPr bwMode="auto">
          <a:xfrm>
            <a:off x="762000" y="2362200"/>
            <a:ext cx="3733800" cy="457200"/>
          </a:xfrm>
          <a:prstGeom prst="rect">
            <a:avLst/>
          </a:prstGeom>
          <a:noFill/>
          <a:ln w="9525">
            <a:noFill/>
            <a:miter lim="800000"/>
            <a:headEnd/>
            <a:tailEnd/>
          </a:ln>
        </p:spPr>
        <p:txBody>
          <a:bodyPr>
            <a:spAutoFit/>
          </a:bodyPr>
          <a:lstStyle/>
          <a:p>
            <a:r>
              <a:rPr lang="en-US" sz="2400" b="1" i="1"/>
              <a:t>Nonprofit Corporation</a:t>
            </a:r>
          </a:p>
        </p:txBody>
      </p:sp>
      <p:sp>
        <p:nvSpPr>
          <p:cNvPr id="32779" name="Rectangle 11"/>
          <p:cNvSpPr>
            <a:spLocks noChangeArrowheads="1"/>
          </p:cNvSpPr>
          <p:nvPr/>
        </p:nvSpPr>
        <p:spPr bwMode="auto">
          <a:xfrm>
            <a:off x="4724400" y="2362200"/>
            <a:ext cx="3810000" cy="457200"/>
          </a:xfrm>
          <a:prstGeom prst="rect">
            <a:avLst/>
          </a:prstGeom>
          <a:noFill/>
          <a:ln w="9525">
            <a:noFill/>
            <a:miter lim="800000"/>
            <a:headEnd/>
            <a:tailEnd/>
          </a:ln>
        </p:spPr>
        <p:txBody>
          <a:bodyPr>
            <a:spAutoFit/>
          </a:bodyPr>
          <a:lstStyle/>
          <a:p>
            <a:r>
              <a:rPr lang="en-US" sz="2400" b="1" i="1">
                <a:solidFill>
                  <a:schemeClr val="tx2"/>
                </a:solidFill>
              </a:rPr>
              <a:t>For-profit Corporation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blinds(horizontal)">
                                      <p:cBhvr>
                                        <p:cTn id="7" dur="500"/>
                                        <p:tgtEl>
                                          <p:spTgt spid="327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32778"/>
                                        </p:tgtEl>
                                        <p:attrNameLst>
                                          <p:attrName>style.visibility</p:attrName>
                                        </p:attrNameLst>
                                      </p:cBhvr>
                                      <p:to>
                                        <p:strVal val="visible"/>
                                      </p:to>
                                    </p:set>
                                    <p:anim calcmode="lin" valueType="num">
                                      <p:cBhvr additive="base">
                                        <p:cTn id="12" dur="500" fill="hold"/>
                                        <p:tgtEl>
                                          <p:spTgt spid="32778"/>
                                        </p:tgtEl>
                                        <p:attrNameLst>
                                          <p:attrName>ppt_x</p:attrName>
                                        </p:attrNameLst>
                                      </p:cBhvr>
                                      <p:tavLst>
                                        <p:tav tm="0">
                                          <p:val>
                                            <p:strVal val="#ppt_x"/>
                                          </p:val>
                                        </p:tav>
                                        <p:tav tm="100000">
                                          <p:val>
                                            <p:strVal val="#ppt_x"/>
                                          </p:val>
                                        </p:tav>
                                      </p:tavLst>
                                    </p:anim>
                                    <p:anim calcmode="lin" valueType="num">
                                      <p:cBhvr additive="base">
                                        <p:cTn id="13" dur="500" fill="hold"/>
                                        <p:tgtEl>
                                          <p:spTgt spid="3277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32779"/>
                                        </p:tgtEl>
                                        <p:attrNameLst>
                                          <p:attrName>style.visibility</p:attrName>
                                        </p:attrNameLst>
                                      </p:cBhvr>
                                      <p:to>
                                        <p:strVal val="visible"/>
                                      </p:to>
                                    </p:set>
                                    <p:anim calcmode="lin" valueType="num">
                                      <p:cBhvr additive="base">
                                        <p:cTn id="18" dur="500" fill="hold"/>
                                        <p:tgtEl>
                                          <p:spTgt spid="32779"/>
                                        </p:tgtEl>
                                        <p:attrNameLst>
                                          <p:attrName>ppt_x</p:attrName>
                                        </p:attrNameLst>
                                      </p:cBhvr>
                                      <p:tavLst>
                                        <p:tav tm="0">
                                          <p:val>
                                            <p:strVal val="#ppt_x"/>
                                          </p:val>
                                        </p:tav>
                                        <p:tav tm="100000">
                                          <p:val>
                                            <p:strVal val="#ppt_x"/>
                                          </p:val>
                                        </p:tav>
                                      </p:tavLst>
                                    </p:anim>
                                    <p:anim calcmode="lin" valueType="num">
                                      <p:cBhvr additive="base">
                                        <p:cTn id="19" dur="500" fill="hold"/>
                                        <p:tgtEl>
                                          <p:spTgt spid="3277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childTnLst>
                          </p:cTn>
                        </p:par>
                      </p:childTnLst>
                    </p:cTn>
                  </p:par>
                  <p:par>
                    <p:cTn id="20" fill="hold">
                      <p:stCondLst>
                        <p:cond delay="indefinite"/>
                      </p:stCondLst>
                      <p:childTnLst>
                        <p:par>
                          <p:cTn id="21" fill="hold">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32775">
                                            <p:txEl>
                                              <p:pRg st="0" end="0"/>
                                            </p:txEl>
                                          </p:spTgt>
                                        </p:tgtEl>
                                        <p:attrNameLst>
                                          <p:attrName>style.visibility</p:attrName>
                                        </p:attrNameLst>
                                      </p:cBhvr>
                                      <p:to>
                                        <p:strVal val="visible"/>
                                      </p:to>
                                    </p:set>
                                    <p:anim calcmode="discrete" valueType="clr">
                                      <p:cBhvr override="childStyle">
                                        <p:cTn id="24" dur="80"/>
                                        <p:tgtEl>
                                          <p:spTgt spid="327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32775">
                                            <p:txEl>
                                              <p:pRg st="0" end="0"/>
                                            </p:txEl>
                                          </p:spTgt>
                                        </p:tgtEl>
                                        <p:attrNameLst>
                                          <p:attrName>fillcolor</p:attrName>
                                        </p:attrNameLst>
                                      </p:cBhvr>
                                      <p:tavLst>
                                        <p:tav tm="0">
                                          <p:val>
                                            <p:clrVal>
                                              <a:schemeClr val="accent2"/>
                                            </p:clrVal>
                                          </p:val>
                                        </p:tav>
                                        <p:tav tm="50000">
                                          <p:val>
                                            <p:clrVal>
                                              <a:schemeClr val="hlink"/>
                                            </p:clrVal>
                                          </p:val>
                                        </p:tav>
                                      </p:tavLst>
                                    </p:anim>
                                    <p:set>
                                      <p:cBhvr>
                                        <p:cTn id="26" dur="80"/>
                                        <p:tgtEl>
                                          <p:spTgt spid="32775">
                                            <p:txEl>
                                              <p:pRg st="0" end="0"/>
                                            </p:txEl>
                                          </p:spTgt>
                                        </p:tgtEl>
                                        <p:attrNameLst>
                                          <p:attrName>fill.type</p:attrName>
                                        </p:attrNameLst>
                                      </p:cBhvr>
                                      <p:to>
                                        <p:strVal val="solid"/>
                                      </p:to>
                                    </p:set>
                                  </p:childTnLst>
                                </p:cTn>
                              </p:par>
                              <p:par>
                                <p:cTn id="27" presetID="27" presetClass="entr" presetSubtype="0" fill="hold" nodeType="withEffect">
                                  <p:stCondLst>
                                    <p:cond delay="0"/>
                                  </p:stCondLst>
                                  <p:iterate type="lt">
                                    <p:tmPct val="50000"/>
                                  </p:iterate>
                                  <p:childTnLst>
                                    <p:set>
                                      <p:cBhvr>
                                        <p:cTn id="28" dur="1" fill="hold">
                                          <p:stCondLst>
                                            <p:cond delay="0"/>
                                          </p:stCondLst>
                                        </p:cTn>
                                        <p:tgtEl>
                                          <p:spTgt spid="32776">
                                            <p:txEl>
                                              <p:pRg st="0" end="0"/>
                                            </p:txEl>
                                          </p:spTgt>
                                        </p:tgtEl>
                                        <p:attrNameLst>
                                          <p:attrName>style.visibility</p:attrName>
                                        </p:attrNameLst>
                                      </p:cBhvr>
                                      <p:to>
                                        <p:strVal val="visible"/>
                                      </p:to>
                                    </p:set>
                                    <p:anim calcmode="discrete" valueType="clr">
                                      <p:cBhvr override="childStyle">
                                        <p:cTn id="29" dur="80"/>
                                        <p:tgtEl>
                                          <p:spTgt spid="3277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32776">
                                            <p:txEl>
                                              <p:pRg st="0" end="0"/>
                                            </p:txEl>
                                          </p:spTgt>
                                        </p:tgtEl>
                                        <p:attrNameLst>
                                          <p:attrName>fillcolor</p:attrName>
                                        </p:attrNameLst>
                                      </p:cBhvr>
                                      <p:tavLst>
                                        <p:tav tm="0">
                                          <p:val>
                                            <p:clrVal>
                                              <a:schemeClr val="accent2"/>
                                            </p:clrVal>
                                          </p:val>
                                        </p:tav>
                                        <p:tav tm="50000">
                                          <p:val>
                                            <p:clrVal>
                                              <a:schemeClr val="hlink"/>
                                            </p:clrVal>
                                          </p:val>
                                        </p:tav>
                                      </p:tavLst>
                                    </p:anim>
                                    <p:set>
                                      <p:cBhvr>
                                        <p:cTn id="31" dur="80"/>
                                        <p:tgtEl>
                                          <p:spTgt spid="32776">
                                            <p:txEl>
                                              <p:pRg st="0" end="0"/>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nodeType="clickEffect">
                                  <p:stCondLst>
                                    <p:cond delay="0"/>
                                  </p:stCondLst>
                                  <p:iterate type="lt">
                                    <p:tmPct val="50000"/>
                                  </p:iterate>
                                  <p:childTnLst>
                                    <p:set>
                                      <p:cBhvr>
                                        <p:cTn id="35" dur="1" fill="hold">
                                          <p:stCondLst>
                                            <p:cond delay="0"/>
                                          </p:stCondLst>
                                        </p:cTn>
                                        <p:tgtEl>
                                          <p:spTgt spid="32775">
                                            <p:txEl>
                                              <p:pRg st="1" end="1"/>
                                            </p:txEl>
                                          </p:spTgt>
                                        </p:tgtEl>
                                        <p:attrNameLst>
                                          <p:attrName>style.visibility</p:attrName>
                                        </p:attrNameLst>
                                      </p:cBhvr>
                                      <p:to>
                                        <p:strVal val="visible"/>
                                      </p:to>
                                    </p:set>
                                    <p:anim calcmode="discrete" valueType="clr">
                                      <p:cBhvr override="childStyle">
                                        <p:cTn id="36" dur="80"/>
                                        <p:tgtEl>
                                          <p:spTgt spid="3277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32775">
                                            <p:txEl>
                                              <p:pRg st="1" end="1"/>
                                            </p:txEl>
                                          </p:spTgt>
                                        </p:tgtEl>
                                        <p:attrNameLst>
                                          <p:attrName>fillcolor</p:attrName>
                                        </p:attrNameLst>
                                      </p:cBhvr>
                                      <p:tavLst>
                                        <p:tav tm="0">
                                          <p:val>
                                            <p:clrVal>
                                              <a:schemeClr val="accent2"/>
                                            </p:clrVal>
                                          </p:val>
                                        </p:tav>
                                        <p:tav tm="50000">
                                          <p:val>
                                            <p:clrVal>
                                              <a:schemeClr val="hlink"/>
                                            </p:clrVal>
                                          </p:val>
                                        </p:tav>
                                      </p:tavLst>
                                    </p:anim>
                                    <p:set>
                                      <p:cBhvr>
                                        <p:cTn id="38" dur="80"/>
                                        <p:tgtEl>
                                          <p:spTgt spid="32775">
                                            <p:txEl>
                                              <p:pRg st="1" end="1"/>
                                            </p:txEl>
                                          </p:spTgt>
                                        </p:tgtEl>
                                        <p:attrNameLst>
                                          <p:attrName>fill.type</p:attrName>
                                        </p:attrNameLst>
                                      </p:cBhvr>
                                      <p:to>
                                        <p:strVal val="solid"/>
                                      </p:to>
                                    </p:set>
                                  </p:childTnLst>
                                </p:cTn>
                              </p:par>
                              <p:par>
                                <p:cTn id="39" presetID="27" presetClass="entr" presetSubtype="0" fill="hold" nodeType="withEffect">
                                  <p:stCondLst>
                                    <p:cond delay="0"/>
                                  </p:stCondLst>
                                  <p:iterate type="lt">
                                    <p:tmPct val="50000"/>
                                  </p:iterate>
                                  <p:childTnLst>
                                    <p:set>
                                      <p:cBhvr>
                                        <p:cTn id="40" dur="1" fill="hold">
                                          <p:stCondLst>
                                            <p:cond delay="0"/>
                                          </p:stCondLst>
                                        </p:cTn>
                                        <p:tgtEl>
                                          <p:spTgt spid="32776">
                                            <p:txEl>
                                              <p:pRg st="1" end="1"/>
                                            </p:txEl>
                                          </p:spTgt>
                                        </p:tgtEl>
                                        <p:attrNameLst>
                                          <p:attrName>style.visibility</p:attrName>
                                        </p:attrNameLst>
                                      </p:cBhvr>
                                      <p:to>
                                        <p:strVal val="visible"/>
                                      </p:to>
                                    </p:set>
                                    <p:anim calcmode="discrete" valueType="clr">
                                      <p:cBhvr override="childStyle">
                                        <p:cTn id="41" dur="80"/>
                                        <p:tgtEl>
                                          <p:spTgt spid="3277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32776">
                                            <p:txEl>
                                              <p:pRg st="1" end="1"/>
                                            </p:txEl>
                                          </p:spTgt>
                                        </p:tgtEl>
                                        <p:attrNameLst>
                                          <p:attrName>fillcolor</p:attrName>
                                        </p:attrNameLst>
                                      </p:cBhvr>
                                      <p:tavLst>
                                        <p:tav tm="0">
                                          <p:val>
                                            <p:clrVal>
                                              <a:schemeClr val="accent2"/>
                                            </p:clrVal>
                                          </p:val>
                                        </p:tav>
                                        <p:tav tm="50000">
                                          <p:val>
                                            <p:clrVal>
                                              <a:schemeClr val="hlink"/>
                                            </p:clrVal>
                                          </p:val>
                                        </p:tav>
                                      </p:tavLst>
                                    </p:anim>
                                    <p:set>
                                      <p:cBhvr>
                                        <p:cTn id="43" dur="80"/>
                                        <p:tgtEl>
                                          <p:spTgt spid="32776">
                                            <p:txEl>
                                              <p:pRg st="1" end="1"/>
                                            </p:txEl>
                                          </p:spTgt>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nodeType="clickEffect">
                                  <p:stCondLst>
                                    <p:cond delay="0"/>
                                  </p:stCondLst>
                                  <p:iterate type="lt">
                                    <p:tmPct val="50000"/>
                                  </p:iterate>
                                  <p:childTnLst>
                                    <p:set>
                                      <p:cBhvr>
                                        <p:cTn id="47" dur="1" fill="hold">
                                          <p:stCondLst>
                                            <p:cond delay="0"/>
                                          </p:stCondLst>
                                        </p:cTn>
                                        <p:tgtEl>
                                          <p:spTgt spid="32775">
                                            <p:txEl>
                                              <p:pRg st="2" end="2"/>
                                            </p:txEl>
                                          </p:spTgt>
                                        </p:tgtEl>
                                        <p:attrNameLst>
                                          <p:attrName>style.visibility</p:attrName>
                                        </p:attrNameLst>
                                      </p:cBhvr>
                                      <p:to>
                                        <p:strVal val="visible"/>
                                      </p:to>
                                    </p:set>
                                    <p:anim calcmode="discrete" valueType="clr">
                                      <p:cBhvr override="childStyle">
                                        <p:cTn id="48" dur="80"/>
                                        <p:tgtEl>
                                          <p:spTgt spid="3277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32775">
                                            <p:txEl>
                                              <p:pRg st="2" end="2"/>
                                            </p:txEl>
                                          </p:spTgt>
                                        </p:tgtEl>
                                        <p:attrNameLst>
                                          <p:attrName>fillcolor</p:attrName>
                                        </p:attrNameLst>
                                      </p:cBhvr>
                                      <p:tavLst>
                                        <p:tav tm="0">
                                          <p:val>
                                            <p:clrVal>
                                              <a:schemeClr val="accent2"/>
                                            </p:clrVal>
                                          </p:val>
                                        </p:tav>
                                        <p:tav tm="50000">
                                          <p:val>
                                            <p:clrVal>
                                              <a:schemeClr val="hlink"/>
                                            </p:clrVal>
                                          </p:val>
                                        </p:tav>
                                      </p:tavLst>
                                    </p:anim>
                                    <p:set>
                                      <p:cBhvr>
                                        <p:cTn id="50" dur="80"/>
                                        <p:tgtEl>
                                          <p:spTgt spid="32775">
                                            <p:txEl>
                                              <p:pRg st="2" end="2"/>
                                            </p:txEl>
                                          </p:spTgt>
                                        </p:tgtEl>
                                        <p:attrNameLst>
                                          <p:attrName>fill.type</p:attrName>
                                        </p:attrNameLst>
                                      </p:cBhvr>
                                      <p:to>
                                        <p:strVal val="solid"/>
                                      </p:to>
                                    </p:set>
                                  </p:childTnLst>
                                </p:cTn>
                              </p:par>
                              <p:par>
                                <p:cTn id="51" presetID="27" presetClass="entr" presetSubtype="0" fill="hold" nodeType="withEffect">
                                  <p:stCondLst>
                                    <p:cond delay="0"/>
                                  </p:stCondLst>
                                  <p:iterate type="lt">
                                    <p:tmPct val="50000"/>
                                  </p:iterate>
                                  <p:childTnLst>
                                    <p:set>
                                      <p:cBhvr>
                                        <p:cTn id="52" dur="1" fill="hold">
                                          <p:stCondLst>
                                            <p:cond delay="0"/>
                                          </p:stCondLst>
                                        </p:cTn>
                                        <p:tgtEl>
                                          <p:spTgt spid="32776">
                                            <p:txEl>
                                              <p:pRg st="2" end="2"/>
                                            </p:txEl>
                                          </p:spTgt>
                                        </p:tgtEl>
                                        <p:attrNameLst>
                                          <p:attrName>style.visibility</p:attrName>
                                        </p:attrNameLst>
                                      </p:cBhvr>
                                      <p:to>
                                        <p:strVal val="visible"/>
                                      </p:to>
                                    </p:set>
                                    <p:anim calcmode="discrete" valueType="clr">
                                      <p:cBhvr override="childStyle">
                                        <p:cTn id="53" dur="80"/>
                                        <p:tgtEl>
                                          <p:spTgt spid="3277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32776">
                                            <p:txEl>
                                              <p:pRg st="2" end="2"/>
                                            </p:txEl>
                                          </p:spTgt>
                                        </p:tgtEl>
                                        <p:attrNameLst>
                                          <p:attrName>fillcolor</p:attrName>
                                        </p:attrNameLst>
                                      </p:cBhvr>
                                      <p:tavLst>
                                        <p:tav tm="0">
                                          <p:val>
                                            <p:clrVal>
                                              <a:schemeClr val="accent2"/>
                                            </p:clrVal>
                                          </p:val>
                                        </p:tav>
                                        <p:tav tm="50000">
                                          <p:val>
                                            <p:clrVal>
                                              <a:schemeClr val="hlink"/>
                                            </p:clrVal>
                                          </p:val>
                                        </p:tav>
                                      </p:tavLst>
                                    </p:anim>
                                    <p:set>
                                      <p:cBhvr>
                                        <p:cTn id="55" dur="80"/>
                                        <p:tgtEl>
                                          <p:spTgt spid="32776">
                                            <p:txEl>
                                              <p:pRg st="2" end="2"/>
                                            </p:txEl>
                                          </p:spTgt>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7" presetClass="entr" presetSubtype="0" fill="hold" nodeType="clickEffect">
                                  <p:stCondLst>
                                    <p:cond delay="0"/>
                                  </p:stCondLst>
                                  <p:iterate type="lt">
                                    <p:tmPct val="50000"/>
                                  </p:iterate>
                                  <p:childTnLst>
                                    <p:set>
                                      <p:cBhvr>
                                        <p:cTn id="59" dur="1" fill="hold">
                                          <p:stCondLst>
                                            <p:cond delay="0"/>
                                          </p:stCondLst>
                                        </p:cTn>
                                        <p:tgtEl>
                                          <p:spTgt spid="32775">
                                            <p:txEl>
                                              <p:pRg st="3" end="3"/>
                                            </p:txEl>
                                          </p:spTgt>
                                        </p:tgtEl>
                                        <p:attrNameLst>
                                          <p:attrName>style.visibility</p:attrName>
                                        </p:attrNameLst>
                                      </p:cBhvr>
                                      <p:to>
                                        <p:strVal val="visible"/>
                                      </p:to>
                                    </p:set>
                                    <p:anim calcmode="discrete" valueType="clr">
                                      <p:cBhvr override="childStyle">
                                        <p:cTn id="60" dur="80"/>
                                        <p:tgtEl>
                                          <p:spTgt spid="3277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32775">
                                            <p:txEl>
                                              <p:pRg st="3" end="3"/>
                                            </p:txEl>
                                          </p:spTgt>
                                        </p:tgtEl>
                                        <p:attrNameLst>
                                          <p:attrName>fillcolor</p:attrName>
                                        </p:attrNameLst>
                                      </p:cBhvr>
                                      <p:tavLst>
                                        <p:tav tm="0">
                                          <p:val>
                                            <p:clrVal>
                                              <a:schemeClr val="accent2"/>
                                            </p:clrVal>
                                          </p:val>
                                        </p:tav>
                                        <p:tav tm="50000">
                                          <p:val>
                                            <p:clrVal>
                                              <a:schemeClr val="hlink"/>
                                            </p:clrVal>
                                          </p:val>
                                        </p:tav>
                                      </p:tavLst>
                                    </p:anim>
                                    <p:set>
                                      <p:cBhvr>
                                        <p:cTn id="62" dur="80"/>
                                        <p:tgtEl>
                                          <p:spTgt spid="32775">
                                            <p:txEl>
                                              <p:pRg st="3" end="3"/>
                                            </p:txEl>
                                          </p:spTgt>
                                        </p:tgtEl>
                                        <p:attrNameLst>
                                          <p:attrName>fill.type</p:attrName>
                                        </p:attrNameLst>
                                      </p:cBhvr>
                                      <p:to>
                                        <p:strVal val="solid"/>
                                      </p:to>
                                    </p:set>
                                  </p:childTnLst>
                                </p:cTn>
                              </p:par>
                              <p:par>
                                <p:cTn id="63" presetID="27" presetClass="entr" presetSubtype="0" fill="hold" nodeType="withEffect">
                                  <p:stCondLst>
                                    <p:cond delay="0"/>
                                  </p:stCondLst>
                                  <p:iterate type="lt">
                                    <p:tmPct val="50000"/>
                                  </p:iterate>
                                  <p:childTnLst>
                                    <p:set>
                                      <p:cBhvr>
                                        <p:cTn id="64" dur="1" fill="hold">
                                          <p:stCondLst>
                                            <p:cond delay="0"/>
                                          </p:stCondLst>
                                        </p:cTn>
                                        <p:tgtEl>
                                          <p:spTgt spid="32776">
                                            <p:txEl>
                                              <p:pRg st="3" end="3"/>
                                            </p:txEl>
                                          </p:spTgt>
                                        </p:tgtEl>
                                        <p:attrNameLst>
                                          <p:attrName>style.visibility</p:attrName>
                                        </p:attrNameLst>
                                      </p:cBhvr>
                                      <p:to>
                                        <p:strVal val="visible"/>
                                      </p:to>
                                    </p:set>
                                    <p:anim calcmode="discrete" valueType="clr">
                                      <p:cBhvr override="childStyle">
                                        <p:cTn id="65" dur="80"/>
                                        <p:tgtEl>
                                          <p:spTgt spid="3277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32776">
                                            <p:txEl>
                                              <p:pRg st="3" end="3"/>
                                            </p:txEl>
                                          </p:spTgt>
                                        </p:tgtEl>
                                        <p:attrNameLst>
                                          <p:attrName>fillcolor</p:attrName>
                                        </p:attrNameLst>
                                      </p:cBhvr>
                                      <p:tavLst>
                                        <p:tav tm="0">
                                          <p:val>
                                            <p:clrVal>
                                              <a:schemeClr val="accent2"/>
                                            </p:clrVal>
                                          </p:val>
                                        </p:tav>
                                        <p:tav tm="50000">
                                          <p:val>
                                            <p:clrVal>
                                              <a:schemeClr val="hlink"/>
                                            </p:clrVal>
                                          </p:val>
                                        </p:tav>
                                      </p:tavLst>
                                    </p:anim>
                                    <p:set>
                                      <p:cBhvr>
                                        <p:cTn id="67" dur="80"/>
                                        <p:tgtEl>
                                          <p:spTgt spid="32776">
                                            <p:txEl>
                                              <p:pRg st="3" end="3"/>
                                            </p:txEl>
                                          </p:spTgt>
                                        </p:tgtEl>
                                        <p:attrNameLst>
                                          <p:attrName>fill.type</p:attrName>
                                        </p:attrNameLst>
                                      </p:cBhvr>
                                      <p:to>
                                        <p:strVal val="solid"/>
                                      </p:to>
                                    </p:set>
                                  </p:childTnLst>
                                </p:cTn>
                              </p:par>
                            </p:childTnLst>
                          </p:cTn>
                        </p:par>
                      </p:childTnLst>
                    </p:cTn>
                  </p:par>
                  <p:par>
                    <p:cTn id="68" fill="hold">
                      <p:stCondLst>
                        <p:cond delay="indefinite"/>
                      </p:stCondLst>
                      <p:childTnLst>
                        <p:par>
                          <p:cTn id="69" fill="hold">
                            <p:stCondLst>
                              <p:cond delay="0"/>
                            </p:stCondLst>
                            <p:childTnLst>
                              <p:par>
                                <p:cTn id="70" presetID="27" presetClass="entr" presetSubtype="0" fill="hold" nodeType="clickEffect">
                                  <p:stCondLst>
                                    <p:cond delay="0"/>
                                  </p:stCondLst>
                                  <p:iterate type="lt">
                                    <p:tmPct val="50000"/>
                                  </p:iterate>
                                  <p:childTnLst>
                                    <p:set>
                                      <p:cBhvr>
                                        <p:cTn id="71" dur="1" fill="hold">
                                          <p:stCondLst>
                                            <p:cond delay="0"/>
                                          </p:stCondLst>
                                        </p:cTn>
                                        <p:tgtEl>
                                          <p:spTgt spid="32775">
                                            <p:txEl>
                                              <p:pRg st="4" end="4"/>
                                            </p:txEl>
                                          </p:spTgt>
                                        </p:tgtEl>
                                        <p:attrNameLst>
                                          <p:attrName>style.visibility</p:attrName>
                                        </p:attrNameLst>
                                      </p:cBhvr>
                                      <p:to>
                                        <p:strVal val="visible"/>
                                      </p:to>
                                    </p:set>
                                    <p:anim calcmode="discrete" valueType="clr">
                                      <p:cBhvr override="childStyle">
                                        <p:cTn id="72" dur="80"/>
                                        <p:tgtEl>
                                          <p:spTgt spid="32775">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3" dur="80"/>
                                        <p:tgtEl>
                                          <p:spTgt spid="32775">
                                            <p:txEl>
                                              <p:pRg st="4" end="4"/>
                                            </p:txEl>
                                          </p:spTgt>
                                        </p:tgtEl>
                                        <p:attrNameLst>
                                          <p:attrName>fillcolor</p:attrName>
                                        </p:attrNameLst>
                                      </p:cBhvr>
                                      <p:tavLst>
                                        <p:tav tm="0">
                                          <p:val>
                                            <p:clrVal>
                                              <a:schemeClr val="accent2"/>
                                            </p:clrVal>
                                          </p:val>
                                        </p:tav>
                                        <p:tav tm="50000">
                                          <p:val>
                                            <p:clrVal>
                                              <a:schemeClr val="hlink"/>
                                            </p:clrVal>
                                          </p:val>
                                        </p:tav>
                                      </p:tavLst>
                                    </p:anim>
                                    <p:set>
                                      <p:cBhvr>
                                        <p:cTn id="74" dur="80"/>
                                        <p:tgtEl>
                                          <p:spTgt spid="32775">
                                            <p:txEl>
                                              <p:pRg st="4" end="4"/>
                                            </p:txEl>
                                          </p:spTgt>
                                        </p:tgtEl>
                                        <p:attrNameLst>
                                          <p:attrName>fill.type</p:attrName>
                                        </p:attrNameLst>
                                      </p:cBhvr>
                                      <p:to>
                                        <p:strVal val="solid"/>
                                      </p:to>
                                    </p:set>
                                  </p:childTnLst>
                                </p:cTn>
                              </p:par>
                              <p:par>
                                <p:cTn id="75" presetID="27" presetClass="entr" presetSubtype="0" fill="hold" nodeType="withEffect">
                                  <p:stCondLst>
                                    <p:cond delay="0"/>
                                  </p:stCondLst>
                                  <p:iterate type="lt">
                                    <p:tmPct val="50000"/>
                                  </p:iterate>
                                  <p:childTnLst>
                                    <p:set>
                                      <p:cBhvr>
                                        <p:cTn id="76" dur="1" fill="hold">
                                          <p:stCondLst>
                                            <p:cond delay="0"/>
                                          </p:stCondLst>
                                        </p:cTn>
                                        <p:tgtEl>
                                          <p:spTgt spid="32776">
                                            <p:txEl>
                                              <p:pRg st="4" end="4"/>
                                            </p:txEl>
                                          </p:spTgt>
                                        </p:tgtEl>
                                        <p:attrNameLst>
                                          <p:attrName>style.visibility</p:attrName>
                                        </p:attrNameLst>
                                      </p:cBhvr>
                                      <p:to>
                                        <p:strVal val="visible"/>
                                      </p:to>
                                    </p:set>
                                    <p:anim calcmode="discrete" valueType="clr">
                                      <p:cBhvr override="childStyle">
                                        <p:cTn id="77" dur="80"/>
                                        <p:tgtEl>
                                          <p:spTgt spid="32776">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32776">
                                            <p:txEl>
                                              <p:pRg st="4" end="4"/>
                                            </p:txEl>
                                          </p:spTgt>
                                        </p:tgtEl>
                                        <p:attrNameLst>
                                          <p:attrName>fillcolor</p:attrName>
                                        </p:attrNameLst>
                                      </p:cBhvr>
                                      <p:tavLst>
                                        <p:tav tm="0">
                                          <p:val>
                                            <p:clrVal>
                                              <a:schemeClr val="accent2"/>
                                            </p:clrVal>
                                          </p:val>
                                        </p:tav>
                                        <p:tav tm="50000">
                                          <p:val>
                                            <p:clrVal>
                                              <a:schemeClr val="hlink"/>
                                            </p:clrVal>
                                          </p:val>
                                        </p:tav>
                                      </p:tavLst>
                                    </p:anim>
                                    <p:set>
                                      <p:cBhvr>
                                        <p:cTn id="79" dur="80"/>
                                        <p:tgtEl>
                                          <p:spTgt spid="32776">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p:bldP spid="32778" grpId="0"/>
      <p:bldP spid="3277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the Terms</a:t>
            </a:r>
            <a:endParaRPr lang="en-US" dirty="0"/>
          </a:p>
        </p:txBody>
      </p:sp>
      <p:sp>
        <p:nvSpPr>
          <p:cNvPr id="3" name="Content Placeholder 2"/>
          <p:cNvSpPr>
            <a:spLocks noGrp="1"/>
          </p:cNvSpPr>
          <p:nvPr>
            <p:ph idx="1"/>
          </p:nvPr>
        </p:nvSpPr>
        <p:spPr/>
        <p:txBody>
          <a:bodyPr/>
          <a:lstStyle/>
          <a:p>
            <a:r>
              <a:rPr lang="en-US" dirty="0" smtClean="0">
                <a:solidFill>
                  <a:srgbClr val="FF0000"/>
                </a:solidFill>
              </a:rPr>
              <a:t>Capacity Building:</a:t>
            </a:r>
            <a:endParaRPr lang="en-US" dirty="0" smtClean="0"/>
          </a:p>
          <a:p>
            <a:pPr lvl="1"/>
            <a:r>
              <a:rPr lang="en-US" dirty="0" smtClean="0"/>
              <a:t>refers to strengthening the skills, competencies, abilities and resources of people and communities so they can overcome the causes of their exclusion and suffering.</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the Terms</a:t>
            </a: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Capacity Building (continued):</a:t>
            </a:r>
            <a:endParaRPr lang="en-US" dirty="0" smtClean="0"/>
          </a:p>
          <a:p>
            <a:pPr lvl="1"/>
            <a:r>
              <a:rPr lang="en-US" dirty="0" smtClean="0"/>
              <a:t>refers to intentional, coordinated and mission-driven efforts aimed at strengthening the management and governance of nonprofits to improve their performance and impact. Includes:</a:t>
            </a:r>
          </a:p>
          <a:p>
            <a:pPr lvl="2"/>
            <a:r>
              <a:rPr lang="en-US" dirty="0" smtClean="0"/>
              <a:t> leadership development</a:t>
            </a:r>
          </a:p>
          <a:p>
            <a:pPr lvl="2"/>
            <a:r>
              <a:rPr lang="en-US" dirty="0" smtClean="0"/>
              <a:t> strategic planning</a:t>
            </a:r>
          </a:p>
          <a:p>
            <a:pPr lvl="2"/>
            <a:r>
              <a:rPr lang="en-US" dirty="0" smtClean="0"/>
              <a:t> program design and evaluation</a:t>
            </a:r>
          </a:p>
          <a:p>
            <a:pPr lvl="2"/>
            <a:r>
              <a:rPr lang="en-US" dirty="0" smtClean="0"/>
              <a:t> board development</a:t>
            </a:r>
          </a:p>
          <a:p>
            <a:pPr lvl="2"/>
            <a:r>
              <a:rPr lang="en-US" dirty="0" smtClean="0"/>
              <a:t> </a:t>
            </a:r>
            <a:r>
              <a:rPr lang="en-US" dirty="0" smtClean="0">
                <a:solidFill>
                  <a:srgbClr val="FF0000"/>
                </a:solidFill>
              </a:rPr>
              <a:t>financial planning and management: FUNDRAISING! </a:t>
            </a:r>
            <a:r>
              <a:rPr lang="en-US" dirty="0" smtClean="0"/>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I’m From: </a:t>
            </a:r>
            <a:br>
              <a:rPr lang="en-US" dirty="0" smtClean="0"/>
            </a:br>
            <a:r>
              <a:rPr lang="en-US" dirty="0" smtClean="0"/>
              <a:t>Edwardsville, Illinois</a:t>
            </a:r>
            <a:endParaRPr lang="en-US" dirty="0"/>
          </a:p>
        </p:txBody>
      </p:sp>
      <p:pic>
        <p:nvPicPr>
          <p:cNvPr id="4" name="Content Placeholder 3" descr="states_imgmap.gif"/>
          <p:cNvPicPr>
            <a:picLocks noGrp="1" noChangeAspect="1"/>
          </p:cNvPicPr>
          <p:nvPr>
            <p:ph idx="1"/>
          </p:nvPr>
        </p:nvPicPr>
        <p:blipFill>
          <a:blip r:embed="rId3" cstate="print"/>
          <a:stretch>
            <a:fillRect/>
          </a:stretch>
        </p:blipFill>
        <p:spPr>
          <a:xfrm>
            <a:off x="2286000" y="2516187"/>
            <a:ext cx="4572000" cy="3143250"/>
          </a:xfrm>
        </p:spPr>
      </p:pic>
      <p:sp>
        <p:nvSpPr>
          <p:cNvPr id="5" name="5-Point Star 4"/>
          <p:cNvSpPr/>
          <p:nvPr/>
        </p:nvSpPr>
        <p:spPr>
          <a:xfrm>
            <a:off x="4917989" y="3610233"/>
            <a:ext cx="304800" cy="3810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Building Framework</a:t>
            </a:r>
            <a:endParaRPr lang="en-US" dirty="0"/>
          </a:p>
        </p:txBody>
      </p:sp>
      <p:pic>
        <p:nvPicPr>
          <p:cNvPr id="4" name="Content Placeholder 3" descr="CapacityBuildingOverview.gif"/>
          <p:cNvPicPr>
            <a:picLocks noGrp="1" noChangeAspect="1"/>
          </p:cNvPicPr>
          <p:nvPr>
            <p:ph idx="1"/>
          </p:nvPr>
        </p:nvPicPr>
        <p:blipFill>
          <a:blip r:embed="rId3" cstate="print"/>
          <a:stretch>
            <a:fillRect/>
          </a:stretch>
        </p:blipFill>
        <p:spPr>
          <a:xfrm>
            <a:off x="2133600" y="2133600"/>
            <a:ext cx="4953000" cy="358140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r>
              <a:rPr lang="en-US" smtClean="0"/>
              <a:t>Defining the Terms</a:t>
            </a:r>
          </a:p>
        </p:txBody>
      </p:sp>
      <p:sp>
        <p:nvSpPr>
          <p:cNvPr id="18434" name="Rectangle 3"/>
          <p:cNvSpPr>
            <a:spLocks noGrp="1"/>
          </p:cNvSpPr>
          <p:nvPr>
            <p:ph idx="1"/>
          </p:nvPr>
        </p:nvSpPr>
        <p:spPr/>
        <p:txBody>
          <a:bodyPr/>
          <a:lstStyle/>
          <a:p>
            <a:r>
              <a:rPr lang="en-US" dirty="0" smtClean="0">
                <a:solidFill>
                  <a:srgbClr val="FF0000"/>
                </a:solidFill>
              </a:rPr>
              <a:t>Philanthropy: </a:t>
            </a:r>
          </a:p>
          <a:p>
            <a:pPr lvl="1"/>
            <a:r>
              <a:rPr lang="en-US" dirty="0" smtClean="0"/>
              <a:t>The effort or inclination to increase the well-being of humankind, as by charitable aid or donations.</a:t>
            </a:r>
          </a:p>
          <a:p>
            <a:pPr lvl="1"/>
            <a:r>
              <a:rPr lang="en-US" dirty="0" smtClean="0"/>
              <a:t>Love of humankind in general.</a:t>
            </a:r>
          </a:p>
          <a:p>
            <a:pPr lvl="1"/>
            <a:r>
              <a:rPr lang="en-US" dirty="0" smtClean="0"/>
              <a:t>Something, such as an activity or institution, intended to promote human welfare.</a:t>
            </a:r>
          </a:p>
          <a:p>
            <a:endParaRPr lang="en-US" dirty="0" smtClean="0"/>
          </a:p>
          <a:p>
            <a:pPr lvl="1"/>
            <a:endParaRPr lang="en-US" dirty="0" smtClean="0"/>
          </a:p>
          <a:p>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r>
              <a:rPr lang="en-US" smtClean="0"/>
              <a:t>Defining the Terms</a:t>
            </a:r>
          </a:p>
        </p:txBody>
      </p:sp>
      <p:sp>
        <p:nvSpPr>
          <p:cNvPr id="18434" name="Rectangle 3"/>
          <p:cNvSpPr>
            <a:spLocks noGrp="1"/>
          </p:cNvSpPr>
          <p:nvPr>
            <p:ph idx="1"/>
          </p:nvPr>
        </p:nvSpPr>
        <p:spPr>
          <a:xfrm>
            <a:off x="457200" y="1828801"/>
            <a:ext cx="8229600" cy="4495800"/>
          </a:xfrm>
        </p:spPr>
        <p:txBody>
          <a:bodyPr>
            <a:normAutofit fontScale="92500" lnSpcReduction="20000"/>
          </a:bodyPr>
          <a:lstStyle/>
          <a:p>
            <a:r>
              <a:rPr lang="en-US" dirty="0" smtClean="0">
                <a:solidFill>
                  <a:srgbClr val="FF0000"/>
                </a:solidFill>
              </a:rPr>
              <a:t>Development:</a:t>
            </a:r>
          </a:p>
          <a:p>
            <a:pPr lvl="1"/>
            <a:r>
              <a:rPr lang="en-US" dirty="0" smtClean="0"/>
              <a:t>Philanthropy is made possible by development</a:t>
            </a:r>
          </a:p>
          <a:p>
            <a:pPr lvl="1"/>
            <a:r>
              <a:rPr lang="en-US" dirty="0" smtClean="0"/>
              <a:t>Involves building a supporting constituency around a worthwhile cause or organization.</a:t>
            </a:r>
          </a:p>
          <a:p>
            <a:r>
              <a:rPr lang="en-US" dirty="0" smtClean="0">
                <a:solidFill>
                  <a:srgbClr val="FF0000"/>
                </a:solidFill>
              </a:rPr>
              <a:t>Fundraising: </a:t>
            </a:r>
          </a:p>
          <a:p>
            <a:pPr lvl="1"/>
            <a:r>
              <a:rPr lang="en-US" dirty="0" smtClean="0"/>
              <a:t>Fundraising is one (very important) element of development</a:t>
            </a:r>
          </a:p>
          <a:p>
            <a:pPr lvl="1"/>
            <a:r>
              <a:rPr lang="en-US" dirty="0" smtClean="0"/>
              <a:t>Involves the process of soliciting and gathering voluntary contributions including money and other resources by  requesting donations from individuals, businesses, charitable foundations, or governmental agencies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More Fundraising Terminology</a:t>
            </a:r>
            <a:endParaRPr lang="en-US" dirty="0"/>
          </a:p>
        </p:txBody>
      </p:sp>
      <p:sp>
        <p:nvSpPr>
          <p:cNvPr id="5" name="Content Placeholder 4"/>
          <p:cNvSpPr>
            <a:spLocks noGrp="1"/>
          </p:cNvSpPr>
          <p:nvPr>
            <p:ph idx="1"/>
          </p:nvPr>
        </p:nvSpPr>
        <p:spPr/>
        <p:txBody>
          <a:bodyPr>
            <a:normAutofit/>
          </a:bodyPr>
          <a:lstStyle/>
          <a:p>
            <a:r>
              <a:rPr lang="en-US" sz="2800" dirty="0" smtClean="0">
                <a:latin typeface="Constantia" pitchFamily="18" charset="0"/>
              </a:rPr>
              <a:t>Donation/Pledge</a:t>
            </a:r>
          </a:p>
          <a:p>
            <a:r>
              <a:rPr lang="en-US" sz="2800" dirty="0" smtClean="0">
                <a:latin typeface="Constantia" pitchFamily="18" charset="0"/>
              </a:rPr>
              <a:t>Grant</a:t>
            </a:r>
          </a:p>
          <a:p>
            <a:r>
              <a:rPr lang="en-US" sz="2800" dirty="0" smtClean="0">
                <a:latin typeface="Constantia" pitchFamily="18" charset="0"/>
              </a:rPr>
              <a:t>Campaign</a:t>
            </a:r>
          </a:p>
          <a:p>
            <a:r>
              <a:rPr lang="en-US" sz="2800" dirty="0" smtClean="0">
                <a:latin typeface="Constantia" pitchFamily="18" charset="0"/>
              </a:rPr>
              <a:t> Appeal	        </a:t>
            </a:r>
          </a:p>
          <a:p>
            <a:r>
              <a:rPr lang="en-US" sz="2800" dirty="0" smtClean="0">
                <a:latin typeface="Constantia" pitchFamily="18" charset="0"/>
              </a:rPr>
              <a:t> Annual Gifts/Annual Fund</a:t>
            </a:r>
          </a:p>
          <a:p>
            <a:r>
              <a:rPr lang="en-US" sz="2800" dirty="0" smtClean="0">
                <a:latin typeface="Constantia" pitchFamily="18" charset="0"/>
              </a:rPr>
              <a:t>Major Gifts</a:t>
            </a:r>
          </a:p>
          <a:p>
            <a:r>
              <a:rPr lang="en-US" sz="2800" dirty="0" smtClean="0">
                <a:latin typeface="Constantia" pitchFamily="18" charset="0"/>
              </a:rPr>
              <a:t>Planned Giving</a:t>
            </a:r>
          </a:p>
          <a:p>
            <a:r>
              <a:rPr lang="en-US" sz="2800" dirty="0" smtClean="0">
                <a:latin typeface="Constantia" pitchFamily="18" charset="0"/>
              </a:rPr>
              <a:t>Etc., etc., etc.</a:t>
            </a:r>
          </a:p>
          <a:p>
            <a:pPr>
              <a:buNone/>
            </a:pPr>
            <a:r>
              <a:rPr lang="en-US" sz="2800" b="1" dirty="0" smtClean="0">
                <a:latin typeface="HelveticaNeue LT 65 Medium"/>
              </a:rPr>
              <a:t>		</a:t>
            </a:r>
          </a:p>
          <a:p>
            <a:pPr>
              <a:buNone/>
            </a:pPr>
            <a:r>
              <a:rPr lang="en-US" sz="2800" b="1" dirty="0" smtClean="0">
                <a:latin typeface="HelveticaNeue LT 65 Medium"/>
              </a:rPr>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We Start? </a:t>
            </a:r>
            <a:endParaRPr lang="en-US" dirty="0"/>
          </a:p>
        </p:txBody>
      </p:sp>
      <p:sp>
        <p:nvSpPr>
          <p:cNvPr id="3" name="Content Placeholder 2"/>
          <p:cNvSpPr>
            <a:spLocks noGrp="1"/>
          </p:cNvSpPr>
          <p:nvPr>
            <p:ph idx="1"/>
          </p:nvPr>
        </p:nvSpPr>
        <p:spPr/>
        <p:txBody>
          <a:bodyPr/>
          <a:lstStyle/>
          <a:p>
            <a:r>
              <a:rPr lang="en-US" sz="4000" dirty="0" smtClean="0">
                <a:solidFill>
                  <a:srgbClr val="FF0000"/>
                </a:solidFill>
              </a:rPr>
              <a:t>The mission, need, objectives and goals of the nonprofit organization!</a:t>
            </a:r>
            <a:endParaRPr lang="en-US" sz="4000" dirty="0">
              <a:solidFill>
                <a:srgbClr val="FF0000"/>
              </a:solidFill>
            </a:endParaRPr>
          </a:p>
        </p:txBody>
      </p:sp>
      <p:pic>
        <p:nvPicPr>
          <p:cNvPr id="65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725" y="3432175"/>
            <a:ext cx="4906963" cy="342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Nonprofits: The Mission</a:t>
            </a:r>
            <a:endParaRPr lang="en-US" dirty="0"/>
          </a:p>
        </p:txBody>
      </p:sp>
      <p:sp>
        <p:nvSpPr>
          <p:cNvPr id="3" name="Content Placeholder 2"/>
          <p:cNvSpPr>
            <a:spLocks noGrp="1"/>
          </p:cNvSpPr>
          <p:nvPr>
            <p:ph sz="half" idx="1"/>
          </p:nvPr>
        </p:nvSpPr>
        <p:spPr/>
        <p:txBody>
          <a:bodyPr>
            <a:normAutofit/>
          </a:bodyPr>
          <a:lstStyle/>
          <a:p>
            <a:r>
              <a:rPr lang="en-US" dirty="0" smtClean="0"/>
              <a:t>The cornerstone of the organization that answers two questions:</a:t>
            </a:r>
          </a:p>
          <a:p>
            <a:pPr lvl="1"/>
            <a:r>
              <a:rPr lang="en-US" dirty="0" smtClean="0"/>
              <a:t>Why does your organization exist? </a:t>
            </a:r>
          </a:p>
          <a:p>
            <a:pPr lvl="1"/>
            <a:r>
              <a:rPr lang="en-US" dirty="0" smtClean="0"/>
              <a:t>Who were you created to help? </a:t>
            </a:r>
            <a:br>
              <a:rPr lang="en-US" dirty="0" smtClean="0"/>
            </a:br>
            <a:r>
              <a:rPr lang="en-US" dirty="0" smtClean="0"/>
              <a:t/>
            </a:r>
            <a:br>
              <a:rPr lang="en-US" dirty="0" smtClean="0"/>
            </a:br>
            <a:endParaRPr lang="en-US" dirty="0" smtClean="0"/>
          </a:p>
          <a:p>
            <a:pPr lvl="1"/>
            <a:endParaRPr lang="en-US" dirty="0"/>
          </a:p>
        </p:txBody>
      </p:sp>
      <p:pic>
        <p:nvPicPr>
          <p:cNvPr id="409603" name="Picture 3" descr="C:\Users\Rob\AppData\Local\Microsoft\Windows\Temporary Internet Files\Content.IE5\XIVZYWSV\MP900427741[1].jpg"/>
          <p:cNvPicPr>
            <a:picLocks noChangeAspect="1" noChangeArrowheads="1"/>
          </p:cNvPicPr>
          <p:nvPr/>
        </p:nvPicPr>
        <p:blipFill>
          <a:blip r:embed="rId3" cstate="print"/>
          <a:srcRect/>
          <a:stretch>
            <a:fillRect/>
          </a:stretch>
        </p:blipFill>
        <p:spPr bwMode="auto">
          <a:xfrm>
            <a:off x="4495800" y="1752600"/>
            <a:ext cx="4267200" cy="4800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mission statements:</a:t>
            </a:r>
            <a:endParaRPr lang="en-US" dirty="0"/>
          </a:p>
        </p:txBody>
      </p:sp>
      <p:sp>
        <p:nvSpPr>
          <p:cNvPr id="3" name="Content Placeholder 2"/>
          <p:cNvSpPr>
            <a:spLocks noGrp="1"/>
          </p:cNvSpPr>
          <p:nvPr>
            <p:ph idx="1"/>
          </p:nvPr>
        </p:nvSpPr>
        <p:spPr/>
        <p:txBody>
          <a:bodyPr>
            <a:normAutofit lnSpcReduction="10000"/>
          </a:bodyPr>
          <a:lstStyle/>
          <a:p>
            <a:r>
              <a:rPr lang="en-US" dirty="0" smtClean="0"/>
              <a:t>To </a:t>
            </a:r>
            <a:r>
              <a:rPr lang="en-US" dirty="0"/>
              <a:t>improve cardiovascular health </a:t>
            </a:r>
            <a:r>
              <a:rPr lang="en-US" dirty="0" smtClean="0"/>
              <a:t>of patients through </a:t>
            </a:r>
            <a:r>
              <a:rPr lang="en-US" dirty="0"/>
              <a:t>education and clinical research</a:t>
            </a:r>
            <a:r>
              <a:rPr lang="en-US" dirty="0" smtClean="0"/>
              <a:t>.</a:t>
            </a:r>
          </a:p>
          <a:p>
            <a:r>
              <a:rPr lang="en-US" dirty="0"/>
              <a:t>To strengthen and expand </a:t>
            </a:r>
            <a:r>
              <a:rPr lang="en-US" dirty="0" smtClean="0"/>
              <a:t>philanthropy among nonprofit organizations .</a:t>
            </a:r>
          </a:p>
          <a:p>
            <a:r>
              <a:rPr lang="en-US" dirty="0"/>
              <a:t>To provide high-quality, compassionate and comprehensive legal services to as many low-income persons as possible</a:t>
            </a:r>
            <a:r>
              <a:rPr lang="en-US" dirty="0" smtClean="0"/>
              <a:t>.</a:t>
            </a:r>
          </a:p>
          <a:p>
            <a:r>
              <a:rPr lang="en-US" dirty="0" smtClean="0"/>
              <a:t>To protect </a:t>
            </a:r>
            <a:r>
              <a:rPr lang="en-US" dirty="0"/>
              <a:t>the lands and waters that define </a:t>
            </a:r>
            <a:r>
              <a:rPr lang="en-US" dirty="0" smtClean="0"/>
              <a:t>the </a:t>
            </a:r>
            <a:r>
              <a:rPr lang="en-US" dirty="0"/>
              <a:t>communities and enrich </a:t>
            </a:r>
            <a:r>
              <a:rPr lang="en-US" dirty="0" smtClean="0"/>
              <a:t>the </a:t>
            </a:r>
            <a:r>
              <a:rPr lang="en-US" dirty="0"/>
              <a:t>quality of </a:t>
            </a:r>
            <a:r>
              <a:rPr lang="en-US" dirty="0" smtClean="0"/>
              <a:t>life for citizens in the state of Illinois.</a:t>
            </a:r>
            <a:endParaRPr lang="en-US" dirty="0"/>
          </a:p>
        </p:txBody>
      </p:sp>
    </p:spTree>
    <p:extLst>
      <p:ext uri="{BB962C8B-B14F-4D97-AF65-F5344CB8AC3E}">
        <p14:creationId xmlns:p14="http://schemas.microsoft.com/office/powerpoint/2010/main" val="4213398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838200" y="2362200"/>
            <a:ext cx="7693025" cy="4191000"/>
          </a:xfrm>
        </p:spPr>
        <p:txBody>
          <a:bodyPr>
            <a:normAutofit lnSpcReduction="10000"/>
          </a:bodyPr>
          <a:lstStyle/>
          <a:p>
            <a:pPr eaLnBrk="1" hangingPunct="1">
              <a:buFont typeface="Wingdings" pitchFamily="80" charset="2"/>
              <a:buNone/>
            </a:pPr>
            <a:r>
              <a:rPr lang="en-US" dirty="0" smtClean="0"/>
              <a:t>A Mission Statement is a broad, usually brief description of:</a:t>
            </a:r>
          </a:p>
          <a:p>
            <a:pPr lvl="1" eaLnBrk="1" hangingPunct="1">
              <a:buFont typeface="Wingdings" pitchFamily="80" charset="2"/>
              <a:buChar char="§"/>
            </a:pPr>
            <a:r>
              <a:rPr lang="en-US" b="1" dirty="0" smtClean="0">
                <a:solidFill>
                  <a:srgbClr val="FF0000"/>
                </a:solidFill>
              </a:rPr>
              <a:t>Ends:</a:t>
            </a:r>
            <a:r>
              <a:rPr lang="en-US" dirty="0" smtClean="0">
                <a:solidFill>
                  <a:srgbClr val="FF0000"/>
                </a:solidFill>
              </a:rPr>
              <a:t> </a:t>
            </a:r>
            <a:r>
              <a:rPr lang="en-US" dirty="0" smtClean="0"/>
              <a:t>What problems, concerns, or opportunities you seek to address.  What you want to achieve in the long run.</a:t>
            </a:r>
          </a:p>
          <a:p>
            <a:pPr lvl="1" eaLnBrk="1" hangingPunct="1">
              <a:buFont typeface="Wingdings" pitchFamily="80" charset="2"/>
              <a:buChar char="§"/>
            </a:pPr>
            <a:r>
              <a:rPr lang="en-US" b="1" dirty="0" smtClean="0"/>
              <a:t>Means:</a:t>
            </a:r>
            <a:r>
              <a:rPr lang="en-US" dirty="0" smtClean="0"/>
              <a:t> What ways you will use to try to achieve those ends.</a:t>
            </a:r>
          </a:p>
          <a:p>
            <a:pPr lvl="1" eaLnBrk="1" hangingPunct="1">
              <a:buFont typeface="Wingdings" pitchFamily="80" charset="2"/>
              <a:buChar char="§"/>
            </a:pPr>
            <a:r>
              <a:rPr lang="en-US" b="1" dirty="0" smtClean="0"/>
              <a:t>Target population/geography:</a:t>
            </a:r>
            <a:r>
              <a:rPr lang="en-US" dirty="0" smtClean="0"/>
              <a:t> What people and places you seek to serve.</a:t>
            </a:r>
          </a:p>
        </p:txBody>
      </p:sp>
      <p:sp>
        <p:nvSpPr>
          <p:cNvPr id="20485" name="AutoShape 5"/>
          <p:cNvSpPr>
            <a:spLocks noChangeArrowheads="1"/>
          </p:cNvSpPr>
          <p:nvPr/>
        </p:nvSpPr>
        <p:spPr bwMode="auto">
          <a:xfrm>
            <a:off x="762000" y="381000"/>
            <a:ext cx="7924800" cy="1143000"/>
          </a:xfrm>
          <a:prstGeom prst="roundRect">
            <a:avLst>
              <a:gd name="adj" fmla="val 21667"/>
            </a:avLst>
          </a:prstGeom>
          <a:noFill/>
          <a:ln w="9525">
            <a:noFill/>
            <a:round/>
            <a:headEnd/>
            <a:tailEnd/>
          </a:ln>
        </p:spPr>
        <p:txBody>
          <a:bodyPr anchor="b"/>
          <a:lstStyle/>
          <a:p>
            <a:pPr eaLnBrk="1" hangingPunct="1">
              <a:lnSpc>
                <a:spcPct val="90000"/>
              </a:lnSpc>
            </a:pPr>
            <a:r>
              <a:rPr lang="en-US" sz="4000" b="1" dirty="0">
                <a:solidFill>
                  <a:srgbClr val="FFC000"/>
                </a:solidFill>
              </a:rPr>
              <a:t>Mission Statement</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20485"/>
                                        </p:tgtEl>
                                        <p:attrNameLst>
                                          <p:attrName>style.visibility</p:attrName>
                                        </p:attrNameLst>
                                      </p:cBhvr>
                                      <p:to>
                                        <p:strVal val="visible"/>
                                      </p:to>
                                    </p:set>
                                    <p:animEffect transition="in" filter="fade">
                                      <p:cBhvr>
                                        <p:cTn id="7" dur="500"/>
                                        <p:tgtEl>
                                          <p:spTgt spid="20485"/>
                                        </p:tgtEl>
                                      </p:cBhvr>
                                    </p:animEffect>
                                    <p:anim calcmode="lin" valueType="num">
                                      <p:cBhvr>
                                        <p:cTn id="8" dur="500" fill="hold"/>
                                        <p:tgtEl>
                                          <p:spTgt spid="20485"/>
                                        </p:tgtEl>
                                        <p:attrNameLst>
                                          <p:attrName>ppt_w</p:attrName>
                                        </p:attrNameLst>
                                      </p:cBhvr>
                                      <p:tavLst>
                                        <p:tav tm="0" fmla="#ppt_w*sin(2.5*pi*$)">
                                          <p:val>
                                            <p:fltVal val="0"/>
                                          </p:val>
                                        </p:tav>
                                        <p:tav tm="100000">
                                          <p:val>
                                            <p:fltVal val="1"/>
                                          </p:val>
                                        </p:tav>
                                      </p:tavLst>
                                    </p:anim>
                                    <p:anim calcmode="lin" valueType="num">
                                      <p:cBhvr>
                                        <p:cTn id="9" dur="500" fill="hold"/>
                                        <p:tgtEl>
                                          <p:spTgt spid="20485"/>
                                        </p:tgtEl>
                                        <p:attrNameLst>
                                          <p:attrName>ppt_h</p:attrName>
                                        </p:attrNameLst>
                                      </p:cBhvr>
                                      <p:tavLst>
                                        <p:tav tm="0">
                                          <p:val>
                                            <p:strVal val="#ppt_h"/>
                                          </p:val>
                                        </p:tav>
                                        <p:tav tm="100000">
                                          <p:val>
                                            <p:strVal val="#ppt_h"/>
                                          </p:val>
                                        </p:tav>
                                      </p:tavLst>
                                    </p:anim>
                                  </p:childTnLst>
                                </p:cTn>
                              </p:par>
                            </p:childTnLst>
                          </p:cTn>
                        </p:par>
                        <p:par>
                          <p:cTn id="10" fill="hold">
                            <p:stCondLst>
                              <p:cond delay="1250"/>
                            </p:stCondLst>
                            <p:childTnLst>
                              <p:par>
                                <p:cTn id="11" presetID="2" presetClass="entr" presetSubtype="8" fill="hold" grpId="0" nodeType="afterEffect">
                                  <p:stCondLst>
                                    <p:cond delay="0"/>
                                  </p:stCondLst>
                                  <p:childTnLst>
                                    <p:set>
                                      <p:cBhvr>
                                        <p:cTn id="12" dur="1" fill="hold">
                                          <p:stCondLst>
                                            <p:cond delay="0"/>
                                          </p:stCondLst>
                                        </p:cTn>
                                        <p:tgtEl>
                                          <p:spTgt spid="20483">
                                            <p:txEl>
                                              <p:pRg st="0" end="0"/>
                                            </p:txEl>
                                          </p:spTgt>
                                        </p:tgtEl>
                                        <p:attrNameLst>
                                          <p:attrName>style.visibility</p:attrName>
                                        </p:attrNameLst>
                                      </p:cBhvr>
                                      <p:to>
                                        <p:strVal val="visible"/>
                                      </p:to>
                                    </p:set>
                                    <p:anim calcmode="lin" valueType="num">
                                      <p:cBhvr additive="base">
                                        <p:cTn id="13"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2" autoUpdateAnimBg="0"/>
      <p:bldP spid="2048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AutoShape 5"/>
          <p:cNvSpPr>
            <a:spLocks noGrp="1" noChangeArrowheads="1"/>
          </p:cNvSpPr>
          <p:nvPr>
            <p:ph type="title"/>
          </p:nvPr>
        </p:nvSpPr>
        <p:spPr>
          <a:noFill/>
        </p:spPr>
        <p:txBody>
          <a:bodyPr/>
          <a:lstStyle/>
          <a:p>
            <a:pPr eaLnBrk="1" hangingPunct="1"/>
            <a:r>
              <a:rPr lang="en-US" sz="4000" b="1" dirty="0" smtClean="0"/>
              <a:t>Mission Statement (cont.)</a:t>
            </a:r>
          </a:p>
        </p:txBody>
      </p:sp>
      <p:sp>
        <p:nvSpPr>
          <p:cNvPr id="21507" name="Rectangle 3"/>
          <p:cNvSpPr>
            <a:spLocks noGrp="1" noChangeArrowheads="1"/>
          </p:cNvSpPr>
          <p:nvPr>
            <p:ph idx="1"/>
          </p:nvPr>
        </p:nvSpPr>
        <p:spPr>
          <a:xfrm>
            <a:off x="838200" y="2362200"/>
            <a:ext cx="8153400" cy="4343400"/>
          </a:xfrm>
        </p:spPr>
        <p:txBody>
          <a:bodyPr/>
          <a:lstStyle/>
          <a:p>
            <a:pPr eaLnBrk="1" hangingPunct="1">
              <a:buFont typeface="Wingdings" pitchFamily="80" charset="2"/>
              <a:buNone/>
            </a:pPr>
            <a:r>
              <a:rPr lang="en-US" smtClean="0"/>
              <a:t>Your mission statement should:</a:t>
            </a:r>
          </a:p>
          <a:p>
            <a:pPr lvl="1" eaLnBrk="1" hangingPunct="1">
              <a:buFont typeface="Wingdings" pitchFamily="80" charset="2"/>
              <a:buChar char="§"/>
            </a:pPr>
            <a:r>
              <a:rPr lang="en-US" smtClean="0"/>
              <a:t>Provide the definitive purpose of your organization to the rest of the world.</a:t>
            </a:r>
          </a:p>
          <a:p>
            <a:pPr lvl="1" eaLnBrk="1" hangingPunct="1">
              <a:buFont typeface="Wingdings" pitchFamily="80" charset="2"/>
              <a:buChar char="§"/>
            </a:pPr>
            <a:r>
              <a:rPr lang="en-US" smtClean="0"/>
              <a:t>Be the point of reference around which your board, staff, members, and volunteers develop common understanding of the organization’s reason for being.</a:t>
            </a:r>
          </a:p>
          <a:p>
            <a:pPr lvl="1" eaLnBrk="1" hangingPunct="1">
              <a:buFont typeface="Wingdings" pitchFamily="80" charset="2"/>
              <a:buChar char="§"/>
            </a:pPr>
            <a:r>
              <a:rPr lang="en-US" smtClean="0"/>
              <a:t>Be the touchstone from which all planning proceeds.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p:txBody>
          <a:bodyPr>
            <a:normAutofit/>
          </a:bodyPr>
          <a:lstStyle/>
          <a:p>
            <a:pPr eaLnBrk="1" hangingPunct="1"/>
            <a:r>
              <a:rPr lang="en-US" smtClean="0"/>
              <a:t>Example of a Mission Statement</a:t>
            </a:r>
          </a:p>
        </p:txBody>
      </p:sp>
      <p:sp>
        <p:nvSpPr>
          <p:cNvPr id="20483" name="Rectangle 3"/>
          <p:cNvSpPr>
            <a:spLocks noGrp="1" noChangeArrowheads="1"/>
          </p:cNvSpPr>
          <p:nvPr>
            <p:ph idx="1"/>
          </p:nvPr>
        </p:nvSpPr>
        <p:spPr/>
        <p:txBody>
          <a:bodyPr>
            <a:normAutofit/>
          </a:bodyPr>
          <a:lstStyle/>
          <a:p>
            <a:r>
              <a:rPr lang="en-US" dirty="0" smtClean="0"/>
              <a:t>The Carpathian Eco-region Initiative: to work through collaborative eco-regional planning in order to conserve the Carpathian ecosystem and secure sustainable economic and cultural benefits for the peoples of the region.</a:t>
            </a:r>
          </a:p>
          <a:p>
            <a:endParaRPr lang="en-US" dirty="0" smtClean="0"/>
          </a:p>
          <a:p>
            <a:pPr marL="0" indent="0" algn="ctr">
              <a:buNone/>
            </a:pPr>
            <a:r>
              <a:rPr lang="en-US" i="1" dirty="0" smtClean="0">
                <a:solidFill>
                  <a:srgbClr val="FF0000"/>
                </a:solidFill>
                <a:latin typeface="Garamond" pitchFamily="80" charset="0"/>
              </a:rPr>
              <a:t>Is it compelling? Can people get behind it? </a:t>
            </a:r>
          </a:p>
          <a:p>
            <a:pPr marL="0" indent="0" algn="ctr">
              <a:buNone/>
            </a:pPr>
            <a:r>
              <a:rPr lang="en-US" i="1" dirty="0" smtClean="0">
                <a:solidFill>
                  <a:srgbClr val="FF0000"/>
                </a:solidFill>
                <a:latin typeface="Garamond" pitchFamily="80" charset="0"/>
              </a:rPr>
              <a:t>Is it your true reason for existence?</a:t>
            </a:r>
          </a:p>
          <a:p>
            <a:pPr eaLnBrk="1" hangingPunct="1"/>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I’m From: </a:t>
            </a:r>
            <a:br>
              <a:rPr lang="en-US" dirty="0" smtClean="0"/>
            </a:br>
            <a:r>
              <a:rPr lang="en-US" dirty="0" smtClean="0"/>
              <a:t>The Midwest Region</a:t>
            </a:r>
            <a:endParaRPr lang="en-US" dirty="0"/>
          </a:p>
        </p:txBody>
      </p:sp>
      <p:pic>
        <p:nvPicPr>
          <p:cNvPr id="1026" name="Picture 2" descr="C:\Users\Rob\AppData\Local\Microsoft\Windows\Temporary Internet Files\Content.IE5\LC7V5Y3B\MP900401313[1].jpg"/>
          <p:cNvPicPr>
            <a:picLocks noGrp="1" noChangeAspect="1" noChangeArrowheads="1"/>
          </p:cNvPicPr>
          <p:nvPr>
            <p:ph idx="1"/>
          </p:nvPr>
        </p:nvPicPr>
        <p:blipFill>
          <a:blip r:embed="rId3" cstate="print"/>
          <a:stretch>
            <a:fillRect/>
          </a:stretch>
        </p:blipFill>
        <p:spPr bwMode="auto">
          <a:xfrm>
            <a:off x="3323012" y="2527098"/>
            <a:ext cx="2497975" cy="3121429"/>
          </a:xfrm>
          <a:prstGeom prst="rect">
            <a:avLst/>
          </a:prstGeom>
          <a:noFill/>
        </p:spPr>
      </p:pic>
      <p:pic>
        <p:nvPicPr>
          <p:cNvPr id="1027" name="Picture 3" descr="C:\Users\Rob\AppData\Local\Microsoft\Windows\Temporary Internet Files\Content.IE5\7PMG2LH5\MC900440036[1].wmf"/>
          <p:cNvPicPr>
            <a:picLocks noChangeAspect="1" noChangeArrowheads="1"/>
          </p:cNvPicPr>
          <p:nvPr/>
        </p:nvPicPr>
        <p:blipFill>
          <a:blip r:embed="rId4" cstate="print"/>
          <a:srcRect/>
          <a:stretch>
            <a:fillRect/>
          </a:stretch>
        </p:blipFill>
        <p:spPr bwMode="auto">
          <a:xfrm>
            <a:off x="6705600" y="1600200"/>
            <a:ext cx="1292225" cy="1828800"/>
          </a:xfrm>
          <a:prstGeom prst="rect">
            <a:avLst/>
          </a:prstGeom>
          <a:noFill/>
        </p:spPr>
      </p:pic>
      <p:pic>
        <p:nvPicPr>
          <p:cNvPr id="1028" name="Picture 4" descr="C:\Users\Rob\AppData\Local\Microsoft\Windows\Temporary Internet Files\Content.IE5\LC7V5Y3B\MC900151433[1].wmf"/>
          <p:cNvPicPr>
            <a:picLocks noChangeAspect="1" noChangeArrowheads="1"/>
          </p:cNvPicPr>
          <p:nvPr/>
        </p:nvPicPr>
        <p:blipFill>
          <a:blip r:embed="rId5" cstate="print"/>
          <a:srcRect/>
          <a:stretch>
            <a:fillRect/>
          </a:stretch>
        </p:blipFill>
        <p:spPr bwMode="auto">
          <a:xfrm>
            <a:off x="1295400" y="1981200"/>
            <a:ext cx="1299362" cy="1811426"/>
          </a:xfrm>
          <a:prstGeom prst="rect">
            <a:avLst/>
          </a:prstGeom>
          <a:noFill/>
        </p:spPr>
      </p:pic>
      <p:pic>
        <p:nvPicPr>
          <p:cNvPr id="1032" name="Picture 8" descr="C:\Users\Rob\AppData\Local\Microsoft\Windows\Temporary Internet Files\Content.IE5\3FC2GLTH\MC900019715[1].wmf"/>
          <p:cNvPicPr>
            <a:picLocks noChangeAspect="1" noChangeArrowheads="1"/>
          </p:cNvPicPr>
          <p:nvPr/>
        </p:nvPicPr>
        <p:blipFill>
          <a:blip r:embed="rId6" cstate="print"/>
          <a:srcRect/>
          <a:stretch>
            <a:fillRect/>
          </a:stretch>
        </p:blipFill>
        <p:spPr bwMode="auto">
          <a:xfrm>
            <a:off x="597243" y="3599507"/>
            <a:ext cx="3183802" cy="3468986"/>
          </a:xfrm>
          <a:prstGeom prst="rect">
            <a:avLst/>
          </a:prstGeom>
          <a:noFill/>
        </p:spPr>
      </p:pic>
      <p:pic>
        <p:nvPicPr>
          <p:cNvPr id="1033" name="Picture 9" descr="C:\Users\Rob\AppData\Local\Microsoft\Windows\Temporary Internet Files\Content.IE5\LC7V5Y3B\MP910221092[1].jpg"/>
          <p:cNvPicPr>
            <a:picLocks noChangeAspect="1" noChangeArrowheads="1"/>
          </p:cNvPicPr>
          <p:nvPr/>
        </p:nvPicPr>
        <p:blipFill>
          <a:blip r:embed="rId7" cstate="print"/>
          <a:srcRect/>
          <a:stretch>
            <a:fillRect/>
          </a:stretch>
        </p:blipFill>
        <p:spPr bwMode="auto">
          <a:xfrm>
            <a:off x="5505189" y="4191000"/>
            <a:ext cx="3324616" cy="2286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AutoShape 2"/>
          <p:cNvSpPr>
            <a:spLocks noGrp="1" noChangeArrowheads="1"/>
          </p:cNvSpPr>
          <p:nvPr>
            <p:ph type="title"/>
          </p:nvPr>
        </p:nvSpPr>
        <p:spPr/>
        <p:txBody>
          <a:bodyPr/>
          <a:lstStyle/>
          <a:p>
            <a:pPr eaLnBrk="1" hangingPunct="1"/>
            <a:r>
              <a:rPr lang="en-US" smtClean="0"/>
              <a:t>NEEDS STATEMENT</a:t>
            </a:r>
          </a:p>
        </p:txBody>
      </p:sp>
      <p:sp>
        <p:nvSpPr>
          <p:cNvPr id="146435" name="Rectangle 3"/>
          <p:cNvSpPr>
            <a:spLocks noGrp="1" noChangeArrowheads="1"/>
          </p:cNvSpPr>
          <p:nvPr>
            <p:ph idx="1"/>
          </p:nvPr>
        </p:nvSpPr>
        <p:spPr/>
        <p:txBody>
          <a:bodyPr/>
          <a:lstStyle/>
          <a:p>
            <a:pPr eaLnBrk="1" hangingPunct="1">
              <a:buFont typeface="Wingdings" pitchFamily="80" charset="2"/>
              <a:buChar char="v"/>
            </a:pPr>
            <a:r>
              <a:rPr lang="en-US" dirty="0" smtClean="0"/>
              <a:t>A Needs Statement describes the situation that the organization intends to address with its programs.</a:t>
            </a:r>
          </a:p>
          <a:p>
            <a:pPr eaLnBrk="1" hangingPunct="1">
              <a:buFont typeface="Wingdings" pitchFamily="80" charset="2"/>
              <a:buChar char="v"/>
            </a:pPr>
            <a:r>
              <a:rPr lang="en-US" dirty="0" smtClean="0"/>
              <a:t>What is the problem that you are addressing?</a:t>
            </a:r>
          </a:p>
          <a:p>
            <a:pPr eaLnBrk="1" hangingPunct="1">
              <a:buFont typeface="Wingdings" pitchFamily="80" charset="2"/>
              <a:buChar char="v"/>
            </a:pPr>
            <a:endParaRPr lang="en-US" dirty="0" smtClean="0"/>
          </a:p>
          <a:p>
            <a:pPr eaLnBrk="1" hangingPunct="1">
              <a:buFont typeface="Wingdings" pitchFamily="80" charset="2"/>
              <a:buNone/>
            </a:pPr>
            <a:r>
              <a:rPr lang="en-US" b="1" i="1" dirty="0" smtClean="0"/>
              <a:t>Note: </a:t>
            </a:r>
            <a:r>
              <a:rPr lang="en-US" i="1" dirty="0" smtClean="0"/>
              <a:t>Do not assume everyone knows the problem.  Be sure to make a convincing case.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6434"/>
                                        </p:tgtEl>
                                        <p:attrNameLst>
                                          <p:attrName>style.visibility</p:attrName>
                                        </p:attrNameLst>
                                      </p:cBhvr>
                                      <p:to>
                                        <p:strVal val="visible"/>
                                      </p:to>
                                    </p:set>
                                    <p:animEffect transition="in" filter="fade">
                                      <p:cBhvr>
                                        <p:cTn id="7" dur="500"/>
                                        <p:tgtEl>
                                          <p:spTgt spid="14643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6435">
                                            <p:txEl>
                                              <p:pRg st="0" end="0"/>
                                            </p:txEl>
                                          </p:spTgt>
                                        </p:tgtEl>
                                        <p:attrNameLst>
                                          <p:attrName>style.visibility</p:attrName>
                                        </p:attrNameLst>
                                      </p:cBhvr>
                                      <p:to>
                                        <p:strVal val="visible"/>
                                      </p:to>
                                    </p:set>
                                    <p:anim calcmode="lin" valueType="num">
                                      <p:cBhvr additive="base">
                                        <p:cTn id="10" dur="500" fill="hold"/>
                                        <p:tgtEl>
                                          <p:spTgt spid="146435">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146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46435">
                                            <p:txEl>
                                              <p:pRg st="1" end="1"/>
                                            </p:txEl>
                                          </p:spTgt>
                                        </p:tgtEl>
                                        <p:attrNameLst>
                                          <p:attrName>style.visibility</p:attrName>
                                        </p:attrNameLst>
                                      </p:cBhvr>
                                      <p:to>
                                        <p:strVal val="visible"/>
                                      </p:to>
                                    </p:set>
                                    <p:anim calcmode="lin" valueType="num">
                                      <p:cBhvr additive="base">
                                        <p:cTn id="16" dur="500" fill="hold"/>
                                        <p:tgtEl>
                                          <p:spTgt spid="14643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46435">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46435">
                                            <p:txEl>
                                              <p:pRg st="3" end="3"/>
                                            </p:txEl>
                                          </p:spTgt>
                                        </p:tgtEl>
                                        <p:attrNameLst>
                                          <p:attrName>style.visibility</p:attrName>
                                        </p:attrNameLst>
                                      </p:cBhvr>
                                      <p:to>
                                        <p:strVal val="visible"/>
                                      </p:to>
                                    </p:set>
                                    <p:anim calcmode="lin" valueType="num">
                                      <p:cBhvr additive="base">
                                        <p:cTn id="20" dur="500" fill="hold"/>
                                        <p:tgtEl>
                                          <p:spTgt spid="146435">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4643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p:bldP spid="14643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AutoShape 2"/>
          <p:cNvSpPr>
            <a:spLocks noGrp="1" noChangeArrowheads="1"/>
          </p:cNvSpPr>
          <p:nvPr>
            <p:ph type="title"/>
          </p:nvPr>
        </p:nvSpPr>
        <p:spPr/>
        <p:txBody>
          <a:bodyPr>
            <a:normAutofit/>
          </a:bodyPr>
          <a:lstStyle/>
          <a:p>
            <a:pPr eaLnBrk="1" hangingPunct="1"/>
            <a:r>
              <a:rPr lang="en-US" smtClean="0"/>
              <a:t>Example of a Needs Statement:</a:t>
            </a:r>
          </a:p>
        </p:txBody>
      </p:sp>
      <p:sp>
        <p:nvSpPr>
          <p:cNvPr id="148483" name="Rectangle 3"/>
          <p:cNvSpPr>
            <a:spLocks noGrp="1" noChangeArrowheads="1"/>
          </p:cNvSpPr>
          <p:nvPr>
            <p:ph idx="1"/>
          </p:nvPr>
        </p:nvSpPr>
        <p:spPr/>
        <p:txBody>
          <a:bodyPr/>
          <a:lstStyle/>
          <a:p>
            <a:pPr eaLnBrk="1" hangingPunct="1">
              <a:buFont typeface="Wingdings" pitchFamily="80" charset="2"/>
              <a:buChar char="v"/>
            </a:pPr>
            <a:r>
              <a:rPr lang="en-US" dirty="0" smtClean="0"/>
              <a:t>Conservation of the unique Carpathian biodiversity is threatened by economic and industrial development with 10% of the unique species threatened with extinction by 2050.</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8482"/>
                                        </p:tgtEl>
                                        <p:attrNameLst>
                                          <p:attrName>style.visibility</p:attrName>
                                        </p:attrNameLst>
                                      </p:cBhvr>
                                      <p:to>
                                        <p:strVal val="visible"/>
                                      </p:to>
                                    </p:set>
                                    <p:animEffect transition="in" filter="fade">
                                      <p:cBhvr>
                                        <p:cTn id="7" dur="1000"/>
                                        <p:tgtEl>
                                          <p:spTgt spid="148482"/>
                                        </p:tgtEl>
                                      </p:cBhvr>
                                    </p:animEffect>
                                  </p:childTnLst>
                                </p:cTn>
                              </p:par>
                              <p:par>
                                <p:cTn id="8" presetID="2" presetClass="entr" presetSubtype="4" fill="hold" nodeType="withEffect">
                                  <p:stCondLst>
                                    <p:cond delay="0"/>
                                  </p:stCondLst>
                                  <p:childTnLst>
                                    <p:set>
                                      <p:cBhvr>
                                        <p:cTn id="9" dur="1" fill="hold">
                                          <p:stCondLst>
                                            <p:cond delay="0"/>
                                          </p:stCondLst>
                                        </p:cTn>
                                        <p:tgtEl>
                                          <p:spTgt spid="148483">
                                            <p:txEl>
                                              <p:pRg st="0" end="0"/>
                                            </p:txEl>
                                          </p:spTgt>
                                        </p:tgtEl>
                                        <p:attrNameLst>
                                          <p:attrName>style.visibility</p:attrName>
                                        </p:attrNameLst>
                                      </p:cBhvr>
                                      <p:to>
                                        <p:strVal val="visible"/>
                                      </p:to>
                                    </p:set>
                                    <p:anim calcmode="lin" valueType="num">
                                      <p:cBhvr additive="base">
                                        <p:cTn id="10" dur="500" fill="hold"/>
                                        <p:tgtEl>
                                          <p:spTgt spid="14848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14848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447800" y="2971800"/>
            <a:ext cx="6705600" cy="2014538"/>
          </a:xfrm>
          <a:prstGeom prst="rect">
            <a:avLst/>
          </a:prstGeom>
          <a:noFill/>
          <a:ln w="9525">
            <a:noFill/>
            <a:miter lim="800000"/>
            <a:headEnd/>
            <a:tailEnd/>
          </a:ln>
        </p:spPr>
        <p:txBody>
          <a:bodyPr>
            <a:spAutoFit/>
          </a:bodyPr>
          <a:lstStyle/>
          <a:p>
            <a:endParaRPr lang="en-US" sz="3600"/>
          </a:p>
          <a:p>
            <a:endParaRPr lang="en-US" sz="3600"/>
          </a:p>
          <a:p>
            <a:pPr>
              <a:spcBef>
                <a:spcPct val="50000"/>
              </a:spcBef>
            </a:pPr>
            <a:endParaRPr lang="en-US" sz="3600"/>
          </a:p>
        </p:txBody>
      </p:sp>
      <p:sp>
        <p:nvSpPr>
          <p:cNvPr id="153604" name="Rectangle 4"/>
          <p:cNvSpPr>
            <a:spLocks noGrp="1" noChangeArrowheads="1"/>
          </p:cNvSpPr>
          <p:nvPr>
            <p:ph idx="1"/>
          </p:nvPr>
        </p:nvSpPr>
        <p:spPr>
          <a:xfrm>
            <a:off x="838200" y="2362200"/>
            <a:ext cx="7696200" cy="4495800"/>
          </a:xfrm>
          <a:noFill/>
        </p:spPr>
        <p:txBody>
          <a:bodyPr/>
          <a:lstStyle/>
          <a:p>
            <a:pPr eaLnBrk="1" hangingPunct="1">
              <a:spcBef>
                <a:spcPct val="0"/>
              </a:spcBef>
              <a:buFont typeface="Wingdings" pitchFamily="80" charset="2"/>
              <a:buChar char="v"/>
            </a:pPr>
            <a:r>
              <a:rPr lang="en-US" sz="3100" dirty="0" smtClean="0"/>
              <a:t>A goal is a broad-based statement of the desired ultimate result of the change being undertaken (a result that is sometimes unreachable in the short term).</a:t>
            </a:r>
            <a:r>
              <a:rPr lang="en-US" sz="2700" dirty="0" smtClean="0"/>
              <a:t> </a:t>
            </a:r>
            <a:endParaRPr lang="en-US" sz="2700" i="1" dirty="0" smtClean="0"/>
          </a:p>
          <a:p>
            <a:pPr>
              <a:spcBef>
                <a:spcPct val="50000"/>
              </a:spcBef>
              <a:buClrTx/>
              <a:buSzTx/>
              <a:buFontTx/>
              <a:buNone/>
            </a:pPr>
            <a:r>
              <a:rPr lang="en-US" b="1" i="1" dirty="0" smtClean="0"/>
              <a:t>Note:</a:t>
            </a:r>
            <a:r>
              <a:rPr lang="en-US" i="1" dirty="0" smtClean="0"/>
              <a:t> Don’t confuse a goal with an objective.  In general, a goal is conceptual and more abstract.</a:t>
            </a:r>
          </a:p>
        </p:txBody>
      </p:sp>
      <p:sp>
        <p:nvSpPr>
          <p:cNvPr id="153605" name="AutoShape 5"/>
          <p:cNvSpPr>
            <a:spLocks noChangeArrowheads="1"/>
          </p:cNvSpPr>
          <p:nvPr/>
        </p:nvSpPr>
        <p:spPr bwMode="auto">
          <a:xfrm>
            <a:off x="685800" y="218209"/>
            <a:ext cx="7924800" cy="1143000"/>
          </a:xfrm>
          <a:prstGeom prst="roundRect">
            <a:avLst>
              <a:gd name="adj" fmla="val 21667"/>
            </a:avLst>
          </a:prstGeom>
          <a:noFill/>
          <a:ln w="9525">
            <a:noFill/>
            <a:round/>
            <a:headEnd/>
            <a:tailEnd/>
          </a:ln>
        </p:spPr>
        <p:txBody>
          <a:bodyPr anchor="b"/>
          <a:lstStyle/>
          <a:p>
            <a:pPr eaLnBrk="1" hangingPunct="1">
              <a:lnSpc>
                <a:spcPct val="90000"/>
              </a:lnSpc>
            </a:pPr>
            <a:r>
              <a:rPr lang="en-US" sz="4000" b="1" dirty="0">
                <a:solidFill>
                  <a:srgbClr val="FFC000"/>
                </a:solidFill>
              </a:rPr>
              <a:t>GOAL</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3605">
                                            <p:txEl>
                                              <p:pRg st="0" end="0"/>
                                            </p:txEl>
                                          </p:spTgt>
                                        </p:tgtEl>
                                        <p:attrNameLst>
                                          <p:attrName>style.visibility</p:attrName>
                                        </p:attrNameLst>
                                      </p:cBhvr>
                                      <p:to>
                                        <p:strVal val="visible"/>
                                      </p:to>
                                    </p:set>
                                    <p:animEffect transition="in" filter="fade">
                                      <p:cBhvr>
                                        <p:cTn id="7" dur="500"/>
                                        <p:tgtEl>
                                          <p:spTgt spid="153605">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153604">
                                            <p:txEl>
                                              <p:pRg st="0" end="0"/>
                                            </p:txEl>
                                          </p:spTgt>
                                        </p:tgtEl>
                                        <p:attrNameLst>
                                          <p:attrName>style.visibility</p:attrName>
                                        </p:attrNameLst>
                                      </p:cBhvr>
                                      <p:to>
                                        <p:strVal val="visible"/>
                                      </p:to>
                                    </p:set>
                                    <p:anim calcmode="lin" valueType="num">
                                      <p:cBhvr additive="base">
                                        <p:cTn id="10" dur="500" fill="hold"/>
                                        <p:tgtEl>
                                          <p:spTgt spid="153604">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1536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53604">
                                            <p:txEl>
                                              <p:pRg st="1" end="1"/>
                                            </p:txEl>
                                          </p:spTgt>
                                        </p:tgtEl>
                                        <p:attrNameLst>
                                          <p:attrName>style.visibility</p:attrName>
                                        </p:attrNameLst>
                                      </p:cBhvr>
                                      <p:to>
                                        <p:strVal val="visible"/>
                                      </p:to>
                                    </p:set>
                                    <p:anim calcmode="lin" valueType="num">
                                      <p:cBhvr additive="base">
                                        <p:cTn id="16" dur="500" fill="hold"/>
                                        <p:tgtEl>
                                          <p:spTgt spid="15360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5360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4"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AutoShape 2"/>
          <p:cNvSpPr>
            <a:spLocks noGrp="1" noChangeArrowheads="1"/>
          </p:cNvSpPr>
          <p:nvPr>
            <p:ph type="title"/>
          </p:nvPr>
        </p:nvSpPr>
        <p:spPr/>
        <p:txBody>
          <a:bodyPr/>
          <a:lstStyle/>
          <a:p>
            <a:pPr eaLnBrk="1" hangingPunct="1"/>
            <a:r>
              <a:rPr lang="en-US" sz="4000" smtClean="0"/>
              <a:t>Examples of Goals:</a:t>
            </a:r>
          </a:p>
        </p:txBody>
      </p:sp>
      <p:sp>
        <p:nvSpPr>
          <p:cNvPr id="155651" name="Rectangle 3"/>
          <p:cNvSpPr>
            <a:spLocks noGrp="1" noChangeArrowheads="1"/>
          </p:cNvSpPr>
          <p:nvPr>
            <p:ph idx="1"/>
          </p:nvPr>
        </p:nvSpPr>
        <p:spPr>
          <a:xfrm>
            <a:off x="838200" y="2514600"/>
            <a:ext cx="7693025" cy="3733800"/>
          </a:xfrm>
        </p:spPr>
        <p:txBody>
          <a:bodyPr/>
          <a:lstStyle/>
          <a:p>
            <a:pPr eaLnBrk="1" hangingPunct="1">
              <a:lnSpc>
                <a:spcPct val="90000"/>
              </a:lnSpc>
              <a:buFont typeface="Wingdings" pitchFamily="80" charset="2"/>
              <a:buChar char="v"/>
            </a:pPr>
            <a:r>
              <a:rPr lang="en-US" sz="2400" dirty="0" smtClean="0">
                <a:latin typeface="Garamond" pitchFamily="18" charset="0"/>
              </a:rPr>
              <a:t>Build a Carpathian Biodiversity Information System to track the extinction threats and growth initiatives related to endangered species in the region. </a:t>
            </a:r>
            <a:endParaRPr lang="en-US" sz="2400" dirty="0" smtClean="0">
              <a:latin typeface="Garamond" pitchFamily="80" charset="0"/>
            </a:endParaRPr>
          </a:p>
          <a:p>
            <a:pPr eaLnBrk="1" hangingPunct="1">
              <a:lnSpc>
                <a:spcPct val="90000"/>
              </a:lnSpc>
              <a:buFont typeface="Wingdings" pitchFamily="80" charset="2"/>
              <a:buChar char="v"/>
            </a:pPr>
            <a:r>
              <a:rPr lang="en-US" sz="2400" dirty="0" smtClean="0">
                <a:latin typeface="Garamond" pitchFamily="80" charset="0"/>
              </a:rPr>
              <a:t>Offer education and skill-building training to community leaders on bio-diversity protection initiatives.</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5650"/>
                                        </p:tgtEl>
                                        <p:attrNameLst>
                                          <p:attrName>style.visibility</p:attrName>
                                        </p:attrNameLst>
                                      </p:cBhvr>
                                      <p:to>
                                        <p:strVal val="visible"/>
                                      </p:to>
                                    </p:set>
                                    <p:animEffect transition="in" filter="fade">
                                      <p:cBhvr>
                                        <p:cTn id="7" dur="500"/>
                                        <p:tgtEl>
                                          <p:spTgt spid="1556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651">
                                            <p:txEl>
                                              <p:pRg st="0" end="0"/>
                                            </p:txEl>
                                          </p:spTgt>
                                        </p:tgtEl>
                                        <p:attrNameLst>
                                          <p:attrName>style.visibility</p:attrName>
                                        </p:attrNameLst>
                                      </p:cBhvr>
                                      <p:to>
                                        <p:strVal val="visible"/>
                                      </p:to>
                                    </p:set>
                                    <p:animEffect transition="in" filter="fade">
                                      <p:cBhvr>
                                        <p:cTn id="12" dur="500"/>
                                        <p:tgtEl>
                                          <p:spTgt spid="1556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5651">
                                            <p:txEl>
                                              <p:pRg st="1" end="1"/>
                                            </p:txEl>
                                          </p:spTgt>
                                        </p:tgtEl>
                                        <p:attrNameLst>
                                          <p:attrName>style.visibility</p:attrName>
                                        </p:attrNameLst>
                                      </p:cBhvr>
                                      <p:to>
                                        <p:strVal val="visible"/>
                                      </p:to>
                                    </p:set>
                                    <p:animEffect transition="in" filter="fade">
                                      <p:cBhvr>
                                        <p:cTn id="17" dur="500"/>
                                        <p:tgtEl>
                                          <p:spTgt spid="1556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Grp="1" noChangeArrowheads="1"/>
          </p:cNvSpPr>
          <p:nvPr>
            <p:ph type="ctrTitle"/>
          </p:nvPr>
        </p:nvSpPr>
        <p:spPr/>
        <p:txBody>
          <a:bodyPr/>
          <a:lstStyle/>
          <a:p>
            <a:pPr eaLnBrk="1" hangingPunct="1"/>
            <a:r>
              <a:rPr lang="en-US" sz="4400" smtClean="0"/>
              <a:t>What is an Objective?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AutoShape 2"/>
          <p:cNvSpPr>
            <a:spLocks noGrp="1" noChangeArrowheads="1"/>
          </p:cNvSpPr>
          <p:nvPr>
            <p:ph type="title"/>
          </p:nvPr>
        </p:nvSpPr>
        <p:spPr/>
        <p:txBody>
          <a:bodyPr/>
          <a:lstStyle/>
          <a:p>
            <a:pPr eaLnBrk="1" hangingPunct="1"/>
            <a:r>
              <a:rPr lang="en-US" sz="4000" smtClean="0"/>
              <a:t>OBJECTIVE</a:t>
            </a:r>
            <a:endParaRPr lang="en-US" sz="4000" b="0" smtClean="0"/>
          </a:p>
        </p:txBody>
      </p:sp>
      <p:sp>
        <p:nvSpPr>
          <p:cNvPr id="160771" name="Rectangle 3"/>
          <p:cNvSpPr>
            <a:spLocks noChangeArrowheads="1"/>
          </p:cNvSpPr>
          <p:nvPr/>
        </p:nvSpPr>
        <p:spPr bwMode="auto">
          <a:xfrm>
            <a:off x="1066800" y="2438400"/>
            <a:ext cx="533400" cy="533400"/>
          </a:xfrm>
          <a:prstGeom prst="rect">
            <a:avLst/>
          </a:prstGeom>
          <a:solidFill>
            <a:schemeClr val="accent2"/>
          </a:solidFill>
          <a:ln w="9525">
            <a:solidFill>
              <a:schemeClr val="tx1"/>
            </a:solidFill>
            <a:miter lim="800000"/>
            <a:headEnd/>
            <a:tailEnd/>
          </a:ln>
        </p:spPr>
        <p:txBody>
          <a:bodyPr wrap="none" anchor="ctr"/>
          <a:lstStyle/>
          <a:p>
            <a:pPr algn="ctr" eaLnBrk="1" hangingPunct="1"/>
            <a:r>
              <a:rPr lang="en-US" sz="3200">
                <a:latin typeface="Times New Roman" pitchFamily="80" charset="0"/>
              </a:rPr>
              <a:t>S</a:t>
            </a:r>
          </a:p>
        </p:txBody>
      </p:sp>
      <p:sp>
        <p:nvSpPr>
          <p:cNvPr id="160772" name="Rectangle 4"/>
          <p:cNvSpPr>
            <a:spLocks noChangeArrowheads="1"/>
          </p:cNvSpPr>
          <p:nvPr/>
        </p:nvSpPr>
        <p:spPr bwMode="auto">
          <a:xfrm>
            <a:off x="1066800" y="3200400"/>
            <a:ext cx="533400" cy="533400"/>
          </a:xfrm>
          <a:prstGeom prst="rect">
            <a:avLst/>
          </a:prstGeom>
          <a:solidFill>
            <a:schemeClr val="accent2"/>
          </a:solidFill>
          <a:ln w="9525">
            <a:solidFill>
              <a:schemeClr val="tx1"/>
            </a:solidFill>
            <a:miter lim="800000"/>
            <a:headEnd/>
            <a:tailEnd/>
          </a:ln>
        </p:spPr>
        <p:txBody>
          <a:bodyPr wrap="none" anchor="ctr"/>
          <a:lstStyle/>
          <a:p>
            <a:pPr algn="ctr" eaLnBrk="1" hangingPunct="1"/>
            <a:r>
              <a:rPr lang="en-US" sz="3200">
                <a:latin typeface="Times New Roman" pitchFamily="80" charset="0"/>
              </a:rPr>
              <a:t>M</a:t>
            </a:r>
          </a:p>
        </p:txBody>
      </p:sp>
      <p:sp>
        <p:nvSpPr>
          <p:cNvPr id="160773" name="Rectangle 5"/>
          <p:cNvSpPr>
            <a:spLocks noChangeArrowheads="1"/>
          </p:cNvSpPr>
          <p:nvPr/>
        </p:nvSpPr>
        <p:spPr bwMode="auto">
          <a:xfrm>
            <a:off x="1066800" y="3962400"/>
            <a:ext cx="533400" cy="533400"/>
          </a:xfrm>
          <a:prstGeom prst="rect">
            <a:avLst/>
          </a:prstGeom>
          <a:solidFill>
            <a:schemeClr val="accent2"/>
          </a:solidFill>
          <a:ln w="9525">
            <a:solidFill>
              <a:schemeClr val="tx1"/>
            </a:solidFill>
            <a:miter lim="800000"/>
            <a:headEnd/>
            <a:tailEnd/>
          </a:ln>
        </p:spPr>
        <p:txBody>
          <a:bodyPr wrap="none" anchor="ctr"/>
          <a:lstStyle/>
          <a:p>
            <a:pPr algn="ctr" eaLnBrk="1" hangingPunct="1"/>
            <a:r>
              <a:rPr lang="en-US" sz="3200">
                <a:latin typeface="Times New Roman" pitchFamily="80" charset="0"/>
              </a:rPr>
              <a:t>A</a:t>
            </a:r>
          </a:p>
        </p:txBody>
      </p:sp>
      <p:sp>
        <p:nvSpPr>
          <p:cNvPr id="160774" name="Rectangle 6"/>
          <p:cNvSpPr>
            <a:spLocks noChangeArrowheads="1"/>
          </p:cNvSpPr>
          <p:nvPr/>
        </p:nvSpPr>
        <p:spPr bwMode="auto">
          <a:xfrm>
            <a:off x="1066800" y="4724400"/>
            <a:ext cx="533400" cy="533400"/>
          </a:xfrm>
          <a:prstGeom prst="rect">
            <a:avLst/>
          </a:prstGeom>
          <a:solidFill>
            <a:schemeClr val="accent2"/>
          </a:solidFill>
          <a:ln w="9525">
            <a:solidFill>
              <a:schemeClr val="tx1"/>
            </a:solidFill>
            <a:miter lim="800000"/>
            <a:headEnd/>
            <a:tailEnd/>
          </a:ln>
        </p:spPr>
        <p:txBody>
          <a:bodyPr wrap="none" anchor="ctr"/>
          <a:lstStyle/>
          <a:p>
            <a:pPr algn="ctr" eaLnBrk="1" hangingPunct="1"/>
            <a:r>
              <a:rPr lang="en-US" sz="3200">
                <a:latin typeface="Times New Roman" pitchFamily="80" charset="0"/>
              </a:rPr>
              <a:t>R</a:t>
            </a:r>
          </a:p>
        </p:txBody>
      </p:sp>
      <p:sp>
        <p:nvSpPr>
          <p:cNvPr id="160775" name="Rectangle 7"/>
          <p:cNvSpPr>
            <a:spLocks noChangeArrowheads="1"/>
          </p:cNvSpPr>
          <p:nvPr/>
        </p:nvSpPr>
        <p:spPr bwMode="auto">
          <a:xfrm>
            <a:off x="1066800" y="5562600"/>
            <a:ext cx="533400" cy="533400"/>
          </a:xfrm>
          <a:prstGeom prst="rect">
            <a:avLst/>
          </a:prstGeom>
          <a:solidFill>
            <a:schemeClr val="accent2"/>
          </a:solidFill>
          <a:ln w="9525">
            <a:solidFill>
              <a:schemeClr val="tx1"/>
            </a:solidFill>
            <a:miter lim="800000"/>
            <a:headEnd/>
            <a:tailEnd/>
          </a:ln>
        </p:spPr>
        <p:txBody>
          <a:bodyPr wrap="none" anchor="ctr"/>
          <a:lstStyle/>
          <a:p>
            <a:pPr algn="ctr" eaLnBrk="1" hangingPunct="1"/>
            <a:r>
              <a:rPr lang="en-US" sz="3200">
                <a:latin typeface="Times New Roman" pitchFamily="80" charset="0"/>
              </a:rPr>
              <a:t>T</a:t>
            </a:r>
          </a:p>
        </p:txBody>
      </p:sp>
      <p:sp>
        <p:nvSpPr>
          <p:cNvPr id="160776" name="Rectangle 8"/>
          <p:cNvSpPr>
            <a:spLocks noChangeArrowheads="1"/>
          </p:cNvSpPr>
          <p:nvPr/>
        </p:nvSpPr>
        <p:spPr bwMode="auto">
          <a:xfrm>
            <a:off x="1600200" y="2590800"/>
            <a:ext cx="2514600" cy="381000"/>
          </a:xfrm>
          <a:prstGeom prst="rect">
            <a:avLst/>
          </a:prstGeom>
          <a:noFill/>
          <a:ln w="9525">
            <a:noFill/>
            <a:miter lim="800000"/>
            <a:headEnd/>
            <a:tailEnd/>
          </a:ln>
        </p:spPr>
        <p:txBody>
          <a:bodyPr wrap="none" anchor="ctr"/>
          <a:lstStyle/>
          <a:p>
            <a:pPr eaLnBrk="1" hangingPunct="1"/>
            <a:r>
              <a:rPr lang="en-US" sz="3200">
                <a:latin typeface="Times New Roman" pitchFamily="80" charset="0"/>
              </a:rPr>
              <a:t>pecific</a:t>
            </a:r>
          </a:p>
        </p:txBody>
      </p:sp>
      <p:sp>
        <p:nvSpPr>
          <p:cNvPr id="160777" name="Rectangle 9"/>
          <p:cNvSpPr>
            <a:spLocks noChangeArrowheads="1"/>
          </p:cNvSpPr>
          <p:nvPr/>
        </p:nvSpPr>
        <p:spPr bwMode="auto">
          <a:xfrm>
            <a:off x="1600200" y="3276600"/>
            <a:ext cx="2514600" cy="381000"/>
          </a:xfrm>
          <a:prstGeom prst="rect">
            <a:avLst/>
          </a:prstGeom>
          <a:noFill/>
          <a:ln w="9525">
            <a:noFill/>
            <a:miter lim="800000"/>
            <a:headEnd/>
            <a:tailEnd/>
          </a:ln>
        </p:spPr>
        <p:txBody>
          <a:bodyPr wrap="none" anchor="ctr"/>
          <a:lstStyle/>
          <a:p>
            <a:pPr eaLnBrk="1" hangingPunct="1"/>
            <a:r>
              <a:rPr lang="en-US" sz="3200">
                <a:latin typeface="Times New Roman" pitchFamily="80" charset="0"/>
              </a:rPr>
              <a:t>easurable</a:t>
            </a:r>
          </a:p>
        </p:txBody>
      </p:sp>
      <p:sp>
        <p:nvSpPr>
          <p:cNvPr id="160778" name="Rectangle 10"/>
          <p:cNvSpPr>
            <a:spLocks noChangeArrowheads="1"/>
          </p:cNvSpPr>
          <p:nvPr/>
        </p:nvSpPr>
        <p:spPr bwMode="auto">
          <a:xfrm>
            <a:off x="1600200" y="4038600"/>
            <a:ext cx="2514600" cy="381000"/>
          </a:xfrm>
          <a:prstGeom prst="rect">
            <a:avLst/>
          </a:prstGeom>
          <a:noFill/>
          <a:ln w="9525">
            <a:noFill/>
            <a:miter lim="800000"/>
            <a:headEnd/>
            <a:tailEnd/>
          </a:ln>
        </p:spPr>
        <p:txBody>
          <a:bodyPr wrap="none" anchor="ctr"/>
          <a:lstStyle/>
          <a:p>
            <a:pPr eaLnBrk="1" hangingPunct="1"/>
            <a:r>
              <a:rPr lang="en-US" sz="3200">
                <a:latin typeface="Times New Roman" pitchFamily="80" charset="0"/>
              </a:rPr>
              <a:t>chievable</a:t>
            </a:r>
          </a:p>
        </p:txBody>
      </p:sp>
      <p:sp>
        <p:nvSpPr>
          <p:cNvPr id="160779" name="Rectangle 11"/>
          <p:cNvSpPr>
            <a:spLocks noChangeArrowheads="1"/>
          </p:cNvSpPr>
          <p:nvPr/>
        </p:nvSpPr>
        <p:spPr bwMode="auto">
          <a:xfrm>
            <a:off x="1600200" y="4800600"/>
            <a:ext cx="2514600" cy="381000"/>
          </a:xfrm>
          <a:prstGeom prst="rect">
            <a:avLst/>
          </a:prstGeom>
          <a:noFill/>
          <a:ln w="9525">
            <a:noFill/>
            <a:miter lim="800000"/>
            <a:headEnd/>
            <a:tailEnd/>
          </a:ln>
        </p:spPr>
        <p:txBody>
          <a:bodyPr wrap="none" anchor="ctr"/>
          <a:lstStyle/>
          <a:p>
            <a:pPr eaLnBrk="1" hangingPunct="1"/>
            <a:r>
              <a:rPr lang="en-US" sz="3200">
                <a:latin typeface="Times New Roman" pitchFamily="80" charset="0"/>
              </a:rPr>
              <a:t>ealistic</a:t>
            </a:r>
          </a:p>
        </p:txBody>
      </p:sp>
      <p:sp>
        <p:nvSpPr>
          <p:cNvPr id="160780" name="Rectangle 12"/>
          <p:cNvSpPr>
            <a:spLocks noChangeArrowheads="1"/>
          </p:cNvSpPr>
          <p:nvPr/>
        </p:nvSpPr>
        <p:spPr bwMode="auto">
          <a:xfrm>
            <a:off x="1600200" y="5638800"/>
            <a:ext cx="2514600" cy="381000"/>
          </a:xfrm>
          <a:prstGeom prst="rect">
            <a:avLst/>
          </a:prstGeom>
          <a:noFill/>
          <a:ln w="9525">
            <a:noFill/>
            <a:miter lim="800000"/>
            <a:headEnd/>
            <a:tailEnd/>
          </a:ln>
        </p:spPr>
        <p:txBody>
          <a:bodyPr wrap="none" anchor="ctr"/>
          <a:lstStyle/>
          <a:p>
            <a:pPr eaLnBrk="1" hangingPunct="1"/>
            <a:r>
              <a:rPr lang="en-US" sz="3200">
                <a:latin typeface="Times New Roman" pitchFamily="80" charset="0"/>
              </a:rPr>
              <a:t>ime-bound</a:t>
            </a:r>
          </a:p>
        </p:txBody>
      </p:sp>
      <p:pic>
        <p:nvPicPr>
          <p:cNvPr id="160782" name="Picture 14" descr="j0304317[1]"/>
          <p:cNvPicPr>
            <a:picLocks noChangeAspect="1" noChangeArrowheads="1"/>
          </p:cNvPicPr>
          <p:nvPr/>
        </p:nvPicPr>
        <p:blipFill>
          <a:blip r:embed="rId3" cstate="print"/>
          <a:srcRect/>
          <a:stretch>
            <a:fillRect/>
          </a:stretch>
        </p:blipFill>
        <p:spPr bwMode="auto">
          <a:xfrm>
            <a:off x="4572000" y="3048000"/>
            <a:ext cx="3251200" cy="1785938"/>
          </a:xfrm>
          <a:prstGeom prst="rect">
            <a:avLst/>
          </a:prstGeom>
          <a:noFill/>
          <a:ln w="9525">
            <a:noFill/>
            <a:miter lim="800000"/>
            <a:headEnd/>
            <a:tailEnd/>
          </a:ln>
        </p:spPr>
      </p:pic>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0770"/>
                                        </p:tgtEl>
                                        <p:attrNameLst>
                                          <p:attrName>style.visibility</p:attrName>
                                        </p:attrNameLst>
                                      </p:cBhvr>
                                      <p:to>
                                        <p:strVal val="visible"/>
                                      </p:to>
                                    </p:set>
                                    <p:animEffect transition="in" filter="fade">
                                      <p:cBhvr>
                                        <p:cTn id="7" dur="500"/>
                                        <p:tgtEl>
                                          <p:spTgt spid="160770"/>
                                        </p:tgtEl>
                                      </p:cBhvr>
                                    </p:animEffect>
                                  </p:childTnLst>
                                </p:cTn>
                              </p:par>
                              <p:par>
                                <p:cTn id="8" presetID="1" presetClass="entr" presetSubtype="0" fill="hold" nodeType="withEffect">
                                  <p:stCondLst>
                                    <p:cond delay="0"/>
                                  </p:stCondLst>
                                  <p:childTnLst>
                                    <p:set>
                                      <p:cBhvr>
                                        <p:cTn id="9" dur="1" fill="hold">
                                          <p:stCondLst>
                                            <p:cond delay="0"/>
                                          </p:stCondLst>
                                        </p:cTn>
                                        <p:tgtEl>
                                          <p:spTgt spid="16078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60771"/>
                                        </p:tgtEl>
                                        <p:attrNameLst>
                                          <p:attrName>style.visibility</p:attrName>
                                        </p:attrNameLst>
                                      </p:cBhvr>
                                      <p:to>
                                        <p:strVal val="visible"/>
                                      </p:to>
                                    </p:set>
                                    <p:anim calcmode="lin" valueType="num">
                                      <p:cBhvr additive="base">
                                        <p:cTn id="14" dur="500" fill="hold"/>
                                        <p:tgtEl>
                                          <p:spTgt spid="160771"/>
                                        </p:tgtEl>
                                        <p:attrNameLst>
                                          <p:attrName>ppt_x</p:attrName>
                                        </p:attrNameLst>
                                      </p:cBhvr>
                                      <p:tavLst>
                                        <p:tav tm="0">
                                          <p:val>
                                            <p:strVal val="#ppt_x"/>
                                          </p:val>
                                        </p:tav>
                                        <p:tav tm="100000">
                                          <p:val>
                                            <p:strVal val="#ppt_x"/>
                                          </p:val>
                                        </p:tav>
                                      </p:tavLst>
                                    </p:anim>
                                    <p:anim calcmode="lin" valueType="num">
                                      <p:cBhvr additive="base">
                                        <p:cTn id="15" dur="500" fill="hold"/>
                                        <p:tgtEl>
                                          <p:spTgt spid="160771"/>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60772"/>
                                        </p:tgtEl>
                                        <p:attrNameLst>
                                          <p:attrName>style.visibility</p:attrName>
                                        </p:attrNameLst>
                                      </p:cBhvr>
                                      <p:to>
                                        <p:strVal val="visible"/>
                                      </p:to>
                                    </p:set>
                                    <p:anim calcmode="lin" valueType="num">
                                      <p:cBhvr additive="base">
                                        <p:cTn id="18" dur="500" fill="hold"/>
                                        <p:tgtEl>
                                          <p:spTgt spid="160772"/>
                                        </p:tgtEl>
                                        <p:attrNameLst>
                                          <p:attrName>ppt_x</p:attrName>
                                        </p:attrNameLst>
                                      </p:cBhvr>
                                      <p:tavLst>
                                        <p:tav tm="0">
                                          <p:val>
                                            <p:strVal val="#ppt_x"/>
                                          </p:val>
                                        </p:tav>
                                        <p:tav tm="100000">
                                          <p:val>
                                            <p:strVal val="#ppt_x"/>
                                          </p:val>
                                        </p:tav>
                                      </p:tavLst>
                                    </p:anim>
                                    <p:anim calcmode="lin" valueType="num">
                                      <p:cBhvr additive="base">
                                        <p:cTn id="19" dur="500" fill="hold"/>
                                        <p:tgtEl>
                                          <p:spTgt spid="160772"/>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60773"/>
                                        </p:tgtEl>
                                        <p:attrNameLst>
                                          <p:attrName>style.visibility</p:attrName>
                                        </p:attrNameLst>
                                      </p:cBhvr>
                                      <p:to>
                                        <p:strVal val="visible"/>
                                      </p:to>
                                    </p:set>
                                    <p:anim calcmode="lin" valueType="num">
                                      <p:cBhvr additive="base">
                                        <p:cTn id="22" dur="500" fill="hold"/>
                                        <p:tgtEl>
                                          <p:spTgt spid="160773"/>
                                        </p:tgtEl>
                                        <p:attrNameLst>
                                          <p:attrName>ppt_x</p:attrName>
                                        </p:attrNameLst>
                                      </p:cBhvr>
                                      <p:tavLst>
                                        <p:tav tm="0">
                                          <p:val>
                                            <p:strVal val="#ppt_x"/>
                                          </p:val>
                                        </p:tav>
                                        <p:tav tm="100000">
                                          <p:val>
                                            <p:strVal val="#ppt_x"/>
                                          </p:val>
                                        </p:tav>
                                      </p:tavLst>
                                    </p:anim>
                                    <p:anim calcmode="lin" valueType="num">
                                      <p:cBhvr additive="base">
                                        <p:cTn id="23" dur="500" fill="hold"/>
                                        <p:tgtEl>
                                          <p:spTgt spid="16077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60774"/>
                                        </p:tgtEl>
                                        <p:attrNameLst>
                                          <p:attrName>style.visibility</p:attrName>
                                        </p:attrNameLst>
                                      </p:cBhvr>
                                      <p:to>
                                        <p:strVal val="visible"/>
                                      </p:to>
                                    </p:set>
                                    <p:anim calcmode="lin" valueType="num">
                                      <p:cBhvr additive="base">
                                        <p:cTn id="26" dur="500" fill="hold"/>
                                        <p:tgtEl>
                                          <p:spTgt spid="160774"/>
                                        </p:tgtEl>
                                        <p:attrNameLst>
                                          <p:attrName>ppt_x</p:attrName>
                                        </p:attrNameLst>
                                      </p:cBhvr>
                                      <p:tavLst>
                                        <p:tav tm="0">
                                          <p:val>
                                            <p:strVal val="#ppt_x"/>
                                          </p:val>
                                        </p:tav>
                                        <p:tav tm="100000">
                                          <p:val>
                                            <p:strVal val="#ppt_x"/>
                                          </p:val>
                                        </p:tav>
                                      </p:tavLst>
                                    </p:anim>
                                    <p:anim calcmode="lin" valueType="num">
                                      <p:cBhvr additive="base">
                                        <p:cTn id="27" dur="500" fill="hold"/>
                                        <p:tgtEl>
                                          <p:spTgt spid="16077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60775"/>
                                        </p:tgtEl>
                                        <p:attrNameLst>
                                          <p:attrName>style.visibility</p:attrName>
                                        </p:attrNameLst>
                                      </p:cBhvr>
                                      <p:to>
                                        <p:strVal val="visible"/>
                                      </p:to>
                                    </p:set>
                                    <p:anim calcmode="lin" valueType="num">
                                      <p:cBhvr additive="base">
                                        <p:cTn id="30" dur="500" fill="hold"/>
                                        <p:tgtEl>
                                          <p:spTgt spid="160775"/>
                                        </p:tgtEl>
                                        <p:attrNameLst>
                                          <p:attrName>ppt_x</p:attrName>
                                        </p:attrNameLst>
                                      </p:cBhvr>
                                      <p:tavLst>
                                        <p:tav tm="0">
                                          <p:val>
                                            <p:strVal val="#ppt_x"/>
                                          </p:val>
                                        </p:tav>
                                        <p:tav tm="100000">
                                          <p:val>
                                            <p:strVal val="#ppt_x"/>
                                          </p:val>
                                        </p:tav>
                                      </p:tavLst>
                                    </p:anim>
                                    <p:anim calcmode="lin" valueType="num">
                                      <p:cBhvr additive="base">
                                        <p:cTn id="31" dur="500" fill="hold"/>
                                        <p:tgtEl>
                                          <p:spTgt spid="16077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60776"/>
                                        </p:tgtEl>
                                        <p:attrNameLst>
                                          <p:attrName>style.visibility</p:attrName>
                                        </p:attrNameLst>
                                      </p:cBhvr>
                                      <p:to>
                                        <p:strVal val="visible"/>
                                      </p:to>
                                    </p:set>
                                    <p:anim calcmode="lin" valueType="num">
                                      <p:cBhvr additive="base">
                                        <p:cTn id="36" dur="500" fill="hold"/>
                                        <p:tgtEl>
                                          <p:spTgt spid="160776"/>
                                        </p:tgtEl>
                                        <p:attrNameLst>
                                          <p:attrName>ppt_x</p:attrName>
                                        </p:attrNameLst>
                                      </p:cBhvr>
                                      <p:tavLst>
                                        <p:tav tm="0">
                                          <p:val>
                                            <p:strVal val="0-#ppt_w/2"/>
                                          </p:val>
                                        </p:tav>
                                        <p:tav tm="100000">
                                          <p:val>
                                            <p:strVal val="#ppt_x"/>
                                          </p:val>
                                        </p:tav>
                                      </p:tavLst>
                                    </p:anim>
                                    <p:anim calcmode="lin" valueType="num">
                                      <p:cBhvr additive="base">
                                        <p:cTn id="37" dur="500" fill="hold"/>
                                        <p:tgtEl>
                                          <p:spTgt spid="160776"/>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60777"/>
                                        </p:tgtEl>
                                        <p:attrNameLst>
                                          <p:attrName>style.visibility</p:attrName>
                                        </p:attrNameLst>
                                      </p:cBhvr>
                                      <p:to>
                                        <p:strVal val="visible"/>
                                      </p:to>
                                    </p:set>
                                    <p:anim calcmode="lin" valueType="num">
                                      <p:cBhvr additive="base">
                                        <p:cTn id="42" dur="500" fill="hold"/>
                                        <p:tgtEl>
                                          <p:spTgt spid="160777"/>
                                        </p:tgtEl>
                                        <p:attrNameLst>
                                          <p:attrName>ppt_x</p:attrName>
                                        </p:attrNameLst>
                                      </p:cBhvr>
                                      <p:tavLst>
                                        <p:tav tm="0">
                                          <p:val>
                                            <p:strVal val="0-#ppt_w/2"/>
                                          </p:val>
                                        </p:tav>
                                        <p:tav tm="100000">
                                          <p:val>
                                            <p:strVal val="#ppt_x"/>
                                          </p:val>
                                        </p:tav>
                                      </p:tavLst>
                                    </p:anim>
                                    <p:anim calcmode="lin" valueType="num">
                                      <p:cBhvr additive="base">
                                        <p:cTn id="43" dur="500" fill="hold"/>
                                        <p:tgtEl>
                                          <p:spTgt spid="160777"/>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60778"/>
                                        </p:tgtEl>
                                        <p:attrNameLst>
                                          <p:attrName>style.visibility</p:attrName>
                                        </p:attrNameLst>
                                      </p:cBhvr>
                                      <p:to>
                                        <p:strVal val="visible"/>
                                      </p:to>
                                    </p:set>
                                    <p:anim calcmode="lin" valueType="num">
                                      <p:cBhvr additive="base">
                                        <p:cTn id="48" dur="500" fill="hold"/>
                                        <p:tgtEl>
                                          <p:spTgt spid="160778"/>
                                        </p:tgtEl>
                                        <p:attrNameLst>
                                          <p:attrName>ppt_x</p:attrName>
                                        </p:attrNameLst>
                                      </p:cBhvr>
                                      <p:tavLst>
                                        <p:tav tm="0">
                                          <p:val>
                                            <p:strVal val="0-#ppt_w/2"/>
                                          </p:val>
                                        </p:tav>
                                        <p:tav tm="100000">
                                          <p:val>
                                            <p:strVal val="#ppt_x"/>
                                          </p:val>
                                        </p:tav>
                                      </p:tavLst>
                                    </p:anim>
                                    <p:anim calcmode="lin" valueType="num">
                                      <p:cBhvr additive="base">
                                        <p:cTn id="49" dur="500" fill="hold"/>
                                        <p:tgtEl>
                                          <p:spTgt spid="160778"/>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160779"/>
                                        </p:tgtEl>
                                        <p:attrNameLst>
                                          <p:attrName>style.visibility</p:attrName>
                                        </p:attrNameLst>
                                      </p:cBhvr>
                                      <p:to>
                                        <p:strVal val="visible"/>
                                      </p:to>
                                    </p:set>
                                    <p:anim calcmode="lin" valueType="num">
                                      <p:cBhvr additive="base">
                                        <p:cTn id="54" dur="500" fill="hold"/>
                                        <p:tgtEl>
                                          <p:spTgt spid="160779"/>
                                        </p:tgtEl>
                                        <p:attrNameLst>
                                          <p:attrName>ppt_x</p:attrName>
                                        </p:attrNameLst>
                                      </p:cBhvr>
                                      <p:tavLst>
                                        <p:tav tm="0">
                                          <p:val>
                                            <p:strVal val="0-#ppt_w/2"/>
                                          </p:val>
                                        </p:tav>
                                        <p:tav tm="100000">
                                          <p:val>
                                            <p:strVal val="#ppt_x"/>
                                          </p:val>
                                        </p:tav>
                                      </p:tavLst>
                                    </p:anim>
                                    <p:anim calcmode="lin" valueType="num">
                                      <p:cBhvr additive="base">
                                        <p:cTn id="55" dur="500" fill="hold"/>
                                        <p:tgtEl>
                                          <p:spTgt spid="160779"/>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160780"/>
                                        </p:tgtEl>
                                        <p:attrNameLst>
                                          <p:attrName>style.visibility</p:attrName>
                                        </p:attrNameLst>
                                      </p:cBhvr>
                                      <p:to>
                                        <p:strVal val="visible"/>
                                      </p:to>
                                    </p:set>
                                    <p:anim calcmode="lin" valueType="num">
                                      <p:cBhvr additive="base">
                                        <p:cTn id="60" dur="500" fill="hold"/>
                                        <p:tgtEl>
                                          <p:spTgt spid="160780"/>
                                        </p:tgtEl>
                                        <p:attrNameLst>
                                          <p:attrName>ppt_x</p:attrName>
                                        </p:attrNameLst>
                                      </p:cBhvr>
                                      <p:tavLst>
                                        <p:tav tm="0">
                                          <p:val>
                                            <p:strVal val="0-#ppt_w/2"/>
                                          </p:val>
                                        </p:tav>
                                        <p:tav tm="100000">
                                          <p:val>
                                            <p:strVal val="#ppt_x"/>
                                          </p:val>
                                        </p:tav>
                                      </p:tavLst>
                                    </p:anim>
                                    <p:anim calcmode="lin" valueType="num">
                                      <p:cBhvr additive="base">
                                        <p:cTn id="61" dur="500" fill="hold"/>
                                        <p:tgtEl>
                                          <p:spTgt spid="1607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p:bldP spid="160771" grpId="0" animBg="1"/>
      <p:bldP spid="160772" grpId="0" animBg="1"/>
      <p:bldP spid="160773" grpId="0" animBg="1"/>
      <p:bldP spid="160774" grpId="0" animBg="1"/>
      <p:bldP spid="160775" grpId="0" animBg="1"/>
      <p:bldP spid="160776" grpId="0" autoUpdateAnimBg="0"/>
      <p:bldP spid="160777" grpId="0" autoUpdateAnimBg="0"/>
      <p:bldP spid="160778" grpId="0" autoUpdateAnimBg="0"/>
      <p:bldP spid="160779" grpId="0" autoUpdateAnimBg="0"/>
      <p:bldP spid="160780"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AutoShape 2"/>
          <p:cNvSpPr>
            <a:spLocks noGrp="1" noChangeArrowheads="1"/>
          </p:cNvSpPr>
          <p:nvPr>
            <p:ph type="title"/>
          </p:nvPr>
        </p:nvSpPr>
        <p:spPr/>
        <p:txBody>
          <a:bodyPr/>
          <a:lstStyle/>
          <a:p>
            <a:pPr eaLnBrk="1" hangingPunct="1"/>
            <a:r>
              <a:rPr lang="en-US" sz="4000" smtClean="0"/>
              <a:t>OBJECTIVE </a:t>
            </a:r>
            <a:r>
              <a:rPr lang="en-US" sz="4000" b="0" smtClean="0"/>
              <a:t>(cont.)</a:t>
            </a:r>
          </a:p>
        </p:txBody>
      </p:sp>
      <p:sp>
        <p:nvSpPr>
          <p:cNvPr id="162819" name="Rectangle 3"/>
          <p:cNvSpPr>
            <a:spLocks noGrp="1" noChangeArrowheads="1"/>
          </p:cNvSpPr>
          <p:nvPr>
            <p:ph idx="1"/>
          </p:nvPr>
        </p:nvSpPr>
        <p:spPr>
          <a:xfrm>
            <a:off x="838200" y="2362200"/>
            <a:ext cx="7694613" cy="4267200"/>
          </a:xfrm>
          <a:noFill/>
        </p:spPr>
        <p:txBody>
          <a:bodyPr/>
          <a:lstStyle/>
          <a:p>
            <a:pPr eaLnBrk="1" hangingPunct="1">
              <a:buFont typeface="Wingdings" pitchFamily="80" charset="2"/>
              <a:buChar char="v"/>
            </a:pPr>
            <a:r>
              <a:rPr lang="en-US" sz="3100" dirty="0" smtClean="0"/>
              <a:t>It is much more narrowly defined than a goal.  Like the goal, the objective is tied to the need statement.</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2818"/>
                                        </p:tgtEl>
                                        <p:attrNameLst>
                                          <p:attrName>style.visibility</p:attrName>
                                        </p:attrNameLst>
                                      </p:cBhvr>
                                      <p:to>
                                        <p:strVal val="visible"/>
                                      </p:to>
                                    </p:set>
                                    <p:animEffect transition="in" filter="fade">
                                      <p:cBhvr>
                                        <p:cTn id="7" dur="500"/>
                                        <p:tgtEl>
                                          <p:spTgt spid="16281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62819">
                                            <p:txEl>
                                              <p:pRg st="0" end="0"/>
                                            </p:txEl>
                                          </p:spTgt>
                                        </p:tgtEl>
                                        <p:attrNameLst>
                                          <p:attrName>style.visibility</p:attrName>
                                        </p:attrNameLst>
                                      </p:cBhvr>
                                      <p:to>
                                        <p:strVal val="visible"/>
                                      </p:to>
                                    </p:set>
                                    <p:anim calcmode="lin" valueType="num">
                                      <p:cBhvr additive="base">
                                        <p:cTn id="10" dur="500" fill="hold"/>
                                        <p:tgtEl>
                                          <p:spTgt spid="162819">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1628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8" grpId="0"/>
      <p:bldP spid="162819"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AutoShape 2"/>
          <p:cNvSpPr>
            <a:spLocks noGrp="1" noChangeArrowheads="1"/>
          </p:cNvSpPr>
          <p:nvPr>
            <p:ph type="title"/>
          </p:nvPr>
        </p:nvSpPr>
        <p:spPr/>
        <p:txBody>
          <a:bodyPr/>
          <a:lstStyle/>
          <a:p>
            <a:pPr eaLnBrk="1" hangingPunct="1"/>
            <a:r>
              <a:rPr lang="en-US" sz="4000" smtClean="0"/>
              <a:t>Examples of Objectives:</a:t>
            </a:r>
          </a:p>
        </p:txBody>
      </p:sp>
      <p:sp>
        <p:nvSpPr>
          <p:cNvPr id="164867" name="Rectangle 3"/>
          <p:cNvSpPr>
            <a:spLocks noGrp="1" noChangeArrowheads="1"/>
          </p:cNvSpPr>
          <p:nvPr>
            <p:ph idx="1"/>
          </p:nvPr>
        </p:nvSpPr>
        <p:spPr>
          <a:xfrm>
            <a:off x="838200" y="2362200"/>
            <a:ext cx="7696200" cy="4191000"/>
          </a:xfrm>
        </p:spPr>
        <p:txBody>
          <a:bodyPr>
            <a:normAutofit/>
          </a:bodyPr>
          <a:lstStyle/>
          <a:p>
            <a:pPr eaLnBrk="1" hangingPunct="1">
              <a:spcBef>
                <a:spcPct val="0"/>
              </a:spcBef>
              <a:buFont typeface="Wingdings" pitchFamily="80" charset="2"/>
              <a:buChar char="v"/>
            </a:pPr>
            <a:r>
              <a:rPr lang="en-US" dirty="0" smtClean="0">
                <a:latin typeface="Garamond" pitchFamily="18" charset="0"/>
              </a:rPr>
              <a:t>Implement the Biodiversity Information System with the tracking of 20 unique species by 2015. </a:t>
            </a:r>
          </a:p>
          <a:p>
            <a:pPr eaLnBrk="1" hangingPunct="1">
              <a:spcBef>
                <a:spcPct val="0"/>
              </a:spcBef>
              <a:buFont typeface="Wingdings" pitchFamily="80" charset="2"/>
              <a:buChar char="v"/>
            </a:pPr>
            <a:r>
              <a:rPr lang="en-US" dirty="0" smtClean="0">
                <a:latin typeface="Garamond" pitchFamily="80" charset="0"/>
              </a:rPr>
              <a:t>Provide speeches to 20 groups each year about bio-diversity endangerment.</a:t>
            </a:r>
          </a:p>
          <a:p>
            <a:pPr eaLnBrk="1" hangingPunct="1">
              <a:spcBef>
                <a:spcPct val="0"/>
              </a:spcBef>
              <a:buFont typeface="Wingdings" pitchFamily="80" charset="2"/>
              <a:buChar char="v"/>
            </a:pPr>
            <a:r>
              <a:rPr lang="en-US" dirty="0" smtClean="0">
                <a:latin typeface="Garamond" pitchFamily="80" charset="0"/>
              </a:rPr>
              <a:t>Prepare a new study of bio-diversity threats to the region by June 30, 2013.</a:t>
            </a:r>
            <a:endParaRPr lang="en-US" sz="3200" dirty="0" smtClean="0"/>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4866"/>
                                        </p:tgtEl>
                                        <p:attrNameLst>
                                          <p:attrName>style.visibility</p:attrName>
                                        </p:attrNameLst>
                                      </p:cBhvr>
                                      <p:to>
                                        <p:strVal val="visible"/>
                                      </p:to>
                                    </p:set>
                                    <p:animEffect transition="in" filter="fade">
                                      <p:cBhvr>
                                        <p:cTn id="7" dur="500"/>
                                        <p:tgtEl>
                                          <p:spTgt spid="16486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4867">
                                            <p:txEl>
                                              <p:pRg st="0" end="0"/>
                                            </p:txEl>
                                          </p:spTgt>
                                        </p:tgtEl>
                                        <p:attrNameLst>
                                          <p:attrName>style.visibility</p:attrName>
                                        </p:attrNameLst>
                                      </p:cBhvr>
                                      <p:to>
                                        <p:strVal val="visible"/>
                                      </p:to>
                                    </p:set>
                                    <p:animEffect transition="in" filter="wipe(left)">
                                      <p:cBhvr>
                                        <p:cTn id="11" dur="500"/>
                                        <p:tgtEl>
                                          <p:spTgt spid="164867">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4867">
                                            <p:txEl>
                                              <p:pRg st="1" end="1"/>
                                            </p:txEl>
                                          </p:spTgt>
                                        </p:tgtEl>
                                        <p:attrNameLst>
                                          <p:attrName>style.visibility</p:attrName>
                                        </p:attrNameLst>
                                      </p:cBhvr>
                                      <p:to>
                                        <p:strVal val="visible"/>
                                      </p:to>
                                    </p:set>
                                    <p:animEffect transition="in" filter="wipe(left)">
                                      <p:cBhvr>
                                        <p:cTn id="15" dur="500"/>
                                        <p:tgtEl>
                                          <p:spTgt spid="164867">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4867">
                                            <p:txEl>
                                              <p:pRg st="2" end="2"/>
                                            </p:txEl>
                                          </p:spTgt>
                                        </p:tgtEl>
                                        <p:attrNameLst>
                                          <p:attrName>style.visibility</p:attrName>
                                        </p:attrNameLst>
                                      </p:cBhvr>
                                      <p:to>
                                        <p:strVal val="visible"/>
                                      </p:to>
                                    </p:set>
                                    <p:animEffect transition="in" filter="wipe(left)">
                                      <p:cBhvr>
                                        <p:cTn id="19" dur="500"/>
                                        <p:tgtEl>
                                          <p:spTgt spid="164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p:bldP spid="164867" grpId="0" build="p" autoUpdateAnimBg="0"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AutoShape 2"/>
          <p:cNvSpPr>
            <a:spLocks noGrp="1" noChangeArrowheads="1"/>
          </p:cNvSpPr>
          <p:nvPr>
            <p:ph type="title"/>
          </p:nvPr>
        </p:nvSpPr>
        <p:spPr>
          <a:xfrm>
            <a:off x="381000" y="152400"/>
            <a:ext cx="8305800" cy="838200"/>
          </a:xfrm>
        </p:spPr>
        <p:txBody>
          <a:bodyPr/>
          <a:lstStyle/>
          <a:p>
            <a:pPr algn="ctr" eaLnBrk="1" hangingPunct="1"/>
            <a:r>
              <a:rPr lang="en-US" sz="3200" smtClean="0"/>
              <a:t>Program Plan Chart</a:t>
            </a:r>
          </a:p>
        </p:txBody>
      </p:sp>
      <p:sp>
        <p:nvSpPr>
          <p:cNvPr id="166917" name="Oval 5"/>
          <p:cNvSpPr>
            <a:spLocks noChangeArrowheads="1"/>
          </p:cNvSpPr>
          <p:nvPr/>
        </p:nvSpPr>
        <p:spPr bwMode="auto">
          <a:xfrm>
            <a:off x="3805238" y="1028700"/>
            <a:ext cx="1179512" cy="749300"/>
          </a:xfrm>
          <a:prstGeom prst="ellipse">
            <a:avLst/>
          </a:prstGeom>
          <a:solidFill>
            <a:srgbClr val="FFFFFF"/>
          </a:solidFill>
          <a:ln w="9525">
            <a:solidFill>
              <a:srgbClr val="000000"/>
            </a:solidFill>
            <a:round/>
            <a:headEnd/>
            <a:tailEnd/>
          </a:ln>
        </p:spPr>
        <p:txBody>
          <a:bodyPr/>
          <a:lstStyle/>
          <a:p>
            <a:endParaRPr lang="en-US"/>
          </a:p>
        </p:txBody>
      </p:sp>
      <p:sp>
        <p:nvSpPr>
          <p:cNvPr id="166918" name="Text Box 6"/>
          <p:cNvSpPr txBox="1">
            <a:spLocks noChangeArrowheads="1"/>
          </p:cNvSpPr>
          <p:nvPr/>
        </p:nvSpPr>
        <p:spPr bwMode="auto">
          <a:xfrm>
            <a:off x="3919538" y="1257300"/>
            <a:ext cx="965200" cy="320675"/>
          </a:xfrm>
          <a:prstGeom prst="rect">
            <a:avLst/>
          </a:prstGeom>
          <a:solidFill>
            <a:srgbClr val="FFFFFF"/>
          </a:solidFill>
          <a:ln w="9525">
            <a:noFill/>
            <a:miter lim="800000"/>
            <a:headEnd/>
            <a:tailEnd/>
          </a:ln>
        </p:spPr>
        <p:txBody>
          <a:bodyPr lIns="85954" tIns="42977" rIns="85954" bIns="42977"/>
          <a:lstStyle/>
          <a:p>
            <a:pPr algn="ctr"/>
            <a:r>
              <a:rPr lang="en-US" sz="1300">
                <a:latin typeface="Times New Roman" pitchFamily="80" charset="0"/>
              </a:rPr>
              <a:t>Mission</a:t>
            </a:r>
            <a:endParaRPr lang="en-US"/>
          </a:p>
        </p:txBody>
      </p:sp>
      <p:sp>
        <p:nvSpPr>
          <p:cNvPr id="166919" name="Oval 7"/>
          <p:cNvSpPr>
            <a:spLocks noChangeArrowheads="1"/>
          </p:cNvSpPr>
          <p:nvPr/>
        </p:nvSpPr>
        <p:spPr bwMode="auto">
          <a:xfrm>
            <a:off x="2328863" y="3557588"/>
            <a:ext cx="1177925" cy="749300"/>
          </a:xfrm>
          <a:prstGeom prst="ellipse">
            <a:avLst/>
          </a:prstGeom>
          <a:solidFill>
            <a:srgbClr val="FFFFFF"/>
          </a:solidFill>
          <a:ln w="9525">
            <a:solidFill>
              <a:srgbClr val="000000"/>
            </a:solidFill>
            <a:round/>
            <a:headEnd/>
            <a:tailEnd/>
          </a:ln>
        </p:spPr>
        <p:txBody>
          <a:bodyPr/>
          <a:lstStyle/>
          <a:p>
            <a:endParaRPr lang="en-US"/>
          </a:p>
        </p:txBody>
      </p:sp>
      <p:sp>
        <p:nvSpPr>
          <p:cNvPr id="166920" name="Text Box 8"/>
          <p:cNvSpPr txBox="1">
            <a:spLocks noChangeArrowheads="1"/>
          </p:cNvSpPr>
          <p:nvPr/>
        </p:nvSpPr>
        <p:spPr bwMode="auto">
          <a:xfrm>
            <a:off x="2433638" y="3771900"/>
            <a:ext cx="965200" cy="319088"/>
          </a:xfrm>
          <a:prstGeom prst="rect">
            <a:avLst/>
          </a:prstGeom>
          <a:solidFill>
            <a:srgbClr val="FFFFFF"/>
          </a:solidFill>
          <a:ln w="9525">
            <a:noFill/>
            <a:miter lim="800000"/>
            <a:headEnd/>
            <a:tailEnd/>
          </a:ln>
        </p:spPr>
        <p:txBody>
          <a:bodyPr lIns="85954" tIns="42977" rIns="85954" bIns="42977"/>
          <a:lstStyle/>
          <a:p>
            <a:pPr algn="ctr"/>
            <a:r>
              <a:rPr lang="en-US" sz="1300">
                <a:latin typeface="Times New Roman" pitchFamily="80" charset="0"/>
              </a:rPr>
              <a:t>Goal #1</a:t>
            </a:r>
            <a:endParaRPr lang="en-US"/>
          </a:p>
        </p:txBody>
      </p:sp>
      <p:sp>
        <p:nvSpPr>
          <p:cNvPr id="166921" name="Oval 9"/>
          <p:cNvSpPr>
            <a:spLocks noChangeArrowheads="1"/>
          </p:cNvSpPr>
          <p:nvPr/>
        </p:nvSpPr>
        <p:spPr bwMode="auto">
          <a:xfrm>
            <a:off x="5005388" y="3557588"/>
            <a:ext cx="1179512" cy="749300"/>
          </a:xfrm>
          <a:prstGeom prst="ellipse">
            <a:avLst/>
          </a:prstGeom>
          <a:solidFill>
            <a:srgbClr val="FFFFFF"/>
          </a:solidFill>
          <a:ln w="9525">
            <a:solidFill>
              <a:srgbClr val="000000"/>
            </a:solidFill>
            <a:round/>
            <a:headEnd/>
            <a:tailEnd/>
          </a:ln>
        </p:spPr>
        <p:txBody>
          <a:bodyPr/>
          <a:lstStyle/>
          <a:p>
            <a:endParaRPr lang="en-US"/>
          </a:p>
        </p:txBody>
      </p:sp>
      <p:sp>
        <p:nvSpPr>
          <p:cNvPr id="166922" name="Text Box 10"/>
          <p:cNvSpPr txBox="1">
            <a:spLocks noChangeArrowheads="1"/>
          </p:cNvSpPr>
          <p:nvPr/>
        </p:nvSpPr>
        <p:spPr bwMode="auto">
          <a:xfrm>
            <a:off x="5113338" y="3771900"/>
            <a:ext cx="963612" cy="319088"/>
          </a:xfrm>
          <a:prstGeom prst="rect">
            <a:avLst/>
          </a:prstGeom>
          <a:solidFill>
            <a:srgbClr val="FFFFFF"/>
          </a:solidFill>
          <a:ln w="9525">
            <a:noFill/>
            <a:miter lim="800000"/>
            <a:headEnd/>
            <a:tailEnd/>
          </a:ln>
        </p:spPr>
        <p:txBody>
          <a:bodyPr lIns="85954" tIns="42977" rIns="85954" bIns="42977"/>
          <a:lstStyle/>
          <a:p>
            <a:pPr algn="ctr"/>
            <a:r>
              <a:rPr lang="en-US" sz="1300">
                <a:latin typeface="Times New Roman" pitchFamily="80" charset="0"/>
              </a:rPr>
              <a:t>Goal #2</a:t>
            </a:r>
          </a:p>
          <a:p>
            <a:endParaRPr lang="en-US"/>
          </a:p>
        </p:txBody>
      </p:sp>
      <p:sp>
        <p:nvSpPr>
          <p:cNvPr id="166923" name="Oval 11"/>
          <p:cNvSpPr>
            <a:spLocks noChangeArrowheads="1"/>
          </p:cNvSpPr>
          <p:nvPr/>
        </p:nvSpPr>
        <p:spPr bwMode="auto">
          <a:xfrm>
            <a:off x="1147763" y="4733925"/>
            <a:ext cx="1393825" cy="673100"/>
          </a:xfrm>
          <a:prstGeom prst="ellipse">
            <a:avLst/>
          </a:prstGeom>
          <a:solidFill>
            <a:srgbClr val="FFFFFF"/>
          </a:solidFill>
          <a:ln w="9525">
            <a:solidFill>
              <a:srgbClr val="000000"/>
            </a:solidFill>
            <a:round/>
            <a:headEnd/>
            <a:tailEnd/>
          </a:ln>
        </p:spPr>
        <p:txBody>
          <a:bodyPr/>
          <a:lstStyle/>
          <a:p>
            <a:endParaRPr lang="en-US"/>
          </a:p>
        </p:txBody>
      </p:sp>
      <p:sp>
        <p:nvSpPr>
          <p:cNvPr id="166924" name="Text Box 12"/>
          <p:cNvSpPr txBox="1">
            <a:spLocks noChangeArrowheads="1"/>
          </p:cNvSpPr>
          <p:nvPr/>
        </p:nvSpPr>
        <p:spPr bwMode="auto">
          <a:xfrm>
            <a:off x="1363663" y="4867275"/>
            <a:ext cx="965200" cy="430213"/>
          </a:xfrm>
          <a:prstGeom prst="rect">
            <a:avLst/>
          </a:prstGeom>
          <a:solidFill>
            <a:srgbClr val="FFFFFF"/>
          </a:solidFill>
          <a:ln w="9525">
            <a:noFill/>
            <a:miter lim="800000"/>
            <a:headEnd/>
            <a:tailEnd/>
          </a:ln>
        </p:spPr>
        <p:txBody>
          <a:bodyPr lIns="85954" tIns="42977" rIns="85954" bIns="42977"/>
          <a:lstStyle/>
          <a:p>
            <a:pPr algn="ctr"/>
            <a:r>
              <a:rPr lang="en-US" sz="1300">
                <a:latin typeface="Times New Roman" pitchFamily="80" charset="0"/>
              </a:rPr>
              <a:t>Objective #1a</a:t>
            </a:r>
            <a:endParaRPr lang="en-US"/>
          </a:p>
        </p:txBody>
      </p:sp>
      <p:sp>
        <p:nvSpPr>
          <p:cNvPr id="166925" name="Oval 13"/>
          <p:cNvSpPr>
            <a:spLocks noChangeArrowheads="1"/>
          </p:cNvSpPr>
          <p:nvPr/>
        </p:nvSpPr>
        <p:spPr bwMode="auto">
          <a:xfrm>
            <a:off x="2084388" y="5592763"/>
            <a:ext cx="1393825" cy="671512"/>
          </a:xfrm>
          <a:prstGeom prst="ellipse">
            <a:avLst/>
          </a:prstGeom>
          <a:solidFill>
            <a:srgbClr val="FFFFFF"/>
          </a:solidFill>
          <a:ln w="9525">
            <a:solidFill>
              <a:srgbClr val="000000"/>
            </a:solidFill>
            <a:round/>
            <a:headEnd/>
            <a:tailEnd/>
          </a:ln>
        </p:spPr>
        <p:txBody>
          <a:bodyPr/>
          <a:lstStyle/>
          <a:p>
            <a:endParaRPr lang="en-US"/>
          </a:p>
        </p:txBody>
      </p:sp>
      <p:sp>
        <p:nvSpPr>
          <p:cNvPr id="166926" name="Oval 14"/>
          <p:cNvSpPr>
            <a:spLocks noChangeArrowheads="1"/>
          </p:cNvSpPr>
          <p:nvPr/>
        </p:nvSpPr>
        <p:spPr bwMode="auto">
          <a:xfrm>
            <a:off x="3078163" y="4733925"/>
            <a:ext cx="1392237" cy="673100"/>
          </a:xfrm>
          <a:prstGeom prst="ellipse">
            <a:avLst/>
          </a:prstGeom>
          <a:solidFill>
            <a:srgbClr val="FFFFFF"/>
          </a:solidFill>
          <a:ln w="9525">
            <a:solidFill>
              <a:srgbClr val="000000"/>
            </a:solidFill>
            <a:round/>
            <a:headEnd/>
            <a:tailEnd/>
          </a:ln>
        </p:spPr>
        <p:txBody>
          <a:bodyPr/>
          <a:lstStyle/>
          <a:p>
            <a:endParaRPr lang="en-US"/>
          </a:p>
        </p:txBody>
      </p:sp>
      <p:sp>
        <p:nvSpPr>
          <p:cNvPr id="166927" name="Text Box 15"/>
          <p:cNvSpPr txBox="1">
            <a:spLocks noChangeArrowheads="1"/>
          </p:cNvSpPr>
          <p:nvPr/>
        </p:nvSpPr>
        <p:spPr bwMode="auto">
          <a:xfrm>
            <a:off x="2328863" y="5699125"/>
            <a:ext cx="962025" cy="430213"/>
          </a:xfrm>
          <a:prstGeom prst="rect">
            <a:avLst/>
          </a:prstGeom>
          <a:solidFill>
            <a:srgbClr val="FFFFFF"/>
          </a:solidFill>
          <a:ln w="9525">
            <a:noFill/>
            <a:miter lim="800000"/>
            <a:headEnd/>
            <a:tailEnd/>
          </a:ln>
        </p:spPr>
        <p:txBody>
          <a:bodyPr lIns="85954" tIns="42977" rIns="85954" bIns="42977"/>
          <a:lstStyle/>
          <a:p>
            <a:pPr algn="ctr"/>
            <a:r>
              <a:rPr lang="en-US" sz="1300">
                <a:latin typeface="Times New Roman" pitchFamily="80" charset="0"/>
              </a:rPr>
              <a:t>Objective #1b</a:t>
            </a:r>
            <a:endParaRPr lang="en-US"/>
          </a:p>
        </p:txBody>
      </p:sp>
      <p:sp>
        <p:nvSpPr>
          <p:cNvPr id="166928" name="Text Box 16"/>
          <p:cNvSpPr txBox="1">
            <a:spLocks noChangeArrowheads="1"/>
          </p:cNvSpPr>
          <p:nvPr/>
        </p:nvSpPr>
        <p:spPr bwMode="auto">
          <a:xfrm>
            <a:off x="3290888" y="4843463"/>
            <a:ext cx="965200" cy="430212"/>
          </a:xfrm>
          <a:prstGeom prst="rect">
            <a:avLst/>
          </a:prstGeom>
          <a:solidFill>
            <a:srgbClr val="FFFFFF"/>
          </a:solidFill>
          <a:ln w="9525">
            <a:noFill/>
            <a:miter lim="800000"/>
            <a:headEnd/>
            <a:tailEnd/>
          </a:ln>
        </p:spPr>
        <p:txBody>
          <a:bodyPr lIns="85954" tIns="42977" rIns="85954" bIns="42977"/>
          <a:lstStyle/>
          <a:p>
            <a:pPr algn="ctr"/>
            <a:r>
              <a:rPr lang="en-US" sz="1300">
                <a:latin typeface="Times New Roman" pitchFamily="80" charset="0"/>
              </a:rPr>
              <a:t>Objective #1c</a:t>
            </a:r>
            <a:endParaRPr lang="en-US"/>
          </a:p>
        </p:txBody>
      </p:sp>
      <p:sp>
        <p:nvSpPr>
          <p:cNvPr id="166929" name="Oval 17"/>
          <p:cNvSpPr>
            <a:spLocks noChangeArrowheads="1"/>
          </p:cNvSpPr>
          <p:nvPr/>
        </p:nvSpPr>
        <p:spPr bwMode="auto">
          <a:xfrm>
            <a:off x="5005388" y="4843463"/>
            <a:ext cx="1393825" cy="668337"/>
          </a:xfrm>
          <a:prstGeom prst="ellipse">
            <a:avLst/>
          </a:prstGeom>
          <a:solidFill>
            <a:srgbClr val="FFFFFF"/>
          </a:solidFill>
          <a:ln w="9525">
            <a:solidFill>
              <a:srgbClr val="000000"/>
            </a:solidFill>
            <a:round/>
            <a:headEnd/>
            <a:tailEnd/>
          </a:ln>
        </p:spPr>
        <p:txBody>
          <a:bodyPr/>
          <a:lstStyle/>
          <a:p>
            <a:endParaRPr lang="en-US"/>
          </a:p>
        </p:txBody>
      </p:sp>
      <p:sp>
        <p:nvSpPr>
          <p:cNvPr id="166930" name="Oval 18"/>
          <p:cNvSpPr>
            <a:spLocks noChangeArrowheads="1"/>
          </p:cNvSpPr>
          <p:nvPr/>
        </p:nvSpPr>
        <p:spPr bwMode="auto">
          <a:xfrm>
            <a:off x="6615113" y="4733925"/>
            <a:ext cx="1390650" cy="671513"/>
          </a:xfrm>
          <a:prstGeom prst="ellipse">
            <a:avLst/>
          </a:prstGeom>
          <a:solidFill>
            <a:srgbClr val="FFFFFF"/>
          </a:solidFill>
          <a:ln w="9525">
            <a:solidFill>
              <a:srgbClr val="000000"/>
            </a:solidFill>
            <a:round/>
            <a:headEnd/>
            <a:tailEnd/>
          </a:ln>
        </p:spPr>
        <p:txBody>
          <a:bodyPr/>
          <a:lstStyle/>
          <a:p>
            <a:endParaRPr lang="en-US"/>
          </a:p>
        </p:txBody>
      </p:sp>
      <p:sp>
        <p:nvSpPr>
          <p:cNvPr id="166931" name="Text Box 19"/>
          <p:cNvSpPr txBox="1">
            <a:spLocks noChangeArrowheads="1"/>
          </p:cNvSpPr>
          <p:nvPr/>
        </p:nvSpPr>
        <p:spPr bwMode="auto">
          <a:xfrm>
            <a:off x="5219700" y="4949825"/>
            <a:ext cx="965200" cy="428625"/>
          </a:xfrm>
          <a:prstGeom prst="rect">
            <a:avLst/>
          </a:prstGeom>
          <a:solidFill>
            <a:srgbClr val="FFFFFF"/>
          </a:solidFill>
          <a:ln w="9525">
            <a:noFill/>
            <a:miter lim="800000"/>
            <a:headEnd/>
            <a:tailEnd/>
          </a:ln>
        </p:spPr>
        <p:txBody>
          <a:bodyPr lIns="85954" tIns="42977" rIns="85954" bIns="42977"/>
          <a:lstStyle/>
          <a:p>
            <a:pPr algn="ctr"/>
            <a:r>
              <a:rPr lang="en-US" sz="1300">
                <a:latin typeface="Times New Roman" pitchFamily="80" charset="0"/>
              </a:rPr>
              <a:t>Objective #2a</a:t>
            </a:r>
            <a:endParaRPr lang="en-US"/>
          </a:p>
        </p:txBody>
      </p:sp>
      <p:sp>
        <p:nvSpPr>
          <p:cNvPr id="166932" name="Text Box 20"/>
          <p:cNvSpPr txBox="1">
            <a:spLocks noChangeArrowheads="1"/>
          </p:cNvSpPr>
          <p:nvPr/>
        </p:nvSpPr>
        <p:spPr bwMode="auto">
          <a:xfrm>
            <a:off x="6827838" y="4843463"/>
            <a:ext cx="963612" cy="430212"/>
          </a:xfrm>
          <a:prstGeom prst="rect">
            <a:avLst/>
          </a:prstGeom>
          <a:solidFill>
            <a:srgbClr val="FFFFFF"/>
          </a:solidFill>
          <a:ln w="9525">
            <a:noFill/>
            <a:miter lim="800000"/>
            <a:headEnd/>
            <a:tailEnd/>
          </a:ln>
        </p:spPr>
        <p:txBody>
          <a:bodyPr lIns="85954" tIns="42977" rIns="85954" bIns="42977"/>
          <a:lstStyle/>
          <a:p>
            <a:pPr algn="ctr"/>
            <a:r>
              <a:rPr lang="en-US" sz="1300">
                <a:latin typeface="Times New Roman" pitchFamily="80" charset="0"/>
              </a:rPr>
              <a:t>Objective #2b</a:t>
            </a:r>
            <a:endParaRPr lang="en-US"/>
          </a:p>
        </p:txBody>
      </p:sp>
      <p:cxnSp>
        <p:nvCxnSpPr>
          <p:cNvPr id="166933" name="AutoShape 21"/>
          <p:cNvCxnSpPr>
            <a:cxnSpLocks noChangeShapeType="1"/>
          </p:cNvCxnSpPr>
          <p:nvPr/>
        </p:nvCxnSpPr>
        <p:spPr bwMode="auto">
          <a:xfrm>
            <a:off x="6011863" y="4197350"/>
            <a:ext cx="1244600" cy="531813"/>
          </a:xfrm>
          <a:prstGeom prst="straightConnector1">
            <a:avLst/>
          </a:prstGeom>
          <a:noFill/>
          <a:ln w="9525">
            <a:solidFill>
              <a:srgbClr val="000000"/>
            </a:solidFill>
            <a:round/>
            <a:headEnd/>
            <a:tailEnd/>
          </a:ln>
        </p:spPr>
      </p:cxnSp>
      <p:cxnSp>
        <p:nvCxnSpPr>
          <p:cNvPr id="166934" name="AutoShape 22"/>
          <p:cNvCxnSpPr>
            <a:cxnSpLocks noChangeShapeType="1"/>
          </p:cNvCxnSpPr>
          <p:nvPr/>
        </p:nvCxnSpPr>
        <p:spPr bwMode="auto">
          <a:xfrm flipH="1">
            <a:off x="2917825" y="2727325"/>
            <a:ext cx="1487488" cy="830263"/>
          </a:xfrm>
          <a:prstGeom prst="straightConnector1">
            <a:avLst/>
          </a:prstGeom>
          <a:noFill/>
          <a:ln w="9525">
            <a:solidFill>
              <a:srgbClr val="000000"/>
            </a:solidFill>
            <a:round/>
            <a:headEnd/>
            <a:tailEnd/>
          </a:ln>
        </p:spPr>
      </p:cxnSp>
      <p:cxnSp>
        <p:nvCxnSpPr>
          <p:cNvPr id="166935" name="AutoShape 23"/>
          <p:cNvCxnSpPr>
            <a:cxnSpLocks noChangeShapeType="1"/>
          </p:cNvCxnSpPr>
          <p:nvPr/>
        </p:nvCxnSpPr>
        <p:spPr bwMode="auto">
          <a:xfrm>
            <a:off x="4405313" y="2727325"/>
            <a:ext cx="1189037" cy="830263"/>
          </a:xfrm>
          <a:prstGeom prst="straightConnector1">
            <a:avLst/>
          </a:prstGeom>
          <a:noFill/>
          <a:ln w="9525">
            <a:solidFill>
              <a:srgbClr val="000000"/>
            </a:solidFill>
            <a:round/>
            <a:headEnd/>
            <a:tailEnd/>
          </a:ln>
        </p:spPr>
      </p:cxnSp>
      <p:cxnSp>
        <p:nvCxnSpPr>
          <p:cNvPr id="166936" name="AutoShape 24"/>
          <p:cNvCxnSpPr>
            <a:cxnSpLocks noChangeShapeType="1"/>
          </p:cNvCxnSpPr>
          <p:nvPr/>
        </p:nvCxnSpPr>
        <p:spPr bwMode="auto">
          <a:xfrm flipH="1">
            <a:off x="1844675" y="4306888"/>
            <a:ext cx="1073150" cy="427037"/>
          </a:xfrm>
          <a:prstGeom prst="straightConnector1">
            <a:avLst/>
          </a:prstGeom>
          <a:noFill/>
          <a:ln w="9525">
            <a:solidFill>
              <a:srgbClr val="000000"/>
            </a:solidFill>
            <a:round/>
            <a:headEnd/>
            <a:tailEnd/>
          </a:ln>
        </p:spPr>
      </p:cxnSp>
      <p:cxnSp>
        <p:nvCxnSpPr>
          <p:cNvPr id="166937" name="AutoShape 25"/>
          <p:cNvCxnSpPr>
            <a:cxnSpLocks noChangeShapeType="1"/>
          </p:cNvCxnSpPr>
          <p:nvPr/>
        </p:nvCxnSpPr>
        <p:spPr bwMode="auto">
          <a:xfrm>
            <a:off x="2917825" y="4306888"/>
            <a:ext cx="857250" cy="427037"/>
          </a:xfrm>
          <a:prstGeom prst="straightConnector1">
            <a:avLst/>
          </a:prstGeom>
          <a:noFill/>
          <a:ln w="9525">
            <a:solidFill>
              <a:srgbClr val="000000"/>
            </a:solidFill>
            <a:round/>
            <a:headEnd/>
            <a:tailEnd/>
          </a:ln>
        </p:spPr>
      </p:cxnSp>
      <p:cxnSp>
        <p:nvCxnSpPr>
          <p:cNvPr id="166938" name="AutoShape 26"/>
          <p:cNvCxnSpPr>
            <a:cxnSpLocks noChangeShapeType="1"/>
          </p:cNvCxnSpPr>
          <p:nvPr/>
        </p:nvCxnSpPr>
        <p:spPr bwMode="auto">
          <a:xfrm flipH="1">
            <a:off x="2781300" y="4306888"/>
            <a:ext cx="136525" cy="1285875"/>
          </a:xfrm>
          <a:prstGeom prst="straightConnector1">
            <a:avLst/>
          </a:prstGeom>
          <a:noFill/>
          <a:ln w="9525">
            <a:solidFill>
              <a:srgbClr val="000000"/>
            </a:solidFill>
            <a:round/>
            <a:headEnd/>
            <a:tailEnd/>
          </a:ln>
        </p:spPr>
      </p:cxnSp>
      <p:cxnSp>
        <p:nvCxnSpPr>
          <p:cNvPr id="166939" name="AutoShape 27"/>
          <p:cNvCxnSpPr>
            <a:cxnSpLocks noChangeShapeType="1"/>
          </p:cNvCxnSpPr>
          <p:nvPr/>
        </p:nvCxnSpPr>
        <p:spPr bwMode="auto">
          <a:xfrm>
            <a:off x="5594350" y="4306888"/>
            <a:ext cx="107950" cy="536575"/>
          </a:xfrm>
          <a:prstGeom prst="straightConnector1">
            <a:avLst/>
          </a:prstGeom>
          <a:noFill/>
          <a:ln w="9525">
            <a:solidFill>
              <a:srgbClr val="000000"/>
            </a:solidFill>
            <a:round/>
            <a:headEnd/>
            <a:tailEnd/>
          </a:ln>
        </p:spPr>
      </p:cxnSp>
      <p:cxnSp>
        <p:nvCxnSpPr>
          <p:cNvPr id="166940" name="AutoShape 28"/>
          <p:cNvCxnSpPr>
            <a:cxnSpLocks noChangeShapeType="1"/>
          </p:cNvCxnSpPr>
          <p:nvPr/>
        </p:nvCxnSpPr>
        <p:spPr bwMode="auto">
          <a:xfrm>
            <a:off x="4395788" y="1778000"/>
            <a:ext cx="9525" cy="377825"/>
          </a:xfrm>
          <a:prstGeom prst="straightConnector1">
            <a:avLst/>
          </a:prstGeom>
          <a:noFill/>
          <a:ln w="9525">
            <a:solidFill>
              <a:srgbClr val="000000"/>
            </a:solidFill>
            <a:round/>
            <a:headEnd/>
            <a:tailEnd/>
          </a:ln>
        </p:spPr>
      </p:cxnSp>
      <p:sp>
        <p:nvSpPr>
          <p:cNvPr id="166941" name="Oval 29"/>
          <p:cNvSpPr>
            <a:spLocks noChangeArrowheads="1"/>
          </p:cNvSpPr>
          <p:nvPr/>
        </p:nvSpPr>
        <p:spPr bwMode="auto">
          <a:xfrm>
            <a:off x="3733800" y="2133600"/>
            <a:ext cx="1295400" cy="685800"/>
          </a:xfrm>
          <a:prstGeom prst="ellipse">
            <a:avLst/>
          </a:prstGeom>
          <a:solidFill>
            <a:srgbClr val="FFFFFF"/>
          </a:solidFill>
          <a:ln w="9525">
            <a:solidFill>
              <a:srgbClr val="000000"/>
            </a:solidFill>
            <a:round/>
            <a:headEnd/>
            <a:tailEnd/>
          </a:ln>
        </p:spPr>
        <p:txBody>
          <a:bodyPr/>
          <a:lstStyle/>
          <a:p>
            <a:endParaRPr lang="en-US"/>
          </a:p>
        </p:txBody>
      </p:sp>
      <p:sp>
        <p:nvSpPr>
          <p:cNvPr id="166942" name="Text Box 30"/>
          <p:cNvSpPr txBox="1">
            <a:spLocks noChangeArrowheads="1"/>
          </p:cNvSpPr>
          <p:nvPr/>
        </p:nvSpPr>
        <p:spPr bwMode="auto">
          <a:xfrm>
            <a:off x="3962400" y="2286000"/>
            <a:ext cx="887413" cy="342900"/>
          </a:xfrm>
          <a:prstGeom prst="rect">
            <a:avLst/>
          </a:prstGeom>
          <a:solidFill>
            <a:srgbClr val="FFFFFF"/>
          </a:solidFill>
          <a:ln w="9525">
            <a:noFill/>
            <a:miter lim="800000"/>
            <a:headEnd/>
            <a:tailEnd/>
          </a:ln>
        </p:spPr>
        <p:txBody>
          <a:bodyPr/>
          <a:lstStyle/>
          <a:p>
            <a:pPr algn="ctr"/>
            <a:r>
              <a:rPr lang="en-US" sz="1300">
                <a:latin typeface="Times New Roman" pitchFamily="80" charset="0"/>
              </a:rPr>
              <a:t>Needs Statement</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3.33333E-6 9.70874E-8 C 0.06892 9.70874E-8 0.125 0.07466 0.125 0.16667 C 0.125 0.25867 0.06892 0.33333 3.33333E-6 0.33333 C -0.06893 0.33333 -0.125 0.25867 -0.125 0.16667 C -0.125 0.07466 -0.06893 9.70874E-8 3.33333E-6 9.70874E-8 Z " pathEditMode="relative" rAng="0" ptsTypes="fffff">
                                      <p:cBhvr>
                                        <p:cTn id="6" dur="2000" fill="hold"/>
                                        <p:tgtEl>
                                          <p:spTgt spid="166914"/>
                                        </p:tgtEl>
                                        <p:attrNameLst>
                                          <p:attrName>ppt_x</p:attrName>
                                          <p:attrName>ppt_y</p:attrName>
                                        </p:attrNameLst>
                                      </p:cBhvr>
                                      <p:rCtr x="0" y="167"/>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69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69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69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69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69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69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69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69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69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69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69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69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69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69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69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69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69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69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69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69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69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69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69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69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6693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669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p:bldP spid="166917" grpId="0" animBg="1"/>
      <p:bldP spid="166918" grpId="0" animBg="1"/>
      <p:bldP spid="166919" grpId="0" animBg="1"/>
      <p:bldP spid="166920" grpId="0" animBg="1"/>
      <p:bldP spid="166921" grpId="0" animBg="1"/>
      <p:bldP spid="166922" grpId="0" animBg="1"/>
      <p:bldP spid="166923" grpId="0" animBg="1"/>
      <p:bldP spid="166924" grpId="0" animBg="1"/>
      <p:bldP spid="166925" grpId="0" animBg="1"/>
      <p:bldP spid="166926" grpId="0" animBg="1"/>
      <p:bldP spid="166927" grpId="0" animBg="1"/>
      <p:bldP spid="166928" grpId="0" animBg="1"/>
      <p:bldP spid="166929" grpId="0" animBg="1"/>
      <p:bldP spid="166930" grpId="0" animBg="1"/>
      <p:bldP spid="166931" grpId="0" animBg="1"/>
      <p:bldP spid="166932" grpId="0" animBg="1"/>
      <p:bldP spid="166941" grpId="0" animBg="1"/>
      <p:bldP spid="16694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ctrTitle"/>
          </p:nvPr>
        </p:nvSpPr>
        <p:spPr/>
        <p:txBody>
          <a:bodyPr/>
          <a:lstStyle/>
          <a:p>
            <a:pPr eaLnBrk="1" hangingPunct="1"/>
            <a:r>
              <a:rPr lang="en-US" sz="4400" smtClean="0"/>
              <a:t>What is a Method?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I’m From:</a:t>
            </a:r>
            <a:endParaRPr lang="en-US" dirty="0"/>
          </a:p>
        </p:txBody>
      </p:sp>
      <p:pic>
        <p:nvPicPr>
          <p:cNvPr id="4" name="Content Placeholder 3" descr="19650_344865150069_1685397_n.jpg"/>
          <p:cNvPicPr>
            <a:picLocks noGrp="1" noChangeAspect="1"/>
          </p:cNvPicPr>
          <p:nvPr>
            <p:ph idx="1"/>
          </p:nvPr>
        </p:nvPicPr>
        <p:blipFill>
          <a:blip r:embed="rId3" cstate="print"/>
          <a:stretch>
            <a:fillRect/>
          </a:stretch>
        </p:blipFill>
        <p:spPr>
          <a:xfrm>
            <a:off x="977900" y="2017712"/>
            <a:ext cx="7188200" cy="414020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AutoShape 2"/>
          <p:cNvSpPr>
            <a:spLocks noGrp="1" noChangeArrowheads="1"/>
          </p:cNvSpPr>
          <p:nvPr>
            <p:ph type="title"/>
          </p:nvPr>
        </p:nvSpPr>
        <p:spPr/>
        <p:txBody>
          <a:bodyPr/>
          <a:lstStyle/>
          <a:p>
            <a:pPr eaLnBrk="1" hangingPunct="1"/>
            <a:r>
              <a:rPr lang="en-US" sz="4000" smtClean="0"/>
              <a:t>METHOD</a:t>
            </a:r>
          </a:p>
        </p:txBody>
      </p:sp>
      <p:sp>
        <p:nvSpPr>
          <p:cNvPr id="169987" name="Rectangle 3"/>
          <p:cNvSpPr>
            <a:spLocks noGrp="1" noChangeArrowheads="1"/>
          </p:cNvSpPr>
          <p:nvPr>
            <p:ph idx="1"/>
          </p:nvPr>
        </p:nvSpPr>
        <p:spPr>
          <a:xfrm>
            <a:off x="838200" y="2362200"/>
            <a:ext cx="7694613" cy="4038600"/>
          </a:xfrm>
        </p:spPr>
        <p:txBody>
          <a:bodyPr>
            <a:normAutofit/>
          </a:bodyPr>
          <a:lstStyle/>
          <a:p>
            <a:pPr eaLnBrk="1" hangingPunct="1">
              <a:spcBef>
                <a:spcPct val="0"/>
              </a:spcBef>
              <a:buFont typeface="Wingdings" pitchFamily="80" charset="2"/>
              <a:buChar char="v"/>
            </a:pPr>
            <a:r>
              <a:rPr lang="en-US" sz="2700" dirty="0" smtClean="0"/>
              <a:t>A method is a detailed description of the activities to be implemented to achieve the ends specified in the objectives.</a:t>
            </a:r>
          </a:p>
          <a:p>
            <a:pPr eaLnBrk="1" hangingPunct="1">
              <a:lnSpc>
                <a:spcPct val="80000"/>
              </a:lnSpc>
            </a:pPr>
            <a:endParaRPr lang="en-US" sz="2700" dirty="0" smtClean="0"/>
          </a:p>
          <a:p>
            <a:pPr>
              <a:lnSpc>
                <a:spcPct val="80000"/>
              </a:lnSpc>
              <a:spcBef>
                <a:spcPct val="50000"/>
              </a:spcBef>
              <a:buClrTx/>
              <a:buSzTx/>
              <a:buFont typeface="Wingdings" pitchFamily="80" charset="2"/>
              <a:buChar char="v"/>
            </a:pPr>
            <a:r>
              <a:rPr lang="en-US" sz="2400" i="1" dirty="0" smtClean="0"/>
              <a:t>Methods should be reasonable and should be able to be accomplished within the timeframe of the program and with appropriate resources</a:t>
            </a:r>
            <a:r>
              <a:rPr lang="en-US" sz="2400" dirty="0" smtClean="0"/>
              <a:t>.</a:t>
            </a:r>
          </a:p>
          <a:p>
            <a:pPr eaLnBrk="1" hangingPunct="1">
              <a:lnSpc>
                <a:spcPct val="80000"/>
              </a:lnSpc>
              <a:buFont typeface="Wingdings" pitchFamily="80" charset="2"/>
              <a:buNone/>
            </a:pPr>
            <a:endParaRPr lang="en-US" sz="2400" dirty="0" smtClean="0"/>
          </a:p>
          <a:p>
            <a:pPr eaLnBrk="1" hangingPunct="1">
              <a:lnSpc>
                <a:spcPct val="80000"/>
              </a:lnSpc>
              <a:buFont typeface="Wingdings" pitchFamily="80" charset="2"/>
              <a:buNone/>
            </a:pPr>
            <a:r>
              <a:rPr lang="en-US" sz="2400" b="1" i="1" dirty="0" smtClean="0"/>
              <a:t>Note:</a:t>
            </a:r>
            <a:r>
              <a:rPr lang="en-US" sz="2400" i="1" dirty="0" smtClean="0"/>
              <a:t> Methods are frequently referred to as 	activities or strategies</a:t>
            </a:r>
          </a:p>
        </p:txBody>
      </p:sp>
      <p:sp>
        <p:nvSpPr>
          <p:cNvPr id="169988" name="Text Box 4"/>
          <p:cNvSpPr txBox="1">
            <a:spLocks noChangeArrowheads="1"/>
          </p:cNvSpPr>
          <p:nvPr/>
        </p:nvSpPr>
        <p:spPr bwMode="auto">
          <a:xfrm>
            <a:off x="762000" y="6324600"/>
            <a:ext cx="3733800" cy="396875"/>
          </a:xfrm>
          <a:prstGeom prst="rect">
            <a:avLst/>
          </a:prstGeom>
          <a:noFill/>
          <a:ln w="9525">
            <a:noFill/>
            <a:miter lim="800000"/>
            <a:headEnd/>
            <a:tailEnd/>
          </a:ln>
        </p:spPr>
        <p:txBody>
          <a:bodyPr>
            <a:spAutoFit/>
          </a:bodyPr>
          <a:lstStyle/>
          <a:p>
            <a:pPr>
              <a:spcBef>
                <a:spcPct val="50000"/>
              </a:spcBef>
            </a:pPr>
            <a:endParaRPr lang="en-US" sz="2000" i="1"/>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9986"/>
                                        </p:tgtEl>
                                        <p:attrNameLst>
                                          <p:attrName>style.visibility</p:attrName>
                                        </p:attrNameLst>
                                      </p:cBhvr>
                                      <p:to>
                                        <p:strVal val="visible"/>
                                      </p:to>
                                    </p:set>
                                    <p:animEffect transition="in" filter="fade">
                                      <p:cBhvr>
                                        <p:cTn id="7" dur="500"/>
                                        <p:tgtEl>
                                          <p:spTgt spid="16998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69987">
                                            <p:txEl>
                                              <p:pRg st="0" end="0"/>
                                            </p:txEl>
                                          </p:spTgt>
                                        </p:tgtEl>
                                        <p:attrNameLst>
                                          <p:attrName>style.visibility</p:attrName>
                                        </p:attrNameLst>
                                      </p:cBhvr>
                                      <p:to>
                                        <p:strVal val="visible"/>
                                      </p:to>
                                    </p:set>
                                    <p:anim calcmode="lin" valueType="num">
                                      <p:cBhvr additive="base">
                                        <p:cTn id="10" dur="500" fill="hold"/>
                                        <p:tgtEl>
                                          <p:spTgt spid="169987">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169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69987">
                                            <p:txEl>
                                              <p:pRg st="2" end="2"/>
                                            </p:txEl>
                                          </p:spTgt>
                                        </p:tgtEl>
                                        <p:attrNameLst>
                                          <p:attrName>style.visibility</p:attrName>
                                        </p:attrNameLst>
                                      </p:cBhvr>
                                      <p:to>
                                        <p:strVal val="visible"/>
                                      </p:to>
                                    </p:set>
                                    <p:anim calcmode="lin" valueType="num">
                                      <p:cBhvr additive="base">
                                        <p:cTn id="16" dur="500" fill="hold"/>
                                        <p:tgtEl>
                                          <p:spTgt spid="169987">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699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69987">
                                            <p:txEl>
                                              <p:pRg st="4" end="4"/>
                                            </p:txEl>
                                          </p:spTgt>
                                        </p:tgtEl>
                                        <p:attrNameLst>
                                          <p:attrName>style.visibility</p:attrName>
                                        </p:attrNameLst>
                                      </p:cBhvr>
                                      <p:to>
                                        <p:strVal val="visible"/>
                                      </p:to>
                                    </p:set>
                                    <p:anim calcmode="lin" valueType="num">
                                      <p:cBhvr additive="base">
                                        <p:cTn id="22" dur="500" fill="hold"/>
                                        <p:tgtEl>
                                          <p:spTgt spid="169987">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69987">
                                            <p:txEl>
                                              <p:pRg st="4" end="4"/>
                                            </p:txEl>
                                          </p:spTgt>
                                        </p:tgtEl>
                                        <p:attrNameLst>
                                          <p:attrName>ppt_y</p:attrName>
                                        </p:attrNameLst>
                                      </p:cBhvr>
                                      <p:tavLst>
                                        <p:tav tm="0">
                                          <p:val>
                                            <p:strVal val="1+#ppt_h/2"/>
                                          </p:val>
                                        </p:tav>
                                        <p:tav tm="100000">
                                          <p:val>
                                            <p:strVal val="#ppt_y"/>
                                          </p:val>
                                        </p:tav>
                                      </p:tavLst>
                                    </p:anim>
                                  </p:childTnLst>
                                </p:cTn>
                              </p:par>
                              <p:par>
                                <p:cTn id="24" presetID="2" presetClass="entr" presetSubtype="8" fill="hold" grpId="0" nodeType="withEffect" nodePh="1">
                                  <p:stCondLst>
                                    <p:cond delay="0"/>
                                  </p:stCondLst>
                                  <p:endCondLst>
                                    <p:cond evt="begin" delay="0">
                                      <p:tn val="24"/>
                                    </p:cond>
                                  </p:endCondLst>
                                  <p:childTnLst>
                                    <p:set>
                                      <p:cBhvr>
                                        <p:cTn id="25" dur="1" fill="hold">
                                          <p:stCondLst>
                                            <p:cond delay="0"/>
                                          </p:stCondLst>
                                        </p:cTn>
                                        <p:tgtEl>
                                          <p:spTgt spid="169988"/>
                                        </p:tgtEl>
                                        <p:attrNameLst>
                                          <p:attrName>style.visibility</p:attrName>
                                        </p:attrNameLst>
                                      </p:cBhvr>
                                      <p:to>
                                        <p:strVal val="visible"/>
                                      </p:to>
                                    </p:set>
                                    <p:anim calcmode="lin" valueType="num">
                                      <p:cBhvr additive="base">
                                        <p:cTn id="26" dur="500" fill="hold"/>
                                        <p:tgtEl>
                                          <p:spTgt spid="169988"/>
                                        </p:tgtEl>
                                        <p:attrNameLst>
                                          <p:attrName>ppt_x</p:attrName>
                                        </p:attrNameLst>
                                      </p:cBhvr>
                                      <p:tavLst>
                                        <p:tav tm="0">
                                          <p:val>
                                            <p:strVal val="0-#ppt_w/2"/>
                                          </p:val>
                                        </p:tav>
                                        <p:tav tm="100000">
                                          <p:val>
                                            <p:strVal val="#ppt_x"/>
                                          </p:val>
                                        </p:tav>
                                      </p:tavLst>
                                    </p:anim>
                                    <p:anim calcmode="lin" valueType="num">
                                      <p:cBhvr additive="base">
                                        <p:cTn id="27" dur="500" fill="hold"/>
                                        <p:tgtEl>
                                          <p:spTgt spid="1699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p:bldP spid="169987" grpId="0" build="p"/>
      <p:bldP spid="169988"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AutoShape 2"/>
          <p:cNvSpPr>
            <a:spLocks noGrp="1" noChangeArrowheads="1"/>
          </p:cNvSpPr>
          <p:nvPr>
            <p:ph type="title"/>
          </p:nvPr>
        </p:nvSpPr>
        <p:spPr/>
        <p:txBody>
          <a:bodyPr/>
          <a:lstStyle/>
          <a:p>
            <a:pPr eaLnBrk="1" hangingPunct="1"/>
            <a:r>
              <a:rPr lang="en-US" sz="4000" smtClean="0"/>
              <a:t>Examples of Methods:</a:t>
            </a:r>
          </a:p>
        </p:txBody>
      </p:sp>
      <p:sp>
        <p:nvSpPr>
          <p:cNvPr id="172035" name="Rectangle 3"/>
          <p:cNvSpPr>
            <a:spLocks noGrp="1" noChangeArrowheads="1"/>
          </p:cNvSpPr>
          <p:nvPr>
            <p:ph idx="1"/>
          </p:nvPr>
        </p:nvSpPr>
        <p:spPr/>
        <p:txBody>
          <a:bodyPr>
            <a:normAutofit/>
          </a:bodyPr>
          <a:lstStyle/>
          <a:p>
            <a:pPr eaLnBrk="1" hangingPunct="1">
              <a:buFont typeface="Wingdings" pitchFamily="80" charset="2"/>
              <a:buChar char="v"/>
            </a:pPr>
            <a:r>
              <a:rPr lang="en-US" dirty="0" smtClean="0">
                <a:latin typeface="Garamond" pitchFamily="80" charset="0"/>
              </a:rPr>
              <a:t>Conduct training on the Biodiversity Information System with all project personnel.</a:t>
            </a:r>
          </a:p>
          <a:p>
            <a:pPr eaLnBrk="1" hangingPunct="1">
              <a:buFont typeface="Wingdings" pitchFamily="80" charset="2"/>
              <a:buChar char="v"/>
            </a:pPr>
            <a:r>
              <a:rPr lang="en-US" dirty="0" smtClean="0">
                <a:latin typeface="Garamond" pitchFamily="80" charset="0"/>
              </a:rPr>
              <a:t>Recruit 12 community leaders to sit on the Carpathian Bio-diversity task force.</a:t>
            </a:r>
          </a:p>
          <a:p>
            <a:pPr eaLnBrk="1" hangingPunct="1">
              <a:buFont typeface="Wingdings" pitchFamily="80" charset="2"/>
              <a:buChar char="v"/>
            </a:pPr>
            <a:r>
              <a:rPr lang="en-US" dirty="0" smtClean="0">
                <a:latin typeface="Garamond" pitchFamily="80" charset="0"/>
              </a:rPr>
              <a:t>Convene an annual Bio-diversity Conference of 250 community leaders, elected officials, and citizens to discuss barriers to ecological protection.</a:t>
            </a:r>
            <a:endParaRPr lang="en-US" sz="2400" dirty="0" smtClean="0">
              <a:latin typeface="Garamond" pitchFamily="80"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2034"/>
                                        </p:tgtEl>
                                        <p:attrNameLst>
                                          <p:attrName>style.visibility</p:attrName>
                                        </p:attrNameLst>
                                      </p:cBhvr>
                                      <p:to>
                                        <p:strVal val="visible"/>
                                      </p:to>
                                    </p:set>
                                    <p:animEffect transition="in" filter="fade">
                                      <p:cBhvr>
                                        <p:cTn id="7" dur="500"/>
                                        <p:tgtEl>
                                          <p:spTgt spid="1720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2035">
                                            <p:txEl>
                                              <p:pRg st="0" end="0"/>
                                            </p:txEl>
                                          </p:spTgt>
                                        </p:tgtEl>
                                        <p:attrNameLst>
                                          <p:attrName>style.visibility</p:attrName>
                                        </p:attrNameLst>
                                      </p:cBhvr>
                                      <p:to>
                                        <p:strVal val="visible"/>
                                      </p:to>
                                    </p:set>
                                    <p:animEffect transition="in" filter="fade">
                                      <p:cBhvr>
                                        <p:cTn id="11" dur="500"/>
                                        <p:tgtEl>
                                          <p:spTgt spid="172035">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2035">
                                            <p:txEl>
                                              <p:pRg st="1" end="1"/>
                                            </p:txEl>
                                          </p:spTgt>
                                        </p:tgtEl>
                                        <p:attrNameLst>
                                          <p:attrName>style.visibility</p:attrName>
                                        </p:attrNameLst>
                                      </p:cBhvr>
                                      <p:to>
                                        <p:strVal val="visible"/>
                                      </p:to>
                                    </p:set>
                                    <p:animEffect transition="in" filter="fade">
                                      <p:cBhvr>
                                        <p:cTn id="15" dur="500"/>
                                        <p:tgtEl>
                                          <p:spTgt spid="172035">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2035">
                                            <p:txEl>
                                              <p:pRg st="2" end="2"/>
                                            </p:txEl>
                                          </p:spTgt>
                                        </p:tgtEl>
                                        <p:attrNameLst>
                                          <p:attrName>style.visibility</p:attrName>
                                        </p:attrNameLst>
                                      </p:cBhvr>
                                      <p:to>
                                        <p:strVal val="visible"/>
                                      </p:to>
                                    </p:set>
                                    <p:animEffect transition="in" filter="fade">
                                      <p:cBhvr>
                                        <p:cTn id="19" dur="500"/>
                                        <p:tgtEl>
                                          <p:spTgt spid="172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p:bldP spid="172035" grpId="0" build="p" autoUpdateAnimBg="0"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28600" y="5791200"/>
            <a:ext cx="3810000" cy="885825"/>
          </a:xfrm>
          <a:prstGeom prst="rect">
            <a:avLst/>
          </a:prstGeom>
          <a:noFill/>
          <a:ln w="9525">
            <a:noFill/>
            <a:miter lim="800000"/>
            <a:headEnd/>
            <a:tailEnd/>
          </a:ln>
        </p:spPr>
        <p:txBody>
          <a:bodyPr>
            <a:spAutoFit/>
          </a:bodyPr>
          <a:lstStyle/>
          <a:p>
            <a:pPr>
              <a:spcBef>
                <a:spcPct val="50000"/>
              </a:spcBef>
            </a:pPr>
            <a:r>
              <a:rPr lang="en-US" sz="1300" b="1">
                <a:latin typeface="Times New Roman" pitchFamily="80" charset="0"/>
              </a:rPr>
              <a:t>Method</a:t>
            </a:r>
            <a:r>
              <a:rPr lang="en-US" sz="1300" b="1">
                <a:latin typeface="Times New Roman" pitchFamily="80" charset="0"/>
                <a:sym typeface="Wingdings" pitchFamily="80" charset="2"/>
              </a:rPr>
              <a:t> </a:t>
            </a:r>
            <a:r>
              <a:rPr lang="en-US" sz="1300">
                <a:latin typeface="Times New Roman" pitchFamily="80" charset="0"/>
              </a:rPr>
              <a:t>We will recruit volunteer undergraduate tutors from USC and UCLA to tutor children.  For ten weeks they will tutor 50 children every Thursday for two hours.</a:t>
            </a:r>
          </a:p>
        </p:txBody>
      </p:sp>
      <p:sp>
        <p:nvSpPr>
          <p:cNvPr id="36867" name="Text Box 3"/>
          <p:cNvSpPr txBox="1">
            <a:spLocks noChangeArrowheads="1"/>
          </p:cNvSpPr>
          <p:nvPr/>
        </p:nvSpPr>
        <p:spPr bwMode="auto">
          <a:xfrm>
            <a:off x="381000" y="228600"/>
            <a:ext cx="8382000" cy="396875"/>
          </a:xfrm>
          <a:prstGeom prst="rect">
            <a:avLst/>
          </a:prstGeom>
          <a:noFill/>
          <a:ln w="9525">
            <a:noFill/>
            <a:miter lim="800000"/>
            <a:headEnd/>
            <a:tailEnd/>
          </a:ln>
        </p:spPr>
        <p:txBody>
          <a:bodyPr>
            <a:spAutoFit/>
          </a:bodyPr>
          <a:lstStyle/>
          <a:p>
            <a:pPr algn="ctr">
              <a:spcBef>
                <a:spcPct val="50000"/>
              </a:spcBef>
            </a:pPr>
            <a:r>
              <a:rPr lang="en-US" sz="2000" b="1"/>
              <a:t>Program Plan Chart Sample </a:t>
            </a:r>
          </a:p>
        </p:txBody>
      </p:sp>
      <p:sp>
        <p:nvSpPr>
          <p:cNvPr id="36868" name="Text Box 4"/>
          <p:cNvSpPr txBox="1">
            <a:spLocks noChangeArrowheads="1"/>
          </p:cNvSpPr>
          <p:nvPr/>
        </p:nvSpPr>
        <p:spPr bwMode="auto">
          <a:xfrm>
            <a:off x="6324600" y="6324600"/>
            <a:ext cx="2514600" cy="366713"/>
          </a:xfrm>
          <a:prstGeom prst="rect">
            <a:avLst/>
          </a:prstGeom>
          <a:noFill/>
          <a:ln w="9525">
            <a:noFill/>
            <a:miter lim="800000"/>
            <a:headEnd/>
            <a:tailEnd/>
          </a:ln>
        </p:spPr>
        <p:txBody>
          <a:bodyPr>
            <a:spAutoFit/>
          </a:bodyPr>
          <a:lstStyle/>
          <a:p>
            <a:pPr>
              <a:spcBef>
                <a:spcPct val="50000"/>
              </a:spcBef>
            </a:pPr>
            <a:endParaRPr lang="en-US"/>
          </a:p>
        </p:txBody>
      </p:sp>
      <p:grpSp>
        <p:nvGrpSpPr>
          <p:cNvPr id="2" name="Group 6"/>
          <p:cNvGrpSpPr>
            <a:grpSpLocks noChangeAspect="1"/>
          </p:cNvGrpSpPr>
          <p:nvPr/>
        </p:nvGrpSpPr>
        <p:grpSpPr bwMode="auto">
          <a:xfrm>
            <a:off x="1524000" y="533400"/>
            <a:ext cx="6727825" cy="5829300"/>
            <a:chOff x="2099" y="2085"/>
            <a:chExt cx="10316" cy="9192"/>
          </a:xfrm>
        </p:grpSpPr>
        <p:sp>
          <p:nvSpPr>
            <p:cNvPr id="36871" name="AutoShape 7"/>
            <p:cNvSpPr>
              <a:spLocks noChangeAspect="1" noChangeArrowheads="1"/>
            </p:cNvSpPr>
            <p:nvPr/>
          </p:nvSpPr>
          <p:spPr bwMode="auto">
            <a:xfrm>
              <a:off x="2099" y="2085"/>
              <a:ext cx="10316" cy="9192"/>
            </a:xfrm>
            <a:prstGeom prst="rect">
              <a:avLst/>
            </a:prstGeom>
            <a:noFill/>
            <a:ln w="9525">
              <a:noFill/>
              <a:miter lim="800000"/>
              <a:headEnd/>
              <a:tailEnd/>
            </a:ln>
          </p:spPr>
          <p:txBody>
            <a:bodyPr/>
            <a:lstStyle/>
            <a:p>
              <a:endParaRPr lang="en-US"/>
            </a:p>
          </p:txBody>
        </p:sp>
        <p:sp>
          <p:nvSpPr>
            <p:cNvPr id="36872" name="Oval 8"/>
            <p:cNvSpPr>
              <a:spLocks noChangeArrowheads="1"/>
            </p:cNvSpPr>
            <p:nvPr/>
          </p:nvSpPr>
          <p:spPr bwMode="auto">
            <a:xfrm>
              <a:off x="6177" y="2453"/>
              <a:ext cx="1651" cy="1079"/>
            </a:xfrm>
            <a:prstGeom prst="ellipse">
              <a:avLst/>
            </a:prstGeom>
            <a:solidFill>
              <a:srgbClr val="FFFFFF"/>
            </a:solidFill>
            <a:ln w="9525">
              <a:solidFill>
                <a:srgbClr val="000000"/>
              </a:solidFill>
              <a:round/>
              <a:headEnd/>
              <a:tailEnd/>
            </a:ln>
          </p:spPr>
          <p:txBody>
            <a:bodyPr/>
            <a:lstStyle/>
            <a:p>
              <a:endParaRPr lang="en-US"/>
            </a:p>
          </p:txBody>
        </p:sp>
        <p:sp>
          <p:nvSpPr>
            <p:cNvPr id="36873" name="Text Box 9"/>
            <p:cNvSpPr txBox="1">
              <a:spLocks noChangeArrowheads="1"/>
            </p:cNvSpPr>
            <p:nvPr/>
          </p:nvSpPr>
          <p:spPr bwMode="auto">
            <a:xfrm>
              <a:off x="6337" y="2782"/>
              <a:ext cx="1350" cy="462"/>
            </a:xfrm>
            <a:prstGeom prst="rect">
              <a:avLst/>
            </a:prstGeom>
            <a:solidFill>
              <a:srgbClr val="FFFFFF"/>
            </a:solidFill>
            <a:ln w="9525">
              <a:noFill/>
              <a:miter lim="800000"/>
              <a:headEnd/>
              <a:tailEnd/>
            </a:ln>
          </p:spPr>
          <p:txBody>
            <a:bodyPr lIns="78390" tIns="39195" rIns="78390" bIns="39195"/>
            <a:lstStyle/>
            <a:p>
              <a:pPr algn="ctr"/>
              <a:r>
                <a:rPr lang="en-US" sz="1200" b="1">
                  <a:latin typeface="Times New Roman" pitchFamily="80" charset="0"/>
                </a:rPr>
                <a:t>Mission</a:t>
              </a:r>
              <a:endParaRPr lang="en-US"/>
            </a:p>
          </p:txBody>
        </p:sp>
        <p:sp>
          <p:nvSpPr>
            <p:cNvPr id="36874" name="Oval 10"/>
            <p:cNvSpPr>
              <a:spLocks noChangeArrowheads="1"/>
            </p:cNvSpPr>
            <p:nvPr/>
          </p:nvSpPr>
          <p:spPr bwMode="auto">
            <a:xfrm>
              <a:off x="4107" y="6093"/>
              <a:ext cx="1651" cy="1078"/>
            </a:xfrm>
            <a:prstGeom prst="ellipse">
              <a:avLst/>
            </a:prstGeom>
            <a:solidFill>
              <a:srgbClr val="FFFFFF"/>
            </a:solidFill>
            <a:ln w="9525">
              <a:solidFill>
                <a:srgbClr val="000000"/>
              </a:solidFill>
              <a:round/>
              <a:headEnd/>
              <a:tailEnd/>
            </a:ln>
          </p:spPr>
          <p:txBody>
            <a:bodyPr/>
            <a:lstStyle/>
            <a:p>
              <a:endParaRPr lang="en-US"/>
            </a:p>
          </p:txBody>
        </p:sp>
        <p:sp>
          <p:nvSpPr>
            <p:cNvPr id="36875" name="Text Box 11"/>
            <p:cNvSpPr txBox="1">
              <a:spLocks noChangeArrowheads="1"/>
            </p:cNvSpPr>
            <p:nvPr/>
          </p:nvSpPr>
          <p:spPr bwMode="auto">
            <a:xfrm>
              <a:off x="4257" y="6402"/>
              <a:ext cx="1350" cy="460"/>
            </a:xfrm>
            <a:prstGeom prst="rect">
              <a:avLst/>
            </a:prstGeom>
            <a:solidFill>
              <a:srgbClr val="FFFFFF"/>
            </a:solidFill>
            <a:ln w="9525">
              <a:noFill/>
              <a:miter lim="800000"/>
              <a:headEnd/>
              <a:tailEnd/>
            </a:ln>
          </p:spPr>
          <p:txBody>
            <a:bodyPr lIns="78390" tIns="39195" rIns="78390" bIns="39195"/>
            <a:lstStyle/>
            <a:p>
              <a:pPr algn="ctr"/>
              <a:r>
                <a:rPr lang="en-US" sz="1200" b="1">
                  <a:latin typeface="Times New Roman" pitchFamily="80" charset="0"/>
                </a:rPr>
                <a:t>Goal #1</a:t>
              </a:r>
              <a:endParaRPr lang="en-US"/>
            </a:p>
          </p:txBody>
        </p:sp>
        <p:sp>
          <p:nvSpPr>
            <p:cNvPr id="36876" name="Oval 12"/>
            <p:cNvSpPr>
              <a:spLocks noChangeArrowheads="1"/>
            </p:cNvSpPr>
            <p:nvPr/>
          </p:nvSpPr>
          <p:spPr bwMode="auto">
            <a:xfrm>
              <a:off x="7857" y="6093"/>
              <a:ext cx="1650" cy="1078"/>
            </a:xfrm>
            <a:prstGeom prst="ellipse">
              <a:avLst/>
            </a:prstGeom>
            <a:solidFill>
              <a:srgbClr val="FFFFFF"/>
            </a:solidFill>
            <a:ln w="9525">
              <a:solidFill>
                <a:srgbClr val="000000"/>
              </a:solidFill>
              <a:round/>
              <a:headEnd/>
              <a:tailEnd/>
            </a:ln>
          </p:spPr>
          <p:txBody>
            <a:bodyPr/>
            <a:lstStyle/>
            <a:p>
              <a:endParaRPr lang="en-US"/>
            </a:p>
          </p:txBody>
        </p:sp>
        <p:sp>
          <p:nvSpPr>
            <p:cNvPr id="36877" name="Text Box 13"/>
            <p:cNvSpPr txBox="1">
              <a:spLocks noChangeArrowheads="1"/>
            </p:cNvSpPr>
            <p:nvPr/>
          </p:nvSpPr>
          <p:spPr bwMode="auto">
            <a:xfrm>
              <a:off x="8007" y="6402"/>
              <a:ext cx="1350" cy="460"/>
            </a:xfrm>
            <a:prstGeom prst="rect">
              <a:avLst/>
            </a:prstGeom>
            <a:solidFill>
              <a:srgbClr val="FFFFFF"/>
            </a:solidFill>
            <a:ln w="9525">
              <a:noFill/>
              <a:miter lim="800000"/>
              <a:headEnd/>
              <a:tailEnd/>
            </a:ln>
          </p:spPr>
          <p:txBody>
            <a:bodyPr lIns="78390" tIns="39195" rIns="78390" bIns="39195"/>
            <a:lstStyle/>
            <a:p>
              <a:pPr algn="ctr"/>
              <a:r>
                <a:rPr lang="en-US" sz="1200" b="1">
                  <a:latin typeface="Times New Roman" pitchFamily="80" charset="0"/>
                </a:rPr>
                <a:t>Goal #2</a:t>
              </a:r>
            </a:p>
            <a:p>
              <a:endParaRPr lang="en-US"/>
            </a:p>
          </p:txBody>
        </p:sp>
        <p:sp>
          <p:nvSpPr>
            <p:cNvPr id="36878" name="Oval 14"/>
            <p:cNvSpPr>
              <a:spLocks noChangeArrowheads="1"/>
            </p:cNvSpPr>
            <p:nvPr/>
          </p:nvSpPr>
          <p:spPr bwMode="auto">
            <a:xfrm>
              <a:off x="2457" y="7788"/>
              <a:ext cx="1950" cy="967"/>
            </a:xfrm>
            <a:prstGeom prst="ellipse">
              <a:avLst/>
            </a:prstGeom>
            <a:solidFill>
              <a:srgbClr val="FFFFFF"/>
            </a:solidFill>
            <a:ln w="9525">
              <a:solidFill>
                <a:srgbClr val="000000"/>
              </a:solidFill>
              <a:round/>
              <a:headEnd/>
              <a:tailEnd/>
            </a:ln>
          </p:spPr>
          <p:txBody>
            <a:bodyPr/>
            <a:lstStyle/>
            <a:p>
              <a:endParaRPr lang="en-US"/>
            </a:p>
          </p:txBody>
        </p:sp>
        <p:sp>
          <p:nvSpPr>
            <p:cNvPr id="36879" name="Text Box 15"/>
            <p:cNvSpPr txBox="1">
              <a:spLocks noChangeArrowheads="1"/>
            </p:cNvSpPr>
            <p:nvPr/>
          </p:nvSpPr>
          <p:spPr bwMode="auto">
            <a:xfrm>
              <a:off x="2758" y="7980"/>
              <a:ext cx="1349" cy="618"/>
            </a:xfrm>
            <a:prstGeom prst="rect">
              <a:avLst/>
            </a:prstGeom>
            <a:solidFill>
              <a:srgbClr val="FFFFFF"/>
            </a:solidFill>
            <a:ln w="9525">
              <a:noFill/>
              <a:miter lim="800000"/>
              <a:headEnd/>
              <a:tailEnd/>
            </a:ln>
          </p:spPr>
          <p:txBody>
            <a:bodyPr lIns="78390" tIns="39195" rIns="78390" bIns="39195"/>
            <a:lstStyle/>
            <a:p>
              <a:pPr algn="ctr"/>
              <a:r>
                <a:rPr lang="en-US" sz="1200" b="1">
                  <a:latin typeface="Times New Roman" pitchFamily="80" charset="0"/>
                </a:rPr>
                <a:t>Objective #1a</a:t>
              </a:r>
              <a:endParaRPr lang="en-US"/>
            </a:p>
          </p:txBody>
        </p:sp>
        <p:sp>
          <p:nvSpPr>
            <p:cNvPr id="36880" name="Oval 16"/>
            <p:cNvSpPr>
              <a:spLocks noChangeArrowheads="1"/>
            </p:cNvSpPr>
            <p:nvPr/>
          </p:nvSpPr>
          <p:spPr bwMode="auto">
            <a:xfrm>
              <a:off x="3767" y="9023"/>
              <a:ext cx="1951" cy="967"/>
            </a:xfrm>
            <a:prstGeom prst="ellipse">
              <a:avLst/>
            </a:prstGeom>
            <a:solidFill>
              <a:srgbClr val="FFFFFF"/>
            </a:solidFill>
            <a:ln w="9525">
              <a:solidFill>
                <a:srgbClr val="000000"/>
              </a:solidFill>
              <a:round/>
              <a:headEnd/>
              <a:tailEnd/>
            </a:ln>
          </p:spPr>
          <p:txBody>
            <a:bodyPr/>
            <a:lstStyle/>
            <a:p>
              <a:endParaRPr lang="en-US"/>
            </a:p>
          </p:txBody>
        </p:sp>
        <p:sp>
          <p:nvSpPr>
            <p:cNvPr id="36881" name="Oval 17"/>
            <p:cNvSpPr>
              <a:spLocks noChangeArrowheads="1"/>
            </p:cNvSpPr>
            <p:nvPr/>
          </p:nvSpPr>
          <p:spPr bwMode="auto">
            <a:xfrm>
              <a:off x="5158" y="7788"/>
              <a:ext cx="1949" cy="968"/>
            </a:xfrm>
            <a:prstGeom prst="ellipse">
              <a:avLst/>
            </a:prstGeom>
            <a:solidFill>
              <a:srgbClr val="FFFFFF"/>
            </a:solidFill>
            <a:ln w="9525">
              <a:solidFill>
                <a:srgbClr val="000000"/>
              </a:solidFill>
              <a:round/>
              <a:headEnd/>
              <a:tailEnd/>
            </a:ln>
          </p:spPr>
          <p:txBody>
            <a:bodyPr/>
            <a:lstStyle/>
            <a:p>
              <a:endParaRPr lang="en-US"/>
            </a:p>
          </p:txBody>
        </p:sp>
        <p:sp>
          <p:nvSpPr>
            <p:cNvPr id="36882" name="Text Box 18"/>
            <p:cNvSpPr txBox="1">
              <a:spLocks noChangeArrowheads="1"/>
            </p:cNvSpPr>
            <p:nvPr/>
          </p:nvSpPr>
          <p:spPr bwMode="auto">
            <a:xfrm>
              <a:off x="4107" y="9177"/>
              <a:ext cx="1350" cy="619"/>
            </a:xfrm>
            <a:prstGeom prst="rect">
              <a:avLst/>
            </a:prstGeom>
            <a:solidFill>
              <a:srgbClr val="FFFFFF"/>
            </a:solidFill>
            <a:ln w="9525">
              <a:noFill/>
              <a:miter lim="800000"/>
              <a:headEnd/>
              <a:tailEnd/>
            </a:ln>
          </p:spPr>
          <p:txBody>
            <a:bodyPr lIns="78390" tIns="39195" rIns="78390" bIns="39195"/>
            <a:lstStyle/>
            <a:p>
              <a:pPr algn="ctr"/>
              <a:r>
                <a:rPr lang="en-US" sz="1200" b="1">
                  <a:latin typeface="Times New Roman" pitchFamily="80" charset="0"/>
                </a:rPr>
                <a:t>Objective #1b</a:t>
              </a:r>
              <a:endParaRPr lang="en-US"/>
            </a:p>
          </p:txBody>
        </p:sp>
        <p:sp>
          <p:nvSpPr>
            <p:cNvPr id="36883" name="Text Box 19"/>
            <p:cNvSpPr txBox="1">
              <a:spLocks noChangeArrowheads="1"/>
            </p:cNvSpPr>
            <p:nvPr/>
          </p:nvSpPr>
          <p:spPr bwMode="auto">
            <a:xfrm>
              <a:off x="5457" y="7944"/>
              <a:ext cx="1350" cy="619"/>
            </a:xfrm>
            <a:prstGeom prst="rect">
              <a:avLst/>
            </a:prstGeom>
            <a:solidFill>
              <a:srgbClr val="FFFFFF"/>
            </a:solidFill>
            <a:ln w="9525">
              <a:noFill/>
              <a:miter lim="800000"/>
              <a:headEnd/>
              <a:tailEnd/>
            </a:ln>
          </p:spPr>
          <p:txBody>
            <a:bodyPr lIns="78390" tIns="39195" rIns="78390" bIns="39195"/>
            <a:lstStyle/>
            <a:p>
              <a:pPr algn="ctr"/>
              <a:r>
                <a:rPr lang="en-US" sz="1200" b="1">
                  <a:latin typeface="Times New Roman" pitchFamily="80" charset="0"/>
                </a:rPr>
                <a:t>Objective #1c</a:t>
              </a:r>
              <a:endParaRPr lang="en-US"/>
            </a:p>
          </p:txBody>
        </p:sp>
        <p:sp>
          <p:nvSpPr>
            <p:cNvPr id="36884" name="Oval 20"/>
            <p:cNvSpPr>
              <a:spLocks noChangeArrowheads="1"/>
            </p:cNvSpPr>
            <p:nvPr/>
          </p:nvSpPr>
          <p:spPr bwMode="auto">
            <a:xfrm>
              <a:off x="7857" y="7944"/>
              <a:ext cx="1950" cy="962"/>
            </a:xfrm>
            <a:prstGeom prst="ellipse">
              <a:avLst/>
            </a:prstGeom>
            <a:solidFill>
              <a:srgbClr val="FFFFFF"/>
            </a:solidFill>
            <a:ln w="9525">
              <a:solidFill>
                <a:srgbClr val="000000"/>
              </a:solidFill>
              <a:round/>
              <a:headEnd/>
              <a:tailEnd/>
            </a:ln>
          </p:spPr>
          <p:txBody>
            <a:bodyPr/>
            <a:lstStyle/>
            <a:p>
              <a:endParaRPr lang="en-US"/>
            </a:p>
          </p:txBody>
        </p:sp>
        <p:sp>
          <p:nvSpPr>
            <p:cNvPr id="36885" name="Oval 21"/>
            <p:cNvSpPr>
              <a:spLocks noChangeArrowheads="1"/>
            </p:cNvSpPr>
            <p:nvPr/>
          </p:nvSpPr>
          <p:spPr bwMode="auto">
            <a:xfrm>
              <a:off x="10107" y="7788"/>
              <a:ext cx="1950" cy="965"/>
            </a:xfrm>
            <a:prstGeom prst="ellipse">
              <a:avLst/>
            </a:prstGeom>
            <a:solidFill>
              <a:srgbClr val="FFFFFF"/>
            </a:solidFill>
            <a:ln w="9525">
              <a:solidFill>
                <a:srgbClr val="000000"/>
              </a:solidFill>
              <a:round/>
              <a:headEnd/>
              <a:tailEnd/>
            </a:ln>
          </p:spPr>
          <p:txBody>
            <a:bodyPr/>
            <a:lstStyle/>
            <a:p>
              <a:endParaRPr lang="en-US"/>
            </a:p>
          </p:txBody>
        </p:sp>
        <p:sp>
          <p:nvSpPr>
            <p:cNvPr id="36886" name="Text Box 22"/>
            <p:cNvSpPr txBox="1">
              <a:spLocks noChangeArrowheads="1"/>
            </p:cNvSpPr>
            <p:nvPr/>
          </p:nvSpPr>
          <p:spPr bwMode="auto">
            <a:xfrm>
              <a:off x="8157" y="8097"/>
              <a:ext cx="1350" cy="618"/>
            </a:xfrm>
            <a:prstGeom prst="rect">
              <a:avLst/>
            </a:prstGeom>
            <a:solidFill>
              <a:srgbClr val="FFFFFF"/>
            </a:solidFill>
            <a:ln w="9525">
              <a:noFill/>
              <a:miter lim="800000"/>
              <a:headEnd/>
              <a:tailEnd/>
            </a:ln>
          </p:spPr>
          <p:txBody>
            <a:bodyPr lIns="78390" tIns="39195" rIns="78390" bIns="39195"/>
            <a:lstStyle/>
            <a:p>
              <a:pPr algn="ctr"/>
              <a:r>
                <a:rPr lang="en-US" sz="1200" b="1">
                  <a:latin typeface="Times New Roman" pitchFamily="80" charset="0"/>
                </a:rPr>
                <a:t>Objective #2a</a:t>
              </a:r>
              <a:endParaRPr lang="en-US"/>
            </a:p>
          </p:txBody>
        </p:sp>
        <p:sp>
          <p:nvSpPr>
            <p:cNvPr id="36887" name="Text Box 23"/>
            <p:cNvSpPr txBox="1">
              <a:spLocks noChangeArrowheads="1"/>
            </p:cNvSpPr>
            <p:nvPr/>
          </p:nvSpPr>
          <p:spPr bwMode="auto">
            <a:xfrm>
              <a:off x="10407" y="7944"/>
              <a:ext cx="1350" cy="619"/>
            </a:xfrm>
            <a:prstGeom prst="rect">
              <a:avLst/>
            </a:prstGeom>
            <a:solidFill>
              <a:srgbClr val="FFFFFF"/>
            </a:solidFill>
            <a:ln w="9525">
              <a:noFill/>
              <a:miter lim="800000"/>
              <a:headEnd/>
              <a:tailEnd/>
            </a:ln>
          </p:spPr>
          <p:txBody>
            <a:bodyPr lIns="78390" tIns="39195" rIns="78390" bIns="39195"/>
            <a:lstStyle/>
            <a:p>
              <a:pPr algn="ctr"/>
              <a:r>
                <a:rPr lang="en-US" sz="1200" b="1">
                  <a:latin typeface="Times New Roman" pitchFamily="80" charset="0"/>
                </a:rPr>
                <a:t>Objective #2b</a:t>
              </a:r>
              <a:endParaRPr lang="en-US"/>
            </a:p>
          </p:txBody>
        </p:sp>
        <p:cxnSp>
          <p:nvCxnSpPr>
            <p:cNvPr id="36888" name="AutoShape 24"/>
            <p:cNvCxnSpPr>
              <a:cxnSpLocks noChangeShapeType="1"/>
            </p:cNvCxnSpPr>
            <p:nvPr/>
          </p:nvCxnSpPr>
          <p:spPr bwMode="auto">
            <a:xfrm>
              <a:off x="8497" y="5075"/>
              <a:ext cx="1" cy="1"/>
            </a:xfrm>
            <a:prstGeom prst="straightConnector1">
              <a:avLst/>
            </a:prstGeom>
            <a:noFill/>
            <a:ln w="9525">
              <a:solidFill>
                <a:srgbClr val="000000"/>
              </a:solidFill>
              <a:round/>
              <a:headEnd/>
              <a:tailEnd/>
            </a:ln>
          </p:spPr>
        </p:cxnSp>
        <p:cxnSp>
          <p:nvCxnSpPr>
            <p:cNvPr id="36889" name="AutoShape 25"/>
            <p:cNvCxnSpPr>
              <a:cxnSpLocks noChangeShapeType="1"/>
              <a:stCxn id="36876" idx="5"/>
            </p:cNvCxnSpPr>
            <p:nvPr/>
          </p:nvCxnSpPr>
          <p:spPr bwMode="auto">
            <a:xfrm>
              <a:off x="9265" y="7012"/>
              <a:ext cx="1742" cy="767"/>
            </a:xfrm>
            <a:prstGeom prst="straightConnector1">
              <a:avLst/>
            </a:prstGeom>
            <a:noFill/>
            <a:ln w="9525">
              <a:solidFill>
                <a:srgbClr val="000000"/>
              </a:solidFill>
              <a:round/>
              <a:headEnd/>
              <a:tailEnd/>
            </a:ln>
          </p:spPr>
        </p:cxnSp>
        <p:cxnSp>
          <p:nvCxnSpPr>
            <p:cNvPr id="36890" name="AutoShape 26"/>
            <p:cNvCxnSpPr>
              <a:cxnSpLocks noChangeShapeType="1"/>
              <a:stCxn id="36896" idx="4"/>
              <a:endCxn id="36874" idx="0"/>
            </p:cNvCxnSpPr>
            <p:nvPr/>
          </p:nvCxnSpPr>
          <p:spPr bwMode="auto">
            <a:xfrm flipH="1">
              <a:off x="4932" y="5329"/>
              <a:ext cx="2082" cy="764"/>
            </a:xfrm>
            <a:prstGeom prst="straightConnector1">
              <a:avLst/>
            </a:prstGeom>
            <a:noFill/>
            <a:ln w="9525">
              <a:solidFill>
                <a:srgbClr val="000000"/>
              </a:solidFill>
              <a:round/>
              <a:headEnd/>
              <a:tailEnd/>
            </a:ln>
          </p:spPr>
        </p:cxnSp>
        <p:cxnSp>
          <p:nvCxnSpPr>
            <p:cNvPr id="36891" name="AutoShape 27"/>
            <p:cNvCxnSpPr>
              <a:cxnSpLocks noChangeShapeType="1"/>
              <a:stCxn id="36896" idx="4"/>
              <a:endCxn id="36876" idx="0"/>
            </p:cNvCxnSpPr>
            <p:nvPr/>
          </p:nvCxnSpPr>
          <p:spPr bwMode="auto">
            <a:xfrm>
              <a:off x="7014" y="5329"/>
              <a:ext cx="1668" cy="764"/>
            </a:xfrm>
            <a:prstGeom prst="straightConnector1">
              <a:avLst/>
            </a:prstGeom>
            <a:noFill/>
            <a:ln w="9525">
              <a:solidFill>
                <a:srgbClr val="000000"/>
              </a:solidFill>
              <a:round/>
              <a:headEnd/>
              <a:tailEnd/>
            </a:ln>
          </p:spPr>
        </p:cxnSp>
        <p:cxnSp>
          <p:nvCxnSpPr>
            <p:cNvPr id="36892" name="AutoShape 28"/>
            <p:cNvCxnSpPr>
              <a:cxnSpLocks noChangeShapeType="1"/>
              <a:stCxn id="36874" idx="4"/>
              <a:endCxn id="36878" idx="0"/>
            </p:cNvCxnSpPr>
            <p:nvPr/>
          </p:nvCxnSpPr>
          <p:spPr bwMode="auto">
            <a:xfrm flipH="1">
              <a:off x="3432" y="7171"/>
              <a:ext cx="1500" cy="617"/>
            </a:xfrm>
            <a:prstGeom prst="straightConnector1">
              <a:avLst/>
            </a:prstGeom>
            <a:noFill/>
            <a:ln w="9525">
              <a:solidFill>
                <a:srgbClr val="000000"/>
              </a:solidFill>
              <a:round/>
              <a:headEnd/>
              <a:tailEnd/>
            </a:ln>
          </p:spPr>
        </p:cxnSp>
        <p:cxnSp>
          <p:nvCxnSpPr>
            <p:cNvPr id="36893" name="AutoShape 29"/>
            <p:cNvCxnSpPr>
              <a:cxnSpLocks noChangeShapeType="1"/>
              <a:stCxn id="36874" idx="4"/>
              <a:endCxn id="36881" idx="0"/>
            </p:cNvCxnSpPr>
            <p:nvPr/>
          </p:nvCxnSpPr>
          <p:spPr bwMode="auto">
            <a:xfrm>
              <a:off x="4932" y="7171"/>
              <a:ext cx="1201" cy="617"/>
            </a:xfrm>
            <a:prstGeom prst="straightConnector1">
              <a:avLst/>
            </a:prstGeom>
            <a:noFill/>
            <a:ln w="9525">
              <a:solidFill>
                <a:srgbClr val="000000"/>
              </a:solidFill>
              <a:round/>
              <a:headEnd/>
              <a:tailEnd/>
            </a:ln>
          </p:spPr>
        </p:cxnSp>
        <p:cxnSp>
          <p:nvCxnSpPr>
            <p:cNvPr id="36894" name="AutoShape 30"/>
            <p:cNvCxnSpPr>
              <a:cxnSpLocks noChangeShapeType="1"/>
              <a:stCxn id="36874" idx="4"/>
              <a:endCxn id="36880" idx="0"/>
            </p:cNvCxnSpPr>
            <p:nvPr/>
          </p:nvCxnSpPr>
          <p:spPr bwMode="auto">
            <a:xfrm flipH="1">
              <a:off x="4743" y="7171"/>
              <a:ext cx="189" cy="1852"/>
            </a:xfrm>
            <a:prstGeom prst="straightConnector1">
              <a:avLst/>
            </a:prstGeom>
            <a:noFill/>
            <a:ln w="9525">
              <a:solidFill>
                <a:srgbClr val="000000"/>
              </a:solidFill>
              <a:round/>
              <a:headEnd/>
              <a:tailEnd/>
            </a:ln>
          </p:spPr>
        </p:cxnSp>
        <p:cxnSp>
          <p:nvCxnSpPr>
            <p:cNvPr id="36895" name="AutoShape 31"/>
            <p:cNvCxnSpPr>
              <a:cxnSpLocks noChangeShapeType="1"/>
              <a:stCxn id="36876" idx="4"/>
              <a:endCxn id="36884" idx="0"/>
            </p:cNvCxnSpPr>
            <p:nvPr/>
          </p:nvCxnSpPr>
          <p:spPr bwMode="auto">
            <a:xfrm>
              <a:off x="8682" y="7171"/>
              <a:ext cx="150" cy="773"/>
            </a:xfrm>
            <a:prstGeom prst="straightConnector1">
              <a:avLst/>
            </a:prstGeom>
            <a:noFill/>
            <a:ln w="9525">
              <a:solidFill>
                <a:srgbClr val="000000"/>
              </a:solidFill>
              <a:round/>
              <a:headEnd/>
              <a:tailEnd/>
            </a:ln>
          </p:spPr>
        </p:cxnSp>
        <p:sp>
          <p:nvSpPr>
            <p:cNvPr id="36896" name="Oval 32"/>
            <p:cNvSpPr>
              <a:spLocks noChangeArrowheads="1"/>
            </p:cNvSpPr>
            <p:nvPr/>
          </p:nvSpPr>
          <p:spPr bwMode="auto">
            <a:xfrm>
              <a:off x="6130" y="3887"/>
              <a:ext cx="1767" cy="1442"/>
            </a:xfrm>
            <a:prstGeom prst="ellipse">
              <a:avLst/>
            </a:prstGeom>
            <a:solidFill>
              <a:srgbClr val="FFFFFF"/>
            </a:solidFill>
            <a:ln w="9525">
              <a:solidFill>
                <a:srgbClr val="000000"/>
              </a:solidFill>
              <a:round/>
              <a:headEnd/>
              <a:tailEnd/>
            </a:ln>
          </p:spPr>
          <p:txBody>
            <a:bodyPr/>
            <a:lstStyle/>
            <a:p>
              <a:endParaRPr lang="en-US"/>
            </a:p>
          </p:txBody>
        </p:sp>
        <p:sp>
          <p:nvSpPr>
            <p:cNvPr id="36897" name="Text Box 33"/>
            <p:cNvSpPr txBox="1">
              <a:spLocks noChangeArrowheads="1"/>
            </p:cNvSpPr>
            <p:nvPr/>
          </p:nvSpPr>
          <p:spPr bwMode="auto">
            <a:xfrm>
              <a:off x="6305" y="4248"/>
              <a:ext cx="1402" cy="721"/>
            </a:xfrm>
            <a:prstGeom prst="rect">
              <a:avLst/>
            </a:prstGeom>
            <a:solidFill>
              <a:srgbClr val="FFFFFF"/>
            </a:solidFill>
            <a:ln w="9525">
              <a:noFill/>
              <a:miter lim="800000"/>
              <a:headEnd/>
              <a:tailEnd/>
            </a:ln>
          </p:spPr>
          <p:txBody>
            <a:bodyPr lIns="83393" tIns="41697" rIns="83393" bIns="41697"/>
            <a:lstStyle/>
            <a:p>
              <a:pPr algn="ctr"/>
              <a:r>
                <a:rPr lang="en-US" sz="1200" b="1">
                  <a:latin typeface="Times New Roman" pitchFamily="80" charset="0"/>
                </a:rPr>
                <a:t>Needs</a:t>
              </a:r>
            </a:p>
            <a:p>
              <a:pPr algn="ctr"/>
              <a:r>
                <a:rPr lang="en-US" sz="1200" b="1">
                  <a:latin typeface="Times New Roman" pitchFamily="80" charset="0"/>
                </a:rPr>
                <a:t>Statement</a:t>
              </a:r>
              <a:endParaRPr lang="en-US"/>
            </a:p>
          </p:txBody>
        </p:sp>
        <p:cxnSp>
          <p:nvCxnSpPr>
            <p:cNvPr id="36898" name="AutoShape 34"/>
            <p:cNvCxnSpPr>
              <a:cxnSpLocks noChangeShapeType="1"/>
              <a:stCxn id="36872" idx="4"/>
              <a:endCxn id="36896" idx="0"/>
            </p:cNvCxnSpPr>
            <p:nvPr/>
          </p:nvCxnSpPr>
          <p:spPr bwMode="auto">
            <a:xfrm>
              <a:off x="7002" y="3532"/>
              <a:ext cx="12" cy="355"/>
            </a:xfrm>
            <a:prstGeom prst="straightConnector1">
              <a:avLst/>
            </a:prstGeom>
            <a:noFill/>
            <a:ln w="9525">
              <a:solidFill>
                <a:srgbClr val="000000"/>
              </a:solidFill>
              <a:round/>
              <a:headEnd/>
              <a:tailEnd/>
            </a:ln>
          </p:spPr>
        </p:cxnSp>
        <p:sp>
          <p:nvSpPr>
            <p:cNvPr id="36899" name="Text Box 35"/>
            <p:cNvSpPr txBox="1">
              <a:spLocks noChangeArrowheads="1"/>
            </p:cNvSpPr>
            <p:nvPr/>
          </p:nvSpPr>
          <p:spPr bwMode="auto">
            <a:xfrm>
              <a:off x="8408" y="3707"/>
              <a:ext cx="3680" cy="1802"/>
            </a:xfrm>
            <a:prstGeom prst="rect">
              <a:avLst/>
            </a:prstGeom>
            <a:solidFill>
              <a:srgbClr val="FFFFFF"/>
            </a:solidFill>
            <a:ln w="9525">
              <a:noFill/>
              <a:miter lim="800000"/>
              <a:headEnd/>
              <a:tailEnd/>
            </a:ln>
          </p:spPr>
          <p:txBody>
            <a:bodyPr lIns="83393" tIns="41697" rIns="83393" bIns="41697"/>
            <a:lstStyle/>
            <a:p>
              <a:r>
                <a:rPr lang="en-US" sz="1300">
                  <a:latin typeface="Times New Roman" pitchFamily="80" charset="0"/>
                </a:rPr>
                <a:t>Neighborhood School has an Academic Performance Index (API) of 550, a Statewide Rank of 2, and a Similar School Rank of 3.</a:t>
              </a:r>
              <a:endParaRPr lang="en-US"/>
            </a:p>
          </p:txBody>
        </p:sp>
        <p:sp>
          <p:nvSpPr>
            <p:cNvPr id="36900" name="Text Box 36"/>
            <p:cNvSpPr txBox="1">
              <a:spLocks noChangeArrowheads="1"/>
            </p:cNvSpPr>
            <p:nvPr/>
          </p:nvSpPr>
          <p:spPr bwMode="auto">
            <a:xfrm>
              <a:off x="2274" y="5329"/>
              <a:ext cx="1782" cy="1803"/>
            </a:xfrm>
            <a:prstGeom prst="rect">
              <a:avLst/>
            </a:prstGeom>
            <a:solidFill>
              <a:srgbClr val="FFFFFF"/>
            </a:solidFill>
            <a:ln w="9525">
              <a:noFill/>
              <a:miter lim="800000"/>
              <a:headEnd/>
              <a:tailEnd/>
            </a:ln>
          </p:spPr>
          <p:txBody>
            <a:bodyPr lIns="83393" tIns="41697" rIns="83393" bIns="41697"/>
            <a:lstStyle/>
            <a:p>
              <a:r>
                <a:rPr lang="en-US" sz="1300">
                  <a:latin typeface="Times New Roman" pitchFamily="80" charset="0"/>
                </a:rPr>
                <a:t>Our after-school program will help children read better.</a:t>
              </a:r>
              <a:endParaRPr lang="en-US"/>
            </a:p>
          </p:txBody>
        </p:sp>
        <p:sp>
          <p:nvSpPr>
            <p:cNvPr id="36901" name="Line 37"/>
            <p:cNvSpPr>
              <a:spLocks noChangeShapeType="1"/>
            </p:cNvSpPr>
            <p:nvPr/>
          </p:nvSpPr>
          <p:spPr bwMode="auto">
            <a:xfrm flipH="1" flipV="1">
              <a:off x="3676" y="5870"/>
              <a:ext cx="701" cy="361"/>
            </a:xfrm>
            <a:prstGeom prst="line">
              <a:avLst/>
            </a:prstGeom>
            <a:noFill/>
            <a:ln w="9525">
              <a:solidFill>
                <a:srgbClr val="000000"/>
              </a:solidFill>
              <a:round/>
              <a:headEnd/>
              <a:tailEnd type="triangle" w="med" len="med"/>
            </a:ln>
          </p:spPr>
          <p:txBody>
            <a:bodyPr/>
            <a:lstStyle/>
            <a:p>
              <a:endParaRPr lang="en-US"/>
            </a:p>
          </p:txBody>
        </p:sp>
        <p:sp>
          <p:nvSpPr>
            <p:cNvPr id="36902" name="Text Box 38"/>
            <p:cNvSpPr txBox="1">
              <a:spLocks noChangeArrowheads="1"/>
            </p:cNvSpPr>
            <p:nvPr/>
          </p:nvSpPr>
          <p:spPr bwMode="auto">
            <a:xfrm>
              <a:off x="6130" y="8934"/>
              <a:ext cx="4031" cy="2343"/>
            </a:xfrm>
            <a:prstGeom prst="rect">
              <a:avLst/>
            </a:prstGeom>
            <a:solidFill>
              <a:srgbClr val="FFFFFF"/>
            </a:solidFill>
            <a:ln w="9525">
              <a:noFill/>
              <a:miter lim="800000"/>
              <a:headEnd/>
              <a:tailEnd/>
            </a:ln>
          </p:spPr>
          <p:txBody>
            <a:bodyPr/>
            <a:lstStyle/>
            <a:p>
              <a:r>
                <a:rPr lang="en-US" sz="1300">
                  <a:latin typeface="Times New Roman" pitchFamily="80" charset="0"/>
                </a:rPr>
                <a:t>Our after-school remedial education program will assist 50 children in improving their reading scores by one grade level as demonstrated on standardized reading tests administered after participating in the program for six months.</a:t>
              </a:r>
              <a:endParaRPr lang="en-US"/>
            </a:p>
          </p:txBody>
        </p:sp>
        <p:sp>
          <p:nvSpPr>
            <p:cNvPr id="36903" name="Line 39"/>
            <p:cNvSpPr>
              <a:spLocks noChangeShapeType="1"/>
            </p:cNvSpPr>
            <p:nvPr/>
          </p:nvSpPr>
          <p:spPr bwMode="auto">
            <a:xfrm>
              <a:off x="6831" y="8573"/>
              <a:ext cx="351" cy="361"/>
            </a:xfrm>
            <a:prstGeom prst="line">
              <a:avLst/>
            </a:prstGeom>
            <a:noFill/>
            <a:ln w="9525">
              <a:solidFill>
                <a:srgbClr val="000000"/>
              </a:solidFill>
              <a:round/>
              <a:headEnd/>
              <a:tailEnd type="triangle" w="med" len="med"/>
            </a:ln>
          </p:spPr>
          <p:txBody>
            <a:bodyPr/>
            <a:lstStyle/>
            <a:p>
              <a:endParaRPr lang="en-US"/>
            </a:p>
          </p:txBody>
        </p:sp>
        <p:cxnSp>
          <p:nvCxnSpPr>
            <p:cNvPr id="36904" name="AutoShape 40"/>
            <p:cNvCxnSpPr>
              <a:cxnSpLocks noChangeShapeType="1"/>
              <a:stCxn id="36896" idx="7"/>
            </p:cNvCxnSpPr>
            <p:nvPr/>
          </p:nvCxnSpPr>
          <p:spPr bwMode="auto">
            <a:xfrm flipV="1">
              <a:off x="7638" y="4068"/>
              <a:ext cx="595" cy="31"/>
            </a:xfrm>
            <a:prstGeom prst="straightConnector1">
              <a:avLst/>
            </a:prstGeom>
            <a:noFill/>
            <a:ln w="9525">
              <a:solidFill>
                <a:srgbClr val="000000"/>
              </a:solidFill>
              <a:round/>
              <a:headEnd/>
              <a:tailEnd type="triangle" w="med" len="med"/>
            </a:ln>
          </p:spPr>
        </p:cxnSp>
        <p:cxnSp>
          <p:nvCxnSpPr>
            <p:cNvPr id="36905" name="AutoShape 41"/>
            <p:cNvCxnSpPr>
              <a:cxnSpLocks noChangeShapeType="1"/>
              <a:stCxn id="36872" idx="2"/>
            </p:cNvCxnSpPr>
            <p:nvPr/>
          </p:nvCxnSpPr>
          <p:spPr bwMode="auto">
            <a:xfrm flipH="1" flipV="1">
              <a:off x="5604" y="2986"/>
              <a:ext cx="573" cy="7"/>
            </a:xfrm>
            <a:prstGeom prst="straightConnector1">
              <a:avLst/>
            </a:prstGeom>
            <a:noFill/>
            <a:ln w="9525">
              <a:solidFill>
                <a:srgbClr val="000000"/>
              </a:solidFill>
              <a:round/>
              <a:headEnd/>
              <a:tailEnd type="triangle" w="med" len="med"/>
            </a:ln>
          </p:spPr>
        </p:cxnSp>
        <p:sp>
          <p:nvSpPr>
            <p:cNvPr id="36906" name="Text Box 42"/>
            <p:cNvSpPr txBox="1">
              <a:spLocks noChangeArrowheads="1"/>
            </p:cNvSpPr>
            <p:nvPr/>
          </p:nvSpPr>
          <p:spPr bwMode="auto">
            <a:xfrm>
              <a:off x="2625" y="2445"/>
              <a:ext cx="2804" cy="2524"/>
            </a:xfrm>
            <a:prstGeom prst="rect">
              <a:avLst/>
            </a:prstGeom>
            <a:solidFill>
              <a:srgbClr val="FFFFFF"/>
            </a:solidFill>
            <a:ln w="9525">
              <a:noFill/>
              <a:miter lim="800000"/>
              <a:headEnd/>
              <a:tailEnd/>
            </a:ln>
          </p:spPr>
          <p:txBody>
            <a:bodyPr/>
            <a:lstStyle/>
            <a:p>
              <a:r>
                <a:rPr lang="en-US" sz="1300">
                  <a:latin typeface="Times New Roman" pitchFamily="80" charset="0"/>
                </a:rPr>
                <a:t>ABC after-school program inspires children in South Los Angeles elementary schools with a passion for learning through one-on-one mentoring and tutoring.</a:t>
              </a:r>
            </a:p>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Hope4Africa</a:t>
            </a:r>
            <a:endParaRPr lang="en-US" dirty="0"/>
          </a:p>
        </p:txBody>
      </p:sp>
      <p:sp>
        <p:nvSpPr>
          <p:cNvPr id="3" name="Content Placeholder 2"/>
          <p:cNvSpPr>
            <a:spLocks noGrp="1"/>
          </p:cNvSpPr>
          <p:nvPr>
            <p:ph idx="1"/>
          </p:nvPr>
        </p:nvSpPr>
        <p:spPr/>
        <p:txBody>
          <a:bodyPr/>
          <a:lstStyle/>
          <a:p>
            <a:r>
              <a:rPr lang="en-US" dirty="0" smtClean="0"/>
              <a:t>What are the organization’s</a:t>
            </a:r>
          </a:p>
          <a:p>
            <a:pPr lvl="1"/>
            <a:r>
              <a:rPr lang="en-US" dirty="0" smtClean="0"/>
              <a:t>Mission/Vision</a:t>
            </a:r>
          </a:p>
          <a:p>
            <a:pPr lvl="1"/>
            <a:r>
              <a:rPr lang="en-US" dirty="0" smtClean="0"/>
              <a:t>Statement of Need</a:t>
            </a:r>
          </a:p>
          <a:p>
            <a:pPr lvl="1"/>
            <a:r>
              <a:rPr lang="en-US" dirty="0" smtClean="0"/>
              <a:t>Goals/Objectives</a:t>
            </a:r>
          </a:p>
          <a:p>
            <a:pPr lvl="1"/>
            <a:r>
              <a:rPr lang="en-US" dirty="0" smtClean="0"/>
              <a:t>Methods</a:t>
            </a:r>
          </a:p>
          <a:p>
            <a:r>
              <a:rPr lang="en-US" dirty="0" smtClean="0"/>
              <a:t>http</a:t>
            </a:r>
            <a:r>
              <a:rPr lang="en-US" dirty="0"/>
              <a:t>://www.youtube.com/watch?v=nxudc_5Ydpk</a:t>
            </a:r>
          </a:p>
        </p:txBody>
      </p:sp>
    </p:spTree>
    <p:extLst>
      <p:ext uri="{BB962C8B-B14F-4D97-AF65-F5344CB8AC3E}">
        <p14:creationId xmlns:p14="http://schemas.microsoft.com/office/powerpoint/2010/main" val="597902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smtClean="0"/>
              <a:t>Nonprofit Definitions</a:t>
            </a:r>
          </a:p>
          <a:p>
            <a:r>
              <a:rPr lang="en-US" dirty="0" smtClean="0"/>
              <a:t>Capacity building in Context</a:t>
            </a:r>
          </a:p>
          <a:p>
            <a:r>
              <a:rPr lang="en-US" dirty="0" smtClean="0"/>
              <a:t>Where it all starts: Mission, Need Statement, Goals, Objectives, Methods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Southern Illinois University Edwardsville</a:t>
            </a:r>
            <a:endParaRPr lang="en-US" b="1" dirty="0"/>
          </a:p>
        </p:txBody>
      </p:sp>
      <p:sp>
        <p:nvSpPr>
          <p:cNvPr id="3" name="Content Placeholder 2"/>
          <p:cNvSpPr>
            <a:spLocks noGrp="1"/>
          </p:cNvSpPr>
          <p:nvPr>
            <p:ph idx="1"/>
          </p:nvPr>
        </p:nvSpPr>
        <p:spPr/>
        <p:txBody>
          <a:bodyPr>
            <a:normAutofit/>
          </a:bodyPr>
          <a:lstStyle/>
          <a:p>
            <a:pPr algn="ctr">
              <a:buNone/>
            </a:pPr>
            <a:r>
              <a:rPr lang="en-US" sz="2400" i="1" dirty="0" smtClean="0"/>
              <a:t>Southern Illinois University Edwardsville is a public comprehensive university dedicated to the communication, expansion and integration of knowledge through excellent undergraduate education as its first priority and complementary excellent graduate and professional academic programs; through the scholarly, creative and research activity of its faculty, staff and students; and through public service and cultural and arts programming in its region</a:t>
            </a:r>
          </a:p>
          <a:p>
            <a:r>
              <a:rPr lang="en-US" sz="2400" dirty="0" smtClean="0"/>
              <a:t>Established in 1957</a:t>
            </a:r>
          </a:p>
          <a:p>
            <a:r>
              <a:rPr lang="en-US" sz="2400" dirty="0" smtClean="0"/>
              <a:t>One of top 15 public universities in </a:t>
            </a:r>
            <a:r>
              <a:rPr lang="en-US" sz="2400" i="1" dirty="0" err="1" smtClean="0"/>
              <a:t>U.S.News</a:t>
            </a:r>
            <a:r>
              <a:rPr lang="en-US" sz="2400" i="1" dirty="0" smtClean="0"/>
              <a:t>’</a:t>
            </a:r>
            <a:r>
              <a:rPr lang="en-US" sz="2400" dirty="0" smtClean="0"/>
              <a:t> Midwest-Master’s category </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Southern Illinois University Edwardsville</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Student Body: Fall 2011</a:t>
            </a:r>
            <a:br>
              <a:rPr lang="en-US" b="1" dirty="0" smtClean="0"/>
            </a:br>
            <a:r>
              <a:rPr lang="en-US" dirty="0" smtClean="0"/>
              <a:t>Total Students: 14,235</a:t>
            </a:r>
            <a:br>
              <a:rPr lang="en-US" dirty="0" smtClean="0"/>
            </a:br>
            <a:r>
              <a:rPr lang="en-US" dirty="0" smtClean="0"/>
              <a:t>Undergraduate Students: 11,428</a:t>
            </a:r>
            <a:br>
              <a:rPr lang="en-US" dirty="0" smtClean="0"/>
            </a:br>
            <a:r>
              <a:rPr lang="en-US" dirty="0" smtClean="0"/>
              <a:t>Graduate Students: 2,289</a:t>
            </a:r>
          </a:p>
          <a:p>
            <a:r>
              <a:rPr lang="en-US" dirty="0" smtClean="0"/>
              <a:t>SIUE has over 90,000 alumni.</a:t>
            </a:r>
          </a:p>
          <a:p>
            <a:r>
              <a:rPr lang="en-US" dirty="0" smtClean="0"/>
              <a:t>SIUE is one of the largest employers in Southwestern Illinois with more than 2,500 full-time employees.</a:t>
            </a:r>
          </a:p>
          <a:p>
            <a:r>
              <a:rPr lang="en-US" b="1" dirty="0" smtClean="0"/>
              <a:t>Location</a:t>
            </a:r>
            <a:r>
              <a:rPr lang="en-US" dirty="0" smtClean="0"/>
              <a:t>: Edwardsville, Illinois - just 20 miles from St. Louis.</a:t>
            </a:r>
          </a:p>
          <a:p>
            <a:r>
              <a:rPr lang="en-US" b="1" dirty="0" smtClean="0"/>
              <a:t>Affiliation</a:t>
            </a:r>
            <a:r>
              <a:rPr lang="en-US" dirty="0" smtClean="0"/>
              <a:t>: Part of the </a:t>
            </a:r>
            <a:r>
              <a:rPr lang="en-US" dirty="0" smtClean="0">
                <a:hlinkClick r:id="rId3"/>
              </a:rPr>
              <a:t>Southern Illinois University System</a:t>
            </a:r>
            <a:endParaRPr lang="en-US" dirty="0" smtClean="0"/>
          </a:p>
          <a:p>
            <a:r>
              <a:rPr lang="en-US" b="1" dirty="0" smtClean="0"/>
              <a:t>Emphasis</a:t>
            </a:r>
            <a:r>
              <a:rPr lang="en-US" dirty="0" smtClean="0"/>
              <a:t>: SIUE is a fully accredited public university offering a broad choice of degrees and programs ranging from liberal arts to professional studies.</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2800" b="1" dirty="0" smtClean="0"/>
              <a:t>Department of </a:t>
            </a:r>
            <a:br>
              <a:rPr lang="en-US" sz="2800" b="1" dirty="0" smtClean="0"/>
            </a:br>
            <a:r>
              <a:rPr lang="en-US" sz="2800" b="1" dirty="0" smtClean="0"/>
              <a:t>Public Administration and Policy Analysis</a:t>
            </a:r>
            <a:endParaRPr lang="en-US" sz="2800" b="1" dirty="0"/>
          </a:p>
        </p:txBody>
      </p:sp>
      <p:pic>
        <p:nvPicPr>
          <p:cNvPr id="4" name="Content Placeholder 3" descr="Constitution_pict_1.jpg"/>
          <p:cNvPicPr>
            <a:picLocks noGrp="1" noChangeAspect="1"/>
          </p:cNvPicPr>
          <p:nvPr>
            <p:ph idx="1"/>
          </p:nvPr>
        </p:nvPicPr>
        <p:blipFill>
          <a:blip r:embed="rId3" cstate="print"/>
          <a:stretch>
            <a:fillRect/>
          </a:stretch>
        </p:blipFill>
        <p:spPr>
          <a:xfrm>
            <a:off x="609600" y="1905000"/>
            <a:ext cx="2143125" cy="2857500"/>
          </a:xfrm>
        </p:spPr>
      </p:pic>
      <p:sp>
        <p:nvSpPr>
          <p:cNvPr id="5" name="TextBox 4"/>
          <p:cNvSpPr txBox="1"/>
          <p:nvPr/>
        </p:nvSpPr>
        <p:spPr>
          <a:xfrm>
            <a:off x="3124200" y="1759857"/>
            <a:ext cx="5562600" cy="4401205"/>
          </a:xfrm>
          <a:prstGeom prst="rect">
            <a:avLst/>
          </a:prstGeom>
          <a:noFill/>
        </p:spPr>
        <p:txBody>
          <a:bodyPr wrap="square" rtlCol="0">
            <a:spAutoFit/>
          </a:bodyPr>
          <a:lstStyle/>
          <a:p>
            <a:pPr>
              <a:buFont typeface="Arial" pitchFamily="34" charset="0"/>
              <a:buChar char="•"/>
            </a:pPr>
            <a:r>
              <a:rPr lang="en-US" sz="2800" dirty="0" smtClean="0"/>
              <a:t>140 Graduate Students</a:t>
            </a:r>
          </a:p>
          <a:p>
            <a:pPr>
              <a:buFont typeface="Arial" pitchFamily="34" charset="0"/>
              <a:buChar char="•"/>
            </a:pPr>
            <a:r>
              <a:rPr lang="en-US" sz="2800" dirty="0" smtClean="0"/>
              <a:t>Six Full-time Faculty (Ph.D. level professors); 8 adjunct professors</a:t>
            </a:r>
          </a:p>
          <a:p>
            <a:pPr>
              <a:buFont typeface="Arial" pitchFamily="34" charset="0"/>
              <a:buChar char="•"/>
            </a:pPr>
            <a:r>
              <a:rPr lang="en-US" sz="2800" dirty="0" smtClean="0"/>
              <a:t>Specializations: Local Government and Nonprofit Administration</a:t>
            </a:r>
          </a:p>
          <a:p>
            <a:pPr>
              <a:buFont typeface="Arial" pitchFamily="34" charset="0"/>
              <a:buChar char="•"/>
            </a:pPr>
            <a:r>
              <a:rPr lang="en-US" sz="2800" dirty="0" smtClean="0"/>
              <a:t>Applied Program: Internships, service learning projects, practitioner study body </a:t>
            </a:r>
          </a:p>
          <a:p>
            <a:pPr>
              <a:buFont typeface="Arial" pitchFamily="34" charset="0"/>
              <a:buChar char="•"/>
            </a:pPr>
            <a:r>
              <a:rPr lang="en-US" sz="2800" dirty="0" smtClean="0"/>
              <a:t>Masters of Public Administration</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Personal Areas of Concentration and Research</a:t>
            </a:r>
            <a:endParaRPr lang="en-US" dirty="0"/>
          </a:p>
        </p:txBody>
      </p:sp>
      <p:sp>
        <p:nvSpPr>
          <p:cNvPr id="3" name="Content Placeholder 2"/>
          <p:cNvSpPr>
            <a:spLocks noGrp="1"/>
          </p:cNvSpPr>
          <p:nvPr>
            <p:ph idx="1"/>
          </p:nvPr>
        </p:nvSpPr>
        <p:spPr/>
        <p:txBody>
          <a:bodyPr>
            <a:normAutofit/>
          </a:bodyPr>
          <a:lstStyle/>
          <a:p>
            <a:r>
              <a:rPr lang="en-US" dirty="0" smtClean="0"/>
              <a:t>Courses taught: Organization Theory, Public Budgeting, Fundraising, Board Leadership, Marketing and Public Relations, </a:t>
            </a:r>
            <a:r>
              <a:rPr lang="en-US" dirty="0" err="1" smtClean="0"/>
              <a:t>Grantwriting</a:t>
            </a:r>
            <a:r>
              <a:rPr lang="en-US" dirty="0" smtClean="0"/>
              <a:t> and Health Care Administration, Communications</a:t>
            </a:r>
          </a:p>
          <a:p>
            <a:r>
              <a:rPr lang="en-US" dirty="0" smtClean="0"/>
              <a:t>Research Focus: Organizational Restructuring in Nonprofit Organizations (Mergers, Public Private Partnerships, Privatization, Hospice organizations)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en-US" dirty="0" smtClean="0"/>
              <a:t>Scholarship: Articles</a:t>
            </a:r>
            <a:endParaRPr lang="en-US" dirty="0"/>
          </a:p>
        </p:txBody>
      </p:sp>
      <p:sp>
        <p:nvSpPr>
          <p:cNvPr id="3" name="Content Placeholder 2"/>
          <p:cNvSpPr>
            <a:spLocks noGrp="1"/>
          </p:cNvSpPr>
          <p:nvPr>
            <p:ph idx="1"/>
          </p:nvPr>
        </p:nvSpPr>
        <p:spPr>
          <a:xfrm>
            <a:off x="152400" y="1447800"/>
            <a:ext cx="8839200" cy="4651248"/>
          </a:xfrm>
        </p:spPr>
        <p:txBody>
          <a:bodyPr>
            <a:noAutofit/>
          </a:bodyPr>
          <a:lstStyle/>
          <a:p>
            <a:r>
              <a:rPr lang="en-US" sz="900" dirty="0" smtClean="0"/>
              <a:t>“Navigation Notes: A Case Study in Hospice Strategic Planning” , J. </a:t>
            </a:r>
            <a:r>
              <a:rPr lang="en-US" sz="900" dirty="0" err="1" smtClean="0"/>
              <a:t>Pietroburgo</a:t>
            </a:r>
            <a:r>
              <a:rPr lang="en-US" sz="900" dirty="0" smtClean="0"/>
              <a:t>.    To be submitted to American Journal of Hospice and Palliative Care. December, 2012.</a:t>
            </a:r>
          </a:p>
          <a:p>
            <a:endParaRPr lang="en-US" sz="900" dirty="0" smtClean="0"/>
          </a:p>
          <a:p>
            <a:r>
              <a:rPr lang="en-US" sz="900" dirty="0" smtClean="0"/>
              <a:t>“Investigation of Association Mergers. – Phase III” J. </a:t>
            </a:r>
            <a:r>
              <a:rPr lang="en-US" sz="900" dirty="0" err="1" smtClean="0"/>
              <a:t>Pietroburgo</a:t>
            </a:r>
            <a:r>
              <a:rPr lang="en-US" sz="900" dirty="0" smtClean="0"/>
              <a:t> and S. </a:t>
            </a:r>
            <a:r>
              <a:rPr lang="en-US" sz="900" dirty="0" err="1" smtClean="0"/>
              <a:t>Wernet</a:t>
            </a:r>
            <a:r>
              <a:rPr lang="en-US" sz="900" dirty="0" smtClean="0"/>
              <a:t> in conjunction with William E. Smith Institute for Association Research. To be published as technical report in 2007.</a:t>
            </a:r>
          </a:p>
          <a:p>
            <a:endParaRPr lang="en-US" sz="900" dirty="0" smtClean="0"/>
          </a:p>
          <a:p>
            <a:r>
              <a:rPr lang="en-US" sz="900" dirty="0" smtClean="0"/>
              <a:t>“Saving Fido: A Case Study in the Inter-</a:t>
            </a:r>
            <a:r>
              <a:rPr lang="en-US" sz="900" dirty="0" err="1" smtClean="0"/>
              <a:t>Sectoral</a:t>
            </a:r>
            <a:r>
              <a:rPr lang="en-US" sz="900" dirty="0" smtClean="0"/>
              <a:t> Privatization of Local Animal Control Services”, J. </a:t>
            </a:r>
            <a:r>
              <a:rPr lang="en-US" sz="900" dirty="0" err="1" smtClean="0"/>
              <a:t>Pietroburgo</a:t>
            </a:r>
            <a:r>
              <a:rPr lang="en-US" sz="900" dirty="0" smtClean="0"/>
              <a:t>. Public Sector Innovation Journal. August, 2012.  </a:t>
            </a:r>
          </a:p>
          <a:p>
            <a:endParaRPr lang="en-US" sz="900" dirty="0" smtClean="0"/>
          </a:p>
          <a:p>
            <a:r>
              <a:rPr lang="en-US" sz="900" dirty="0" smtClean="0"/>
              <a:t>“Merging Missions and Methods: Restructuring and Adaptation in Nonprofit Hospices”, J. </a:t>
            </a:r>
            <a:r>
              <a:rPr lang="en-US" sz="900" dirty="0" err="1" smtClean="0"/>
              <a:t>Pietroburgo</a:t>
            </a:r>
            <a:r>
              <a:rPr lang="en-US" sz="900" dirty="0" smtClean="0"/>
              <a:t>.  Journal of Healthcare Leadership. Spring, 2010. </a:t>
            </a:r>
          </a:p>
          <a:p>
            <a:pPr>
              <a:buNone/>
            </a:pPr>
            <a:r>
              <a:rPr lang="en-US" sz="900" dirty="0" smtClean="0"/>
              <a:t> </a:t>
            </a:r>
          </a:p>
          <a:p>
            <a:r>
              <a:rPr lang="en-US" sz="900" dirty="0" smtClean="0"/>
              <a:t>“Nonprofit Mergers: Assessing the Motivation and the Means”, J. </a:t>
            </a:r>
            <a:r>
              <a:rPr lang="en-US" sz="900" dirty="0" err="1" smtClean="0"/>
              <a:t>Pietroburgo</a:t>
            </a:r>
            <a:r>
              <a:rPr lang="en-US" sz="900" dirty="0" smtClean="0"/>
              <a:t>.  Journal of Leadership Studies.  March, 2010 </a:t>
            </a:r>
            <a:r>
              <a:rPr lang="en-US" sz="900" b="1" dirty="0" smtClean="0"/>
              <a:t>.</a:t>
            </a:r>
            <a:endParaRPr lang="en-US" sz="900" dirty="0" smtClean="0"/>
          </a:p>
          <a:p>
            <a:pPr>
              <a:buNone/>
            </a:pPr>
            <a:r>
              <a:rPr lang="en-US" sz="900" dirty="0" smtClean="0"/>
              <a:t> </a:t>
            </a:r>
          </a:p>
          <a:p>
            <a:r>
              <a:rPr lang="en-US" sz="900" dirty="0" smtClean="0"/>
              <a:t>“Coming to Terms: A Case Study of Hospice Collaboration Challenges”,  J. </a:t>
            </a:r>
            <a:r>
              <a:rPr lang="en-US" sz="900" dirty="0" err="1" smtClean="0"/>
              <a:t>Pietroburgo</a:t>
            </a:r>
            <a:r>
              <a:rPr lang="en-US" sz="900" dirty="0" smtClean="0"/>
              <a:t> and R. Bush. American Journal of Hospice and Palliative Care. January, 2008.</a:t>
            </a:r>
          </a:p>
          <a:p>
            <a:pPr>
              <a:buNone/>
            </a:pPr>
            <a:r>
              <a:rPr lang="en-US" sz="900" dirty="0" smtClean="0"/>
              <a:t> </a:t>
            </a:r>
          </a:p>
          <a:p>
            <a:r>
              <a:rPr lang="en-US" sz="900" dirty="0" smtClean="0"/>
              <a:t>“Police Response to Domestic Violence: The Role of an Intervention Counselor.” J. </a:t>
            </a:r>
            <a:r>
              <a:rPr lang="en-US" sz="900" dirty="0" err="1" smtClean="0"/>
              <a:t>Pietroburgo</a:t>
            </a:r>
            <a:r>
              <a:rPr lang="en-US" sz="900" dirty="0" smtClean="0"/>
              <a:t> and T.R. Carr. Forum: Illinois Law Enforcement Executive Institute . September, 2008.</a:t>
            </a:r>
          </a:p>
          <a:p>
            <a:pPr>
              <a:buNone/>
            </a:pPr>
            <a:r>
              <a:rPr lang="en-US" sz="900" dirty="0" smtClean="0"/>
              <a:t> </a:t>
            </a:r>
          </a:p>
          <a:p>
            <a:r>
              <a:rPr lang="en-US" sz="900" dirty="0" smtClean="0"/>
              <a:t>“Bowling Together: Anatomy of a Successful Association Merger.” J. </a:t>
            </a:r>
            <a:r>
              <a:rPr lang="en-US" sz="900" dirty="0" err="1" smtClean="0"/>
              <a:t>Pietroburgo</a:t>
            </a:r>
            <a:r>
              <a:rPr lang="en-US" sz="900" dirty="0" smtClean="0"/>
              <a:t> and S. </a:t>
            </a:r>
            <a:r>
              <a:rPr lang="en-US" sz="900" dirty="0" err="1" smtClean="0"/>
              <a:t>Wernet</a:t>
            </a:r>
            <a:r>
              <a:rPr lang="en-US" sz="900" dirty="0" smtClean="0"/>
              <a:t>. Baruch College, City University of New York Nonprofit Working Paper. September, 2008 .  </a:t>
            </a:r>
          </a:p>
          <a:p>
            <a:pPr>
              <a:buNone/>
            </a:pPr>
            <a:r>
              <a:rPr lang="en-US" sz="900" dirty="0" smtClean="0"/>
              <a:t> </a:t>
            </a:r>
          </a:p>
          <a:p>
            <a:r>
              <a:rPr lang="en-US" sz="900" dirty="0" smtClean="0"/>
              <a:t>“Investigation of Association Mergers.” J. </a:t>
            </a:r>
            <a:r>
              <a:rPr lang="en-US" sz="900" dirty="0" err="1" smtClean="0"/>
              <a:t>Pietroburgo</a:t>
            </a:r>
            <a:r>
              <a:rPr lang="en-US" sz="900" dirty="0" smtClean="0"/>
              <a:t> and S. </a:t>
            </a:r>
            <a:r>
              <a:rPr lang="en-US" sz="900" dirty="0" err="1" smtClean="0"/>
              <a:t>Wernet</a:t>
            </a:r>
            <a:r>
              <a:rPr lang="en-US" sz="900" dirty="0" smtClean="0"/>
              <a:t> in conjunction with William E. Smith Institute for Association Research. Published as technical report in 2007.</a:t>
            </a:r>
          </a:p>
          <a:p>
            <a:pPr>
              <a:buNone/>
            </a:pPr>
            <a:r>
              <a:rPr lang="en-US" sz="900" dirty="0" smtClean="0"/>
              <a:t> </a:t>
            </a:r>
          </a:p>
          <a:p>
            <a:r>
              <a:rPr lang="en-US" sz="900" dirty="0" smtClean="0"/>
              <a:t>“Charity at the Deathbed: The Impact of Public Funding Changes on End-of-Life Care.” J. </a:t>
            </a:r>
            <a:r>
              <a:rPr lang="en-US" sz="900" dirty="0" err="1" smtClean="0"/>
              <a:t>Pietroburgo</a:t>
            </a:r>
            <a:r>
              <a:rPr lang="en-US" sz="900" dirty="0" smtClean="0"/>
              <a:t>. American Journal of Hospice and Palliative Care; December, 2004 .</a:t>
            </a:r>
          </a:p>
          <a:p>
            <a:pPr>
              <a:buNone/>
            </a:pPr>
            <a:r>
              <a:rPr lang="en-US" sz="900" dirty="0" smtClean="0"/>
              <a:t> </a:t>
            </a:r>
          </a:p>
          <a:p>
            <a:r>
              <a:rPr lang="en-US" sz="900" dirty="0" smtClean="0"/>
              <a:t>“Meeting in the Middle: The Challenges of Public/Private Partnerships in Domestic Violence Intervention.” J. </a:t>
            </a:r>
            <a:r>
              <a:rPr lang="en-US" sz="900" dirty="0" err="1" smtClean="0"/>
              <a:t>Pietroburgo</a:t>
            </a:r>
            <a:r>
              <a:rPr lang="en-US" sz="900" dirty="0" smtClean="0"/>
              <a:t> and T.R. Carr. Forum: Illinois Law Enforcement Executive Institute Journal; January, 2005 .</a:t>
            </a:r>
            <a:br>
              <a:rPr lang="en-US" sz="900" dirty="0" smtClean="0"/>
            </a:br>
            <a:r>
              <a:rPr lang="en-US" sz="900" dirty="0" smtClean="0"/>
              <a:t> </a:t>
            </a:r>
          </a:p>
          <a:p>
            <a:r>
              <a:rPr lang="en-US" sz="900" dirty="0" smtClean="0"/>
              <a:t>“Joining Forces, Fortunes and Futures: Restructuring and Adaptation in Nonprofit Hospice Organizations.” J. </a:t>
            </a:r>
            <a:r>
              <a:rPr lang="en-US" sz="900" dirty="0" err="1" smtClean="0"/>
              <a:t>Pietroburgo</a:t>
            </a:r>
            <a:r>
              <a:rPr lang="en-US" sz="900" dirty="0" smtClean="0"/>
              <a:t> and S. </a:t>
            </a:r>
            <a:r>
              <a:rPr lang="en-US" sz="900" dirty="0" err="1" smtClean="0"/>
              <a:t>Wernet</a:t>
            </a:r>
            <a:r>
              <a:rPr lang="en-US" sz="900" dirty="0" smtClean="0"/>
              <a:t>. Nonprofit Management and Leadership; September, 2004 .</a:t>
            </a:r>
          </a:p>
          <a:p>
            <a:pPr>
              <a:buNone/>
            </a:pPr>
            <a:r>
              <a:rPr lang="en-US" sz="900" dirty="0" smtClean="0"/>
              <a:t> </a:t>
            </a:r>
          </a:p>
          <a:p>
            <a:r>
              <a:rPr lang="en-US" sz="900" dirty="0" smtClean="0"/>
              <a:t>“Joining Forces, Joining Futures: Hospices at the Crossroads.”J. </a:t>
            </a:r>
            <a:r>
              <a:rPr lang="en-US" sz="900" dirty="0" err="1" smtClean="0"/>
              <a:t>Pietroburgo</a:t>
            </a:r>
            <a:r>
              <a:rPr lang="en-US" sz="900" dirty="0" smtClean="0"/>
              <a:t>. Published in the American Journal of Hospice and Palliative Care; May, 2004.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218</TotalTime>
  <Words>1696</Words>
  <Application>Microsoft Office PowerPoint</Application>
  <PresentationFormat>Předvádění na obrazovce (4:3)</PresentationFormat>
  <Paragraphs>289</Paragraphs>
  <Slides>44</Slides>
  <Notes>42</Notes>
  <HiddenSlides>0</HiddenSlides>
  <MMClips>0</MMClips>
  <ScaleCrop>false</ScaleCrop>
  <HeadingPairs>
    <vt:vector size="4" baseType="variant">
      <vt:variant>
        <vt:lpstr>Motiv</vt:lpstr>
      </vt:variant>
      <vt:variant>
        <vt:i4>1</vt:i4>
      </vt:variant>
      <vt:variant>
        <vt:lpstr>Nadpisy snímků</vt:lpstr>
      </vt:variant>
      <vt:variant>
        <vt:i4>44</vt:i4>
      </vt:variant>
    </vt:vector>
  </HeadingPairs>
  <TitlesOfParts>
    <vt:vector size="45" baseType="lpstr">
      <vt:lpstr>Module</vt:lpstr>
      <vt:lpstr>Building Nonprofit Capacity: Fundraising</vt:lpstr>
      <vt:lpstr>Where I’m From:  Edwardsville, Illinois</vt:lpstr>
      <vt:lpstr>Where I’m From:  The Midwest Region</vt:lpstr>
      <vt:lpstr>Where I’m From:</vt:lpstr>
      <vt:lpstr>Southern Illinois University Edwardsville</vt:lpstr>
      <vt:lpstr>Southern Illinois University Edwardsville</vt:lpstr>
      <vt:lpstr>Department of  Public Administration and Policy Analysis</vt:lpstr>
      <vt:lpstr>Personal Areas of Concentration and Research</vt:lpstr>
      <vt:lpstr>Scholarship: Articles</vt:lpstr>
      <vt:lpstr>Getting to Know You</vt:lpstr>
      <vt:lpstr>Week One</vt:lpstr>
      <vt:lpstr>Prezentace aplikace PowerPoint</vt:lpstr>
      <vt:lpstr>Defining the Terms</vt:lpstr>
      <vt:lpstr>Defining the Terms</vt:lpstr>
      <vt:lpstr>Nonprofit vs. For-Profit</vt:lpstr>
      <vt:lpstr>Differences</vt:lpstr>
      <vt:lpstr>Similarities</vt:lpstr>
      <vt:lpstr>Defining the Terms</vt:lpstr>
      <vt:lpstr>Defining the Terms</vt:lpstr>
      <vt:lpstr>Capacity Building Framework</vt:lpstr>
      <vt:lpstr>Defining the Terms</vt:lpstr>
      <vt:lpstr>Defining the Terms</vt:lpstr>
      <vt:lpstr>More Fundraising Terminology</vt:lpstr>
      <vt:lpstr>Where Do We Start? </vt:lpstr>
      <vt:lpstr>Nonprofits: The Mission</vt:lpstr>
      <vt:lpstr>Some mission statements:</vt:lpstr>
      <vt:lpstr>Prezentace aplikace PowerPoint</vt:lpstr>
      <vt:lpstr>Mission Statement (cont.)</vt:lpstr>
      <vt:lpstr>Example of a Mission Statement</vt:lpstr>
      <vt:lpstr>NEEDS STATEMENT</vt:lpstr>
      <vt:lpstr>Example of a Needs Statement:</vt:lpstr>
      <vt:lpstr>Prezentace aplikace PowerPoint</vt:lpstr>
      <vt:lpstr>Examples of Goals:</vt:lpstr>
      <vt:lpstr>What is an Objective?</vt:lpstr>
      <vt:lpstr>OBJECTIVE</vt:lpstr>
      <vt:lpstr>OBJECTIVE (cont.)</vt:lpstr>
      <vt:lpstr>Examples of Objectives:</vt:lpstr>
      <vt:lpstr>Program Plan Chart</vt:lpstr>
      <vt:lpstr>What is a Method?</vt:lpstr>
      <vt:lpstr>METHOD</vt:lpstr>
      <vt:lpstr>Examples of Methods:</vt:lpstr>
      <vt:lpstr>Prezentace aplikace PowerPoint</vt:lpstr>
      <vt:lpstr>Hope4Africa</vt:lpstr>
      <vt:lpstr>Review</vt:lpstr>
    </vt:vector>
  </TitlesOfParts>
  <Company>SIUE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ITS</dc:creator>
  <cp:lastModifiedBy>Kateřina Almani Tůmová</cp:lastModifiedBy>
  <cp:revision>6</cp:revision>
  <dcterms:created xsi:type="dcterms:W3CDTF">2012-09-30T13:06:20Z</dcterms:created>
  <dcterms:modified xsi:type="dcterms:W3CDTF">2012-10-04T15:09:03Z</dcterms:modified>
</cp:coreProperties>
</file>