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87" r:id="rId3"/>
    <p:sldId id="297" r:id="rId4"/>
    <p:sldId id="299" r:id="rId5"/>
    <p:sldId id="298" r:id="rId6"/>
    <p:sldId id="300" r:id="rId7"/>
    <p:sldId id="302" r:id="rId8"/>
    <p:sldId id="303" r:id="rId9"/>
    <p:sldId id="304" r:id="rId10"/>
    <p:sldId id="305" r:id="rId11"/>
    <p:sldId id="306" r:id="rId12"/>
    <p:sldId id="308" r:id="rId13"/>
    <p:sldId id="309" r:id="rId14"/>
    <p:sldId id="310" r:id="rId15"/>
    <p:sldId id="311" r:id="rId16"/>
    <p:sldId id="312" r:id="rId17"/>
    <p:sldId id="313" r:id="rId18"/>
    <p:sldId id="314" r:id="rId19"/>
    <p:sldId id="315" r:id="rId20"/>
    <p:sldId id="316" r:id="rId21"/>
    <p:sldId id="317" r:id="rId22"/>
    <p:sldId id="318" r:id="rId23"/>
    <p:sldId id="320"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289" r:id="rId38"/>
    <p:sldId id="335" r:id="rId39"/>
    <p:sldId id="294" r:id="rId40"/>
    <p:sldId id="295" r:id="rId41"/>
    <p:sldId id="296" r:id="rId42"/>
    <p:sldId id="336" r:id="rId43"/>
    <p:sldId id="337" r:id="rId44"/>
    <p:sldId id="338"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9" d="100"/>
          <a:sy n="69" d="100"/>
        </p:scale>
        <p:origin x="-7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a:pPr>
            <a:r>
              <a:rPr lang="en-US" dirty="0" smtClean="0"/>
              <a:t>Funding Sources</a:t>
            </a:r>
            <a:endParaRPr lang="en-US" dirty="0"/>
          </a:p>
        </c:rich>
      </c:tx>
      <c:layout>
        <c:manualLayout>
          <c:xMode val="edge"/>
          <c:yMode val="edge"/>
          <c:x val="0.33653641732283462"/>
          <c:y val="1.8749999999999999E-2"/>
        </c:manualLayout>
      </c:layout>
      <c:overlay val="0"/>
    </c:title>
    <c:autoTitleDeleted val="0"/>
    <c:plotArea>
      <c:layout/>
      <c:pieChart>
        <c:varyColors val="1"/>
        <c:ser>
          <c:idx val="0"/>
          <c:order val="0"/>
          <c:tx>
            <c:strRef>
              <c:f>Sheet1!$B$1</c:f>
              <c:strCache>
                <c:ptCount val="1"/>
                <c:pt idx="0">
                  <c:v>Sales</c:v>
                </c:pt>
              </c:strCache>
            </c:strRef>
          </c:tx>
          <c:explosion val="16"/>
          <c:dLbls>
            <c:showLegendKey val="0"/>
            <c:showVal val="0"/>
            <c:showCatName val="0"/>
            <c:showSerName val="0"/>
            <c:showPercent val="1"/>
            <c:showBubbleSize val="0"/>
            <c:showLeaderLines val="1"/>
          </c:dLbls>
          <c:cat>
            <c:strRef>
              <c:f>Sheet1!$A$2:$A$5</c:f>
              <c:strCache>
                <c:ptCount val="4"/>
                <c:pt idx="0">
                  <c:v>For-profit</c:v>
                </c:pt>
                <c:pt idx="1">
                  <c:v>Gen Govt</c:v>
                </c:pt>
                <c:pt idx="2">
                  <c:v>Households</c:v>
                </c:pt>
                <c:pt idx="3">
                  <c:v>Non-res</c:v>
                </c:pt>
              </c:strCache>
            </c:strRef>
          </c:cat>
          <c:val>
            <c:numRef>
              <c:f>Sheet1!$B$2:$B$5</c:f>
              <c:numCache>
                <c:formatCode>General</c:formatCode>
                <c:ptCount val="4"/>
                <c:pt idx="0">
                  <c:v>10</c:v>
                </c:pt>
                <c:pt idx="1">
                  <c:v>51</c:v>
                </c:pt>
                <c:pt idx="2">
                  <c:v>38</c:v>
                </c:pt>
                <c:pt idx="3">
                  <c:v>1</c:v>
                </c:pt>
              </c:numCache>
            </c:numRef>
          </c:val>
        </c:ser>
        <c:dLbls>
          <c:showLegendKey val="0"/>
          <c:showVal val="0"/>
          <c:showCatName val="0"/>
          <c:showSerName val="0"/>
          <c:showPercent val="1"/>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80A8CD-EE28-4899-8790-88B783AB3B11}" type="datetimeFigureOut">
              <a:rPr lang="en-US" smtClean="0"/>
              <a:t>10/8/2012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9736E-DC1B-457C-AC08-1BC0813A94C7}" type="slidenum">
              <a:rPr lang="en-US" smtClean="0"/>
              <a:t>‹#›</a:t>
            </a:fld>
            <a:endParaRPr lang="en-US"/>
          </a:p>
        </p:txBody>
      </p:sp>
    </p:spTree>
    <p:extLst>
      <p:ext uri="{BB962C8B-B14F-4D97-AF65-F5344CB8AC3E}">
        <p14:creationId xmlns:p14="http://schemas.microsoft.com/office/powerpoint/2010/main" val="208491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no good data</a:t>
            </a:r>
            <a:endParaRPr lang="en-US" dirty="0"/>
          </a:p>
        </p:txBody>
      </p:sp>
      <p:sp>
        <p:nvSpPr>
          <p:cNvPr id="4" name="Slide Number Placeholder 3"/>
          <p:cNvSpPr>
            <a:spLocks noGrp="1"/>
          </p:cNvSpPr>
          <p:nvPr>
            <p:ph type="sldNum" sz="quarter" idx="10"/>
          </p:nvPr>
        </p:nvSpPr>
        <p:spPr/>
        <p:txBody>
          <a:bodyPr/>
          <a:lstStyle/>
          <a:p>
            <a:fld id="{89AC666B-4F1E-4AB3-BD59-B0C53FB03F15}" type="slidenum">
              <a:rPr lang="en-US" smtClean="0"/>
              <a:pPr/>
              <a:t>10</a:t>
            </a:fld>
            <a:endParaRPr lang="en-US"/>
          </a:p>
        </p:txBody>
      </p:sp>
    </p:spTree>
    <p:extLst>
      <p:ext uri="{BB962C8B-B14F-4D97-AF65-F5344CB8AC3E}">
        <p14:creationId xmlns:p14="http://schemas.microsoft.com/office/powerpoint/2010/main" val="3017908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C666B-4F1E-4AB3-BD59-B0C53FB03F15}" type="slidenum">
              <a:rPr lang="en-US" smtClean="0"/>
              <a:pPr/>
              <a:t>11</a:t>
            </a:fld>
            <a:endParaRPr lang="en-US"/>
          </a:p>
        </p:txBody>
      </p:sp>
    </p:spTree>
    <p:extLst>
      <p:ext uri="{BB962C8B-B14F-4D97-AF65-F5344CB8AC3E}">
        <p14:creationId xmlns:p14="http://schemas.microsoft.com/office/powerpoint/2010/main" val="2477279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9736E-DC1B-457C-AC08-1BC0813A94C7}" type="slidenum">
              <a:rPr lang="en-US" smtClean="0"/>
              <a:t>16</a:t>
            </a:fld>
            <a:endParaRPr lang="en-US"/>
          </a:p>
        </p:txBody>
      </p:sp>
    </p:spTree>
    <p:extLst>
      <p:ext uri="{BB962C8B-B14F-4D97-AF65-F5344CB8AC3E}">
        <p14:creationId xmlns:p14="http://schemas.microsoft.com/office/powerpoint/2010/main" val="4199969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17</a:t>
            </a:fld>
            <a:endParaRPr lang="en-US"/>
          </a:p>
        </p:txBody>
      </p:sp>
    </p:spTree>
    <p:extLst>
      <p:ext uri="{BB962C8B-B14F-4D97-AF65-F5344CB8AC3E}">
        <p14:creationId xmlns:p14="http://schemas.microsoft.com/office/powerpoint/2010/main" val="2348295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p:spPr>
        <p:txBody>
          <a:bodyPr/>
          <a:lstStyle/>
          <a:p>
            <a:pPr defTabSz="929876"/>
            <a:fld id="{5E5523C7-1504-4CF2-90B2-FB938BD278D5}" type="slidenum">
              <a:rPr lang="en-US" smtClean="0"/>
              <a:pPr defTabSz="929876"/>
              <a:t>20</a:t>
            </a:fld>
            <a:endParaRPr lang="en-US" dirty="0" smtClean="0"/>
          </a:p>
        </p:txBody>
      </p:sp>
      <p:sp>
        <p:nvSpPr>
          <p:cNvPr id="82947" name="Rectangle 2"/>
          <p:cNvSpPr>
            <a:spLocks noGrp="1" noRot="1" noChangeAspect="1" noChangeArrowheads="1" noTextEdit="1"/>
          </p:cNvSpPr>
          <p:nvPr>
            <p:ph type="sldImg"/>
          </p:nvPr>
        </p:nvSpPr>
        <p:spPr>
          <a:ln cap="flat"/>
        </p:spPr>
      </p:sp>
      <p:sp>
        <p:nvSpPr>
          <p:cNvPr id="82948" name="Rectangle 3"/>
          <p:cNvSpPr>
            <a:spLocks noGrp="1" noChangeArrowheads="1"/>
          </p:cNvSpPr>
          <p:nvPr>
            <p:ph type="body" idx="1"/>
          </p:nvPr>
        </p:nvSpPr>
        <p:spPr>
          <a:noFill/>
          <a:ln/>
        </p:spPr>
        <p:txBody>
          <a:bodyPr>
            <a:normAutofit/>
          </a:bodyPr>
          <a:lstStyle/>
          <a:p>
            <a:pPr>
              <a:buNone/>
            </a:pP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p:spPr>
        <p:txBody>
          <a:bodyPr/>
          <a:lstStyle/>
          <a:p>
            <a:pPr defTabSz="929876"/>
            <a:fld id="{DC43EEA0-317A-4422-BB2B-C17DA0C529A3}" type="slidenum">
              <a:rPr lang="en-US" smtClean="0"/>
              <a:pPr defTabSz="929876"/>
              <a:t>21</a:t>
            </a:fld>
            <a:endParaRPr lang="en-US" dirty="0"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pPr defTabSz="929876"/>
            <a:fld id="{DB7D1E95-52FB-4B43-A446-A3A35C1541DE}" type="slidenum">
              <a:rPr lang="en-US" smtClean="0"/>
              <a:pPr defTabSz="929876"/>
              <a:t>22</a:t>
            </a:fld>
            <a:endParaRPr lang="en-US" dirty="0" smtClean="0"/>
          </a:p>
        </p:txBody>
      </p:sp>
      <p:sp>
        <p:nvSpPr>
          <p:cNvPr id="84995" name="Rectangle 1026"/>
          <p:cNvSpPr>
            <a:spLocks noGrp="1" noRot="1" noChangeAspect="1" noChangeArrowheads="1" noTextEdit="1"/>
          </p:cNvSpPr>
          <p:nvPr>
            <p:ph type="sldImg"/>
          </p:nvPr>
        </p:nvSpPr>
        <p:spPr>
          <a:ln cap="flat"/>
        </p:spPr>
      </p:sp>
      <p:sp>
        <p:nvSpPr>
          <p:cNvPr id="84996" name="Rectangle 1027"/>
          <p:cNvSpPr>
            <a:spLocks noGrp="1" noChangeArrowheads="1"/>
          </p:cNvSpPr>
          <p:nvPr>
            <p:ph type="body" idx="1"/>
          </p:nvPr>
        </p:nvSpPr>
        <p:spPr>
          <a:noFill/>
          <a:ln/>
        </p:spPr>
        <p:txBody>
          <a:bodyPr>
            <a:normAutofit/>
          </a:bodyPr>
          <a:lstStyle/>
          <a:p>
            <a:pPr>
              <a:spcBef>
                <a:spcPts val="98"/>
              </a:spcBef>
            </a:pP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pPr defTabSz="929876"/>
            <a:fld id="{3038DB22-7822-4F45-B440-65DD1FEE48BC}" type="slidenum">
              <a:rPr lang="en-US" smtClean="0"/>
              <a:pPr defTabSz="929876"/>
              <a:t>23</a:t>
            </a:fld>
            <a:endParaRPr lang="en-US" dirty="0"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pPr defTabSz="929876"/>
            <a:fld id="{F62CD70A-D454-46B3-B9EC-9C37F7BB8A7E}" type="slidenum">
              <a:rPr lang="en-US" smtClean="0"/>
              <a:pPr defTabSz="929876"/>
              <a:t>24</a:t>
            </a:fld>
            <a:endParaRPr lang="en-US" dirty="0"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pPr defTabSz="929876"/>
            <a:fld id="{BB818A0B-C3B3-4A70-94BE-F22FDA958548}" type="slidenum">
              <a:rPr lang="en-US" smtClean="0"/>
              <a:pPr defTabSz="929876"/>
              <a:t>25</a:t>
            </a:fld>
            <a:endParaRPr lang="en-US" dirty="0" smtClean="0"/>
          </a:p>
        </p:txBody>
      </p:sp>
      <p:sp>
        <p:nvSpPr>
          <p:cNvPr id="95235" name="Rectangle 2"/>
          <p:cNvSpPr>
            <a:spLocks noGrp="1" noRot="1" noChangeAspect="1" noChangeArrowheads="1" noTextEdit="1"/>
          </p:cNvSpPr>
          <p:nvPr>
            <p:ph type="sldImg"/>
          </p:nvPr>
        </p:nvSpPr>
        <p:spPr>
          <a:ln cap="flat"/>
        </p:spPr>
      </p:sp>
      <p:sp>
        <p:nvSpPr>
          <p:cNvPr id="95236" name="Rectangle 3"/>
          <p:cNvSpPr>
            <a:spLocks noGrp="1" noChangeArrowheads="1"/>
          </p:cNvSpPr>
          <p:nvPr>
            <p:ph type="body" idx="1"/>
          </p:nvPr>
        </p:nvSpPr>
        <p:spPr>
          <a:xfrm>
            <a:off x="914815" y="4353095"/>
            <a:ext cx="5028370" cy="4113862"/>
          </a:xfrm>
          <a:noFill/>
          <a:ln/>
        </p:spPr>
        <p:txBody>
          <a:bodyPr>
            <a:normAutofit/>
          </a:bodyPr>
          <a:lstStyle/>
          <a:p>
            <a:pPr>
              <a:buNone/>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pPr defTabSz="929876"/>
            <a:fld id="{4025861A-B133-4A61-8E4F-D982F378E9D7}" type="slidenum">
              <a:rPr lang="en-US" smtClean="0"/>
              <a:pPr defTabSz="929876"/>
              <a:t>26</a:t>
            </a:fld>
            <a:endParaRPr lang="en-US" dirty="0"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815" y="4343713"/>
            <a:ext cx="5028370" cy="4700216"/>
          </a:xfrm>
          <a:ln/>
        </p:spPr>
        <p:txBody>
          <a:bodyPr>
            <a:normAutofit/>
          </a:bodyPr>
          <a:lstStyle/>
          <a:p>
            <a:pPr>
              <a:buNone/>
              <a:defRPr/>
            </a:pPr>
            <a:endParaRPr lang="en-US" sz="10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pPr defTabSz="929876"/>
            <a:fld id="{D330CF3D-8F97-498F-B633-AFA1A0B80017}" type="slidenum">
              <a:rPr lang="en-US" smtClean="0"/>
              <a:pPr defTabSz="929876"/>
              <a:t>27</a:t>
            </a:fld>
            <a:endParaRPr lang="en-US" dirty="0"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ln/>
        </p:spPr>
        <p:txBody>
          <a:bodyPr/>
          <a:lstStyle/>
          <a:p>
            <a:pPr>
              <a:buNone/>
              <a:defRPr/>
            </a:pPr>
            <a:endParaRPr lang="en-US" sz="9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pPr defTabSz="929876"/>
            <a:fld id="{D17AA878-A57D-4E59-A744-7FAEE8E8D399}" type="slidenum">
              <a:rPr lang="en-US" smtClean="0"/>
              <a:pPr defTabSz="929876"/>
              <a:t>28</a:t>
            </a:fld>
            <a:endParaRPr lang="en-US" dirty="0"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012832" y="4307750"/>
            <a:ext cx="5085935" cy="4113861"/>
          </a:xfrm>
          <a:noFill/>
          <a:ln/>
        </p:spPr>
        <p:txBody>
          <a:bodyPr/>
          <a:lstStyle/>
          <a:p>
            <a:pPr>
              <a:buNone/>
            </a:pPr>
            <a:endParaRPr lang="en-US" sz="9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pPr defTabSz="929876"/>
            <a:fld id="{02E74B5C-7FB7-44E2-96FF-A664C17147FE}" type="slidenum">
              <a:rPr lang="en-US" smtClean="0"/>
              <a:pPr defTabSz="929876"/>
              <a:t>29</a:t>
            </a:fld>
            <a:endParaRPr lang="en-US" dirty="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ln/>
        </p:spPr>
        <p:txBody>
          <a:bodyPr>
            <a:normAutofit/>
          </a:bodyPr>
          <a:lstStyle/>
          <a:p>
            <a:pPr>
              <a:buNone/>
              <a:defRPr/>
            </a:pPr>
            <a:endParaRPr lang="en-US"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pPr defTabSz="929876"/>
            <a:fld id="{06A103EB-E8A1-4199-9408-BEE6774FA472}" type="slidenum">
              <a:rPr lang="en-US" smtClean="0"/>
              <a:pPr defTabSz="929876"/>
              <a:t>30</a:t>
            </a:fld>
            <a:endParaRPr lang="en-US" dirty="0" smtClean="0"/>
          </a:p>
        </p:txBody>
      </p:sp>
      <p:sp>
        <p:nvSpPr>
          <p:cNvPr id="105475" name="Rectangle 2"/>
          <p:cNvSpPr>
            <a:spLocks noGrp="1" noRot="1" noChangeAspect="1" noChangeArrowheads="1" noTextEdit="1"/>
          </p:cNvSpPr>
          <p:nvPr>
            <p:ph type="sldImg"/>
          </p:nvPr>
        </p:nvSpPr>
        <p:spPr>
          <a:ln cap="flat"/>
        </p:spPr>
      </p:sp>
      <p:sp>
        <p:nvSpPr>
          <p:cNvPr id="105476" name="Rectangle 3"/>
          <p:cNvSpPr>
            <a:spLocks noGrp="1" noChangeArrowheads="1"/>
          </p:cNvSpPr>
          <p:nvPr>
            <p:ph type="body" idx="1"/>
          </p:nvPr>
        </p:nvSpPr>
        <p:spPr>
          <a:noFill/>
          <a:ln/>
        </p:spPr>
        <p:txBody>
          <a:bodyPr>
            <a:normAutofit/>
          </a:bodyPr>
          <a:lstStyle/>
          <a:p>
            <a:pPr>
              <a:buNone/>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buNone/>
              <a:defRPr/>
            </a:pPr>
            <a:endParaRPr lang="en-US" dirty="0"/>
          </a:p>
        </p:txBody>
      </p:sp>
      <p:sp>
        <p:nvSpPr>
          <p:cNvPr id="109572" name="Slide Number Placeholder 3"/>
          <p:cNvSpPr>
            <a:spLocks noGrp="1"/>
          </p:cNvSpPr>
          <p:nvPr>
            <p:ph type="sldNum" sz="quarter" idx="5"/>
          </p:nvPr>
        </p:nvSpPr>
        <p:spPr>
          <a:noFill/>
        </p:spPr>
        <p:txBody>
          <a:bodyPr/>
          <a:lstStyle/>
          <a:p>
            <a:pPr defTabSz="931437"/>
            <a:fld id="{389FC722-65BF-4366-9EAC-BF4FB0D65807}" type="slidenum">
              <a:rPr lang="en-US" smtClean="0"/>
              <a:pPr defTabSz="931437"/>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p:spPr>
        <p:txBody>
          <a:bodyPr/>
          <a:lstStyle/>
          <a:p>
            <a:pPr defTabSz="929876"/>
            <a:fld id="{BE2673DA-D719-49DC-B526-189F3E20DEEC}" type="slidenum">
              <a:rPr lang="en-US" smtClean="0"/>
              <a:pPr defTabSz="929876"/>
              <a:t>32</a:t>
            </a:fld>
            <a:endParaRPr lang="en-US" dirty="0"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normAutofit/>
          </a:bodyPr>
          <a:lstStyle/>
          <a:p>
            <a:pPr>
              <a:buNone/>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7" name="Slide Image Placeholder 1"/>
          <p:cNvSpPr>
            <a:spLocks noGrp="1" noRot="1" noChangeAspect="1" noTextEdit="1"/>
          </p:cNvSpPr>
          <p:nvPr>
            <p:ph type="sldImg"/>
          </p:nvPr>
        </p:nvSpPr>
        <p:spPr bwMode="auto">
          <a:noFill/>
          <a:ln>
            <a:solidFill>
              <a:srgbClr val="000000"/>
            </a:solidFill>
            <a:miter lim="800000"/>
            <a:headEnd/>
            <a:tailEnd/>
          </a:ln>
        </p:spPr>
      </p:sp>
      <p:sp>
        <p:nvSpPr>
          <p:cNvPr id="393218" name="Notes Placeholder 2"/>
          <p:cNvSpPr>
            <a:spLocks noGrp="1"/>
          </p:cNvSpPr>
          <p:nvPr>
            <p:ph type="body" idx="1"/>
          </p:nvPr>
        </p:nvSpPr>
        <p:spPr bwMode="auto">
          <a:xfrm>
            <a:off x="914400" y="4343400"/>
            <a:ext cx="5029200" cy="4114800"/>
          </a:xfrm>
          <a:noFill/>
        </p:spPr>
        <p:txBody>
          <a:bodyPr wrap="square" lIns="91435" tIns="45718" rIns="91435" bIns="45718" numCol="1" anchor="t" anchorCtr="0" compatLnSpc="1">
            <a:prstTxWarp prst="textNoShape">
              <a:avLst/>
            </a:prstTxWarp>
          </a:bodyPr>
          <a:lstStyle/>
          <a:p>
            <a:pPr eaLnBrk="1" hangingPunct="1"/>
            <a:endParaRPr lang="en-US" smtClean="0"/>
          </a:p>
        </p:txBody>
      </p:sp>
      <p:sp>
        <p:nvSpPr>
          <p:cNvPr id="393219"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eaLnBrk="0" hangingPunct="0"/>
            <a:fld id="{23979138-624F-4259-AE5D-E82617A49F19}" type="slidenum">
              <a:rPr lang="en-US" sz="1200" baseline="-25000">
                <a:ea typeface="ＭＳ Ｐゴシック"/>
                <a:cs typeface="ＭＳ Ｐゴシック"/>
              </a:rPr>
              <a:pPr algn="r" eaLnBrk="0" hangingPunct="0"/>
              <a:t>33</a:t>
            </a:fld>
            <a:endParaRPr lang="en-US" sz="1200" baseline="-25000">
              <a:ea typeface="ＭＳ Ｐゴシック"/>
              <a:cs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3" name="Slide Image Placeholder 1"/>
          <p:cNvSpPr>
            <a:spLocks noGrp="1" noRot="1" noChangeAspect="1" noTextEdit="1"/>
          </p:cNvSpPr>
          <p:nvPr>
            <p:ph type="sldImg"/>
          </p:nvPr>
        </p:nvSpPr>
        <p:spPr bwMode="auto">
          <a:noFill/>
          <a:ln>
            <a:solidFill>
              <a:srgbClr val="000000"/>
            </a:solidFill>
            <a:miter lim="800000"/>
            <a:headEnd/>
            <a:tailEnd/>
          </a:ln>
        </p:spPr>
      </p:sp>
      <p:sp>
        <p:nvSpPr>
          <p:cNvPr id="397314" name="Notes Placeholder 2"/>
          <p:cNvSpPr>
            <a:spLocks noGrp="1"/>
          </p:cNvSpPr>
          <p:nvPr>
            <p:ph type="body" idx="1"/>
          </p:nvPr>
        </p:nvSpPr>
        <p:spPr bwMode="auto">
          <a:xfrm>
            <a:off x="914400" y="4343400"/>
            <a:ext cx="5029200" cy="4114800"/>
          </a:xfrm>
          <a:noFill/>
        </p:spPr>
        <p:txBody>
          <a:bodyPr wrap="square" lIns="91435" tIns="45718" rIns="91435" bIns="45718" numCol="1" anchor="t" anchorCtr="0" compatLnSpc="1">
            <a:prstTxWarp prst="textNoShape">
              <a:avLst/>
            </a:prstTxWarp>
          </a:bodyPr>
          <a:lstStyle/>
          <a:p>
            <a:pPr eaLnBrk="1" hangingPunct="1"/>
            <a:endParaRPr lang="en-US" smtClean="0"/>
          </a:p>
        </p:txBody>
      </p:sp>
      <p:sp>
        <p:nvSpPr>
          <p:cNvPr id="397315" name="Slide Number Placeholder 3"/>
          <p:cNvSpPr txBox="1">
            <a:spLocks noGrp="1"/>
          </p:cNvSpPr>
          <p:nvPr/>
        </p:nvSpPr>
        <p:spPr bwMode="auto">
          <a:xfrm>
            <a:off x="3886200" y="8686800"/>
            <a:ext cx="2971800" cy="457200"/>
          </a:xfrm>
          <a:prstGeom prst="rect">
            <a:avLst/>
          </a:prstGeom>
          <a:noFill/>
          <a:ln w="9525">
            <a:noFill/>
            <a:miter lim="800000"/>
            <a:headEnd/>
            <a:tailEnd/>
          </a:ln>
        </p:spPr>
        <p:txBody>
          <a:bodyPr lIns="91435" tIns="45718" rIns="91435" bIns="45718" anchor="b"/>
          <a:lstStyle/>
          <a:p>
            <a:pPr algn="r" eaLnBrk="0" hangingPunct="0"/>
            <a:fld id="{485ECC1C-DC32-44D9-943E-4612CD5DF947}" type="slidenum">
              <a:rPr lang="en-US" sz="1200" baseline="-25000">
                <a:ea typeface="ＭＳ Ｐゴシック"/>
                <a:cs typeface="ＭＳ Ｐゴシック"/>
              </a:rPr>
              <a:pPr algn="r" eaLnBrk="0" hangingPunct="0"/>
              <a:t>34</a:t>
            </a:fld>
            <a:endParaRPr lang="en-US" sz="1200" baseline="-25000">
              <a:ea typeface="ＭＳ Ｐゴシック"/>
              <a:cs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C9736E-DC1B-457C-AC08-1BC0813A94C7}" type="slidenum">
              <a:rPr lang="en-US" smtClean="0"/>
              <a:t>35</a:t>
            </a:fld>
            <a:endParaRPr lang="en-US"/>
          </a:p>
        </p:txBody>
      </p:sp>
    </p:spTree>
    <p:extLst>
      <p:ext uri="{BB962C8B-B14F-4D97-AF65-F5344CB8AC3E}">
        <p14:creationId xmlns:p14="http://schemas.microsoft.com/office/powerpoint/2010/main" val="1521529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381000"/>
            <a:ext cx="4572000" cy="3429000"/>
          </a:xfrm>
        </p:spPr>
      </p:sp>
      <p:sp>
        <p:nvSpPr>
          <p:cNvPr id="3" name="Notes Placeholder 2"/>
          <p:cNvSpPr>
            <a:spLocks noGrp="1"/>
          </p:cNvSpPr>
          <p:nvPr>
            <p:ph type="body" idx="1"/>
          </p:nvPr>
        </p:nvSpPr>
        <p:spPr>
          <a:xfrm>
            <a:off x="685800" y="3886200"/>
            <a:ext cx="5486400" cy="4953000"/>
          </a:xfrm>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BE983B09-A98A-4F8C-B7B6-ADF5A0F3C89E}" type="slidenum">
              <a:rPr lang="en-US"/>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smtClean="0"/>
          </a:p>
        </p:txBody>
      </p:sp>
      <p:sp>
        <p:nvSpPr>
          <p:cNvPr id="106500" name="Slide Number Placeholder 3"/>
          <p:cNvSpPr>
            <a:spLocks noGrp="1"/>
          </p:cNvSpPr>
          <p:nvPr>
            <p:ph type="sldNum" sz="quarter" idx="5"/>
          </p:nvPr>
        </p:nvSpPr>
        <p:spPr>
          <a:noFill/>
        </p:spPr>
        <p:txBody>
          <a:bodyPr/>
          <a:lstStyle/>
          <a:p>
            <a:fld id="{16219CD8-611D-4046-9837-4E68097CECFC}" type="slidenum">
              <a:rPr lang="en-US"/>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9787C3A-E299-4636-B239-6B55FD695B8A}" type="slidenum">
              <a:rPr lang="en-US"/>
              <a:pPr/>
              <a:t>40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normAutofit/>
          </a:bodyPr>
          <a:lstStyle/>
          <a:p>
            <a:pPr lvl="2" eaLnBrk="1" hangingPunct="1">
              <a:lnSpc>
                <a:spcPct val="90000"/>
              </a:lnSpc>
              <a:spcBef>
                <a:spcPct val="20000"/>
              </a:spcBef>
              <a:buClr>
                <a:schemeClr val="tx1"/>
              </a:buClr>
              <a:buSzPct val="75000"/>
              <a:buFont typeface="Wingdings" pitchFamily="80" charset="2"/>
              <a:buChar char="l"/>
            </a:pPr>
            <a:endParaRPr lang="en-US" sz="1800" dirty="0"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pPr eaLnBrk="1" hangingPunct="1"/>
            <a:endParaRPr lang="en-US" smtClean="0"/>
          </a:p>
        </p:txBody>
      </p:sp>
      <p:sp>
        <p:nvSpPr>
          <p:cNvPr id="111620" name="Slide Number Placeholder 3"/>
          <p:cNvSpPr>
            <a:spLocks noGrp="1"/>
          </p:cNvSpPr>
          <p:nvPr>
            <p:ph type="sldNum" sz="quarter" idx="5"/>
          </p:nvPr>
        </p:nvSpPr>
        <p:spPr>
          <a:noFill/>
        </p:spPr>
        <p:txBody>
          <a:bodyPr/>
          <a:lstStyle/>
          <a:p>
            <a:fld id="{DC0D87B3-41D1-44CB-BE28-53138D8B8E6E}" type="slidenum">
              <a:rPr lang="en-US"/>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2BB3425-2B78-4628-8E61-E9504CFBF87B}"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p:spPr>
        <p:txBody>
          <a:bodyPr/>
          <a:lstStyle/>
          <a:p>
            <a:pPr defTabSz="929876"/>
            <a:fld id="{7921B244-0322-45E2-BC25-6E6BA21D2CE2}" type="slidenum">
              <a:rPr lang="en-US" smtClean="0"/>
              <a:pPr defTabSz="929876"/>
              <a:t>5</a:t>
            </a:fld>
            <a:endParaRPr lang="en-US" dirty="0"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pPr eaLnBrk="1" hangingPunct="1"/>
            <a:endParaRPr lang="en-US" dirty="0" smtClean="0"/>
          </a:p>
        </p:txBody>
      </p:sp>
      <p:sp>
        <p:nvSpPr>
          <p:cNvPr id="106500" name="Slide Number Placeholder 3"/>
          <p:cNvSpPr>
            <a:spLocks noGrp="1"/>
          </p:cNvSpPr>
          <p:nvPr>
            <p:ph type="sldNum" sz="quarter" idx="5"/>
          </p:nvPr>
        </p:nvSpPr>
        <p:spPr>
          <a:noFill/>
        </p:spPr>
        <p:txBody>
          <a:bodyPr/>
          <a:lstStyle/>
          <a:p>
            <a:fld id="{16219CD8-611D-4046-9837-4E68097CECF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AC666B-4F1E-4AB3-BD59-B0C53FB03F15}" type="slidenum">
              <a:rPr lang="en-US" smtClean="0"/>
              <a:pPr/>
              <a:t>7</a:t>
            </a:fld>
            <a:endParaRPr lang="en-US"/>
          </a:p>
        </p:txBody>
      </p:sp>
    </p:spTree>
    <p:extLst>
      <p:ext uri="{BB962C8B-B14F-4D97-AF65-F5344CB8AC3E}">
        <p14:creationId xmlns:p14="http://schemas.microsoft.com/office/powerpoint/2010/main" val="711414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C666B-4F1E-4AB3-BD59-B0C53FB03F15}" type="slidenum">
              <a:rPr lang="en-US" smtClean="0"/>
              <a:pPr/>
              <a:t>8</a:t>
            </a:fld>
            <a:endParaRPr lang="en-US"/>
          </a:p>
        </p:txBody>
      </p:sp>
    </p:spTree>
    <p:extLst>
      <p:ext uri="{BB962C8B-B14F-4D97-AF65-F5344CB8AC3E}">
        <p14:creationId xmlns:p14="http://schemas.microsoft.com/office/powerpoint/2010/main" val="18098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AC666B-4F1E-4AB3-BD59-B0C53FB03F15}" type="slidenum">
              <a:rPr lang="en-US" smtClean="0"/>
              <a:pPr/>
              <a:t>9</a:t>
            </a:fld>
            <a:endParaRPr lang="en-US"/>
          </a:p>
        </p:txBody>
      </p:sp>
    </p:spTree>
    <p:extLst>
      <p:ext uri="{BB962C8B-B14F-4D97-AF65-F5344CB8AC3E}">
        <p14:creationId xmlns:p14="http://schemas.microsoft.com/office/powerpoint/2010/main" val="229148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10/8/2012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31607BA-3DE2-4A6F-B1D5-4C0DBD2B8F84}" type="datetimeFigureOut">
              <a:rPr lang="en-US" smtClean="0"/>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pic>
        <p:nvPicPr>
          <p:cNvPr id="5" name="Picture 4" descr="powerpoint background 2011.jpg"/>
          <p:cNvPicPr>
            <a:picLocks noChangeAspect="1"/>
          </p:cNvPicPr>
          <p:nvPr userDrawn="1"/>
        </p:nvPicPr>
        <p:blipFill>
          <a:blip r:embed="rId2" cstate="print"/>
          <a:stretch>
            <a:fillRect/>
          </a:stretch>
        </p:blipFill>
        <p:spPr>
          <a:xfrm>
            <a:off x="0" y="0"/>
            <a:ext cx="9144000" cy="6858000"/>
          </a:xfrm>
          <a:prstGeom prst="rect">
            <a:avLst/>
          </a:prstGeom>
        </p:spPr>
      </p:pic>
      <p:sp>
        <p:nvSpPr>
          <p:cNvPr id="6" name="Title Placeholder 6"/>
          <p:cNvSpPr>
            <a:spLocks noGrp="1"/>
          </p:cNvSpPr>
          <p:nvPr>
            <p:ph type="title"/>
          </p:nvPr>
        </p:nvSpPr>
        <p:spPr>
          <a:xfrm>
            <a:off x="523189" y="402011"/>
            <a:ext cx="8403994" cy="430887"/>
          </a:xfrm>
          <a:prstGeom prst="rect">
            <a:avLst/>
          </a:prstGeom>
          <a:noFill/>
          <a:ln w="9525" algn="ctr">
            <a:noFill/>
            <a:miter lim="800000"/>
            <a:headEnd/>
            <a:tailEnd/>
          </a:ln>
        </p:spPr>
        <p:txBody>
          <a:bodyPr/>
          <a:lstStyle>
            <a:lvl1pPr>
              <a:defRPr>
                <a:solidFill>
                  <a:schemeClr val="bg1"/>
                </a:solidFill>
              </a:defRPr>
            </a:lvl1pPr>
          </a:lstStyle>
          <a:p>
            <a:pPr lvl="0"/>
            <a:r>
              <a:rPr lang="en-US" dirty="0" smtClean="0"/>
              <a:t>Click to edit Master title style</a:t>
            </a:r>
            <a:endParaRPr lang="en-US" dirty="0"/>
          </a:p>
        </p:txBody>
      </p:sp>
      <p:sp>
        <p:nvSpPr>
          <p:cNvPr id="9" name="Text Placeholder 13"/>
          <p:cNvSpPr>
            <a:spLocks noGrp="1"/>
          </p:cNvSpPr>
          <p:nvPr>
            <p:ph type="body" sz="quarter" idx="10"/>
          </p:nvPr>
        </p:nvSpPr>
        <p:spPr>
          <a:xfrm>
            <a:off x="527442" y="1470579"/>
            <a:ext cx="8371460" cy="4666270"/>
          </a:xfrm>
        </p:spPr>
        <p:txBody>
          <a:bodyPr/>
          <a:lstStyle>
            <a:lvl1pPr marL="0" indent="0">
              <a:defRPr/>
            </a:lvl1pPr>
            <a:lvl2pPr>
              <a:spcBef>
                <a:spcPts val="500"/>
              </a:spcBef>
              <a:defRPr/>
            </a:lvl2pPr>
          </a:lstStyle>
          <a:p>
            <a:pPr lvl="0"/>
            <a:r>
              <a:rPr lang="en-US" dirty="0" smtClean="0"/>
              <a:t>Click to edit Master text styles</a:t>
            </a:r>
          </a:p>
          <a:p>
            <a:pPr lvl="1"/>
            <a:r>
              <a:rPr lang="en-US" dirty="0" smtClean="0"/>
              <a:t>Second level</a:t>
            </a:r>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935163"/>
            <a:ext cx="4038600" cy="4389437"/>
          </a:xfrm>
        </p:spPr>
        <p:txBody>
          <a:bodyPr/>
          <a:lstStyle/>
          <a:p>
            <a:pPr lvl="0"/>
            <a:endParaRPr lang="en-US" noProof="0"/>
          </a:p>
        </p:txBody>
      </p:sp>
      <p:sp>
        <p:nvSpPr>
          <p:cNvPr id="4" name="Text Placeholder 3"/>
          <p:cNvSpPr>
            <a:spLocks noGrp="1"/>
          </p:cNvSpPr>
          <p:nvPr>
            <p:ph type="body" sz="half" idx="2"/>
          </p:nvPr>
        </p:nvSpPr>
        <p:spPr>
          <a:xfrm>
            <a:off x="4648200" y="1935163"/>
            <a:ext cx="4038600" cy="43894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12438D30-E326-47CB-81E5-5820B6FC4C45}" type="datetimeFigureOut">
              <a:rPr lang="en-US"/>
              <a:pPr>
                <a:defRPr/>
              </a:pPr>
              <a:t>10/8/2012</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A84529F0-74E2-4782-8F5F-37A36EE823EE}"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31607BA-3DE2-4A6F-B1D5-4C0DBD2B8F84}" type="datetimeFigureOut">
              <a:rPr lang="en-US" smtClean="0"/>
              <a:t>10/8/2012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49DEA-E4A1-4079-B727-B22F5D27CF4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31607BA-3DE2-4A6F-B1D5-4C0DBD2B8F84}" type="datetimeFigureOut">
              <a:rPr lang="en-US" smtClean="0"/>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31607BA-3DE2-4A6F-B1D5-4C0DBD2B8F84}" type="datetimeFigureOut">
              <a:rPr lang="en-US" smtClean="0"/>
              <a:t>10/8/2012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31607BA-3DE2-4A6F-B1D5-4C0DBD2B8F84}" type="datetimeFigureOut">
              <a:rPr lang="en-US" smtClean="0"/>
              <a:t>10/8/2012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607BA-3DE2-4A6F-B1D5-4C0DBD2B8F84}" type="datetimeFigureOut">
              <a:rPr lang="en-US" smtClean="0"/>
              <a:t>10/8/2012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49DEA-E4A1-4079-B727-B22F5D27CF4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31607BA-3DE2-4A6F-B1D5-4C0DBD2B8F84}" type="datetimeFigureOut">
              <a:rPr lang="en-US" smtClean="0"/>
              <a:t>10/8/2012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49DEA-E4A1-4079-B727-B22F5D27CF48}"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31607BA-3DE2-4A6F-B1D5-4C0DBD2B8F84}" type="datetimeFigureOut">
              <a:rPr lang="en-US" smtClean="0"/>
              <a:t>10/8/2012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81549DEA-E4A1-4079-B727-B22F5D27CF4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31607BA-3DE2-4A6F-B1D5-4C0DBD2B8F84}" type="datetimeFigureOut">
              <a:rPr lang="en-US" smtClean="0"/>
              <a:t>10/8/2012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1549DEA-E4A1-4079-B727-B22F5D27CF4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 id="2147483690" r:id="rId28"/>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en.wikipedia.org/wiki/Belgium" TargetMode="External"/><Relationship Id="rId13" Type="http://schemas.openxmlformats.org/officeDocument/2006/relationships/hyperlink" Target="http://en.wikipedia.org/wiki/Spain" TargetMode="External"/><Relationship Id="rId18" Type="http://schemas.openxmlformats.org/officeDocument/2006/relationships/hyperlink" Target="http://en.wikipedia.org/wiki/Australia" TargetMode="External"/><Relationship Id="rId3" Type="http://schemas.openxmlformats.org/officeDocument/2006/relationships/hyperlink" Target="http://en.wikipedia.org/wiki/Sweden" TargetMode="External"/><Relationship Id="rId21" Type="http://schemas.openxmlformats.org/officeDocument/2006/relationships/hyperlink" Target="http://en.wikipedia.org/wiki/United_States" TargetMode="External"/><Relationship Id="rId7" Type="http://schemas.openxmlformats.org/officeDocument/2006/relationships/hyperlink" Target="http://en.wikipedia.org/wiki/Netherlands" TargetMode="External"/><Relationship Id="rId12" Type="http://schemas.openxmlformats.org/officeDocument/2006/relationships/hyperlink" Target="http://en.wikipedia.org/wiki/France" TargetMode="External"/><Relationship Id="rId17" Type="http://schemas.openxmlformats.org/officeDocument/2006/relationships/hyperlink" Target="http://en.wikipedia.org/wiki/Austria" TargetMode="External"/><Relationship Id="rId25" Type="http://schemas.openxmlformats.org/officeDocument/2006/relationships/hyperlink" Target="http://en.wikipedia.org/wiki/South_Korea" TargetMode="External"/><Relationship Id="rId2" Type="http://schemas.openxmlformats.org/officeDocument/2006/relationships/notesSlide" Target="../notesSlides/notesSlide12.xml"/><Relationship Id="rId16" Type="http://schemas.openxmlformats.org/officeDocument/2006/relationships/hyperlink" Target="http://en.wikipedia.org/wiki/Canada" TargetMode="External"/><Relationship Id="rId20" Type="http://schemas.openxmlformats.org/officeDocument/2006/relationships/hyperlink" Target="http://en.wikipedia.org/wiki/Portugal" TargetMode="External"/><Relationship Id="rId1" Type="http://schemas.openxmlformats.org/officeDocument/2006/relationships/slideLayout" Target="../slideLayouts/slideLayout4.xml"/><Relationship Id="rId6" Type="http://schemas.openxmlformats.org/officeDocument/2006/relationships/hyperlink" Target="http://en.wikipedia.org/wiki/Denmark" TargetMode="External"/><Relationship Id="rId11" Type="http://schemas.openxmlformats.org/officeDocument/2006/relationships/hyperlink" Target="http://en.wikipedia.org/wiki/United_Kingdom" TargetMode="External"/><Relationship Id="rId24" Type="http://schemas.openxmlformats.org/officeDocument/2006/relationships/hyperlink" Target="http://en.wikipedia.org/wiki/Italy" TargetMode="External"/><Relationship Id="rId5" Type="http://schemas.openxmlformats.org/officeDocument/2006/relationships/hyperlink" Target="http://en.wikipedia.org/wiki/Luxembourg" TargetMode="External"/><Relationship Id="rId15" Type="http://schemas.openxmlformats.org/officeDocument/2006/relationships/hyperlink" Target="http://en.wikipedia.org/wiki/Germany" TargetMode="External"/><Relationship Id="rId23" Type="http://schemas.openxmlformats.org/officeDocument/2006/relationships/hyperlink" Target="http://en.wikipedia.org/wiki/Japan" TargetMode="External"/><Relationship Id="rId10" Type="http://schemas.openxmlformats.org/officeDocument/2006/relationships/hyperlink" Target="http://en.wikipedia.org/wiki/Republic_of_Ireland" TargetMode="External"/><Relationship Id="rId19" Type="http://schemas.openxmlformats.org/officeDocument/2006/relationships/hyperlink" Target="http://en.wikipedia.org/wiki/New_Zealand" TargetMode="External"/><Relationship Id="rId4" Type="http://schemas.openxmlformats.org/officeDocument/2006/relationships/hyperlink" Target="http://en.wikipedia.org/wiki/Norway" TargetMode="External"/><Relationship Id="rId9" Type="http://schemas.openxmlformats.org/officeDocument/2006/relationships/hyperlink" Target="http://en.wikipedia.org/wiki/Finland" TargetMode="External"/><Relationship Id="rId14" Type="http://schemas.openxmlformats.org/officeDocument/2006/relationships/hyperlink" Target="http://en.wikipedia.org/wiki/Switzerland" TargetMode="External"/><Relationship Id="rId22" Type="http://schemas.openxmlformats.org/officeDocument/2006/relationships/hyperlink" Target="http://en.wikipedia.org/wiki/Greece"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en.wikipedia.org/wiki/Spain" TargetMode="External"/><Relationship Id="rId13" Type="http://schemas.openxmlformats.org/officeDocument/2006/relationships/hyperlink" Target="http://en.wikipedia.org/wiki/Italy" TargetMode="External"/><Relationship Id="rId18" Type="http://schemas.openxmlformats.org/officeDocument/2006/relationships/hyperlink" Target="http://en.wikipedia.org/wiki/Finland" TargetMode="External"/><Relationship Id="rId3" Type="http://schemas.openxmlformats.org/officeDocument/2006/relationships/hyperlink" Target="http://en.wikipedia.org/wiki/United_States" TargetMode="External"/><Relationship Id="rId21" Type="http://schemas.openxmlformats.org/officeDocument/2006/relationships/hyperlink" Target="http://en.wikipedia.org/wiki/South_Korea" TargetMode="External"/><Relationship Id="rId7" Type="http://schemas.openxmlformats.org/officeDocument/2006/relationships/hyperlink" Target="http://en.wikipedia.org/wiki/Japan" TargetMode="External"/><Relationship Id="rId12" Type="http://schemas.openxmlformats.org/officeDocument/2006/relationships/hyperlink" Target="http://en.wikipedia.org/wiki/Canada" TargetMode="External"/><Relationship Id="rId17" Type="http://schemas.openxmlformats.org/officeDocument/2006/relationships/hyperlink" Target="http://en.wikipedia.org/wiki/Switzerland" TargetMode="External"/><Relationship Id="rId25" Type="http://schemas.openxmlformats.org/officeDocument/2006/relationships/hyperlink" Target="http://en.wikipedia.org/wiki/New_Zealand" TargetMode="External"/><Relationship Id="rId2" Type="http://schemas.openxmlformats.org/officeDocument/2006/relationships/notesSlide" Target="../notesSlides/notesSlide13.xml"/><Relationship Id="rId16" Type="http://schemas.openxmlformats.org/officeDocument/2006/relationships/hyperlink" Target="http://en.wikipedia.org/wiki/Belgium" TargetMode="External"/><Relationship Id="rId20" Type="http://schemas.openxmlformats.org/officeDocument/2006/relationships/hyperlink" Target="http://en.wikipedia.org/wiki/Republic_of_Ireland" TargetMode="External"/><Relationship Id="rId1" Type="http://schemas.openxmlformats.org/officeDocument/2006/relationships/slideLayout" Target="../slideLayouts/slideLayout4.xml"/><Relationship Id="rId6" Type="http://schemas.openxmlformats.org/officeDocument/2006/relationships/hyperlink" Target="http://en.wikipedia.org/wiki/United_Kingdom" TargetMode="External"/><Relationship Id="rId11" Type="http://schemas.openxmlformats.org/officeDocument/2006/relationships/hyperlink" Target="http://en.wikipedia.org/wiki/Norway" TargetMode="External"/><Relationship Id="rId24" Type="http://schemas.openxmlformats.org/officeDocument/2006/relationships/hyperlink" Target="http://en.wikipedia.org/wiki/Luxembourg" TargetMode="External"/><Relationship Id="rId5" Type="http://schemas.openxmlformats.org/officeDocument/2006/relationships/hyperlink" Target="http://en.wikipedia.org/wiki/Germany" TargetMode="External"/><Relationship Id="rId15" Type="http://schemas.openxmlformats.org/officeDocument/2006/relationships/hyperlink" Target="http://en.wikipedia.org/wiki/Australia" TargetMode="External"/><Relationship Id="rId23" Type="http://schemas.openxmlformats.org/officeDocument/2006/relationships/hyperlink" Target="http://en.wikipedia.org/wiki/Portugal" TargetMode="External"/><Relationship Id="rId10" Type="http://schemas.openxmlformats.org/officeDocument/2006/relationships/hyperlink" Target="http://en.wikipedia.org/wiki/Sweden" TargetMode="External"/><Relationship Id="rId19" Type="http://schemas.openxmlformats.org/officeDocument/2006/relationships/hyperlink" Target="http://en.wikipedia.org/wiki/Austria" TargetMode="External"/><Relationship Id="rId4" Type="http://schemas.openxmlformats.org/officeDocument/2006/relationships/hyperlink" Target="http://en.wikipedia.org/wiki/France" TargetMode="External"/><Relationship Id="rId9" Type="http://schemas.openxmlformats.org/officeDocument/2006/relationships/hyperlink" Target="http://en.wikipedia.org/wiki/Netherlands" TargetMode="External"/><Relationship Id="rId14" Type="http://schemas.openxmlformats.org/officeDocument/2006/relationships/hyperlink" Target="http://en.wikipedia.org/wiki/Denmark" TargetMode="External"/><Relationship Id="rId22" Type="http://schemas.openxmlformats.org/officeDocument/2006/relationships/hyperlink" Target="http://en.wikipedia.org/wiki/Gree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South_Korea" TargetMode="External"/><Relationship Id="rId3" Type="http://schemas.openxmlformats.org/officeDocument/2006/relationships/hyperlink" Target="http://en.wikipedia.org/wiki/Saudi_Arabia" TargetMode="External"/><Relationship Id="rId7" Type="http://schemas.openxmlformats.org/officeDocument/2006/relationships/hyperlink" Target="http://en.wikipedia.org/wiki/India" TargetMode="External"/><Relationship Id="rId12" Type="http://schemas.openxmlformats.org/officeDocument/2006/relationships/hyperlink" Target="http://en.wikipedia.org/wiki/Hong_Kon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en.wikipedia.org/wiki/Russia" TargetMode="External"/><Relationship Id="rId11" Type="http://schemas.openxmlformats.org/officeDocument/2006/relationships/hyperlink" Target="http://en.wikipedia.org/wiki/Czech_Republic" TargetMode="External"/><Relationship Id="rId5" Type="http://schemas.openxmlformats.org/officeDocument/2006/relationships/hyperlink" Target="http://en.wikipedia.org/wiki/Kuwait" TargetMode="External"/><Relationship Id="rId10" Type="http://schemas.openxmlformats.org/officeDocument/2006/relationships/hyperlink" Target="http://en.wikipedia.org/wiki/Turkey" TargetMode="External"/><Relationship Id="rId4" Type="http://schemas.openxmlformats.org/officeDocument/2006/relationships/hyperlink" Target="http://en.wikipedia.org/wiki/United_Arab_Emirates" TargetMode="External"/><Relationship Id="rId9" Type="http://schemas.openxmlformats.org/officeDocument/2006/relationships/hyperlink" Target="http://en.wikipedia.org/wiki/Qatar"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w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Three: Fundraising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lstStyle/>
          <a:p>
            <a:r>
              <a:rPr lang="en-US" dirty="0" smtClean="0"/>
              <a:t>Global Philanthropy Modes</a:t>
            </a:r>
            <a:endParaRPr lang="en-US" dirty="0"/>
          </a:p>
        </p:txBody>
      </p:sp>
      <p:sp>
        <p:nvSpPr>
          <p:cNvPr id="3" name="Content Placeholder 2"/>
          <p:cNvSpPr>
            <a:spLocks noGrp="1"/>
          </p:cNvSpPr>
          <p:nvPr>
            <p:ph idx="1"/>
          </p:nvPr>
        </p:nvSpPr>
        <p:spPr>
          <a:xfrm>
            <a:off x="2667000" y="2362200"/>
            <a:ext cx="3962400" cy="2819400"/>
          </a:xfrm>
        </p:spPr>
        <p:txBody>
          <a:bodyPr/>
          <a:lstStyle/>
          <a:p>
            <a:r>
              <a:rPr lang="en-US" sz="3600" dirty="0" smtClean="0"/>
              <a:t>Grants</a:t>
            </a:r>
          </a:p>
          <a:p>
            <a:r>
              <a:rPr lang="en-US" sz="3600" dirty="0" smtClean="0"/>
              <a:t>Loans</a:t>
            </a:r>
          </a:p>
          <a:p>
            <a:r>
              <a:rPr lang="en-US" sz="3600" dirty="0" smtClean="0"/>
              <a:t>Time/effort (volunteering</a:t>
            </a:r>
            <a:r>
              <a:rPr lang="en-US" dirty="0" smtClean="0"/>
              <a:t>)</a:t>
            </a:r>
          </a:p>
          <a:p>
            <a:endParaRPr lang="en-US" dirty="0"/>
          </a:p>
        </p:txBody>
      </p:sp>
    </p:spTree>
    <p:extLst>
      <p:ext uri="{BB962C8B-B14F-4D97-AF65-F5344CB8AC3E}">
        <p14:creationId xmlns:p14="http://schemas.microsoft.com/office/powerpoint/2010/main" val="2673298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Broader Global Philanthropy</a:t>
            </a:r>
            <a:endParaRPr lang="en-US" dirty="0"/>
          </a:p>
        </p:txBody>
      </p:sp>
      <p:sp>
        <p:nvSpPr>
          <p:cNvPr id="3" name="Content Placeholder 2"/>
          <p:cNvSpPr>
            <a:spLocks noGrp="1"/>
          </p:cNvSpPr>
          <p:nvPr>
            <p:ph idx="1"/>
          </p:nvPr>
        </p:nvSpPr>
        <p:spPr/>
        <p:txBody>
          <a:bodyPr/>
          <a:lstStyle/>
          <a:p>
            <a:r>
              <a:rPr lang="en-US" dirty="0" smtClean="0"/>
              <a:t>Foundation giving only a small part of global giving</a:t>
            </a:r>
          </a:p>
          <a:p>
            <a:r>
              <a:rPr lang="en-US" dirty="0" smtClean="0"/>
              <a:t>Other donors include:</a:t>
            </a:r>
          </a:p>
          <a:p>
            <a:pPr lvl="1"/>
            <a:r>
              <a:rPr lang="en-US" dirty="0" smtClean="0"/>
              <a:t>Individuals</a:t>
            </a:r>
          </a:p>
          <a:p>
            <a:pPr lvl="1"/>
            <a:r>
              <a:rPr lang="en-US" dirty="0" smtClean="0"/>
              <a:t>NGOs</a:t>
            </a:r>
          </a:p>
          <a:p>
            <a:pPr lvl="1"/>
            <a:r>
              <a:rPr lang="en-US" dirty="0" smtClean="0"/>
              <a:t>Religious organizations – by far the largest generally; globally too?</a:t>
            </a:r>
          </a:p>
          <a:p>
            <a:pPr lvl="1"/>
            <a:r>
              <a:rPr lang="en-US" dirty="0" smtClean="0"/>
              <a:t>Corporations</a:t>
            </a:r>
          </a:p>
          <a:p>
            <a:pPr marL="457200" lvl="1" indent="0">
              <a:buNone/>
            </a:pPr>
            <a:endParaRPr lang="en-US" dirty="0"/>
          </a:p>
        </p:txBody>
      </p:sp>
    </p:spTree>
    <p:extLst>
      <p:ext uri="{BB962C8B-B14F-4D97-AF65-F5344CB8AC3E}">
        <p14:creationId xmlns:p14="http://schemas.microsoft.com/office/powerpoint/2010/main" val="1354183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sz="4400" dirty="0" smtClean="0"/>
              <a:t>International Giving Comparison </a:t>
            </a:r>
            <a:r>
              <a:rPr lang="en-US" dirty="0" smtClean="0"/>
              <a:t/>
            </a:r>
            <a:br>
              <a:rPr lang="en-US" dirty="0" smtClean="0"/>
            </a:br>
            <a:r>
              <a:rPr lang="en-US" sz="2400" dirty="0" smtClean="0"/>
              <a:t>(lists countries by the amount of money they give </a:t>
            </a:r>
            <a:r>
              <a:rPr lang="en-US" sz="2400" i="1" dirty="0" smtClean="0"/>
              <a:t>as a percentage of their gross national income)</a:t>
            </a:r>
            <a:endParaRPr lang="en-US" sz="2400" dirty="0"/>
          </a:p>
        </p:txBody>
      </p:sp>
      <p:sp>
        <p:nvSpPr>
          <p:cNvPr id="3" name="Content Placeholder 2"/>
          <p:cNvSpPr>
            <a:spLocks noGrp="1"/>
          </p:cNvSpPr>
          <p:nvPr>
            <p:ph sz="half" idx="1"/>
          </p:nvPr>
        </p:nvSpPr>
        <p:spPr>
          <a:xfrm>
            <a:off x="457200" y="2133600"/>
            <a:ext cx="4038600" cy="4434840"/>
          </a:xfrm>
        </p:spPr>
        <p:txBody>
          <a:bodyPr/>
          <a:lstStyle/>
          <a:p>
            <a:r>
              <a:rPr lang="en-US" sz="1800" dirty="0" smtClean="0">
                <a:hlinkClick r:id="rId3" action="ppaction://hlinkfile" tooltip="Sweden"/>
              </a:rPr>
              <a:t>Sweden</a:t>
            </a:r>
            <a:r>
              <a:rPr lang="en-US" sz="1800" dirty="0" smtClean="0"/>
              <a:t> – 1.12%</a:t>
            </a:r>
          </a:p>
          <a:p>
            <a:r>
              <a:rPr lang="en-US" sz="1800" dirty="0" smtClean="0">
                <a:hlinkClick r:id="rId4" action="ppaction://hlinkfile" tooltip="Norway"/>
              </a:rPr>
              <a:t>Norway</a:t>
            </a:r>
            <a:r>
              <a:rPr lang="en-US" sz="1800" dirty="0" smtClean="0"/>
              <a:t> – 1.06%</a:t>
            </a:r>
          </a:p>
          <a:p>
            <a:r>
              <a:rPr lang="en-US" sz="1800" dirty="0" smtClean="0">
                <a:hlinkClick r:id="rId5" action="ppaction://hlinkfile" tooltip="Luxembourg"/>
              </a:rPr>
              <a:t>Luxembourg</a:t>
            </a:r>
            <a:r>
              <a:rPr lang="en-US" sz="1800" dirty="0" smtClean="0"/>
              <a:t> – 1.04%</a:t>
            </a:r>
          </a:p>
          <a:p>
            <a:r>
              <a:rPr lang="en-US" sz="1800" dirty="0" smtClean="0">
                <a:hlinkClick r:id="rId6" action="ppaction://hlinkfile" tooltip="Denmark"/>
              </a:rPr>
              <a:t>Denmark</a:t>
            </a:r>
            <a:r>
              <a:rPr lang="en-US" sz="1800" dirty="0" smtClean="0"/>
              <a:t> – 0.88%</a:t>
            </a:r>
          </a:p>
          <a:p>
            <a:r>
              <a:rPr lang="en-US" sz="1800" dirty="0" smtClean="0">
                <a:hlinkClick r:id="rId7" action="ppaction://hlinkfile" tooltip="Netherlands"/>
              </a:rPr>
              <a:t>Netherlands</a:t>
            </a:r>
            <a:r>
              <a:rPr lang="en-US" sz="1800" dirty="0" smtClean="0"/>
              <a:t> – 0.82%</a:t>
            </a:r>
          </a:p>
          <a:p>
            <a:r>
              <a:rPr lang="en-US" sz="1800" dirty="0" smtClean="0">
                <a:hlinkClick r:id="rId8" action="ppaction://hlinkfile" tooltip="Belgium"/>
              </a:rPr>
              <a:t>Belgium</a:t>
            </a:r>
            <a:r>
              <a:rPr lang="en-US" sz="1800" dirty="0" smtClean="0"/>
              <a:t> – 0.55%</a:t>
            </a:r>
          </a:p>
          <a:p>
            <a:r>
              <a:rPr lang="en-US" sz="1800" dirty="0" smtClean="0">
                <a:hlinkClick r:id="rId9" action="ppaction://hlinkfile" tooltip="Finland"/>
              </a:rPr>
              <a:t>Finland</a:t>
            </a:r>
            <a:r>
              <a:rPr lang="en-US" sz="1800" dirty="0" smtClean="0"/>
              <a:t> – 0.54%</a:t>
            </a:r>
          </a:p>
          <a:p>
            <a:r>
              <a:rPr lang="en-US" sz="1800" dirty="0" smtClean="0">
                <a:hlinkClick r:id="rId10" action="ppaction://hlinkfile" tooltip="Republic of Ireland"/>
              </a:rPr>
              <a:t>Ireland</a:t>
            </a:r>
            <a:r>
              <a:rPr lang="en-US" sz="1800" dirty="0" smtClean="0"/>
              <a:t> – 0.54%</a:t>
            </a:r>
          </a:p>
          <a:p>
            <a:r>
              <a:rPr lang="en-US" sz="1800" dirty="0" smtClean="0">
                <a:hlinkClick r:id="rId11" action="ppaction://hlinkfile" tooltip="United Kingdom"/>
              </a:rPr>
              <a:t>United Kingdom</a:t>
            </a:r>
            <a:r>
              <a:rPr lang="en-US" sz="1800" dirty="0" smtClean="0"/>
              <a:t> – 0.52%</a:t>
            </a:r>
          </a:p>
          <a:p>
            <a:r>
              <a:rPr lang="en-US" sz="1800" dirty="0" smtClean="0">
                <a:hlinkClick r:id="rId12" action="ppaction://hlinkfile" tooltip="France"/>
              </a:rPr>
              <a:t>France</a:t>
            </a:r>
            <a:r>
              <a:rPr lang="en-US" sz="1800" dirty="0" smtClean="0"/>
              <a:t>- 0.47%</a:t>
            </a:r>
          </a:p>
          <a:p>
            <a:r>
              <a:rPr lang="en-US" sz="1800" dirty="0" smtClean="0">
                <a:hlinkClick r:id="rId13" action="ppaction://hlinkfile" tooltip="Spain"/>
              </a:rPr>
              <a:t>Spain</a:t>
            </a:r>
            <a:r>
              <a:rPr lang="en-US" sz="1800" dirty="0" smtClean="0"/>
              <a:t> – 0.46%</a:t>
            </a:r>
          </a:p>
          <a:p>
            <a:r>
              <a:rPr lang="en-US" sz="1800" dirty="0" smtClean="0">
                <a:hlinkClick r:id="rId14" action="ppaction://hlinkfile" tooltip="Switzerland"/>
              </a:rPr>
              <a:t>Switzerland</a:t>
            </a:r>
            <a:r>
              <a:rPr lang="en-US" sz="1800" dirty="0" smtClean="0"/>
              <a:t> – 0.45%</a:t>
            </a:r>
          </a:p>
          <a:p>
            <a:endParaRPr lang="en-US" sz="1800" dirty="0" smtClean="0"/>
          </a:p>
          <a:p>
            <a:endParaRPr lang="en-US" sz="1800" dirty="0" smtClean="0"/>
          </a:p>
        </p:txBody>
      </p:sp>
      <p:sp>
        <p:nvSpPr>
          <p:cNvPr id="4" name="Content Placeholder 3"/>
          <p:cNvSpPr>
            <a:spLocks noGrp="1"/>
          </p:cNvSpPr>
          <p:nvPr>
            <p:ph sz="half" idx="2"/>
          </p:nvPr>
        </p:nvSpPr>
        <p:spPr>
          <a:xfrm>
            <a:off x="4648200" y="2286000"/>
            <a:ext cx="4038600" cy="4434840"/>
          </a:xfrm>
        </p:spPr>
        <p:txBody>
          <a:bodyPr/>
          <a:lstStyle/>
          <a:p>
            <a:r>
              <a:rPr lang="en-US" sz="1800" dirty="0" smtClean="0">
                <a:hlinkClick r:id="rId15" action="ppaction://hlinkfile" tooltip="Germany"/>
              </a:rPr>
              <a:t>Germany</a:t>
            </a:r>
            <a:r>
              <a:rPr lang="en-US" sz="1800" dirty="0" smtClean="0"/>
              <a:t> – 0.35%</a:t>
            </a:r>
          </a:p>
          <a:p>
            <a:r>
              <a:rPr lang="en-US" sz="1800" dirty="0" smtClean="0">
                <a:hlinkClick r:id="rId16" action="ppaction://hlinkfile" tooltip="Canada"/>
              </a:rPr>
              <a:t>Canada</a:t>
            </a:r>
            <a:r>
              <a:rPr lang="en-US" sz="1800" dirty="0" smtClean="0"/>
              <a:t> – 0.30%</a:t>
            </a:r>
          </a:p>
          <a:p>
            <a:r>
              <a:rPr lang="en-US" sz="1800" dirty="0" smtClean="0">
                <a:hlinkClick r:id="rId17" action="ppaction://hlinkfile" tooltip="Austria"/>
              </a:rPr>
              <a:t>Austria</a:t>
            </a:r>
            <a:r>
              <a:rPr lang="en-US" sz="1800" dirty="0" smtClean="0"/>
              <a:t> – 0.30%</a:t>
            </a:r>
          </a:p>
          <a:p>
            <a:r>
              <a:rPr lang="en-US" sz="1800" dirty="0" smtClean="0">
                <a:hlinkClick r:id="rId18" action="ppaction://hlinkfile" tooltip="Australia"/>
              </a:rPr>
              <a:t>Australia</a:t>
            </a:r>
            <a:r>
              <a:rPr lang="en-US" sz="1800" dirty="0" smtClean="0"/>
              <a:t> – 0.29%</a:t>
            </a:r>
          </a:p>
          <a:p>
            <a:r>
              <a:rPr lang="en-US" sz="1800" dirty="0" smtClean="0">
                <a:hlinkClick r:id="rId19" action="ppaction://hlinkfile" tooltip="New Zealand"/>
              </a:rPr>
              <a:t>New Zealand</a:t>
            </a:r>
            <a:r>
              <a:rPr lang="en-US" sz="1800" dirty="0" smtClean="0"/>
              <a:t> – 0.28%</a:t>
            </a:r>
          </a:p>
          <a:p>
            <a:r>
              <a:rPr lang="en-US" sz="1800" dirty="0" smtClean="0">
                <a:hlinkClick r:id="rId20" action="ppaction://hlinkfile" tooltip="Portugal"/>
              </a:rPr>
              <a:t>Portugal</a:t>
            </a:r>
            <a:r>
              <a:rPr lang="en-US" sz="1800" dirty="0" smtClean="0"/>
              <a:t> – 0.23%</a:t>
            </a:r>
          </a:p>
          <a:p>
            <a:r>
              <a:rPr lang="en-US" sz="1800" dirty="0" smtClean="0">
                <a:hlinkClick r:id="rId21" action="ppaction://hlinkfile" tooltip="United States"/>
              </a:rPr>
              <a:t>United States</a:t>
            </a:r>
            <a:r>
              <a:rPr lang="en-US" sz="1800" dirty="0" smtClean="0"/>
              <a:t> – 0.21%</a:t>
            </a:r>
          </a:p>
          <a:p>
            <a:r>
              <a:rPr lang="en-US" sz="1800" dirty="0" smtClean="0">
                <a:hlinkClick r:id="rId22" action="ppaction://hlinkfile" tooltip="Greece"/>
              </a:rPr>
              <a:t>Greece</a:t>
            </a:r>
            <a:r>
              <a:rPr lang="en-US" sz="1800" dirty="0" smtClean="0"/>
              <a:t> – 0.19%</a:t>
            </a:r>
          </a:p>
          <a:p>
            <a:r>
              <a:rPr lang="en-US" sz="1800" dirty="0" smtClean="0">
                <a:hlinkClick r:id="rId23" action="ppaction://hlinkfile" tooltip="Japan"/>
              </a:rPr>
              <a:t>Japan</a:t>
            </a:r>
            <a:r>
              <a:rPr lang="en-US" sz="1800" dirty="0" smtClean="0"/>
              <a:t> – 0.18%</a:t>
            </a:r>
          </a:p>
          <a:p>
            <a:r>
              <a:rPr lang="en-US" sz="1800" dirty="0" smtClean="0">
                <a:hlinkClick r:id="rId24" action="ppaction://hlinkfile" tooltip="Italy"/>
              </a:rPr>
              <a:t>Italy</a:t>
            </a:r>
            <a:r>
              <a:rPr lang="en-US" sz="1800" dirty="0" smtClean="0"/>
              <a:t> – 0.16%</a:t>
            </a:r>
          </a:p>
          <a:p>
            <a:r>
              <a:rPr lang="en-US" sz="1800" dirty="0" smtClean="0">
                <a:hlinkClick r:id="rId25" action="ppaction://hlinkfile" tooltip="South Korea"/>
              </a:rPr>
              <a:t>South Korea</a:t>
            </a:r>
            <a:r>
              <a:rPr lang="en-US" sz="1800" dirty="0" smtClean="0"/>
              <a:t> – 0.10%</a:t>
            </a:r>
            <a:endParaRPr lang="en-US" sz="1800" dirty="0"/>
          </a:p>
        </p:txBody>
      </p:sp>
      <p:sp>
        <p:nvSpPr>
          <p:cNvPr id="7" name="TextBox 6"/>
          <p:cNvSpPr txBox="1"/>
          <p:nvPr/>
        </p:nvSpPr>
        <p:spPr>
          <a:xfrm>
            <a:off x="457200" y="6248400"/>
            <a:ext cx="8001000" cy="381000"/>
          </a:xfrm>
          <a:prstGeom prst="rect">
            <a:avLst/>
          </a:prstGeom>
          <a:noFill/>
        </p:spPr>
        <p:txBody>
          <a:bodyPr wrap="square" rtlCol="0">
            <a:spAutoFit/>
          </a:bodyPr>
          <a:lstStyle/>
          <a:p>
            <a:r>
              <a:rPr lang="en-US" dirty="0" smtClean="0"/>
              <a:t>Source: Organization for Economic Cooperation </a:t>
            </a:r>
            <a:r>
              <a:rPr lang="en-US" smtClean="0"/>
              <a:t>and Development, 2009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sz="4400" dirty="0" smtClean="0"/>
              <a:t>International Giving Comparison </a:t>
            </a:r>
            <a:r>
              <a:rPr lang="en-US" dirty="0" smtClean="0"/>
              <a:t/>
            </a:r>
            <a:br>
              <a:rPr lang="en-US" dirty="0" smtClean="0"/>
            </a:br>
            <a:r>
              <a:rPr lang="en-US" sz="2400" dirty="0" smtClean="0"/>
              <a:t>(lists countries by the amount of money they give </a:t>
            </a:r>
            <a:r>
              <a:rPr lang="en-US" sz="2400" i="1" dirty="0" smtClean="0"/>
              <a:t>in absolute terms)</a:t>
            </a:r>
            <a:endParaRPr lang="en-US" sz="2400" i="1" dirty="0"/>
          </a:p>
        </p:txBody>
      </p:sp>
      <p:sp>
        <p:nvSpPr>
          <p:cNvPr id="3" name="Content Placeholder 2"/>
          <p:cNvSpPr>
            <a:spLocks noGrp="1"/>
          </p:cNvSpPr>
          <p:nvPr>
            <p:ph sz="half" idx="1"/>
          </p:nvPr>
        </p:nvSpPr>
        <p:spPr>
          <a:xfrm>
            <a:off x="457200" y="2133600"/>
            <a:ext cx="4038600" cy="4434840"/>
          </a:xfrm>
        </p:spPr>
        <p:txBody>
          <a:bodyPr/>
          <a:lstStyle/>
          <a:p>
            <a:r>
              <a:rPr lang="en-US" sz="1800" dirty="0" smtClean="0">
                <a:hlinkClick r:id="rId3" action="ppaction://hlinkfile" tooltip="United States"/>
              </a:rPr>
              <a:t>United States</a:t>
            </a:r>
            <a:r>
              <a:rPr lang="en-US" sz="1800" dirty="0" smtClean="0"/>
              <a:t> – $28.67 billion</a:t>
            </a:r>
          </a:p>
          <a:p>
            <a:r>
              <a:rPr lang="en-US" sz="1800" dirty="0" smtClean="0">
                <a:hlinkClick r:id="rId4" action="ppaction://hlinkfile" tooltip="France"/>
              </a:rPr>
              <a:t>France</a:t>
            </a:r>
            <a:r>
              <a:rPr lang="en-US" sz="1800" dirty="0" smtClean="0"/>
              <a:t> – $12.43 billion</a:t>
            </a:r>
          </a:p>
          <a:p>
            <a:r>
              <a:rPr lang="en-US" sz="1800" dirty="0" smtClean="0">
                <a:hlinkClick r:id="rId5" action="ppaction://hlinkfile" tooltip="Germany"/>
              </a:rPr>
              <a:t>Germany</a:t>
            </a:r>
            <a:r>
              <a:rPr lang="en-US" sz="1800" dirty="0" smtClean="0"/>
              <a:t> – $11.98 billion</a:t>
            </a:r>
          </a:p>
          <a:p>
            <a:r>
              <a:rPr lang="en-US" sz="1800" dirty="0" smtClean="0">
                <a:hlinkClick r:id="rId6" action="ppaction://hlinkfile" tooltip="United Kingdom"/>
              </a:rPr>
              <a:t>United Kingdom</a:t>
            </a:r>
            <a:r>
              <a:rPr lang="en-US" sz="1800" dirty="0" smtClean="0"/>
              <a:t> – $11.50 billion</a:t>
            </a:r>
          </a:p>
          <a:p>
            <a:r>
              <a:rPr lang="en-US" sz="1800" dirty="0" smtClean="0">
                <a:hlinkClick r:id="rId7" action="ppaction://hlinkfile" tooltip="Japan"/>
              </a:rPr>
              <a:t>Japan</a:t>
            </a:r>
            <a:r>
              <a:rPr lang="en-US" sz="1800" dirty="0" smtClean="0"/>
              <a:t> – $9.48 billion</a:t>
            </a:r>
          </a:p>
          <a:p>
            <a:r>
              <a:rPr lang="en-US" sz="1800" dirty="0" smtClean="0">
                <a:hlinkClick r:id="rId8" action="ppaction://hlinkfile" tooltip="Spain"/>
              </a:rPr>
              <a:t>Spain</a:t>
            </a:r>
            <a:r>
              <a:rPr lang="en-US" sz="1800" dirty="0" smtClean="0"/>
              <a:t> – $6.57 billion</a:t>
            </a:r>
          </a:p>
          <a:p>
            <a:r>
              <a:rPr lang="en-US" sz="1800" dirty="0" smtClean="0">
                <a:hlinkClick r:id="rId9" action="ppaction://hlinkfile" tooltip="Netherlands"/>
              </a:rPr>
              <a:t>Netherlands</a:t>
            </a:r>
            <a:r>
              <a:rPr lang="en-US" sz="1800" dirty="0" smtClean="0"/>
              <a:t> – $6.43 billion</a:t>
            </a:r>
          </a:p>
          <a:p>
            <a:r>
              <a:rPr lang="en-US" sz="1800" dirty="0" smtClean="0">
                <a:hlinkClick r:id="rId10" action="ppaction://hlinkfile" tooltip="Sweden"/>
              </a:rPr>
              <a:t>Sweden</a:t>
            </a:r>
            <a:r>
              <a:rPr lang="en-US" sz="1800" dirty="0" smtClean="0"/>
              <a:t> – $4.55 billion</a:t>
            </a:r>
          </a:p>
          <a:p>
            <a:r>
              <a:rPr lang="en-US" sz="1800" dirty="0" smtClean="0">
                <a:hlinkClick r:id="rId11" action="ppaction://hlinkfile" tooltip="Norway"/>
              </a:rPr>
              <a:t>Norway</a:t>
            </a:r>
            <a:r>
              <a:rPr lang="en-US" sz="1800" dirty="0" smtClean="0"/>
              <a:t> – $4.09 billion</a:t>
            </a:r>
          </a:p>
          <a:p>
            <a:r>
              <a:rPr lang="en-US" sz="1800" dirty="0" smtClean="0">
                <a:hlinkClick r:id="rId12" action="ppaction://hlinkfile" tooltip="Canada"/>
              </a:rPr>
              <a:t>Canada</a:t>
            </a:r>
            <a:r>
              <a:rPr lang="en-US" sz="1800" dirty="0" smtClean="0"/>
              <a:t> – $4.01 billion</a:t>
            </a:r>
          </a:p>
          <a:p>
            <a:r>
              <a:rPr lang="en-US" sz="1800" dirty="0" smtClean="0">
                <a:hlinkClick r:id="rId13" action="ppaction://hlinkfile" tooltip="Italy"/>
              </a:rPr>
              <a:t>Italy</a:t>
            </a:r>
            <a:r>
              <a:rPr lang="en-US" sz="1800" dirty="0" smtClean="0"/>
              <a:t> – $3.31 billion</a:t>
            </a:r>
          </a:p>
          <a:p>
            <a:r>
              <a:rPr lang="en-US" sz="1800" dirty="0" smtClean="0">
                <a:hlinkClick r:id="rId14" action="ppaction://hlinkfile" tooltip="Denmark"/>
              </a:rPr>
              <a:t>Denmark</a:t>
            </a:r>
            <a:r>
              <a:rPr lang="en-US" sz="1800" dirty="0" smtClean="0"/>
              <a:t> – $2.81 billion</a:t>
            </a:r>
          </a:p>
          <a:p>
            <a:endParaRPr lang="en-US" sz="1800" dirty="0" smtClean="0"/>
          </a:p>
          <a:p>
            <a:endParaRPr lang="en-US" sz="1800" dirty="0" smtClean="0"/>
          </a:p>
          <a:p>
            <a:endParaRPr lang="en-US" sz="1800" dirty="0" smtClean="0"/>
          </a:p>
        </p:txBody>
      </p:sp>
      <p:sp>
        <p:nvSpPr>
          <p:cNvPr id="4" name="Content Placeholder 3"/>
          <p:cNvSpPr>
            <a:spLocks noGrp="1"/>
          </p:cNvSpPr>
          <p:nvPr>
            <p:ph sz="half" idx="2"/>
          </p:nvPr>
        </p:nvSpPr>
        <p:spPr>
          <a:xfrm>
            <a:off x="4648200" y="2286000"/>
            <a:ext cx="4038600" cy="4434840"/>
          </a:xfrm>
        </p:spPr>
        <p:txBody>
          <a:bodyPr/>
          <a:lstStyle/>
          <a:p>
            <a:r>
              <a:rPr lang="en-US" sz="1800" dirty="0" smtClean="0">
                <a:hlinkClick r:id="rId15" action="ppaction://hlinkfile" tooltip="Australia"/>
              </a:rPr>
              <a:t>Australia</a:t>
            </a:r>
            <a:r>
              <a:rPr lang="en-US" sz="1800" dirty="0" smtClean="0"/>
              <a:t> – $2.76 billion</a:t>
            </a:r>
          </a:p>
          <a:p>
            <a:r>
              <a:rPr lang="en-US" sz="1800" dirty="0" smtClean="0">
                <a:hlinkClick r:id="rId16" action="ppaction://hlinkfile" tooltip="Belgium"/>
              </a:rPr>
              <a:t>Belgium</a:t>
            </a:r>
            <a:r>
              <a:rPr lang="en-US" sz="1800" dirty="0" smtClean="0"/>
              <a:t> – $2.60 billion</a:t>
            </a:r>
          </a:p>
          <a:p>
            <a:r>
              <a:rPr lang="en-US" sz="1800" dirty="0" smtClean="0">
                <a:hlinkClick r:id="rId17" action="ppaction://hlinkfile" tooltip="Switzerland"/>
              </a:rPr>
              <a:t>Switzerland</a:t>
            </a:r>
            <a:r>
              <a:rPr lang="en-US" sz="1800" dirty="0" smtClean="0"/>
              <a:t> – $2.31 billion</a:t>
            </a:r>
          </a:p>
          <a:p>
            <a:r>
              <a:rPr lang="en-US" sz="1800" dirty="0" smtClean="0">
                <a:hlinkClick r:id="rId18" action="ppaction://hlinkfile" tooltip="Finland"/>
              </a:rPr>
              <a:t>Finland</a:t>
            </a:r>
            <a:r>
              <a:rPr lang="en-US" sz="1800" dirty="0" smtClean="0"/>
              <a:t> – $1.29 billion</a:t>
            </a:r>
          </a:p>
          <a:p>
            <a:r>
              <a:rPr lang="en-US" sz="1800" dirty="0" smtClean="0">
                <a:hlinkClick r:id="rId19" action="ppaction://hlinkfile" tooltip="Austria"/>
              </a:rPr>
              <a:t>Austria</a:t>
            </a:r>
            <a:r>
              <a:rPr lang="en-US" sz="1800" dirty="0" smtClean="0"/>
              <a:t> – $1.15 billion</a:t>
            </a:r>
          </a:p>
          <a:p>
            <a:r>
              <a:rPr lang="en-US" sz="1800" dirty="0" smtClean="0">
                <a:hlinkClick r:id="rId20" action="ppaction://hlinkfile" tooltip="Republic of Ireland"/>
              </a:rPr>
              <a:t>Ireland</a:t>
            </a:r>
            <a:r>
              <a:rPr lang="en-US" sz="1800" dirty="0" smtClean="0"/>
              <a:t> – $1.00 billion</a:t>
            </a:r>
          </a:p>
          <a:p>
            <a:r>
              <a:rPr lang="en-US" sz="1800" dirty="0" smtClean="0">
                <a:hlinkClick r:id="rId21" action="ppaction://hlinkfile" tooltip="South Korea"/>
              </a:rPr>
              <a:t>South Korea</a:t>
            </a:r>
            <a:r>
              <a:rPr lang="en-US" sz="1800" dirty="0" smtClean="0"/>
              <a:t> – $0.82 billion</a:t>
            </a:r>
          </a:p>
          <a:p>
            <a:r>
              <a:rPr lang="en-US" sz="1800" dirty="0" smtClean="0">
                <a:hlinkClick r:id="rId22" action="ppaction://hlinkfile" tooltip="Greece"/>
              </a:rPr>
              <a:t>Greece</a:t>
            </a:r>
            <a:r>
              <a:rPr lang="en-US" sz="1800" dirty="0" smtClean="0"/>
              <a:t> – $0.61 billion</a:t>
            </a:r>
          </a:p>
          <a:p>
            <a:r>
              <a:rPr lang="en-US" sz="1800" dirty="0" smtClean="0">
                <a:hlinkClick r:id="rId23" action="ppaction://hlinkfile" tooltip="Portugal"/>
              </a:rPr>
              <a:t>Portugal</a:t>
            </a:r>
            <a:r>
              <a:rPr lang="en-US" sz="1800" dirty="0" smtClean="0"/>
              <a:t> – $0.51 billion</a:t>
            </a:r>
          </a:p>
          <a:p>
            <a:r>
              <a:rPr lang="en-US" sz="1800" dirty="0" smtClean="0">
                <a:hlinkClick r:id="rId24" action="ppaction://hlinkfile" tooltip="Luxembourg"/>
              </a:rPr>
              <a:t>Luxembourg</a:t>
            </a:r>
            <a:r>
              <a:rPr lang="en-US" sz="1800" dirty="0" smtClean="0"/>
              <a:t> – $0.40 billion</a:t>
            </a:r>
          </a:p>
          <a:p>
            <a:r>
              <a:rPr lang="en-US" sz="1800" dirty="0" smtClean="0">
                <a:hlinkClick r:id="rId25" action="ppaction://hlinkfile" tooltip="New Zealand"/>
              </a:rPr>
              <a:t>New Zealand</a:t>
            </a:r>
            <a:r>
              <a:rPr lang="en-US" sz="1800" dirty="0" smtClean="0"/>
              <a:t> – $0.31 billion</a:t>
            </a:r>
            <a:endParaRPr lang="en-US" sz="1800" dirty="0"/>
          </a:p>
        </p:txBody>
      </p:sp>
      <p:sp>
        <p:nvSpPr>
          <p:cNvPr id="7" name="TextBox 6"/>
          <p:cNvSpPr txBox="1"/>
          <p:nvPr/>
        </p:nvSpPr>
        <p:spPr>
          <a:xfrm>
            <a:off x="457200" y="6248400"/>
            <a:ext cx="8001000" cy="381000"/>
          </a:xfrm>
          <a:prstGeom prst="rect">
            <a:avLst/>
          </a:prstGeom>
          <a:noFill/>
        </p:spPr>
        <p:txBody>
          <a:bodyPr wrap="square" rtlCol="0">
            <a:spAutoFit/>
          </a:bodyPr>
          <a:lstStyle/>
          <a:p>
            <a:r>
              <a:rPr lang="en-US" dirty="0" smtClean="0"/>
              <a:t>Source: Organization for Economic Cooperation and Development, 2009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429512"/>
          </a:xfrm>
        </p:spPr>
        <p:txBody>
          <a:bodyPr>
            <a:normAutofit fontScale="90000"/>
          </a:bodyPr>
          <a:lstStyle/>
          <a:p>
            <a:r>
              <a:rPr lang="en-US" sz="4400" dirty="0" smtClean="0"/>
              <a:t>International Giving Comparison </a:t>
            </a:r>
            <a:r>
              <a:rPr lang="en-US" dirty="0" smtClean="0"/>
              <a:t/>
            </a:r>
            <a:br>
              <a:rPr lang="en-US" dirty="0" smtClean="0"/>
            </a:br>
            <a:r>
              <a:rPr lang="en-US" sz="2400" dirty="0" smtClean="0"/>
              <a:t>(</a:t>
            </a:r>
            <a:r>
              <a:rPr lang="en-US" sz="2400" b="1" dirty="0" smtClean="0"/>
              <a:t> Humanitarian donation in absolute terms from non-DAC countries) </a:t>
            </a:r>
            <a:endParaRPr lang="en-US" sz="2400" i="1" dirty="0"/>
          </a:p>
        </p:txBody>
      </p:sp>
      <p:sp>
        <p:nvSpPr>
          <p:cNvPr id="3" name="Content Placeholder 2"/>
          <p:cNvSpPr>
            <a:spLocks noGrp="1"/>
          </p:cNvSpPr>
          <p:nvPr>
            <p:ph sz="half" idx="1"/>
          </p:nvPr>
        </p:nvSpPr>
        <p:spPr>
          <a:xfrm>
            <a:off x="457200" y="2133600"/>
            <a:ext cx="4038600" cy="4434840"/>
          </a:xfrm>
        </p:spPr>
        <p:txBody>
          <a:bodyPr/>
          <a:lstStyle/>
          <a:p>
            <a:endParaRPr lang="en-US" sz="1800" dirty="0" smtClean="0"/>
          </a:p>
          <a:p>
            <a:r>
              <a:rPr lang="en-US" sz="1800" dirty="0" smtClean="0">
                <a:hlinkClick r:id="rId3" action="ppaction://hlinkfile" tooltip="Saudi Arabia"/>
              </a:rPr>
              <a:t>Saudi Arabia</a:t>
            </a:r>
            <a:r>
              <a:rPr lang="en-US" sz="1800" dirty="0" smtClean="0"/>
              <a:t> – 51.8 million</a:t>
            </a:r>
          </a:p>
          <a:p>
            <a:r>
              <a:rPr lang="en-US" sz="1800" dirty="0" smtClean="0">
                <a:hlinkClick r:id="rId4" action="ppaction://hlinkfile" tooltip="United Arab Emirates"/>
              </a:rPr>
              <a:t>United Arab Emirates</a:t>
            </a:r>
            <a:r>
              <a:rPr lang="en-US" sz="1800" dirty="0" smtClean="0"/>
              <a:t> – 35.3 million</a:t>
            </a:r>
          </a:p>
          <a:p>
            <a:r>
              <a:rPr lang="en-US" sz="1800" dirty="0" smtClean="0">
                <a:hlinkClick r:id="rId5" action="ppaction://hlinkfile" tooltip="Kuwait"/>
              </a:rPr>
              <a:t>Kuwait</a:t>
            </a:r>
            <a:r>
              <a:rPr lang="en-US" sz="1800" dirty="0" smtClean="0"/>
              <a:t> – 34.2 million</a:t>
            </a:r>
          </a:p>
          <a:p>
            <a:r>
              <a:rPr lang="en-US" sz="1800" dirty="0" smtClean="0">
                <a:hlinkClick r:id="rId6" action="ppaction://hlinkfile" tooltip="Russia"/>
              </a:rPr>
              <a:t>Russia</a:t>
            </a:r>
            <a:r>
              <a:rPr lang="en-US" sz="1800" dirty="0" smtClean="0"/>
              <a:t> – 32.5 million</a:t>
            </a:r>
          </a:p>
          <a:p>
            <a:r>
              <a:rPr lang="en-US" sz="1800" dirty="0" smtClean="0">
                <a:hlinkClick r:id="rId7" action="ppaction://hlinkfile" tooltip="India"/>
              </a:rPr>
              <a:t>India</a:t>
            </a:r>
            <a:r>
              <a:rPr lang="en-US" sz="1800" dirty="0" smtClean="0"/>
              <a:t> – 14.6 million</a:t>
            </a:r>
          </a:p>
          <a:p>
            <a:r>
              <a:rPr lang="en-US" sz="1800" dirty="0" smtClean="0">
                <a:hlinkClick r:id="rId8" action="ppaction://hlinkfile" tooltip="South Korea"/>
              </a:rPr>
              <a:t>South Korea</a:t>
            </a:r>
            <a:r>
              <a:rPr lang="en-US" sz="1800" dirty="0" smtClean="0"/>
              <a:t> – 13.2 million</a:t>
            </a:r>
          </a:p>
          <a:p>
            <a:r>
              <a:rPr lang="en-US" sz="1800" dirty="0" smtClean="0">
                <a:hlinkClick r:id="rId9" action="ppaction://hlinkfile" tooltip="Qatar"/>
              </a:rPr>
              <a:t>Qatar</a:t>
            </a:r>
            <a:r>
              <a:rPr lang="en-US" sz="1800" dirty="0" smtClean="0"/>
              <a:t> – 12.9 million</a:t>
            </a:r>
          </a:p>
          <a:p>
            <a:r>
              <a:rPr lang="en-US" sz="1800" dirty="0" smtClean="0">
                <a:hlinkClick r:id="rId10" action="ppaction://hlinkfile" tooltip="Turkey"/>
              </a:rPr>
              <a:t>Turkey</a:t>
            </a:r>
            <a:r>
              <a:rPr lang="en-US" sz="1800" dirty="0" smtClean="0"/>
              <a:t> – 4.8 million</a:t>
            </a:r>
          </a:p>
          <a:p>
            <a:r>
              <a:rPr lang="en-US" sz="1800" dirty="0" smtClean="0">
                <a:solidFill>
                  <a:srgbClr val="FF0000"/>
                </a:solidFill>
                <a:hlinkClick r:id="rId11" action="ppaction://hlinkfile" tooltip="Czech Republic"/>
              </a:rPr>
              <a:t>Czech Republic</a:t>
            </a:r>
            <a:r>
              <a:rPr lang="en-US" sz="1800" dirty="0" smtClean="0">
                <a:solidFill>
                  <a:srgbClr val="FF0000"/>
                </a:solidFill>
              </a:rPr>
              <a:t> </a:t>
            </a:r>
            <a:r>
              <a:rPr lang="en-US" sz="1800" dirty="0" smtClean="0"/>
              <a:t>– 4.3 million</a:t>
            </a:r>
          </a:p>
          <a:p>
            <a:r>
              <a:rPr lang="en-US" sz="1800" dirty="0" smtClean="0">
                <a:hlinkClick r:id="rId12" action="ppaction://hlinkfile" tooltip="Hong Kong"/>
              </a:rPr>
              <a:t>Hong Kong</a:t>
            </a:r>
            <a:r>
              <a:rPr lang="en-US" sz="1800" dirty="0" smtClean="0"/>
              <a:t> – 4.0 million</a:t>
            </a:r>
          </a:p>
          <a:p>
            <a:r>
              <a:rPr lang="en-US" sz="1800" dirty="0" smtClean="0"/>
              <a:t>Other countries – 16.5 million</a:t>
            </a:r>
          </a:p>
          <a:p>
            <a:endParaRPr lang="en-US" sz="1800" dirty="0" smtClean="0"/>
          </a:p>
          <a:p>
            <a:endParaRPr lang="en-US" sz="1800" dirty="0" smtClean="0"/>
          </a:p>
        </p:txBody>
      </p:sp>
      <p:sp>
        <p:nvSpPr>
          <p:cNvPr id="7" name="TextBox 6"/>
          <p:cNvSpPr txBox="1"/>
          <p:nvPr/>
        </p:nvSpPr>
        <p:spPr>
          <a:xfrm>
            <a:off x="457200" y="6248400"/>
            <a:ext cx="8001000" cy="369332"/>
          </a:xfrm>
          <a:prstGeom prst="rect">
            <a:avLst/>
          </a:prstGeom>
          <a:noFill/>
        </p:spPr>
        <p:txBody>
          <a:bodyPr wrap="square" rtlCol="0">
            <a:spAutoFit/>
          </a:bodyPr>
          <a:lstStyle/>
          <a:p>
            <a:r>
              <a:rPr lang="en-US" dirty="0" smtClean="0"/>
              <a:t>Source: Global Humanitarian Assistance, July, 2010</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in the Czech Republic</a:t>
            </a:r>
            <a:endParaRPr lang="en-US" dirty="0"/>
          </a:p>
        </p:txBody>
      </p:sp>
      <p:sp>
        <p:nvSpPr>
          <p:cNvPr id="3" name="Text Placeholder 2"/>
          <p:cNvSpPr>
            <a:spLocks noGrp="1"/>
          </p:cNvSpPr>
          <p:nvPr>
            <p:ph type="body" idx="1"/>
          </p:nvPr>
        </p:nvSpPr>
        <p:spPr/>
        <p:txBody>
          <a:bodyPr/>
          <a:lstStyle/>
          <a:p>
            <a:r>
              <a:rPr lang="en-US" dirty="0" smtClean="0"/>
              <a:t>Facts and Figures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543050"/>
          </a:xfrm>
        </p:spPr>
        <p:txBody>
          <a:bodyPr/>
          <a:lstStyle/>
          <a:p>
            <a:r>
              <a:rPr lang="en-US" dirty="0" smtClean="0"/>
              <a:t>Civil Society in the </a:t>
            </a:r>
            <a:br>
              <a:rPr lang="en-US" dirty="0" smtClean="0"/>
            </a:br>
            <a:r>
              <a:rPr lang="en-US" dirty="0" smtClean="0"/>
              <a:t>Czech Republic</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47% of citizens made a material or financial donation to a CSO in 2004. (Four percent increase since 2000)</a:t>
            </a:r>
          </a:p>
          <a:p>
            <a:r>
              <a:rPr lang="en-US" dirty="0" smtClean="0"/>
              <a:t>47% of Czechs are a member of at least one CSO </a:t>
            </a:r>
          </a:p>
          <a:p>
            <a:r>
              <a:rPr lang="en-US" dirty="0" smtClean="0"/>
              <a:t>Almost 60% of citizens take part in civic and social activities (</a:t>
            </a:r>
            <a:r>
              <a:rPr lang="en-US" sz="1800" dirty="0" smtClean="0"/>
              <a:t>work brigades, assistance to older citizens, organization of cultural and sporting events in their communities)</a:t>
            </a:r>
          </a:p>
          <a:p>
            <a:r>
              <a:rPr lang="en-US" dirty="0" smtClean="0"/>
              <a:t>32% of Czechs did voluntary work in 2003 </a:t>
            </a:r>
          </a:p>
          <a:p>
            <a:r>
              <a:rPr lang="en-US" dirty="0" smtClean="0"/>
              <a:t>CSO types with largest memberships: sports organizations, trade unions, beekeepers and similar organizations, voluntary fire brigades</a:t>
            </a:r>
          </a:p>
          <a:p>
            <a:pPr marL="0" indent="0">
              <a:buNone/>
            </a:pPr>
            <a:endParaRPr lang="en-US" sz="2000" dirty="0" smtClean="0"/>
          </a:p>
          <a:p>
            <a:pPr marL="0" indent="0">
              <a:buNone/>
            </a:pPr>
            <a:r>
              <a:rPr lang="en-US" sz="2000" dirty="0" smtClean="0"/>
              <a:t>Source: An Assessment of Czech Civil society in 2004: after fifteen years of development by </a:t>
            </a:r>
            <a:r>
              <a:rPr lang="en-US" sz="2000" dirty="0" err="1" smtClean="0"/>
              <a:t>Tereza</a:t>
            </a:r>
            <a:r>
              <a:rPr lang="en-US" sz="2000" dirty="0" smtClean="0"/>
              <a:t> </a:t>
            </a:r>
            <a:r>
              <a:rPr lang="en-US" sz="2000" dirty="0" err="1" smtClean="0"/>
              <a:t>Vajdova</a:t>
            </a:r>
            <a:r>
              <a:rPr lang="en-US" sz="2000" dirty="0" smtClean="0"/>
              <a:t> </a:t>
            </a:r>
          </a:p>
          <a:p>
            <a:pPr marL="0" indent="0">
              <a:buNone/>
            </a:pPr>
            <a:endParaRPr lang="en-US" i="1" dirty="0">
              <a:solidFill>
                <a:schemeClr val="tx2">
                  <a:lumMod val="75000"/>
                </a:schemeClr>
              </a:solidFill>
            </a:endParaRPr>
          </a:p>
        </p:txBody>
      </p:sp>
    </p:spTree>
    <p:extLst>
      <p:ext uri="{BB962C8B-B14F-4D97-AF65-F5344CB8AC3E}">
        <p14:creationId xmlns:p14="http://schemas.microsoft.com/office/powerpoint/2010/main" val="2377632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Czech Giving Data</a:t>
            </a:r>
            <a:endParaRPr lang="en-US" dirty="0"/>
          </a:p>
        </p:txBody>
      </p:sp>
      <p:sp>
        <p:nvSpPr>
          <p:cNvPr id="3" name="Content Placeholder 2"/>
          <p:cNvSpPr>
            <a:spLocks noGrp="1"/>
          </p:cNvSpPr>
          <p:nvPr>
            <p:ph idx="1"/>
          </p:nvPr>
        </p:nvSpPr>
        <p:spPr>
          <a:xfrm>
            <a:off x="2819400" y="6019800"/>
            <a:ext cx="3352800" cy="731837"/>
          </a:xfrm>
        </p:spPr>
        <p:txBody>
          <a:bodyPr>
            <a:normAutofit lnSpcReduction="10000"/>
          </a:bodyPr>
          <a:lstStyle/>
          <a:p>
            <a:pPr marL="0" indent="0">
              <a:buNone/>
            </a:pPr>
            <a:r>
              <a:rPr lang="en-US" sz="2000" dirty="0"/>
              <a:t>Source: Czech NPI Satellite Account 2005–2009</a:t>
            </a:r>
          </a:p>
          <a:p>
            <a:pPr marL="0" indent="0">
              <a:buNone/>
            </a:pPr>
            <a:endParaRPr lang="en-US" sz="2000" dirty="0"/>
          </a:p>
        </p:txBody>
      </p:sp>
      <p:graphicFrame>
        <p:nvGraphicFramePr>
          <p:cNvPr id="4" name="Chart 3"/>
          <p:cNvGraphicFramePr/>
          <p:nvPr>
            <p:extLst>
              <p:ext uri="{D42A27DB-BD31-4B8C-83A1-F6EECF244321}">
                <p14:modId xmlns:p14="http://schemas.microsoft.com/office/powerpoint/2010/main" val="512551411"/>
              </p:ext>
            </p:extLst>
          </p:nvPr>
        </p:nvGraphicFramePr>
        <p:xfrm>
          <a:off x="1676400" y="2057400"/>
          <a:ext cx="5334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943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in the Czech Republic</a:t>
            </a:r>
            <a:endParaRPr lang="en-US" dirty="0"/>
          </a:p>
        </p:txBody>
      </p:sp>
      <p:sp>
        <p:nvSpPr>
          <p:cNvPr id="3" name="Content Placeholder 2"/>
          <p:cNvSpPr>
            <a:spLocks noGrp="1"/>
          </p:cNvSpPr>
          <p:nvPr>
            <p:ph idx="1"/>
          </p:nvPr>
        </p:nvSpPr>
        <p:spPr/>
        <p:txBody>
          <a:bodyPr/>
          <a:lstStyle/>
          <a:p>
            <a:r>
              <a:rPr lang="en-US" dirty="0" smtClean="0"/>
              <a:t>Corporations: http://www.youtube.com/watch?v=9jV-b2Fgex4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Giving in the U.S.</a:t>
            </a:r>
            <a:endParaRPr lang="en-US" dirty="0"/>
          </a:p>
        </p:txBody>
      </p:sp>
      <p:sp>
        <p:nvSpPr>
          <p:cNvPr id="3" name="Text Placeholder 2"/>
          <p:cNvSpPr>
            <a:spLocks noGrp="1"/>
          </p:cNvSpPr>
          <p:nvPr>
            <p:ph type="body" idx="1"/>
          </p:nvPr>
        </p:nvSpPr>
        <p:spPr/>
        <p:txBody>
          <a:bodyPr/>
          <a:lstStyle/>
          <a:p>
            <a:r>
              <a:rPr lang="en-US" dirty="0" smtClean="0"/>
              <a:t>Facts and Figures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b's favorites 175.jpg"/>
          <p:cNvPicPr>
            <a:picLocks noGrp="1" noChangeAspect="1"/>
          </p:cNvPicPr>
          <p:nvPr>
            <p:ph type="pic" idx="1"/>
          </p:nvPr>
        </p:nvPicPr>
        <p:blipFill>
          <a:blip r:embed="rId3" cstate="print"/>
          <a:srcRect l="11241" r="11241"/>
          <a:stretch>
            <a:fillRect/>
          </a:stretch>
        </p:blipFill>
        <p:spPr>
          <a:xfrm>
            <a:off x="2895600" y="1484808"/>
            <a:ext cx="6096000" cy="5373192"/>
          </a:xfrm>
        </p:spPr>
      </p:pic>
      <p:sp>
        <p:nvSpPr>
          <p:cNvPr id="7" name="Text Placeholder 6"/>
          <p:cNvSpPr>
            <a:spLocks noGrp="1"/>
          </p:cNvSpPr>
          <p:nvPr>
            <p:ph type="body" sz="half" idx="2"/>
          </p:nvPr>
        </p:nvSpPr>
        <p:spPr>
          <a:xfrm>
            <a:off x="0" y="2743200"/>
            <a:ext cx="2971800" cy="3191016"/>
          </a:xfrm>
        </p:spPr>
        <p:txBody>
          <a:bodyPr>
            <a:normAutofit fontScale="92500" lnSpcReduction="10000"/>
          </a:bodyPr>
          <a:lstStyle/>
          <a:p>
            <a:pPr marL="342900" indent="-342900">
              <a:buFont typeface="Arial" pitchFamily="34" charset="0"/>
              <a:buChar char="•"/>
            </a:pPr>
            <a:r>
              <a:rPr lang="en-US" sz="2400" dirty="0" smtClean="0"/>
              <a:t>Fundraising </a:t>
            </a:r>
            <a:r>
              <a:rPr lang="en-US" sz="2400" dirty="0" smtClean="0"/>
              <a:t>Facts and Figures</a:t>
            </a:r>
          </a:p>
          <a:p>
            <a:pPr marL="342900" indent="-342900">
              <a:buFont typeface="Arial" pitchFamily="34" charset="0"/>
              <a:buChar char="•"/>
            </a:pPr>
            <a:r>
              <a:rPr lang="en-US" sz="2400" dirty="0" smtClean="0"/>
              <a:t>Projections for the </a:t>
            </a:r>
            <a:r>
              <a:rPr lang="en-US" sz="2400" dirty="0" smtClean="0"/>
              <a:t>Future</a:t>
            </a:r>
          </a:p>
          <a:p>
            <a:pPr marL="342900" indent="-342900">
              <a:buFont typeface="Arial" pitchFamily="34" charset="0"/>
              <a:buChar char="•"/>
            </a:pPr>
            <a:r>
              <a:rPr lang="en-US" sz="2400" dirty="0"/>
              <a:t>The Fundraising Cycle</a:t>
            </a:r>
          </a:p>
          <a:p>
            <a:pPr marL="342900" indent="-342900">
              <a:buFont typeface="Arial" pitchFamily="34" charset="0"/>
              <a:buChar char="•"/>
            </a:pPr>
            <a:r>
              <a:rPr lang="en-US" sz="2400" dirty="0"/>
              <a:t>Creating a Fundraising Plan</a:t>
            </a:r>
          </a:p>
          <a:p>
            <a:pPr marL="342900" indent="-342900">
              <a:buFont typeface="Arial" pitchFamily="34" charset="0"/>
              <a:buChar char="•"/>
            </a:pPr>
            <a:r>
              <a:rPr lang="en-US" sz="2400" dirty="0" smtClean="0"/>
              <a:t>Developing a Case Statement</a:t>
            </a:r>
            <a:endParaRPr lang="en-US" sz="2400" dirty="0" smtClean="0"/>
          </a:p>
          <a:p>
            <a:pPr marL="342900" indent="-342900">
              <a:buFont typeface="Arial" pitchFamily="34" charset="0"/>
              <a:buChar char="•"/>
            </a:pPr>
            <a:endParaRPr lang="en-US" sz="2400" dirty="0"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23"/>
          <p:cNvSpPr>
            <a:spLocks noGrp="1" noChangeArrowheads="1"/>
          </p:cNvSpPr>
          <p:nvPr>
            <p:ph type="title"/>
          </p:nvPr>
        </p:nvSpPr>
        <p:spPr/>
        <p:txBody>
          <a:bodyPr>
            <a:normAutofit/>
          </a:bodyPr>
          <a:lstStyle/>
          <a:p>
            <a:pPr eaLnBrk="1" fontAlgn="auto" hangingPunct="1">
              <a:spcBef>
                <a:spcPts val="0"/>
              </a:spcBef>
              <a:spcAft>
                <a:spcPts val="0"/>
              </a:spcAft>
              <a:defRPr/>
            </a:pPr>
            <a:r>
              <a:rPr lang="en-US" sz="3100" dirty="0" smtClean="0"/>
              <a:t>U.S. </a:t>
            </a:r>
            <a:r>
              <a:rPr sz="3100" dirty="0" smtClean="0"/>
              <a:t>2010 charitable giving </a:t>
            </a:r>
            <a:br>
              <a:rPr sz="3100" dirty="0" smtClean="0"/>
            </a:br>
            <a:r>
              <a:rPr sz="3100" dirty="0" smtClean="0"/>
              <a:t>Total = $290.89 billion</a:t>
            </a:r>
            <a:endParaRPr sz="2400" b="0" dirty="0"/>
          </a:p>
        </p:txBody>
      </p:sp>
      <p:sp>
        <p:nvSpPr>
          <p:cNvPr id="2" name="Content Placeholder 1"/>
          <p:cNvSpPr>
            <a:spLocks noGrp="1"/>
          </p:cNvSpPr>
          <p:nvPr>
            <p:ph idx="1"/>
          </p:nvPr>
        </p:nvSpPr>
        <p:spPr/>
        <p:txBody>
          <a:bodyPr/>
          <a:lstStyle/>
          <a:p>
            <a:endParaRPr lang="en-US" dirty="0"/>
          </a:p>
        </p:txBody>
      </p:sp>
      <p:pic>
        <p:nvPicPr>
          <p:cNvPr id="10244" name="Picture 5" descr="$ in billions -- rounded.jpg"/>
          <p:cNvPicPr>
            <a:picLocks noChangeAspect="1"/>
          </p:cNvPicPr>
          <p:nvPr/>
        </p:nvPicPr>
        <p:blipFill>
          <a:blip r:embed="rId3" cstate="print"/>
          <a:srcRect/>
          <a:stretch>
            <a:fillRect/>
          </a:stretch>
        </p:blipFill>
        <p:spPr bwMode="auto">
          <a:xfrm>
            <a:off x="531813" y="1555750"/>
            <a:ext cx="3513137" cy="212725"/>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290127" y="1879600"/>
            <a:ext cx="4723448" cy="44196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5"/>
          <p:cNvSpPr>
            <a:spLocks noGrp="1"/>
          </p:cNvSpPr>
          <p:nvPr>
            <p:ph type="title"/>
          </p:nvPr>
        </p:nvSpPr>
        <p:spPr/>
        <p:txBody>
          <a:bodyPr>
            <a:normAutofit/>
          </a:bodyPr>
          <a:lstStyle/>
          <a:p>
            <a:r>
              <a:rPr dirty="0" smtClean="0"/>
              <a:t>Sources of Contributions, 2010</a:t>
            </a:r>
          </a:p>
        </p:txBody>
      </p:sp>
      <p:sp>
        <p:nvSpPr>
          <p:cNvPr id="11267" name="Rectangle 33"/>
          <p:cNvSpPr>
            <a:spLocks noGrp="1" noChangeArrowheads="1"/>
          </p:cNvSpPr>
          <p:nvPr>
            <p:ph idx="1"/>
          </p:nvPr>
        </p:nvSpPr>
        <p:spPr/>
        <p:txBody>
          <a:bodyPr>
            <a:normAutofit fontScale="85000" lnSpcReduction="10000"/>
          </a:bodyPr>
          <a:lstStyle/>
          <a:p>
            <a:r>
              <a:rPr lang="en-US" dirty="0" smtClean="0"/>
              <a:t>Total giving = $290.89 billion. </a:t>
            </a:r>
          </a:p>
          <a:p>
            <a:r>
              <a:rPr lang="en-US" dirty="0" smtClean="0"/>
              <a:t>Increase of 3.8 percent (2.1 percent adjusted for inflation).</a:t>
            </a:r>
          </a:p>
          <a:p>
            <a:r>
              <a:rPr lang="en-US" dirty="0" smtClean="0"/>
              <a:t>Individuals remain the single most important source.</a:t>
            </a:r>
          </a:p>
          <a:p>
            <a:r>
              <a:rPr lang="en-US" dirty="0" smtClean="0"/>
              <a:t>Individuals + charitable bequests = 81 percent of total</a:t>
            </a:r>
          </a:p>
          <a:p>
            <a:r>
              <a:rPr lang="en-US" dirty="0" smtClean="0"/>
              <a:t>Foundation </a:t>
            </a:r>
            <a:r>
              <a:rPr lang="en-US" dirty="0" err="1" smtClean="0"/>
              <a:t>grantmaking</a:t>
            </a:r>
            <a:r>
              <a:rPr lang="en-US" dirty="0" smtClean="0"/>
              <a:t> = 14 percent of the total. </a:t>
            </a:r>
          </a:p>
          <a:p>
            <a:pPr lvl="1"/>
            <a:r>
              <a:rPr lang="en-US" dirty="0" smtClean="0"/>
              <a:t>About three-fifths of independent foundation giving is from family foundations.</a:t>
            </a:r>
          </a:p>
          <a:p>
            <a:r>
              <a:rPr lang="en-US" dirty="0" smtClean="0"/>
              <a:t>Individual + Bequest + Family Foundations = 87 percent.</a:t>
            </a:r>
          </a:p>
          <a:p>
            <a:r>
              <a:rPr lang="en-US" dirty="0" smtClean="0"/>
              <a:t>Corporate giving is an estimated 5 percent of the total.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062"/>
          <p:cNvSpPr>
            <a:spLocks noGrp="1" noChangeArrowheads="1"/>
          </p:cNvSpPr>
          <p:nvPr>
            <p:ph type="title"/>
          </p:nvPr>
        </p:nvSpPr>
        <p:spPr/>
        <p:txBody>
          <a:bodyPr>
            <a:normAutofit/>
          </a:bodyPr>
          <a:lstStyle/>
          <a:p>
            <a:r>
              <a:rPr lang="en-US" sz="3600" dirty="0" smtClean="0"/>
              <a:t>U.S. Types of recipients of contributions, 2010 Total = $290.89 billion</a:t>
            </a:r>
            <a:endParaRPr sz="3600" dirty="0" smtClean="0"/>
          </a:p>
        </p:txBody>
      </p:sp>
      <p:sp>
        <p:nvSpPr>
          <p:cNvPr id="2" name="Content Placeholder 1"/>
          <p:cNvSpPr>
            <a:spLocks noGrp="1"/>
          </p:cNvSpPr>
          <p:nvPr>
            <p:ph idx="1"/>
          </p:nvPr>
        </p:nvSpPr>
        <p:spPr/>
        <p:txBody>
          <a:bodyPr/>
          <a:lstStyle/>
          <a:p>
            <a:endParaRPr lang="en-US"/>
          </a:p>
        </p:txBody>
      </p:sp>
      <p:pic>
        <p:nvPicPr>
          <p:cNvPr id="12291" name="Picture 5" descr="$ in billions -- rounded.jpg"/>
          <p:cNvPicPr>
            <a:picLocks noChangeAspect="1"/>
          </p:cNvPicPr>
          <p:nvPr/>
        </p:nvPicPr>
        <p:blipFill>
          <a:blip r:embed="rId3" cstate="print"/>
          <a:srcRect/>
          <a:stretch>
            <a:fillRect/>
          </a:stretch>
        </p:blipFill>
        <p:spPr bwMode="auto">
          <a:xfrm>
            <a:off x="531813" y="1343025"/>
            <a:ext cx="3513137" cy="21272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977833" y="1573161"/>
            <a:ext cx="4765761" cy="4739149"/>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normAutofit/>
          </a:bodyPr>
          <a:lstStyle/>
          <a:p>
            <a:pPr eaLnBrk="1" hangingPunct="1"/>
            <a:r>
              <a:rPr sz="3600" dirty="0" smtClean="0"/>
              <a:t>Changes in giving by source</a:t>
            </a:r>
            <a:br>
              <a:rPr sz="3600" dirty="0" smtClean="0"/>
            </a:br>
            <a:r>
              <a:rPr sz="3600" dirty="0" smtClean="0"/>
              <a:t>Current $</a:t>
            </a:r>
          </a:p>
        </p:txBody>
      </p:sp>
      <p:sp>
        <p:nvSpPr>
          <p:cNvPr id="15363" name="Rectangle 9"/>
          <p:cNvSpPr>
            <a:spLocks noGrp="1" noChangeArrowheads="1"/>
          </p:cNvSpPr>
          <p:nvPr>
            <p:ph idx="1"/>
          </p:nvPr>
        </p:nvSpPr>
        <p:spPr/>
        <p:txBody>
          <a:bodyPr>
            <a:normAutofit fontScale="85000" lnSpcReduction="10000"/>
          </a:bodyPr>
          <a:lstStyle/>
          <a:p>
            <a:pPr eaLnBrk="1" hangingPunct="1"/>
            <a:r>
              <a:rPr lang="en-US" dirty="0" smtClean="0"/>
              <a:t>Total up 3.8 percent in 2010.  </a:t>
            </a:r>
          </a:p>
          <a:p>
            <a:pPr eaLnBrk="1" hangingPunct="1"/>
            <a:r>
              <a:rPr lang="en-US" dirty="0" smtClean="0"/>
              <a:t>Increase attributable to modest economic recovery. </a:t>
            </a:r>
          </a:p>
          <a:p>
            <a:pPr eaLnBrk="1" hangingPunct="1"/>
            <a:r>
              <a:rPr lang="en-US" dirty="0" smtClean="0"/>
              <a:t>Individual giving up by 2.7 percent from 2009. </a:t>
            </a:r>
          </a:p>
          <a:p>
            <a:pPr eaLnBrk="1" hangingPunct="1"/>
            <a:r>
              <a:rPr lang="en-US" dirty="0" smtClean="0"/>
              <a:t>Charitable bequests rose an estimated 18.8 percent in 2010 after a very large decrease (38.7 percent) in 2009.</a:t>
            </a:r>
          </a:p>
          <a:p>
            <a:pPr eaLnBrk="1" hangingPunct="1"/>
            <a:r>
              <a:rPr lang="en-US" dirty="0" smtClean="0"/>
              <a:t>Foundation </a:t>
            </a:r>
            <a:r>
              <a:rPr lang="en-US" dirty="0" err="1" smtClean="0"/>
              <a:t>grantmaking</a:t>
            </a:r>
            <a:r>
              <a:rPr lang="en-US" dirty="0" smtClean="0"/>
              <a:t> decreased an estimated 0.2 percent in 2010. </a:t>
            </a:r>
          </a:p>
          <a:p>
            <a:pPr eaLnBrk="1" hangingPunct="1"/>
            <a:r>
              <a:rPr lang="en-US" dirty="0" smtClean="0"/>
              <a:t>Corporate giving increased an estimated 10.6 percent in 2010, attributable to large in-kind contributions and increased corporate profitability.</a:t>
            </a:r>
          </a:p>
          <a:p>
            <a:pPr lvl="1" eaLnBrk="1" hangingPunct="1"/>
            <a:r>
              <a:rPr lang="en-US" dirty="0" smtClean="0"/>
              <a:t>Includes </a:t>
            </a:r>
            <a:r>
              <a:rPr lang="en-US" dirty="0" err="1" smtClean="0"/>
              <a:t>grantmaking</a:t>
            </a:r>
            <a:r>
              <a:rPr lang="en-US" dirty="0" smtClean="0"/>
              <a:t> by corporate foundations.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5"/>
          <p:cNvSpPr>
            <a:spLocks noGrp="1" noChangeArrowheads="1"/>
          </p:cNvSpPr>
          <p:nvPr>
            <p:ph type="title"/>
          </p:nvPr>
        </p:nvSpPr>
        <p:spPr/>
        <p:txBody>
          <a:bodyPr>
            <a:normAutofit fontScale="90000"/>
          </a:bodyPr>
          <a:lstStyle/>
          <a:p>
            <a:r>
              <a:rPr sz="3600" dirty="0" smtClean="0"/>
              <a:t>Changes in giving by recipient organization</a:t>
            </a:r>
            <a:br>
              <a:rPr sz="3600" dirty="0" smtClean="0"/>
            </a:br>
            <a:r>
              <a:rPr sz="3600" dirty="0" smtClean="0"/>
              <a:t>Current $</a:t>
            </a:r>
          </a:p>
        </p:txBody>
      </p:sp>
      <p:sp>
        <p:nvSpPr>
          <p:cNvPr id="19458" name="Rectangle 19"/>
          <p:cNvSpPr>
            <a:spLocks noGrp="1" noChangeArrowheads="1"/>
          </p:cNvSpPr>
          <p:nvPr>
            <p:ph idx="1"/>
          </p:nvPr>
        </p:nvSpPr>
        <p:spPr/>
        <p:txBody>
          <a:bodyPr>
            <a:normAutofit fontScale="92500" lnSpcReduction="20000"/>
          </a:bodyPr>
          <a:lstStyle/>
          <a:p>
            <a:pPr eaLnBrk="1" hangingPunct="1">
              <a:tabLst>
                <a:tab pos="4743450" algn="l"/>
              </a:tabLst>
            </a:pPr>
            <a:r>
              <a:rPr lang="en-US" dirty="0" smtClean="0"/>
              <a:t>Estimated giving in current dollars held steady or increased modestly in all subsectors except international affairs, which saw a large increase, and environment/animals, which saw a slight decrease.</a:t>
            </a:r>
          </a:p>
          <a:p>
            <a:pPr marL="118872" indent="0" eaLnBrk="1" hangingPunct="1">
              <a:buNone/>
              <a:tabLst>
                <a:tab pos="4743450" algn="l"/>
              </a:tabLst>
            </a:pPr>
            <a:endParaRPr lang="en-US" dirty="0" smtClean="0"/>
          </a:p>
          <a:p>
            <a:pPr>
              <a:tabLst>
                <a:tab pos="4743450" algn="l"/>
              </a:tabLst>
            </a:pPr>
            <a:r>
              <a:rPr lang="en-US" i="1" dirty="0" smtClean="0"/>
              <a:t>Giving USA</a:t>
            </a:r>
            <a:r>
              <a:rPr lang="en-US" dirty="0" smtClean="0"/>
              <a:t> estimates growth in giving by:</a:t>
            </a:r>
          </a:p>
          <a:p>
            <a:pPr lvl="1">
              <a:spcBef>
                <a:spcPct val="0"/>
              </a:spcBef>
              <a:tabLst>
                <a:tab pos="4629150" algn="l"/>
              </a:tabLst>
            </a:pPr>
            <a:r>
              <a:rPr lang="en-US" dirty="0" smtClean="0"/>
              <a:t>   International affairs 		 15.3 percent </a:t>
            </a:r>
          </a:p>
          <a:p>
            <a:pPr lvl="1">
              <a:spcBef>
                <a:spcPct val="0"/>
              </a:spcBef>
              <a:tabLst>
                <a:tab pos="4800600" algn="l"/>
              </a:tabLst>
            </a:pPr>
            <a:r>
              <a:rPr lang="en-US" dirty="0" smtClean="0"/>
              <a:t>   Public/society benefit	 	6.2 percent</a:t>
            </a:r>
          </a:p>
          <a:p>
            <a:pPr lvl="1">
              <a:spcBef>
                <a:spcPct val="0"/>
              </a:spcBef>
              <a:tabLst>
                <a:tab pos="4800600" algn="l"/>
              </a:tabLst>
            </a:pPr>
            <a:r>
              <a:rPr lang="en-US" dirty="0" smtClean="0"/>
              <a:t>   Arts, culture, and humanities	5.7 percent</a:t>
            </a:r>
          </a:p>
          <a:p>
            <a:pPr lvl="1">
              <a:spcBef>
                <a:spcPct val="0"/>
              </a:spcBef>
              <a:tabLst>
                <a:tab pos="4800600" algn="l"/>
              </a:tabLst>
            </a:pPr>
            <a:r>
              <a:rPr lang="en-US" dirty="0" smtClean="0"/>
              <a:t>   Education 	 	5.2 percent</a:t>
            </a:r>
          </a:p>
          <a:p>
            <a:pPr lvl="1">
              <a:spcBef>
                <a:spcPct val="0"/>
              </a:spcBef>
              <a:tabLst>
                <a:tab pos="4800600" algn="l"/>
              </a:tabLst>
            </a:pPr>
            <a:r>
              <a:rPr lang="en-US" dirty="0" smtClean="0"/>
              <a:t>   Giving to foundations	 	1.9 percent</a:t>
            </a:r>
          </a:p>
          <a:p>
            <a:pPr lvl="1">
              <a:spcBef>
                <a:spcPct val="0"/>
              </a:spcBef>
              <a:tabLst>
                <a:tab pos="4800600" algn="l"/>
              </a:tabLst>
            </a:pPr>
            <a:r>
              <a:rPr lang="en-US" dirty="0"/>
              <a:t> </a:t>
            </a:r>
            <a:r>
              <a:rPr lang="en-US" dirty="0" smtClean="0"/>
              <a:t>  Health		1.3 percent</a:t>
            </a:r>
          </a:p>
          <a:p>
            <a:pPr eaLnBrk="1" hangingPunct="1">
              <a:tabLst>
                <a:tab pos="4743450" algn="l"/>
              </a:tabLst>
            </a:pPr>
            <a:endParaRPr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52"/>
          <p:cNvSpPr>
            <a:spLocks noGrp="1" noChangeArrowheads="1"/>
          </p:cNvSpPr>
          <p:nvPr>
            <p:ph type="title"/>
          </p:nvPr>
        </p:nvSpPr>
        <p:spPr/>
        <p:txBody>
          <a:bodyPr>
            <a:normAutofit/>
          </a:bodyPr>
          <a:lstStyle/>
          <a:p>
            <a:r>
              <a:rPr dirty="0" smtClean="0"/>
              <a:t>Total giving, 1970–2010</a:t>
            </a:r>
          </a:p>
        </p:txBody>
      </p:sp>
      <p:sp>
        <p:nvSpPr>
          <p:cNvPr id="2" name="Content Placeholder 1"/>
          <p:cNvSpPr>
            <a:spLocks noGrp="1"/>
          </p:cNvSpPr>
          <p:nvPr>
            <p:ph idx="1"/>
          </p:nvPr>
        </p:nvSpPr>
        <p:spPr/>
        <p:txBody>
          <a:bodyPr/>
          <a:lstStyle/>
          <a:p>
            <a:endParaRPr lang="en-US"/>
          </a:p>
        </p:txBody>
      </p:sp>
      <p:pic>
        <p:nvPicPr>
          <p:cNvPr id="22532" name="Picture 5" descr="$ in billions.jpg"/>
          <p:cNvPicPr>
            <a:picLocks noChangeAspect="1"/>
          </p:cNvPicPr>
          <p:nvPr/>
        </p:nvPicPr>
        <p:blipFill>
          <a:blip r:embed="rId3" cstate="print"/>
          <a:srcRect/>
          <a:stretch>
            <a:fillRect/>
          </a:stretch>
        </p:blipFill>
        <p:spPr bwMode="auto">
          <a:xfrm>
            <a:off x="512763" y="1503363"/>
            <a:ext cx="1141412" cy="190500"/>
          </a:xfrm>
          <a:prstGeom prst="rect">
            <a:avLst/>
          </a:prstGeom>
          <a:noFill/>
          <a:ln w="9525">
            <a:noFill/>
            <a:miter lim="800000"/>
            <a:headEnd/>
            <a:tailEnd/>
          </a:ln>
        </p:spPr>
      </p:pic>
      <p:pic>
        <p:nvPicPr>
          <p:cNvPr id="6" name="Picture 5" descr="Total Giving.jpg"/>
          <p:cNvPicPr>
            <a:picLocks noChangeAspect="1"/>
          </p:cNvPicPr>
          <p:nvPr/>
        </p:nvPicPr>
        <p:blipFill>
          <a:blip r:embed="rId4" cstate="print"/>
          <a:stretch>
            <a:fillRect/>
          </a:stretch>
        </p:blipFill>
        <p:spPr>
          <a:xfrm>
            <a:off x="586067" y="1846254"/>
            <a:ext cx="7968691" cy="442472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ving by individuals.jpg"/>
          <p:cNvPicPr>
            <a:picLocks noChangeAspect="1"/>
          </p:cNvPicPr>
          <p:nvPr/>
        </p:nvPicPr>
        <p:blipFill>
          <a:blip r:embed="rId3" cstate="print"/>
          <a:stretch>
            <a:fillRect/>
          </a:stretch>
        </p:blipFill>
        <p:spPr>
          <a:xfrm>
            <a:off x="818299" y="1372645"/>
            <a:ext cx="7523683" cy="4932883"/>
          </a:xfrm>
          <a:prstGeom prst="rect">
            <a:avLst/>
          </a:prstGeom>
        </p:spPr>
      </p:pic>
      <p:sp>
        <p:nvSpPr>
          <p:cNvPr id="24578" name="Rectangle 1069"/>
          <p:cNvSpPr>
            <a:spLocks noGrp="1" noChangeArrowheads="1"/>
          </p:cNvSpPr>
          <p:nvPr>
            <p:ph type="title"/>
          </p:nvPr>
        </p:nvSpPr>
        <p:spPr/>
        <p:txBody>
          <a:bodyPr>
            <a:normAutofit/>
          </a:bodyPr>
          <a:lstStyle/>
          <a:p>
            <a:r>
              <a:rPr sz="3600" dirty="0" smtClean="0"/>
              <a:t>Giving by individuals, 1970–2010</a:t>
            </a:r>
          </a:p>
        </p:txBody>
      </p:sp>
      <p:sp>
        <p:nvSpPr>
          <p:cNvPr id="2" name="Content Placeholder 1"/>
          <p:cNvSpPr>
            <a:spLocks noGrp="1"/>
          </p:cNvSpPr>
          <p:nvPr>
            <p:ph idx="1"/>
          </p:nvPr>
        </p:nvSpPr>
        <p:spPr/>
        <p:txBody>
          <a:bodyPr/>
          <a:lstStyle/>
          <a:p>
            <a:endParaRPr lang="en-US" dirty="0"/>
          </a:p>
        </p:txBody>
      </p:sp>
      <p:pic>
        <p:nvPicPr>
          <p:cNvPr id="24580" name="Picture 3" descr="$ in billions.jpg"/>
          <p:cNvPicPr>
            <a:picLocks noChangeAspect="1"/>
          </p:cNvPicPr>
          <p:nvPr/>
        </p:nvPicPr>
        <p:blipFill>
          <a:blip r:embed="rId4" cstate="print"/>
          <a:srcRect/>
          <a:stretch>
            <a:fillRect/>
          </a:stretch>
        </p:blipFill>
        <p:spPr bwMode="auto">
          <a:xfrm>
            <a:off x="541338" y="1512888"/>
            <a:ext cx="1247775" cy="2079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ving by bequest.jpg"/>
          <p:cNvPicPr>
            <a:picLocks noChangeAspect="1"/>
          </p:cNvPicPr>
          <p:nvPr/>
        </p:nvPicPr>
        <p:blipFill>
          <a:blip r:embed="rId3" cstate="print"/>
          <a:srcRect b="1575"/>
          <a:stretch>
            <a:fillRect/>
          </a:stretch>
        </p:blipFill>
        <p:spPr>
          <a:xfrm>
            <a:off x="777482" y="1503363"/>
            <a:ext cx="7585862" cy="4773612"/>
          </a:xfrm>
          <a:prstGeom prst="rect">
            <a:avLst/>
          </a:prstGeom>
        </p:spPr>
      </p:pic>
      <p:sp>
        <p:nvSpPr>
          <p:cNvPr id="26626" name="Rectangle 61"/>
          <p:cNvSpPr>
            <a:spLocks noGrp="1" noChangeArrowheads="1"/>
          </p:cNvSpPr>
          <p:nvPr>
            <p:ph type="title"/>
          </p:nvPr>
        </p:nvSpPr>
        <p:spPr/>
        <p:txBody>
          <a:bodyPr>
            <a:normAutofit/>
          </a:bodyPr>
          <a:lstStyle/>
          <a:p>
            <a:r>
              <a:rPr sz="3600" dirty="0" smtClean="0"/>
              <a:t>Giving by bequest, 1970–2010</a:t>
            </a:r>
          </a:p>
        </p:txBody>
      </p:sp>
      <p:sp>
        <p:nvSpPr>
          <p:cNvPr id="2" name="Content Placeholder 1"/>
          <p:cNvSpPr>
            <a:spLocks noGrp="1"/>
          </p:cNvSpPr>
          <p:nvPr>
            <p:ph idx="1"/>
          </p:nvPr>
        </p:nvSpPr>
        <p:spPr/>
        <p:txBody>
          <a:bodyPr/>
          <a:lstStyle/>
          <a:p>
            <a:endParaRPr lang="en-US" dirty="0"/>
          </a:p>
        </p:txBody>
      </p:sp>
      <p:pic>
        <p:nvPicPr>
          <p:cNvPr id="26628" name="Picture 3" descr="$ in billions.jpg"/>
          <p:cNvPicPr>
            <a:picLocks noChangeAspect="1"/>
          </p:cNvPicPr>
          <p:nvPr/>
        </p:nvPicPr>
        <p:blipFill>
          <a:blip r:embed="rId4" cstate="print"/>
          <a:srcRect/>
          <a:stretch>
            <a:fillRect/>
          </a:stretch>
        </p:blipFill>
        <p:spPr bwMode="auto">
          <a:xfrm>
            <a:off x="541338" y="1512888"/>
            <a:ext cx="1247775" cy="2079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iving by foundations.jpg"/>
          <p:cNvPicPr>
            <a:picLocks noChangeAspect="1"/>
          </p:cNvPicPr>
          <p:nvPr/>
        </p:nvPicPr>
        <p:blipFill>
          <a:blip r:embed="rId3" cstate="print"/>
          <a:srcRect b="6809"/>
          <a:stretch>
            <a:fillRect/>
          </a:stretch>
        </p:blipFill>
        <p:spPr>
          <a:xfrm>
            <a:off x="1196277" y="1274995"/>
            <a:ext cx="6748272" cy="4908318"/>
          </a:xfrm>
          <a:prstGeom prst="rect">
            <a:avLst/>
          </a:prstGeom>
        </p:spPr>
      </p:pic>
      <p:sp>
        <p:nvSpPr>
          <p:cNvPr id="9219" name="Rectangle 20"/>
          <p:cNvSpPr>
            <a:spLocks noChangeArrowheads="1"/>
          </p:cNvSpPr>
          <p:nvPr/>
        </p:nvSpPr>
        <p:spPr bwMode="auto">
          <a:xfrm>
            <a:off x="541338" y="6489700"/>
            <a:ext cx="2678112" cy="303213"/>
          </a:xfrm>
          <a:prstGeom prst="rect">
            <a:avLst/>
          </a:prstGeom>
          <a:noFill/>
          <a:ln w="9525">
            <a:noFill/>
            <a:miter lim="800000"/>
            <a:headEnd/>
            <a:tailEnd/>
          </a:ln>
        </p:spPr>
        <p:txBody>
          <a:bodyPr lIns="0" tIns="0" rIns="0" bIns="91440">
            <a:spAutoFit/>
          </a:bodyPr>
          <a:lstStyle/>
          <a:p>
            <a:pPr eaLnBrk="0" hangingPunct="0">
              <a:lnSpc>
                <a:spcPct val="105000"/>
              </a:lnSpc>
              <a:defRPr/>
            </a:pPr>
            <a:r>
              <a:rPr lang="en-US" sz="1400" b="1" dirty="0">
                <a:solidFill>
                  <a:schemeClr val="tx1">
                    <a:lumMod val="75000"/>
                    <a:lumOff val="25000"/>
                  </a:schemeClr>
                </a:solidFill>
                <a:latin typeface="Arial" charset="0"/>
              </a:rPr>
              <a:t>Data: The Foundation Center</a:t>
            </a:r>
            <a:endParaRPr lang="en-US" sz="1400" b="1" i="1" dirty="0">
              <a:solidFill>
                <a:schemeClr val="tx1">
                  <a:lumMod val="75000"/>
                  <a:lumOff val="25000"/>
                </a:schemeClr>
              </a:solidFill>
              <a:latin typeface="Arial" charset="0"/>
            </a:endParaRPr>
          </a:p>
        </p:txBody>
      </p:sp>
      <p:sp>
        <p:nvSpPr>
          <p:cNvPr id="28675" name="Rectangle 30"/>
          <p:cNvSpPr>
            <a:spLocks noGrp="1" noChangeArrowheads="1"/>
          </p:cNvSpPr>
          <p:nvPr>
            <p:ph type="title"/>
          </p:nvPr>
        </p:nvSpPr>
        <p:spPr/>
        <p:txBody>
          <a:bodyPr>
            <a:normAutofit/>
          </a:bodyPr>
          <a:lstStyle/>
          <a:p>
            <a:r>
              <a:rPr sz="3600" dirty="0" smtClean="0"/>
              <a:t>Giving by foundations, 1970–2010</a:t>
            </a:r>
          </a:p>
        </p:txBody>
      </p:sp>
      <p:sp>
        <p:nvSpPr>
          <p:cNvPr id="3" name="Content Placeholder 2"/>
          <p:cNvSpPr>
            <a:spLocks noGrp="1"/>
          </p:cNvSpPr>
          <p:nvPr>
            <p:ph idx="1"/>
          </p:nvPr>
        </p:nvSpPr>
        <p:spPr/>
        <p:txBody>
          <a:bodyPr/>
          <a:lstStyle/>
          <a:p>
            <a:endParaRPr lang="en-US"/>
          </a:p>
        </p:txBody>
      </p:sp>
      <p:pic>
        <p:nvPicPr>
          <p:cNvPr id="28677" name="Picture 4" descr="$ in billions.jpg"/>
          <p:cNvPicPr>
            <a:picLocks noChangeAspect="1"/>
          </p:cNvPicPr>
          <p:nvPr/>
        </p:nvPicPr>
        <p:blipFill>
          <a:blip r:embed="rId4" cstate="print"/>
          <a:srcRect/>
          <a:stretch>
            <a:fillRect/>
          </a:stretch>
        </p:blipFill>
        <p:spPr bwMode="auto">
          <a:xfrm>
            <a:off x="541338" y="1512888"/>
            <a:ext cx="1247775" cy="2079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iving by corporations.jpg"/>
          <p:cNvPicPr>
            <a:picLocks noChangeAspect="1"/>
          </p:cNvPicPr>
          <p:nvPr/>
        </p:nvPicPr>
        <p:blipFill>
          <a:blip r:embed="rId3" cstate="print"/>
          <a:stretch>
            <a:fillRect/>
          </a:stretch>
        </p:blipFill>
        <p:spPr>
          <a:xfrm>
            <a:off x="1166406" y="1460742"/>
            <a:ext cx="6808013" cy="4798771"/>
          </a:xfrm>
          <a:prstGeom prst="rect">
            <a:avLst/>
          </a:prstGeom>
        </p:spPr>
      </p:pic>
      <p:sp>
        <p:nvSpPr>
          <p:cNvPr id="30722" name="Rectangle 27"/>
          <p:cNvSpPr>
            <a:spLocks noGrp="1" noChangeArrowheads="1"/>
          </p:cNvSpPr>
          <p:nvPr>
            <p:ph type="title"/>
          </p:nvPr>
        </p:nvSpPr>
        <p:spPr/>
        <p:txBody>
          <a:bodyPr>
            <a:normAutofit/>
          </a:bodyPr>
          <a:lstStyle/>
          <a:p>
            <a:r>
              <a:rPr sz="4000" dirty="0" smtClean="0"/>
              <a:t>Giving by corporations, 1970–2010</a:t>
            </a:r>
          </a:p>
        </p:txBody>
      </p:sp>
      <p:pic>
        <p:nvPicPr>
          <p:cNvPr id="30724" name="Picture 3" descr="$ in billions.jpg"/>
          <p:cNvPicPr>
            <a:picLocks noChangeAspect="1"/>
          </p:cNvPicPr>
          <p:nvPr/>
        </p:nvPicPr>
        <p:blipFill>
          <a:blip r:embed="rId4" cstate="print"/>
          <a:srcRect/>
          <a:stretch>
            <a:fillRect/>
          </a:stretch>
        </p:blipFill>
        <p:spPr bwMode="auto">
          <a:xfrm>
            <a:off x="541338" y="1512888"/>
            <a:ext cx="1247775" cy="20796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slice of the fundraising pie</a:t>
            </a:r>
            <a:endParaRPr lang="en-US" dirty="0"/>
          </a:p>
        </p:txBody>
      </p:sp>
      <p:sp>
        <p:nvSpPr>
          <p:cNvPr id="3" name="Content Placeholder 2"/>
          <p:cNvSpPr>
            <a:spLocks noGrp="1"/>
          </p:cNvSpPr>
          <p:nvPr>
            <p:ph sz="half" idx="1"/>
          </p:nvPr>
        </p:nvSpPr>
        <p:spPr/>
        <p:txBody>
          <a:bodyPr/>
          <a:lstStyle/>
          <a:p>
            <a:r>
              <a:rPr lang="en-US" dirty="0" smtClean="0"/>
              <a:t>How many 501 c 3 organizations are vying for the fundraising dollars in the U.S.?</a:t>
            </a:r>
          </a:p>
          <a:p>
            <a:r>
              <a:rPr lang="en-US" dirty="0" smtClean="0"/>
              <a:t>U.S.: over 1.5M  in 2011</a:t>
            </a:r>
          </a:p>
          <a:p>
            <a:r>
              <a:rPr lang="en-US" dirty="0" smtClean="0"/>
              <a:t>Czech Republic: over 75,000 in 2006</a:t>
            </a:r>
            <a:endParaRPr lang="en-US" dirty="0"/>
          </a:p>
        </p:txBody>
      </p:sp>
      <p:pic>
        <p:nvPicPr>
          <p:cNvPr id="498690" name="Picture 2" descr="C:\Users\Rob\AppData\Local\Microsoft\Windows\Temporary Internet Files\Content.IE5\PN1O5OGR\MC900436337[1].png"/>
          <p:cNvPicPr>
            <a:picLocks noGrp="1" noChangeAspect="1" noChangeArrowheads="1"/>
          </p:cNvPicPr>
          <p:nvPr>
            <p:ph sz="half" idx="2"/>
          </p:nvPr>
        </p:nvPicPr>
        <p:blipFill>
          <a:blip r:embed="rId3" cstate="print"/>
          <a:srcRect/>
          <a:stretch>
            <a:fillRect/>
          </a:stretch>
        </p:blipFill>
        <p:spPr bwMode="auto">
          <a:xfrm>
            <a:off x="5981700" y="3452019"/>
            <a:ext cx="1371600" cy="1371600"/>
          </a:xfrm>
          <a:prstGeom prst="rect">
            <a:avLst/>
          </a:prstGeom>
          <a:noFill/>
        </p:spPr>
      </p:pic>
      <p:pic>
        <p:nvPicPr>
          <p:cNvPr id="498691" name="Picture 3" descr="C:\Users\Rob\AppData\Local\Microsoft\Windows\Temporary Internet Files\Content.IE5\8MB0504Z\MP900443878[1].jpg"/>
          <p:cNvPicPr>
            <a:picLocks noChangeAspect="1" noChangeArrowheads="1"/>
          </p:cNvPicPr>
          <p:nvPr/>
        </p:nvPicPr>
        <p:blipFill>
          <a:blip r:embed="rId4" cstate="print"/>
          <a:srcRect/>
          <a:stretch>
            <a:fillRect/>
          </a:stretch>
        </p:blipFill>
        <p:spPr bwMode="auto">
          <a:xfrm>
            <a:off x="4191000" y="2743200"/>
            <a:ext cx="4495801" cy="36072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0"/>
          <p:cNvSpPr>
            <a:spLocks noGrp="1" noChangeArrowheads="1"/>
          </p:cNvSpPr>
          <p:nvPr>
            <p:ph type="title"/>
          </p:nvPr>
        </p:nvSpPr>
        <p:spPr/>
        <p:txBody>
          <a:bodyPr>
            <a:normAutofit/>
          </a:bodyPr>
          <a:lstStyle/>
          <a:p>
            <a:r>
              <a:rPr sz="3600" dirty="0" smtClean="0"/>
              <a:t>Giving by source: Percentage of the total by five-year spans, 1971–2010</a:t>
            </a:r>
          </a:p>
        </p:txBody>
      </p:sp>
      <p:pic>
        <p:nvPicPr>
          <p:cNvPr id="4" name="Picture 3" descr="giving by source -- percentage of total 5-year spans.jpg"/>
          <p:cNvPicPr>
            <a:picLocks noChangeAspect="1"/>
          </p:cNvPicPr>
          <p:nvPr/>
        </p:nvPicPr>
        <p:blipFill>
          <a:blip r:embed="rId3" cstate="print"/>
          <a:srcRect b="2721"/>
          <a:stretch>
            <a:fillRect/>
          </a:stretch>
        </p:blipFill>
        <p:spPr>
          <a:xfrm>
            <a:off x="427038" y="1717612"/>
            <a:ext cx="8273491" cy="448316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rends for total giving.jpg"/>
          <p:cNvPicPr>
            <a:picLocks noChangeAspect="1"/>
          </p:cNvPicPr>
          <p:nvPr/>
        </p:nvPicPr>
        <p:blipFill>
          <a:blip r:embed="rId3" cstate="print"/>
          <a:stretch>
            <a:fillRect/>
          </a:stretch>
        </p:blipFill>
        <p:spPr>
          <a:xfrm>
            <a:off x="926591" y="1392238"/>
            <a:ext cx="7276186" cy="4876800"/>
          </a:xfrm>
          <a:prstGeom prst="rect">
            <a:avLst/>
          </a:prstGeom>
        </p:spPr>
      </p:pic>
      <p:sp>
        <p:nvSpPr>
          <p:cNvPr id="36866" name="Title 1"/>
          <p:cNvSpPr>
            <a:spLocks noGrp="1"/>
          </p:cNvSpPr>
          <p:nvPr>
            <p:ph type="title"/>
          </p:nvPr>
        </p:nvSpPr>
        <p:spPr/>
        <p:txBody>
          <a:bodyPr>
            <a:normAutofit/>
          </a:bodyPr>
          <a:lstStyle/>
          <a:p>
            <a:r>
              <a:rPr sz="3600" dirty="0" smtClean="0"/>
              <a:t>Total giving and trends for total giving: </a:t>
            </a:r>
            <a:r>
              <a:rPr lang="en-US" sz="3600" dirty="0" smtClean="0"/>
              <a:t/>
            </a:r>
            <a:br>
              <a:rPr lang="en-US" sz="3600" dirty="0" smtClean="0"/>
            </a:br>
            <a:r>
              <a:rPr sz="3600" dirty="0" smtClean="0"/>
              <a:t>1970–2010</a:t>
            </a:r>
          </a:p>
        </p:txBody>
      </p:sp>
      <p:pic>
        <p:nvPicPr>
          <p:cNvPr id="36868" name="Picture 4" descr="$ in billions.jpg"/>
          <p:cNvPicPr>
            <a:picLocks noChangeAspect="1"/>
          </p:cNvPicPr>
          <p:nvPr/>
        </p:nvPicPr>
        <p:blipFill>
          <a:blip r:embed="rId4" cstate="print"/>
          <a:srcRect/>
          <a:stretch>
            <a:fillRect/>
          </a:stretch>
        </p:blipFill>
        <p:spPr bwMode="auto">
          <a:xfrm>
            <a:off x="512763" y="1503363"/>
            <a:ext cx="1212850" cy="201612"/>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9"/>
          <p:cNvSpPr>
            <a:spLocks noGrp="1" noChangeArrowheads="1"/>
          </p:cNvSpPr>
          <p:nvPr>
            <p:ph type="title"/>
          </p:nvPr>
        </p:nvSpPr>
        <p:spPr/>
        <p:txBody>
          <a:bodyPr>
            <a:normAutofit/>
          </a:bodyPr>
          <a:lstStyle/>
          <a:p>
            <a:r>
              <a:rPr sz="3600" dirty="0" smtClean="0"/>
              <a:t>Giving to international affairs, 1970–2010</a:t>
            </a:r>
          </a:p>
        </p:txBody>
      </p:sp>
      <p:pic>
        <p:nvPicPr>
          <p:cNvPr id="61445" name="Picture 4" descr="$ in billions.jpg"/>
          <p:cNvPicPr>
            <a:picLocks noChangeAspect="1"/>
          </p:cNvPicPr>
          <p:nvPr/>
        </p:nvPicPr>
        <p:blipFill>
          <a:blip r:embed="rId3" cstate="print"/>
          <a:srcRect/>
          <a:stretch>
            <a:fillRect/>
          </a:stretch>
        </p:blipFill>
        <p:spPr bwMode="auto">
          <a:xfrm>
            <a:off x="541338" y="1512888"/>
            <a:ext cx="1247775" cy="207962"/>
          </a:xfrm>
          <a:prstGeom prst="rect">
            <a:avLst/>
          </a:prstGeom>
          <a:noFill/>
          <a:ln w="9525">
            <a:noFill/>
            <a:miter lim="800000"/>
            <a:headEnd/>
            <a:tailEnd/>
          </a:ln>
        </p:spPr>
      </p:pic>
      <p:pic>
        <p:nvPicPr>
          <p:cNvPr id="6" name="Picture 5" descr="giving to international.jpg"/>
          <p:cNvPicPr>
            <a:picLocks noChangeAspect="1"/>
          </p:cNvPicPr>
          <p:nvPr/>
        </p:nvPicPr>
        <p:blipFill>
          <a:blip r:embed="rId4" cstate="print"/>
          <a:srcRect b="2849"/>
          <a:stretch>
            <a:fillRect/>
          </a:stretch>
        </p:blipFill>
        <p:spPr>
          <a:xfrm>
            <a:off x="1621536" y="1433703"/>
            <a:ext cx="5904586" cy="4843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3" name="Title 1"/>
          <p:cNvSpPr>
            <a:spLocks noGrp="1"/>
          </p:cNvSpPr>
          <p:nvPr>
            <p:ph type="title"/>
          </p:nvPr>
        </p:nvSpPr>
        <p:spPr/>
        <p:txBody>
          <a:bodyPr lIns="91440" rIns="91440" bIns="45720" anchor="ctr">
            <a:normAutofit/>
          </a:bodyPr>
          <a:lstStyle/>
          <a:p>
            <a:pPr eaLnBrk="1" hangingPunct="1"/>
            <a:r>
              <a:rPr lang="en-US" smtClean="0"/>
              <a:t>Wealth Transfer</a:t>
            </a:r>
          </a:p>
        </p:txBody>
      </p:sp>
      <p:sp>
        <p:nvSpPr>
          <p:cNvPr id="392194" name="Content Placeholder 2"/>
          <p:cNvSpPr>
            <a:spLocks noGrp="1"/>
          </p:cNvSpPr>
          <p:nvPr>
            <p:ph idx="1"/>
          </p:nvPr>
        </p:nvSpPr>
        <p:spPr>
          <a:xfrm>
            <a:off x="457200" y="1775191"/>
            <a:ext cx="8229600" cy="4562788"/>
          </a:xfrm>
        </p:spPr>
        <p:txBody>
          <a:bodyPr>
            <a:spAutoFit/>
          </a:bodyPr>
          <a:lstStyle/>
          <a:p>
            <a:pPr marL="609600" indent="-609600" eaLnBrk="1" hangingPunct="1">
              <a:spcBef>
                <a:spcPct val="65000"/>
              </a:spcBef>
            </a:pPr>
            <a:r>
              <a:rPr lang="en-US" sz="2200" dirty="0" smtClean="0"/>
              <a:t>As our wealth increases, the percentage contributed rises markedly.</a:t>
            </a:r>
          </a:p>
          <a:p>
            <a:pPr marL="990600" lvl="1" indent="-533400" eaLnBrk="1" hangingPunct="1">
              <a:spcBef>
                <a:spcPct val="65000"/>
              </a:spcBef>
            </a:pPr>
            <a:r>
              <a:rPr lang="en-US" sz="2200" dirty="0" smtClean="0"/>
              <a:t>97% of families with a net worth in excess of  $1 million give to charitable organizations annually and 99% of families with a net worth in excess of $5 million give annually</a:t>
            </a:r>
          </a:p>
          <a:p>
            <a:pPr marL="990600" lvl="1" indent="-533400" eaLnBrk="1" hangingPunct="1"/>
            <a:r>
              <a:rPr lang="en-US" sz="2200" dirty="0" smtClean="0"/>
              <a:t>93% of the affluent would increase giving if they found additional causes they felt passionately for</a:t>
            </a:r>
          </a:p>
          <a:p>
            <a:pPr marL="990600" lvl="1" indent="-533400" eaLnBrk="1" hangingPunct="1"/>
            <a:r>
              <a:rPr lang="en-US" sz="2200" dirty="0" smtClean="0"/>
              <a:t>66% would give more if they were better informed about giving options and the effectiveness of their contributions</a:t>
            </a:r>
          </a:p>
          <a:p>
            <a:pPr marL="990600" lvl="1" indent="-533400" eaLnBrk="1" hangingPunct="1"/>
            <a:r>
              <a:rPr lang="en-US" sz="2200" dirty="0" smtClean="0"/>
              <a:t>85% would be anxious to receive guidance from their advisor on philanthropy</a:t>
            </a:r>
          </a:p>
          <a:p>
            <a:pPr marL="609600" indent="-609600" eaLnBrk="1" hangingPunct="1"/>
            <a:endParaRPr lang="en-US" sz="1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89" name="Picture 3"/>
          <p:cNvPicPr>
            <a:picLocks noChangeAspect="1" noChangeArrowheads="1"/>
          </p:cNvPicPr>
          <p:nvPr/>
        </p:nvPicPr>
        <p:blipFill>
          <a:blip r:embed="rId3" cstate="print"/>
          <a:srcRect l="4958" t="25369" r="2480"/>
          <a:stretch>
            <a:fillRect/>
          </a:stretch>
        </p:blipFill>
        <p:spPr bwMode="auto">
          <a:xfrm>
            <a:off x="914400" y="1662113"/>
            <a:ext cx="6934200" cy="4395787"/>
          </a:xfrm>
          <a:prstGeom prst="rect">
            <a:avLst/>
          </a:prstGeom>
          <a:noFill/>
          <a:ln w="9525">
            <a:noFill/>
            <a:miter lim="800000"/>
            <a:headEnd/>
            <a:tailEnd/>
          </a:ln>
        </p:spPr>
      </p:pic>
      <p:sp>
        <p:nvSpPr>
          <p:cNvPr id="396290" name="Title 4"/>
          <p:cNvSpPr>
            <a:spLocks noGrp="1"/>
          </p:cNvSpPr>
          <p:nvPr>
            <p:ph type="title"/>
          </p:nvPr>
        </p:nvSpPr>
        <p:spPr/>
        <p:txBody>
          <a:bodyPr lIns="91440" rIns="91440" bIns="45720" anchor="ctr"/>
          <a:lstStyle/>
          <a:p>
            <a:pPr eaLnBrk="1" hangingPunct="1"/>
            <a:r>
              <a:rPr lang="en-US" smtClean="0"/>
              <a:t>Wealth Source</a:t>
            </a:r>
          </a:p>
        </p:txBody>
      </p:sp>
      <p:sp>
        <p:nvSpPr>
          <p:cNvPr id="396291" name="Content Placeholder 6"/>
          <p:cNvSpPr>
            <a:spLocks noGrp="1"/>
          </p:cNvSpPr>
          <p:nvPr>
            <p:ph idx="1"/>
          </p:nvPr>
        </p:nvSpPr>
        <p:spPr/>
        <p:txBody>
          <a:bodyPr>
            <a:spAutoFit/>
          </a:bodyPr>
          <a:lstStyle/>
          <a:p>
            <a:pPr marL="609600" indent="-609600" eaLnBrk="1" hangingPunct="1">
              <a:buFont typeface="Wingdings 2" pitchFamily="18" charset="2"/>
              <a:buNone/>
            </a:pPr>
            <a:endParaRPr lang="en-US" sz="2800" smtClean="0"/>
          </a:p>
          <a:p>
            <a:pPr marL="609600" indent="-609600" eaLnBrk="1" hangingPunct="1">
              <a:buFont typeface="Wingdings 2" pitchFamily="18" charset="2"/>
              <a:buNone/>
            </a:pPr>
            <a:endParaRPr lang="en-US" sz="280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 for the Future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Globalization of giving</a:t>
            </a:r>
          </a:p>
          <a:p>
            <a:pPr lvl="1"/>
            <a:r>
              <a:rPr lang="en-US" dirty="0" smtClean="0"/>
              <a:t>Problems and solutions will be less bound by geo-political borders</a:t>
            </a:r>
          </a:p>
          <a:p>
            <a:r>
              <a:rPr lang="en-US" dirty="0" smtClean="0"/>
              <a:t>Transfer of Wealth</a:t>
            </a:r>
          </a:p>
          <a:p>
            <a:pPr lvl="1"/>
            <a:r>
              <a:rPr lang="en-US" dirty="0" smtClean="0"/>
              <a:t>Despite economic downturns, next generation will inherit unprecedented sums for giving</a:t>
            </a:r>
          </a:p>
          <a:p>
            <a:r>
              <a:rPr lang="en-US" dirty="0" smtClean="0"/>
              <a:t>Diversification of Giving Streams</a:t>
            </a:r>
          </a:p>
          <a:p>
            <a:pPr lvl="1"/>
            <a:r>
              <a:rPr lang="en-US" dirty="0" smtClean="0"/>
              <a:t>Organizations will strive for diversified revenue streams to stabilize funding</a:t>
            </a:r>
          </a:p>
          <a:p>
            <a:r>
              <a:rPr lang="en-US" dirty="0" smtClean="0"/>
              <a:t>Shifts in Recipient Organizations</a:t>
            </a:r>
          </a:p>
          <a:p>
            <a:pPr lvl="1"/>
            <a:r>
              <a:rPr lang="en-US" dirty="0" smtClean="0"/>
              <a:t>Moves away from traditional recipients (religion) toward new solutions (international relief, environment)</a:t>
            </a:r>
            <a:endParaRPr lang="en-US" dirty="0"/>
          </a:p>
        </p:txBody>
      </p:sp>
    </p:spTree>
    <p:extLst>
      <p:ext uri="{BB962C8B-B14F-4D97-AF65-F5344CB8AC3E}">
        <p14:creationId xmlns:p14="http://schemas.microsoft.com/office/powerpoint/2010/main" val="22369703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you get your </a:t>
            </a:r>
            <a:r>
              <a:rPr lang="en-US" dirty="0" smtClean="0"/>
              <a:t>slice of the fundraising </a:t>
            </a:r>
            <a:r>
              <a:rPr lang="en-US" dirty="0" smtClean="0"/>
              <a:t>pie?</a:t>
            </a:r>
            <a:endParaRPr lang="en-US" dirty="0"/>
          </a:p>
        </p:txBody>
      </p:sp>
      <p:sp>
        <p:nvSpPr>
          <p:cNvPr id="3" name="Content Placeholder 2"/>
          <p:cNvSpPr>
            <a:spLocks noGrp="1"/>
          </p:cNvSpPr>
          <p:nvPr>
            <p:ph sz="half" idx="1"/>
          </p:nvPr>
        </p:nvSpPr>
        <p:spPr/>
        <p:txBody>
          <a:bodyPr/>
          <a:lstStyle/>
          <a:p>
            <a:r>
              <a:rPr lang="en-US" dirty="0" smtClean="0"/>
              <a:t>The fundraising cycle</a:t>
            </a:r>
          </a:p>
          <a:p>
            <a:r>
              <a:rPr lang="en-US" dirty="0" smtClean="0"/>
              <a:t>The fundraising plan</a:t>
            </a:r>
            <a:endParaRPr lang="en-US" dirty="0" smtClean="0"/>
          </a:p>
          <a:p>
            <a:endParaRPr lang="en-US" dirty="0"/>
          </a:p>
        </p:txBody>
      </p:sp>
      <p:pic>
        <p:nvPicPr>
          <p:cNvPr id="498690" name="Picture 2" descr="C:\Users\Rob\AppData\Local\Microsoft\Windows\Temporary Internet Files\Content.IE5\PN1O5OGR\MC900436337[1].png"/>
          <p:cNvPicPr>
            <a:picLocks noGrp="1" noChangeAspect="1" noChangeArrowheads="1"/>
          </p:cNvPicPr>
          <p:nvPr>
            <p:ph sz="half" idx="2"/>
          </p:nvPr>
        </p:nvPicPr>
        <p:blipFill>
          <a:blip r:embed="rId3" cstate="print"/>
          <a:srcRect/>
          <a:stretch>
            <a:fillRect/>
          </a:stretch>
        </p:blipFill>
        <p:spPr bwMode="auto">
          <a:xfrm>
            <a:off x="5981700" y="3452019"/>
            <a:ext cx="1371600" cy="1371600"/>
          </a:xfrm>
          <a:prstGeom prst="rect">
            <a:avLst/>
          </a:prstGeom>
          <a:noFill/>
        </p:spPr>
      </p:pic>
      <p:pic>
        <p:nvPicPr>
          <p:cNvPr id="498691" name="Picture 3" descr="C:\Users\Rob\AppData\Local\Microsoft\Windows\Temporary Internet Files\Content.IE5\8MB0504Z\MP900443878[1].jpg"/>
          <p:cNvPicPr>
            <a:picLocks noChangeAspect="1" noChangeArrowheads="1"/>
          </p:cNvPicPr>
          <p:nvPr/>
        </p:nvPicPr>
        <p:blipFill>
          <a:blip r:embed="rId4" cstate="print"/>
          <a:srcRect/>
          <a:stretch>
            <a:fillRect/>
          </a:stretch>
        </p:blipFill>
        <p:spPr bwMode="auto">
          <a:xfrm>
            <a:off x="4191000" y="2743200"/>
            <a:ext cx="4495801" cy="3607239"/>
          </a:xfrm>
          <a:prstGeom prst="rect">
            <a:avLst/>
          </a:prstGeom>
          <a:noFill/>
        </p:spPr>
      </p:pic>
    </p:spTree>
    <p:extLst>
      <p:ext uri="{BB962C8B-B14F-4D97-AF65-F5344CB8AC3E}">
        <p14:creationId xmlns:p14="http://schemas.microsoft.com/office/powerpoint/2010/main" val="1776441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04800"/>
            <a:ext cx="8229600" cy="1143000"/>
          </a:xfrm>
        </p:spPr>
        <p:txBody>
          <a:bodyPr/>
          <a:lstStyle/>
          <a:p>
            <a:r>
              <a:rPr lang="en-US" dirty="0" smtClean="0"/>
              <a:t>The Fundraising Cycle</a:t>
            </a:r>
            <a:endParaRPr lang="en-US" dirty="0"/>
          </a:p>
        </p:txBody>
      </p:sp>
      <p:pic>
        <p:nvPicPr>
          <p:cNvPr id="6" name="Content Placeholder 5" descr="roadmap_success.jpg"/>
          <p:cNvPicPr>
            <a:picLocks noGrp="1" noChangeAspect="1"/>
          </p:cNvPicPr>
          <p:nvPr>
            <p:ph idx="1"/>
          </p:nvPr>
        </p:nvPicPr>
        <p:blipFill>
          <a:blip r:embed="rId3" cstate="print"/>
          <a:stretch>
            <a:fillRect/>
          </a:stretch>
        </p:blipFill>
        <p:spPr>
          <a:xfrm>
            <a:off x="1524000" y="1447799"/>
            <a:ext cx="6477000" cy="5410201"/>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5" name="Rectangle 2"/>
          <p:cNvSpPr>
            <a:spLocks noGrp="1"/>
          </p:cNvSpPr>
          <p:nvPr>
            <p:ph type="title"/>
          </p:nvPr>
        </p:nvSpPr>
        <p:spPr>
          <a:xfrm>
            <a:off x="228600" y="228600"/>
            <a:ext cx="8458200" cy="1219200"/>
          </a:xfrm>
        </p:spPr>
        <p:txBody>
          <a:bodyPr/>
          <a:lstStyle/>
          <a:p>
            <a:r>
              <a:rPr lang="en-US" dirty="0" smtClean="0"/>
              <a:t>The Fundraising Planning Model</a:t>
            </a:r>
          </a:p>
        </p:txBody>
      </p:sp>
      <p:sp>
        <p:nvSpPr>
          <p:cNvPr id="425986" name="Rectangle 3"/>
          <p:cNvSpPr>
            <a:spLocks noGrp="1"/>
          </p:cNvSpPr>
          <p:nvPr>
            <p:ph type="body" idx="1"/>
          </p:nvPr>
        </p:nvSpPr>
        <p:spPr>
          <a:xfrm>
            <a:off x="457200" y="2209800"/>
            <a:ext cx="8229600" cy="4389438"/>
          </a:xfrm>
        </p:spPr>
        <p:txBody>
          <a:bodyPr/>
          <a:lstStyle/>
          <a:p>
            <a:pPr>
              <a:lnSpc>
                <a:spcPct val="90000"/>
              </a:lnSpc>
            </a:pPr>
            <a:r>
              <a:rPr lang="en-US" dirty="0" smtClean="0"/>
              <a:t>Understanding the big picture</a:t>
            </a:r>
          </a:p>
          <a:p>
            <a:pPr>
              <a:lnSpc>
                <a:spcPct val="90000"/>
              </a:lnSpc>
            </a:pPr>
            <a:r>
              <a:rPr lang="en-US" dirty="0" smtClean="0"/>
              <a:t>Identifying plan inputs</a:t>
            </a:r>
          </a:p>
          <a:p>
            <a:pPr lvl="1">
              <a:lnSpc>
                <a:spcPct val="90000"/>
              </a:lnSpc>
            </a:pPr>
            <a:r>
              <a:rPr lang="en-US" dirty="0" smtClean="0"/>
              <a:t>Build the case: case statement</a:t>
            </a:r>
          </a:p>
          <a:p>
            <a:pPr lvl="1">
              <a:lnSpc>
                <a:spcPct val="90000"/>
              </a:lnSpc>
            </a:pPr>
            <a:r>
              <a:rPr lang="en-US" dirty="0" smtClean="0"/>
              <a:t>Identifying the key donors/prospects</a:t>
            </a:r>
          </a:p>
          <a:p>
            <a:pPr lvl="1">
              <a:lnSpc>
                <a:spcPct val="90000"/>
              </a:lnSpc>
            </a:pPr>
            <a:r>
              <a:rPr lang="en-US" dirty="0" smtClean="0"/>
              <a:t>Selecting effective fundraising activities</a:t>
            </a:r>
          </a:p>
          <a:p>
            <a:pPr>
              <a:lnSpc>
                <a:spcPct val="90000"/>
              </a:lnSpc>
            </a:pPr>
            <a:r>
              <a:rPr lang="en-US" dirty="0" smtClean="0"/>
              <a:t>Putting the plan together</a:t>
            </a:r>
          </a:p>
          <a:p>
            <a:pPr>
              <a:lnSpc>
                <a:spcPct val="90000"/>
              </a:lnSpc>
            </a:pPr>
            <a:r>
              <a:rPr lang="en-US" dirty="0" smtClean="0"/>
              <a:t>Implementing the plan</a:t>
            </a:r>
          </a:p>
          <a:p>
            <a:pPr>
              <a:lnSpc>
                <a:spcPct val="90000"/>
              </a:lnSpc>
            </a:pPr>
            <a:r>
              <a:rPr lang="en-US" dirty="0" smtClean="0"/>
              <a:t>Monitoring plan results and refining plan</a:t>
            </a:r>
            <a:endParaRPr lang="en-US" sz="3900" dirty="0" smtClean="0"/>
          </a:p>
          <a:p>
            <a:pPr lvl="3">
              <a:lnSpc>
                <a:spcPct val="90000"/>
              </a:lnSpc>
            </a:pPr>
            <a:endParaRPr lang="en-US" dirty="0" smtClean="0"/>
          </a:p>
          <a:p>
            <a:pPr lvl="2">
              <a:lnSpc>
                <a:spcPct val="90000"/>
              </a:lnSpc>
            </a:pPr>
            <a:endParaRPr lang="en-US" dirty="0"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AutoShape 2"/>
          <p:cNvSpPr>
            <a:spLocks noGrp="1" noChangeArrowheads="1"/>
          </p:cNvSpPr>
          <p:nvPr>
            <p:ph type="title"/>
          </p:nvPr>
        </p:nvSpPr>
        <p:spPr/>
        <p:txBody>
          <a:bodyPr>
            <a:normAutofit fontScale="90000"/>
          </a:bodyPr>
          <a:lstStyle/>
          <a:p>
            <a:pPr eaLnBrk="1" hangingPunct="1"/>
            <a:r>
              <a:rPr lang="en-US" dirty="0" smtClean="0"/>
              <a:t>CREATE A </a:t>
            </a:r>
            <a:r>
              <a:rPr lang="en-US" dirty="0" smtClean="0">
                <a:solidFill>
                  <a:srgbClr val="FF0000"/>
                </a:solidFill>
              </a:rPr>
              <a:t>WRITTEN </a:t>
            </a:r>
            <a:r>
              <a:rPr lang="en-US" dirty="0" smtClean="0"/>
              <a:t>FUNDRAISING PLAN</a:t>
            </a:r>
          </a:p>
        </p:txBody>
      </p:sp>
      <p:sp>
        <p:nvSpPr>
          <p:cNvPr id="217091" name="Rectangle 3"/>
          <p:cNvSpPr>
            <a:spLocks noGrp="1" noChangeArrowheads="1"/>
          </p:cNvSpPr>
          <p:nvPr>
            <p:ph type="body" idx="4294967295"/>
          </p:nvPr>
        </p:nvSpPr>
        <p:spPr>
          <a:xfrm>
            <a:off x="0" y="2362200"/>
            <a:ext cx="6553200" cy="3581400"/>
          </a:xfrm>
        </p:spPr>
        <p:txBody>
          <a:bodyPr>
            <a:normAutofit fontScale="92500" lnSpcReduction="10000"/>
          </a:bodyPr>
          <a:lstStyle/>
          <a:p>
            <a:pPr marL="533400" indent="-533400" eaLnBrk="1" hangingPunct="1">
              <a:buFont typeface="Arial" charset="0"/>
              <a:buAutoNum type="arabicPeriod"/>
            </a:pPr>
            <a:r>
              <a:rPr lang="en-US" smtClean="0"/>
              <a:t>Set a goal (based on your budget)</a:t>
            </a:r>
          </a:p>
          <a:p>
            <a:pPr marL="533400" indent="-533400" eaLnBrk="1" hangingPunct="1">
              <a:buFont typeface="Arial" charset="0"/>
              <a:buAutoNum type="arabicPeriod"/>
            </a:pPr>
            <a:r>
              <a:rPr lang="en-US" smtClean="0"/>
              <a:t>For each income strategy, note the following details:</a:t>
            </a:r>
          </a:p>
          <a:p>
            <a:pPr marL="914400" lvl="1" indent="-457200" eaLnBrk="1" hangingPunct="1"/>
            <a:r>
              <a:rPr lang="en-US" smtClean="0"/>
              <a:t>Tasks required to complete the strategy</a:t>
            </a:r>
          </a:p>
          <a:p>
            <a:pPr marL="914400" lvl="1" indent="-457200" eaLnBrk="1" hangingPunct="1"/>
            <a:r>
              <a:rPr lang="en-US" smtClean="0"/>
              <a:t>Due date for each task</a:t>
            </a:r>
          </a:p>
          <a:p>
            <a:pPr marL="914400" lvl="1" indent="-457200" eaLnBrk="1" hangingPunct="1"/>
            <a:r>
              <a:rPr lang="en-US" smtClean="0"/>
              <a:t>Who is in charge of each task</a:t>
            </a:r>
          </a:p>
          <a:p>
            <a:pPr marL="914400" lvl="1" indent="-457200" eaLnBrk="1" hangingPunct="1"/>
            <a:r>
              <a:rPr lang="en-US" smtClean="0"/>
              <a:t>How much the strategy will cost and how much it will raise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dissolve">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dissolve">
                                      <p:cBhvr>
                                        <p:cTn id="12" dur="500"/>
                                        <p:tgtEl>
                                          <p:spTgt spid="217091">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animEffect transition="in" filter="dissolve">
                                      <p:cBhvr>
                                        <p:cTn id="15" dur="500"/>
                                        <p:tgtEl>
                                          <p:spTgt spid="217091">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17091">
                                            <p:txEl>
                                              <p:pRg st="3" end="3"/>
                                            </p:txEl>
                                          </p:spTgt>
                                        </p:tgtEl>
                                        <p:attrNameLst>
                                          <p:attrName>style.visibility</p:attrName>
                                        </p:attrNameLst>
                                      </p:cBhvr>
                                      <p:to>
                                        <p:strVal val="visible"/>
                                      </p:to>
                                    </p:set>
                                    <p:animEffect transition="in" filter="dissolve">
                                      <p:cBhvr>
                                        <p:cTn id="18" dur="500"/>
                                        <p:tgtEl>
                                          <p:spTgt spid="217091">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17091">
                                            <p:txEl>
                                              <p:pRg st="4" end="4"/>
                                            </p:txEl>
                                          </p:spTgt>
                                        </p:tgtEl>
                                        <p:attrNameLst>
                                          <p:attrName>style.visibility</p:attrName>
                                        </p:attrNameLst>
                                      </p:cBhvr>
                                      <p:to>
                                        <p:strVal val="visible"/>
                                      </p:to>
                                    </p:set>
                                    <p:animEffect transition="in" filter="dissolve">
                                      <p:cBhvr>
                                        <p:cTn id="21" dur="500"/>
                                        <p:tgtEl>
                                          <p:spTgt spid="217091">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7091">
                                            <p:txEl>
                                              <p:pRg st="5" end="5"/>
                                            </p:txEl>
                                          </p:spTgt>
                                        </p:tgtEl>
                                        <p:attrNameLst>
                                          <p:attrName>style.visibility</p:attrName>
                                        </p:attrNameLst>
                                      </p:cBhvr>
                                      <p:to>
                                        <p:strVal val="visible"/>
                                      </p:to>
                                    </p:set>
                                    <p:animEffect transition="in" filter="dissolve">
                                      <p:cBhvr>
                                        <p:cTn id="24" dur="500"/>
                                        <p:tgtEl>
                                          <p:spTgt spid="2170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normAutofit fontScale="90000"/>
          </a:bodyPr>
          <a:lstStyle/>
          <a:p>
            <a:pPr eaLnBrk="1" hangingPunct="1"/>
            <a:r>
              <a:rPr lang="en-US" dirty="0" smtClean="0"/>
              <a:t>Facts about Philanthropy</a:t>
            </a:r>
            <a:br>
              <a:rPr lang="en-US" dirty="0" smtClean="0"/>
            </a:br>
            <a:r>
              <a:rPr lang="en-US" dirty="0" smtClean="0"/>
              <a:t>in the U.S.:</a:t>
            </a:r>
          </a:p>
        </p:txBody>
      </p:sp>
      <p:sp>
        <p:nvSpPr>
          <p:cNvPr id="50179" name="Rectangle 3"/>
          <p:cNvSpPr>
            <a:spLocks noGrp="1" noChangeArrowheads="1"/>
          </p:cNvSpPr>
          <p:nvPr>
            <p:ph idx="1"/>
          </p:nvPr>
        </p:nvSpPr>
        <p:spPr/>
        <p:txBody>
          <a:bodyPr>
            <a:normAutofit fontScale="92500" lnSpcReduction="10000"/>
          </a:bodyPr>
          <a:lstStyle/>
          <a:p>
            <a:pPr eaLnBrk="1" hangingPunct="1"/>
            <a:r>
              <a:rPr lang="en-US" dirty="0" smtClean="0">
                <a:latin typeface="Trebuchet MS" pitchFamily="80" charset="0"/>
              </a:rPr>
              <a:t>The U.S. has the largest system of organized private philanthropy in the world.</a:t>
            </a:r>
          </a:p>
          <a:p>
            <a:pPr lvl="1" eaLnBrk="1" hangingPunct="1"/>
            <a:r>
              <a:rPr lang="en-US" dirty="0" smtClean="0">
                <a:latin typeface="Trebuchet MS" pitchFamily="80" charset="0"/>
              </a:rPr>
              <a:t>If nonprofits in the U.S. were a single industry, they would rank as the nation’s largest industry, accounting for just under 10% of the workforce and about 5% of the gross domestic product. </a:t>
            </a:r>
          </a:p>
          <a:p>
            <a:pPr lvl="1" eaLnBrk="1" hangingPunct="1"/>
            <a:r>
              <a:rPr lang="en-US" dirty="0" smtClean="0">
                <a:latin typeface="Trebuchet MS" pitchFamily="80" charset="0"/>
              </a:rPr>
              <a:t>As of 2011, the IRS recognized more than 1.5 million tax exempt organizations.</a:t>
            </a:r>
          </a:p>
          <a:p>
            <a:pPr lvl="1" eaLnBrk="1" hangingPunct="1"/>
            <a:endParaRPr lang="en-US" dirty="0" smtClean="0">
              <a:latin typeface="Trebuchet MS" pitchFamily="80" charset="0"/>
            </a:endParaRPr>
          </a:p>
          <a:p>
            <a:pPr lvl="1" eaLnBrk="1" hangingPunct="1">
              <a:buNone/>
            </a:pPr>
            <a:r>
              <a:rPr lang="en-US" i="1" dirty="0" smtClean="0">
                <a:latin typeface="Trebuchet MS" pitchFamily="80" charset="0"/>
              </a:rPr>
              <a:t>Source: United States Internal Revenue Service, 2012</a:t>
            </a:r>
            <a:endParaRPr lang="en-US" i="1"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2165350" y="1163638"/>
            <a:ext cx="184150" cy="366712"/>
          </a:xfrm>
          <a:prstGeom prst="rect">
            <a:avLst/>
          </a:prstGeom>
          <a:noFill/>
          <a:ln w="9525">
            <a:noFill/>
            <a:miter lim="800000"/>
            <a:headEnd/>
            <a:tailEnd/>
          </a:ln>
        </p:spPr>
        <p:txBody>
          <a:bodyPr wrap="none">
            <a:spAutoFit/>
          </a:bodyPr>
          <a:lstStyle/>
          <a:p>
            <a:endParaRPr lang="en-US"/>
          </a:p>
        </p:txBody>
      </p:sp>
      <p:sp>
        <p:nvSpPr>
          <p:cNvPr id="54275" name="AutoShape 3"/>
          <p:cNvSpPr>
            <a:spLocks noGrp="1" noChangeArrowheads="1"/>
          </p:cNvSpPr>
          <p:nvPr>
            <p:ph type="title"/>
          </p:nvPr>
        </p:nvSpPr>
        <p:spPr/>
        <p:txBody>
          <a:bodyPr/>
          <a:lstStyle/>
          <a:p>
            <a:pPr eaLnBrk="1" hangingPunct="1"/>
            <a:r>
              <a:rPr lang="en-US" smtClean="0"/>
              <a:t>FUNDRAISING PLAN (cont’d)</a:t>
            </a:r>
          </a:p>
        </p:txBody>
      </p:sp>
      <p:sp>
        <p:nvSpPr>
          <p:cNvPr id="219140" name="Rectangle 4"/>
          <p:cNvSpPr>
            <a:spLocks noGrp="1" noChangeArrowheads="1"/>
          </p:cNvSpPr>
          <p:nvPr>
            <p:ph idx="1"/>
          </p:nvPr>
        </p:nvSpPr>
        <p:spPr/>
        <p:txBody>
          <a:bodyPr/>
          <a:lstStyle/>
          <a:p>
            <a:pPr marL="533400" indent="-533400" eaLnBrk="1" hangingPunct="1">
              <a:buFont typeface="Arial" charset="0"/>
              <a:buAutoNum type="arabicPeriod" startAt="3"/>
            </a:pPr>
            <a:r>
              <a:rPr lang="en-US" smtClean="0"/>
              <a:t>Plot out your plans for raising money from 	individuals</a:t>
            </a:r>
          </a:p>
          <a:p>
            <a:pPr marL="533400" indent="-533400" eaLnBrk="1" hangingPunct="1">
              <a:buFont typeface="Arial" charset="0"/>
              <a:buAutoNum type="arabicPeriod" startAt="3"/>
            </a:pPr>
            <a:r>
              <a:rPr lang="en-US" smtClean="0"/>
              <a:t>Decide on numbers of donors and match them to strategies</a:t>
            </a:r>
          </a:p>
          <a:p>
            <a:pPr marL="533400" indent="-533400" eaLnBrk="1" hangingPunct="1">
              <a:buFont typeface="Arial" charset="0"/>
              <a:buAutoNum type="arabicPeriod" startAt="3"/>
            </a:pPr>
            <a:r>
              <a:rPr lang="en-US" smtClean="0"/>
              <a:t>Put the plan onto a timeline and fill out the tasks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9140">
                                            <p:txEl>
                                              <p:pRg st="0" end="0"/>
                                            </p:txEl>
                                          </p:spTgt>
                                        </p:tgtEl>
                                        <p:attrNameLst>
                                          <p:attrName>style.visibility</p:attrName>
                                        </p:attrNameLst>
                                      </p:cBhvr>
                                      <p:to>
                                        <p:strVal val="visible"/>
                                      </p:to>
                                    </p:set>
                                    <p:animEffect transition="in" filter="fade">
                                      <p:cBhvr>
                                        <p:cTn id="7" dur="500"/>
                                        <p:tgtEl>
                                          <p:spTgt spid="21914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9140">
                                            <p:txEl>
                                              <p:pRg st="1" end="1"/>
                                            </p:txEl>
                                          </p:spTgt>
                                        </p:tgtEl>
                                        <p:attrNameLst>
                                          <p:attrName>style.visibility</p:attrName>
                                        </p:attrNameLst>
                                      </p:cBhvr>
                                      <p:to>
                                        <p:strVal val="visible"/>
                                      </p:to>
                                    </p:set>
                                    <p:animEffect transition="in" filter="fade">
                                      <p:cBhvr>
                                        <p:cTn id="12" dur="500"/>
                                        <p:tgtEl>
                                          <p:spTgt spid="21914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9140">
                                            <p:txEl>
                                              <p:pRg st="2" end="2"/>
                                            </p:txEl>
                                          </p:spTgt>
                                        </p:tgtEl>
                                        <p:attrNameLst>
                                          <p:attrName>style.visibility</p:attrName>
                                        </p:attrNameLst>
                                      </p:cBhvr>
                                      <p:to>
                                        <p:strVal val="visible"/>
                                      </p:to>
                                    </p:set>
                                    <p:animEffect transition="in" filter="fade">
                                      <p:cBhvr>
                                        <p:cTn id="17" dur="500"/>
                                        <p:tgtEl>
                                          <p:spTgt spid="2191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0"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AutoShape 3"/>
          <p:cNvSpPr>
            <a:spLocks noGrp="1" noChangeArrowheads="1"/>
          </p:cNvSpPr>
          <p:nvPr>
            <p:ph type="title"/>
          </p:nvPr>
        </p:nvSpPr>
        <p:spPr/>
        <p:txBody>
          <a:bodyPr/>
          <a:lstStyle/>
          <a:p>
            <a:pPr eaLnBrk="1" hangingPunct="1"/>
            <a:r>
              <a:rPr lang="en-US" smtClean="0"/>
              <a:t>FUNDRAISING PLAN (cont’d)</a:t>
            </a:r>
          </a:p>
        </p:txBody>
      </p:sp>
      <p:sp>
        <p:nvSpPr>
          <p:cNvPr id="55299" name="Rectangle 4"/>
          <p:cNvSpPr>
            <a:spLocks noGrp="1" noChangeArrowheads="1"/>
          </p:cNvSpPr>
          <p:nvPr>
            <p:ph idx="1"/>
          </p:nvPr>
        </p:nvSpPr>
        <p:spPr/>
        <p:txBody>
          <a:bodyPr/>
          <a:lstStyle/>
          <a:p>
            <a:pPr marL="533400" indent="-533400" eaLnBrk="1" hangingPunct="1"/>
            <a:r>
              <a:rPr lang="en-US" dirty="0" smtClean="0"/>
              <a:t>INDIVIDUAL FUNDRAISING GOALS:</a:t>
            </a:r>
          </a:p>
          <a:p>
            <a:pPr marL="914400" lvl="1" indent="-457200" eaLnBrk="1" hangingPunct="1"/>
            <a:r>
              <a:rPr lang="en-US" dirty="0" smtClean="0"/>
              <a:t>60% from major donors</a:t>
            </a:r>
          </a:p>
          <a:p>
            <a:pPr marL="914400" lvl="1" indent="-457200" eaLnBrk="1" hangingPunct="1"/>
            <a:r>
              <a:rPr lang="en-US" dirty="0" smtClean="0"/>
              <a:t>20% from habitual donors responding to retention strategies</a:t>
            </a:r>
          </a:p>
          <a:p>
            <a:pPr marL="914400" lvl="1" indent="-457200" eaLnBrk="1" hangingPunct="1"/>
            <a:r>
              <a:rPr lang="en-US" dirty="0" smtClean="0"/>
              <a:t>20% from first- or second-time donors giving through acquisition strategies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p:cNvSpPr>
          <p:nvPr>
            <p:ph type="title"/>
          </p:nvPr>
        </p:nvSpPr>
        <p:spPr/>
        <p:txBody>
          <a:bodyPr/>
          <a:lstStyle/>
          <a:p>
            <a:r>
              <a:rPr lang="en-US" smtClean="0"/>
              <a:t>Description of Case Statement</a:t>
            </a:r>
          </a:p>
        </p:txBody>
      </p:sp>
      <p:sp>
        <p:nvSpPr>
          <p:cNvPr id="464898" name="Rectangle 3"/>
          <p:cNvSpPr>
            <a:spLocks noGrp="1"/>
          </p:cNvSpPr>
          <p:nvPr>
            <p:ph type="body" idx="1"/>
          </p:nvPr>
        </p:nvSpPr>
        <p:spPr/>
        <p:txBody>
          <a:bodyPr>
            <a:normAutofit/>
          </a:bodyPr>
          <a:lstStyle/>
          <a:p>
            <a:pPr>
              <a:lnSpc>
                <a:spcPct val="90000"/>
              </a:lnSpc>
            </a:pPr>
            <a:r>
              <a:rPr lang="en-US" sz="2400" dirty="0" smtClean="0"/>
              <a:t>A message to a particular audience, designed to:</a:t>
            </a:r>
          </a:p>
          <a:p>
            <a:pPr lvl="1">
              <a:lnSpc>
                <a:spcPct val="90000"/>
              </a:lnSpc>
            </a:pPr>
            <a:r>
              <a:rPr lang="en-US" sz="2400" dirty="0" smtClean="0"/>
              <a:t>Establish an organization’s needs and merits</a:t>
            </a:r>
          </a:p>
          <a:p>
            <a:pPr lvl="1">
              <a:lnSpc>
                <a:spcPct val="90000"/>
              </a:lnSpc>
            </a:pPr>
            <a:r>
              <a:rPr lang="en-US" sz="2400" dirty="0" smtClean="0"/>
              <a:t>Articulate benefits to the contributor to stimulate monetary response</a:t>
            </a:r>
          </a:p>
          <a:p>
            <a:pPr>
              <a:lnSpc>
                <a:spcPct val="90000"/>
              </a:lnSpc>
            </a:pPr>
            <a:r>
              <a:rPr lang="en-US" sz="2400" dirty="0" smtClean="0"/>
              <a:t>Case statement should:</a:t>
            </a:r>
          </a:p>
          <a:p>
            <a:pPr lvl="1">
              <a:lnSpc>
                <a:spcPct val="90000"/>
              </a:lnSpc>
            </a:pPr>
            <a:r>
              <a:rPr lang="en-US" sz="2400" dirty="0" smtClean="0"/>
              <a:t>Be brief/direct</a:t>
            </a:r>
          </a:p>
          <a:p>
            <a:pPr lvl="1">
              <a:lnSpc>
                <a:spcPct val="90000"/>
              </a:lnSpc>
            </a:pPr>
            <a:r>
              <a:rPr lang="en-US" sz="2400" dirty="0" smtClean="0"/>
              <a:t>Demonstrate success</a:t>
            </a:r>
          </a:p>
          <a:p>
            <a:pPr lvl="1">
              <a:lnSpc>
                <a:spcPct val="90000"/>
              </a:lnSpc>
            </a:pPr>
            <a:r>
              <a:rPr lang="en-US" sz="2400" dirty="0" smtClean="0"/>
              <a:t>Be targeted to the motivations of each specific market</a:t>
            </a:r>
          </a:p>
          <a:p>
            <a:pPr lvl="1">
              <a:lnSpc>
                <a:spcPct val="90000"/>
              </a:lnSpc>
            </a:pPr>
            <a:r>
              <a:rPr lang="en-US" sz="2400" dirty="0" smtClean="0"/>
              <a:t>Describe how contributor’s investment will solve specific problem</a:t>
            </a:r>
          </a:p>
          <a:p>
            <a:pPr lvl="1">
              <a:lnSpc>
                <a:spcPct val="90000"/>
              </a:lnSpc>
            </a:pPr>
            <a:r>
              <a:rPr lang="en-US" sz="2400" dirty="0" smtClean="0"/>
              <a:t>Be compelling</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7858" name="Object 2"/>
          <p:cNvGraphicFramePr>
            <a:graphicFrameLocks noChangeAspect="1"/>
          </p:cNvGraphicFramePr>
          <p:nvPr/>
        </p:nvGraphicFramePr>
        <p:xfrm>
          <a:off x="0" y="0"/>
          <a:ext cx="9369425" cy="7027863"/>
        </p:xfrm>
        <a:graphic>
          <a:graphicData uri="http://schemas.openxmlformats.org/presentationml/2006/ole">
            <mc:AlternateContent xmlns:mc="http://schemas.openxmlformats.org/markup-compatibility/2006">
              <mc:Choice xmlns:v="urn:schemas-microsoft-com:vml" Requires="v">
                <p:oleObj spid="_x0000_s1027" name="Slide" r:id="rId4" imgW="4572000" imgH="3429000" progId="PowerPoint.Slide.8">
                  <p:embed/>
                </p:oleObj>
              </mc:Choice>
              <mc:Fallback>
                <p:oleObj name="Slide" r:id="rId4" imgW="4572000" imgH="342900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369425" cy="702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5" name="Rectangle 2"/>
          <p:cNvSpPr>
            <a:spLocks noGrp="1"/>
          </p:cNvSpPr>
          <p:nvPr>
            <p:ph type="title"/>
          </p:nvPr>
        </p:nvSpPr>
        <p:spPr>
          <a:xfrm>
            <a:off x="457200" y="457200"/>
            <a:ext cx="8229600" cy="608012"/>
          </a:xfrm>
        </p:spPr>
        <p:txBody>
          <a:bodyPr>
            <a:normAutofit fontScale="90000"/>
          </a:bodyPr>
          <a:lstStyle/>
          <a:p>
            <a:r>
              <a:rPr lang="en-US" dirty="0" smtClean="0"/>
              <a:t>Case Statement Data</a:t>
            </a:r>
          </a:p>
        </p:txBody>
      </p:sp>
      <p:sp>
        <p:nvSpPr>
          <p:cNvPr id="466946" name="Rectangle 3"/>
          <p:cNvSpPr>
            <a:spLocks noGrp="1"/>
          </p:cNvSpPr>
          <p:nvPr>
            <p:ph type="body" sz="half" idx="2"/>
          </p:nvPr>
        </p:nvSpPr>
        <p:spPr>
          <a:xfrm>
            <a:off x="3573463" y="1935163"/>
            <a:ext cx="5113337" cy="4389437"/>
          </a:xfrm>
        </p:spPr>
        <p:txBody>
          <a:bodyPr>
            <a:noAutofit/>
          </a:bodyPr>
          <a:lstStyle/>
          <a:p>
            <a:r>
              <a:rPr lang="en-US" dirty="0" smtClean="0"/>
              <a:t>Organization’s mission</a:t>
            </a:r>
          </a:p>
          <a:p>
            <a:r>
              <a:rPr lang="en-US" dirty="0" smtClean="0"/>
              <a:t>History and track record</a:t>
            </a:r>
          </a:p>
          <a:p>
            <a:r>
              <a:rPr lang="en-US" dirty="0" smtClean="0"/>
              <a:t>Goals, strategies and specific objectives</a:t>
            </a:r>
          </a:p>
          <a:p>
            <a:r>
              <a:rPr lang="en-US" dirty="0" smtClean="0"/>
              <a:t>Organization resources</a:t>
            </a:r>
          </a:p>
          <a:p>
            <a:r>
              <a:rPr lang="en-US" dirty="0" smtClean="0"/>
              <a:t>Accountability</a:t>
            </a:r>
          </a:p>
          <a:p>
            <a:r>
              <a:rPr lang="en-US" dirty="0" smtClean="0"/>
              <a:t>Problems to be addressed</a:t>
            </a:r>
          </a:p>
          <a:p>
            <a:r>
              <a:rPr lang="en-US" dirty="0" smtClean="0"/>
              <a:t>Trends affecting problem</a:t>
            </a:r>
          </a:p>
          <a:p>
            <a:r>
              <a:rPr lang="en-US" dirty="0" smtClean="0"/>
              <a:t>Future organization plans</a:t>
            </a:r>
          </a:p>
        </p:txBody>
      </p:sp>
      <p:pic>
        <p:nvPicPr>
          <p:cNvPr id="466947" name="Picture 4" descr="bd05371_"/>
          <p:cNvPicPr>
            <a:picLocks noGrp="1" noChangeAspect="1" noChangeArrowheads="1"/>
          </p:cNvPicPr>
          <p:nvPr>
            <p:ph type="clipArt" sz="half" idx="1"/>
          </p:nvPr>
        </p:nvPicPr>
        <p:blipFill>
          <a:blip r:embed="rId3" cstate="print"/>
          <a:srcRect/>
          <a:stretch>
            <a:fillRect/>
          </a:stretch>
        </p:blipFill>
        <p:spPr>
          <a:xfrm>
            <a:off x="457200" y="2195513"/>
            <a:ext cx="3036888" cy="3867150"/>
          </a:xfrm>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Grp="1" noChangeArrowheads="1"/>
          </p:cNvSpPr>
          <p:nvPr>
            <p:ph type="title"/>
          </p:nvPr>
        </p:nvSpPr>
        <p:spPr/>
        <p:txBody>
          <a:bodyPr>
            <a:normAutofit/>
          </a:bodyPr>
          <a:lstStyle/>
          <a:p>
            <a:r>
              <a:rPr lang="en-US" sz="3600" dirty="0" smtClean="0"/>
              <a:t> U.S.: </a:t>
            </a:r>
            <a:r>
              <a:rPr sz="3600" dirty="0" smtClean="0"/>
              <a:t>The number of 501(c)(3) organizations 2001–2010</a:t>
            </a:r>
          </a:p>
        </p:txBody>
      </p:sp>
      <p:sp>
        <p:nvSpPr>
          <p:cNvPr id="2" name="Content Placeholder 1"/>
          <p:cNvSpPr>
            <a:spLocks noGrp="1"/>
          </p:cNvSpPr>
          <p:nvPr>
            <p:ph idx="1"/>
          </p:nvPr>
        </p:nvSpPr>
        <p:spPr/>
        <p:txBody>
          <a:bodyPr/>
          <a:lstStyle/>
          <a:p>
            <a:endParaRPr lang="en-US" dirty="0"/>
          </a:p>
        </p:txBody>
      </p:sp>
      <p:pic>
        <p:nvPicPr>
          <p:cNvPr id="4" name="Picture 3" descr="501c organizations.jpg"/>
          <p:cNvPicPr>
            <a:picLocks noChangeAspect="1"/>
          </p:cNvPicPr>
          <p:nvPr/>
        </p:nvPicPr>
        <p:blipFill>
          <a:blip r:embed="rId3" cstate="print"/>
          <a:stretch>
            <a:fillRect/>
          </a:stretch>
        </p:blipFill>
        <p:spPr>
          <a:xfrm>
            <a:off x="1026198" y="1922316"/>
            <a:ext cx="7088429" cy="4327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Grp="1" noChangeArrowheads="1"/>
          </p:cNvSpPr>
          <p:nvPr>
            <p:ph type="title"/>
          </p:nvPr>
        </p:nvSpPr>
        <p:spPr/>
        <p:txBody>
          <a:bodyPr>
            <a:normAutofit fontScale="90000"/>
          </a:bodyPr>
          <a:lstStyle/>
          <a:p>
            <a:pPr eaLnBrk="1" hangingPunct="1"/>
            <a:r>
              <a:rPr lang="en-US" dirty="0" smtClean="0"/>
              <a:t>Facts about Philanthropy in the Czech Republic:</a:t>
            </a:r>
          </a:p>
        </p:txBody>
      </p:sp>
      <p:sp>
        <p:nvSpPr>
          <p:cNvPr id="50179" name="Rectangle 3"/>
          <p:cNvSpPr>
            <a:spLocks noGrp="1" noChangeArrowheads="1"/>
          </p:cNvSpPr>
          <p:nvPr>
            <p:ph idx="1"/>
          </p:nvPr>
        </p:nvSpPr>
        <p:spPr/>
        <p:txBody>
          <a:bodyPr/>
          <a:lstStyle/>
          <a:p>
            <a:pPr eaLnBrk="1" hangingPunct="1"/>
            <a:r>
              <a:rPr lang="en-US" dirty="0" smtClean="0">
                <a:latin typeface="Trebuchet MS" pitchFamily="34" charset="0"/>
                <a:cs typeface="Arial" pitchFamily="34" charset="0"/>
              </a:rPr>
              <a:t>Thirteen legal forms of non-profit organizations in the Czech Republic</a:t>
            </a:r>
          </a:p>
          <a:p>
            <a:pPr lvl="1" eaLnBrk="1" hangingPunct="1"/>
            <a:r>
              <a:rPr lang="en-US" sz="1800" dirty="0" smtClean="0">
                <a:latin typeface="Trebuchet MS" pitchFamily="34" charset="0"/>
                <a:cs typeface="Arial" pitchFamily="34" charset="0"/>
              </a:rPr>
              <a:t>Foundations, Funds, Public Benefit Companies, Association of Owners of Dwelling Units (3), Public Universities, Political Parties, Associations (1), Organizational Branch of Associations (2), Church Organizations, Professional Organizations or Chambers, Chambers (other than professional), Association of Legal Persons, Hunting Communities</a:t>
            </a:r>
          </a:p>
          <a:p>
            <a:pPr eaLnBrk="1" hangingPunct="1"/>
            <a:r>
              <a:rPr lang="en-US" dirty="0" smtClean="0">
                <a:latin typeface="Trebuchet MS" pitchFamily="34" charset="0"/>
                <a:cs typeface="Arial" pitchFamily="34" charset="0"/>
              </a:rPr>
              <a:t>In 2006, there were 75,224 entities registered as non-profits </a:t>
            </a:r>
            <a:r>
              <a:rPr lang="en-US" sz="2000" dirty="0" smtClean="0">
                <a:latin typeface="Trebuchet MS" pitchFamily="34" charset="0"/>
                <a:cs typeface="Arial" pitchFamily="34" charset="0"/>
              </a:rPr>
              <a:t>(some, however, with limited fiscal activity would not be included in this number) </a:t>
            </a:r>
            <a:endParaRPr lang="en-US" sz="2000" dirty="0" smtClean="0"/>
          </a:p>
          <a:p>
            <a:pPr eaLnBrk="1" hangingPunct="1">
              <a:buNone/>
            </a:pPr>
            <a:r>
              <a:rPr lang="en-US" i="1" dirty="0" smtClean="0">
                <a:latin typeface="Trebuchet MS" pitchFamily="34" charset="0"/>
              </a:rPr>
              <a:t>Source: CZSO, NPI Satellite Account 2006</a:t>
            </a:r>
            <a:r>
              <a:rPr lang="en-US" dirty="0" smtClean="0">
                <a:latin typeface="Trebuchet MS" pitchFamily="34" charset="0"/>
              </a:rPr>
              <a: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Philanthropy</a:t>
            </a:r>
            <a:endParaRPr lang="en-US" dirty="0"/>
          </a:p>
        </p:txBody>
      </p:sp>
      <p:sp>
        <p:nvSpPr>
          <p:cNvPr id="3" name="Content Placeholder 2"/>
          <p:cNvSpPr>
            <a:spLocks noGrp="1"/>
          </p:cNvSpPr>
          <p:nvPr>
            <p:ph idx="1"/>
          </p:nvPr>
        </p:nvSpPr>
        <p:spPr>
          <a:xfrm>
            <a:off x="228600" y="1905000"/>
            <a:ext cx="8686800" cy="4648200"/>
          </a:xfrm>
        </p:spPr>
        <p:txBody>
          <a:bodyPr>
            <a:normAutofit lnSpcReduction="10000"/>
          </a:bodyPr>
          <a:lstStyle/>
          <a:p>
            <a:r>
              <a:rPr lang="en-US" dirty="0" smtClean="0"/>
              <a:t>Foundation growth in global giving outstripped domestic giving over last two decades; now 24% of $ given</a:t>
            </a:r>
          </a:p>
          <a:p>
            <a:r>
              <a:rPr lang="en-US" dirty="0" smtClean="0"/>
              <a:t>Background:</a:t>
            </a:r>
          </a:p>
          <a:p>
            <a:pPr lvl="1"/>
            <a:r>
              <a:rPr lang="en-US" dirty="0"/>
              <a:t>F</a:t>
            </a:r>
            <a:r>
              <a:rPr lang="en-US" dirty="0" smtClean="0"/>
              <a:t>oundation assets increased four-fold since 1990</a:t>
            </a:r>
          </a:p>
          <a:p>
            <a:pPr lvl="1"/>
            <a:r>
              <a:rPr lang="en-US" dirty="0" smtClean="0"/>
              <a:t>Foundation giving increased more than five-fold over same period</a:t>
            </a:r>
          </a:p>
          <a:p>
            <a:pPr lvl="1"/>
            <a:r>
              <a:rPr lang="en-US" dirty="0" smtClean="0"/>
              <a:t>Number of foundations more than doubled over same period; new foundations more likely to give internationally</a:t>
            </a:r>
          </a:p>
          <a:p>
            <a:endParaRPr lang="en-US" dirty="0" smtClean="0"/>
          </a:p>
          <a:p>
            <a:endParaRPr lang="en-US" dirty="0"/>
          </a:p>
        </p:txBody>
      </p:sp>
    </p:spTree>
    <p:extLst>
      <p:ext uri="{BB962C8B-B14F-4D97-AF65-F5344CB8AC3E}">
        <p14:creationId xmlns:p14="http://schemas.microsoft.com/office/powerpoint/2010/main" val="2131157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Philanthropy (</a:t>
            </a:r>
            <a:r>
              <a:rPr lang="en-US" dirty="0" err="1" smtClean="0"/>
              <a:t>cont</a:t>
            </a:r>
            <a:r>
              <a:rPr lang="en-US" dirty="0" smtClean="0"/>
              <a:t>)</a:t>
            </a:r>
            <a:endParaRPr lang="en-US" dirty="0"/>
          </a:p>
        </p:txBody>
      </p:sp>
      <p:sp>
        <p:nvSpPr>
          <p:cNvPr id="3" name="Content Placeholder 2"/>
          <p:cNvSpPr>
            <a:spLocks noGrp="1"/>
          </p:cNvSpPr>
          <p:nvPr>
            <p:ph idx="1"/>
          </p:nvPr>
        </p:nvSpPr>
        <p:spPr>
          <a:xfrm>
            <a:off x="457200" y="1981200"/>
            <a:ext cx="8229600" cy="4648199"/>
          </a:xfrm>
        </p:spPr>
        <p:txBody>
          <a:bodyPr>
            <a:normAutofit/>
          </a:bodyPr>
          <a:lstStyle/>
          <a:p>
            <a:r>
              <a:rPr lang="en-US" dirty="0" smtClean="0"/>
              <a:t>Health </a:t>
            </a:r>
            <a:r>
              <a:rPr lang="en-US" dirty="0" smtClean="0"/>
              <a:t>received the largest share of foundation funding with intended beneficiaries outside the US (43% in 2006, 39% in 2008)</a:t>
            </a:r>
          </a:p>
          <a:p>
            <a:r>
              <a:rPr lang="en-US" dirty="0" smtClean="0"/>
              <a:t>Gates gave almost all the global health funding</a:t>
            </a:r>
          </a:p>
          <a:p>
            <a:pPr marL="0" indent="0">
              <a:buNone/>
            </a:pP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3001426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5684"/>
            <a:ext cx="9144000" cy="4886632"/>
          </a:xfrm>
          <a:prstGeom prst="rect">
            <a:avLst/>
          </a:prstGeom>
        </p:spPr>
      </p:pic>
    </p:spTree>
    <p:extLst>
      <p:ext uri="{BB962C8B-B14F-4D97-AF65-F5344CB8AC3E}">
        <p14:creationId xmlns:p14="http://schemas.microsoft.com/office/powerpoint/2010/main" val="337900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205</TotalTime>
  <Words>1601</Words>
  <Application>Microsoft Office PowerPoint</Application>
  <PresentationFormat>On-screen Show (4:3)</PresentationFormat>
  <Paragraphs>273</Paragraphs>
  <Slides>44</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Module</vt:lpstr>
      <vt:lpstr>Slide</vt:lpstr>
      <vt:lpstr>Week Three: Fundraising</vt:lpstr>
      <vt:lpstr>PowerPoint Presentation</vt:lpstr>
      <vt:lpstr>Your slice of the fundraising pie</vt:lpstr>
      <vt:lpstr>Facts about Philanthropy in the U.S.:</vt:lpstr>
      <vt:lpstr> U.S.: The number of 501(c)(3) organizations 2001–2010</vt:lpstr>
      <vt:lpstr>Facts about Philanthropy in the Czech Republic:</vt:lpstr>
      <vt:lpstr>Global Philanthropy</vt:lpstr>
      <vt:lpstr>Global Philanthropy (cont)</vt:lpstr>
      <vt:lpstr>PowerPoint Presentation</vt:lpstr>
      <vt:lpstr>Global Philanthropy Modes</vt:lpstr>
      <vt:lpstr>Broader Global Philanthropy</vt:lpstr>
      <vt:lpstr>International Giving Comparison  (lists countries by the amount of money they give as a percentage of their gross national income)</vt:lpstr>
      <vt:lpstr>International Giving Comparison  (lists countries by the amount of money they give in absolute terms)</vt:lpstr>
      <vt:lpstr>International Giving Comparison  ( Humanitarian donation in absolute terms from non-DAC countries) </vt:lpstr>
      <vt:lpstr>Giving in the Czech Republic</vt:lpstr>
      <vt:lpstr>Civil Society in the  Czech Republic</vt:lpstr>
      <vt:lpstr>2009 Czech Giving Data</vt:lpstr>
      <vt:lpstr>Giving in the Czech Republic</vt:lpstr>
      <vt:lpstr>Giving in the U.S.</vt:lpstr>
      <vt:lpstr>U.S. 2010 charitable giving  Total = $290.89 billion</vt:lpstr>
      <vt:lpstr>Sources of Contributions, 2010</vt:lpstr>
      <vt:lpstr>U.S. Types of recipients of contributions, 2010 Total = $290.89 billion</vt:lpstr>
      <vt:lpstr>Changes in giving by source Current $</vt:lpstr>
      <vt:lpstr>Changes in giving by recipient organization Current $</vt:lpstr>
      <vt:lpstr>Total giving, 1970–2010</vt:lpstr>
      <vt:lpstr>Giving by individuals, 1970–2010</vt:lpstr>
      <vt:lpstr>Giving by bequest, 1970–2010</vt:lpstr>
      <vt:lpstr>Giving by foundations, 1970–2010</vt:lpstr>
      <vt:lpstr>Giving by corporations, 1970–2010</vt:lpstr>
      <vt:lpstr>Giving by source: Percentage of the total by five-year spans, 1971–2010</vt:lpstr>
      <vt:lpstr>Total giving and trends for total giving:  1970–2010</vt:lpstr>
      <vt:lpstr>Giving to international affairs, 1970–2010</vt:lpstr>
      <vt:lpstr>Wealth Transfer</vt:lpstr>
      <vt:lpstr>Wealth Source</vt:lpstr>
      <vt:lpstr>Projections for the Future</vt:lpstr>
      <vt:lpstr>How do you get your slice of the fundraising pie?</vt:lpstr>
      <vt:lpstr>The Fundraising Cycle</vt:lpstr>
      <vt:lpstr>The Fundraising Planning Model</vt:lpstr>
      <vt:lpstr>CREATE A WRITTEN FUNDRAISING PLAN</vt:lpstr>
      <vt:lpstr>FUNDRAISING PLAN (cont’d)</vt:lpstr>
      <vt:lpstr>FUNDRAISING PLAN (cont’d)</vt:lpstr>
      <vt:lpstr>Description of Case Statement</vt:lpstr>
      <vt:lpstr>PowerPoint Presentation</vt:lpstr>
      <vt:lpstr>Case Statement Data</vt:lpstr>
    </vt:vector>
  </TitlesOfParts>
  <Company>SIUE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Two: Fundraising</dc:title>
  <dc:creator>ITS</dc:creator>
  <cp:lastModifiedBy>ITS</cp:lastModifiedBy>
  <cp:revision>23</cp:revision>
  <dcterms:created xsi:type="dcterms:W3CDTF">2012-10-03T12:02:35Z</dcterms:created>
  <dcterms:modified xsi:type="dcterms:W3CDTF">2012-10-08T16:36:21Z</dcterms:modified>
</cp:coreProperties>
</file>