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9" r:id="rId2"/>
    <p:sldId id="287" r:id="rId3"/>
    <p:sldId id="304" r:id="rId4"/>
    <p:sldId id="344" r:id="rId5"/>
    <p:sldId id="345" r:id="rId6"/>
    <p:sldId id="346" r:id="rId7"/>
    <p:sldId id="347" r:id="rId8"/>
    <p:sldId id="348" r:id="rId9"/>
    <p:sldId id="349" r:id="rId10"/>
    <p:sldId id="351" r:id="rId11"/>
    <p:sldId id="350" r:id="rId12"/>
    <p:sldId id="363" r:id="rId13"/>
    <p:sldId id="362" r:id="rId14"/>
    <p:sldId id="354" r:id="rId15"/>
    <p:sldId id="359" r:id="rId16"/>
    <p:sldId id="322" r:id="rId17"/>
    <p:sldId id="323" r:id="rId18"/>
    <p:sldId id="355" r:id="rId19"/>
    <p:sldId id="324" r:id="rId20"/>
    <p:sldId id="356" r:id="rId21"/>
    <p:sldId id="326" r:id="rId22"/>
    <p:sldId id="330" r:id="rId23"/>
    <p:sldId id="327" r:id="rId24"/>
    <p:sldId id="353" r:id="rId25"/>
    <p:sldId id="328" r:id="rId26"/>
    <p:sldId id="329" r:id="rId27"/>
    <p:sldId id="352" r:id="rId28"/>
    <p:sldId id="331" r:id="rId29"/>
    <p:sldId id="357" r:id="rId30"/>
    <p:sldId id="338" r:id="rId31"/>
    <p:sldId id="339" r:id="rId32"/>
    <p:sldId id="360" r:id="rId33"/>
    <p:sldId id="340" r:id="rId34"/>
    <p:sldId id="341" r:id="rId35"/>
    <p:sldId id="361" r:id="rId36"/>
    <p:sldId id="342" r:id="rId37"/>
    <p:sldId id="34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7206E-38F2-419D-9633-2F11664FD104}"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2D364807-AAAD-4F2B-9094-FA67466AA166}">
      <dgm:prSet/>
      <dgm:spPr/>
      <dgm:t>
        <a:bodyPr/>
        <a:lstStyle/>
        <a:p>
          <a:pPr rtl="0"/>
          <a:r>
            <a:rPr lang="en-US" dirty="0" smtClean="0"/>
            <a:t>Linkage</a:t>
          </a:r>
          <a:endParaRPr lang="en-US" dirty="0"/>
        </a:p>
      </dgm:t>
    </dgm:pt>
    <dgm:pt modelId="{89B47BBF-5296-46D3-8BF3-5310E32B3B77}" type="parTrans" cxnId="{BF3EEC57-4E11-4CD3-BAED-5C09EB9A715B}">
      <dgm:prSet/>
      <dgm:spPr/>
      <dgm:t>
        <a:bodyPr/>
        <a:lstStyle/>
        <a:p>
          <a:endParaRPr lang="en-US"/>
        </a:p>
      </dgm:t>
    </dgm:pt>
    <dgm:pt modelId="{670A74C4-C453-4F8C-99C3-42B2FF403D7F}" type="sibTrans" cxnId="{BF3EEC57-4E11-4CD3-BAED-5C09EB9A715B}">
      <dgm:prSet/>
      <dgm:spPr/>
      <dgm:t>
        <a:bodyPr/>
        <a:lstStyle/>
        <a:p>
          <a:endParaRPr lang="en-US"/>
        </a:p>
      </dgm:t>
    </dgm:pt>
    <dgm:pt modelId="{C2625ECD-5C12-465C-A13B-A1B2BF28AAD7}">
      <dgm:prSet/>
      <dgm:spPr/>
      <dgm:t>
        <a:bodyPr/>
        <a:lstStyle/>
        <a:p>
          <a:pPr rtl="0"/>
          <a:r>
            <a:rPr lang="en-US" dirty="0" smtClean="0"/>
            <a:t>Interest</a:t>
          </a:r>
          <a:endParaRPr lang="en-US" dirty="0"/>
        </a:p>
      </dgm:t>
    </dgm:pt>
    <dgm:pt modelId="{A2CC384C-29B0-46C1-9B20-55A4885B671E}" type="parTrans" cxnId="{E147D448-3CFE-4093-BC92-F964C2253565}">
      <dgm:prSet/>
      <dgm:spPr/>
      <dgm:t>
        <a:bodyPr/>
        <a:lstStyle/>
        <a:p>
          <a:endParaRPr lang="en-US"/>
        </a:p>
      </dgm:t>
    </dgm:pt>
    <dgm:pt modelId="{0DA2890F-0A17-493C-85FA-2D82F6C40E91}" type="sibTrans" cxnId="{E147D448-3CFE-4093-BC92-F964C2253565}">
      <dgm:prSet/>
      <dgm:spPr/>
      <dgm:t>
        <a:bodyPr/>
        <a:lstStyle/>
        <a:p>
          <a:endParaRPr lang="en-US"/>
        </a:p>
      </dgm:t>
    </dgm:pt>
    <dgm:pt modelId="{2682097D-E62C-498A-A8AC-50186F8C9B92}">
      <dgm:prSet/>
      <dgm:spPr/>
      <dgm:t>
        <a:bodyPr/>
        <a:lstStyle/>
        <a:p>
          <a:pPr rtl="0"/>
          <a:r>
            <a:rPr lang="en-US" dirty="0" smtClean="0"/>
            <a:t>Capacity</a:t>
          </a:r>
          <a:endParaRPr lang="en-US" dirty="0"/>
        </a:p>
      </dgm:t>
    </dgm:pt>
    <dgm:pt modelId="{23677410-DB9B-442A-A8BE-8B1B2CA52038}" type="parTrans" cxnId="{FFCB1B83-1F41-4ECB-A85E-D752A3C988EE}">
      <dgm:prSet/>
      <dgm:spPr/>
      <dgm:t>
        <a:bodyPr/>
        <a:lstStyle/>
        <a:p>
          <a:endParaRPr lang="en-US"/>
        </a:p>
      </dgm:t>
    </dgm:pt>
    <dgm:pt modelId="{9DBDEF8B-2B30-46DE-8B23-FACCA6480E15}" type="sibTrans" cxnId="{FFCB1B83-1F41-4ECB-A85E-D752A3C988EE}">
      <dgm:prSet/>
      <dgm:spPr/>
      <dgm:t>
        <a:bodyPr/>
        <a:lstStyle/>
        <a:p>
          <a:endParaRPr lang="en-US"/>
        </a:p>
      </dgm:t>
    </dgm:pt>
    <dgm:pt modelId="{ADE64C41-1A85-40A6-9D07-7A6F2D3C31CF}" type="pres">
      <dgm:prSet presAssocID="{C2B7206E-38F2-419D-9633-2F11664FD104}" presName="Name0" presStyleCnt="0">
        <dgm:presLayoutVars>
          <dgm:dir/>
          <dgm:animLvl val="lvl"/>
          <dgm:resizeHandles val="exact"/>
        </dgm:presLayoutVars>
      </dgm:prSet>
      <dgm:spPr/>
      <dgm:t>
        <a:bodyPr/>
        <a:lstStyle/>
        <a:p>
          <a:endParaRPr lang="en-US"/>
        </a:p>
      </dgm:t>
    </dgm:pt>
    <dgm:pt modelId="{701E8A24-6886-48E4-91F6-FA8E9DBE0F3F}" type="pres">
      <dgm:prSet presAssocID="{2D364807-AAAD-4F2B-9094-FA67466AA166}" presName="parTxOnly" presStyleLbl="node1" presStyleIdx="0" presStyleCnt="3">
        <dgm:presLayoutVars>
          <dgm:chMax val="0"/>
          <dgm:chPref val="0"/>
          <dgm:bulletEnabled val="1"/>
        </dgm:presLayoutVars>
      </dgm:prSet>
      <dgm:spPr/>
      <dgm:t>
        <a:bodyPr/>
        <a:lstStyle/>
        <a:p>
          <a:endParaRPr lang="en-US"/>
        </a:p>
      </dgm:t>
    </dgm:pt>
    <dgm:pt modelId="{6F649DDD-5F6B-496A-932D-76C7E66FDD23}" type="pres">
      <dgm:prSet presAssocID="{670A74C4-C453-4F8C-99C3-42B2FF403D7F}" presName="parTxOnlySpace" presStyleCnt="0"/>
      <dgm:spPr/>
    </dgm:pt>
    <dgm:pt modelId="{E93AB564-42E4-4C16-A3BB-B7F22FA3976D}" type="pres">
      <dgm:prSet presAssocID="{C2625ECD-5C12-465C-A13B-A1B2BF28AAD7}" presName="parTxOnly" presStyleLbl="node1" presStyleIdx="1" presStyleCnt="3">
        <dgm:presLayoutVars>
          <dgm:chMax val="0"/>
          <dgm:chPref val="0"/>
          <dgm:bulletEnabled val="1"/>
        </dgm:presLayoutVars>
      </dgm:prSet>
      <dgm:spPr/>
      <dgm:t>
        <a:bodyPr/>
        <a:lstStyle/>
        <a:p>
          <a:endParaRPr lang="en-US"/>
        </a:p>
      </dgm:t>
    </dgm:pt>
    <dgm:pt modelId="{2FE712BF-9726-4EF3-949F-7C19DC647521}" type="pres">
      <dgm:prSet presAssocID="{0DA2890F-0A17-493C-85FA-2D82F6C40E91}" presName="parTxOnlySpace" presStyleCnt="0"/>
      <dgm:spPr/>
    </dgm:pt>
    <dgm:pt modelId="{CC344CF5-E9F0-4324-883F-92D5D40C863D}" type="pres">
      <dgm:prSet presAssocID="{2682097D-E62C-498A-A8AC-50186F8C9B92}" presName="parTxOnly" presStyleLbl="node1" presStyleIdx="2" presStyleCnt="3">
        <dgm:presLayoutVars>
          <dgm:chMax val="0"/>
          <dgm:chPref val="0"/>
          <dgm:bulletEnabled val="1"/>
        </dgm:presLayoutVars>
      </dgm:prSet>
      <dgm:spPr/>
      <dgm:t>
        <a:bodyPr/>
        <a:lstStyle/>
        <a:p>
          <a:endParaRPr lang="en-US"/>
        </a:p>
      </dgm:t>
    </dgm:pt>
  </dgm:ptLst>
  <dgm:cxnLst>
    <dgm:cxn modelId="{E147D448-3CFE-4093-BC92-F964C2253565}" srcId="{C2B7206E-38F2-419D-9633-2F11664FD104}" destId="{C2625ECD-5C12-465C-A13B-A1B2BF28AAD7}" srcOrd="1" destOrd="0" parTransId="{A2CC384C-29B0-46C1-9B20-55A4885B671E}" sibTransId="{0DA2890F-0A17-493C-85FA-2D82F6C40E91}"/>
    <dgm:cxn modelId="{D5FBA97A-3A94-4CC4-B2D7-0FB4E2972BF8}" type="presOf" srcId="{2D364807-AAAD-4F2B-9094-FA67466AA166}" destId="{701E8A24-6886-48E4-91F6-FA8E9DBE0F3F}" srcOrd="0" destOrd="0" presId="urn:microsoft.com/office/officeart/2005/8/layout/chevron1"/>
    <dgm:cxn modelId="{1DED7991-2DF5-439D-8233-4CA0EFE48C2E}" type="presOf" srcId="{2682097D-E62C-498A-A8AC-50186F8C9B92}" destId="{CC344CF5-E9F0-4324-883F-92D5D40C863D}" srcOrd="0" destOrd="0" presId="urn:microsoft.com/office/officeart/2005/8/layout/chevron1"/>
    <dgm:cxn modelId="{BF3EEC57-4E11-4CD3-BAED-5C09EB9A715B}" srcId="{C2B7206E-38F2-419D-9633-2F11664FD104}" destId="{2D364807-AAAD-4F2B-9094-FA67466AA166}" srcOrd="0" destOrd="0" parTransId="{89B47BBF-5296-46D3-8BF3-5310E32B3B77}" sibTransId="{670A74C4-C453-4F8C-99C3-42B2FF403D7F}"/>
    <dgm:cxn modelId="{FFCB1B83-1F41-4ECB-A85E-D752A3C988EE}" srcId="{C2B7206E-38F2-419D-9633-2F11664FD104}" destId="{2682097D-E62C-498A-A8AC-50186F8C9B92}" srcOrd="2" destOrd="0" parTransId="{23677410-DB9B-442A-A8BE-8B1B2CA52038}" sibTransId="{9DBDEF8B-2B30-46DE-8B23-FACCA6480E15}"/>
    <dgm:cxn modelId="{338DFC2E-A448-4D2D-940C-C172E3F11BB5}" type="presOf" srcId="{C2B7206E-38F2-419D-9633-2F11664FD104}" destId="{ADE64C41-1A85-40A6-9D07-7A6F2D3C31CF}" srcOrd="0" destOrd="0" presId="urn:microsoft.com/office/officeart/2005/8/layout/chevron1"/>
    <dgm:cxn modelId="{9AA65972-EF2B-4B6C-B6CA-CABCB1616002}" type="presOf" srcId="{C2625ECD-5C12-465C-A13B-A1B2BF28AAD7}" destId="{E93AB564-42E4-4C16-A3BB-B7F22FA3976D}" srcOrd="0" destOrd="0" presId="urn:microsoft.com/office/officeart/2005/8/layout/chevron1"/>
    <dgm:cxn modelId="{BFE041A3-943F-42F4-892F-BF286E37FB38}" type="presParOf" srcId="{ADE64C41-1A85-40A6-9D07-7A6F2D3C31CF}" destId="{701E8A24-6886-48E4-91F6-FA8E9DBE0F3F}" srcOrd="0" destOrd="0" presId="urn:microsoft.com/office/officeart/2005/8/layout/chevron1"/>
    <dgm:cxn modelId="{D8FDB36B-EC45-4F27-835D-ADFA01B6A32A}" type="presParOf" srcId="{ADE64C41-1A85-40A6-9D07-7A6F2D3C31CF}" destId="{6F649DDD-5F6B-496A-932D-76C7E66FDD23}" srcOrd="1" destOrd="0" presId="urn:microsoft.com/office/officeart/2005/8/layout/chevron1"/>
    <dgm:cxn modelId="{6FC534F5-7309-4C62-951A-1164B3684509}" type="presParOf" srcId="{ADE64C41-1A85-40A6-9D07-7A6F2D3C31CF}" destId="{E93AB564-42E4-4C16-A3BB-B7F22FA3976D}" srcOrd="2" destOrd="0" presId="urn:microsoft.com/office/officeart/2005/8/layout/chevron1"/>
    <dgm:cxn modelId="{4F917388-AD68-45CA-9E60-00DA26ED5CF8}" type="presParOf" srcId="{ADE64C41-1A85-40A6-9D07-7A6F2D3C31CF}" destId="{2FE712BF-9726-4EF3-949F-7C19DC647521}" srcOrd="3" destOrd="0" presId="urn:microsoft.com/office/officeart/2005/8/layout/chevron1"/>
    <dgm:cxn modelId="{6DD9F334-5F5E-43AF-8704-4BAAC6C906B2}" type="presParOf" srcId="{ADE64C41-1A85-40A6-9D07-7A6F2D3C31CF}" destId="{CC344CF5-E9F0-4324-883F-92D5D40C863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7206E-38F2-419D-9633-2F11664FD104}"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2D364807-AAAD-4F2B-9094-FA67466AA166}">
      <dgm:prSet/>
      <dgm:spPr/>
      <dgm:t>
        <a:bodyPr/>
        <a:lstStyle/>
        <a:p>
          <a:pPr rtl="0"/>
          <a:r>
            <a:rPr lang="en-US" dirty="0" smtClean="0"/>
            <a:t>Linkage</a:t>
          </a:r>
          <a:endParaRPr lang="en-US" dirty="0"/>
        </a:p>
      </dgm:t>
    </dgm:pt>
    <dgm:pt modelId="{89B47BBF-5296-46D3-8BF3-5310E32B3B77}" type="parTrans" cxnId="{BF3EEC57-4E11-4CD3-BAED-5C09EB9A715B}">
      <dgm:prSet/>
      <dgm:spPr/>
      <dgm:t>
        <a:bodyPr/>
        <a:lstStyle/>
        <a:p>
          <a:endParaRPr lang="en-US"/>
        </a:p>
      </dgm:t>
    </dgm:pt>
    <dgm:pt modelId="{670A74C4-C453-4F8C-99C3-42B2FF403D7F}" type="sibTrans" cxnId="{BF3EEC57-4E11-4CD3-BAED-5C09EB9A715B}">
      <dgm:prSet/>
      <dgm:spPr/>
      <dgm:t>
        <a:bodyPr/>
        <a:lstStyle/>
        <a:p>
          <a:endParaRPr lang="en-US"/>
        </a:p>
      </dgm:t>
    </dgm:pt>
    <dgm:pt modelId="{C2625ECD-5C12-465C-A13B-A1B2BF28AAD7}">
      <dgm:prSet/>
      <dgm:spPr/>
      <dgm:t>
        <a:bodyPr/>
        <a:lstStyle/>
        <a:p>
          <a:pPr rtl="0"/>
          <a:r>
            <a:rPr lang="en-US" dirty="0" smtClean="0"/>
            <a:t>Interest</a:t>
          </a:r>
          <a:endParaRPr lang="en-US" dirty="0"/>
        </a:p>
      </dgm:t>
    </dgm:pt>
    <dgm:pt modelId="{A2CC384C-29B0-46C1-9B20-55A4885B671E}" type="parTrans" cxnId="{E147D448-3CFE-4093-BC92-F964C2253565}">
      <dgm:prSet/>
      <dgm:spPr/>
      <dgm:t>
        <a:bodyPr/>
        <a:lstStyle/>
        <a:p>
          <a:endParaRPr lang="en-US"/>
        </a:p>
      </dgm:t>
    </dgm:pt>
    <dgm:pt modelId="{0DA2890F-0A17-493C-85FA-2D82F6C40E91}" type="sibTrans" cxnId="{E147D448-3CFE-4093-BC92-F964C2253565}">
      <dgm:prSet/>
      <dgm:spPr/>
      <dgm:t>
        <a:bodyPr/>
        <a:lstStyle/>
        <a:p>
          <a:endParaRPr lang="en-US"/>
        </a:p>
      </dgm:t>
    </dgm:pt>
    <dgm:pt modelId="{2682097D-E62C-498A-A8AC-50186F8C9B92}">
      <dgm:prSet/>
      <dgm:spPr/>
      <dgm:t>
        <a:bodyPr/>
        <a:lstStyle/>
        <a:p>
          <a:pPr rtl="0"/>
          <a:r>
            <a:rPr lang="en-US" dirty="0" smtClean="0"/>
            <a:t>Capacity</a:t>
          </a:r>
          <a:endParaRPr lang="en-US" dirty="0"/>
        </a:p>
      </dgm:t>
    </dgm:pt>
    <dgm:pt modelId="{23677410-DB9B-442A-A8BE-8B1B2CA52038}" type="parTrans" cxnId="{FFCB1B83-1F41-4ECB-A85E-D752A3C988EE}">
      <dgm:prSet/>
      <dgm:spPr/>
      <dgm:t>
        <a:bodyPr/>
        <a:lstStyle/>
        <a:p>
          <a:endParaRPr lang="en-US"/>
        </a:p>
      </dgm:t>
    </dgm:pt>
    <dgm:pt modelId="{9DBDEF8B-2B30-46DE-8B23-FACCA6480E15}" type="sibTrans" cxnId="{FFCB1B83-1F41-4ECB-A85E-D752A3C988EE}">
      <dgm:prSet/>
      <dgm:spPr/>
      <dgm:t>
        <a:bodyPr/>
        <a:lstStyle/>
        <a:p>
          <a:endParaRPr lang="en-US"/>
        </a:p>
      </dgm:t>
    </dgm:pt>
    <dgm:pt modelId="{ADE64C41-1A85-40A6-9D07-7A6F2D3C31CF}" type="pres">
      <dgm:prSet presAssocID="{C2B7206E-38F2-419D-9633-2F11664FD104}" presName="Name0" presStyleCnt="0">
        <dgm:presLayoutVars>
          <dgm:dir/>
          <dgm:animLvl val="lvl"/>
          <dgm:resizeHandles val="exact"/>
        </dgm:presLayoutVars>
      </dgm:prSet>
      <dgm:spPr/>
      <dgm:t>
        <a:bodyPr/>
        <a:lstStyle/>
        <a:p>
          <a:endParaRPr lang="en-US"/>
        </a:p>
      </dgm:t>
    </dgm:pt>
    <dgm:pt modelId="{701E8A24-6886-48E4-91F6-FA8E9DBE0F3F}" type="pres">
      <dgm:prSet presAssocID="{2D364807-AAAD-4F2B-9094-FA67466AA166}" presName="parTxOnly" presStyleLbl="node1" presStyleIdx="0" presStyleCnt="3">
        <dgm:presLayoutVars>
          <dgm:chMax val="0"/>
          <dgm:chPref val="0"/>
          <dgm:bulletEnabled val="1"/>
        </dgm:presLayoutVars>
      </dgm:prSet>
      <dgm:spPr/>
      <dgm:t>
        <a:bodyPr/>
        <a:lstStyle/>
        <a:p>
          <a:endParaRPr lang="en-US"/>
        </a:p>
      </dgm:t>
    </dgm:pt>
    <dgm:pt modelId="{6F649DDD-5F6B-496A-932D-76C7E66FDD23}" type="pres">
      <dgm:prSet presAssocID="{670A74C4-C453-4F8C-99C3-42B2FF403D7F}" presName="parTxOnlySpace" presStyleCnt="0"/>
      <dgm:spPr/>
    </dgm:pt>
    <dgm:pt modelId="{E93AB564-42E4-4C16-A3BB-B7F22FA3976D}" type="pres">
      <dgm:prSet presAssocID="{C2625ECD-5C12-465C-A13B-A1B2BF28AAD7}" presName="parTxOnly" presStyleLbl="node1" presStyleIdx="1" presStyleCnt="3">
        <dgm:presLayoutVars>
          <dgm:chMax val="0"/>
          <dgm:chPref val="0"/>
          <dgm:bulletEnabled val="1"/>
        </dgm:presLayoutVars>
      </dgm:prSet>
      <dgm:spPr/>
      <dgm:t>
        <a:bodyPr/>
        <a:lstStyle/>
        <a:p>
          <a:endParaRPr lang="en-US"/>
        </a:p>
      </dgm:t>
    </dgm:pt>
    <dgm:pt modelId="{2FE712BF-9726-4EF3-949F-7C19DC647521}" type="pres">
      <dgm:prSet presAssocID="{0DA2890F-0A17-493C-85FA-2D82F6C40E91}" presName="parTxOnlySpace" presStyleCnt="0"/>
      <dgm:spPr/>
    </dgm:pt>
    <dgm:pt modelId="{CC344CF5-E9F0-4324-883F-92D5D40C863D}" type="pres">
      <dgm:prSet presAssocID="{2682097D-E62C-498A-A8AC-50186F8C9B92}" presName="parTxOnly" presStyleLbl="node1" presStyleIdx="2" presStyleCnt="3">
        <dgm:presLayoutVars>
          <dgm:chMax val="0"/>
          <dgm:chPref val="0"/>
          <dgm:bulletEnabled val="1"/>
        </dgm:presLayoutVars>
      </dgm:prSet>
      <dgm:spPr/>
      <dgm:t>
        <a:bodyPr/>
        <a:lstStyle/>
        <a:p>
          <a:endParaRPr lang="en-US"/>
        </a:p>
      </dgm:t>
    </dgm:pt>
  </dgm:ptLst>
  <dgm:cxnLst>
    <dgm:cxn modelId="{BF3EEC57-4E11-4CD3-BAED-5C09EB9A715B}" srcId="{C2B7206E-38F2-419D-9633-2F11664FD104}" destId="{2D364807-AAAD-4F2B-9094-FA67466AA166}" srcOrd="0" destOrd="0" parTransId="{89B47BBF-5296-46D3-8BF3-5310E32B3B77}" sibTransId="{670A74C4-C453-4F8C-99C3-42B2FF403D7F}"/>
    <dgm:cxn modelId="{53A4F100-F0A5-4F11-929E-85F030486766}" type="presOf" srcId="{2682097D-E62C-498A-A8AC-50186F8C9B92}" destId="{CC344CF5-E9F0-4324-883F-92D5D40C863D}" srcOrd="0" destOrd="0" presId="urn:microsoft.com/office/officeart/2005/8/layout/chevron1"/>
    <dgm:cxn modelId="{FFCB1B83-1F41-4ECB-A85E-D752A3C988EE}" srcId="{C2B7206E-38F2-419D-9633-2F11664FD104}" destId="{2682097D-E62C-498A-A8AC-50186F8C9B92}" srcOrd="2" destOrd="0" parTransId="{23677410-DB9B-442A-A8BE-8B1B2CA52038}" sibTransId="{9DBDEF8B-2B30-46DE-8B23-FACCA6480E15}"/>
    <dgm:cxn modelId="{9D0E6BA1-FCDF-4A43-AF95-FBA26DA24136}" type="presOf" srcId="{C2B7206E-38F2-419D-9633-2F11664FD104}" destId="{ADE64C41-1A85-40A6-9D07-7A6F2D3C31CF}" srcOrd="0" destOrd="0" presId="urn:microsoft.com/office/officeart/2005/8/layout/chevron1"/>
    <dgm:cxn modelId="{3D42A6F7-3408-4567-B47D-4689BB82E03D}" type="presOf" srcId="{C2625ECD-5C12-465C-A13B-A1B2BF28AAD7}" destId="{E93AB564-42E4-4C16-A3BB-B7F22FA3976D}" srcOrd="0" destOrd="0" presId="urn:microsoft.com/office/officeart/2005/8/layout/chevron1"/>
    <dgm:cxn modelId="{E147D448-3CFE-4093-BC92-F964C2253565}" srcId="{C2B7206E-38F2-419D-9633-2F11664FD104}" destId="{C2625ECD-5C12-465C-A13B-A1B2BF28AAD7}" srcOrd="1" destOrd="0" parTransId="{A2CC384C-29B0-46C1-9B20-55A4885B671E}" sibTransId="{0DA2890F-0A17-493C-85FA-2D82F6C40E91}"/>
    <dgm:cxn modelId="{D45B6982-30D5-4488-9C17-FF141BFB454A}" type="presOf" srcId="{2D364807-AAAD-4F2B-9094-FA67466AA166}" destId="{701E8A24-6886-48E4-91F6-FA8E9DBE0F3F}" srcOrd="0" destOrd="0" presId="urn:microsoft.com/office/officeart/2005/8/layout/chevron1"/>
    <dgm:cxn modelId="{4F30A18A-B647-4B36-80C6-E2E9EC18F027}" type="presParOf" srcId="{ADE64C41-1A85-40A6-9D07-7A6F2D3C31CF}" destId="{701E8A24-6886-48E4-91F6-FA8E9DBE0F3F}" srcOrd="0" destOrd="0" presId="urn:microsoft.com/office/officeart/2005/8/layout/chevron1"/>
    <dgm:cxn modelId="{54146FED-81BE-4B86-81DD-9436FC4F694D}" type="presParOf" srcId="{ADE64C41-1A85-40A6-9D07-7A6F2D3C31CF}" destId="{6F649DDD-5F6B-496A-932D-76C7E66FDD23}" srcOrd="1" destOrd="0" presId="urn:microsoft.com/office/officeart/2005/8/layout/chevron1"/>
    <dgm:cxn modelId="{82CBF9F6-2447-432E-A3F2-8E11B9536398}" type="presParOf" srcId="{ADE64C41-1A85-40A6-9D07-7A6F2D3C31CF}" destId="{E93AB564-42E4-4C16-A3BB-B7F22FA3976D}" srcOrd="2" destOrd="0" presId="urn:microsoft.com/office/officeart/2005/8/layout/chevron1"/>
    <dgm:cxn modelId="{00C5ADFF-8962-4925-8181-635D48BF6E5E}" type="presParOf" srcId="{ADE64C41-1A85-40A6-9D07-7A6F2D3C31CF}" destId="{2FE712BF-9726-4EF3-949F-7C19DC647521}" srcOrd="3" destOrd="0" presId="urn:microsoft.com/office/officeart/2005/8/layout/chevron1"/>
    <dgm:cxn modelId="{7AE61745-620E-49F8-8351-B08ADB51348C}" type="presParOf" srcId="{ADE64C41-1A85-40A6-9D07-7A6F2D3C31CF}" destId="{CC344CF5-E9F0-4324-883F-92D5D40C863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8A24-6886-48E4-91F6-FA8E9DBE0F3F}">
      <dsp:nvSpPr>
        <dsp:cNvPr id="0" name=""/>
        <dsp:cNvSpPr/>
      </dsp:nvSpPr>
      <dsp:spPr>
        <a:xfrm>
          <a:off x="2187" y="1729894"/>
          <a:ext cx="2665437" cy="1066174"/>
        </a:xfrm>
        <a:prstGeom prst="chevr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Linkage</a:t>
          </a:r>
          <a:endParaRPr lang="en-US" sz="3100" kern="1200" dirty="0"/>
        </a:p>
      </dsp:txBody>
      <dsp:txXfrm>
        <a:off x="535274" y="1729894"/>
        <a:ext cx="1599263" cy="1066174"/>
      </dsp:txXfrm>
    </dsp:sp>
    <dsp:sp modelId="{E93AB564-42E4-4C16-A3BB-B7F22FA3976D}">
      <dsp:nvSpPr>
        <dsp:cNvPr id="0" name=""/>
        <dsp:cNvSpPr/>
      </dsp:nvSpPr>
      <dsp:spPr>
        <a:xfrm>
          <a:off x="2401081" y="1729894"/>
          <a:ext cx="2665437" cy="1066174"/>
        </a:xfrm>
        <a:prstGeom prst="chevron">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Interest</a:t>
          </a:r>
          <a:endParaRPr lang="en-US" sz="3100" kern="1200" dirty="0"/>
        </a:p>
      </dsp:txBody>
      <dsp:txXfrm>
        <a:off x="2934168" y="1729894"/>
        <a:ext cx="1599263" cy="1066174"/>
      </dsp:txXfrm>
    </dsp:sp>
    <dsp:sp modelId="{CC344CF5-E9F0-4324-883F-92D5D40C863D}">
      <dsp:nvSpPr>
        <dsp:cNvPr id="0" name=""/>
        <dsp:cNvSpPr/>
      </dsp:nvSpPr>
      <dsp:spPr>
        <a:xfrm>
          <a:off x="4799974" y="1729894"/>
          <a:ext cx="2665437" cy="1066174"/>
        </a:xfrm>
        <a:prstGeom prst="chevron">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Capacity</a:t>
          </a:r>
          <a:endParaRPr lang="en-US" sz="3100" kern="1200" dirty="0"/>
        </a:p>
      </dsp:txBody>
      <dsp:txXfrm>
        <a:off x="5333061" y="1729894"/>
        <a:ext cx="1599263" cy="1066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8A24-6886-48E4-91F6-FA8E9DBE0F3F}">
      <dsp:nvSpPr>
        <dsp:cNvPr id="0" name=""/>
        <dsp:cNvSpPr/>
      </dsp:nvSpPr>
      <dsp:spPr>
        <a:xfrm>
          <a:off x="2187" y="1729894"/>
          <a:ext cx="2665437" cy="1066174"/>
        </a:xfrm>
        <a:prstGeom prst="chevr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Linkage</a:t>
          </a:r>
          <a:endParaRPr lang="en-US" sz="3100" kern="1200" dirty="0"/>
        </a:p>
      </dsp:txBody>
      <dsp:txXfrm>
        <a:off x="535274" y="1729894"/>
        <a:ext cx="1599263" cy="1066174"/>
      </dsp:txXfrm>
    </dsp:sp>
    <dsp:sp modelId="{E93AB564-42E4-4C16-A3BB-B7F22FA3976D}">
      <dsp:nvSpPr>
        <dsp:cNvPr id="0" name=""/>
        <dsp:cNvSpPr/>
      </dsp:nvSpPr>
      <dsp:spPr>
        <a:xfrm>
          <a:off x="2401081" y="1729894"/>
          <a:ext cx="2665437" cy="1066174"/>
        </a:xfrm>
        <a:prstGeom prst="chevron">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Interest</a:t>
          </a:r>
          <a:endParaRPr lang="en-US" sz="3100" kern="1200" dirty="0"/>
        </a:p>
      </dsp:txBody>
      <dsp:txXfrm>
        <a:off x="2934168" y="1729894"/>
        <a:ext cx="1599263" cy="1066174"/>
      </dsp:txXfrm>
    </dsp:sp>
    <dsp:sp modelId="{CC344CF5-E9F0-4324-883F-92D5D40C863D}">
      <dsp:nvSpPr>
        <dsp:cNvPr id="0" name=""/>
        <dsp:cNvSpPr/>
      </dsp:nvSpPr>
      <dsp:spPr>
        <a:xfrm>
          <a:off x="4799974" y="1729894"/>
          <a:ext cx="2665437" cy="1066174"/>
        </a:xfrm>
        <a:prstGeom prst="chevron">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Capacity</a:t>
          </a:r>
          <a:endParaRPr lang="en-US" sz="3100" kern="1200" dirty="0"/>
        </a:p>
      </dsp:txBody>
      <dsp:txXfrm>
        <a:off x="5333061" y="1729894"/>
        <a:ext cx="1599263" cy="10661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10/28/2012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shahidi.com/" TargetMode="External"/><Relationship Id="rId7" Type="http://schemas.openxmlformats.org/officeDocument/2006/relationships/hyperlink" Target="http://aidwatchers.com/2009/12/1-800-how's-my-spend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globalgiving.org/" TargetMode="External"/><Relationship Id="rId5" Type="http://schemas.openxmlformats.org/officeDocument/2006/relationships/hyperlink" Target="http://www.philanthropyaction.com/nc/a_mostly_comprehensive_guide_to_the_kiva_and_donor_illusion_debate" TargetMode="External"/><Relationship Id="rId4" Type="http://schemas.openxmlformats.org/officeDocument/2006/relationships/hyperlink" Target="http://kiva.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smtClean="0"/>
              <a:t>And we have a generation of donors who view philanthropy in a new way. There has been literature written about the new philanthropist who deviates from the old views of giving.</a:t>
            </a:r>
          </a:p>
          <a:p>
            <a:r>
              <a:rPr lang="en-US" dirty="0" smtClean="0"/>
              <a:t>In the U.S., we increasingly have a division in the socio-economic strata of our citizens. And we have a growing number of donors, a new generation if you will, of the super-rich. The stock market run-up of the 1990s created a generation of newly super-rich executives and entrepreneurs worth hundreds of millions. Individual donors have ushered in a new era of philanthropy. (these are younger philanthropists than ever. They are determined to donate their fortunes not on their deathbeds but during their lifetimes. Doing so allows them to undertake important projects sooner and t o exert more control and to see the fruits of their labors). In this category would also fall your celebrity philanthropists who receive much publicity for the philanthropic efforts.</a:t>
            </a:r>
          </a:p>
          <a:p>
            <a:r>
              <a:rPr lang="en-US" dirty="0" smtClean="0"/>
              <a:t>New philanthropy displays an impatient disdain for the cautious and unimaginative check-writing that dominated charitable giving for decades.</a:t>
            </a:r>
          </a:p>
          <a:p>
            <a:r>
              <a:rPr lang="en-US" dirty="0" smtClean="0"/>
              <a:t>New philanthropy is more ambitious. Today’s philanthropists are tackling giant issues, from remaking American education to curing cancer (they want to concentrate their efforts – moves away from diversified giving and giving only to an area that is personal to them and for which they want to be identified and make an impact.)</a:t>
            </a:r>
          </a:p>
          <a:p>
            <a:r>
              <a:rPr lang="en-US" dirty="0" smtClean="0"/>
              <a:t>New philanthropy is more strategic. Donors are taking the same systematic approach they used to compete in business, laying out detailed plans that get at the heart of systemic problems, not just symptoms.</a:t>
            </a:r>
          </a:p>
          <a:p>
            <a:r>
              <a:rPr lang="en-US" dirty="0" smtClean="0"/>
              <a:t>New philanthropy is more global. Just as business doesn’t stop at national borders, neither does charitable giving. Donors from Bill Gates to George Soros have sweeping international agendas.</a:t>
            </a:r>
          </a:p>
          <a:p>
            <a:r>
              <a:rPr lang="en-US" dirty="0" smtClean="0"/>
              <a:t>New philanthropy demands results. New philanthropists attach a lot of strings. Recipients are often required to meet milestone goals, to invite foundation members onto their boards and to produce measurable results or risk losing their funding. </a:t>
            </a:r>
          </a:p>
          <a:p>
            <a:r>
              <a:rPr lang="en-US" dirty="0" smtClean="0"/>
              <a:t>New philanthropy involves more creativity and innovation – many of the philanthropists are corporate or entrepreneurial dropouts who want to work in the nonprofit sector. New philanthropists resonate with Carnegies claim that the man who dies leaving behind him millions of available wealth will pass away unwept, </a:t>
            </a:r>
            <a:r>
              <a:rPr lang="en-US" dirty="0" err="1" smtClean="0"/>
              <a:t>unhonored</a:t>
            </a:r>
            <a:r>
              <a:rPr lang="en-US" dirty="0" smtClean="0"/>
              <a:t> and unsung. The man who dies thus rich dies disgraced.</a:t>
            </a:r>
          </a:p>
          <a:p>
            <a:r>
              <a:rPr lang="en-US" dirty="0" smtClean="0"/>
              <a:t>They also approach giving as if it is a business proposition. They want to know what their social return on their investment is and will only be continued donors to those causes that show that their gift is supporting a winning business proposition. </a:t>
            </a:r>
          </a:p>
          <a:p>
            <a:r>
              <a:rPr lang="en-US" dirty="0" smtClean="0"/>
              <a:t>Start of this new era can be traced to late Sept. 1007, when cable-TV mogul Ted Turner anted up an historic $1 billion pledge to the U.S. and challenged wealthy skinflints to do likewise. Billionaires got an even bigger prodding two years later when the world’s riches man, Bill Gates, pumped a staggering $16.5 billion into his foundation to help pay for a campaign to improve health care for the world’s poor. Gates and his wife Melinda have since poured a total of $26.5 billion – 60% of their current net worth – into their foundation, making it the world’s largest. Their mission is to bring vaccines to poor children in Africa and India == it is a strategic and sweeping as Carnegie’s promise to build a library in every American town.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outcomes – led by foundations and corporations which want nonprofits to prove that programs that hey help support are changing lives and world. Return on investment.</a:t>
            </a:r>
          </a:p>
          <a:p>
            <a:r>
              <a:rPr lang="en-US" dirty="0" smtClean="0"/>
              <a:t>Recession and economic conditions – Recession has increased the social problems demanding attention and resources. Homeless families and individuals, acute low-income housing shortages and rising crime rates have become center-stage issues. Lower tax revenues from reduced business activity (and consequently less governmental support) compound these difficulties and have put more pressure on charitable donations to supply essential services. During economic downturns, reduced corporate earnings limit both direct contributions and additions to company foundations; the foundation shortfall has a long-term effect on available funds.</a:t>
            </a:r>
          </a:p>
          <a:p>
            <a:r>
              <a:rPr lang="en-US" dirty="0" smtClean="0"/>
              <a:t>Devolution and greater reliance on faith-based and </a:t>
            </a:r>
            <a:r>
              <a:rPr lang="en-US" dirty="0" err="1" smtClean="0"/>
              <a:t>ngo</a:t>
            </a:r>
            <a:r>
              <a:rPr lang="en-US" dirty="0" smtClean="0"/>
              <a:t> to provide vital social services. NGOs saddled with the responsibility without the requisite funds to accomplish the mission.</a:t>
            </a:r>
          </a:p>
          <a:p>
            <a:r>
              <a:rPr lang="en-US" dirty="0" smtClean="0"/>
              <a:t>Strategic partnerships – joining together to achieve economies/efficiencies/impact/survive. Collaborations, alliances and mergers are among the options.</a:t>
            </a:r>
          </a:p>
          <a:p>
            <a:r>
              <a:rPr lang="en-US" dirty="0" smtClean="0"/>
              <a:t>Ethics inquiries – improprieties of organizations like Red Cross, United Way has led to increased investigation of all </a:t>
            </a:r>
            <a:r>
              <a:rPr lang="en-US" dirty="0" err="1" smtClean="0"/>
              <a:t>ngos</a:t>
            </a:r>
            <a:r>
              <a:rPr lang="en-US" dirty="0" smtClean="0"/>
              <a:t> practices.</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9736E-DC1B-457C-AC08-1BC0813A94C7}" type="slidenum">
              <a:rPr lang="en-US" smtClean="0"/>
              <a:t>12</a:t>
            </a:fld>
            <a:endParaRPr lang="en-US"/>
          </a:p>
        </p:txBody>
      </p:sp>
    </p:spTree>
    <p:extLst>
      <p:ext uri="{BB962C8B-B14F-4D97-AF65-F5344CB8AC3E}">
        <p14:creationId xmlns:p14="http://schemas.microsoft.com/office/powerpoint/2010/main" val="94445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13</a:t>
            </a:fld>
            <a:endParaRPr lang="en-US"/>
          </a:p>
        </p:txBody>
      </p:sp>
    </p:spTree>
    <p:extLst>
      <p:ext uri="{BB962C8B-B14F-4D97-AF65-F5344CB8AC3E}">
        <p14:creationId xmlns:p14="http://schemas.microsoft.com/office/powerpoint/2010/main" val="356212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14</a:t>
            </a:fld>
            <a:endParaRPr lang="en-US"/>
          </a:p>
        </p:txBody>
      </p:sp>
    </p:spTree>
    <p:extLst>
      <p:ext uri="{BB962C8B-B14F-4D97-AF65-F5344CB8AC3E}">
        <p14:creationId xmlns:p14="http://schemas.microsoft.com/office/powerpoint/2010/main" val="217797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15</a:t>
            </a:fld>
            <a:endParaRPr lang="en-US"/>
          </a:p>
        </p:txBody>
      </p:sp>
    </p:spTree>
    <p:extLst>
      <p:ext uri="{BB962C8B-B14F-4D97-AF65-F5344CB8AC3E}">
        <p14:creationId xmlns:p14="http://schemas.microsoft.com/office/powerpoint/2010/main" val="147336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tried and true principles that have proven over time to guide how we do fundraising. Let’s take a look at some of these.</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give to people to help people. </a:t>
            </a:r>
          </a:p>
          <a:p>
            <a:r>
              <a:rPr lang="en-US" dirty="0" smtClean="0"/>
              <a:t>Fundraising is often referred to as </a:t>
            </a:r>
            <a:r>
              <a:rPr lang="en-US" dirty="0" err="1" smtClean="0"/>
              <a:t>friendraising</a:t>
            </a:r>
            <a:r>
              <a:rPr lang="en-US" dirty="0" smtClean="0"/>
              <a:t>. Weinstein says that there are two things you should keep in mind:</a:t>
            </a:r>
          </a:p>
          <a:p>
            <a:r>
              <a:rPr lang="en-US" dirty="0" smtClean="0"/>
              <a:t>People give – not institutions/foundations. They make their decisions based on relationships and to what degree the appeal responds to the funder’s (their own) interests. They also base their decision on the quality of the organization’s leadership – do they believe that you will be good stewards of their hard-earned money and contributions?</a:t>
            </a:r>
          </a:p>
          <a:p>
            <a:r>
              <a:rPr lang="en-US" dirty="0" smtClean="0"/>
              <a:t>They give to people – donors don’t give in response to institutional needs. Donor’s don’t want to contribute to cover your administrative expense – generally, they want to contribute to direct services that aid those in need. Further, they don’t give to some unknown entity – they often give because they know you personally – they want to give to living, breathing individuals. </a:t>
            </a:r>
          </a:p>
          <a:p>
            <a:r>
              <a:rPr lang="en-US" dirty="0" smtClean="0"/>
              <a:t>What is the acceptable level of administrative expense most funding bodies/donors want to see for a NFP? 15%.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18</a:t>
            </a:fld>
            <a:endParaRPr lang="en-US"/>
          </a:p>
        </p:txBody>
      </p:sp>
    </p:spTree>
    <p:extLst>
      <p:ext uri="{BB962C8B-B14F-4D97-AF65-F5344CB8AC3E}">
        <p14:creationId xmlns:p14="http://schemas.microsoft.com/office/powerpoint/2010/main" val="197477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give relative to their means.</a:t>
            </a:r>
          </a:p>
          <a:p>
            <a:r>
              <a:rPr lang="en-US" dirty="0" smtClean="0"/>
              <a:t>People give in relation to their means and with consideration given to what others give. $10 can be a big gift to some – and nothing for others. Have to consider the wherewithal of the individual to give – it is not a one size fits all approach. On other hand, those with great stores of money often don’t give proportionately. You should the more affluent the opportunity to give at more significant levels.</a:t>
            </a:r>
          </a:p>
          <a:p>
            <a:r>
              <a:rPr lang="en-US" dirty="0" smtClean="0"/>
              <a:t>The power of peer comparison should not be overlooked. (Example: publishing of annual fund drive donations). However, be cautious of publishing the “average gift”. This givers others the signal that average is satisfactory.</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20</a:t>
            </a:fld>
            <a:endParaRPr lang="en-US"/>
          </a:p>
        </p:txBody>
      </p:sp>
    </p:spTree>
    <p:extLst>
      <p:ext uri="{BB962C8B-B14F-4D97-AF65-F5344CB8AC3E}">
        <p14:creationId xmlns:p14="http://schemas.microsoft.com/office/powerpoint/2010/main" val="140662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closest must set the pace. </a:t>
            </a:r>
          </a:p>
          <a:p>
            <a:r>
              <a:rPr lang="en-US" dirty="0" smtClean="0"/>
              <a:t>“leadership in itself, let it never be forgotten, is always the key factor in successful fundraising, whatever the cause, whatever the goal and whatever the scope of the campaign.” (Seymour, 1966. Those closest to the cause – the board, staff and volunteers must lead the cause. When they lead in giving, others follow.</a:t>
            </a:r>
          </a:p>
          <a:p>
            <a:r>
              <a:rPr lang="en-US" dirty="0" smtClean="0"/>
              <a:t>Ideally, each board member cares enough about the nonprofit to support it financially; that means giving money. How can you ask others to support a case if you are not personally supporting?</a:t>
            </a:r>
          </a:p>
          <a:p>
            <a:r>
              <a:rPr lang="en-US" dirty="0" smtClean="0"/>
              <a:t>Other ways boards can assist in fundraising: making fundraising calls, signing letters, hosting cultivation events, otherwise drawing contributions to group.</a:t>
            </a:r>
          </a:p>
          <a:p>
            <a:r>
              <a:rPr lang="en-US" dirty="0" smtClean="0"/>
              <a:t>Get or get philosophy toward board involvement in fundraising.</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of looking at this is the giving target. </a:t>
            </a:r>
          </a:p>
          <a:p>
            <a:r>
              <a:rPr lang="en-US" dirty="0" smtClean="0"/>
              <a:t>You want to start at the center and work out in fundraising efforts.</a:t>
            </a:r>
          </a:p>
          <a:p>
            <a:r>
              <a:rPr lang="en-US" dirty="0" smtClean="0"/>
              <a:t>Start with soliciting funds from your board, then existing donors, then those who have given previously, then your staff and volunteers, then those who have been affiliated with the organization on the periphery (special event attendees, friends, vendors, etc.), then open  it up to wider universe (targeted by relevant factors)</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810000"/>
            <a:ext cx="5486400" cy="4648200"/>
          </a:xfrm>
        </p:spPr>
        <p:txBody>
          <a:bodyPr>
            <a:normAutofit fontScale="92500" lnSpcReduction="20000"/>
          </a:bodyPr>
          <a:lstStyle/>
          <a:p>
            <a:r>
              <a:rPr lang="en-US" dirty="0" smtClean="0"/>
              <a:t>Successful fundraising is the right person asking the right prospect for the right amount for the right project at the right time and in the right way.</a:t>
            </a:r>
          </a:p>
          <a:p>
            <a:r>
              <a:rPr lang="en-US" dirty="0" smtClean="0"/>
              <a:t>Consider who is the right person to ask for the contribution. Usually a volunteer with a peer relationship with a prospective donor. Or a CEO or board member with a peer relationship. The key idea is peer status. Ideal solicitation team (for face to face) is often volunteer board member/leader with key staff member (CEO). Ideal signer of mail appeal is board president – with personal note from peer.</a:t>
            </a:r>
          </a:p>
          <a:p>
            <a:r>
              <a:rPr lang="en-US" dirty="0" smtClean="0"/>
              <a:t>Right prospect – these are people who have given in the past, or have a natural affiliation with program or people who have been generous to similar causes.</a:t>
            </a:r>
          </a:p>
          <a:p>
            <a:r>
              <a:rPr lang="en-US" dirty="0" smtClean="0"/>
              <a:t>Prospect = linkage, ability, interest!</a:t>
            </a:r>
          </a:p>
          <a:p>
            <a:r>
              <a:rPr lang="en-US" dirty="0" smtClean="0"/>
              <a:t>Right amount – don’t take approach that anything you give will be appreciated – no tin cup mentality. This demeans the organization’s cause. People are looking for direction in terms of size of gift. Consider in advance, do research and define what is the prospect’s capacity to give. Personalize request amounts. Ask should not be standard!</a:t>
            </a:r>
          </a:p>
          <a:p>
            <a:r>
              <a:rPr lang="en-US" dirty="0" smtClean="0"/>
              <a:t>Right project – Ask donors to support those causes where they have greatest interest. If in a FHBA situation, you are approaching an elderly gentleman whose wife has recently passed with </a:t>
            </a:r>
            <a:r>
              <a:rPr lang="en-US" dirty="0" err="1" smtClean="0"/>
              <a:t>Alzeimers</a:t>
            </a:r>
            <a:r>
              <a:rPr lang="en-US" dirty="0" smtClean="0"/>
              <a:t> and you have choice of asking him for general support, support for children’s bereavement program or Alzheimer’s inpatient unit, the choice should be obvious. Be specific in what your are asking for money for – what will this $5000 give toward purchasing. Give people choices.</a:t>
            </a:r>
          </a:p>
          <a:p>
            <a:r>
              <a:rPr lang="en-US" dirty="0" smtClean="0"/>
              <a:t>Right time – timing of campaigns is critical. April may not be a good time to start a capital campaign – those with wherewithal to give large amounts are probably writing out big tax checks. Also consider timing of other campaigns in your community and timing with other events/solicitations of agency. Space out requests throughout year.</a:t>
            </a:r>
          </a:p>
          <a:p>
            <a:r>
              <a:rPr lang="en-US" dirty="0" smtClean="0"/>
              <a:t>Right way – </a:t>
            </a:r>
            <a:r>
              <a:rPr lang="en-US" dirty="0" err="1" smtClean="0"/>
              <a:t>Again,appeal</a:t>
            </a:r>
            <a:r>
              <a:rPr lang="en-US" dirty="0" smtClean="0"/>
              <a:t> to interests of prospect. Crisis appeals lose effect over time. Emphasize what the gift will go for in specific terms. Consider each prospect and what will be the best way to solicit gifts. Don’t rely on direct mail to solicit gifts from your prospects that have greatest capacity to give.</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24</a:t>
            </a:fld>
            <a:endParaRPr lang="en-US"/>
          </a:p>
        </p:txBody>
      </p:sp>
    </p:spTree>
    <p:extLst>
      <p:ext uri="{BB962C8B-B14F-4D97-AF65-F5344CB8AC3E}">
        <p14:creationId xmlns:p14="http://schemas.microsoft.com/office/powerpoint/2010/main" val="3371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80/20 rule. </a:t>
            </a:r>
          </a:p>
          <a:p>
            <a:r>
              <a:rPr lang="en-US" dirty="0" smtClean="0"/>
              <a:t>Most nonprofits have relatively consistent patterns of giving. A small number of individuals often contribute the bulk of a nonprofit’s funding. For many organizations, as few as 10 to 20 percent of donors provide 70 to 80 percent of their funding. Such an arrangement of contributions is referred to as a giving pyramid. Few major donors at the top of the pyramid account for a sizeable proportion of contributions and a relatively large number of donors at the base contribute a small portion of the total. Inverse relationship between the number of donors in a giving category and the size of they funding they provided. </a:t>
            </a:r>
          </a:p>
          <a:p>
            <a:r>
              <a:rPr lang="en-US" dirty="0" smtClean="0"/>
              <a:t>This provides powerful cues as to how an organization should dedicate its time and resources in fundraising efforts.</a:t>
            </a:r>
          </a:p>
          <a:p>
            <a:r>
              <a:rPr lang="en-US" dirty="0" smtClean="0"/>
              <a:t>Also says something about funding diversification – don’t become overly reliant on one group, one method or one leader in fundraising.</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provides a visual representation of the giving pyramid.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27</a:t>
            </a:fld>
            <a:endParaRPr lang="en-US"/>
          </a:p>
        </p:txBody>
      </p:sp>
    </p:spTree>
    <p:extLst>
      <p:ext uri="{BB962C8B-B14F-4D97-AF65-F5344CB8AC3E}">
        <p14:creationId xmlns:p14="http://schemas.microsoft.com/office/powerpoint/2010/main" val="2996571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some common pitfalls to keep in mind in your fundraising practice.</a:t>
            </a:r>
          </a:p>
          <a:p>
            <a:r>
              <a:rPr lang="en-US" dirty="0" smtClean="0"/>
              <a:t>Sometimes fundraising doesn’t go as planned because of these things:</a:t>
            </a:r>
          </a:p>
          <a:p>
            <a:r>
              <a:rPr lang="en-US" dirty="0" smtClean="0"/>
              <a:t>Conflicting demands – operational needs taking precedence over development needs, one type of fundraising effort (annual campaign, for example) working against another type of fundraising effort (special event, capital campaign). Must have a clear eye on priorities.</a:t>
            </a:r>
          </a:p>
          <a:p>
            <a:r>
              <a:rPr lang="en-US" dirty="0" smtClean="0"/>
              <a:t>Indecisiveness: Inability to decide on a strategy to pursue and  consequently stay with tired approaches or don’t move at all. Or rely on just one fundraising approach when a diversified approach (many fundraising tactics) may assure that you’re giving donors at all giving levels opportunities to support .</a:t>
            </a:r>
          </a:p>
          <a:p>
            <a:r>
              <a:rPr lang="en-US" dirty="0" smtClean="0"/>
              <a:t>Confusing means with goals – holding a great special even(good time had by all) but unprofitable endeavor.</a:t>
            </a:r>
          </a:p>
          <a:p>
            <a:r>
              <a:rPr lang="en-US" dirty="0" smtClean="0"/>
              <a:t> Making fundraising the end, not the means. Elaborate special events may be a success in attendees eyes and may show some profit, but consider lost opportunities and wages devoted to planning, etc.</a:t>
            </a:r>
          </a:p>
          <a:p>
            <a:r>
              <a:rPr lang="en-US" dirty="0" smtClean="0"/>
              <a:t>Following personal preferences, ignoring experience. What works well in fundraising may not always be inline with your personal tastes/preferences (golf tournament vs. AFD)</a:t>
            </a:r>
          </a:p>
          <a:p>
            <a:r>
              <a:rPr lang="en-US" dirty="0" smtClean="0"/>
              <a:t>Failing to look at fundraising as an investment – some fundraising tactics take years to bear fruit. Don’t give up to soon. Takes money to make money. But don’t throw good money after bad.</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29</a:t>
            </a:fld>
            <a:endParaRPr lang="en-US"/>
          </a:p>
        </p:txBody>
      </p:sp>
    </p:spTree>
    <p:extLst>
      <p:ext uri="{BB962C8B-B14F-4D97-AF65-F5344CB8AC3E}">
        <p14:creationId xmlns:p14="http://schemas.microsoft.com/office/powerpoint/2010/main" val="145480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657600"/>
            <a:ext cx="5486400" cy="4800600"/>
          </a:xfrm>
        </p:spPr>
        <p:txBody>
          <a:bodyPr>
            <a:normAutofit fontScale="92500"/>
          </a:bodyPr>
          <a:lstStyle/>
          <a:p>
            <a:r>
              <a:rPr lang="en-US" dirty="0" smtClean="0"/>
              <a:t>What are some of the trends that are impacting capacity building and fundraising for nonprofits.</a:t>
            </a:r>
          </a:p>
          <a:p>
            <a:r>
              <a:rPr lang="en-US" dirty="0" smtClean="0"/>
              <a:t> Growth of nonprofit sector internationally has been phenomenal. Today the number is   as compared to              in 2000. This means that you have an increased number of causes competing for </a:t>
            </a:r>
            <a:r>
              <a:rPr lang="en-US" dirty="0" err="1" smtClean="0"/>
              <a:t>donative</a:t>
            </a:r>
            <a:r>
              <a:rPr lang="en-US" dirty="0" smtClean="0"/>
              <a:t> dollars that have not kept pace.</a:t>
            </a:r>
          </a:p>
          <a:p>
            <a:r>
              <a:rPr lang="en-US" dirty="0" smtClean="0"/>
              <a:t>The forthcoming transfer of wealth (from all adults alive today to heirs, charities, taxes and other recipients) for the period from 1998 to 2052 will be between $41 trillion and $136 trillion. Charitable organizations around the world must be included among the designated beneficiaries of some of this extraordinary sum.</a:t>
            </a:r>
          </a:p>
          <a:p>
            <a:r>
              <a:rPr lang="en-US" dirty="0" smtClean="0"/>
              <a:t>Changes in regulatory treatment. Increased scrutiny about nonprofit status. How gifts are solicited, whether causes are really charitable, accurate reporting of gifts, financials, quality of service, etc.</a:t>
            </a:r>
          </a:p>
          <a:p>
            <a:r>
              <a:rPr lang="en-US" dirty="0" smtClean="0"/>
              <a:t>Increased use of the internet to raise funds. Information technology is changing face of philanthropy. The fundraising marketplace is global, immediate, and timely.</a:t>
            </a:r>
          </a:p>
          <a:p>
            <a:r>
              <a:rPr lang="en-US" dirty="0" smtClean="0"/>
              <a:t>Commercialization of the nonprofit sector. Movement into areas that have traditionally been purview of for-profits. Imposition of fee structures. Will these business activities diminish charitable images and affect fundraising? Will clients suffer with change in emphasis?</a:t>
            </a:r>
          </a:p>
          <a:p>
            <a:r>
              <a:rPr lang="en-US" dirty="0" smtClean="0"/>
              <a:t>Competition from for-profit organizations. The trend toward privatization of human service delivery systems weakens the bond between private donors and charities. For-profit trend is being stimulated through governmental regulations and financial incentives. Private firms competing with charities include art galleries, clinics, fitness centers, nursing homes, schools and training services. For-profits cream skin.</a:t>
            </a:r>
          </a:p>
          <a:p>
            <a:r>
              <a:rPr lang="en-US" dirty="0" smtClean="0"/>
              <a:t>Professionalization of fundraising function – </a:t>
            </a:r>
            <a:r>
              <a:rPr lang="en-US" dirty="0" err="1" smtClean="0"/>
              <a:t>nsfre</a:t>
            </a:r>
            <a:r>
              <a:rPr lang="en-US" dirty="0" smtClean="0"/>
              <a:t> certification.</a:t>
            </a:r>
          </a:p>
          <a:p>
            <a:r>
              <a:rPr lang="en-US" dirty="0" smtClean="0"/>
              <a:t>Changing face of volunteerism. Levels and types of involvement changing – two career families. People want to see impact of gifts </a:t>
            </a:r>
          </a:p>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Slide Image Placeholder 1"/>
          <p:cNvSpPr>
            <a:spLocks noGrp="1" noRot="1" noChangeAspect="1"/>
          </p:cNvSpPr>
          <p:nvPr>
            <p:ph type="sldImg"/>
          </p:nvPr>
        </p:nvSpPr>
        <p:spPr bwMode="auto">
          <a:noFill/>
          <a:ln>
            <a:solidFill>
              <a:srgbClr val="000000"/>
            </a:solidFill>
            <a:miter lim="800000"/>
            <a:headEnd/>
            <a:tailEnd/>
          </a:ln>
        </p:spPr>
      </p:sp>
      <p:sp>
        <p:nvSpPr>
          <p:cNvPr id="634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DD8D3-6CC9-40F0-9D97-B820193006A0}" type="slidenum">
              <a:rPr lang="en-US">
                <a:solidFill>
                  <a:prstClr val="black"/>
                </a:solidFill>
              </a:rPr>
              <a:pPr fontAlgn="base">
                <a:spcBef>
                  <a:spcPct val="0"/>
                </a:spcBef>
                <a:spcAft>
                  <a:spcPct val="0"/>
                </a:spcAft>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Slide Image Placeholder 1"/>
          <p:cNvSpPr>
            <a:spLocks noGrp="1" noRot="1" noChangeAspect="1"/>
          </p:cNvSpPr>
          <p:nvPr>
            <p:ph type="sldImg"/>
          </p:nvPr>
        </p:nvSpPr>
        <p:spPr bwMode="auto">
          <a:noFill/>
          <a:ln>
            <a:solidFill>
              <a:srgbClr val="000000"/>
            </a:solidFill>
            <a:miter lim="800000"/>
            <a:headEnd/>
            <a:tailEnd/>
          </a:ln>
        </p:spPr>
      </p:sp>
      <p:sp>
        <p:nvSpPr>
          <p:cNvPr id="636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A0781-31B6-416B-9C95-E38CC4B05187}" type="slidenum">
              <a:rPr lang="en-US">
                <a:solidFill>
                  <a:prstClr val="black"/>
                </a:solidFill>
              </a:rPr>
              <a:pPr fontAlgn="base">
                <a:spcBef>
                  <a:spcPct val="0"/>
                </a:spcBef>
                <a:spcAft>
                  <a:spcPct val="0"/>
                </a:spcAft>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32</a:t>
            </a:fld>
            <a:endParaRPr lang="en-US"/>
          </a:p>
        </p:txBody>
      </p:sp>
    </p:spTree>
    <p:extLst>
      <p:ext uri="{BB962C8B-B14F-4D97-AF65-F5344CB8AC3E}">
        <p14:creationId xmlns:p14="http://schemas.microsoft.com/office/powerpoint/2010/main" val="579822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Slide Image Placeholder 1"/>
          <p:cNvSpPr>
            <a:spLocks noGrp="1" noRot="1" noChangeAspect="1"/>
          </p:cNvSpPr>
          <p:nvPr>
            <p:ph type="sldImg"/>
          </p:nvPr>
        </p:nvSpPr>
        <p:spPr bwMode="auto">
          <a:noFill/>
          <a:ln>
            <a:solidFill>
              <a:srgbClr val="000000"/>
            </a:solidFill>
            <a:miter lim="800000"/>
            <a:headEnd/>
            <a:tailEnd/>
          </a:ln>
        </p:spPr>
      </p:sp>
      <p:sp>
        <p:nvSpPr>
          <p:cNvPr id="6389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75554-4C03-4396-B885-6B82056B5E0B}" type="slidenum">
              <a:rPr lang="en-US">
                <a:solidFill>
                  <a:prstClr val="black"/>
                </a:solidFill>
              </a:rPr>
              <a:pPr fontAlgn="base">
                <a:spcBef>
                  <a:spcPct val="0"/>
                </a:spcBef>
                <a:spcAft>
                  <a:spcPct val="0"/>
                </a:spcAft>
                <a:def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Slide Image Placeholder 1"/>
          <p:cNvSpPr>
            <a:spLocks noGrp="1" noRot="1" noChangeAspect="1"/>
          </p:cNvSpPr>
          <p:nvPr>
            <p:ph type="sldImg"/>
          </p:nvPr>
        </p:nvSpPr>
        <p:spPr bwMode="auto">
          <a:noFill/>
          <a:ln>
            <a:solidFill>
              <a:srgbClr val="000000"/>
            </a:solidFill>
            <a:miter lim="800000"/>
            <a:headEnd/>
            <a:tailEnd/>
          </a:ln>
        </p:spPr>
      </p:sp>
      <p:sp>
        <p:nvSpPr>
          <p:cNvPr id="643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20473-D92A-4B14-A702-A8F8FF843BFF}" type="slidenum">
              <a:rPr lang="en-US">
                <a:solidFill>
                  <a:prstClr val="black"/>
                </a:solidFill>
              </a:rPr>
              <a:pPr fontAlgn="base">
                <a:spcBef>
                  <a:spcPct val="0"/>
                </a:spcBef>
                <a:spcAft>
                  <a:spcPct val="0"/>
                </a:spcAft>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CC9736E-DC1B-457C-AC08-1BC0813A94C7}" type="slidenum">
              <a:rPr lang="en-US" smtClean="0"/>
              <a:t>35</a:t>
            </a:fld>
            <a:endParaRPr lang="en-US"/>
          </a:p>
        </p:txBody>
      </p:sp>
    </p:spTree>
    <p:extLst>
      <p:ext uri="{BB962C8B-B14F-4D97-AF65-F5344CB8AC3E}">
        <p14:creationId xmlns:p14="http://schemas.microsoft.com/office/powerpoint/2010/main" val="1693942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Slide Image Placeholder 1"/>
          <p:cNvSpPr>
            <a:spLocks noGrp="1" noRot="1" noChangeAspect="1"/>
          </p:cNvSpPr>
          <p:nvPr>
            <p:ph type="sldImg"/>
          </p:nvPr>
        </p:nvSpPr>
        <p:spPr bwMode="auto">
          <a:noFill/>
          <a:ln>
            <a:solidFill>
              <a:srgbClr val="000000"/>
            </a:solidFill>
            <a:miter lim="800000"/>
            <a:headEnd/>
            <a:tailEnd/>
          </a:ln>
        </p:spPr>
      </p:sp>
      <p:sp>
        <p:nvSpPr>
          <p:cNvPr id="645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729AF6-8332-46EF-B071-AE2A9DE6E408}" type="slidenum">
              <a:rPr lang="en-US">
                <a:solidFill>
                  <a:prstClr val="black"/>
                </a:solidFill>
              </a:rPr>
              <a:pPr fontAlgn="base">
                <a:spcBef>
                  <a:spcPct val="0"/>
                </a:spcBef>
                <a:spcAft>
                  <a:spcPct val="0"/>
                </a:spcAft>
                <a:def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800600"/>
          </a:xfrm>
        </p:spPr>
        <p:txBody>
          <a:bodyPr>
            <a:normAutofit lnSpcReduction="10000"/>
          </a:bodyPr>
          <a:lstStyle/>
          <a:p>
            <a:r>
              <a:rPr lang="en-US" dirty="0" smtClean="0"/>
              <a:t>There has been growth in nonprofit reliance on fees for service charges. As of 1997, the most recent year for which figures are available, 49 percent of nonprofit revenue, including that of religious congregations, came from commercial sources compared to 31 percent from government and less than 20 percent from charitable contributions. Most of this came from mission-related services, such as tuition for education institutions and box office receipts for theaters. But nonprofits are also deriving money from the sales of ancillary goods and services, such as merchandise in museum gift shops and facility rentals by religious congregations.</a:t>
            </a:r>
          </a:p>
          <a:p>
            <a:r>
              <a:rPr lang="en-US" dirty="0" smtClean="0"/>
              <a:t>Nonprofits are also integrating the market more directly into the pursuit of their social missions through the formation of "social purpose enterprises," or "social ventures." These hybrid organizations use market means to pursue nonprofit objectives e.g. by forming a catering business through which to train former drug addicts.</a:t>
            </a:r>
          </a:p>
          <a:p>
            <a:r>
              <a:rPr lang="en-US" dirty="0" smtClean="0"/>
              <a:t>Nonprofits are being drawn further into the commercial orbit by alliances with the corporate world. Businesses have found that teaming up with nonprofits adds respectability and trust to their images while cultivating new markets, new sources of employees, and new pools of research and expertise. In exchange, corporations donate money, form employee volunteer programs, sponsor events, loan out executives, and provide equipment, space and contacts</a:t>
            </a:r>
          </a:p>
          <a:p>
            <a:r>
              <a:rPr lang="en-US" dirty="0" smtClean="0"/>
              <a:t>As they have come to operate in an increasingly competitive, market-oriented environment, nonprofits have also increasingly absorbed the culture and manner of the market into their internal structures and operations. Nonprofits are no longer bashful about aggressively advertising their services or competing for charitable contributions. Indeed, they have become increasingly "entrepreneurial," worrying about their "market niche" and engaging in "strategic planning." Agencies are increasingly adopting performance measurement techniques, adopting smaller, corporate-style boards, and building more elaborate organizational structures.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04A4BBC-2B28-4162-9BE3-931F1356B79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a:t>
            </a:r>
            <a:r>
              <a:rPr lang="en-US" dirty="0" smtClean="0"/>
              <a:t>pressures propelling nonprofit organizations towards greater engagement with the prevailing market system are multiple. They include declining government financial support, slow growth in private giving, increased service demands from widely disparate population groups, growing competition from for-profit and nonprofit organizations, increased accountability demands, and the increasing presence of potential corporate partners.</a:t>
            </a:r>
            <a:endParaRPr lang="en-US" dirty="0"/>
          </a:p>
        </p:txBody>
      </p:sp>
      <p:sp>
        <p:nvSpPr>
          <p:cNvPr id="4" name="Slide Number Placeholder 3"/>
          <p:cNvSpPr>
            <a:spLocks noGrp="1"/>
          </p:cNvSpPr>
          <p:nvPr>
            <p:ph type="sldNum" sz="quarter" idx="10"/>
          </p:nvPr>
        </p:nvSpPr>
        <p:spPr/>
        <p:txBody>
          <a:bodyPr/>
          <a:lstStyle/>
          <a:p>
            <a:fld id="{C04A4BBC-2B28-4162-9BE3-931F1356B79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trend impacting the sector is that of increased use of technology – to deliver services, to build capacity, to garner support.</a:t>
            </a:r>
          </a:p>
          <a:p>
            <a:endParaRPr lang="en-US" dirty="0" smtClean="0"/>
          </a:p>
          <a:p>
            <a:r>
              <a:rPr lang="en-US" dirty="0" smtClean="0"/>
              <a:t>Of course, we all know that increased internet usage means that as a sector we have increased capacity to do what we do better. If we look at the internet just in the narrow aspect of fundraising for our causes, we can see the massive potential. </a:t>
            </a:r>
          </a:p>
          <a:p>
            <a:endParaRPr lang="en-US" dirty="0" smtClean="0"/>
          </a:p>
          <a:p>
            <a:r>
              <a:rPr lang="en-US" dirty="0" smtClean="0"/>
              <a:t>Online fundraising  has quickly become the most effective medium to engage supporters of a cause for a nonprofit organization. As donors continue to understand and adopt the power of the internet and social networks, other marketing initiatives such as direct mail are taking a back seat to online fundraising.</a:t>
            </a:r>
          </a:p>
          <a:p>
            <a:endParaRPr lang="en-US" dirty="0" smtClean="0"/>
          </a:p>
          <a:p>
            <a:r>
              <a:rPr lang="en-US" dirty="0" smtClean="0"/>
              <a:t>According to a study performed by Nonprofit Technology Community (NTEN) , online fundraising has maintained a steady annual growth for the past five years. During the recent recession there was a slight decrease in the amount given per online donations however the number of online donations continues to point upwards. In 2008 the average donation amount was $112.00 and in 2009 decreased to $92.00. The amount on online fundraising transactions is up 43% in 2009.</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Slide Image Placeholder 1"/>
          <p:cNvSpPr>
            <a:spLocks noGrp="1" noRot="1" noChangeAspect="1"/>
          </p:cNvSpPr>
          <p:nvPr>
            <p:ph type="sldImg"/>
          </p:nvPr>
        </p:nvSpPr>
        <p:spPr bwMode="auto">
          <a:noFill/>
          <a:ln>
            <a:solidFill>
              <a:srgbClr val="000000"/>
            </a:solidFill>
            <a:miter lim="800000"/>
            <a:headEnd/>
            <a:tailEnd/>
          </a:ln>
        </p:spPr>
      </p:sp>
      <p:sp>
        <p:nvSpPr>
          <p:cNvPr id="547842" name="Notes Placeholder 2"/>
          <p:cNvSpPr>
            <a:spLocks noGrp="1"/>
          </p:cNvSpPr>
          <p:nvPr>
            <p:ph type="body" idx="1"/>
          </p:nvPr>
        </p:nvSpPr>
        <p:spPr bwMode="auto">
          <a:xfrm>
            <a:off x="228600" y="4114800"/>
            <a:ext cx="6400800" cy="4876800"/>
          </a:xfrm>
          <a:noFill/>
        </p:spPr>
        <p:txBody>
          <a:bodyPr wrap="square" numCol="1" anchor="t" anchorCtr="0" compatLnSpc="1">
            <a:prstTxWarp prst="textNoShape">
              <a:avLst/>
            </a:prstTxWarp>
            <a:normAutofit fontScale="70000" lnSpcReduction="20000"/>
          </a:bodyPr>
          <a:lstStyle/>
          <a:p>
            <a:pPr eaLnBrk="1" hangingPunct="1">
              <a:spcBef>
                <a:spcPct val="0"/>
              </a:spcBef>
            </a:pPr>
            <a:r>
              <a:rPr lang="en-US" sz="1400" dirty="0" smtClean="0"/>
              <a:t>Consider impact of internet –took over 20 years for radio to reach 50 million households in North America (50 million being a benchmark indicating some form of mass communications) . !2 years for television to reach same saturation level and four years for internet to do it.</a:t>
            </a:r>
          </a:p>
          <a:p>
            <a:pPr eaLnBrk="1" hangingPunct="1">
              <a:spcBef>
                <a:spcPct val="0"/>
              </a:spcBef>
            </a:pPr>
            <a:r>
              <a:rPr lang="en-US" sz="1400" dirty="0" smtClean="0"/>
              <a:t>In the early days, on-line fundraising was largely passive. Nonprofits were content to build giving forms, hope donors found their way to the form and then counted the unsolicited gifts that trickled in. </a:t>
            </a:r>
          </a:p>
          <a:p>
            <a:pPr eaLnBrk="1" hangingPunct="1">
              <a:spcBef>
                <a:spcPct val="0"/>
              </a:spcBef>
            </a:pPr>
            <a:r>
              <a:rPr lang="en-US" sz="1400" dirty="0" smtClean="0"/>
              <a:t>Over time, nonprofits have become more proactive; new trends emphasize proactive approaches – e-mail fundraising (blast e-mails), use of application service providers, using better planning, testing and tracking of internet tactics.</a:t>
            </a:r>
          </a:p>
          <a:p>
            <a:pPr eaLnBrk="1" hangingPunct="1">
              <a:spcBef>
                <a:spcPct val="0"/>
              </a:spcBef>
            </a:pPr>
            <a:r>
              <a:rPr lang="en-US" sz="1400" dirty="0" smtClean="0"/>
              <a:t>All nonprofits should be on-line with their fundraising efforts. There are too many people on the Internet to ignore.</a:t>
            </a:r>
          </a:p>
          <a:p>
            <a:pPr eaLnBrk="1" hangingPunct="1">
              <a:spcBef>
                <a:spcPct val="0"/>
              </a:spcBef>
            </a:pPr>
            <a:r>
              <a:rPr lang="en-US" sz="1400" dirty="0" smtClean="0"/>
              <a:t>Donor-on-line behavior – studies show that on-line donors tend to be more generous. Average gift of $48. 71 vs. $29 in direct mail and $24 in person. 35 to 50 % larger gifts. Also tend to subscribe more to monthly giving programs than those giving through mail or personal solicitation. On-line works well with automatic deductions from a credit card.</a:t>
            </a:r>
          </a:p>
          <a:p>
            <a:pPr eaLnBrk="1" hangingPunct="1">
              <a:spcBef>
                <a:spcPct val="0"/>
              </a:spcBef>
            </a:pPr>
            <a:r>
              <a:rPr lang="en-US" sz="1400" dirty="0" smtClean="0"/>
              <a:t>Types of on-line fundraising:</a:t>
            </a:r>
          </a:p>
          <a:p>
            <a:pPr eaLnBrk="1" hangingPunct="1">
              <a:spcBef>
                <a:spcPct val="0"/>
              </a:spcBef>
            </a:pPr>
            <a:r>
              <a:rPr lang="en-US" sz="1400" dirty="0" smtClean="0"/>
              <a:t>Membership fundraising – Example is World Wildlife Fund – has created an on-line membership opportunity for visitors. In bottom on right-hand corner of the home page, the text “join” takes visitors to a membership form that gives them chance to make membership donation of $15 and then be entitled to bi-monthly newsletter, t-shirt and annual Travel Magazine. Realized 70 new memberships per month – 27- percent growth in membership donations.</a:t>
            </a:r>
          </a:p>
          <a:p>
            <a:pPr eaLnBrk="1" hangingPunct="1">
              <a:spcBef>
                <a:spcPct val="0"/>
              </a:spcBef>
            </a:pPr>
            <a:r>
              <a:rPr lang="en-US" sz="1400" dirty="0" smtClean="0"/>
              <a:t>E-mail fundraising – direct messages to potential donors lists promoting cause, offering gift in exchange for donations. Getting e-mail addresses is key. Relatively low cost.</a:t>
            </a:r>
          </a:p>
          <a:p>
            <a:pPr eaLnBrk="1" hangingPunct="1">
              <a:spcBef>
                <a:spcPct val="0"/>
              </a:spcBef>
            </a:pPr>
            <a:r>
              <a:rPr lang="en-US" sz="1400" dirty="0" smtClean="0"/>
              <a:t>Large gifts on-line – electronic transactions where the prospective donor enters information on-line, sends it to the agency and then the agency processes the gift. Particularly in disaster situations, these kinds of immediately </a:t>
            </a:r>
            <a:r>
              <a:rPr lang="en-US" sz="1400" dirty="0" err="1" smtClean="0"/>
              <a:t>accessiable</a:t>
            </a:r>
            <a:r>
              <a:rPr lang="en-US" sz="1400" dirty="0" smtClean="0"/>
              <a:t> ways to donate have been well-accepted (red cross) have to publicize this on-line option as a way for people to donate. Security concerns. Still have to cultivate donors in other ways.</a:t>
            </a:r>
          </a:p>
          <a:p>
            <a:pPr eaLnBrk="1" hangingPunct="1">
              <a:spcBef>
                <a:spcPct val="0"/>
              </a:spcBef>
            </a:pPr>
            <a:r>
              <a:rPr lang="en-US" sz="1400" dirty="0" smtClean="0"/>
              <a:t>Pledging on-line – If you are conducting any kind of campaign – give donors an opportunity to pledge via the internet – fulfillment through mail or in-person</a:t>
            </a:r>
          </a:p>
          <a:p>
            <a:pPr eaLnBrk="1" hangingPunct="1">
              <a:spcBef>
                <a:spcPct val="0"/>
              </a:spcBef>
            </a:pPr>
            <a:r>
              <a:rPr lang="en-US" sz="1400" dirty="0" smtClean="0"/>
              <a:t>Merchandise sales – Use your web-site as place to sell merchandise associated with your cause.</a:t>
            </a:r>
          </a:p>
          <a:p>
            <a:pPr eaLnBrk="1" hangingPunct="1">
              <a:spcBef>
                <a:spcPct val="0"/>
              </a:spcBef>
            </a:pPr>
            <a:r>
              <a:rPr lang="en-US" sz="1400" dirty="0" smtClean="0"/>
              <a:t>Auctions – more risky. Must find an appropriate auction site on which to sell the organization’s item, contact the owner/manager of site, determine commission/listing fees. Prepare back-up materials, determine the rules, establish starting price, follow through (mailing, fulfillment)</a:t>
            </a:r>
          </a:p>
          <a:p>
            <a:pPr eaLnBrk="1" hangingPunct="1">
              <a:spcBef>
                <a:spcPct val="0"/>
              </a:spcBef>
            </a:pPr>
            <a:r>
              <a:rPr lang="en-US" sz="1400" dirty="0" smtClean="0"/>
              <a:t>Charity portals – websites fun by for-profits and nonprofit groups that list a variety of charities on site, with description and how to donate – becomes a “shopping” site for charitable people looking for good causes to give their donations to. </a:t>
            </a:r>
          </a:p>
          <a:p>
            <a:pPr eaLnBrk="1" hangingPunct="1">
              <a:spcBef>
                <a:spcPct val="0"/>
              </a:spcBef>
            </a:pPr>
            <a:r>
              <a:rPr lang="en-US" sz="1400" dirty="0" smtClean="0"/>
              <a:t>Important aspects of internet fundraising – you must drive traffic to your side – put your website address on everything, register with key search engines to make sure others link to you. Use portals, use affiliates (sponsoring organizations) to link to you</a:t>
            </a:r>
            <a:r>
              <a:rPr lang="en-US" dirty="0" smtClean="0"/>
              <a:t>.    </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23C0C-85F6-44D0-A9FC-FAEEC8EF53FE}"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304800" y="3733800"/>
            <a:ext cx="6324600" cy="5257800"/>
          </a:xfrm>
        </p:spPr>
        <p:txBody>
          <a:bodyPr>
            <a:normAutofit fontScale="85000" lnSpcReduction="20000"/>
          </a:bodyPr>
          <a:lstStyle/>
          <a:p>
            <a:r>
              <a:rPr lang="en-US" dirty="0" smtClean="0"/>
              <a:t>Within philanthropy circles, one of the major subtexts of the earthquake in Haiti was the phenomenal success of text-message fundraising appeals. Nonprofits are abuzz about it. The Red Cross alone raised more than $30 million via text donations by the middle of February, more than 10% of the total funds raised. </a:t>
            </a:r>
          </a:p>
          <a:p>
            <a:r>
              <a:rPr lang="en-US" dirty="0" smtClean="0"/>
              <a:t>This form of communication indeed will dramatically change the industry — but not in terms of fundraising.</a:t>
            </a:r>
          </a:p>
          <a:p>
            <a:r>
              <a:rPr lang="en-US" dirty="0" smtClean="0"/>
              <a:t>Text-</a:t>
            </a:r>
            <a:r>
              <a:rPr lang="en-US" dirty="0" err="1" smtClean="0"/>
              <a:t>messaging's</a:t>
            </a:r>
            <a:r>
              <a:rPr lang="en-US" dirty="0" smtClean="0"/>
              <a:t> revolutionary impact is best illustrated by </a:t>
            </a:r>
            <a:r>
              <a:rPr lang="en-US" dirty="0" err="1" smtClean="0">
                <a:hlinkClick r:id="rId3"/>
              </a:rPr>
              <a:t>Ushahidi</a:t>
            </a:r>
            <a:r>
              <a:rPr lang="en-US" dirty="0" smtClean="0"/>
              <a:t>. It's an online platform for sharing crisis information in real time. It was founded in Kenya in 2008, the result of post-election uprisings. Anyone with a cell phone can send a text into the system. In the days after the earthquake in Haiti, </a:t>
            </a:r>
            <a:r>
              <a:rPr lang="en-US" dirty="0" err="1" smtClean="0"/>
              <a:t>Ushahidi</a:t>
            </a:r>
            <a:r>
              <a:rPr lang="en-US" dirty="0" smtClean="0"/>
              <a:t> provided millions of people worldwide with a front-line look at what was happening on the ground. The information the system provided was used to help coordinate the crisis response. </a:t>
            </a:r>
            <a:r>
              <a:rPr lang="en-US" dirty="0" err="1" smtClean="0"/>
              <a:t>Ushahidi</a:t>
            </a:r>
            <a:r>
              <a:rPr lang="en-US" dirty="0" smtClean="0"/>
              <a:t> was up and running, gathering and reporting information within an hour of the Chilean quake, too.</a:t>
            </a:r>
          </a:p>
          <a:p>
            <a:r>
              <a:rPr lang="en-US" dirty="0" err="1" smtClean="0"/>
              <a:t>Ushahidi's</a:t>
            </a:r>
            <a:r>
              <a:rPr lang="en-US" dirty="0" smtClean="0"/>
              <a:t> use of text-messaging to gather data in the moment is the real change being wrought by text messaging and other forms of cheap, instantaneous communication. It's the harbinger of a person-to-person (P2P) revolution that will change philanthropy much the way it has changed other industries like music and media.</a:t>
            </a:r>
          </a:p>
          <a:p>
            <a:r>
              <a:rPr lang="en-US" dirty="0" smtClean="0"/>
              <a:t>As human beings we are wired for personal connections. We love to feel like we're making a difference in a specific person's life. That's why various campaigns such as child sponsorship and alternative gifts (give a goat, for instance) play up one-to-one connections. The P2P illusion is compelling in this way but it must be genuine. When the illusion is exposed as not creating that link, donors tend to get quite angry. Take for instance the case of </a:t>
            </a:r>
            <a:r>
              <a:rPr lang="en-US" dirty="0" err="1" smtClean="0">
                <a:hlinkClick r:id="rId4"/>
              </a:rPr>
              <a:t>Kiva</a:t>
            </a:r>
            <a:r>
              <a:rPr lang="en-US" dirty="0" smtClean="0"/>
              <a:t>. When it became clear last fall that the P2P connection between lenders and borrowers that </a:t>
            </a:r>
            <a:r>
              <a:rPr lang="en-US" dirty="0" err="1" smtClean="0"/>
              <a:t>Kiva</a:t>
            </a:r>
            <a:r>
              <a:rPr lang="en-US" dirty="0" smtClean="0"/>
              <a:t> touted was actually much more tenuous and theoretical, </a:t>
            </a:r>
            <a:r>
              <a:rPr lang="en-US" dirty="0" err="1" smtClean="0">
                <a:hlinkClick r:id="rId5"/>
              </a:rPr>
              <a:t>Kiva</a:t>
            </a:r>
            <a:r>
              <a:rPr lang="en-US" dirty="0" smtClean="0">
                <a:hlinkClick r:id="rId5"/>
              </a:rPr>
              <a:t> faced a firestorm of criticism</a:t>
            </a:r>
            <a:r>
              <a:rPr lang="en-US" dirty="0" smtClean="0"/>
              <a:t>. Part of the reason that people were upset is that the connections implied are now plausible. The communications infrastructure around the world has reached a point where beneficiaries of any program could conceivably be text-messaging regular updates on their lives.</a:t>
            </a:r>
          </a:p>
          <a:p>
            <a:r>
              <a:rPr lang="en-US" dirty="0" err="1" smtClean="0"/>
              <a:t>Kiva's</a:t>
            </a:r>
            <a:r>
              <a:rPr lang="en-US" dirty="0" smtClean="0"/>
              <a:t> misstep is an important sign of things to come for the entire nonprofit industry. The expectation and reality of true P2P connections threatens to dismantle much of philanthropy's standard operating model:</a:t>
            </a:r>
          </a:p>
          <a:p>
            <a:r>
              <a:rPr lang="en-US" b="1" dirty="0" smtClean="0"/>
              <a:t>Defining needs.</a:t>
            </a:r>
            <a:r>
              <a:rPr lang="en-US" dirty="0" smtClean="0"/>
              <a:t> Donors have typically depended on aid agencies to report on community needs. No longer; those in need will be able to tell donors exactly what the situation is. The data will be available in real time, to anyone.</a:t>
            </a:r>
          </a:p>
          <a:p>
            <a:r>
              <a:rPr lang="en-US" b="1" dirty="0" smtClean="0"/>
              <a:t>Accountability.</a:t>
            </a:r>
            <a:r>
              <a:rPr lang="en-US" dirty="0" smtClean="0"/>
              <a:t> Soon, child sponsorship donors (who by some estimates account for 50% of private U.S. international giving) will no longer be content with an annual letter from a sponsored child — they're going to want the child's cell phone number. (And given that 75% of the world's cell phones are in developing countries, this won't be such an outlandish request). </a:t>
            </a:r>
            <a:r>
              <a:rPr lang="en-US" dirty="0" err="1" smtClean="0">
                <a:hlinkClick r:id="rId6"/>
              </a:rPr>
              <a:t>GlobalGiving</a:t>
            </a:r>
            <a:r>
              <a:rPr lang="en-US" dirty="0" smtClean="0">
                <a:hlinkClick r:id="rId6"/>
              </a:rPr>
              <a:t>,</a:t>
            </a:r>
            <a:r>
              <a:rPr lang="en-US" dirty="0" smtClean="0"/>
              <a:t> an aggregator of international giving opportunities has already allowed beneficiaries to report on a project by text message and found that the head of the local effort was abusing his power. </a:t>
            </a:r>
            <a:r>
              <a:rPr lang="en-US" dirty="0" err="1" smtClean="0"/>
              <a:t>GlobalGiving</a:t>
            </a:r>
            <a:r>
              <a:rPr lang="en-US" dirty="0" smtClean="0"/>
              <a:t> took action to remedy the situation. How many nonprofits are prepared for that kind of </a:t>
            </a:r>
            <a:r>
              <a:rPr lang="en-US" dirty="0" smtClean="0">
                <a:hlinkClick r:id="rId7"/>
              </a:rPr>
              <a:t>on-the-ground accountability</a:t>
            </a:r>
            <a:r>
              <a:rPr lang="en-US" dirty="0" smtClean="0"/>
              <a:t>?</a:t>
            </a:r>
          </a:p>
          <a:p>
            <a:r>
              <a:rPr lang="en-US" b="1" dirty="0" smtClean="0"/>
              <a:t>Value-add.</a:t>
            </a:r>
            <a:r>
              <a:rPr lang="en-US" dirty="0" smtClean="0"/>
              <a:t> Many nonprofits, in the name of fundraising expediency, have positioned themselves as low-cost intermediaries for donated funds (92% of every dollar goes straight to the children!). P2P means you no longer need the middle man. So how will nonprofits start truly communicating the value they bring to the table?</a:t>
            </a:r>
          </a:p>
          <a:p>
            <a:r>
              <a:rPr lang="en-US" dirty="0" smtClean="0"/>
              <a:t>The P2P revolution will affect foundations as well, in many of the same ways. For years foundations have been struggling to find ways to gather and incorporate feedback from the nonprofits they fund. Now that feedback will come to them directly from beneficiaries. How will program officers at Ford, Rockefeller, and Gates respond to tens of thousands of text messages from the field? Will they develop the needed listening skills to incorporate feedback that can lead to rapid learning? Or will they be slow off the mark, further eroding public trust in the role they play?</a:t>
            </a:r>
          </a:p>
          <a:p>
            <a:r>
              <a:rPr lang="en-US" dirty="0" smtClean="0"/>
              <a:t>Rapid information sharing and P2P connections have already turned several major industries upside down. Philanthropy is next. </a:t>
            </a:r>
          </a:p>
          <a:p>
            <a:endParaRPr lang="en-US" dirty="0"/>
          </a:p>
        </p:txBody>
      </p:sp>
      <p:sp>
        <p:nvSpPr>
          <p:cNvPr id="4" name="Slide Number Placeholder 3"/>
          <p:cNvSpPr>
            <a:spLocks noGrp="1"/>
          </p:cNvSpPr>
          <p:nvPr>
            <p:ph type="sldNum" sz="quarter" idx="10"/>
          </p:nvPr>
        </p:nvSpPr>
        <p:spPr/>
        <p:txBody>
          <a:bodyPr/>
          <a:lstStyle/>
          <a:p>
            <a:fld id="{C04A4BBC-2B28-4162-9BE3-931F1356B79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of social entrepreneurship is broadening our concept of the role, profiles and activities of donors. The mindset of a social entrepreneur is a bit different than your traditional donor who gives money and walks away. </a:t>
            </a:r>
          </a:p>
          <a:p>
            <a:r>
              <a:rPr lang="en-US" dirty="0" smtClean="0"/>
              <a:t>This view from Apple might offer a good understanding of the orientation of the social entrepreneur.</a:t>
            </a:r>
            <a:endParaRPr lang="en-US" dirty="0"/>
          </a:p>
        </p:txBody>
      </p:sp>
      <p:sp>
        <p:nvSpPr>
          <p:cNvPr id="4" name="Slide Number Placeholder 3"/>
          <p:cNvSpPr>
            <a:spLocks noGrp="1"/>
          </p:cNvSpPr>
          <p:nvPr>
            <p:ph type="sldNum" sz="quarter" idx="10"/>
          </p:nvPr>
        </p:nvSpPr>
        <p:spPr/>
        <p:txBody>
          <a:bodyPr/>
          <a:lstStyle/>
          <a:p>
            <a:fld id="{C04A4BBC-2B28-4162-9BE3-931F1356B79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10/28/2012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935163"/>
            <a:ext cx="4038600" cy="4389437"/>
          </a:xfrm>
        </p:spPr>
        <p:txBody>
          <a:bodyPr/>
          <a:lstStyle/>
          <a:p>
            <a:pPr lvl="0"/>
            <a:endParaRPr lang="en-US" noProof="0"/>
          </a:p>
        </p:txBody>
      </p:sp>
      <p:sp>
        <p:nvSpPr>
          <p:cNvPr id="4" name="Text Placeholder 3"/>
          <p:cNvSpPr>
            <a:spLocks noGrp="1"/>
          </p:cNvSpPr>
          <p:nvPr>
            <p:ph type="body"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2438D30-E326-47CB-81E5-5820B6FC4C45}" type="datetimeFigureOut">
              <a:rPr lang="en-US"/>
              <a:pPr>
                <a:defRPr/>
              </a:pPr>
              <a:t>10/28/2012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84529F0-74E2-4782-8F5F-37A36EE823EE}"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35163"/>
            <a:ext cx="4038600" cy="4389437"/>
          </a:xfrm>
        </p:spPr>
        <p:txBody>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fld id="{27DD0425-CD6F-4992-B6DC-BDB748129D54}" type="datetimeFigureOut">
              <a:rPr lang="en-US"/>
              <a:pPr>
                <a:defRPr/>
              </a:pPr>
              <a:t>10/28/2012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5F76DE1-B527-441C-AA27-5E3FE257CC21}"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10/28/2012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10/28/2012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10/28/2012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10/28/2012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goodreads.com/author/show/4107100.Apple_Inc_"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Five: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p:cNvSpPr>
          <p:nvPr>
            <p:ph type="title"/>
          </p:nvPr>
        </p:nvSpPr>
        <p:spPr>
          <a:xfrm>
            <a:off x="457200" y="304800"/>
            <a:ext cx="8229600" cy="1143000"/>
          </a:xfrm>
        </p:spPr>
        <p:txBody>
          <a:bodyPr/>
          <a:lstStyle/>
          <a:p>
            <a:r>
              <a:rPr lang="en-US" dirty="0" smtClean="0"/>
              <a:t>New Philanthropy</a:t>
            </a:r>
          </a:p>
        </p:txBody>
      </p:sp>
      <p:sp>
        <p:nvSpPr>
          <p:cNvPr id="409602" name="Rectangle 3"/>
          <p:cNvSpPr>
            <a:spLocks noGrp="1"/>
          </p:cNvSpPr>
          <p:nvPr>
            <p:ph type="body" sz="half" idx="2"/>
          </p:nvPr>
        </p:nvSpPr>
        <p:spPr>
          <a:xfrm>
            <a:off x="3119438" y="1935163"/>
            <a:ext cx="5567362" cy="4389437"/>
          </a:xfrm>
        </p:spPr>
        <p:txBody>
          <a:bodyPr>
            <a:normAutofit/>
          </a:bodyPr>
          <a:lstStyle/>
          <a:p>
            <a:pPr>
              <a:lnSpc>
                <a:spcPct val="90000"/>
              </a:lnSpc>
            </a:pPr>
            <a:r>
              <a:rPr lang="en-US" sz="2800" dirty="0" smtClean="0"/>
              <a:t>Generation of newly super-rich </a:t>
            </a:r>
          </a:p>
          <a:p>
            <a:pPr>
              <a:lnSpc>
                <a:spcPct val="90000"/>
              </a:lnSpc>
            </a:pPr>
            <a:r>
              <a:rPr lang="en-US" sz="2800" dirty="0" smtClean="0"/>
              <a:t>Impatient disdain for cautious and unimaginative check-writing</a:t>
            </a:r>
          </a:p>
          <a:p>
            <a:pPr>
              <a:lnSpc>
                <a:spcPct val="90000"/>
              </a:lnSpc>
            </a:pPr>
            <a:r>
              <a:rPr lang="en-US" sz="2800" dirty="0" smtClean="0"/>
              <a:t>Tackling giant issues</a:t>
            </a:r>
          </a:p>
          <a:p>
            <a:pPr>
              <a:lnSpc>
                <a:spcPct val="90000"/>
              </a:lnSpc>
            </a:pPr>
            <a:r>
              <a:rPr lang="en-US" sz="2800" dirty="0" smtClean="0"/>
              <a:t>More strategic in focus</a:t>
            </a:r>
          </a:p>
          <a:p>
            <a:pPr>
              <a:lnSpc>
                <a:spcPct val="90000"/>
              </a:lnSpc>
            </a:pPr>
            <a:r>
              <a:rPr lang="en-US" sz="2800" dirty="0" smtClean="0"/>
              <a:t>More global in approach</a:t>
            </a:r>
          </a:p>
          <a:p>
            <a:pPr>
              <a:lnSpc>
                <a:spcPct val="90000"/>
              </a:lnSpc>
            </a:pPr>
            <a:r>
              <a:rPr lang="en-US" sz="2800" dirty="0" smtClean="0"/>
              <a:t>Demands results</a:t>
            </a:r>
          </a:p>
          <a:p>
            <a:pPr>
              <a:lnSpc>
                <a:spcPct val="90000"/>
              </a:lnSpc>
            </a:pPr>
            <a:r>
              <a:rPr lang="en-US" sz="2800" dirty="0" smtClean="0"/>
              <a:t>Involves more creativity and innovation</a:t>
            </a:r>
          </a:p>
          <a:p>
            <a:pPr>
              <a:lnSpc>
                <a:spcPct val="90000"/>
              </a:lnSpc>
            </a:pPr>
            <a:r>
              <a:rPr lang="en-US" sz="2800" dirty="0" smtClean="0"/>
              <a:t>Social return on investment</a:t>
            </a:r>
          </a:p>
          <a:p>
            <a:pPr>
              <a:lnSpc>
                <a:spcPct val="90000"/>
              </a:lnSpc>
            </a:pPr>
            <a:endParaRPr lang="en-US" sz="2000" dirty="0" smtClean="0"/>
          </a:p>
        </p:txBody>
      </p:sp>
      <p:pic>
        <p:nvPicPr>
          <p:cNvPr id="409603" name="Picture 4" descr="bd10495_"/>
          <p:cNvPicPr>
            <a:picLocks noGrp="1" noChangeAspect="1" noChangeArrowheads="1"/>
          </p:cNvPicPr>
          <p:nvPr>
            <p:ph type="clipArt" sz="half" idx="1"/>
          </p:nvPr>
        </p:nvPicPr>
        <p:blipFill>
          <a:blip r:embed="rId3" cstate="print"/>
          <a:srcRect/>
          <a:stretch>
            <a:fillRect/>
          </a:stretch>
        </p:blipFill>
        <p:spPr>
          <a:xfrm>
            <a:off x="457200" y="2400300"/>
            <a:ext cx="2824163" cy="3457575"/>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p:cNvSpPr>
          <p:nvPr>
            <p:ph type="title"/>
          </p:nvPr>
        </p:nvSpPr>
        <p:spPr/>
        <p:txBody>
          <a:bodyPr>
            <a:normAutofit fontScale="90000"/>
          </a:bodyPr>
          <a:lstStyle/>
          <a:p>
            <a:r>
              <a:rPr lang="en-US" smtClean="0"/>
              <a:t>Trends Impacting Fundraising (cont.)</a:t>
            </a:r>
          </a:p>
        </p:txBody>
      </p:sp>
      <p:sp>
        <p:nvSpPr>
          <p:cNvPr id="412674" name="Rectangle 3"/>
          <p:cNvSpPr>
            <a:spLocks noGrp="1"/>
          </p:cNvSpPr>
          <p:nvPr>
            <p:ph type="body" idx="1"/>
          </p:nvPr>
        </p:nvSpPr>
        <p:spPr/>
        <p:txBody>
          <a:bodyPr/>
          <a:lstStyle/>
          <a:p>
            <a:r>
              <a:rPr lang="en-US" dirty="0" smtClean="0">
                <a:solidFill>
                  <a:srgbClr val="FF0000"/>
                </a:solidFill>
              </a:rPr>
              <a:t>Focus on outcomes</a:t>
            </a:r>
          </a:p>
          <a:p>
            <a:r>
              <a:rPr lang="en-US" dirty="0" smtClean="0"/>
              <a:t>Recession and economic conditions</a:t>
            </a:r>
          </a:p>
          <a:p>
            <a:r>
              <a:rPr lang="en-US" dirty="0" smtClean="0"/>
              <a:t>Devolution</a:t>
            </a:r>
          </a:p>
          <a:p>
            <a:r>
              <a:rPr lang="en-US" dirty="0" smtClean="0">
                <a:solidFill>
                  <a:srgbClr val="FF0000"/>
                </a:solidFill>
              </a:rPr>
              <a:t>Strategic partnerships</a:t>
            </a:r>
          </a:p>
          <a:p>
            <a:r>
              <a:rPr lang="en-US" dirty="0" smtClean="0"/>
              <a:t>Ethics oversight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Outcomes</a:t>
            </a:r>
            <a:endParaRPr lang="en-US" dirty="0"/>
          </a:p>
        </p:txBody>
      </p:sp>
      <p:sp>
        <p:nvSpPr>
          <p:cNvPr id="3" name="Content Placeholder 2"/>
          <p:cNvSpPr>
            <a:spLocks noGrp="1"/>
          </p:cNvSpPr>
          <p:nvPr>
            <p:ph sz="half" idx="1"/>
          </p:nvPr>
        </p:nvSpPr>
        <p:spPr/>
        <p:txBody>
          <a:bodyPr/>
          <a:lstStyle/>
          <a:p>
            <a:r>
              <a:rPr lang="en-US" dirty="0" err="1" smtClean="0"/>
              <a:t>Guidestar</a:t>
            </a:r>
            <a:r>
              <a:rPr lang="en-US" dirty="0" smtClean="0"/>
              <a:t> Example</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86200" y="1524000"/>
            <a:ext cx="5257800" cy="5105400"/>
          </a:xfrm>
        </p:spPr>
      </p:pic>
    </p:spTree>
    <p:extLst>
      <p:ext uri="{BB962C8B-B14F-4D97-AF65-F5344CB8AC3E}">
        <p14:creationId xmlns:p14="http://schemas.microsoft.com/office/powerpoint/2010/main" val="279179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Partnerships</a:t>
            </a:r>
            <a:endParaRPr lang="en-US" dirty="0"/>
          </a:p>
        </p:txBody>
      </p:sp>
      <p:sp>
        <p:nvSpPr>
          <p:cNvPr id="3" name="Content Placeholder 2"/>
          <p:cNvSpPr>
            <a:spLocks noGrp="1"/>
          </p:cNvSpPr>
          <p:nvPr>
            <p:ph idx="1"/>
          </p:nvPr>
        </p:nvSpPr>
        <p:spPr/>
        <p:txBody>
          <a:bodyPr>
            <a:normAutofit/>
          </a:bodyPr>
          <a:lstStyle/>
          <a:p>
            <a:r>
              <a:rPr lang="en-US" dirty="0" smtClean="0"/>
              <a:t>Cause-related marketing campaigns</a:t>
            </a:r>
          </a:p>
          <a:p>
            <a:r>
              <a:rPr lang="en-US" dirty="0"/>
              <a:t>Example: Subaru Share the Love Campaign </a:t>
            </a:r>
          </a:p>
          <a:p>
            <a:pPr lvl="1"/>
            <a:r>
              <a:rPr lang="en-US" dirty="0" smtClean="0"/>
              <a:t>Benefits: American </a:t>
            </a:r>
            <a:r>
              <a:rPr lang="en-US" dirty="0"/>
              <a:t>Society for the Prevention of Cruelty to Animals, Make-A-Wish, and the Meals on Wheels Association of </a:t>
            </a:r>
            <a:r>
              <a:rPr lang="en-US" dirty="0" smtClean="0"/>
              <a:t>America</a:t>
            </a:r>
          </a:p>
          <a:p>
            <a:pPr lvl="1"/>
            <a:endParaRPr lang="en-US" dirty="0"/>
          </a:p>
        </p:txBody>
      </p:sp>
    </p:spTree>
    <p:extLst>
      <p:ext uri="{BB962C8B-B14F-4D97-AF65-F5344CB8AC3E}">
        <p14:creationId xmlns:p14="http://schemas.microsoft.com/office/powerpoint/2010/main" val="419760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Determining Who Will Give: Prospect Research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877976"/>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81200" y="2057400"/>
            <a:ext cx="5257800" cy="707886"/>
          </a:xfrm>
          <a:prstGeom prst="rect">
            <a:avLst/>
          </a:prstGeom>
          <a:noFill/>
        </p:spPr>
        <p:txBody>
          <a:bodyPr wrap="square" rtlCol="0">
            <a:spAutoFit/>
          </a:bodyPr>
          <a:lstStyle/>
          <a:p>
            <a:pPr algn="ctr"/>
            <a:r>
              <a:rPr lang="en-US" sz="4000" b="1" dirty="0" smtClean="0"/>
              <a:t>Determining:</a:t>
            </a:r>
            <a:endParaRPr lang="en-US" sz="4000" b="1" dirty="0"/>
          </a:p>
        </p:txBody>
      </p:sp>
    </p:spTree>
    <p:extLst>
      <p:ext uri="{BB962C8B-B14F-4D97-AF65-F5344CB8AC3E}">
        <p14:creationId xmlns:p14="http://schemas.microsoft.com/office/powerpoint/2010/main" val="1817721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your youth organization,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7719720"/>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81200" y="2057400"/>
            <a:ext cx="5257800" cy="707886"/>
          </a:xfrm>
          <a:prstGeom prst="rect">
            <a:avLst/>
          </a:prstGeom>
          <a:noFill/>
        </p:spPr>
        <p:txBody>
          <a:bodyPr wrap="square" rtlCol="0">
            <a:spAutoFit/>
          </a:bodyPr>
          <a:lstStyle/>
          <a:p>
            <a:pPr algn="ctr"/>
            <a:r>
              <a:rPr lang="en-US" sz="4000" b="1" dirty="0" smtClean="0"/>
              <a:t>Who had:</a:t>
            </a:r>
            <a:endParaRPr lang="en-US" sz="4000" b="1" dirty="0"/>
          </a:p>
        </p:txBody>
      </p:sp>
    </p:spTree>
    <p:extLst>
      <p:ext uri="{BB962C8B-B14F-4D97-AF65-F5344CB8AC3E}">
        <p14:creationId xmlns:p14="http://schemas.microsoft.com/office/powerpoint/2010/main" val="338794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4245864"/>
          </a:xfrm>
        </p:spPr>
        <p:txBody>
          <a:bodyPr/>
          <a:lstStyle/>
          <a:p>
            <a:r>
              <a:rPr lang="en-US" dirty="0" smtClean="0"/>
              <a:t>What are some of the tried and true principles that guide fundraising practice?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p:cNvSpPr>
          <p:nvPr>
            <p:ph type="title"/>
          </p:nvPr>
        </p:nvSpPr>
        <p:spPr>
          <a:xfrm>
            <a:off x="457200" y="381000"/>
            <a:ext cx="8229600" cy="608012"/>
          </a:xfrm>
        </p:spPr>
        <p:txBody>
          <a:bodyPr>
            <a:normAutofit fontScale="90000"/>
          </a:bodyPr>
          <a:lstStyle/>
          <a:p>
            <a:r>
              <a:rPr lang="en-US" dirty="0" smtClean="0"/>
              <a:t>Principles of Fundraising</a:t>
            </a:r>
          </a:p>
        </p:txBody>
      </p:sp>
      <p:sp>
        <p:nvSpPr>
          <p:cNvPr id="415746" name="Rectangle 3"/>
          <p:cNvSpPr>
            <a:spLocks noGrp="1"/>
          </p:cNvSpPr>
          <p:nvPr>
            <p:ph type="body" idx="1"/>
          </p:nvPr>
        </p:nvSpPr>
        <p:spPr/>
        <p:txBody>
          <a:bodyPr/>
          <a:lstStyle/>
          <a:p>
            <a:r>
              <a:rPr lang="en-US" smtClean="0"/>
              <a:t>Principle 1:</a:t>
            </a:r>
          </a:p>
          <a:p>
            <a:pPr lvl="1"/>
            <a:r>
              <a:rPr lang="en-US" smtClean="0"/>
              <a:t>People give to people to help people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1</a:t>
            </a:r>
            <a:endParaRPr lang="en-US" dirty="0"/>
          </a:p>
        </p:txBody>
      </p:sp>
      <p:sp>
        <p:nvSpPr>
          <p:cNvPr id="3" name="Content Placeholder 2"/>
          <p:cNvSpPr>
            <a:spLocks noGrp="1"/>
          </p:cNvSpPr>
          <p:nvPr>
            <p:ph sz="half" idx="1"/>
          </p:nvPr>
        </p:nvSpPr>
        <p:spPr/>
        <p:txBody>
          <a:bodyPr/>
          <a:lstStyle/>
          <a:p>
            <a:r>
              <a:rPr lang="en-US" dirty="0" smtClean="0"/>
              <a:t>People give…….</a:t>
            </a:r>
          </a:p>
          <a:p>
            <a:pPr lvl="1"/>
            <a:r>
              <a:rPr lang="en-US" dirty="0"/>
              <a:t> </a:t>
            </a:r>
            <a:r>
              <a:rPr lang="en-US" i="1" dirty="0" smtClean="0"/>
              <a:t>Behind every gift is the       decision of an individual</a:t>
            </a:r>
          </a:p>
          <a:p>
            <a:r>
              <a:rPr lang="en-US" dirty="0" smtClean="0"/>
              <a:t>To people…….</a:t>
            </a:r>
          </a:p>
          <a:p>
            <a:pPr lvl="1"/>
            <a:r>
              <a:rPr lang="en-US" i="1" dirty="0" smtClean="0"/>
              <a:t>Based on some personal linkage</a:t>
            </a:r>
          </a:p>
          <a:p>
            <a:r>
              <a:rPr lang="en-US" dirty="0" smtClean="0"/>
              <a:t>To help people.</a:t>
            </a:r>
          </a:p>
          <a:p>
            <a:pPr lvl="1"/>
            <a:r>
              <a:rPr lang="en-US" i="1" dirty="0" smtClean="0"/>
              <a:t>Not to institutions or their overheads, but to human needs</a:t>
            </a:r>
            <a:endParaRPr lang="en-US" i="1" dirty="0"/>
          </a:p>
        </p:txBody>
      </p:sp>
      <p:pic>
        <p:nvPicPr>
          <p:cNvPr id="9219" name="Picture 3" descr="C:\Users\Julie\AppData\Local\Microsoft\Windows\Temporary Internet Files\Content.IE5\IVKRRS8D\MC9003831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81200"/>
            <a:ext cx="3581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9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Grp="1"/>
          </p:cNvSpPr>
          <p:nvPr>
            <p:ph type="title"/>
          </p:nvPr>
        </p:nvSpPr>
        <p:spPr>
          <a:xfrm>
            <a:off x="533400" y="381000"/>
            <a:ext cx="8229600" cy="608012"/>
          </a:xfrm>
        </p:spPr>
        <p:txBody>
          <a:bodyPr>
            <a:normAutofit fontScale="90000"/>
          </a:bodyPr>
          <a:lstStyle/>
          <a:p>
            <a:r>
              <a:rPr lang="en-US" dirty="0" smtClean="0"/>
              <a:t>Principles of Fundraising</a:t>
            </a:r>
          </a:p>
        </p:txBody>
      </p:sp>
      <p:sp>
        <p:nvSpPr>
          <p:cNvPr id="416770" name="Rectangle 3"/>
          <p:cNvSpPr>
            <a:spLocks noGrp="1"/>
          </p:cNvSpPr>
          <p:nvPr>
            <p:ph type="body" idx="1"/>
          </p:nvPr>
        </p:nvSpPr>
        <p:spPr/>
        <p:txBody>
          <a:bodyPr/>
          <a:lstStyle/>
          <a:p>
            <a:r>
              <a:rPr lang="en-US" smtClean="0"/>
              <a:t>Principle 2:</a:t>
            </a:r>
          </a:p>
          <a:p>
            <a:pPr lvl="1"/>
            <a:r>
              <a:rPr lang="en-US" smtClean="0"/>
              <a:t>People give relative to their means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2895600" y="1484808"/>
            <a:ext cx="6096000" cy="5373192"/>
          </a:xfrm>
        </p:spPr>
      </p:pic>
      <p:sp>
        <p:nvSpPr>
          <p:cNvPr id="7" name="Text Placeholder 6"/>
          <p:cNvSpPr>
            <a:spLocks noGrp="1"/>
          </p:cNvSpPr>
          <p:nvPr>
            <p:ph type="body" sz="half" idx="2"/>
          </p:nvPr>
        </p:nvSpPr>
        <p:spPr>
          <a:xfrm>
            <a:off x="0" y="1981200"/>
            <a:ext cx="3048000" cy="3953016"/>
          </a:xfrm>
        </p:spPr>
        <p:txBody>
          <a:bodyPr>
            <a:normAutofit/>
          </a:bodyPr>
          <a:lstStyle/>
          <a:p>
            <a:pPr marL="342900" indent="-342900">
              <a:buFont typeface="Arial" pitchFamily="34" charset="0"/>
              <a:buChar char="•"/>
            </a:pPr>
            <a:r>
              <a:rPr lang="en-US" sz="2400" dirty="0" smtClean="0"/>
              <a:t>Trends </a:t>
            </a:r>
            <a:r>
              <a:rPr lang="en-US" sz="2400" dirty="0"/>
              <a:t>in </a:t>
            </a:r>
            <a:r>
              <a:rPr lang="en-US" sz="2400" dirty="0" smtClean="0"/>
              <a:t>Fundraising</a:t>
            </a:r>
            <a:endParaRPr lang="en-US" sz="2400" dirty="0"/>
          </a:p>
          <a:p>
            <a:pPr marL="342900" indent="-342900">
              <a:buFont typeface="Arial" pitchFamily="34" charset="0"/>
              <a:buChar char="•"/>
            </a:pPr>
            <a:r>
              <a:rPr lang="en-US" sz="2400" dirty="0"/>
              <a:t>Five Principles of Fundraising</a:t>
            </a:r>
          </a:p>
          <a:p>
            <a:pPr marL="342900" indent="-342900">
              <a:buFont typeface="Arial" pitchFamily="34" charset="0"/>
              <a:buChar char="•"/>
            </a:pPr>
            <a:r>
              <a:rPr lang="en-US" sz="2400" dirty="0"/>
              <a:t>Giving Pyramid and </a:t>
            </a:r>
            <a:r>
              <a:rPr lang="en-US" sz="2400" dirty="0" err="1"/>
              <a:t>Bullseye</a:t>
            </a:r>
            <a:endParaRPr lang="en-US" sz="2400" dirty="0"/>
          </a:p>
          <a:p>
            <a:pPr marL="342900" indent="-342900">
              <a:buFont typeface="Arial" pitchFamily="34" charset="0"/>
              <a:buChar char="•"/>
            </a:pPr>
            <a:r>
              <a:rPr lang="en-US" sz="2400" dirty="0" smtClean="0"/>
              <a:t>Relationship </a:t>
            </a:r>
            <a:r>
              <a:rPr lang="en-US" sz="2400" dirty="0"/>
              <a:t>Management with </a:t>
            </a:r>
            <a:r>
              <a:rPr lang="en-US" sz="2400" dirty="0" smtClean="0"/>
              <a:t>Donors</a:t>
            </a:r>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are NEVER………….</a:t>
            </a:r>
            <a:endParaRPr lang="en-US" dirty="0"/>
          </a:p>
        </p:txBody>
      </p:sp>
      <p:sp>
        <p:nvSpPr>
          <p:cNvPr id="3" name="Content Placeholder 2"/>
          <p:cNvSpPr>
            <a:spLocks noGrp="1"/>
          </p:cNvSpPr>
          <p:nvPr>
            <p:ph sz="half" idx="1"/>
          </p:nvPr>
        </p:nvSpPr>
        <p:spPr/>
        <p:txBody>
          <a:bodyPr>
            <a:normAutofit/>
          </a:bodyPr>
          <a:lstStyle/>
          <a:p>
            <a:r>
              <a:rPr lang="en-US" sz="3600" dirty="0" smtClean="0"/>
              <a:t>One size fits all!!!!!!!</a:t>
            </a:r>
          </a:p>
          <a:p>
            <a:r>
              <a:rPr lang="en-US" sz="3600" dirty="0" smtClean="0"/>
              <a:t>So, personalize the ask amount.</a:t>
            </a:r>
            <a:endParaRPr lang="en-US" sz="3600" dirty="0"/>
          </a:p>
        </p:txBody>
      </p:sp>
      <p:sp>
        <p:nvSpPr>
          <p:cNvPr id="7" name="Content Placeholder 6"/>
          <p:cNvSpPr>
            <a:spLocks noGrp="1"/>
          </p:cNvSpPr>
          <p:nvPr>
            <p:ph sz="half" idx="2"/>
          </p:nvPr>
        </p:nvSpPr>
        <p:spPr/>
        <p:txBody>
          <a:bodyPr/>
          <a:lstStyle/>
          <a:p>
            <a:endParaRPr lang="en-US"/>
          </a:p>
        </p:txBody>
      </p:sp>
      <p:pic>
        <p:nvPicPr>
          <p:cNvPr id="10242" name="Picture 2" descr="C:\Users\Julie\AppData\Local\Microsoft\Windows\Temporary Internet Files\Content.IE5\IAIH7XO0\MP9004276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572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90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p:cNvSpPr>
          <p:nvPr>
            <p:ph type="title"/>
          </p:nvPr>
        </p:nvSpPr>
        <p:spPr>
          <a:xfrm>
            <a:off x="457200" y="457200"/>
            <a:ext cx="8229600" cy="608012"/>
          </a:xfrm>
        </p:spPr>
        <p:txBody>
          <a:bodyPr>
            <a:normAutofit fontScale="90000"/>
          </a:bodyPr>
          <a:lstStyle/>
          <a:p>
            <a:r>
              <a:rPr lang="en-US" dirty="0" smtClean="0"/>
              <a:t>Principles of Fundraising</a:t>
            </a:r>
          </a:p>
        </p:txBody>
      </p:sp>
      <p:sp>
        <p:nvSpPr>
          <p:cNvPr id="417794" name="Rectangle 3"/>
          <p:cNvSpPr>
            <a:spLocks noGrp="1"/>
          </p:cNvSpPr>
          <p:nvPr>
            <p:ph type="body" idx="1"/>
          </p:nvPr>
        </p:nvSpPr>
        <p:spPr/>
        <p:txBody>
          <a:bodyPr/>
          <a:lstStyle/>
          <a:p>
            <a:r>
              <a:rPr lang="en-US" dirty="0" smtClean="0"/>
              <a:t>Principle 3:</a:t>
            </a:r>
          </a:p>
          <a:p>
            <a:pPr lvl="1"/>
            <a:r>
              <a:rPr lang="en-US" dirty="0" smtClean="0"/>
              <a:t>Those closest must set the pace.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a:xfrm>
            <a:off x="419100" y="533400"/>
            <a:ext cx="8229600" cy="608012"/>
          </a:xfrm>
        </p:spPr>
        <p:txBody>
          <a:bodyPr>
            <a:normAutofit fontScale="90000"/>
          </a:bodyPr>
          <a:lstStyle/>
          <a:p>
            <a:pPr>
              <a:defRPr/>
            </a:pPr>
            <a:r>
              <a:rPr lang="en-US" dirty="0" smtClean="0"/>
              <a:t>The Giving </a:t>
            </a:r>
            <a:r>
              <a:rPr lang="en-US" dirty="0" err="1" smtClean="0"/>
              <a:t>Bullseye</a:t>
            </a:r>
            <a:endParaRPr lang="en-US" dirty="0" smtClean="0"/>
          </a:p>
        </p:txBody>
      </p:sp>
      <p:sp>
        <p:nvSpPr>
          <p:cNvPr id="421890" name="AutoShape 3"/>
          <p:cNvSpPr>
            <a:spLocks noChangeArrowheads="1"/>
          </p:cNvSpPr>
          <p:nvPr/>
        </p:nvSpPr>
        <p:spPr bwMode="auto">
          <a:xfrm>
            <a:off x="2971800" y="2438400"/>
            <a:ext cx="3962400" cy="3886200"/>
          </a:xfrm>
          <a:custGeom>
            <a:avLst/>
            <a:gdLst>
              <a:gd name="T0" fmla="*/ 363440094 w 21600"/>
              <a:gd name="T1" fmla="*/ 0 h 21600"/>
              <a:gd name="T2" fmla="*/ 106440895 w 21600"/>
              <a:gd name="T3" fmla="*/ 102386265 h 21600"/>
              <a:gd name="T4" fmla="*/ 0 w 21600"/>
              <a:gd name="T5" fmla="*/ 349596039 h 21600"/>
              <a:gd name="T6" fmla="*/ 106440895 w 21600"/>
              <a:gd name="T7" fmla="*/ 596805857 h 21600"/>
              <a:gd name="T8" fmla="*/ 363440094 w 21600"/>
              <a:gd name="T9" fmla="*/ 699192077 h 21600"/>
              <a:gd name="T10" fmla="*/ 620439155 w 21600"/>
              <a:gd name="T11" fmla="*/ 596805857 h 21600"/>
              <a:gd name="T12" fmla="*/ 726880187 w 21600"/>
              <a:gd name="T13" fmla="*/ 349596039 h 21600"/>
              <a:gd name="T14" fmla="*/ 620439155 w 21600"/>
              <a:gd name="T15" fmla="*/ 1023862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9" y="10800"/>
                </a:moveTo>
                <a:cubicBezTo>
                  <a:pt x="1869" y="15732"/>
                  <a:pt x="5868" y="19731"/>
                  <a:pt x="10800" y="19731"/>
                </a:cubicBezTo>
                <a:cubicBezTo>
                  <a:pt x="15732" y="19731"/>
                  <a:pt x="19731" y="15732"/>
                  <a:pt x="19731" y="10800"/>
                </a:cubicBezTo>
                <a:cubicBezTo>
                  <a:pt x="19731" y="5868"/>
                  <a:pt x="15732" y="1869"/>
                  <a:pt x="10800" y="1869"/>
                </a:cubicBezTo>
                <a:cubicBezTo>
                  <a:pt x="5868" y="1869"/>
                  <a:pt x="1869" y="5868"/>
                  <a:pt x="1869" y="10800"/>
                </a:cubicBezTo>
                <a:close/>
              </a:path>
            </a:pathLst>
          </a:cu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421891" name="AutoShape 4"/>
          <p:cNvSpPr>
            <a:spLocks noChangeArrowheads="1"/>
          </p:cNvSpPr>
          <p:nvPr/>
        </p:nvSpPr>
        <p:spPr bwMode="auto">
          <a:xfrm>
            <a:off x="3733800" y="3200400"/>
            <a:ext cx="2514600" cy="2362200"/>
          </a:xfrm>
          <a:custGeom>
            <a:avLst/>
            <a:gdLst>
              <a:gd name="T0" fmla="*/ 146370680 w 21600"/>
              <a:gd name="T1" fmla="*/ 0 h 21600"/>
              <a:gd name="T2" fmla="*/ 42867643 w 21600"/>
              <a:gd name="T3" fmla="*/ 37828993 h 21600"/>
              <a:gd name="T4" fmla="*/ 0 w 21600"/>
              <a:gd name="T5" fmla="*/ 129166416 h 21600"/>
              <a:gd name="T6" fmla="*/ 42867643 w 21600"/>
              <a:gd name="T7" fmla="*/ 220503799 h 21600"/>
              <a:gd name="T8" fmla="*/ 146370680 w 21600"/>
              <a:gd name="T9" fmla="*/ 258332833 h 21600"/>
              <a:gd name="T10" fmla="*/ 249873733 w 21600"/>
              <a:gd name="T11" fmla="*/ 220503799 h 21600"/>
              <a:gd name="T12" fmla="*/ 292741361 w 21600"/>
              <a:gd name="T13" fmla="*/ 129166416 h 21600"/>
              <a:gd name="T14" fmla="*/ 249873733 w 21600"/>
              <a:gd name="T15" fmla="*/ 3782899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59" y="10800"/>
                </a:moveTo>
                <a:cubicBezTo>
                  <a:pt x="3259" y="14965"/>
                  <a:pt x="6635" y="18341"/>
                  <a:pt x="10800" y="18341"/>
                </a:cubicBezTo>
                <a:cubicBezTo>
                  <a:pt x="14965" y="18341"/>
                  <a:pt x="18341" y="14965"/>
                  <a:pt x="18341" y="10800"/>
                </a:cubicBezTo>
                <a:cubicBezTo>
                  <a:pt x="18341" y="6635"/>
                  <a:pt x="14965" y="3259"/>
                  <a:pt x="10800" y="3259"/>
                </a:cubicBezTo>
                <a:cubicBezTo>
                  <a:pt x="6635" y="3259"/>
                  <a:pt x="3259" y="6635"/>
                  <a:pt x="3259" y="10800"/>
                </a:cubicBezTo>
                <a:close/>
              </a:path>
            </a:pathLst>
          </a:cu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421892" name="AutoShape 5"/>
          <p:cNvSpPr>
            <a:spLocks noChangeArrowheads="1"/>
          </p:cNvSpPr>
          <p:nvPr/>
        </p:nvSpPr>
        <p:spPr bwMode="auto">
          <a:xfrm>
            <a:off x="4419600" y="3886200"/>
            <a:ext cx="1143000" cy="1066800"/>
          </a:xfrm>
          <a:custGeom>
            <a:avLst/>
            <a:gdLst>
              <a:gd name="T0" fmla="*/ 30241877 w 21600"/>
              <a:gd name="T1" fmla="*/ 0 h 21600"/>
              <a:gd name="T2" fmla="*/ 8856927 w 21600"/>
              <a:gd name="T3" fmla="*/ 7715384 h 21600"/>
              <a:gd name="T4" fmla="*/ 0 w 21600"/>
              <a:gd name="T5" fmla="*/ 26344036 h 21600"/>
              <a:gd name="T6" fmla="*/ 8856927 w 21600"/>
              <a:gd name="T7" fmla="*/ 44972679 h 21600"/>
              <a:gd name="T8" fmla="*/ 30241877 w 21600"/>
              <a:gd name="T9" fmla="*/ 52688072 h 21600"/>
              <a:gd name="T10" fmla="*/ 51626817 w 21600"/>
              <a:gd name="T11" fmla="*/ 44972679 h 21600"/>
              <a:gd name="T12" fmla="*/ 60483755 w 21600"/>
              <a:gd name="T13" fmla="*/ 26344036 h 21600"/>
              <a:gd name="T14" fmla="*/ 51626817 w 21600"/>
              <a:gd name="T15" fmla="*/ 771538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421893" name="Line 6"/>
          <p:cNvSpPr>
            <a:spLocks noChangeShapeType="1"/>
          </p:cNvSpPr>
          <p:nvPr/>
        </p:nvSpPr>
        <p:spPr bwMode="auto">
          <a:xfrm flipV="1">
            <a:off x="5029200" y="2438400"/>
            <a:ext cx="1524000" cy="1828800"/>
          </a:xfrm>
          <a:prstGeom prst="line">
            <a:avLst/>
          </a:prstGeom>
          <a:noFill/>
          <a:ln w="28575">
            <a:solidFill>
              <a:srgbClr val="FF0000"/>
            </a:solidFill>
            <a:round/>
            <a:headEnd type="oval" w="med" len="med"/>
            <a:tailEnd type="oval" w="med" len="med"/>
          </a:ln>
        </p:spPr>
        <p:txBody>
          <a:bodyPr wrap="none"/>
          <a:lstStyle/>
          <a:p>
            <a:pPr fontAlgn="base">
              <a:spcBef>
                <a:spcPct val="0"/>
              </a:spcBef>
              <a:spcAft>
                <a:spcPct val="0"/>
              </a:spcAft>
            </a:pPr>
            <a:endParaRPr lang="en-US" dirty="0">
              <a:solidFill>
                <a:srgbClr val="FF0066"/>
              </a:solidFill>
              <a:latin typeface="Arial" charset="0"/>
            </a:endParaRPr>
          </a:p>
        </p:txBody>
      </p:sp>
      <p:sp>
        <p:nvSpPr>
          <p:cNvPr id="421894" name="Line 7"/>
          <p:cNvSpPr>
            <a:spLocks noChangeShapeType="1"/>
          </p:cNvSpPr>
          <p:nvPr/>
        </p:nvSpPr>
        <p:spPr bwMode="auto">
          <a:xfrm flipV="1">
            <a:off x="5410200" y="2590800"/>
            <a:ext cx="1524000" cy="1828800"/>
          </a:xfrm>
          <a:prstGeom prst="line">
            <a:avLst/>
          </a:prstGeom>
          <a:noFill/>
          <a:ln w="28575">
            <a:solidFill>
              <a:srgbClr val="C00000"/>
            </a:solidFill>
            <a:round/>
            <a:headEnd type="oval" w="med" len="med"/>
            <a:tailEnd type="oval" w="med" len="med"/>
          </a:ln>
        </p:spPr>
        <p:txBody>
          <a:bodyPr wrap="none"/>
          <a:lstStyle/>
          <a:p>
            <a:pPr fontAlgn="base">
              <a:spcBef>
                <a:spcPct val="0"/>
              </a:spcBef>
              <a:spcAft>
                <a:spcPct val="0"/>
              </a:spcAft>
            </a:pPr>
            <a:endParaRPr lang="en-US">
              <a:solidFill>
                <a:prstClr val="black"/>
              </a:solidFill>
              <a:latin typeface="Arial" charset="0"/>
            </a:endParaRPr>
          </a:p>
        </p:txBody>
      </p:sp>
      <p:sp>
        <p:nvSpPr>
          <p:cNvPr id="421895" name="Line 8"/>
          <p:cNvSpPr>
            <a:spLocks noChangeShapeType="1"/>
          </p:cNvSpPr>
          <p:nvPr/>
        </p:nvSpPr>
        <p:spPr bwMode="auto">
          <a:xfrm flipV="1">
            <a:off x="5715000" y="2743200"/>
            <a:ext cx="1524000" cy="1828800"/>
          </a:xfrm>
          <a:prstGeom prst="line">
            <a:avLst/>
          </a:prstGeom>
          <a:noFill/>
          <a:ln w="28575">
            <a:solidFill>
              <a:srgbClr val="C00000"/>
            </a:solidFill>
            <a:round/>
            <a:headEnd type="oval" w="med" len="med"/>
            <a:tailEnd type="oval" w="med" len="med"/>
          </a:ln>
        </p:spPr>
        <p:txBody>
          <a:bodyPr wrap="none"/>
          <a:lstStyle/>
          <a:p>
            <a:pPr fontAlgn="base">
              <a:spcBef>
                <a:spcPct val="0"/>
              </a:spcBef>
              <a:spcAft>
                <a:spcPct val="0"/>
              </a:spcAft>
            </a:pPr>
            <a:endParaRPr lang="en-US">
              <a:solidFill>
                <a:prstClr val="black"/>
              </a:solidFill>
              <a:latin typeface="Arial" charset="0"/>
            </a:endParaRPr>
          </a:p>
        </p:txBody>
      </p:sp>
      <p:sp>
        <p:nvSpPr>
          <p:cNvPr id="421896" name="Line 9"/>
          <p:cNvSpPr>
            <a:spLocks noChangeShapeType="1"/>
          </p:cNvSpPr>
          <p:nvPr/>
        </p:nvSpPr>
        <p:spPr bwMode="auto">
          <a:xfrm flipV="1">
            <a:off x="6019800" y="3048000"/>
            <a:ext cx="1524000" cy="1828800"/>
          </a:xfrm>
          <a:prstGeom prst="line">
            <a:avLst/>
          </a:prstGeom>
          <a:noFill/>
          <a:ln w="28575">
            <a:solidFill>
              <a:srgbClr val="C00000"/>
            </a:solidFill>
            <a:round/>
            <a:headEnd type="oval" w="med" len="med"/>
            <a:tailEnd type="oval" w="med" len="med"/>
          </a:ln>
        </p:spPr>
        <p:txBody>
          <a:bodyPr wrap="none"/>
          <a:lstStyle/>
          <a:p>
            <a:pPr fontAlgn="base">
              <a:spcBef>
                <a:spcPct val="0"/>
              </a:spcBef>
              <a:spcAft>
                <a:spcPct val="0"/>
              </a:spcAft>
            </a:pPr>
            <a:endParaRPr lang="en-US">
              <a:solidFill>
                <a:prstClr val="black"/>
              </a:solidFill>
              <a:latin typeface="Arial" charset="0"/>
            </a:endParaRPr>
          </a:p>
        </p:txBody>
      </p:sp>
      <p:sp>
        <p:nvSpPr>
          <p:cNvPr id="421897" name="Line 10"/>
          <p:cNvSpPr>
            <a:spLocks noChangeShapeType="1"/>
          </p:cNvSpPr>
          <p:nvPr/>
        </p:nvSpPr>
        <p:spPr bwMode="auto">
          <a:xfrm flipV="1">
            <a:off x="6172200" y="3352800"/>
            <a:ext cx="1524000" cy="1828800"/>
          </a:xfrm>
          <a:prstGeom prst="line">
            <a:avLst/>
          </a:prstGeom>
          <a:noFill/>
          <a:ln w="28575">
            <a:solidFill>
              <a:srgbClr val="C00000"/>
            </a:solidFill>
            <a:round/>
            <a:headEnd type="oval" w="med" len="med"/>
            <a:tailEnd type="oval" w="med" len="med"/>
          </a:ln>
        </p:spPr>
        <p:txBody>
          <a:bodyPr wrap="none"/>
          <a:lstStyle/>
          <a:p>
            <a:pPr fontAlgn="base">
              <a:spcBef>
                <a:spcPct val="0"/>
              </a:spcBef>
              <a:spcAft>
                <a:spcPct val="0"/>
              </a:spcAft>
            </a:pPr>
            <a:endParaRPr lang="en-US">
              <a:solidFill>
                <a:prstClr val="black"/>
              </a:solidFill>
              <a:latin typeface="Arial" charset="0"/>
            </a:endParaRPr>
          </a:p>
        </p:txBody>
      </p:sp>
      <p:sp>
        <p:nvSpPr>
          <p:cNvPr id="421898" name="Line 11"/>
          <p:cNvSpPr>
            <a:spLocks noChangeShapeType="1"/>
          </p:cNvSpPr>
          <p:nvPr/>
        </p:nvSpPr>
        <p:spPr bwMode="auto">
          <a:xfrm flipV="1">
            <a:off x="6553200" y="3581400"/>
            <a:ext cx="1524000" cy="1828800"/>
          </a:xfrm>
          <a:prstGeom prst="line">
            <a:avLst/>
          </a:prstGeom>
          <a:noFill/>
          <a:ln w="28575">
            <a:solidFill>
              <a:srgbClr val="C00000"/>
            </a:solidFill>
            <a:round/>
            <a:headEnd type="oval" w="med" len="med"/>
            <a:tailEnd type="oval" w="med" len="med"/>
          </a:ln>
        </p:spPr>
        <p:txBody>
          <a:bodyPr wrap="none"/>
          <a:lstStyle/>
          <a:p>
            <a:pPr fontAlgn="base">
              <a:spcBef>
                <a:spcPct val="0"/>
              </a:spcBef>
              <a:spcAft>
                <a:spcPct val="0"/>
              </a:spcAft>
            </a:pPr>
            <a:endParaRPr lang="en-US">
              <a:solidFill>
                <a:prstClr val="black"/>
              </a:solidFill>
              <a:latin typeface="Arial" charset="0"/>
            </a:endParaRPr>
          </a:p>
        </p:txBody>
      </p:sp>
      <p:sp>
        <p:nvSpPr>
          <p:cNvPr id="421899" name="Text Box 12"/>
          <p:cNvSpPr txBox="1">
            <a:spLocks noChangeArrowheads="1"/>
          </p:cNvSpPr>
          <p:nvPr/>
        </p:nvSpPr>
        <p:spPr bwMode="auto">
          <a:xfrm>
            <a:off x="6172200" y="2057400"/>
            <a:ext cx="7620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Times New Roman" pitchFamily="18" charset="0"/>
            </a:endParaRPr>
          </a:p>
        </p:txBody>
      </p:sp>
      <p:sp>
        <p:nvSpPr>
          <p:cNvPr id="421900" name="Text Box 13"/>
          <p:cNvSpPr txBox="1">
            <a:spLocks noChangeArrowheads="1"/>
          </p:cNvSpPr>
          <p:nvPr/>
        </p:nvSpPr>
        <p:spPr bwMode="auto">
          <a:xfrm>
            <a:off x="6172200" y="2133600"/>
            <a:ext cx="6858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black"/>
                </a:solidFill>
                <a:latin typeface="Impact" pitchFamily="34" charset="0"/>
              </a:rPr>
              <a:t>Board</a:t>
            </a:r>
          </a:p>
        </p:txBody>
      </p:sp>
      <p:sp>
        <p:nvSpPr>
          <p:cNvPr id="421901" name="Text Box 14"/>
          <p:cNvSpPr txBox="1">
            <a:spLocks noChangeArrowheads="1"/>
          </p:cNvSpPr>
          <p:nvPr/>
        </p:nvSpPr>
        <p:spPr bwMode="auto">
          <a:xfrm>
            <a:off x="6781800" y="2209800"/>
            <a:ext cx="8382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black"/>
                </a:solidFill>
                <a:latin typeface="Impact" pitchFamily="34" charset="0"/>
              </a:rPr>
              <a:t>Donors</a:t>
            </a:r>
          </a:p>
        </p:txBody>
      </p:sp>
      <p:sp>
        <p:nvSpPr>
          <p:cNvPr id="421902" name="Text Box 15"/>
          <p:cNvSpPr txBox="1">
            <a:spLocks noChangeArrowheads="1"/>
          </p:cNvSpPr>
          <p:nvPr/>
        </p:nvSpPr>
        <p:spPr bwMode="auto">
          <a:xfrm>
            <a:off x="7239000" y="2514600"/>
            <a:ext cx="1371600" cy="307777"/>
          </a:xfrm>
          <a:prstGeom prst="rect">
            <a:avLst/>
          </a:prstGeom>
          <a:noFill/>
          <a:ln w="9525">
            <a:noFill/>
            <a:miter lim="800000"/>
            <a:headEnd/>
            <a:tailEnd/>
          </a:ln>
        </p:spPr>
        <p:txBody>
          <a:bodyPr>
            <a:spAutoFit/>
          </a:bodyPr>
          <a:lstStyle/>
          <a:p>
            <a:pPr fontAlgn="base">
              <a:spcBef>
                <a:spcPct val="50000"/>
              </a:spcBef>
              <a:spcAft>
                <a:spcPct val="0"/>
              </a:spcAft>
            </a:pPr>
            <a:r>
              <a:rPr lang="en-US" sz="1400" dirty="0" smtClean="0">
                <a:solidFill>
                  <a:prstClr val="black"/>
                </a:solidFill>
                <a:latin typeface="Impact" pitchFamily="34" charset="0"/>
              </a:rPr>
              <a:t>Past Donors</a:t>
            </a:r>
            <a:endParaRPr lang="en-US" sz="1400" dirty="0">
              <a:solidFill>
                <a:prstClr val="black"/>
              </a:solidFill>
              <a:latin typeface="Impact" pitchFamily="34" charset="0"/>
            </a:endParaRPr>
          </a:p>
        </p:txBody>
      </p:sp>
      <p:sp>
        <p:nvSpPr>
          <p:cNvPr id="421903" name="Text Box 16"/>
          <p:cNvSpPr txBox="1">
            <a:spLocks noChangeArrowheads="1"/>
          </p:cNvSpPr>
          <p:nvPr/>
        </p:nvSpPr>
        <p:spPr bwMode="auto">
          <a:xfrm>
            <a:off x="7620000" y="2819400"/>
            <a:ext cx="15240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black"/>
                </a:solidFill>
                <a:latin typeface="Impact" pitchFamily="34" charset="0"/>
              </a:rPr>
              <a:t>Volunteers/Staff</a:t>
            </a:r>
          </a:p>
        </p:txBody>
      </p:sp>
      <p:sp>
        <p:nvSpPr>
          <p:cNvPr id="421904" name="Text Box 17"/>
          <p:cNvSpPr txBox="1">
            <a:spLocks noChangeArrowheads="1"/>
          </p:cNvSpPr>
          <p:nvPr/>
        </p:nvSpPr>
        <p:spPr bwMode="auto">
          <a:xfrm>
            <a:off x="7848600" y="3124200"/>
            <a:ext cx="12954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black"/>
                </a:solidFill>
                <a:latin typeface="Impact" pitchFamily="34" charset="0"/>
              </a:rPr>
              <a:t>Attendees</a:t>
            </a:r>
          </a:p>
        </p:txBody>
      </p:sp>
      <p:sp>
        <p:nvSpPr>
          <p:cNvPr id="421905" name="Text Box 18"/>
          <p:cNvSpPr txBox="1">
            <a:spLocks noChangeArrowheads="1"/>
          </p:cNvSpPr>
          <p:nvPr/>
        </p:nvSpPr>
        <p:spPr bwMode="auto">
          <a:xfrm>
            <a:off x="8153400" y="3429000"/>
            <a:ext cx="990600" cy="517525"/>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black"/>
                </a:solidFill>
                <a:latin typeface="Impact" pitchFamily="34" charset="0"/>
              </a:rPr>
              <a:t>The Universe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p:cNvSpPr>
          <p:nvPr>
            <p:ph type="title"/>
          </p:nvPr>
        </p:nvSpPr>
        <p:spPr>
          <a:xfrm>
            <a:off x="457200" y="533400"/>
            <a:ext cx="8229600" cy="608012"/>
          </a:xfrm>
        </p:spPr>
        <p:txBody>
          <a:bodyPr>
            <a:normAutofit fontScale="90000"/>
          </a:bodyPr>
          <a:lstStyle/>
          <a:p>
            <a:r>
              <a:rPr lang="en-US" dirty="0" smtClean="0"/>
              <a:t>Principles of Fundraising</a:t>
            </a:r>
          </a:p>
        </p:txBody>
      </p:sp>
      <p:sp>
        <p:nvSpPr>
          <p:cNvPr id="418818" name="Rectangle 3"/>
          <p:cNvSpPr>
            <a:spLocks noGrp="1"/>
          </p:cNvSpPr>
          <p:nvPr>
            <p:ph type="body" idx="1"/>
          </p:nvPr>
        </p:nvSpPr>
        <p:spPr/>
        <p:txBody>
          <a:bodyPr/>
          <a:lstStyle/>
          <a:p>
            <a:r>
              <a:rPr lang="en-US" smtClean="0"/>
              <a:t>Principle 4:</a:t>
            </a:r>
          </a:p>
          <a:p>
            <a:pPr lvl="1"/>
            <a:r>
              <a:rPr lang="en-US" smtClean="0"/>
              <a:t>Successful fundraising is the right person asking the right prospect for the right amount for the right project at the right time and in the right way.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4</a:t>
            </a:r>
            <a:endParaRPr lang="en-US" dirty="0"/>
          </a:p>
        </p:txBody>
      </p:sp>
      <p:sp>
        <p:nvSpPr>
          <p:cNvPr id="3" name="Content Placeholder 2"/>
          <p:cNvSpPr>
            <a:spLocks noGrp="1"/>
          </p:cNvSpPr>
          <p:nvPr>
            <p:ph idx="1"/>
          </p:nvPr>
        </p:nvSpPr>
        <p:spPr/>
        <p:txBody>
          <a:bodyPr/>
          <a:lstStyle/>
          <a:p>
            <a:r>
              <a:rPr lang="en-US" dirty="0" smtClean="0"/>
              <a:t>Right person= Peer, acquaintance, leader</a:t>
            </a:r>
          </a:p>
          <a:p>
            <a:r>
              <a:rPr lang="en-US" dirty="0" smtClean="0"/>
              <a:t>Right prospect = linkage, ability, interest </a:t>
            </a:r>
          </a:p>
          <a:p>
            <a:r>
              <a:rPr lang="en-US" dirty="0" smtClean="0"/>
              <a:t>Right amount = personalized request based on history and capacity</a:t>
            </a:r>
          </a:p>
          <a:p>
            <a:r>
              <a:rPr lang="en-US" dirty="0" smtClean="0"/>
              <a:t>Right project = interest of donor</a:t>
            </a:r>
          </a:p>
          <a:p>
            <a:r>
              <a:rPr lang="en-US" dirty="0" smtClean="0"/>
              <a:t>Right time = avoid conflicting requests and bad times of year</a:t>
            </a:r>
          </a:p>
          <a:p>
            <a:r>
              <a:rPr lang="en-US" dirty="0" smtClean="0"/>
              <a:t>Right way = tactic that is successful for that prospect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2083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p:cNvSpPr>
          <p:nvPr>
            <p:ph type="title"/>
          </p:nvPr>
        </p:nvSpPr>
        <p:spPr>
          <a:xfrm>
            <a:off x="457200" y="533400"/>
            <a:ext cx="8229600" cy="628650"/>
          </a:xfrm>
        </p:spPr>
        <p:txBody>
          <a:bodyPr>
            <a:normAutofit fontScale="90000"/>
          </a:bodyPr>
          <a:lstStyle/>
          <a:p>
            <a:r>
              <a:rPr lang="en-US" dirty="0" smtClean="0"/>
              <a:t>Principles of Fundraising</a:t>
            </a:r>
          </a:p>
        </p:txBody>
      </p:sp>
      <p:sp>
        <p:nvSpPr>
          <p:cNvPr id="419842" name="Rectangle 3"/>
          <p:cNvSpPr>
            <a:spLocks noGrp="1"/>
          </p:cNvSpPr>
          <p:nvPr>
            <p:ph idx="1"/>
          </p:nvPr>
        </p:nvSpPr>
        <p:spPr/>
        <p:txBody>
          <a:bodyPr/>
          <a:lstStyle/>
          <a:p>
            <a:r>
              <a:rPr lang="en-US" smtClean="0"/>
              <a:t>Principle 5:</a:t>
            </a:r>
          </a:p>
          <a:p>
            <a:pPr lvl="1"/>
            <a:r>
              <a:rPr lang="en-US" smtClean="0"/>
              <a:t>Understand the 80/20 rule.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p:nvPr>
        </p:nvSpPr>
        <p:spPr>
          <a:xfrm>
            <a:off x="381000" y="533400"/>
            <a:ext cx="8229600" cy="608012"/>
          </a:xfrm>
        </p:spPr>
        <p:txBody>
          <a:bodyPr>
            <a:normAutofit fontScale="90000"/>
          </a:bodyPr>
          <a:lstStyle/>
          <a:p>
            <a:pPr>
              <a:defRPr/>
            </a:pPr>
            <a:r>
              <a:rPr lang="en-US" dirty="0" smtClean="0"/>
              <a:t>The Giving Pyramid</a:t>
            </a:r>
          </a:p>
        </p:txBody>
      </p:sp>
      <p:sp>
        <p:nvSpPr>
          <p:cNvPr id="420866" name="AutoShape 3"/>
          <p:cNvSpPr>
            <a:spLocks noChangeArrowheads="1"/>
          </p:cNvSpPr>
          <p:nvPr/>
        </p:nvSpPr>
        <p:spPr bwMode="auto">
          <a:xfrm>
            <a:off x="2971800" y="2133600"/>
            <a:ext cx="3810000" cy="3581400"/>
          </a:xfrm>
          <a:prstGeom prst="triangle">
            <a:avLst>
              <a:gd name="adj" fmla="val 5000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420867" name="Line 4"/>
          <p:cNvSpPr>
            <a:spLocks noChangeShapeType="1"/>
          </p:cNvSpPr>
          <p:nvPr/>
        </p:nvSpPr>
        <p:spPr bwMode="auto">
          <a:xfrm>
            <a:off x="3962400" y="3810000"/>
            <a:ext cx="1828800" cy="0"/>
          </a:xfrm>
          <a:prstGeom prst="line">
            <a:avLst/>
          </a:prstGeom>
          <a:noFill/>
          <a:ln w="19050">
            <a:solidFill>
              <a:schemeClr val="bg2"/>
            </a:solidFill>
            <a:round/>
            <a:headEnd/>
            <a:tailEnd/>
          </a:ln>
        </p:spPr>
        <p:txBody>
          <a:bodyPr wrap="none"/>
          <a:lstStyle/>
          <a:p>
            <a:pPr fontAlgn="base">
              <a:spcBef>
                <a:spcPct val="0"/>
              </a:spcBef>
              <a:spcAft>
                <a:spcPct val="0"/>
              </a:spcAft>
            </a:pPr>
            <a:endParaRPr lang="en-US">
              <a:solidFill>
                <a:prstClr val="black"/>
              </a:solidFill>
              <a:latin typeface="Arial" charset="0"/>
            </a:endParaRPr>
          </a:p>
        </p:txBody>
      </p:sp>
      <p:sp>
        <p:nvSpPr>
          <p:cNvPr id="420868" name="Text Box 5"/>
          <p:cNvSpPr txBox="1">
            <a:spLocks noChangeArrowheads="1"/>
          </p:cNvSpPr>
          <p:nvPr/>
        </p:nvSpPr>
        <p:spPr bwMode="auto">
          <a:xfrm>
            <a:off x="4419600" y="3200400"/>
            <a:ext cx="990600" cy="517525"/>
          </a:xfrm>
          <a:prstGeom prst="rect">
            <a:avLst/>
          </a:prstGeom>
          <a:noFill/>
          <a:ln w="9525">
            <a:noFill/>
            <a:miter lim="800000"/>
            <a:headEnd/>
            <a:tailEnd/>
          </a:ln>
        </p:spPr>
        <p:txBody>
          <a:bodyPr>
            <a:spAutoFit/>
          </a:bodyPr>
          <a:lstStyle/>
          <a:p>
            <a:pPr algn="ctr" fontAlgn="base">
              <a:spcBef>
                <a:spcPct val="50000"/>
              </a:spcBef>
              <a:spcAft>
                <a:spcPct val="0"/>
              </a:spcAft>
            </a:pPr>
            <a:r>
              <a:rPr lang="en-US" sz="1400">
                <a:solidFill>
                  <a:srgbClr val="DBF5F9"/>
                </a:solidFill>
                <a:latin typeface="Impact" pitchFamily="34" charset="0"/>
              </a:rPr>
              <a:t>Major Giving</a:t>
            </a:r>
            <a:endParaRPr lang="en-US" sz="3600">
              <a:solidFill>
                <a:srgbClr val="DBF5F9"/>
              </a:solidFill>
              <a:latin typeface="Impact" pitchFamily="34" charset="0"/>
            </a:endParaRPr>
          </a:p>
        </p:txBody>
      </p:sp>
      <p:sp>
        <p:nvSpPr>
          <p:cNvPr id="420869" name="Text Box 6"/>
          <p:cNvSpPr txBox="1">
            <a:spLocks noChangeArrowheads="1"/>
          </p:cNvSpPr>
          <p:nvPr/>
        </p:nvSpPr>
        <p:spPr bwMode="auto">
          <a:xfrm>
            <a:off x="4343400" y="4419600"/>
            <a:ext cx="1066800" cy="641350"/>
          </a:xfrm>
          <a:prstGeom prst="rect">
            <a:avLst/>
          </a:prstGeom>
          <a:noFill/>
          <a:ln w="9525">
            <a:noFill/>
            <a:miter lim="800000"/>
            <a:headEnd/>
            <a:tailEnd/>
          </a:ln>
        </p:spPr>
        <p:txBody>
          <a:bodyPr>
            <a:spAutoFit/>
          </a:bodyPr>
          <a:lstStyle/>
          <a:p>
            <a:pPr fontAlgn="base">
              <a:spcBef>
                <a:spcPct val="50000"/>
              </a:spcBef>
              <a:spcAft>
                <a:spcPct val="0"/>
              </a:spcAft>
            </a:pPr>
            <a:endParaRPr lang="en-US" sz="3600">
              <a:solidFill>
                <a:prstClr val="black"/>
              </a:solidFill>
              <a:latin typeface="Times New Roman" pitchFamily="18" charset="0"/>
            </a:endParaRPr>
          </a:p>
        </p:txBody>
      </p:sp>
      <p:sp>
        <p:nvSpPr>
          <p:cNvPr id="420870" name="Text Box 7"/>
          <p:cNvSpPr txBox="1">
            <a:spLocks noChangeArrowheads="1"/>
          </p:cNvSpPr>
          <p:nvPr/>
        </p:nvSpPr>
        <p:spPr bwMode="auto">
          <a:xfrm>
            <a:off x="4343400" y="4343400"/>
            <a:ext cx="1143000" cy="822325"/>
          </a:xfrm>
          <a:prstGeom prst="rect">
            <a:avLst/>
          </a:prstGeom>
          <a:noFill/>
          <a:ln w="9525">
            <a:noFill/>
            <a:miter lim="800000"/>
            <a:headEnd/>
            <a:tailEnd/>
          </a:ln>
        </p:spPr>
        <p:txBody>
          <a:bodyPr>
            <a:spAutoFit/>
          </a:bodyPr>
          <a:lstStyle/>
          <a:p>
            <a:pPr algn="ctr" fontAlgn="base">
              <a:spcBef>
                <a:spcPct val="50000"/>
              </a:spcBef>
              <a:spcAft>
                <a:spcPct val="0"/>
              </a:spcAft>
            </a:pPr>
            <a:r>
              <a:rPr lang="en-US" sz="2400">
                <a:solidFill>
                  <a:srgbClr val="DBF5F9"/>
                </a:solidFill>
                <a:latin typeface="Impact" pitchFamily="34" charset="0"/>
              </a:rPr>
              <a:t>Annual Giving</a:t>
            </a:r>
          </a:p>
        </p:txBody>
      </p:sp>
      <p:sp>
        <p:nvSpPr>
          <p:cNvPr id="420871" name="Line 8"/>
          <p:cNvSpPr>
            <a:spLocks noChangeShapeType="1"/>
          </p:cNvSpPr>
          <p:nvPr/>
        </p:nvSpPr>
        <p:spPr bwMode="auto">
          <a:xfrm>
            <a:off x="4419600" y="3048000"/>
            <a:ext cx="914400" cy="0"/>
          </a:xfrm>
          <a:prstGeom prst="line">
            <a:avLst/>
          </a:prstGeom>
          <a:noFill/>
          <a:ln w="9525">
            <a:solidFill>
              <a:schemeClr val="bg2"/>
            </a:solidFill>
            <a:round/>
            <a:headEnd/>
            <a:tailEnd/>
          </a:ln>
        </p:spPr>
        <p:txBody>
          <a:bodyPr wrap="none"/>
          <a:lstStyle/>
          <a:p>
            <a:pPr fontAlgn="base">
              <a:spcBef>
                <a:spcPct val="0"/>
              </a:spcBef>
              <a:spcAft>
                <a:spcPct val="0"/>
              </a:spcAft>
            </a:pPr>
            <a:endParaRPr lang="en-US">
              <a:solidFill>
                <a:prstClr val="black"/>
              </a:solidFill>
              <a:latin typeface="Arial" charset="0"/>
            </a:endParaRPr>
          </a:p>
        </p:txBody>
      </p:sp>
      <p:sp>
        <p:nvSpPr>
          <p:cNvPr id="420872" name="Text Box 9"/>
          <p:cNvSpPr txBox="1">
            <a:spLocks noChangeArrowheads="1"/>
          </p:cNvSpPr>
          <p:nvPr/>
        </p:nvSpPr>
        <p:spPr bwMode="auto">
          <a:xfrm>
            <a:off x="4495800" y="2590800"/>
            <a:ext cx="838200" cy="517525"/>
          </a:xfrm>
          <a:prstGeom prst="rect">
            <a:avLst/>
          </a:prstGeom>
          <a:noFill/>
          <a:ln w="9525">
            <a:noFill/>
            <a:miter lim="800000"/>
            <a:headEnd/>
            <a:tailEnd/>
          </a:ln>
        </p:spPr>
        <p:txBody>
          <a:bodyPr>
            <a:spAutoFit/>
          </a:bodyPr>
          <a:lstStyle/>
          <a:p>
            <a:pPr algn="ctr" fontAlgn="base">
              <a:spcBef>
                <a:spcPct val="50000"/>
              </a:spcBef>
              <a:spcAft>
                <a:spcPct val="0"/>
              </a:spcAft>
            </a:pPr>
            <a:r>
              <a:rPr lang="en-US" sz="1400">
                <a:solidFill>
                  <a:srgbClr val="DBF5F9"/>
                </a:solidFill>
                <a:latin typeface="Impact" pitchFamily="34" charset="0"/>
              </a:rPr>
              <a:t>Estate Giving</a:t>
            </a:r>
          </a:p>
        </p:txBody>
      </p:sp>
      <p:sp>
        <p:nvSpPr>
          <p:cNvPr id="420873" name="Text Box 10"/>
          <p:cNvSpPr txBox="1">
            <a:spLocks noChangeArrowheads="1"/>
          </p:cNvSpPr>
          <p:nvPr/>
        </p:nvSpPr>
        <p:spPr bwMode="auto">
          <a:xfrm>
            <a:off x="6324600" y="2667000"/>
            <a:ext cx="2057400" cy="854075"/>
          </a:xfrm>
          <a:prstGeom prst="rect">
            <a:avLst/>
          </a:prstGeom>
          <a:noFill/>
          <a:ln w="9525">
            <a:noFill/>
            <a:miter lim="800000"/>
            <a:headEnd/>
            <a:tailEnd/>
          </a:ln>
        </p:spPr>
        <p:txBody>
          <a:bodyPr>
            <a:spAutoFit/>
          </a:bodyPr>
          <a:lstStyle/>
          <a:p>
            <a:pPr algn="ctr" fontAlgn="base">
              <a:spcBef>
                <a:spcPct val="50000"/>
              </a:spcBef>
              <a:spcAft>
                <a:spcPct val="0"/>
              </a:spcAft>
            </a:pPr>
            <a:r>
              <a:rPr lang="en-US" sz="2000">
                <a:solidFill>
                  <a:prstClr val="black"/>
                </a:solidFill>
                <a:latin typeface="Impact" pitchFamily="34" charset="0"/>
              </a:rPr>
              <a:t>20% Donors</a:t>
            </a:r>
          </a:p>
          <a:p>
            <a:pPr algn="ctr" fontAlgn="base">
              <a:spcBef>
                <a:spcPct val="50000"/>
              </a:spcBef>
              <a:spcAft>
                <a:spcPct val="0"/>
              </a:spcAft>
            </a:pPr>
            <a:r>
              <a:rPr lang="en-US" sz="2000">
                <a:solidFill>
                  <a:prstClr val="black"/>
                </a:solidFill>
                <a:latin typeface="Impact" pitchFamily="34" charset="0"/>
              </a:rPr>
              <a:t> 80% Gifts</a:t>
            </a:r>
          </a:p>
        </p:txBody>
      </p:sp>
      <p:sp>
        <p:nvSpPr>
          <p:cNvPr id="420874" name="AutoShape 11"/>
          <p:cNvSpPr>
            <a:spLocks/>
          </p:cNvSpPr>
          <p:nvPr/>
        </p:nvSpPr>
        <p:spPr bwMode="auto">
          <a:xfrm>
            <a:off x="5638800" y="2133600"/>
            <a:ext cx="685800" cy="1676400"/>
          </a:xfrm>
          <a:prstGeom prst="rightBrace">
            <a:avLst>
              <a:gd name="adj1" fmla="val 20370"/>
              <a:gd name="adj2" fmla="val 50000"/>
            </a:avLst>
          </a:prstGeom>
          <a:noFill/>
          <a:ln w="2857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420875" name="AutoShape 12"/>
          <p:cNvSpPr>
            <a:spLocks/>
          </p:cNvSpPr>
          <p:nvPr/>
        </p:nvSpPr>
        <p:spPr bwMode="auto">
          <a:xfrm>
            <a:off x="6781800" y="3657600"/>
            <a:ext cx="762000" cy="2057400"/>
          </a:xfrm>
          <a:prstGeom prst="rightBrace">
            <a:avLst>
              <a:gd name="adj1" fmla="val 22500"/>
              <a:gd name="adj2" fmla="val 50000"/>
            </a:avLst>
          </a:prstGeom>
          <a:noFill/>
          <a:ln w="2857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420876" name="Text Box 13"/>
          <p:cNvSpPr txBox="1">
            <a:spLocks noChangeArrowheads="1"/>
          </p:cNvSpPr>
          <p:nvPr/>
        </p:nvSpPr>
        <p:spPr bwMode="auto">
          <a:xfrm>
            <a:off x="7315200" y="4267200"/>
            <a:ext cx="2057400" cy="854075"/>
          </a:xfrm>
          <a:prstGeom prst="rect">
            <a:avLst/>
          </a:prstGeom>
          <a:noFill/>
          <a:ln w="9525">
            <a:noFill/>
            <a:miter lim="800000"/>
            <a:headEnd/>
            <a:tailEnd/>
          </a:ln>
        </p:spPr>
        <p:txBody>
          <a:bodyPr>
            <a:spAutoFit/>
          </a:bodyPr>
          <a:lstStyle/>
          <a:p>
            <a:pPr algn="ctr" fontAlgn="base">
              <a:spcBef>
                <a:spcPct val="50000"/>
              </a:spcBef>
              <a:spcAft>
                <a:spcPct val="0"/>
              </a:spcAft>
            </a:pPr>
            <a:r>
              <a:rPr lang="en-US" sz="2000">
                <a:solidFill>
                  <a:prstClr val="black"/>
                </a:solidFill>
                <a:latin typeface="Impact" pitchFamily="34" charset="0"/>
              </a:rPr>
              <a:t>80% Donors</a:t>
            </a:r>
          </a:p>
          <a:p>
            <a:pPr algn="ctr" fontAlgn="base">
              <a:spcBef>
                <a:spcPct val="50000"/>
              </a:spcBef>
              <a:spcAft>
                <a:spcPct val="0"/>
              </a:spcAft>
            </a:pPr>
            <a:r>
              <a:rPr lang="en-US" sz="2000">
                <a:solidFill>
                  <a:prstClr val="black"/>
                </a:solidFill>
                <a:latin typeface="Impact" pitchFamily="34" charset="0"/>
              </a:rPr>
              <a:t>20% Gifts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“Little from many, much from few”</a:t>
            </a:r>
            <a:endParaRPr lang="en-US" dirty="0"/>
          </a:p>
        </p:txBody>
      </p:sp>
      <p:pic>
        <p:nvPicPr>
          <p:cNvPr id="8194" name="Picture 2" descr="C:\Users\Julie\AppData\Local\Microsoft\Windows\Temporary Internet Files\Content.IE5\880LLQPA\MP90042226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34285" y="1773238"/>
            <a:ext cx="3084430" cy="46243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r>
              <a:rPr lang="en-US" dirty="0" smtClean="0"/>
              <a:t>Build a base of small donors</a:t>
            </a:r>
          </a:p>
          <a:p>
            <a:r>
              <a:rPr lang="en-US" dirty="0" smtClean="0"/>
              <a:t>Work to increase gifts of many over time</a:t>
            </a:r>
            <a:endParaRPr lang="en-US" dirty="0"/>
          </a:p>
        </p:txBody>
      </p:sp>
    </p:spTree>
    <p:extLst>
      <p:ext uri="{BB962C8B-B14F-4D97-AF65-F5344CB8AC3E}">
        <p14:creationId xmlns:p14="http://schemas.microsoft.com/office/powerpoint/2010/main" val="250970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2"/>
          <p:cNvSpPr>
            <a:spLocks noGrp="1"/>
          </p:cNvSpPr>
          <p:nvPr>
            <p:ph type="title"/>
          </p:nvPr>
        </p:nvSpPr>
        <p:spPr>
          <a:xfrm>
            <a:off x="457200" y="228600"/>
            <a:ext cx="8229600" cy="1143000"/>
          </a:xfrm>
        </p:spPr>
        <p:txBody>
          <a:bodyPr>
            <a:normAutofit fontScale="90000"/>
          </a:bodyPr>
          <a:lstStyle/>
          <a:p>
            <a:r>
              <a:rPr lang="en-US" dirty="0" smtClean="0"/>
              <a:t>Pitfalls in Following the Five Fundraising Principles</a:t>
            </a:r>
          </a:p>
        </p:txBody>
      </p:sp>
      <p:sp>
        <p:nvSpPr>
          <p:cNvPr id="422914" name="Rectangle 3"/>
          <p:cNvSpPr>
            <a:spLocks noGrp="1"/>
          </p:cNvSpPr>
          <p:nvPr>
            <p:ph type="body" sz="half" idx="1"/>
          </p:nvPr>
        </p:nvSpPr>
        <p:spPr>
          <a:xfrm>
            <a:off x="457200" y="1935163"/>
            <a:ext cx="4873625" cy="4389437"/>
          </a:xfrm>
        </p:spPr>
        <p:txBody>
          <a:bodyPr>
            <a:normAutofit/>
          </a:bodyPr>
          <a:lstStyle/>
          <a:p>
            <a:r>
              <a:rPr lang="en-US" sz="2800" dirty="0" smtClean="0"/>
              <a:t>Conflicting demands</a:t>
            </a:r>
          </a:p>
          <a:p>
            <a:r>
              <a:rPr lang="en-US" sz="2800" dirty="0" smtClean="0"/>
              <a:t>Indecisiveness</a:t>
            </a:r>
          </a:p>
          <a:p>
            <a:r>
              <a:rPr lang="en-US" sz="2800" dirty="0" smtClean="0"/>
              <a:t>Confusing means with goals</a:t>
            </a:r>
          </a:p>
          <a:p>
            <a:r>
              <a:rPr lang="en-US" sz="2800" dirty="0" smtClean="0"/>
              <a:t>Giving up too soon</a:t>
            </a:r>
          </a:p>
          <a:p>
            <a:r>
              <a:rPr lang="en-US" sz="2800" dirty="0" smtClean="0"/>
              <a:t>Following personal preferences</a:t>
            </a:r>
          </a:p>
          <a:p>
            <a:r>
              <a:rPr lang="en-US" sz="2800" dirty="0" smtClean="0"/>
              <a:t>Failing to look at fundraising as an investment</a:t>
            </a:r>
          </a:p>
        </p:txBody>
      </p:sp>
      <p:pic>
        <p:nvPicPr>
          <p:cNvPr id="422915" name="Picture 4" descr="hh01631_"/>
          <p:cNvPicPr>
            <a:picLocks noGrp="1" noChangeAspect="1" noChangeArrowheads="1"/>
          </p:cNvPicPr>
          <p:nvPr>
            <p:ph type="clipArt" sz="half" idx="2"/>
          </p:nvPr>
        </p:nvPicPr>
        <p:blipFill>
          <a:blip r:embed="rId3" cstate="print"/>
          <a:stretch>
            <a:fillRect/>
          </a:stretch>
        </p:blipFill>
        <p:spPr>
          <a:xfrm>
            <a:off x="5410200" y="2362200"/>
            <a:ext cx="3500673" cy="3468986"/>
          </a:xfr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Never forget……</a:t>
            </a:r>
            <a:endParaRPr lang="en-US" dirty="0"/>
          </a:p>
        </p:txBody>
      </p:sp>
      <p:sp>
        <p:nvSpPr>
          <p:cNvPr id="6" name="Content Placeholder 5"/>
          <p:cNvSpPr>
            <a:spLocks noGrp="1"/>
          </p:cNvSpPr>
          <p:nvPr>
            <p:ph idx="1"/>
          </p:nvPr>
        </p:nvSpPr>
        <p:spPr/>
        <p:txBody>
          <a:bodyPr/>
          <a:lstStyle/>
          <a:p>
            <a:r>
              <a:rPr lang="en-US" dirty="0" smtClean="0"/>
              <a:t>Fundraising is </a:t>
            </a:r>
            <a:r>
              <a:rPr lang="en-US" dirty="0" err="1" smtClean="0"/>
              <a:t>friendraising</a:t>
            </a:r>
            <a:endParaRPr lang="en-US" dirty="0" smtClean="0"/>
          </a:p>
          <a:p>
            <a:r>
              <a:rPr lang="en-US" dirty="0" smtClean="0"/>
              <a:t>It’s all about building relationships with donors!</a:t>
            </a:r>
            <a:endParaRPr lang="en-US" dirty="0"/>
          </a:p>
        </p:txBody>
      </p:sp>
    </p:spTree>
    <p:extLst>
      <p:ext uri="{BB962C8B-B14F-4D97-AF65-F5344CB8AC3E}">
        <p14:creationId xmlns:p14="http://schemas.microsoft.com/office/powerpoint/2010/main" val="380372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2"/>
          <p:cNvSpPr>
            <a:spLocks noGrp="1"/>
          </p:cNvSpPr>
          <p:nvPr>
            <p:ph type="title"/>
          </p:nvPr>
        </p:nvSpPr>
        <p:spPr>
          <a:xfrm>
            <a:off x="457200" y="304800"/>
            <a:ext cx="8229600" cy="1143000"/>
          </a:xfrm>
        </p:spPr>
        <p:txBody>
          <a:bodyPr/>
          <a:lstStyle/>
          <a:p>
            <a:r>
              <a:rPr lang="en-US" dirty="0" smtClean="0"/>
              <a:t>Trends Impacting Fundraising</a:t>
            </a:r>
          </a:p>
        </p:txBody>
      </p:sp>
      <p:sp>
        <p:nvSpPr>
          <p:cNvPr id="179206" name="Rectangle 3"/>
          <p:cNvSpPr>
            <a:spLocks noGrp="1"/>
          </p:cNvSpPr>
          <p:nvPr>
            <p:ph type="body" sz="half" idx="1"/>
          </p:nvPr>
        </p:nvSpPr>
        <p:spPr>
          <a:xfrm>
            <a:off x="457200" y="1600201"/>
            <a:ext cx="5648325" cy="4724400"/>
          </a:xfrm>
        </p:spPr>
        <p:txBody>
          <a:bodyPr>
            <a:normAutofit/>
          </a:bodyPr>
          <a:lstStyle/>
          <a:p>
            <a:r>
              <a:rPr lang="en-US" sz="2800" dirty="0" smtClean="0"/>
              <a:t>Growth of nonprofits</a:t>
            </a:r>
          </a:p>
          <a:p>
            <a:r>
              <a:rPr lang="en-US" sz="2800" dirty="0" smtClean="0"/>
              <a:t>Transfer of wealth</a:t>
            </a:r>
          </a:p>
          <a:p>
            <a:r>
              <a:rPr lang="en-US" sz="2800" dirty="0" smtClean="0"/>
              <a:t>Changes in regulatory treatment</a:t>
            </a:r>
          </a:p>
          <a:p>
            <a:r>
              <a:rPr lang="en-US" sz="2800" dirty="0">
                <a:solidFill>
                  <a:srgbClr val="FF0000"/>
                </a:solidFill>
              </a:rPr>
              <a:t>Commercialization of nonprofits</a:t>
            </a:r>
          </a:p>
          <a:p>
            <a:r>
              <a:rPr lang="en-US" sz="2800" dirty="0" smtClean="0"/>
              <a:t>Competition from for-profits</a:t>
            </a:r>
          </a:p>
          <a:p>
            <a:r>
              <a:rPr lang="en-US" sz="2800" dirty="0">
                <a:solidFill>
                  <a:srgbClr val="FF0000"/>
                </a:solidFill>
              </a:rPr>
              <a:t>Internet use to raise </a:t>
            </a:r>
            <a:r>
              <a:rPr lang="en-US" sz="2800" dirty="0" smtClean="0">
                <a:solidFill>
                  <a:srgbClr val="FF0000"/>
                </a:solidFill>
              </a:rPr>
              <a:t>funds</a:t>
            </a:r>
          </a:p>
          <a:p>
            <a:r>
              <a:rPr lang="en-US" sz="2800" dirty="0" smtClean="0"/>
              <a:t>Professionalization </a:t>
            </a:r>
          </a:p>
          <a:p>
            <a:r>
              <a:rPr lang="en-US" sz="2800" dirty="0" smtClean="0">
                <a:solidFill>
                  <a:srgbClr val="FF0000"/>
                </a:solidFill>
              </a:rPr>
              <a:t>Social entrepreneurship</a:t>
            </a:r>
          </a:p>
        </p:txBody>
      </p:sp>
      <p:graphicFrame>
        <p:nvGraphicFramePr>
          <p:cNvPr id="179204" name="Object 4"/>
          <p:cNvGraphicFramePr>
            <a:graphicFrameLocks noGrp="1" noChangeAspect="1"/>
          </p:cNvGraphicFramePr>
          <p:nvPr>
            <p:ph type="clipArt" sz="half" idx="2"/>
          </p:nvPr>
        </p:nvGraphicFramePr>
        <p:xfrm>
          <a:off x="5702300" y="2843213"/>
          <a:ext cx="2984500" cy="3275012"/>
        </p:xfrm>
        <a:graphic>
          <a:graphicData uri="http://schemas.openxmlformats.org/presentationml/2006/ole">
            <mc:AlternateContent xmlns:mc="http://schemas.openxmlformats.org/markup-compatibility/2006">
              <mc:Choice xmlns:v="urn:schemas-microsoft-com:vml" Requires="v">
                <p:oleObj spid="_x0000_s6158" name="Clip" r:id="rId4" imgW="2126160" imgH="2080440" progId="">
                  <p:embed/>
                </p:oleObj>
              </mc:Choice>
              <mc:Fallback>
                <p:oleObj name="Clip" r:id="rId4" imgW="2126160" imgH="2080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300" y="2843213"/>
                        <a:ext cx="2984500" cy="327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Elements of Relationship Building</a:t>
            </a:r>
            <a:endParaRPr lang="en-US" dirty="0"/>
          </a:p>
        </p:txBody>
      </p:sp>
      <p:sp>
        <p:nvSpPr>
          <p:cNvPr id="633858" name="Content Placeholder 4"/>
          <p:cNvSpPr>
            <a:spLocks noGrp="1"/>
          </p:cNvSpPr>
          <p:nvPr>
            <p:ph idx="1"/>
          </p:nvPr>
        </p:nvSpPr>
        <p:spPr/>
        <p:txBody>
          <a:bodyPr/>
          <a:lstStyle/>
          <a:p>
            <a:pPr eaLnBrk="1" hangingPunct="1"/>
            <a:r>
              <a:rPr lang="en-US" smtClean="0"/>
              <a:t>Donor Cultivation</a:t>
            </a:r>
          </a:p>
          <a:p>
            <a:pPr eaLnBrk="1" hangingPunct="1"/>
            <a:r>
              <a:rPr lang="en-US" smtClean="0"/>
              <a:t>Donor Thank Yous</a:t>
            </a:r>
          </a:p>
          <a:p>
            <a:pPr eaLnBrk="1" hangingPunct="1"/>
            <a:r>
              <a:rPr lang="en-US" smtClean="0"/>
              <a:t>Donor Recognition</a:t>
            </a:r>
          </a:p>
          <a:p>
            <a:pPr eaLnBrk="1" hangingPunct="1"/>
            <a:r>
              <a:rPr lang="en-US" smtClean="0"/>
              <a:t>Donor Education</a:t>
            </a:r>
          </a:p>
          <a:p>
            <a:pPr eaLnBrk="1" hangingPunct="1"/>
            <a:endParaRPr lang="en-US" smtClean="0"/>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Title 1"/>
          <p:cNvSpPr>
            <a:spLocks noGrp="1"/>
          </p:cNvSpPr>
          <p:nvPr>
            <p:ph type="title"/>
          </p:nvPr>
        </p:nvSpPr>
        <p:spPr/>
        <p:txBody>
          <a:bodyPr/>
          <a:lstStyle/>
          <a:p>
            <a:pPr eaLnBrk="1" hangingPunct="1"/>
            <a:r>
              <a:rPr lang="en-US" smtClean="0"/>
              <a:t>Donor Cultivation</a:t>
            </a:r>
          </a:p>
        </p:txBody>
      </p:sp>
      <p:sp>
        <p:nvSpPr>
          <p:cNvPr id="635906" name="Content Placeholder 2"/>
          <p:cNvSpPr>
            <a:spLocks noGrp="1"/>
          </p:cNvSpPr>
          <p:nvPr>
            <p:ph idx="1"/>
          </p:nvPr>
        </p:nvSpPr>
        <p:spPr/>
        <p:txBody>
          <a:bodyPr/>
          <a:lstStyle/>
          <a:p>
            <a:pPr eaLnBrk="1" hangingPunct="1"/>
            <a:r>
              <a:rPr lang="en-US" dirty="0" smtClean="0"/>
              <a:t>Treat all donors as prospects</a:t>
            </a:r>
          </a:p>
          <a:p>
            <a:pPr eaLnBrk="1" hangingPunct="1"/>
            <a:r>
              <a:rPr lang="en-US" dirty="0" smtClean="0"/>
              <a:t>Remember that donors are investors</a:t>
            </a:r>
          </a:p>
          <a:p>
            <a:pPr eaLnBrk="1" hangingPunct="1"/>
            <a:r>
              <a:rPr lang="en-US" dirty="0" smtClean="0"/>
              <a:t>Get to know your donors</a:t>
            </a:r>
          </a:p>
          <a:p>
            <a:pPr eaLnBrk="1" hangingPunct="1"/>
            <a:r>
              <a:rPr lang="en-US" dirty="0" smtClean="0"/>
              <a:t>Have a regular schedule of “host opportunities”</a:t>
            </a:r>
          </a:p>
          <a:p>
            <a:pPr eaLnBrk="1" hangingPunct="1"/>
            <a:r>
              <a:rPr lang="en-US" dirty="0" smtClean="0"/>
              <a:t>Be mindful of donor interests and concerns</a:t>
            </a:r>
          </a:p>
          <a:p>
            <a:pPr eaLnBrk="1" hangingPunct="1"/>
            <a:r>
              <a:rPr lang="en-US" dirty="0" smtClean="0"/>
              <a:t>What are some ways the organization could cultivate donors?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are the fundraising director for the Girl/Boy Scouts…..</a:t>
            </a:r>
            <a:endParaRPr lang="en-US" dirty="0"/>
          </a:p>
        </p:txBody>
      </p:sp>
      <p:sp>
        <p:nvSpPr>
          <p:cNvPr id="3" name="Content Placeholder 2"/>
          <p:cNvSpPr>
            <a:spLocks noGrp="1"/>
          </p:cNvSpPr>
          <p:nvPr>
            <p:ph sz="half" idx="1"/>
          </p:nvPr>
        </p:nvSpPr>
        <p:spPr/>
        <p:txBody>
          <a:bodyPr/>
          <a:lstStyle/>
          <a:p>
            <a:r>
              <a:rPr lang="en-US" dirty="0" smtClean="0"/>
              <a:t>What are three ways you could cultivate a relationship with a major donor prospect?</a:t>
            </a:r>
            <a:endParaRPr lang="en-US" dirty="0"/>
          </a:p>
        </p:txBody>
      </p:sp>
      <p:pic>
        <p:nvPicPr>
          <p:cNvPr id="11266" name="Picture 2" descr="C:\Users\Julie\AppData\Local\Microsoft\Windows\Temporary Internet Files\Content.IE5\IAIH7XO0\MC9000889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450" y="1905000"/>
            <a:ext cx="3657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90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Title 1"/>
          <p:cNvSpPr>
            <a:spLocks noGrp="1"/>
          </p:cNvSpPr>
          <p:nvPr>
            <p:ph type="title"/>
          </p:nvPr>
        </p:nvSpPr>
        <p:spPr/>
        <p:txBody>
          <a:bodyPr/>
          <a:lstStyle/>
          <a:p>
            <a:pPr eaLnBrk="1" hangingPunct="1"/>
            <a:r>
              <a:rPr lang="en-US" smtClean="0"/>
              <a:t>Donor Thank Yous</a:t>
            </a:r>
          </a:p>
        </p:txBody>
      </p:sp>
      <p:sp>
        <p:nvSpPr>
          <p:cNvPr id="637954" name="Content Placeholder 2"/>
          <p:cNvSpPr>
            <a:spLocks noGrp="1"/>
          </p:cNvSpPr>
          <p:nvPr>
            <p:ph idx="1"/>
          </p:nvPr>
        </p:nvSpPr>
        <p:spPr/>
        <p:txBody>
          <a:bodyPr/>
          <a:lstStyle/>
          <a:p>
            <a:pPr eaLnBrk="1" hangingPunct="1"/>
            <a:r>
              <a:rPr lang="en-US" smtClean="0"/>
              <a:t>Timeframes: No more than seven days</a:t>
            </a:r>
          </a:p>
          <a:p>
            <a:pPr eaLnBrk="1" hangingPunct="1"/>
            <a:r>
              <a:rPr lang="en-US" smtClean="0"/>
              <a:t>Personalization (include spouse/partner)</a:t>
            </a:r>
          </a:p>
          <a:p>
            <a:pPr eaLnBrk="1" hangingPunct="1"/>
            <a:r>
              <a:rPr lang="en-US" smtClean="0"/>
              <a:t>Benefit focused</a:t>
            </a:r>
          </a:p>
          <a:p>
            <a:pPr eaLnBrk="1" hangingPunct="1"/>
            <a:r>
              <a:rPr lang="en-US" smtClean="0"/>
              <a:t>Specify amount</a:t>
            </a:r>
          </a:p>
          <a:p>
            <a:pPr eaLnBrk="1" hangingPunct="1"/>
            <a:r>
              <a:rPr lang="en-US" smtClean="0"/>
              <a:t>Recognition option</a:t>
            </a:r>
          </a:p>
          <a:p>
            <a:pPr eaLnBrk="1" hangingPunct="1"/>
            <a:r>
              <a:rPr lang="en-US" smtClean="0"/>
              <a:t>Tax statement</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Title 1"/>
          <p:cNvSpPr>
            <a:spLocks noGrp="1"/>
          </p:cNvSpPr>
          <p:nvPr>
            <p:ph type="title"/>
          </p:nvPr>
        </p:nvSpPr>
        <p:spPr/>
        <p:txBody>
          <a:bodyPr/>
          <a:lstStyle/>
          <a:p>
            <a:pPr eaLnBrk="1" hangingPunct="1"/>
            <a:r>
              <a:rPr lang="en-US" smtClean="0"/>
              <a:t>Donor Recognition</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dirty="0" smtClean="0"/>
              <a:t>Ways to do it:</a:t>
            </a:r>
          </a:p>
          <a:p>
            <a:pPr marL="640080" lvl="1" indent="-246888" eaLnBrk="1" fontAlgn="auto" hangingPunct="1">
              <a:spcAft>
                <a:spcPts val="0"/>
              </a:spcAft>
              <a:buFont typeface="Wingdings 2"/>
              <a:buChar char=""/>
              <a:defRPr/>
            </a:pPr>
            <a:r>
              <a:rPr lang="en-US" dirty="0" smtClean="0"/>
              <a:t>Timely acknowledgement system</a:t>
            </a:r>
          </a:p>
          <a:p>
            <a:pPr marL="640080" lvl="1" indent="-246888" eaLnBrk="1" fontAlgn="auto" hangingPunct="1">
              <a:spcAft>
                <a:spcPts val="0"/>
              </a:spcAft>
              <a:buFont typeface="Wingdings 2"/>
              <a:buChar char=""/>
              <a:defRPr/>
            </a:pPr>
            <a:r>
              <a:rPr lang="en-US" dirty="0" smtClean="0"/>
              <a:t>Visibility</a:t>
            </a:r>
          </a:p>
          <a:p>
            <a:pPr marL="640080" lvl="1" indent="-246888" eaLnBrk="1" fontAlgn="auto" hangingPunct="1">
              <a:spcAft>
                <a:spcPts val="0"/>
              </a:spcAft>
              <a:buFont typeface="Wingdings 2"/>
              <a:buChar char=""/>
              <a:defRPr/>
            </a:pPr>
            <a:r>
              <a:rPr lang="en-US" dirty="0" smtClean="0"/>
              <a:t>Incentives</a:t>
            </a:r>
          </a:p>
          <a:p>
            <a:pPr marL="640080" lvl="1" indent="-246888" eaLnBrk="1" fontAlgn="auto" hangingPunct="1">
              <a:spcAft>
                <a:spcPts val="0"/>
              </a:spcAft>
              <a:buFont typeface="Wingdings 2"/>
              <a:buChar char=""/>
              <a:defRPr/>
            </a:pPr>
            <a:r>
              <a:rPr lang="en-US" dirty="0" smtClean="0"/>
              <a:t>Naming opportunities</a:t>
            </a:r>
          </a:p>
          <a:p>
            <a:pPr marL="274320" indent="-274320" eaLnBrk="1" fontAlgn="auto" hangingPunct="1">
              <a:spcAft>
                <a:spcPts val="0"/>
              </a:spcAft>
              <a:buClr>
                <a:schemeClr val="accent3"/>
              </a:buClr>
              <a:buFont typeface="Wingdings 2"/>
              <a:buChar char=""/>
              <a:defRPr/>
            </a:pPr>
            <a:r>
              <a:rPr lang="en-US" dirty="0" smtClean="0"/>
              <a:t>Emphasize continuing relationship (number of years)</a:t>
            </a:r>
          </a:p>
          <a:p>
            <a:pPr marL="274320" indent="-274320" eaLnBrk="1" fontAlgn="auto" hangingPunct="1">
              <a:spcAft>
                <a:spcPts val="0"/>
              </a:spcAft>
              <a:buClr>
                <a:schemeClr val="accent3"/>
              </a:buClr>
              <a:buFont typeface="Wingdings 2"/>
              <a:buChar char=""/>
              <a:defRPr/>
            </a:pPr>
            <a:r>
              <a:rPr lang="en-US" dirty="0" smtClean="0"/>
              <a:t>Rule of seven</a:t>
            </a:r>
          </a:p>
          <a:p>
            <a:pPr marL="274320" indent="-274320" eaLnBrk="1" fontAlgn="auto" hangingPunct="1">
              <a:spcAft>
                <a:spcPts val="0"/>
              </a:spcAft>
              <a:buClr>
                <a:schemeClr val="accent3"/>
              </a:buClr>
              <a:buFont typeface="Wingdings 2"/>
              <a:buChar char=""/>
              <a:defRPr/>
            </a:pPr>
            <a:r>
              <a:rPr lang="en-US" dirty="0" smtClean="0"/>
              <a:t>Personal notes/calls/visits</a:t>
            </a:r>
          </a:p>
          <a:p>
            <a:pPr marL="274320" indent="-274320" eaLnBrk="1" fontAlgn="auto" hangingPunct="1">
              <a:spcAft>
                <a:spcPts val="0"/>
              </a:spcAft>
              <a:buClr>
                <a:schemeClr val="accent3"/>
              </a:buClr>
              <a:buFont typeface="Wingdings 2"/>
              <a:buChar char=""/>
              <a:defRPr/>
            </a:pPr>
            <a:r>
              <a:rPr lang="en-US" dirty="0" smtClean="0"/>
              <a:t>Encourage participation in life of organization</a:t>
            </a:r>
          </a:p>
          <a:p>
            <a:pPr marL="274320" indent="-274320" eaLnBrk="1" fontAlgn="auto" hangingPunct="1">
              <a:spcAft>
                <a:spcPts val="0"/>
              </a:spcAft>
              <a:buClr>
                <a:schemeClr val="accent3"/>
              </a:buClr>
              <a:buFont typeface="Wingdings 2"/>
              <a:buChar char=""/>
              <a:defRPr/>
            </a:pPr>
            <a:r>
              <a:rPr lang="en-US" dirty="0" smtClean="0"/>
              <a:t>Accuracy</a:t>
            </a:r>
          </a:p>
          <a:p>
            <a:pPr marL="274320" indent="-274320" eaLnBrk="1" fontAlgn="auto" hangingPunct="1">
              <a:spcAft>
                <a:spcPts val="0"/>
              </a:spcAft>
              <a:buClr>
                <a:schemeClr val="accent3"/>
              </a:buClr>
              <a:buFont typeface="Wingdings 2"/>
              <a:buChar char=""/>
              <a:defRPr/>
            </a:pPr>
            <a:r>
              <a:rPr lang="en-US" dirty="0" smtClean="0"/>
              <a:t>Use of donor recognition levels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are the fundraising director for the Girl/Boy Scouts…..</a:t>
            </a:r>
            <a:endParaRPr lang="en-US" dirty="0"/>
          </a:p>
        </p:txBody>
      </p:sp>
      <p:sp>
        <p:nvSpPr>
          <p:cNvPr id="3" name="Content Placeholder 2"/>
          <p:cNvSpPr>
            <a:spLocks noGrp="1"/>
          </p:cNvSpPr>
          <p:nvPr>
            <p:ph sz="half" idx="1"/>
          </p:nvPr>
        </p:nvSpPr>
        <p:spPr/>
        <p:txBody>
          <a:bodyPr/>
          <a:lstStyle/>
          <a:p>
            <a:r>
              <a:rPr lang="en-US" dirty="0" smtClean="0"/>
              <a:t>What are five ways you could recognize the gift from a major donor?</a:t>
            </a:r>
            <a:endParaRPr lang="en-US" dirty="0"/>
          </a:p>
        </p:txBody>
      </p:sp>
      <p:pic>
        <p:nvPicPr>
          <p:cNvPr id="12290" name="Picture 2" descr="C:\Users\Julie\AppData\Local\Microsoft\Windows\Temporary Internet Files\Content.IE5\880LLQPA\MC9000889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937" y="1905000"/>
            <a:ext cx="3962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6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Title 3"/>
          <p:cNvSpPr>
            <a:spLocks noGrp="1"/>
          </p:cNvSpPr>
          <p:nvPr>
            <p:ph type="title"/>
          </p:nvPr>
        </p:nvSpPr>
        <p:spPr/>
        <p:txBody>
          <a:bodyPr/>
          <a:lstStyle/>
          <a:p>
            <a:pPr eaLnBrk="1" hangingPunct="1"/>
            <a:r>
              <a:rPr lang="en-US" smtClean="0"/>
              <a:t>Donor Education</a:t>
            </a:r>
          </a:p>
        </p:txBody>
      </p:sp>
      <p:sp>
        <p:nvSpPr>
          <p:cNvPr id="644098" name="Content Placeholder 4"/>
          <p:cNvSpPr>
            <a:spLocks noGrp="1"/>
          </p:cNvSpPr>
          <p:nvPr>
            <p:ph sz="half" idx="1"/>
          </p:nvPr>
        </p:nvSpPr>
        <p:spPr/>
        <p:txBody>
          <a:bodyPr/>
          <a:lstStyle/>
          <a:p>
            <a:pPr eaLnBrk="1" hangingPunct="1"/>
            <a:r>
              <a:rPr lang="en-US" smtClean="0"/>
              <a:t>Information media</a:t>
            </a:r>
          </a:p>
          <a:p>
            <a:pPr lvl="1" eaLnBrk="1" hangingPunct="1"/>
            <a:r>
              <a:rPr lang="en-US" smtClean="0"/>
              <a:t>Newsletters</a:t>
            </a:r>
          </a:p>
          <a:p>
            <a:pPr lvl="1" eaLnBrk="1" hangingPunct="1"/>
            <a:r>
              <a:rPr lang="en-US" smtClean="0"/>
              <a:t>Annual reports</a:t>
            </a:r>
          </a:p>
          <a:p>
            <a:pPr lvl="1" eaLnBrk="1" hangingPunct="1"/>
            <a:r>
              <a:rPr lang="en-US" smtClean="0"/>
              <a:t>E-mails</a:t>
            </a:r>
          </a:p>
          <a:p>
            <a:pPr eaLnBrk="1" hangingPunct="1"/>
            <a:r>
              <a:rPr lang="en-US" smtClean="0"/>
              <a:t>Open houses</a:t>
            </a:r>
          </a:p>
          <a:p>
            <a:pPr eaLnBrk="1" hangingPunct="1"/>
            <a:r>
              <a:rPr lang="en-US" smtClean="0"/>
              <a:t>Program visits</a:t>
            </a:r>
          </a:p>
          <a:p>
            <a:pPr eaLnBrk="1" hangingPunct="1"/>
            <a:r>
              <a:rPr lang="en-US" smtClean="0"/>
              <a:t>Conferences</a:t>
            </a:r>
          </a:p>
        </p:txBody>
      </p:sp>
      <p:pic>
        <p:nvPicPr>
          <p:cNvPr id="644099" name="Picture 4" descr="C:\Users\Rob\AppData\Local\Microsoft\Windows\Temporary Internet Files\Content.IE5\OWWBN21B\MPj04394190000[1].jpg"/>
          <p:cNvPicPr>
            <a:picLocks noChangeAspect="1" noChangeArrowheads="1"/>
          </p:cNvPicPr>
          <p:nvPr/>
        </p:nvPicPr>
        <p:blipFill>
          <a:blip r:embed="rId3" cstate="print"/>
          <a:srcRect/>
          <a:stretch>
            <a:fillRect/>
          </a:stretch>
        </p:blipFill>
        <p:spPr bwMode="auto">
          <a:xfrm>
            <a:off x="4648200" y="1752600"/>
            <a:ext cx="4286250" cy="4114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52728"/>
          </a:xfrm>
        </p:spPr>
        <p:txBody>
          <a:bodyPr>
            <a:normAutofit/>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Trends in Fundraising</a:t>
            </a:r>
          </a:p>
          <a:p>
            <a:r>
              <a:rPr lang="en-US" dirty="0" smtClean="0"/>
              <a:t>Five Principles of Fundraising</a:t>
            </a:r>
          </a:p>
          <a:p>
            <a:r>
              <a:rPr lang="en-US" dirty="0" smtClean="0"/>
              <a:t>Giving Pyramid and </a:t>
            </a:r>
            <a:r>
              <a:rPr lang="en-US" dirty="0" err="1" smtClean="0"/>
              <a:t>Bullseye</a:t>
            </a:r>
            <a:endParaRPr lang="en-US" dirty="0" smtClean="0"/>
          </a:p>
          <a:p>
            <a:r>
              <a:rPr lang="en-US" dirty="0" smtClean="0"/>
              <a:t>Relationship Management with Donors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Commercialization of Nonprofit Sector</a:t>
            </a:r>
            <a:endParaRPr lang="en-US" dirty="0"/>
          </a:p>
        </p:txBody>
      </p:sp>
      <p:sp>
        <p:nvSpPr>
          <p:cNvPr id="3" name="Content Placeholder 2"/>
          <p:cNvSpPr>
            <a:spLocks noGrp="1"/>
          </p:cNvSpPr>
          <p:nvPr>
            <p:ph idx="1"/>
          </p:nvPr>
        </p:nvSpPr>
        <p:spPr/>
        <p:txBody>
          <a:bodyPr/>
          <a:lstStyle/>
          <a:p>
            <a:r>
              <a:rPr lang="en-US" dirty="0" smtClean="0"/>
              <a:t>Forms of commercialization:</a:t>
            </a:r>
          </a:p>
          <a:p>
            <a:pPr lvl="1"/>
            <a:r>
              <a:rPr lang="en-US" dirty="0" smtClean="0"/>
              <a:t>More fee-for-service</a:t>
            </a:r>
          </a:p>
          <a:p>
            <a:pPr lvl="1"/>
            <a:r>
              <a:rPr lang="en-US" dirty="0" smtClean="0"/>
              <a:t>Corporate partnerships</a:t>
            </a:r>
          </a:p>
          <a:p>
            <a:pPr lvl="1"/>
            <a:r>
              <a:rPr lang="en-US" dirty="0" smtClean="0"/>
              <a:t>Social purpose enterprises</a:t>
            </a:r>
          </a:p>
          <a:p>
            <a:pPr lvl="1"/>
            <a:r>
              <a:rPr lang="en-US" dirty="0" smtClean="0"/>
              <a:t>Market culture and practice</a:t>
            </a:r>
          </a:p>
          <a:p>
            <a:pPr lvl="1"/>
            <a:endParaRPr lang="en-US" dirty="0" smtClean="0"/>
          </a:p>
          <a:p>
            <a:pPr lvl="1"/>
            <a:endParaRPr lang="en-US" dirty="0" smtClean="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Commercialization of Nonprofit Sector</a:t>
            </a:r>
            <a:endParaRPr lang="en-US" dirty="0"/>
          </a:p>
        </p:txBody>
      </p:sp>
      <p:sp>
        <p:nvSpPr>
          <p:cNvPr id="3" name="Content Placeholder 2"/>
          <p:cNvSpPr>
            <a:spLocks noGrp="1"/>
          </p:cNvSpPr>
          <p:nvPr>
            <p:ph idx="1"/>
          </p:nvPr>
        </p:nvSpPr>
        <p:spPr/>
        <p:txBody>
          <a:bodyPr/>
          <a:lstStyle/>
          <a:p>
            <a:r>
              <a:rPr lang="en-US" dirty="0" smtClean="0"/>
              <a:t>Pressures leading to commercialization</a:t>
            </a:r>
          </a:p>
          <a:p>
            <a:pPr lvl="1"/>
            <a:r>
              <a:rPr lang="en-US" dirty="0" smtClean="0"/>
              <a:t>Declining government financial support</a:t>
            </a:r>
          </a:p>
          <a:p>
            <a:pPr lvl="1"/>
            <a:r>
              <a:rPr lang="en-US" dirty="0" smtClean="0"/>
              <a:t>Slowed growth in private giving</a:t>
            </a:r>
          </a:p>
          <a:p>
            <a:pPr lvl="1"/>
            <a:r>
              <a:rPr lang="en-US" dirty="0" smtClean="0"/>
              <a:t>Increased service demands</a:t>
            </a:r>
          </a:p>
          <a:p>
            <a:pPr lvl="1"/>
            <a:r>
              <a:rPr lang="en-US" dirty="0" smtClean="0"/>
              <a:t>Growing competition (for-profit and nonprofit)</a:t>
            </a:r>
          </a:p>
          <a:p>
            <a:pPr lvl="1"/>
            <a:r>
              <a:rPr lang="en-US" dirty="0" smtClean="0"/>
              <a:t>Increased accountability demand</a:t>
            </a:r>
          </a:p>
          <a:p>
            <a:pPr lvl="1"/>
            <a:r>
              <a:rPr lang="en-US" dirty="0" smtClean="0"/>
              <a:t>Increased presence of corporate partners</a:t>
            </a:r>
          </a:p>
          <a:p>
            <a:pPr lvl="1"/>
            <a:endParaRPr lang="en-US" dirty="0" smtClean="0"/>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Internet Usage 2011</a:t>
            </a:r>
            <a:endParaRPr lang="en-US" dirty="0"/>
          </a:p>
        </p:txBody>
      </p:sp>
      <p:pic>
        <p:nvPicPr>
          <p:cNvPr id="7" name="Content Placeholder 6" descr="world2011users.png"/>
          <p:cNvPicPr>
            <a:picLocks noGrp="1" noChangeAspect="1"/>
          </p:cNvPicPr>
          <p:nvPr>
            <p:ph idx="1"/>
          </p:nvPr>
        </p:nvPicPr>
        <p:blipFill>
          <a:blip r:embed="rId3" cstate="print"/>
          <a:stretch>
            <a:fillRect/>
          </a:stretch>
        </p:blipFill>
        <p:spPr>
          <a:xfrm>
            <a:off x="1308085" y="1646238"/>
            <a:ext cx="6527829" cy="4525962"/>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Title 1"/>
          <p:cNvSpPr>
            <a:spLocks noGrp="1"/>
          </p:cNvSpPr>
          <p:nvPr>
            <p:ph type="title"/>
          </p:nvPr>
        </p:nvSpPr>
        <p:spPr/>
        <p:txBody>
          <a:bodyPr/>
          <a:lstStyle/>
          <a:p>
            <a:pPr eaLnBrk="1" hangingPunct="1"/>
            <a:r>
              <a:rPr lang="en-US" smtClean="0"/>
              <a:t>Fundraising on the Internet</a:t>
            </a:r>
          </a:p>
        </p:txBody>
      </p:sp>
      <p:sp>
        <p:nvSpPr>
          <p:cNvPr id="546818" name="Content Placeholder 3"/>
          <p:cNvSpPr>
            <a:spLocks noGrp="1"/>
          </p:cNvSpPr>
          <p:nvPr>
            <p:ph idx="1"/>
          </p:nvPr>
        </p:nvSpPr>
        <p:spPr/>
        <p:txBody>
          <a:bodyPr>
            <a:normAutofit fontScale="92500" lnSpcReduction="10000"/>
          </a:bodyPr>
          <a:lstStyle/>
          <a:p>
            <a:pPr eaLnBrk="1" hangingPunct="1"/>
            <a:r>
              <a:rPr lang="en-US" dirty="0" smtClean="0">
                <a:latin typeface="Arial" charset="0"/>
                <a:cs typeface="Arial" charset="0"/>
              </a:rPr>
              <a:t>Reach</a:t>
            </a:r>
          </a:p>
          <a:p>
            <a:pPr eaLnBrk="1" hangingPunct="1"/>
            <a:r>
              <a:rPr lang="en-US" dirty="0" smtClean="0">
                <a:latin typeface="Arial" charset="0"/>
                <a:cs typeface="Arial" charset="0"/>
              </a:rPr>
              <a:t>Passive vs. active involvement</a:t>
            </a:r>
          </a:p>
          <a:p>
            <a:pPr eaLnBrk="1" hangingPunct="1"/>
            <a:r>
              <a:rPr lang="en-US" dirty="0" smtClean="0">
                <a:latin typeface="Arial" charset="0"/>
                <a:cs typeface="Arial" charset="0"/>
              </a:rPr>
              <a:t>Types</a:t>
            </a:r>
          </a:p>
          <a:p>
            <a:pPr lvl="1" eaLnBrk="1" hangingPunct="1"/>
            <a:r>
              <a:rPr lang="en-US" dirty="0" smtClean="0">
                <a:latin typeface="Arial" charset="0"/>
                <a:cs typeface="Arial" charset="0"/>
              </a:rPr>
              <a:t>Membership fundraising</a:t>
            </a:r>
          </a:p>
          <a:p>
            <a:pPr lvl="1" eaLnBrk="1" hangingPunct="1"/>
            <a:r>
              <a:rPr lang="en-US" dirty="0" smtClean="0">
                <a:latin typeface="Arial" charset="0"/>
                <a:cs typeface="Arial" charset="0"/>
              </a:rPr>
              <a:t>SMS/DMS</a:t>
            </a:r>
          </a:p>
          <a:p>
            <a:pPr lvl="1" eaLnBrk="1" hangingPunct="1"/>
            <a:r>
              <a:rPr lang="en-US" dirty="0" smtClean="0">
                <a:latin typeface="Arial" charset="0"/>
                <a:cs typeface="Arial" charset="0"/>
              </a:rPr>
              <a:t>E-mail fundraising</a:t>
            </a:r>
          </a:p>
          <a:p>
            <a:pPr lvl="1" eaLnBrk="1" hangingPunct="1"/>
            <a:r>
              <a:rPr lang="en-US" dirty="0" smtClean="0">
                <a:latin typeface="Arial" charset="0"/>
                <a:cs typeface="Arial" charset="0"/>
              </a:rPr>
              <a:t>Large gifts on-line</a:t>
            </a:r>
          </a:p>
          <a:p>
            <a:pPr lvl="1" eaLnBrk="1" hangingPunct="1"/>
            <a:r>
              <a:rPr lang="en-US" dirty="0" smtClean="0">
                <a:latin typeface="Arial" charset="0"/>
                <a:cs typeface="Arial" charset="0"/>
              </a:rPr>
              <a:t>Pledging on-line</a:t>
            </a:r>
          </a:p>
          <a:p>
            <a:pPr lvl="1" eaLnBrk="1" hangingPunct="1"/>
            <a:r>
              <a:rPr lang="en-US" dirty="0" smtClean="0">
                <a:latin typeface="Arial" charset="0"/>
                <a:cs typeface="Arial" charset="0"/>
              </a:rPr>
              <a:t>Merchandise sales</a:t>
            </a:r>
          </a:p>
          <a:p>
            <a:pPr lvl="1" eaLnBrk="1" hangingPunct="1"/>
            <a:r>
              <a:rPr lang="en-US" dirty="0" smtClean="0">
                <a:latin typeface="Arial" charset="0"/>
                <a:cs typeface="Arial" charset="0"/>
              </a:rPr>
              <a:t>Auctions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Texting is Changing Philanthropy</a:t>
            </a:r>
            <a:endParaRPr lang="en-US" dirty="0"/>
          </a:p>
        </p:txBody>
      </p:sp>
      <p:sp>
        <p:nvSpPr>
          <p:cNvPr id="3" name="Content Placeholder 2"/>
          <p:cNvSpPr>
            <a:spLocks noGrp="1"/>
          </p:cNvSpPr>
          <p:nvPr>
            <p:ph sz="half" idx="1"/>
          </p:nvPr>
        </p:nvSpPr>
        <p:spPr/>
        <p:txBody>
          <a:bodyPr/>
          <a:lstStyle/>
          <a:p>
            <a:r>
              <a:rPr lang="en-US" dirty="0" smtClean="0"/>
              <a:t>The Experience of the Haiti Earthquake</a:t>
            </a:r>
          </a:p>
          <a:p>
            <a:pPr lvl="1"/>
            <a:r>
              <a:rPr lang="en-US" dirty="0" smtClean="0"/>
              <a:t>Red Cross raised $30M via text donations; 10% of total funds raised.</a:t>
            </a:r>
          </a:p>
          <a:p>
            <a:pPr lvl="1"/>
            <a:r>
              <a:rPr lang="en-US" dirty="0" smtClean="0"/>
              <a:t>Harbinger of person-to-person philanthropy change  </a:t>
            </a:r>
            <a:endParaRPr lang="en-US" dirty="0"/>
          </a:p>
        </p:txBody>
      </p:sp>
      <p:pic>
        <p:nvPicPr>
          <p:cNvPr id="46082" name="Picture 2" descr="C:\Users\Rob\AppData\Local\Microsoft\Windows\Temporary Internet Files\Content.IE5\3FC2GLTH\MC900104976[1].wmf"/>
          <p:cNvPicPr>
            <a:picLocks noGrp="1" noChangeAspect="1" noChangeArrowheads="1"/>
          </p:cNvPicPr>
          <p:nvPr>
            <p:ph sz="half" idx="2"/>
          </p:nvPr>
        </p:nvPicPr>
        <p:blipFill>
          <a:blip r:embed="rId3" cstate="print"/>
          <a:srcRect/>
          <a:stretch>
            <a:fillRect/>
          </a:stretch>
        </p:blipFill>
        <p:spPr bwMode="auto">
          <a:xfrm>
            <a:off x="5715000" y="2209800"/>
            <a:ext cx="2895600" cy="306964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Entrepreneurs: </a:t>
            </a:r>
            <a:br>
              <a:rPr lang="en-US" dirty="0" smtClean="0"/>
            </a:br>
            <a:r>
              <a:rPr lang="en-US" dirty="0" smtClean="0"/>
              <a:t>A Way of Looking at the World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“Here's to the crazy ones. The misfits. The rebels. The troublemakers. The round pegs in the square holes. The ones who see things differently. They're not fond of rules. And they have no respect for the status quo. You can quote them, disagree with them, glorify or vilify them. About the only thing you can't do is ignore them. Because they change things. They push the human race forward. And while some may see them as the crazy ones, we see genius. Because the people who are crazy enough to think they can change the world, are the ones who do.” </a:t>
            </a:r>
            <a:br>
              <a:rPr lang="en-US" dirty="0" smtClean="0"/>
            </a:br>
            <a:r>
              <a:rPr lang="en-US" dirty="0" smtClean="0"/>
              <a:t>― </a:t>
            </a:r>
            <a:r>
              <a:rPr lang="en-US" dirty="0" smtClean="0">
                <a:hlinkClick r:id="rId3"/>
              </a:rPr>
              <a:t>Apple Inc.</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5469</Words>
  <Application>Microsoft Office PowerPoint</Application>
  <PresentationFormat>Předvádění na obrazovce (4:3)</PresentationFormat>
  <Paragraphs>332</Paragraphs>
  <Slides>37</Slides>
  <Notes>37</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37</vt:i4>
      </vt:variant>
    </vt:vector>
  </HeadingPairs>
  <TitlesOfParts>
    <vt:vector size="39" baseType="lpstr">
      <vt:lpstr>Module</vt:lpstr>
      <vt:lpstr>Clip</vt:lpstr>
      <vt:lpstr>Week Five: Fundraising</vt:lpstr>
      <vt:lpstr>Prezentace aplikace PowerPoint</vt:lpstr>
      <vt:lpstr>Trends Impacting Fundraising</vt:lpstr>
      <vt:lpstr>Commercialization of Nonprofit Sector</vt:lpstr>
      <vt:lpstr>Commercialization of Nonprofit Sector</vt:lpstr>
      <vt:lpstr>Internet Usage 2011</vt:lpstr>
      <vt:lpstr>Fundraising on the Internet</vt:lpstr>
      <vt:lpstr>How Texting is Changing Philanthropy</vt:lpstr>
      <vt:lpstr>Social Entrepreneurs:  A Way of Looking at the World</vt:lpstr>
      <vt:lpstr>New Philanthropy</vt:lpstr>
      <vt:lpstr>Trends Impacting Fundraising (cont.)</vt:lpstr>
      <vt:lpstr>Focus on Outcomes</vt:lpstr>
      <vt:lpstr>Strategic Partnerships</vt:lpstr>
      <vt:lpstr>Methods for Determining Who Will Give: Prospect Research</vt:lpstr>
      <vt:lpstr>For your youth organization, </vt:lpstr>
      <vt:lpstr>What are some of the tried and true principles that guide fundraising practice?</vt:lpstr>
      <vt:lpstr>Principles of Fundraising</vt:lpstr>
      <vt:lpstr>Principle 1</vt:lpstr>
      <vt:lpstr>Principles of Fundraising</vt:lpstr>
      <vt:lpstr>Gifts are NEVER………….</vt:lpstr>
      <vt:lpstr>Principles of Fundraising</vt:lpstr>
      <vt:lpstr>The Giving Bullseye</vt:lpstr>
      <vt:lpstr>Principles of Fundraising</vt:lpstr>
      <vt:lpstr>Principle 4</vt:lpstr>
      <vt:lpstr>Principles of Fundraising</vt:lpstr>
      <vt:lpstr>The Giving Pyramid</vt:lpstr>
      <vt:lpstr>“Little from many, much from few”</vt:lpstr>
      <vt:lpstr>Pitfalls in Following the Five Fundraising Principles</vt:lpstr>
      <vt:lpstr>Never forget……</vt:lpstr>
      <vt:lpstr>Elements of Relationship Building</vt:lpstr>
      <vt:lpstr>Donor Cultivation</vt:lpstr>
      <vt:lpstr>You are the fundraising director for the Girl/Boy Scouts…..</vt:lpstr>
      <vt:lpstr>Donor Thank Yous</vt:lpstr>
      <vt:lpstr>Donor Recognition</vt:lpstr>
      <vt:lpstr>You are the fundraising director for the Girl/Boy Scouts…..</vt:lpstr>
      <vt:lpstr>Donor Education</vt:lpstr>
      <vt:lpstr>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Věra Šmídová</cp:lastModifiedBy>
  <cp:revision>35</cp:revision>
  <dcterms:created xsi:type="dcterms:W3CDTF">2012-10-03T12:02:35Z</dcterms:created>
  <dcterms:modified xsi:type="dcterms:W3CDTF">2012-10-28T20:05:07Z</dcterms:modified>
</cp:coreProperties>
</file>