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89" r:id="rId2"/>
    <p:sldId id="287" r:id="rId3"/>
    <p:sldId id="390" r:id="rId4"/>
    <p:sldId id="391" r:id="rId5"/>
    <p:sldId id="392" r:id="rId6"/>
    <p:sldId id="394" r:id="rId7"/>
    <p:sldId id="396" r:id="rId8"/>
    <p:sldId id="397" r:id="rId9"/>
    <p:sldId id="398" r:id="rId10"/>
    <p:sldId id="399" r:id="rId11"/>
    <p:sldId id="400" r:id="rId12"/>
    <p:sldId id="401" r:id="rId13"/>
    <p:sldId id="402" r:id="rId14"/>
    <p:sldId id="407" r:id="rId15"/>
    <p:sldId id="403" r:id="rId16"/>
    <p:sldId id="404" r:id="rId17"/>
    <p:sldId id="405" r:id="rId18"/>
    <p:sldId id="406" r:id="rId19"/>
    <p:sldId id="408" r:id="rId20"/>
    <p:sldId id="409" r:id="rId21"/>
    <p:sldId id="410" r:id="rId22"/>
    <p:sldId id="411" r:id="rId23"/>
    <p:sldId id="412" r:id="rId24"/>
    <p:sldId id="413" r:id="rId25"/>
    <p:sldId id="414" r:id="rId26"/>
    <p:sldId id="415" r:id="rId27"/>
    <p:sldId id="416" r:id="rId28"/>
    <p:sldId id="417" r:id="rId29"/>
    <p:sldId id="418" r:id="rId30"/>
    <p:sldId id="419" r:id="rId31"/>
    <p:sldId id="420" r:id="rId32"/>
    <p:sldId id="421" r:id="rId33"/>
    <p:sldId id="422" r:id="rId34"/>
    <p:sldId id="425" r:id="rId35"/>
    <p:sldId id="42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72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80A8CD-EE28-4899-8790-88B783AB3B11}" type="datetimeFigureOut">
              <a:rPr lang="en-US" smtClean="0"/>
              <a:t>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C9736E-DC1B-457C-AC08-1BC0813A94C7}" type="slidenum">
              <a:rPr lang="en-US" smtClean="0"/>
              <a:t>‹#›</a:t>
            </a:fld>
            <a:endParaRPr lang="en-US"/>
          </a:p>
        </p:txBody>
      </p:sp>
    </p:spTree>
    <p:extLst>
      <p:ext uri="{BB962C8B-B14F-4D97-AF65-F5344CB8AC3E}">
        <p14:creationId xmlns:p14="http://schemas.microsoft.com/office/powerpoint/2010/main" val="208491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Slide Image Placeholder 1"/>
          <p:cNvSpPr>
            <a:spLocks noGrp="1" noRot="1" noChangeAspect="1"/>
          </p:cNvSpPr>
          <p:nvPr>
            <p:ph type="sldImg"/>
          </p:nvPr>
        </p:nvSpPr>
        <p:spPr bwMode="auto">
          <a:noFill/>
          <a:ln>
            <a:solidFill>
              <a:srgbClr val="000000"/>
            </a:solidFill>
            <a:miter lim="800000"/>
            <a:headEnd/>
            <a:tailEnd/>
          </a:ln>
        </p:spPr>
      </p:sp>
      <p:sp>
        <p:nvSpPr>
          <p:cNvPr id="527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But is there a way that it can be fun.</a:t>
            </a:r>
          </a:p>
          <a:p>
            <a:pPr eaLnBrk="1" hangingPunct="1">
              <a:spcBef>
                <a:spcPct val="0"/>
              </a:spcBef>
            </a:pPr>
            <a:r>
              <a:rPr lang="en-US" dirty="0" smtClean="0"/>
              <a:t>First, we have to realize that this kind of interaction happens every day and chances are you are not the first person in a while to ask your prospect for money to support a cause.</a:t>
            </a:r>
          </a:p>
          <a:p>
            <a:pPr eaLnBrk="1" hangingPunct="1">
              <a:spcBef>
                <a:spcPct val="0"/>
              </a:spcBef>
            </a:pPr>
            <a:r>
              <a:rPr lang="en-US" dirty="0" smtClean="0"/>
              <a:t>Beyond that, it all starts with being equipped with the information, ammunition and compelling story that you want to convey.</a:t>
            </a:r>
          </a:p>
          <a:p>
            <a:pPr eaLnBrk="1" hangingPunct="1">
              <a:spcBef>
                <a:spcPct val="0"/>
              </a:spcBef>
            </a:pPr>
            <a:r>
              <a:rPr lang="en-US" dirty="0" smtClean="0"/>
              <a:t>But it is also about attitude.</a:t>
            </a:r>
          </a:p>
          <a:p>
            <a:pPr eaLnBrk="1" hangingPunct="1">
              <a:spcBef>
                <a:spcPct val="0"/>
              </a:spcBef>
            </a:pPr>
            <a:r>
              <a:rPr lang="en-US" dirty="0" smtClean="0"/>
              <a:t>If you’re going to be an effective solicitor, you have to start with a passion for the mission. This will either shine through or not….how committed are you? Why is this so critically important? Why do I think we are the best at serving this need.</a:t>
            </a:r>
          </a:p>
          <a:p>
            <a:pPr eaLnBrk="1" hangingPunct="1">
              <a:spcBef>
                <a:spcPct val="0"/>
              </a:spcBef>
            </a:pPr>
            <a:r>
              <a:rPr lang="en-US" dirty="0" smtClean="0"/>
              <a:t>You also have to have the attitude going in that it will be a positive interaction – if you think you will be successful, you probably will.</a:t>
            </a:r>
          </a:p>
          <a:p>
            <a:pPr eaLnBrk="1" hangingPunct="1">
              <a:spcBef>
                <a:spcPct val="0"/>
              </a:spcBef>
            </a:pPr>
            <a:r>
              <a:rPr lang="en-US" dirty="0" smtClean="0"/>
              <a:t>Also, it can be fun to experience the joy of victory – walking away with a pledge of a substantial gift can be very rewarding and make you feel good about yourself and good for your cause.</a:t>
            </a:r>
          </a:p>
          <a:p>
            <a:pPr eaLnBrk="1" hangingPunct="1">
              <a:spcBef>
                <a:spcPct val="0"/>
              </a:spcBef>
            </a:pPr>
            <a:r>
              <a:rPr lang="en-US" dirty="0" smtClean="0"/>
              <a:t>Finally, if this is something you are expected to do, and you do it well, others will recognize you for your skill in this area – peer recognition should be a benefit of doing this well.</a:t>
            </a: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38D998-5FFC-4E56-AEDD-7ED1C4B68531}"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As we go out to make these kinds of personal visits, what are some things to keep in mind:</a:t>
            </a:r>
          </a:p>
          <a:p>
            <a:pPr marL="228600" indent="-228600">
              <a:buAutoNum type="arabicPeriod"/>
            </a:pPr>
            <a:r>
              <a:rPr lang="en-US" dirty="0" smtClean="0"/>
              <a:t>First assure that your goal is attainable – don’t get saddled with a goal or a number of visits that you don’t truly feel you can attain. Start small and work up.</a:t>
            </a:r>
          </a:p>
          <a:p>
            <a:pPr marL="228600" indent="-228600">
              <a:buAutoNum type="arabicPeriod"/>
            </a:pPr>
            <a:r>
              <a:rPr lang="en-US" dirty="0" smtClean="0"/>
              <a:t>Make sure that as a solicitor, you have made your gift first. The personal commitment empowers you to ask for “stretch” gifts from others. How can you ask others to give, when you yourself have not.</a:t>
            </a:r>
          </a:p>
          <a:p>
            <a:pPr marL="228600" indent="-228600">
              <a:buAutoNum type="arabicPeriod"/>
            </a:pPr>
            <a:r>
              <a:rPr lang="en-US" dirty="0" smtClean="0"/>
              <a:t>As a solicitor, you should be familiar with the prospect and the prospect’s primary interest in the agency.</a:t>
            </a:r>
          </a:p>
          <a:p>
            <a:pPr marL="228600" indent="-228600">
              <a:buAutoNum type="arabicPeriod"/>
            </a:pPr>
            <a:r>
              <a:rPr lang="en-US" dirty="0" smtClean="0"/>
              <a:t>Of course, you go in person to see your prospect.</a:t>
            </a:r>
          </a:p>
          <a:p>
            <a:pPr marL="228600" indent="-228600">
              <a:buAutoNum type="arabicPeriod"/>
            </a:pPr>
            <a:r>
              <a:rPr lang="en-US" dirty="0" smtClean="0"/>
              <a:t>You also use a team if necessary to strengthen the visit (board/staff leaders).</a:t>
            </a:r>
          </a:p>
          <a:p>
            <a:pPr marL="228600" indent="-228600">
              <a:buAutoNum type="arabicPeriod"/>
            </a:pPr>
            <a:r>
              <a:rPr lang="en-US" dirty="0" smtClean="0"/>
              <a:t>You bring also case materials that may help explain the cause. But don’t overdo the paper.</a:t>
            </a:r>
          </a:p>
          <a:p>
            <a:pPr marL="228600" indent="-228600">
              <a:buAutoNum type="arabicPeriod"/>
            </a:pPr>
            <a:r>
              <a:rPr lang="en-US" dirty="0" smtClean="0"/>
              <a:t>You express appreciation for prior contributions and indicate the importance of prior support to the organization. What was accomplished with previous gifts?</a:t>
            </a:r>
          </a:p>
          <a:p>
            <a:pPr marL="228600" indent="-228600">
              <a:buAutoNum type="arabicPeriod"/>
            </a:pPr>
            <a:r>
              <a:rPr lang="en-US" dirty="0" smtClean="0"/>
              <a:t>You lay out the problem, the need.</a:t>
            </a:r>
          </a:p>
          <a:p>
            <a:pPr marL="228600" indent="-228600">
              <a:buAutoNum type="arabicPeriod"/>
            </a:pPr>
            <a:r>
              <a:rPr lang="en-US" dirty="0" smtClean="0"/>
              <a:t>You listen and respond to the prospect’s questions and interests.</a:t>
            </a:r>
          </a:p>
          <a:p>
            <a:pPr marL="228600" indent="-228600">
              <a:buAutoNum type="arabicPeriod"/>
            </a:pPr>
            <a:r>
              <a:rPr lang="en-US" dirty="0" smtClean="0"/>
              <a:t>You go armed with a specific amount to be asked for. And you know specifically how you would like to use this money.</a:t>
            </a:r>
          </a:p>
          <a:p>
            <a:pPr marL="228600" indent="-228600">
              <a:buAutoNum type="arabicPeriod"/>
            </a:pPr>
            <a:r>
              <a:rPr lang="en-US" dirty="0" smtClean="0"/>
              <a:t>If an immediate decision is not forthcoming, you hold on to the pledge card. </a:t>
            </a:r>
          </a:p>
          <a:p>
            <a:pPr marL="228600" indent="-228600">
              <a:buAutoNum type="arabicPeriod"/>
            </a:pPr>
            <a:r>
              <a:rPr lang="en-US" dirty="0" smtClean="0"/>
              <a:t>You follow-up with a phone call or visit to get the answer. You let them know when you will be following-up.</a:t>
            </a:r>
          </a:p>
          <a:p>
            <a:pPr marL="228600" indent="-228600">
              <a:buAutoNum type="arabicPeriod"/>
            </a:pPr>
            <a:r>
              <a:rPr lang="en-US" dirty="0" smtClean="0"/>
              <a:t>The acknowledgement of the gift is immediate, personal and heartfelt.</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5" name="Slide Image Placeholder 1"/>
          <p:cNvSpPr>
            <a:spLocks noGrp="1" noRot="1" noChangeAspect="1"/>
          </p:cNvSpPr>
          <p:nvPr>
            <p:ph type="sldImg"/>
          </p:nvPr>
        </p:nvSpPr>
        <p:spPr bwMode="auto">
          <a:noFill/>
          <a:ln>
            <a:solidFill>
              <a:srgbClr val="000000"/>
            </a:solidFill>
            <a:miter lim="800000"/>
            <a:headEnd/>
            <a:tailEnd/>
          </a:ln>
        </p:spPr>
      </p:sp>
      <p:sp>
        <p:nvSpPr>
          <p:cNvPr id="533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setting for personal solicitations usually involves two persons, the prospect and asker, although when a major gift is expected a second asker may be present and the prospect’s spouse or trusted advisor may sit in. The prospect knows either directly or indirectly that a request for funds will be made (don’t go under other pretenses). The message is conveyed in the appointment or in mailings sent in advance. The amount of the request is not announced but is left to be introduced and discussed during the presentation.</a:t>
            </a:r>
          </a:p>
          <a:p>
            <a:pPr eaLnBrk="1" hangingPunct="1">
              <a:spcBef>
                <a:spcPct val="0"/>
              </a:spcBef>
            </a:pPr>
            <a:r>
              <a:rPr lang="en-US" dirty="0" smtClean="0"/>
              <a:t>So what  is the flow of such a contact.</a:t>
            </a:r>
          </a:p>
          <a:p>
            <a:pPr eaLnBrk="1" hangingPunct="1">
              <a:spcBef>
                <a:spcPct val="0"/>
              </a:spcBef>
            </a:pPr>
            <a:r>
              <a:rPr lang="en-US" dirty="0" smtClean="0"/>
              <a:t>First make the case:</a:t>
            </a:r>
          </a:p>
          <a:p>
            <a:pPr eaLnBrk="1" hangingPunct="1">
              <a:spcBef>
                <a:spcPct val="0"/>
              </a:spcBef>
            </a:pPr>
            <a:r>
              <a:rPr lang="en-US" dirty="0" smtClean="0"/>
              <a:t>Introduce the cause or need – giving any brief background (stats, history, evidence of need) that will be compelling.</a:t>
            </a:r>
          </a:p>
          <a:p>
            <a:pPr eaLnBrk="1" hangingPunct="1">
              <a:spcBef>
                <a:spcPct val="0"/>
              </a:spcBef>
            </a:pPr>
            <a:r>
              <a:rPr lang="en-US" dirty="0" smtClean="0"/>
              <a:t>Explain your personal interest and commitment – tell your story as to why this is important –why have you put your heart and soul and wallet behind the cause.</a:t>
            </a:r>
          </a:p>
          <a:p>
            <a:pPr eaLnBrk="1" hangingPunct="1">
              <a:spcBef>
                <a:spcPct val="0"/>
              </a:spcBef>
            </a:pPr>
            <a:r>
              <a:rPr lang="en-US" dirty="0" smtClean="0"/>
              <a:t>Describe the organization specifically and why and how it is capably meeting the need.</a:t>
            </a:r>
          </a:p>
          <a:p>
            <a:pPr eaLnBrk="1" hangingPunct="1">
              <a:spcBef>
                <a:spcPct val="0"/>
              </a:spcBef>
            </a:pPr>
            <a:r>
              <a:rPr lang="en-US" dirty="0" smtClean="0"/>
              <a:t>Explain why they need additional funds and how these funds will specifically be used. </a:t>
            </a: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B0465B-1149-4CBC-8F52-B66156A49F5D}"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3" name="Slide Image Placeholder 1"/>
          <p:cNvSpPr>
            <a:spLocks noGrp="1" noRot="1" noChangeAspect="1"/>
          </p:cNvSpPr>
          <p:nvPr>
            <p:ph type="sldImg"/>
          </p:nvPr>
        </p:nvSpPr>
        <p:spPr bwMode="auto">
          <a:noFill/>
          <a:ln>
            <a:solidFill>
              <a:srgbClr val="000000"/>
            </a:solidFill>
            <a:miter lim="800000"/>
            <a:headEnd/>
            <a:tailEnd/>
          </a:ln>
        </p:spPr>
      </p:sp>
      <p:sp>
        <p:nvSpPr>
          <p:cNvPr id="535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Then you transition to Making the Ask.</a:t>
            </a:r>
          </a:p>
          <a:p>
            <a:pPr eaLnBrk="1" hangingPunct="1">
              <a:spcBef>
                <a:spcPct val="0"/>
              </a:spcBef>
            </a:pPr>
            <a:r>
              <a:rPr lang="en-US" dirty="0" smtClean="0"/>
              <a:t>You are direct, forthright in this phase.</a:t>
            </a:r>
          </a:p>
          <a:p>
            <a:pPr eaLnBrk="1" hangingPunct="1">
              <a:spcBef>
                <a:spcPct val="0"/>
              </a:spcBef>
            </a:pPr>
            <a:r>
              <a:rPr lang="en-US" dirty="0" smtClean="0"/>
              <a:t>Ask them if they will join you in supporting this worthwhile cause.</a:t>
            </a:r>
          </a:p>
          <a:p>
            <a:pPr eaLnBrk="1" hangingPunct="1">
              <a:spcBef>
                <a:spcPct val="0"/>
              </a:spcBef>
            </a:pPr>
            <a:r>
              <a:rPr lang="en-US" dirty="0" smtClean="0"/>
              <a:t>Ask them for a specific amount – what is it that you want for them (you have researched this amount in advance and you know what you need and what they are capable and perhaps willing to give – stretch amounts are good).</a:t>
            </a:r>
          </a:p>
          <a:p>
            <a:pPr eaLnBrk="1" hangingPunct="1">
              <a:spcBef>
                <a:spcPct val="0"/>
              </a:spcBef>
            </a:pPr>
            <a:r>
              <a:rPr lang="en-US" dirty="0" smtClean="0"/>
              <a:t>You come prepared to deal with the no or delay responses you might get.</a:t>
            </a:r>
          </a:p>
          <a:p>
            <a:pPr eaLnBrk="1" hangingPunct="1">
              <a:spcBef>
                <a:spcPct val="0"/>
              </a:spcBef>
            </a:pPr>
            <a:r>
              <a:rPr lang="en-US" dirty="0" smtClean="0"/>
              <a:t>You negotiate an appropriate amount.</a:t>
            </a:r>
          </a:p>
          <a:p>
            <a:pPr eaLnBrk="1" hangingPunct="1">
              <a:spcBef>
                <a:spcPct val="0"/>
              </a:spcBef>
            </a:pPr>
            <a:r>
              <a:rPr lang="en-US" dirty="0" smtClean="0"/>
              <a:t>You accept this and thank them profusely. </a:t>
            </a:r>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6C04EB-9AC0-44A5-95E4-33FC648D386F}"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5" name="Slide Image Placeholder 1"/>
          <p:cNvSpPr>
            <a:spLocks noGrp="1" noRot="1" noChangeAspect="1"/>
          </p:cNvSpPr>
          <p:nvPr>
            <p:ph type="sldImg"/>
          </p:nvPr>
        </p:nvSpPr>
        <p:spPr bwMode="auto">
          <a:noFill/>
          <a:ln>
            <a:solidFill>
              <a:srgbClr val="000000"/>
            </a:solidFill>
            <a:miter lim="800000"/>
            <a:headEnd/>
            <a:tailEnd/>
          </a:ln>
        </p:spPr>
      </p:sp>
      <p:sp>
        <p:nvSpPr>
          <p:cNvPr id="543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Let’s try it!</a:t>
            </a:r>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118C37-CEFF-47D0-8956-251B829D8F6A}"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1" name="Rectangle 2"/>
          <p:cNvSpPr>
            <a:spLocks noGrp="1" noRot="1" noChangeAspect="1" noTextEdit="1"/>
          </p:cNvSpPr>
          <p:nvPr>
            <p:ph type="sldImg"/>
          </p:nvPr>
        </p:nvSpPr>
        <p:spPr bwMode="auto">
          <a:noFill/>
          <a:ln>
            <a:solidFill>
              <a:srgbClr val="000000"/>
            </a:solidFill>
            <a:miter lim="800000"/>
            <a:headEnd/>
            <a:tailEnd/>
          </a:ln>
        </p:spPr>
      </p:sp>
      <p:sp>
        <p:nvSpPr>
          <p:cNvPr id="53760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Thinking about this a bit further – there is a hierarchy of effectiveness in asking for major gifts. From best to worst in actually obtaining the desired gift are the following: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7" name="Rectangle 2"/>
          <p:cNvSpPr>
            <a:spLocks noGrp="1" noRot="1" noChangeAspect="1" noTextEdit="1"/>
          </p:cNvSpPr>
          <p:nvPr>
            <p:ph type="sldImg"/>
          </p:nvPr>
        </p:nvSpPr>
        <p:spPr bwMode="auto">
          <a:noFill/>
          <a:ln>
            <a:solidFill>
              <a:srgbClr val="000000"/>
            </a:solidFill>
            <a:miter lim="800000"/>
            <a:headEnd/>
            <a:tailEnd/>
          </a:ln>
        </p:spPr>
      </p:sp>
      <p:sp>
        <p:nvSpPr>
          <p:cNvPr id="53145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Again, much of it rests on having the right mentality going in to a solicitation meeting.</a:t>
            </a:r>
          </a:p>
          <a:p>
            <a:r>
              <a:rPr lang="en-US" dirty="0" smtClean="0"/>
              <a:t>You have to have an unshakeable conviction in the value of your </a:t>
            </a:r>
            <a:r>
              <a:rPr lang="en-US" dirty="0" err="1" smtClean="0"/>
              <a:t>organizaiton</a:t>
            </a:r>
            <a:r>
              <a:rPr lang="en-US" dirty="0" smtClean="0"/>
              <a:t>.</a:t>
            </a:r>
          </a:p>
          <a:p>
            <a:r>
              <a:rPr lang="en-US" dirty="0" smtClean="0"/>
              <a:t>You have to believe that people are willing to give – and most are.</a:t>
            </a:r>
          </a:p>
          <a:p>
            <a:r>
              <a:rPr lang="en-US" dirty="0" smtClean="0"/>
              <a:t>You have to believe that people also have the capacity to give – and many do even in bad times.</a:t>
            </a:r>
          </a:p>
          <a:p>
            <a:r>
              <a:rPr lang="en-US" dirty="0" smtClean="0"/>
              <a:t>You have to be willing to step out of your comfort zone.</a:t>
            </a:r>
          </a:p>
          <a:p>
            <a:r>
              <a:rPr lang="en-US" dirty="0" smtClean="0"/>
              <a:t>Finally, if you  are going to get the large gifts, you have to get beyond the tin-cup mentality of we’ll take anything we’re so poor.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49" name="Slide Image Placeholder 1"/>
          <p:cNvSpPr>
            <a:spLocks noGrp="1" noRot="1" noChangeAspect="1"/>
          </p:cNvSpPr>
          <p:nvPr>
            <p:ph type="sldImg"/>
          </p:nvPr>
        </p:nvSpPr>
        <p:spPr bwMode="auto">
          <a:noFill/>
          <a:ln>
            <a:solidFill>
              <a:srgbClr val="000000"/>
            </a:solidFill>
            <a:miter lim="800000"/>
            <a:headEnd/>
            <a:tailEnd/>
          </a:ln>
        </p:spPr>
      </p:sp>
      <p:sp>
        <p:nvSpPr>
          <p:cNvPr id="539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Go armed with the facts:</a:t>
            </a:r>
          </a:p>
          <a:p>
            <a:pPr eaLnBrk="1" hangingPunct="1">
              <a:spcBef>
                <a:spcPct val="0"/>
              </a:spcBef>
            </a:pPr>
            <a:r>
              <a:rPr lang="en-US" dirty="0" smtClean="0"/>
              <a:t>What the mission and goals of the organization are.</a:t>
            </a:r>
          </a:p>
          <a:p>
            <a:pPr eaLnBrk="1" hangingPunct="1">
              <a:spcBef>
                <a:spcPct val="0"/>
              </a:spcBef>
            </a:pPr>
            <a:r>
              <a:rPr lang="en-US" dirty="0" smtClean="0"/>
              <a:t>What the organization stands for – what are its guiding values.</a:t>
            </a:r>
          </a:p>
          <a:p>
            <a:pPr eaLnBrk="1" hangingPunct="1">
              <a:spcBef>
                <a:spcPct val="0"/>
              </a:spcBef>
            </a:pPr>
            <a:r>
              <a:rPr lang="en-US" dirty="0" smtClean="0"/>
              <a:t>How it will use donated funds.</a:t>
            </a:r>
          </a:p>
          <a:p>
            <a:pPr eaLnBrk="1" hangingPunct="1">
              <a:spcBef>
                <a:spcPct val="0"/>
              </a:spcBef>
            </a:pPr>
            <a:r>
              <a:rPr lang="en-US" dirty="0" smtClean="0"/>
              <a:t>Results of use of past gifts.</a:t>
            </a:r>
          </a:p>
          <a:p>
            <a:pPr eaLnBrk="1" hangingPunct="1">
              <a:spcBef>
                <a:spcPct val="0"/>
              </a:spcBef>
            </a:pPr>
            <a:r>
              <a:rPr lang="en-US" dirty="0" smtClean="0"/>
              <a:t>How the organization can be trusted – what has been the track record of the organization; what is the organization’s reputation, image and history.</a:t>
            </a:r>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BA1E29-6E64-4773-91F0-463AFA1EDF58}" type="slidenum">
              <a:rPr lang="en-US"/>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7" name="Rectangle 2"/>
          <p:cNvSpPr>
            <a:spLocks noGrp="1" noRot="1" noChangeAspect="1" noTextEdit="1"/>
          </p:cNvSpPr>
          <p:nvPr>
            <p:ph type="sldImg"/>
          </p:nvPr>
        </p:nvSpPr>
        <p:spPr bwMode="auto">
          <a:noFill/>
          <a:ln>
            <a:solidFill>
              <a:srgbClr val="000000"/>
            </a:solidFill>
            <a:miter lim="800000"/>
            <a:headEnd/>
            <a:tailEnd/>
          </a:ln>
        </p:spPr>
      </p:sp>
      <p:sp>
        <p:nvSpPr>
          <p:cNvPr id="54169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Other important rules……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3" name="Slide Image Placeholder 1"/>
          <p:cNvSpPr>
            <a:spLocks noGrp="1" noRot="1" noChangeAspect="1"/>
          </p:cNvSpPr>
          <p:nvPr>
            <p:ph type="sldImg"/>
          </p:nvPr>
        </p:nvSpPr>
        <p:spPr bwMode="auto">
          <a:xfrm>
            <a:off x="1600200" y="228600"/>
            <a:ext cx="3962400" cy="2971800"/>
          </a:xfrm>
          <a:noFill/>
          <a:ln>
            <a:solidFill>
              <a:srgbClr val="000000"/>
            </a:solidFill>
            <a:miter lim="800000"/>
            <a:headEnd/>
            <a:tailEnd/>
          </a:ln>
        </p:spPr>
      </p:sp>
      <p:sp>
        <p:nvSpPr>
          <p:cNvPr id="545794" name="Notes Placeholder 2"/>
          <p:cNvSpPr>
            <a:spLocks noGrp="1"/>
          </p:cNvSpPr>
          <p:nvPr>
            <p:ph type="body" idx="1"/>
          </p:nvPr>
        </p:nvSpPr>
        <p:spPr bwMode="auto">
          <a:xfrm>
            <a:off x="685800" y="3200400"/>
            <a:ext cx="5486400" cy="5715000"/>
          </a:xfrm>
          <a:noFill/>
        </p:spPr>
        <p:txBody>
          <a:bodyPr wrap="square" numCol="1" anchor="t" anchorCtr="0" compatLnSpc="1">
            <a:prstTxWarp prst="textNoShape">
              <a:avLst/>
            </a:prstTxWarp>
            <a:normAutofit lnSpcReduction="10000"/>
          </a:bodyPr>
          <a:lstStyle/>
          <a:p>
            <a:pPr eaLnBrk="1" hangingPunct="1">
              <a:spcBef>
                <a:spcPct val="0"/>
              </a:spcBef>
            </a:pPr>
            <a:r>
              <a:rPr lang="en-US" dirty="0" smtClean="0"/>
              <a:t>Telemarketing continues to be a vital part of annual fund programs. Even though some individuals are not comfortable giving over the phone, telemarketing can be very successful.</a:t>
            </a:r>
          </a:p>
          <a:p>
            <a:pPr eaLnBrk="1" hangingPunct="1">
              <a:spcBef>
                <a:spcPct val="0"/>
              </a:spcBef>
            </a:pPr>
            <a:r>
              <a:rPr lang="en-US" dirty="0" smtClean="0"/>
              <a:t>Telemarketing can be more expensive than direct mail – if use long distance and utilize a bank of phones. Phone programs, however, can yield as much as 5 to 10 percent pledge rate and allow the donor continued interaction with a live individual.</a:t>
            </a:r>
          </a:p>
          <a:p>
            <a:pPr eaLnBrk="1" hangingPunct="1">
              <a:spcBef>
                <a:spcPct val="0"/>
              </a:spcBef>
            </a:pPr>
            <a:r>
              <a:rPr lang="en-US" dirty="0" smtClean="0"/>
              <a:t>Proper planning, training and execution are all necessities for a successful phone program. Must be sure that your telemarketing is not overlapping other types of solicitation (direct mail, personal) which could have negative overall effect.  </a:t>
            </a:r>
          </a:p>
          <a:p>
            <a:pPr eaLnBrk="1" hangingPunct="1">
              <a:spcBef>
                <a:spcPct val="0"/>
              </a:spcBef>
            </a:pPr>
            <a:r>
              <a:rPr lang="en-US" dirty="0" smtClean="0"/>
              <a:t>Must consider whether the particular cause and fundraising program is appropriate for telemarketing. Programs that cannot be easily explained over the telephone might be better left to personal or direct mail solicitation.</a:t>
            </a:r>
          </a:p>
          <a:p>
            <a:pPr eaLnBrk="1" hangingPunct="1">
              <a:spcBef>
                <a:spcPct val="0"/>
              </a:spcBef>
            </a:pPr>
            <a:r>
              <a:rPr lang="en-US" dirty="0" smtClean="0"/>
              <a:t>Consider the expense and yield. Need to consider whether will use volunteers or paid callers or hire an outside vendor to call, prepare scripts and information packets. Also must plan for follow-up mailings for fulfillment of pledges.</a:t>
            </a:r>
          </a:p>
          <a:p>
            <a:pPr eaLnBrk="1" hangingPunct="1">
              <a:spcBef>
                <a:spcPct val="0"/>
              </a:spcBef>
            </a:pPr>
            <a:r>
              <a:rPr lang="en-US" dirty="0" smtClean="0"/>
              <a:t>Many organizations choose to conduct in-house “</a:t>
            </a:r>
            <a:r>
              <a:rPr lang="en-US" dirty="0" err="1" smtClean="0"/>
              <a:t>phonathons</a:t>
            </a:r>
            <a:r>
              <a:rPr lang="en-US" dirty="0" smtClean="0"/>
              <a:t>” using either hired or volunteer callers. Requires constant recruitment of callers, training and on-site supervision – all can devour a lot of time. Can hire outside vendors to make calls for organization – allows more control over script-handling but can be expensive and loses personal/local touch. In-house – you can tell your story best; outsource – easier, trained and control over content.</a:t>
            </a:r>
          </a:p>
          <a:p>
            <a:pPr eaLnBrk="1" hangingPunct="1">
              <a:spcBef>
                <a:spcPct val="0"/>
              </a:spcBef>
            </a:pPr>
            <a:r>
              <a:rPr lang="en-US" dirty="0" smtClean="0"/>
              <a:t>Place –real estate offices, travel agencies, law firms –connected room with lots of phones.</a:t>
            </a:r>
          </a:p>
          <a:p>
            <a:pPr eaLnBrk="1" hangingPunct="1">
              <a:spcBef>
                <a:spcPct val="0"/>
              </a:spcBef>
            </a:pPr>
            <a:r>
              <a:rPr lang="en-US" dirty="0" smtClean="0"/>
              <a:t>If  outsource – callers on hourly rate, not commission, invisible to donor, funds collected sent directly to vendor; respect caller’s wishes, custom designed.</a:t>
            </a:r>
          </a:p>
          <a:p>
            <a:pPr eaLnBrk="1" hangingPunct="1">
              <a:spcBef>
                <a:spcPct val="0"/>
              </a:spcBef>
            </a:pPr>
            <a:r>
              <a:rPr lang="en-US" dirty="0" smtClean="0"/>
              <a:t>Ideal telemarketing rep is enthusiastic, articulate and knowledgeable about mission and goals of organization; thick skin.</a:t>
            </a:r>
          </a:p>
          <a:p>
            <a:pPr eaLnBrk="1" hangingPunct="1">
              <a:spcBef>
                <a:spcPct val="0"/>
              </a:spcBef>
            </a:pPr>
            <a:r>
              <a:rPr lang="en-US" dirty="0" smtClean="0"/>
              <a:t>Must arm telemarketing reps with: facts and info about the organization and the annual fund drive, scripts or outlines of a proper call, ways to deal with objections they might hear (i.e. suggested responses) samples of mailing sent by organization recently.  Trained how to overcome objections, how to ask for specific dollar amounts, how to remain polite, accurate record-keeping, use of follow-up pledge cards to facilitate fulfillment.</a:t>
            </a:r>
          </a:p>
          <a:p>
            <a:pPr eaLnBrk="1" hangingPunct="1">
              <a:spcBef>
                <a:spcPct val="0"/>
              </a:spcBef>
            </a:pPr>
            <a:r>
              <a:rPr lang="en-US" dirty="0" smtClean="0"/>
              <a:t>Works best – crisis situations and to renew lapsed donors.</a:t>
            </a:r>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5CA628-BF5A-41CD-8E76-BC709B670CE7}" type="slidenum">
              <a:rPr lang="en-US"/>
              <a:pPr fontAlgn="base">
                <a:spcBef>
                  <a:spcPct val="0"/>
                </a:spcBef>
                <a:spcAft>
                  <a:spcPct val="0"/>
                </a:spcAft>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1" name="Slide Image Placeholder 1"/>
          <p:cNvSpPr>
            <a:spLocks noGrp="1" noRot="1" noChangeAspect="1"/>
          </p:cNvSpPr>
          <p:nvPr>
            <p:ph type="sldImg"/>
          </p:nvPr>
        </p:nvSpPr>
        <p:spPr bwMode="auto">
          <a:noFill/>
          <a:ln>
            <a:solidFill>
              <a:srgbClr val="000000"/>
            </a:solidFill>
            <a:miter lim="800000"/>
            <a:headEnd/>
            <a:tailEnd/>
          </a:ln>
        </p:spPr>
      </p:sp>
      <p:sp>
        <p:nvSpPr>
          <p:cNvPr id="547842"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eaLnBrk="1" hangingPunct="1">
              <a:spcBef>
                <a:spcPct val="0"/>
              </a:spcBef>
            </a:pPr>
            <a:r>
              <a:rPr lang="en-US" dirty="0" smtClean="0"/>
              <a:t>Consider impact of internet –took over 20 years for radio to reach 50 million households in North America (50 million being a benchmark indicating some form of mass communications) . !2 years for television to reach same saturation level and four years for internet to do it.</a:t>
            </a:r>
          </a:p>
          <a:p>
            <a:pPr eaLnBrk="1" hangingPunct="1">
              <a:spcBef>
                <a:spcPct val="0"/>
              </a:spcBef>
            </a:pPr>
            <a:r>
              <a:rPr lang="en-US" dirty="0" smtClean="0"/>
              <a:t>In the early days, on-line fundraising was largely passive. Nonprofits were content to build giving forms, hope donors found their way to the form and then counted the unsolicited gifts that trickled in. </a:t>
            </a:r>
          </a:p>
          <a:p>
            <a:pPr eaLnBrk="1" hangingPunct="1">
              <a:spcBef>
                <a:spcPct val="0"/>
              </a:spcBef>
            </a:pPr>
            <a:r>
              <a:rPr lang="en-US" dirty="0" smtClean="0"/>
              <a:t>Over time, nonprofits have become more proactive; new trends emphasize proactive approaches – e-mail fundraising (blast e-mails), use of application service providers, using better planning, testing and tracking of internet tactics.</a:t>
            </a:r>
          </a:p>
          <a:p>
            <a:pPr eaLnBrk="1" hangingPunct="1">
              <a:spcBef>
                <a:spcPct val="0"/>
              </a:spcBef>
            </a:pPr>
            <a:r>
              <a:rPr lang="en-US" dirty="0" smtClean="0"/>
              <a:t>All nonprofits should be on-line with their fundraising efforts. There are too many people on the Internet to ignore.</a:t>
            </a:r>
          </a:p>
          <a:p>
            <a:pPr eaLnBrk="1" hangingPunct="1">
              <a:spcBef>
                <a:spcPct val="0"/>
              </a:spcBef>
            </a:pPr>
            <a:r>
              <a:rPr lang="en-US" dirty="0" smtClean="0"/>
              <a:t>Donor-on-line behavior – studies show that on-line donors tend to be more generous. Average gift of $48. 71 vs. $29 in direct mail and $24 in person. 35 to 50 % larger gifts. Also tend to subscribe more to monthly giving programs than those giving through mail or personal solicitation. On-line works well with </a:t>
            </a:r>
            <a:r>
              <a:rPr lang="en-US" dirty="0" err="1" smtClean="0"/>
              <a:t>automoatic</a:t>
            </a:r>
            <a:r>
              <a:rPr lang="en-US" dirty="0" smtClean="0"/>
              <a:t> deductions from a credit card.</a:t>
            </a:r>
          </a:p>
          <a:p>
            <a:pPr eaLnBrk="1" hangingPunct="1">
              <a:spcBef>
                <a:spcPct val="0"/>
              </a:spcBef>
            </a:pPr>
            <a:r>
              <a:rPr lang="en-US" dirty="0" smtClean="0"/>
              <a:t>Types of on-line fundraising:</a:t>
            </a:r>
          </a:p>
          <a:p>
            <a:pPr eaLnBrk="1" hangingPunct="1">
              <a:spcBef>
                <a:spcPct val="0"/>
              </a:spcBef>
            </a:pPr>
            <a:r>
              <a:rPr lang="en-US" dirty="0" smtClean="0"/>
              <a:t>Membership fundraising – Example is World Wildlife Fund – has created an on-line membership opportunity for visitors. In bottom on right-hand corner of the home page, the text “join” takes visitors to a membership form that gives them chance to make membership donation of $15 and then be entitled to bi-monthly newsletter, t-shirt and annual Travel Magazine. Realized 70 new memberships per month – 27- percent growth in membership donations.</a:t>
            </a:r>
          </a:p>
          <a:p>
            <a:pPr eaLnBrk="1" hangingPunct="1">
              <a:spcBef>
                <a:spcPct val="0"/>
              </a:spcBef>
            </a:pPr>
            <a:r>
              <a:rPr lang="en-US" dirty="0" smtClean="0"/>
              <a:t>E-mail fundraising – direct messages to potential donors lists promoting cause, offering gift in exchange for donations. Getting e-mail addresses is key. Relatively low cost.</a:t>
            </a:r>
          </a:p>
          <a:p>
            <a:pPr eaLnBrk="1" hangingPunct="1">
              <a:spcBef>
                <a:spcPct val="0"/>
              </a:spcBef>
            </a:pPr>
            <a:r>
              <a:rPr lang="en-US" dirty="0" smtClean="0"/>
              <a:t>Large gifts on-line – electronic transactions where the prospective donor enters information on-line, sends it to the agency and then the agency processes the gift. Particularly in disaster situations, these kinds of immediately </a:t>
            </a:r>
            <a:r>
              <a:rPr lang="en-US" dirty="0" err="1" smtClean="0"/>
              <a:t>accessiable</a:t>
            </a:r>
            <a:r>
              <a:rPr lang="en-US" dirty="0" smtClean="0"/>
              <a:t> ways to donate have been well-accepted (red cross) have to publicize this on-line option as a way for people to donate. Security concerns. Still have to cultivate donors in other ways.</a:t>
            </a:r>
          </a:p>
          <a:p>
            <a:pPr eaLnBrk="1" hangingPunct="1">
              <a:spcBef>
                <a:spcPct val="0"/>
              </a:spcBef>
            </a:pPr>
            <a:r>
              <a:rPr lang="en-US" dirty="0" smtClean="0"/>
              <a:t>Pledging on-line – If you are conducting any kind of campaign – give donors an opportunity to pledge via the internet – fulfillment through mail or in-person</a:t>
            </a:r>
          </a:p>
          <a:p>
            <a:pPr eaLnBrk="1" hangingPunct="1">
              <a:spcBef>
                <a:spcPct val="0"/>
              </a:spcBef>
            </a:pPr>
            <a:r>
              <a:rPr lang="en-US" dirty="0" smtClean="0"/>
              <a:t>Merchandise sales – Use your web-site as place to sell merchandise associated with your cause.</a:t>
            </a:r>
          </a:p>
          <a:p>
            <a:pPr eaLnBrk="1" hangingPunct="1">
              <a:spcBef>
                <a:spcPct val="0"/>
              </a:spcBef>
            </a:pPr>
            <a:r>
              <a:rPr lang="en-US" dirty="0" smtClean="0"/>
              <a:t>Auctions – more risky. Must find an appropriate auction site on which to sell the organization’s item, contact the owner/manager of site, determine commission/listing fees. Prepare back-up materials, determine the rules, establish starting price, follow through (mailing, fulfillment)</a:t>
            </a:r>
          </a:p>
          <a:p>
            <a:pPr eaLnBrk="1" hangingPunct="1">
              <a:spcBef>
                <a:spcPct val="0"/>
              </a:spcBef>
            </a:pPr>
            <a:r>
              <a:rPr lang="en-US" dirty="0" smtClean="0"/>
              <a:t>Charity portals – websites fun by for-profits and nonprofit groups that list a variety of charities on site, with description and how to donate – becomes a “shopping” site for charitable people looking for good causes to give their donations to. </a:t>
            </a:r>
          </a:p>
          <a:p>
            <a:pPr eaLnBrk="1" hangingPunct="1">
              <a:spcBef>
                <a:spcPct val="0"/>
              </a:spcBef>
            </a:pPr>
            <a:r>
              <a:rPr lang="en-US" dirty="0" smtClean="0"/>
              <a:t>Important aspects of internet fundraising – you must drive traffic to your side – put your website address on everything, register with key search engines to make sure others link to you. Use portals, use affiliates (sponsoring organizations) to link to you.    </a:t>
            </a:r>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523C0C-85F6-44D0-A9FC-FAEEC8EF53FE}" type="slidenum">
              <a:rPr lang="en-US"/>
              <a:pPr fontAlgn="base">
                <a:spcBef>
                  <a:spcPct val="0"/>
                </a:spcBef>
                <a:spcAft>
                  <a:spcPct val="0"/>
                </a:spcAft>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reflects the massive potential for fundraising on the internet……everybody is on!</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7" name="Rectangle 2"/>
          <p:cNvSpPr>
            <a:spLocks noGrp="1" noRot="1" noChangeAspect="1" noTextEdit="1"/>
          </p:cNvSpPr>
          <p:nvPr>
            <p:ph type="sldImg"/>
          </p:nvPr>
        </p:nvSpPr>
        <p:spPr bwMode="auto">
          <a:noFill/>
          <a:ln>
            <a:solidFill>
              <a:srgbClr val="000000"/>
            </a:solidFill>
            <a:miter lim="800000"/>
            <a:headEnd/>
            <a:tailEnd/>
          </a:ln>
        </p:spPr>
      </p:sp>
      <p:sp>
        <p:nvSpPr>
          <p:cNvPr id="551938"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r>
              <a:rPr lang="en-US" dirty="0" smtClean="0"/>
              <a:t>You have to have a number of important key ingredients to do internet fundraising well:</a:t>
            </a:r>
          </a:p>
          <a:p>
            <a:r>
              <a:rPr lang="en-US" dirty="0" smtClean="0"/>
              <a:t>First, obviously, you need an effective, well-constructed, compelling website and appropriate e-mail capabilities. (You will want to be able to do some website data tracking – know how many are responding and to what).(Also, specifically, you will want to have the capability to do broadcast e-mails to your subscriber list). </a:t>
            </a:r>
          </a:p>
          <a:p>
            <a:r>
              <a:rPr lang="en-US" dirty="0" smtClean="0"/>
              <a:t>On your internet </a:t>
            </a:r>
            <a:r>
              <a:rPr lang="en-US" dirty="0" err="1" smtClean="0"/>
              <a:t>sige</a:t>
            </a:r>
            <a:r>
              <a:rPr lang="en-US" dirty="0" smtClean="0"/>
              <a:t>, you will want to have an effective, well-constructed and compelling donation page (think easy)</a:t>
            </a:r>
          </a:p>
          <a:p>
            <a:r>
              <a:rPr lang="en-US" dirty="0" smtClean="0"/>
              <a:t>If you are going to take donations over the internet – you will want an online donation processing vendor – these are important ones in the U.S.</a:t>
            </a:r>
          </a:p>
          <a:p>
            <a:r>
              <a:rPr lang="en-US" dirty="0" smtClean="0"/>
              <a:t>Very important – a large and up-to-date list of supporter e-mail addresses.</a:t>
            </a:r>
          </a:p>
          <a:p>
            <a:r>
              <a:rPr lang="en-US" dirty="0" smtClean="0"/>
              <a:t>And you will want to have a calendar of appeals that incorporates internet fundraising activity.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3" name="Rectangle 2"/>
          <p:cNvSpPr>
            <a:spLocks noGrp="1" noRot="1" noChangeAspect="1" noTextEdit="1"/>
          </p:cNvSpPr>
          <p:nvPr>
            <p:ph type="sldImg"/>
          </p:nvPr>
        </p:nvSpPr>
        <p:spPr bwMode="auto">
          <a:noFill/>
          <a:ln>
            <a:solidFill>
              <a:srgbClr val="000000"/>
            </a:solidFill>
            <a:miter lim="800000"/>
            <a:headEnd/>
            <a:tailEnd/>
          </a:ln>
        </p:spPr>
      </p:sp>
      <p:sp>
        <p:nvSpPr>
          <p:cNvPr id="556034"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r>
              <a:rPr lang="en-US" dirty="0" smtClean="0"/>
              <a:t>Specifically, thinking about your donation page – take the time to do this right.</a:t>
            </a:r>
          </a:p>
          <a:p>
            <a:r>
              <a:rPr lang="en-US" dirty="0" smtClean="0"/>
              <a:t>Make sure that if you are using website in conjunction with a specific fundraising campaign, that you customize your website for your campaign – make it all work together.</a:t>
            </a:r>
          </a:p>
          <a:p>
            <a:r>
              <a:rPr lang="en-US" dirty="0" smtClean="0"/>
              <a:t>Your donation should give a good amount of information, but it should also ask for necessary info too. Require only what is necessary and pre-populate fields if possible.</a:t>
            </a:r>
          </a:p>
          <a:p>
            <a:endParaRPr lang="en-US" dirty="0" smtClean="0"/>
          </a:p>
          <a:p>
            <a:r>
              <a:rPr lang="en-US" dirty="0" smtClean="0"/>
              <a:t>Keep the copy short and sweet – again, keep in mind that users attention span on these things is very short.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1" name="Rectangle 2"/>
          <p:cNvSpPr>
            <a:spLocks noGrp="1" noRot="1" noChangeAspect="1" noTextEdit="1"/>
          </p:cNvSpPr>
          <p:nvPr>
            <p:ph type="sldImg"/>
          </p:nvPr>
        </p:nvSpPr>
        <p:spPr bwMode="auto">
          <a:noFill/>
          <a:ln>
            <a:solidFill>
              <a:srgbClr val="000000"/>
            </a:solidFill>
            <a:miter lim="800000"/>
            <a:headEnd/>
            <a:tailEnd/>
          </a:ln>
        </p:spPr>
      </p:sp>
      <p:sp>
        <p:nvSpPr>
          <p:cNvPr id="558082"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r>
              <a:rPr lang="en-US" dirty="0" smtClean="0"/>
              <a:t>When we talk about donation processors – these are the vendors that take the donation, handle the transaction and then take a cut of the amount processed – saves you the ongoing hassle of fulfillment, monitoring and gives donors the comfort of dealing with what they know is a secure site in making their donations.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29" name="Rectangle 2"/>
          <p:cNvSpPr>
            <a:spLocks noGrp="1" noRot="1" noChangeAspect="1" noTextEdit="1"/>
          </p:cNvSpPr>
          <p:nvPr>
            <p:ph type="sldImg"/>
          </p:nvPr>
        </p:nvSpPr>
        <p:spPr bwMode="auto">
          <a:noFill/>
          <a:ln>
            <a:solidFill>
              <a:srgbClr val="000000"/>
            </a:solidFill>
            <a:miter lim="800000"/>
            <a:headEnd/>
            <a:tailEnd/>
          </a:ln>
        </p:spPr>
      </p:sp>
      <p:sp>
        <p:nvSpPr>
          <p:cNvPr id="560130"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r>
              <a:rPr lang="en-US" smtClean="0"/>
              <a:t>Data, data, data. If you can, track what they do on your website, which emails they open, and use that to segment your list and target your asks.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Rectangle 2"/>
          <p:cNvSpPr>
            <a:spLocks noGrp="1" noRot="1" noChangeAspect="1" noTextEdit="1"/>
          </p:cNvSpPr>
          <p:nvPr>
            <p:ph type="sldImg"/>
          </p:nvPr>
        </p:nvSpPr>
        <p:spPr bwMode="auto">
          <a:noFill/>
          <a:ln>
            <a:solidFill>
              <a:srgbClr val="000000"/>
            </a:solidFill>
            <a:miter lim="800000"/>
            <a:headEnd/>
            <a:tailEnd/>
          </a:ln>
        </p:spPr>
      </p:sp>
      <p:sp>
        <p:nvSpPr>
          <p:cNvPr id="562178"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r>
              <a:rPr lang="en-US" smtClean="0"/>
              <a:t>Coordinate your fundraising campaigns by mapping out which messages you're sending when and to whom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5" name="Rectangle 2"/>
          <p:cNvSpPr>
            <a:spLocks noGrp="1" noRot="1" noChangeAspect="1" noTextEdit="1"/>
          </p:cNvSpPr>
          <p:nvPr>
            <p:ph type="sldImg"/>
          </p:nvPr>
        </p:nvSpPr>
        <p:spPr bwMode="auto">
          <a:noFill/>
          <a:ln>
            <a:solidFill>
              <a:srgbClr val="000000"/>
            </a:solidFill>
            <a:miter lim="800000"/>
            <a:headEnd/>
            <a:tailEnd/>
          </a:ln>
        </p:spPr>
      </p:sp>
      <p:sp>
        <p:nvSpPr>
          <p:cNvPr id="564226"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r>
              <a:rPr lang="en-US" dirty="0" smtClean="0"/>
              <a:t>This slide indicates that in internet fundraising, it is all about the number of e-mail addresses you are sending to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3" name="Rectangle 2"/>
          <p:cNvSpPr>
            <a:spLocks noGrp="1" noRot="1" noChangeAspect="1" noTextEdit="1"/>
          </p:cNvSpPr>
          <p:nvPr>
            <p:ph type="sldImg"/>
          </p:nvPr>
        </p:nvSpPr>
        <p:spPr bwMode="auto">
          <a:noFill/>
          <a:ln>
            <a:solidFill>
              <a:srgbClr val="000000"/>
            </a:solidFill>
            <a:miter lim="800000"/>
            <a:headEnd/>
            <a:tailEnd/>
          </a:ln>
        </p:spPr>
      </p:sp>
      <p:sp>
        <p:nvSpPr>
          <p:cNvPr id="566274"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r>
              <a:rPr lang="en-US" dirty="0" smtClean="0"/>
              <a:t>In general, you must make sure that your website is top notch…..these are some important questions to ask about your site.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1" name="Rectangle 2"/>
          <p:cNvSpPr>
            <a:spLocks noGrp="1" noRot="1" noChangeAspect="1" noTextEdit="1"/>
          </p:cNvSpPr>
          <p:nvPr>
            <p:ph type="sldImg"/>
          </p:nvPr>
        </p:nvSpPr>
        <p:spPr bwMode="auto">
          <a:noFill/>
          <a:ln>
            <a:solidFill>
              <a:srgbClr val="000000"/>
            </a:solidFill>
            <a:miter lim="800000"/>
            <a:headEnd/>
            <a:tailEnd/>
          </a:ln>
        </p:spPr>
      </p:sp>
      <p:sp>
        <p:nvSpPr>
          <p:cNvPr id="568322"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r>
              <a:rPr lang="en-US" dirty="0" smtClean="0"/>
              <a:t>Again, the list is the key. A good list is large and responsive (i.e. these are largely recipients that have shown they will respond to yours or similar causes), A good list is populated by people with whom you have been communicating regularly (i.e. before you ask for money this way), and a good list is populated by people who have had opportunities for meaningful online engagement, other than just giving money.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1" name="Slide Image Placeholder 1"/>
          <p:cNvSpPr>
            <a:spLocks noGrp="1" noRot="1" noChangeAspect="1"/>
          </p:cNvSpPr>
          <p:nvPr>
            <p:ph type="sldImg"/>
          </p:nvPr>
        </p:nvSpPr>
        <p:spPr bwMode="auto">
          <a:noFill/>
          <a:ln>
            <a:solidFill>
              <a:srgbClr val="000000"/>
            </a:solidFill>
            <a:miter lim="800000"/>
            <a:headEnd/>
            <a:tailEnd/>
          </a:ln>
        </p:spPr>
      </p:sp>
      <p:sp>
        <p:nvSpPr>
          <p:cNvPr id="506882"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r>
              <a:rPr lang="en-US" dirty="0" smtClean="0"/>
              <a:t>Another common type of fundraising tactic that many organization use is the special event. In fact, when most organizations decide they want to fundraise, this is what they generally will do first. The problem is that many organizations never move beyond this very basic form of fundraising.</a:t>
            </a:r>
          </a:p>
          <a:p>
            <a:pPr eaLnBrk="1" hangingPunct="1">
              <a:spcBef>
                <a:spcPct val="0"/>
              </a:spcBef>
            </a:pPr>
            <a:r>
              <a:rPr lang="en-US" dirty="0" smtClean="0"/>
              <a:t>What are special events – they involve the process of using sports, arts, entertainment, festivals, fairs, auctions and other gatherings of people to generate revenue.</a:t>
            </a:r>
          </a:p>
          <a:p>
            <a:pPr eaLnBrk="1" hangingPunct="1">
              <a:spcBef>
                <a:spcPct val="0"/>
              </a:spcBef>
            </a:pPr>
            <a:r>
              <a:rPr lang="en-US" dirty="0" smtClean="0"/>
              <a:t>Special events attract consumers during their leisure time. This appeals to sophisticated consumers who want their participation, whether as spectators or participants, to have some value beyond their personal enjoyment.</a:t>
            </a:r>
          </a:p>
          <a:p>
            <a:pPr eaLnBrk="1" hangingPunct="1">
              <a:spcBef>
                <a:spcPct val="0"/>
              </a:spcBef>
            </a:pPr>
            <a:r>
              <a:rPr lang="en-US" dirty="0" smtClean="0"/>
              <a:t>What functions are we serving through special events:</a:t>
            </a:r>
          </a:p>
          <a:p>
            <a:pPr eaLnBrk="1" hangingPunct="1">
              <a:spcBef>
                <a:spcPct val="0"/>
              </a:spcBef>
            </a:pPr>
            <a:r>
              <a:rPr lang="en-US" dirty="0" smtClean="0"/>
              <a:t>Hopefully we are generating some revenue (however, it is amazing to see how many organizations host special events and find that after they tally their results, they have barely if even covered their costs.)</a:t>
            </a:r>
          </a:p>
          <a:p>
            <a:pPr eaLnBrk="1" hangingPunct="1">
              <a:spcBef>
                <a:spcPct val="0"/>
              </a:spcBef>
            </a:pPr>
            <a:r>
              <a:rPr lang="en-US" dirty="0" smtClean="0"/>
              <a:t>They can enhance the reputation and awareness of the mission of the organization</a:t>
            </a:r>
          </a:p>
          <a:p>
            <a:pPr eaLnBrk="1" hangingPunct="1">
              <a:spcBef>
                <a:spcPct val="0"/>
              </a:spcBef>
            </a:pPr>
            <a:r>
              <a:rPr lang="en-US" dirty="0" smtClean="0"/>
              <a:t>They generate interest and enthusiasm for the organization among those working on and attending the function.</a:t>
            </a:r>
          </a:p>
          <a:p>
            <a:pPr eaLnBrk="1" hangingPunct="1">
              <a:spcBef>
                <a:spcPct val="0"/>
              </a:spcBef>
            </a:pPr>
            <a:r>
              <a:rPr lang="en-US" dirty="0" smtClean="0"/>
              <a:t>They can educate individuals about the organization’s purpose and objectives</a:t>
            </a:r>
          </a:p>
          <a:p>
            <a:pPr eaLnBrk="1" hangingPunct="1">
              <a:spcBef>
                <a:spcPct val="0"/>
              </a:spcBef>
            </a:pPr>
            <a:r>
              <a:rPr lang="en-US" dirty="0" smtClean="0"/>
              <a:t>They can generate publicity about the organization in a way that the daily activities of the organization will not</a:t>
            </a:r>
          </a:p>
          <a:p>
            <a:pPr eaLnBrk="1" hangingPunct="1">
              <a:spcBef>
                <a:spcPct val="0"/>
              </a:spcBef>
            </a:pPr>
            <a:r>
              <a:rPr lang="en-US" dirty="0" smtClean="0"/>
              <a:t>They help gain some donors for the organization that you normally wouldn’t find supporting the organization</a:t>
            </a:r>
          </a:p>
          <a:p>
            <a:pPr eaLnBrk="1" hangingPunct="1">
              <a:spcBef>
                <a:spcPct val="0"/>
              </a:spcBef>
            </a:pPr>
            <a:r>
              <a:rPr lang="en-US" dirty="0" smtClean="0"/>
              <a:t>And they foster social unity (within the organization among board, staff, volunteers) and within the broader community.  </a:t>
            </a:r>
          </a:p>
          <a:p>
            <a:pPr eaLnBrk="1" hangingPunct="1">
              <a:spcBef>
                <a:spcPct val="0"/>
              </a:spcBef>
            </a:pPr>
            <a:r>
              <a:rPr lang="en-US" dirty="0" smtClean="0"/>
              <a:t>Having said that, they don’t do all of these things equally well. They are good for increasing visibility, social unity, generating interest and some of those other </a:t>
            </a:r>
            <a:r>
              <a:rPr lang="en-US" dirty="0" err="1" smtClean="0"/>
              <a:t>p.r</a:t>
            </a:r>
            <a:r>
              <a:rPr lang="en-US" dirty="0" smtClean="0"/>
              <a:t>. functions, but unless the organization has hit upon a particularly lucrative special event, they generally are not moneymakers.  </a:t>
            </a: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00B5E4-377C-4BCC-A5FF-F234AB74B361}"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69" name="Rectangle 2"/>
          <p:cNvSpPr>
            <a:spLocks noGrp="1" noRot="1" noChangeAspect="1" noTextEdit="1"/>
          </p:cNvSpPr>
          <p:nvPr>
            <p:ph type="sldImg"/>
          </p:nvPr>
        </p:nvSpPr>
        <p:spPr bwMode="auto">
          <a:noFill/>
          <a:ln>
            <a:solidFill>
              <a:srgbClr val="000000"/>
            </a:solidFill>
            <a:miter lim="800000"/>
            <a:headEnd/>
            <a:tailEnd/>
          </a:ln>
        </p:spPr>
      </p:sp>
      <p:sp>
        <p:nvSpPr>
          <p:cNvPr id="570370"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r>
              <a:rPr lang="en-US" dirty="0" smtClean="0"/>
              <a:t>How do you build your list?</a:t>
            </a:r>
          </a:p>
          <a:p>
            <a:r>
              <a:rPr lang="en-US" dirty="0" smtClean="0"/>
              <a:t>First, make sure that any donors you have who are not currently on your on-line list, get on your internet list.</a:t>
            </a:r>
          </a:p>
          <a:p>
            <a:r>
              <a:rPr lang="en-US" dirty="0" smtClean="0"/>
              <a:t>You can further build your list by getting their interest in other things you are doing on line – advocacy efforts, issue updates, auctions, etc.</a:t>
            </a:r>
          </a:p>
          <a:p>
            <a:r>
              <a:rPr lang="en-US" dirty="0" smtClean="0"/>
              <a:t>Do fun stuff on your site – quizzes, contests, e-cards, etc.</a:t>
            </a:r>
          </a:p>
          <a:p>
            <a:r>
              <a:rPr lang="en-US" dirty="0" smtClean="0"/>
              <a:t>You can also buy names and internet addresses – but do so carefully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5" name="Rectangle 2"/>
          <p:cNvSpPr>
            <a:spLocks noGrp="1" noRot="1" noChangeAspect="1" noTextEdit="1"/>
          </p:cNvSpPr>
          <p:nvPr>
            <p:ph type="sldImg"/>
          </p:nvPr>
        </p:nvSpPr>
        <p:spPr bwMode="auto">
          <a:noFill/>
          <a:ln>
            <a:solidFill>
              <a:srgbClr val="000000"/>
            </a:solidFill>
            <a:miter lim="800000"/>
            <a:headEnd/>
            <a:tailEnd/>
          </a:ln>
        </p:spPr>
      </p:sp>
      <p:sp>
        <p:nvSpPr>
          <p:cNvPr id="574466"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r>
              <a:rPr lang="en-US" dirty="0" smtClean="0"/>
              <a:t>What should you say on your site about your fundraising activities? As you right your copy for your site, keep in mind that you want to:</a:t>
            </a:r>
          </a:p>
          <a:p>
            <a:r>
              <a:rPr lang="en-US" dirty="0" smtClean="0"/>
              <a:t>Keep it short, make it engaging, get to the point, be specific, be relevant/timely, and incorporate a good ask – many of the same elements that we talked about with respect to preparing a direct mail piece……</a:t>
            </a:r>
          </a:p>
          <a:p>
            <a:r>
              <a:rPr lang="en-US" dirty="0" smtClean="0"/>
              <a:t>The difference is that your internet piece should be much more visual, interactive and even shorter!!!!!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3" name="Rectangle 2"/>
          <p:cNvSpPr>
            <a:spLocks noGrp="1" noRot="1" noChangeAspect="1" noTextEdit="1"/>
          </p:cNvSpPr>
          <p:nvPr>
            <p:ph type="sldImg"/>
          </p:nvPr>
        </p:nvSpPr>
        <p:spPr bwMode="auto">
          <a:noFill/>
          <a:ln>
            <a:solidFill>
              <a:srgbClr val="000000"/>
            </a:solidFill>
            <a:miter lim="800000"/>
            <a:headEnd/>
            <a:tailEnd/>
          </a:ln>
        </p:spPr>
      </p:sp>
      <p:sp>
        <p:nvSpPr>
          <p:cNvPr id="576514"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r>
              <a:rPr lang="en-US" dirty="0" smtClean="0"/>
              <a:t>What does all this mean?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1" name="Rectangle 2"/>
          <p:cNvSpPr>
            <a:spLocks noGrp="1" noRot="1" noChangeAspect="1" noTextEdit="1"/>
          </p:cNvSpPr>
          <p:nvPr>
            <p:ph type="sldImg"/>
          </p:nvPr>
        </p:nvSpPr>
        <p:spPr bwMode="auto">
          <a:noFill/>
          <a:ln>
            <a:solidFill>
              <a:srgbClr val="000000"/>
            </a:solidFill>
            <a:miter lim="800000"/>
            <a:headEnd/>
            <a:tailEnd/>
          </a:ln>
        </p:spPr>
      </p:sp>
      <p:sp>
        <p:nvSpPr>
          <p:cNvPr id="578562"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r>
              <a:rPr lang="en-US" dirty="0" smtClean="0"/>
              <a:t>These things are important because we all get inundated!!!!!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5" name="Rectangle 2"/>
          <p:cNvSpPr>
            <a:spLocks noGrp="1" noRot="1" noChangeAspect="1" noTextEdit="1"/>
          </p:cNvSpPr>
          <p:nvPr>
            <p:ph type="sldImg"/>
          </p:nvPr>
        </p:nvSpPr>
        <p:spPr bwMode="auto">
          <a:noFill/>
          <a:ln>
            <a:solidFill>
              <a:srgbClr val="000000"/>
            </a:solidFill>
            <a:miter lim="800000"/>
            <a:headEnd/>
            <a:tailEnd/>
          </a:ln>
        </p:spPr>
      </p:sp>
      <p:sp>
        <p:nvSpPr>
          <p:cNvPr id="584706"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7" name="Slide Image Placeholder 1"/>
          <p:cNvSpPr>
            <a:spLocks noGrp="1" noRot="1" noChangeAspect="1"/>
          </p:cNvSpPr>
          <p:nvPr>
            <p:ph type="sldImg"/>
          </p:nvPr>
        </p:nvSpPr>
        <p:spPr bwMode="auto">
          <a:noFill/>
          <a:ln>
            <a:solidFill>
              <a:srgbClr val="000000"/>
            </a:solidFill>
            <a:miter lim="800000"/>
            <a:headEnd/>
            <a:tailEnd/>
          </a:ln>
        </p:spPr>
      </p:sp>
      <p:sp>
        <p:nvSpPr>
          <p:cNvPr id="51097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r>
              <a:rPr lang="en-US" dirty="0" smtClean="0"/>
              <a:t>Most of the time, organizations are hosting their own events. The time and effort to do so can be immense. Again, you don’t want to think of the event as an end in and of itself. It is a means to an end – raising money. So, you want to always be mindful of whether or not the event is serving the true purpose of raising money well and back away from those events that aren’t going to produce adequate revenues.</a:t>
            </a:r>
          </a:p>
          <a:p>
            <a:pPr eaLnBrk="1" hangingPunct="1">
              <a:spcBef>
                <a:spcPct val="0"/>
              </a:spcBef>
            </a:pPr>
            <a:r>
              <a:rPr lang="en-US" dirty="0" smtClean="0"/>
              <a:t>When you are thinking about the kinds of special events to have, consider these things:</a:t>
            </a:r>
          </a:p>
          <a:p>
            <a:pPr eaLnBrk="1" hangingPunct="1">
              <a:spcBef>
                <a:spcPct val="0"/>
              </a:spcBef>
            </a:pPr>
            <a:r>
              <a:rPr lang="en-US" dirty="0" smtClean="0"/>
              <a:t>The appropriateness of the event – does it fit with the organization’s image to host this kind of event. Consider the impression of your organization that will be left with people who knew nothing about your organization other than what is conveyed by the event itself. Is it too flashy, ostentatious, young/old, etc.)</a:t>
            </a:r>
          </a:p>
          <a:p>
            <a:pPr eaLnBrk="1" hangingPunct="1">
              <a:spcBef>
                <a:spcPct val="0"/>
              </a:spcBef>
            </a:pPr>
            <a:r>
              <a:rPr lang="en-US" dirty="0" smtClean="0"/>
              <a:t>Think about the timing of the event – does it work well with your other fundraising plans and the timeline of the organization in general. Will it compete with other major events in your area, or other priorities/challenges of your prospective attendees; holidays, etc.</a:t>
            </a:r>
          </a:p>
          <a:p>
            <a:pPr eaLnBrk="1" hangingPunct="1">
              <a:spcBef>
                <a:spcPct val="0"/>
              </a:spcBef>
            </a:pPr>
            <a:r>
              <a:rPr lang="en-US" dirty="0" smtClean="0"/>
              <a:t>What kind of energy is required to pull it off? What are the opportunity costs – if you didn’t do this special event, would there be another more productive way to use your volunteer and staff resources to raise money.</a:t>
            </a:r>
          </a:p>
          <a:p>
            <a:pPr eaLnBrk="1" hangingPunct="1">
              <a:spcBef>
                <a:spcPct val="0"/>
              </a:spcBef>
            </a:pPr>
            <a:r>
              <a:rPr lang="en-US" dirty="0" smtClean="0"/>
              <a:t>What kind of front money does it require? You have to be able to say that you can afford to lose that money …..of better yet, can you assure that can get a sponsorship that will cover most front end costs so that the event itself becomes profit.</a:t>
            </a:r>
          </a:p>
          <a:p>
            <a:pPr eaLnBrk="1" hangingPunct="1">
              <a:spcBef>
                <a:spcPct val="0"/>
              </a:spcBef>
            </a:pPr>
            <a:r>
              <a:rPr lang="en-US" dirty="0" smtClean="0"/>
              <a:t>What is the potential for repeating the event. Ideally you want a special event that can be repeated (costs to hold special events will decline if you can do it more than once and if it’s successful, additional events tend to grow in popularity/success if repeated – up to a certain point.</a:t>
            </a:r>
          </a:p>
          <a:p>
            <a:pPr eaLnBrk="1" hangingPunct="1">
              <a:spcBef>
                <a:spcPct val="0"/>
              </a:spcBef>
            </a:pPr>
            <a:r>
              <a:rPr lang="en-US" dirty="0" smtClean="0"/>
              <a:t>What is the revenue potential – in the end, you must consider how much you are likely to make off the special event. Often nonprofits engage in many special events and pay off is not really significant. Another problem tends to be with organizations that set unrealistic goals about a special event. It is hard to find special events that are huge moneymakers.</a:t>
            </a:r>
          </a:p>
          <a:p>
            <a:pPr eaLnBrk="1" hangingPunct="1">
              <a:spcBef>
                <a:spcPct val="0"/>
              </a:spcBef>
            </a:pPr>
            <a:r>
              <a:rPr lang="en-US" dirty="0" smtClean="0"/>
              <a:t>If you are not driven by a financial goal, what are some other goals and how will you measure – number of new supporters, volunteer involvement, visibility, education, etc.   </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923949-33F2-40A9-A776-78884EF049CC}"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69" name="Rectangle 2"/>
          <p:cNvSpPr>
            <a:spLocks noGrp="1" noRot="1" noChangeAspect="1" noTextEdit="1"/>
          </p:cNvSpPr>
          <p:nvPr>
            <p:ph type="sldImg"/>
          </p:nvPr>
        </p:nvSpPr>
        <p:spPr bwMode="auto">
          <a:noFill/>
          <a:ln>
            <a:solidFill>
              <a:srgbClr val="000000"/>
            </a:solidFill>
            <a:miter lim="800000"/>
            <a:headEnd/>
            <a:tailEnd/>
          </a:ln>
        </p:spPr>
      </p:sp>
      <p:sp>
        <p:nvSpPr>
          <p:cNvPr id="51917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are some common examples. Other?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5" name="Slide Image Placeholder 1"/>
          <p:cNvSpPr>
            <a:spLocks noGrp="1" noRot="1" noChangeAspect="1"/>
          </p:cNvSpPr>
          <p:nvPr>
            <p:ph type="sldImg"/>
          </p:nvPr>
        </p:nvSpPr>
        <p:spPr bwMode="auto">
          <a:noFill/>
          <a:ln>
            <a:solidFill>
              <a:srgbClr val="000000"/>
            </a:solidFill>
            <a:miter lim="800000"/>
            <a:headEnd/>
            <a:tailEnd/>
          </a:ln>
        </p:spPr>
      </p:sp>
      <p:sp>
        <p:nvSpPr>
          <p:cNvPr id="513026"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eaLnBrk="1" hangingPunct="1">
              <a:spcBef>
                <a:spcPct val="0"/>
              </a:spcBef>
            </a:pPr>
            <a:r>
              <a:rPr lang="en-US" dirty="0" smtClean="0"/>
              <a:t>If you decide special event fundraising is for you, there are myriad of details to attend to:</a:t>
            </a:r>
          </a:p>
          <a:p>
            <a:pPr eaLnBrk="1" hangingPunct="1">
              <a:spcBef>
                <a:spcPct val="0"/>
              </a:spcBef>
            </a:pPr>
            <a:r>
              <a:rPr lang="en-US" dirty="0" smtClean="0"/>
              <a:t>Select the date and site – may have to book best sites six or more months in advance. Keep in mind holidays, competing events and other activities of organization itself.</a:t>
            </a:r>
          </a:p>
          <a:p>
            <a:pPr eaLnBrk="1" hangingPunct="1">
              <a:spcBef>
                <a:spcPct val="0"/>
              </a:spcBef>
            </a:pPr>
            <a:r>
              <a:rPr lang="en-US" dirty="0" smtClean="0"/>
              <a:t>Prepare a budget early – determine what the break even point is – how many people will you have to bring in to cover all your fixed and variable costs. Always seek sponsors and then promote them prominently in ads/signage/publicity. Seek in-kind gifts.</a:t>
            </a:r>
          </a:p>
          <a:p>
            <a:pPr eaLnBrk="1" hangingPunct="1">
              <a:spcBef>
                <a:spcPct val="0"/>
              </a:spcBef>
            </a:pPr>
            <a:r>
              <a:rPr lang="en-US" dirty="0" smtClean="0"/>
              <a:t>Lay out a detailed timeline for every element of the event (from planning stages through the actual night of the event and the work to wrap up budget/acknowledgments afterward).</a:t>
            </a:r>
          </a:p>
          <a:p>
            <a:pPr eaLnBrk="1" hangingPunct="1">
              <a:spcBef>
                <a:spcPct val="0"/>
              </a:spcBef>
            </a:pPr>
            <a:r>
              <a:rPr lang="en-US" dirty="0" smtClean="0"/>
              <a:t>Designate event leaders – designate chair people and hold them responsible for overseeing that every thing gets done. Assign each task to someone. Consider role of honorary </a:t>
            </a:r>
            <a:r>
              <a:rPr lang="en-US" dirty="0" err="1" smtClean="0"/>
              <a:t>chairpeople</a:t>
            </a:r>
            <a:r>
              <a:rPr lang="en-US" dirty="0" smtClean="0"/>
              <a:t> (name only) and operating chair. </a:t>
            </a:r>
          </a:p>
          <a:p>
            <a:pPr eaLnBrk="1" hangingPunct="1">
              <a:spcBef>
                <a:spcPct val="0"/>
              </a:spcBef>
            </a:pPr>
            <a:r>
              <a:rPr lang="en-US" dirty="0" smtClean="0"/>
              <a:t>Have a management structure – have committee structure, reporting intervals, etc. Special events are not a one-person job.</a:t>
            </a:r>
          </a:p>
          <a:p>
            <a:pPr eaLnBrk="1" hangingPunct="1">
              <a:spcBef>
                <a:spcPct val="0"/>
              </a:spcBef>
            </a:pPr>
            <a:r>
              <a:rPr lang="en-US" dirty="0" smtClean="0"/>
              <a:t>Always seek sponsorships.</a:t>
            </a:r>
          </a:p>
          <a:p>
            <a:pPr eaLnBrk="1" hangingPunct="1">
              <a:spcBef>
                <a:spcPct val="0"/>
              </a:spcBef>
            </a:pPr>
            <a:r>
              <a:rPr lang="en-US" dirty="0" smtClean="0"/>
              <a:t>Develop good invitation lists- build list from board directors, staff, volunteers, past donors/attendees, clients, etc. General lists of wealthy in community.</a:t>
            </a:r>
          </a:p>
          <a:p>
            <a:pPr eaLnBrk="1" hangingPunct="1">
              <a:spcBef>
                <a:spcPct val="0"/>
              </a:spcBef>
            </a:pPr>
            <a:r>
              <a:rPr lang="en-US" dirty="0" smtClean="0"/>
              <a:t>Produce quality printed materials – invitations, flyers, posters, programs. Graphically consistent, interesting, inviting….Give sponsors prominent billing in all printed materials.</a:t>
            </a:r>
          </a:p>
          <a:p>
            <a:pPr eaLnBrk="1" hangingPunct="1">
              <a:spcBef>
                <a:spcPct val="0"/>
              </a:spcBef>
            </a:pPr>
            <a:r>
              <a:rPr lang="en-US" dirty="0" smtClean="0"/>
              <a:t>Seek all public relations opportunities. Promote the event – radio, </a:t>
            </a:r>
            <a:r>
              <a:rPr lang="en-US" dirty="0" err="1" smtClean="0"/>
              <a:t>tv</a:t>
            </a:r>
            <a:r>
              <a:rPr lang="en-US" dirty="0" smtClean="0"/>
              <a:t>, internet, interviews, </a:t>
            </a:r>
            <a:r>
              <a:rPr lang="en-US" dirty="0" err="1" smtClean="0"/>
              <a:t>features,etc</a:t>
            </a:r>
            <a:r>
              <a:rPr lang="en-US" dirty="0" smtClean="0"/>
              <a:t>. Press releases well ahead of the event and then follow-up to get coverage. Find a hook to make your event stand out – human interest story. Free publicity through public service announcements. </a:t>
            </a:r>
          </a:p>
          <a:p>
            <a:pPr eaLnBrk="1" hangingPunct="1">
              <a:spcBef>
                <a:spcPct val="0"/>
              </a:spcBef>
            </a:pPr>
            <a:r>
              <a:rPr lang="en-US" dirty="0" smtClean="0"/>
              <a:t>Financial oversight – put someone in charge of continually assessing how the event is proceeding financially. Follow budget. Track all expenses. Track all revenues. Also helps to determine where you may need to cut corners as you go along or do follow-up work to increase participation rate/attendance.</a:t>
            </a:r>
          </a:p>
          <a:p>
            <a:pPr eaLnBrk="1" hangingPunct="1">
              <a:spcBef>
                <a:spcPct val="0"/>
              </a:spcBef>
            </a:pPr>
            <a:r>
              <a:rPr lang="en-US" dirty="0" smtClean="0"/>
              <a:t>Keep records of what worked and what didn’t. Have a post-mortem immediately after event to document what you learned so that you can improve next time (if there is a next time).</a:t>
            </a:r>
          </a:p>
          <a:p>
            <a:pPr eaLnBrk="1" hangingPunct="1">
              <a:spcBef>
                <a:spcPct val="0"/>
              </a:spcBef>
            </a:pPr>
            <a:r>
              <a:rPr lang="en-US" dirty="0" smtClean="0"/>
              <a:t>As you hold the event – checklists, volunteer descriptions, walk </a:t>
            </a:r>
            <a:r>
              <a:rPr lang="en-US" dirty="0" err="1" smtClean="0"/>
              <a:t>throughs</a:t>
            </a:r>
            <a:r>
              <a:rPr lang="en-US" dirty="0" smtClean="0"/>
              <a:t>, communications. Have back up plans for everything – what if your </a:t>
            </a:r>
            <a:r>
              <a:rPr lang="en-US" dirty="0" err="1" smtClean="0"/>
              <a:t>av</a:t>
            </a:r>
            <a:r>
              <a:rPr lang="en-US" dirty="0" smtClean="0"/>
              <a:t> doesn’t work, what if your emcee gets sick, what if your programs contain errors or don’t get delivered, what if it rains on the day of the golf tournaments, what if you run out of food, etc…….) Operate by Murphy’s law – if it can go wrong, it will.</a:t>
            </a:r>
          </a:p>
          <a:p>
            <a:pPr eaLnBrk="1" hangingPunct="1">
              <a:spcBef>
                <a:spcPct val="0"/>
              </a:spcBef>
            </a:pPr>
            <a:r>
              <a:rPr lang="en-US" dirty="0" smtClean="0"/>
              <a:t>After the event, you’re not done; thank </a:t>
            </a:r>
            <a:r>
              <a:rPr lang="en-US" dirty="0" err="1" smtClean="0"/>
              <a:t>yous</a:t>
            </a:r>
            <a:r>
              <a:rPr lang="en-US" dirty="0" smtClean="0"/>
              <a:t> to sponsors, volunteers, emcees, etc. Collection of any pledges of outstanding revenues. Assessment of the event – meet with key players to do exhaustive critique of what worked and what didn’t. Making assessment of whether should do it again. Cultivation – how do you build on relationship with those who are first time participants so that they will continue to support organization in bigger way in future. Close out records and make financial accounting of event.</a:t>
            </a:r>
          </a:p>
          <a:p>
            <a:pPr eaLnBrk="1" hangingPunct="1">
              <a:spcBef>
                <a:spcPct val="0"/>
              </a:spcBef>
            </a:pPr>
            <a:r>
              <a:rPr lang="en-US" dirty="0" smtClean="0"/>
              <a:t>   </a:t>
            </a:r>
          </a:p>
          <a:p>
            <a:pPr eaLnBrk="1" hangingPunct="1">
              <a:spcBef>
                <a:spcPct val="0"/>
              </a:spcBef>
            </a:pPr>
            <a:endParaRPr lang="en-US" dirty="0"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641D9D-F8FF-41C1-A975-6A32CE5FBCCF}"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5" name="Slide Image Placeholder 1"/>
          <p:cNvSpPr>
            <a:spLocks noGrp="1" noRot="1" noChangeAspect="1"/>
          </p:cNvSpPr>
          <p:nvPr>
            <p:ph type="sldImg"/>
          </p:nvPr>
        </p:nvSpPr>
        <p:spPr bwMode="auto">
          <a:noFill/>
          <a:ln>
            <a:solidFill>
              <a:srgbClr val="000000"/>
            </a:solidFill>
            <a:miter lim="800000"/>
            <a:headEnd/>
            <a:tailEnd/>
          </a:ln>
        </p:spPr>
      </p:sp>
      <p:sp>
        <p:nvSpPr>
          <p:cNvPr id="523266"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eaLnBrk="1" hangingPunct="1">
              <a:spcBef>
                <a:spcPct val="0"/>
              </a:spcBef>
            </a:pPr>
            <a:r>
              <a:rPr lang="en-US" dirty="0" smtClean="0"/>
              <a:t>Continuing with our discussion of fundraising tactics, one of the most important, but perhaps also the most feared among fundraisers is the personal solicitation. </a:t>
            </a:r>
          </a:p>
          <a:p>
            <a:pPr eaLnBrk="1" hangingPunct="1">
              <a:spcBef>
                <a:spcPct val="0"/>
              </a:spcBef>
            </a:pPr>
            <a:r>
              <a:rPr lang="en-US" dirty="0" smtClean="0"/>
              <a:t>By far the most effective way to generate large gifts is to talk to donors in person. Studies support what fundraisers know from experience – the closer the relationship between the person asking for the gift and the prospect, the greater the change that a contribution will be made and the larger the contribution is likely to be. Relationships are the foundation of giving – and often times that means meeting with someone on a very personal level to solicit a gift. Having said this, it is amazing to see how many organizations think they can just send a letter to a potential donor and receive a large check in return. It simply does not happen like this unless you have done the up front work to meet with people personally and get to know them.</a:t>
            </a:r>
          </a:p>
          <a:p>
            <a:pPr eaLnBrk="1" hangingPunct="1">
              <a:spcBef>
                <a:spcPct val="0"/>
              </a:spcBef>
            </a:pPr>
            <a:r>
              <a:rPr lang="en-US" dirty="0" smtClean="0"/>
              <a:t>So, how do we do it? Who should solicit these types of gifts through personal solicitation?</a:t>
            </a:r>
          </a:p>
          <a:p>
            <a:pPr eaLnBrk="1" hangingPunct="1">
              <a:spcBef>
                <a:spcPct val="0"/>
              </a:spcBef>
            </a:pPr>
            <a:r>
              <a:rPr lang="en-US" dirty="0" smtClean="0"/>
              <a:t>First, the person must </a:t>
            </a:r>
            <a:r>
              <a:rPr lang="en-US" dirty="0" err="1" smtClean="0"/>
              <a:t>represnet</a:t>
            </a:r>
            <a:r>
              <a:rPr lang="en-US" dirty="0" smtClean="0"/>
              <a:t> </a:t>
            </a:r>
            <a:r>
              <a:rPr lang="en-US" dirty="0" err="1" smtClean="0"/>
              <a:t>th</a:t>
            </a:r>
            <a:r>
              <a:rPr lang="en-US" dirty="0" smtClean="0"/>
              <a:t> organization and should be known to the prospect. The relationship with the asker and the prospect is key. The ideal asker also has status in the organization and a recognized role in the nonprofit. The board should be heavily involved in making these kinds of personal solicitations when you are talking about major gifts – also the key leadership of the organization. It must  be </a:t>
            </a:r>
            <a:r>
              <a:rPr lang="en-US" dirty="0" err="1" smtClean="0"/>
              <a:t>enculturated</a:t>
            </a:r>
            <a:r>
              <a:rPr lang="en-US" dirty="0" smtClean="0"/>
              <a:t> with the organization that personal solicitation is a key piece of board responsibility. Solicitors should be trained, given the materials they need to do a good job of soliciting. </a:t>
            </a:r>
          </a:p>
          <a:p>
            <a:pPr eaLnBrk="1" hangingPunct="1">
              <a:spcBef>
                <a:spcPct val="0"/>
              </a:spcBef>
            </a:pPr>
            <a:r>
              <a:rPr lang="en-US" dirty="0" smtClean="0"/>
              <a:t>The best solicitor is going to be known to the person being solicited – a relationship already exists.</a:t>
            </a:r>
          </a:p>
          <a:p>
            <a:pPr eaLnBrk="1" hangingPunct="1">
              <a:spcBef>
                <a:spcPct val="0"/>
              </a:spcBef>
            </a:pPr>
            <a:r>
              <a:rPr lang="en-US" dirty="0" smtClean="0"/>
              <a:t>In addition, equivalency in status is important – CEO to CEO or middle manager to middle manager.</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2BDC7A-7D19-49D5-9C83-875387C626E9}"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Slide Image Placeholder 1"/>
          <p:cNvSpPr>
            <a:spLocks noGrp="1" noRot="1" noChangeAspect="1"/>
          </p:cNvSpPr>
          <p:nvPr>
            <p:ph type="sldImg"/>
          </p:nvPr>
        </p:nvSpPr>
        <p:spPr bwMode="auto">
          <a:noFill/>
          <a:ln>
            <a:solidFill>
              <a:srgbClr val="000000"/>
            </a:solidFill>
            <a:miter lim="800000"/>
            <a:headEnd/>
            <a:tailEnd/>
          </a:ln>
        </p:spPr>
      </p:sp>
      <p:sp>
        <p:nvSpPr>
          <p:cNvPr id="525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Having said all this, not many individuals feel comfortable with soliciting their friends, family, acquaintances and business associates for gifts? Why not?</a:t>
            </a:r>
          </a:p>
          <a:p>
            <a:pPr eaLnBrk="1" hangingPunct="1">
              <a:spcBef>
                <a:spcPct val="0"/>
              </a:spcBef>
            </a:pPr>
            <a:r>
              <a:rPr lang="en-US" dirty="0" smtClean="0"/>
              <a:t>Money is a taboo subject; if they give to me, I have to give to their cause; fear of rejection; fear of damaging relationship; don’t know what to say…… </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EEB360-65B7-47BE-AEFD-E188F851EF9F}"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09" name="Slide Image Placeholder 1"/>
          <p:cNvSpPr>
            <a:spLocks noGrp="1" noRot="1" noChangeAspect="1"/>
          </p:cNvSpPr>
          <p:nvPr>
            <p:ph type="sldImg"/>
          </p:nvPr>
        </p:nvSpPr>
        <p:spPr bwMode="auto">
          <a:noFill/>
          <a:ln>
            <a:solidFill>
              <a:srgbClr val="000000"/>
            </a:solidFill>
            <a:miter lim="800000"/>
            <a:headEnd/>
            <a:tailEnd/>
          </a:ln>
        </p:spPr>
      </p:sp>
      <p:sp>
        <p:nvSpPr>
          <p:cNvPr id="529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We’re afraid of failure, </a:t>
            </a:r>
            <a:r>
              <a:rPr lang="en-US" dirty="0" err="1" smtClean="0"/>
              <a:t>embarrassment,alienation</a:t>
            </a:r>
            <a:r>
              <a:rPr lang="en-US" dirty="0" smtClean="0"/>
              <a:t> of a colleague or friend, afraid of the obligation (if the goal or the expectation for you as a solicitor seems unattainable), but most of REJECTION! (Awkward if they say no and seems like a personal rejection).</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6CB35E-0CFC-4BA1-9114-BB226C9A15B8}"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11/7/2012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1607BA-3DE2-4A6F-B1D5-4C0DBD2B8F84}"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1607BA-3DE2-4A6F-B1D5-4C0DBD2B8F84}" type="datetimeFigureOut">
              <a:rPr lang="en-US" smtClean="0"/>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31607BA-3DE2-4A6F-B1D5-4C0DBD2B8F84}" type="datetimeFigureOut">
              <a:rPr lang="en-US" smtClean="0"/>
              <a:t>11/7/2012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1607BA-3DE2-4A6F-B1D5-4C0DBD2B8F84}" type="datetimeFigureOut">
              <a:rPr lang="en-US" smtClean="0"/>
              <a:t>11/7/2012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607BA-3DE2-4A6F-B1D5-4C0DBD2B8F84}" type="datetimeFigureOut">
              <a:rPr lang="en-US" smtClean="0"/>
              <a:t>11/7/2012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1607BA-3DE2-4A6F-B1D5-4C0DBD2B8F84}" type="datetimeFigureOut">
              <a:rPr lang="en-US" smtClean="0"/>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49DEA-E4A1-4079-B727-B22F5D27CF48}"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31607BA-3DE2-4A6F-B1D5-4C0DBD2B8F84}" type="datetimeFigureOut">
              <a:rPr lang="en-US" smtClean="0"/>
              <a:t>11/7/2012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1549DEA-E4A1-4079-B727-B22F5D27CF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31607BA-3DE2-4A6F-B1D5-4C0DBD2B8F84}" type="datetimeFigureOut">
              <a:rPr lang="en-US" smtClean="0"/>
              <a:t>11/7/2012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1549DEA-E4A1-4079-B727-B22F5D27CF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Seven: Fundraising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7" name="Title 1"/>
          <p:cNvSpPr>
            <a:spLocks noGrp="1"/>
          </p:cNvSpPr>
          <p:nvPr>
            <p:ph type="title"/>
          </p:nvPr>
        </p:nvSpPr>
        <p:spPr/>
        <p:txBody>
          <a:bodyPr/>
          <a:lstStyle/>
          <a:p>
            <a:pPr eaLnBrk="1" hangingPunct="1"/>
            <a:r>
              <a:rPr lang="en-US" smtClean="0"/>
              <a:t>How can it be fun?</a:t>
            </a:r>
          </a:p>
        </p:txBody>
      </p:sp>
      <p:sp>
        <p:nvSpPr>
          <p:cNvPr id="526338" name="Content Placeholder 2"/>
          <p:cNvSpPr>
            <a:spLocks noGrp="1"/>
          </p:cNvSpPr>
          <p:nvPr>
            <p:ph idx="1"/>
          </p:nvPr>
        </p:nvSpPr>
        <p:spPr/>
        <p:txBody>
          <a:bodyPr/>
          <a:lstStyle/>
          <a:p>
            <a:pPr eaLnBrk="1" hangingPunct="1"/>
            <a:r>
              <a:rPr lang="en-US" smtClean="0">
                <a:latin typeface="Arial" charset="0"/>
                <a:cs typeface="Arial" charset="0"/>
              </a:rPr>
              <a:t>Passion for the mission</a:t>
            </a:r>
          </a:p>
          <a:p>
            <a:pPr eaLnBrk="1" hangingPunct="1"/>
            <a:r>
              <a:rPr lang="en-US" smtClean="0">
                <a:latin typeface="Arial" charset="0"/>
                <a:cs typeface="Arial" charset="0"/>
              </a:rPr>
              <a:t>Positive interactions</a:t>
            </a:r>
          </a:p>
          <a:p>
            <a:pPr eaLnBrk="1" hangingPunct="1"/>
            <a:r>
              <a:rPr lang="en-US" smtClean="0">
                <a:latin typeface="Arial" charset="0"/>
                <a:cs typeface="Arial" charset="0"/>
              </a:rPr>
              <a:t>Joy of victory</a:t>
            </a:r>
          </a:p>
          <a:p>
            <a:pPr eaLnBrk="1" hangingPunct="1"/>
            <a:r>
              <a:rPr lang="en-US" smtClean="0">
                <a:latin typeface="Arial" charset="0"/>
                <a:cs typeface="Arial" charset="0"/>
              </a:rPr>
              <a:t>Peer recognition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Keys to Successful</a:t>
            </a:r>
            <a:br>
              <a:rPr lang="en-US" dirty="0" smtClean="0"/>
            </a:br>
            <a:r>
              <a:rPr lang="en-US" dirty="0" smtClean="0"/>
              <a:t>Personal Solicitation</a:t>
            </a:r>
            <a:endParaRPr lang="en-US" dirty="0"/>
          </a:p>
        </p:txBody>
      </p:sp>
      <p:sp>
        <p:nvSpPr>
          <p:cNvPr id="6" name="Content Placeholder 5"/>
          <p:cNvSpPr>
            <a:spLocks noGrp="1"/>
          </p:cNvSpPr>
          <p:nvPr>
            <p:ph idx="1"/>
          </p:nvPr>
        </p:nvSpPr>
        <p:spPr/>
        <p:txBody>
          <a:bodyPr>
            <a:normAutofit lnSpcReduction="10000"/>
          </a:bodyPr>
          <a:lstStyle/>
          <a:p>
            <a:r>
              <a:rPr lang="en-US" dirty="0" smtClean="0">
                <a:latin typeface="+mj-lt"/>
              </a:rPr>
              <a:t>Attainable goal</a:t>
            </a:r>
          </a:p>
          <a:p>
            <a:r>
              <a:rPr lang="en-US" dirty="0" smtClean="0">
                <a:latin typeface="+mj-lt"/>
              </a:rPr>
              <a:t>Solicitor makes gift first</a:t>
            </a:r>
          </a:p>
          <a:p>
            <a:r>
              <a:rPr lang="en-US" dirty="0" smtClean="0">
                <a:latin typeface="+mj-lt"/>
              </a:rPr>
              <a:t>Solicitor is familiar with prospect and his interests</a:t>
            </a:r>
          </a:p>
          <a:p>
            <a:r>
              <a:rPr lang="en-US" dirty="0" smtClean="0">
                <a:latin typeface="+mj-lt"/>
              </a:rPr>
              <a:t>Solicitation in person</a:t>
            </a:r>
          </a:p>
          <a:p>
            <a:r>
              <a:rPr lang="en-US" dirty="0" smtClean="0">
                <a:latin typeface="+mj-lt"/>
              </a:rPr>
              <a:t>Teams used to strengthen the visit</a:t>
            </a:r>
          </a:p>
          <a:p>
            <a:r>
              <a:rPr lang="en-US" dirty="0" smtClean="0">
                <a:latin typeface="+mj-lt"/>
              </a:rPr>
              <a:t>Case materials are used</a:t>
            </a:r>
          </a:p>
          <a:p>
            <a:r>
              <a:rPr lang="en-US" dirty="0" smtClean="0">
                <a:latin typeface="+mj-lt"/>
              </a:rPr>
              <a:t>Solicitor listens and responds to questions</a:t>
            </a:r>
          </a:p>
          <a:p>
            <a:r>
              <a:rPr lang="en-US" dirty="0" smtClean="0">
                <a:latin typeface="+mj-lt"/>
              </a:rPr>
              <a:t>Specific amount asked for</a:t>
            </a:r>
          </a:p>
          <a:p>
            <a:r>
              <a:rPr lang="en-US" dirty="0" smtClean="0">
                <a:latin typeface="+mj-lt"/>
              </a:rPr>
              <a:t>Follow-up </a:t>
            </a:r>
            <a:endParaRPr lang="en-US"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1" name="Title 1"/>
          <p:cNvSpPr>
            <a:spLocks noGrp="1"/>
          </p:cNvSpPr>
          <p:nvPr>
            <p:ph type="title"/>
          </p:nvPr>
        </p:nvSpPr>
        <p:spPr/>
        <p:txBody>
          <a:bodyPr/>
          <a:lstStyle/>
          <a:p>
            <a:pPr eaLnBrk="1" hangingPunct="1"/>
            <a:r>
              <a:rPr lang="en-US" smtClean="0"/>
              <a:t>Make the Case</a:t>
            </a:r>
          </a:p>
        </p:txBody>
      </p:sp>
      <p:sp>
        <p:nvSpPr>
          <p:cNvPr id="532482" name="Content Placeholder 4"/>
          <p:cNvSpPr>
            <a:spLocks noGrp="1"/>
          </p:cNvSpPr>
          <p:nvPr>
            <p:ph idx="1"/>
          </p:nvPr>
        </p:nvSpPr>
        <p:spPr/>
        <p:txBody>
          <a:bodyPr/>
          <a:lstStyle/>
          <a:p>
            <a:pPr eaLnBrk="1" hangingPunct="1"/>
            <a:r>
              <a:rPr lang="en-US" dirty="0" smtClean="0">
                <a:latin typeface="Arial" charset="0"/>
                <a:cs typeface="Arial" charset="0"/>
              </a:rPr>
              <a:t>Introduce the cause/need</a:t>
            </a:r>
          </a:p>
          <a:p>
            <a:pPr eaLnBrk="1" hangingPunct="1"/>
            <a:r>
              <a:rPr lang="en-US" dirty="0" smtClean="0">
                <a:latin typeface="Arial" charset="0"/>
                <a:cs typeface="Arial" charset="0"/>
              </a:rPr>
              <a:t>Explain your interest and commitment</a:t>
            </a:r>
          </a:p>
          <a:p>
            <a:pPr eaLnBrk="1" hangingPunct="1"/>
            <a:r>
              <a:rPr lang="en-US" dirty="0" smtClean="0">
                <a:latin typeface="Arial" charset="0"/>
                <a:cs typeface="Arial" charset="0"/>
              </a:rPr>
              <a:t>Describe the organization and how it meets the need</a:t>
            </a:r>
          </a:p>
          <a:p>
            <a:pPr eaLnBrk="1" hangingPunct="1"/>
            <a:r>
              <a:rPr lang="en-US" dirty="0" smtClean="0">
                <a:latin typeface="Arial" charset="0"/>
                <a:cs typeface="Arial" charset="0"/>
              </a:rPr>
              <a:t>Explain need for and use of funds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29" name="Title 1"/>
          <p:cNvSpPr>
            <a:spLocks noGrp="1"/>
          </p:cNvSpPr>
          <p:nvPr>
            <p:ph type="title"/>
          </p:nvPr>
        </p:nvSpPr>
        <p:spPr/>
        <p:txBody>
          <a:bodyPr/>
          <a:lstStyle/>
          <a:p>
            <a:pPr eaLnBrk="1" hangingPunct="1"/>
            <a:r>
              <a:rPr lang="en-US" smtClean="0"/>
              <a:t>Make the Ask</a:t>
            </a:r>
          </a:p>
        </p:txBody>
      </p:sp>
      <p:sp>
        <p:nvSpPr>
          <p:cNvPr id="534530" name="Content Placeholder 2"/>
          <p:cNvSpPr>
            <a:spLocks noGrp="1"/>
          </p:cNvSpPr>
          <p:nvPr>
            <p:ph idx="1"/>
          </p:nvPr>
        </p:nvSpPr>
        <p:spPr/>
        <p:txBody>
          <a:bodyPr/>
          <a:lstStyle/>
          <a:p>
            <a:pPr eaLnBrk="1" hangingPunct="1"/>
            <a:r>
              <a:rPr lang="en-US" smtClean="0">
                <a:latin typeface="Arial" charset="0"/>
                <a:cs typeface="Arial" charset="0"/>
              </a:rPr>
              <a:t>Ask them to join you in support</a:t>
            </a:r>
          </a:p>
          <a:p>
            <a:pPr eaLnBrk="1" hangingPunct="1"/>
            <a:r>
              <a:rPr lang="en-US" smtClean="0">
                <a:latin typeface="Arial" charset="0"/>
                <a:cs typeface="Arial" charset="0"/>
              </a:rPr>
              <a:t>Ask for a specific amount</a:t>
            </a:r>
          </a:p>
          <a:p>
            <a:pPr eaLnBrk="1" hangingPunct="1"/>
            <a:r>
              <a:rPr lang="en-US" smtClean="0">
                <a:latin typeface="Arial" charset="0"/>
                <a:cs typeface="Arial" charset="0"/>
              </a:rPr>
              <a:t>Deal with (and be prepared for) “no”/delay in “no”</a:t>
            </a:r>
          </a:p>
          <a:p>
            <a:pPr eaLnBrk="1" hangingPunct="1"/>
            <a:r>
              <a:rPr lang="en-US" smtClean="0">
                <a:latin typeface="Arial" charset="0"/>
                <a:cs typeface="Arial" charset="0"/>
              </a:rPr>
              <a:t>Negotiate appropriate amount</a:t>
            </a:r>
          </a:p>
          <a:p>
            <a:pPr eaLnBrk="1" hangingPunct="1"/>
            <a:r>
              <a:rPr lang="en-US" smtClean="0">
                <a:latin typeface="Arial" charset="0"/>
                <a:cs typeface="Arial" charset="0"/>
              </a:rPr>
              <a:t>Accept and express appreciation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1" name="Title 1"/>
          <p:cNvSpPr>
            <a:spLocks noGrp="1"/>
          </p:cNvSpPr>
          <p:nvPr>
            <p:ph type="title"/>
          </p:nvPr>
        </p:nvSpPr>
        <p:spPr/>
        <p:txBody>
          <a:bodyPr/>
          <a:lstStyle/>
          <a:p>
            <a:pPr eaLnBrk="1" hangingPunct="1"/>
            <a:r>
              <a:rPr lang="en-US" smtClean="0"/>
              <a:t>Practicing the ask</a:t>
            </a:r>
          </a:p>
        </p:txBody>
      </p:sp>
      <p:sp>
        <p:nvSpPr>
          <p:cNvPr id="542722" name="Content Placeholder 2"/>
          <p:cNvSpPr>
            <a:spLocks noGrp="1"/>
          </p:cNvSpPr>
          <p:nvPr>
            <p:ph idx="1"/>
          </p:nvPr>
        </p:nvSpPr>
        <p:spPr/>
        <p:txBody>
          <a:bodyPr/>
          <a:lstStyle/>
          <a:p>
            <a:pPr eaLnBrk="1" hangingPunct="1"/>
            <a:r>
              <a:rPr lang="en-US" dirty="0" smtClean="0">
                <a:latin typeface="Arial" charset="0"/>
                <a:cs typeface="Arial" charset="0"/>
              </a:rPr>
              <a:t>Break into teams of two</a:t>
            </a:r>
          </a:p>
          <a:p>
            <a:pPr eaLnBrk="1" hangingPunct="1"/>
            <a:r>
              <a:rPr lang="en-US" dirty="0" smtClean="0">
                <a:latin typeface="Arial" charset="0"/>
                <a:cs typeface="Arial" charset="0"/>
              </a:rPr>
              <a:t>Each team drafts and role plays both:</a:t>
            </a:r>
          </a:p>
          <a:p>
            <a:pPr lvl="1" eaLnBrk="1" hangingPunct="1"/>
            <a:r>
              <a:rPr lang="en-US" dirty="0" smtClean="0">
                <a:latin typeface="Arial" charset="0"/>
                <a:cs typeface="Arial" charset="0"/>
              </a:rPr>
              <a:t>30 second conversation to engage a </a:t>
            </a:r>
          </a:p>
          <a:p>
            <a:pPr marL="457200" lvl="1" indent="0" eaLnBrk="1" hangingPunct="1">
              <a:buNone/>
            </a:pPr>
            <a:r>
              <a:rPr lang="en-US" dirty="0">
                <a:latin typeface="Arial" charset="0"/>
                <a:cs typeface="Arial" charset="0"/>
              </a:rPr>
              <a:t>	</a:t>
            </a:r>
            <a:r>
              <a:rPr lang="en-US" dirty="0" smtClean="0">
                <a:latin typeface="Arial" charset="0"/>
                <a:cs typeface="Arial" charset="0"/>
              </a:rPr>
              <a:t>co-worker</a:t>
            </a:r>
          </a:p>
          <a:p>
            <a:pPr lvl="1" eaLnBrk="1" hangingPunct="1"/>
            <a:r>
              <a:rPr lang="en-US" dirty="0" smtClean="0">
                <a:latin typeface="Arial" charset="0"/>
                <a:cs typeface="Arial" charset="0"/>
              </a:rPr>
              <a:t>A formal “ask” meeting requesting a $15,000 gift from a fictitious (or real) donor/prospect who you know has the financial resources to give!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7" name="Rectangle 2"/>
          <p:cNvSpPr>
            <a:spLocks noGrp="1"/>
          </p:cNvSpPr>
          <p:nvPr>
            <p:ph type="title"/>
          </p:nvPr>
        </p:nvSpPr>
        <p:spPr/>
        <p:txBody>
          <a:bodyPr/>
          <a:lstStyle/>
          <a:p>
            <a:r>
              <a:rPr lang="en-US" smtClean="0"/>
              <a:t>Asking for A Gift</a:t>
            </a:r>
          </a:p>
        </p:txBody>
      </p:sp>
      <p:sp>
        <p:nvSpPr>
          <p:cNvPr id="536578" name="Rectangle 3"/>
          <p:cNvSpPr>
            <a:spLocks noGrp="1"/>
          </p:cNvSpPr>
          <p:nvPr>
            <p:ph type="body" idx="1"/>
          </p:nvPr>
        </p:nvSpPr>
        <p:spPr/>
        <p:txBody>
          <a:bodyPr/>
          <a:lstStyle/>
          <a:p>
            <a:r>
              <a:rPr lang="en-US" dirty="0" smtClean="0">
                <a:latin typeface="+mj-lt"/>
              </a:rPr>
              <a:t>Levels of effectiveness (Best to worst)</a:t>
            </a:r>
          </a:p>
          <a:p>
            <a:pPr lvl="1"/>
            <a:r>
              <a:rPr lang="en-US" dirty="0" smtClean="0">
                <a:latin typeface="+mj-lt"/>
              </a:rPr>
              <a:t>Peer asking peer face to face</a:t>
            </a:r>
          </a:p>
          <a:p>
            <a:pPr lvl="1"/>
            <a:r>
              <a:rPr lang="en-US" dirty="0" smtClean="0">
                <a:latin typeface="+mj-lt"/>
              </a:rPr>
              <a:t>Non-peer/staff asking face to face</a:t>
            </a:r>
          </a:p>
          <a:p>
            <a:pPr lvl="1"/>
            <a:r>
              <a:rPr lang="en-US" dirty="0" smtClean="0">
                <a:latin typeface="+mj-lt"/>
              </a:rPr>
              <a:t>Peer asking peer via telephone</a:t>
            </a:r>
          </a:p>
          <a:p>
            <a:pPr lvl="1"/>
            <a:r>
              <a:rPr lang="en-US" dirty="0" smtClean="0">
                <a:latin typeface="+mj-lt"/>
              </a:rPr>
              <a:t>Non-peer/staff asking via telephone</a:t>
            </a:r>
          </a:p>
          <a:p>
            <a:pPr lvl="1"/>
            <a:r>
              <a:rPr lang="en-US" dirty="0" smtClean="0">
                <a:latin typeface="+mj-lt"/>
              </a:rPr>
              <a:t>Personalized customized letter</a:t>
            </a:r>
          </a:p>
          <a:p>
            <a:pPr lvl="1"/>
            <a:r>
              <a:rPr lang="en-US" dirty="0" smtClean="0">
                <a:latin typeface="+mj-lt"/>
              </a:rPr>
              <a:t>Personalized customized email</a:t>
            </a:r>
          </a:p>
          <a:p>
            <a:pPr lvl="1"/>
            <a:r>
              <a:rPr lang="en-US" dirty="0" smtClean="0">
                <a:latin typeface="+mj-lt"/>
              </a:rPr>
              <a:t>Bulk Mailing</a:t>
            </a:r>
          </a:p>
          <a:p>
            <a:pPr lvl="1"/>
            <a:endParaRPr lang="en-US" dirty="0" smtClean="0"/>
          </a:p>
          <a:p>
            <a:pPr lvl="1"/>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3" name="Rectangle 2"/>
          <p:cNvSpPr>
            <a:spLocks noGrp="1"/>
          </p:cNvSpPr>
          <p:nvPr>
            <p:ph type="title"/>
          </p:nvPr>
        </p:nvSpPr>
        <p:spPr/>
        <p:txBody>
          <a:bodyPr>
            <a:normAutofit fontScale="90000"/>
          </a:bodyPr>
          <a:lstStyle/>
          <a:p>
            <a:r>
              <a:rPr lang="en-US" sz="4200" dirty="0" smtClean="0"/>
              <a:t>Attitudes Needed for Successful Fundraising</a:t>
            </a:r>
          </a:p>
        </p:txBody>
      </p:sp>
      <p:sp>
        <p:nvSpPr>
          <p:cNvPr id="530434" name="Rectangle 3"/>
          <p:cNvSpPr>
            <a:spLocks noGrp="1"/>
          </p:cNvSpPr>
          <p:nvPr>
            <p:ph type="body" idx="1"/>
          </p:nvPr>
        </p:nvSpPr>
        <p:spPr/>
        <p:txBody>
          <a:bodyPr/>
          <a:lstStyle/>
          <a:p>
            <a:r>
              <a:rPr lang="en-US" dirty="0" smtClean="0">
                <a:latin typeface="+mj-lt"/>
              </a:rPr>
              <a:t>Unshakable conviction in the value of your organization</a:t>
            </a:r>
          </a:p>
          <a:p>
            <a:r>
              <a:rPr lang="en-US" dirty="0" smtClean="0">
                <a:latin typeface="+mj-lt"/>
              </a:rPr>
              <a:t>Belief that people are willing to give</a:t>
            </a:r>
          </a:p>
          <a:p>
            <a:r>
              <a:rPr lang="en-US" dirty="0" smtClean="0">
                <a:latin typeface="+mj-lt"/>
              </a:rPr>
              <a:t>Belief that, even in bad times, </a:t>
            </a:r>
          </a:p>
          <a:p>
            <a:pPr>
              <a:buFont typeface="Wingdings 2" pitchFamily="18" charset="2"/>
              <a:buNone/>
            </a:pPr>
            <a:r>
              <a:rPr lang="en-US" dirty="0" smtClean="0">
                <a:latin typeface="+mj-lt"/>
              </a:rPr>
              <a:t>wealth exists in your community</a:t>
            </a:r>
          </a:p>
          <a:p>
            <a:r>
              <a:rPr lang="en-US" dirty="0" smtClean="0">
                <a:latin typeface="+mj-lt"/>
              </a:rPr>
              <a:t>Willingness to step outside </a:t>
            </a:r>
          </a:p>
          <a:p>
            <a:pPr>
              <a:buFont typeface="Wingdings 2" pitchFamily="18" charset="2"/>
              <a:buNone/>
            </a:pPr>
            <a:r>
              <a:rPr lang="en-US" dirty="0" smtClean="0">
                <a:latin typeface="+mj-lt"/>
              </a:rPr>
              <a:t>your comfort zone</a:t>
            </a:r>
          </a:p>
          <a:p>
            <a:r>
              <a:rPr lang="en-US" dirty="0" smtClean="0">
                <a:latin typeface="+mj-lt"/>
              </a:rPr>
              <a:t>Resistance to tin-cup mentality</a:t>
            </a:r>
          </a:p>
          <a:p>
            <a:endParaRPr lang="en-US" dirty="0" smtClean="0"/>
          </a:p>
          <a:p>
            <a:endParaRPr lang="en-US" dirty="0" smtClean="0"/>
          </a:p>
          <a:p>
            <a:endParaRPr lang="en-US" dirty="0" smtClean="0"/>
          </a:p>
        </p:txBody>
      </p:sp>
      <p:pic>
        <p:nvPicPr>
          <p:cNvPr id="530435" name="Picture 4" descr="cando_attitude"/>
          <p:cNvPicPr>
            <a:picLocks noChangeAspect="1" noChangeArrowheads="1"/>
          </p:cNvPicPr>
          <p:nvPr/>
        </p:nvPicPr>
        <p:blipFill>
          <a:blip r:embed="rId3" cstate="print"/>
          <a:srcRect/>
          <a:stretch>
            <a:fillRect/>
          </a:stretch>
        </p:blipFill>
        <p:spPr bwMode="auto">
          <a:xfrm>
            <a:off x="6324600" y="3581400"/>
            <a:ext cx="2514600" cy="25717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Know what you are asking for </a:t>
            </a:r>
            <a:br>
              <a:rPr lang="en-US" dirty="0" smtClean="0"/>
            </a:br>
            <a:r>
              <a:rPr lang="en-US" dirty="0" smtClean="0"/>
              <a:t>and why</a:t>
            </a:r>
            <a:endParaRPr lang="en-US" dirty="0"/>
          </a:p>
        </p:txBody>
      </p:sp>
      <p:sp>
        <p:nvSpPr>
          <p:cNvPr id="538626" name="Content Placeholder 2"/>
          <p:cNvSpPr>
            <a:spLocks noGrp="1"/>
          </p:cNvSpPr>
          <p:nvPr>
            <p:ph idx="1"/>
          </p:nvPr>
        </p:nvSpPr>
        <p:spPr/>
        <p:txBody>
          <a:bodyPr/>
          <a:lstStyle/>
          <a:p>
            <a:pPr eaLnBrk="1" hangingPunct="1"/>
            <a:r>
              <a:rPr lang="en-US" smtClean="0">
                <a:latin typeface="Arial" charset="0"/>
                <a:cs typeface="Arial" charset="0"/>
              </a:rPr>
              <a:t>Mission and goals</a:t>
            </a:r>
          </a:p>
          <a:p>
            <a:pPr eaLnBrk="1" hangingPunct="1"/>
            <a:r>
              <a:rPr lang="en-US" smtClean="0">
                <a:latin typeface="Arial" charset="0"/>
                <a:cs typeface="Arial" charset="0"/>
              </a:rPr>
              <a:t>Organization’s values</a:t>
            </a:r>
          </a:p>
          <a:p>
            <a:pPr eaLnBrk="1" hangingPunct="1"/>
            <a:r>
              <a:rPr lang="en-US" smtClean="0">
                <a:latin typeface="Arial" charset="0"/>
                <a:cs typeface="Arial" charset="0"/>
              </a:rPr>
              <a:t>Use of funds</a:t>
            </a:r>
          </a:p>
          <a:p>
            <a:pPr eaLnBrk="1" hangingPunct="1"/>
            <a:r>
              <a:rPr lang="en-US" smtClean="0">
                <a:latin typeface="Arial" charset="0"/>
                <a:cs typeface="Arial" charset="0"/>
              </a:rPr>
              <a:t>Results of gift</a:t>
            </a:r>
          </a:p>
          <a:p>
            <a:pPr eaLnBrk="1" hangingPunct="1"/>
            <a:r>
              <a:rPr lang="en-US" smtClean="0">
                <a:latin typeface="Arial" charset="0"/>
                <a:cs typeface="Arial" charset="0"/>
              </a:rPr>
              <a:t>Track record of organization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3" name="Rectangle 2"/>
          <p:cNvSpPr>
            <a:spLocks noGrp="1"/>
          </p:cNvSpPr>
          <p:nvPr>
            <p:ph type="title"/>
          </p:nvPr>
        </p:nvSpPr>
        <p:spPr/>
        <p:txBody>
          <a:bodyPr/>
          <a:lstStyle/>
          <a:p>
            <a:r>
              <a:rPr lang="en-US" smtClean="0"/>
              <a:t>Important Rules of Thumb</a:t>
            </a:r>
          </a:p>
        </p:txBody>
      </p:sp>
      <p:sp>
        <p:nvSpPr>
          <p:cNvPr id="540674" name="Rectangle 3"/>
          <p:cNvSpPr>
            <a:spLocks noGrp="1"/>
          </p:cNvSpPr>
          <p:nvPr>
            <p:ph type="body" idx="1"/>
          </p:nvPr>
        </p:nvSpPr>
        <p:spPr/>
        <p:txBody>
          <a:bodyPr>
            <a:normAutofit lnSpcReduction="10000"/>
          </a:bodyPr>
          <a:lstStyle/>
          <a:p>
            <a:pPr>
              <a:lnSpc>
                <a:spcPct val="90000"/>
              </a:lnSpc>
            </a:pPr>
            <a:r>
              <a:rPr lang="en-US" dirty="0" smtClean="0">
                <a:latin typeface="+mj-lt"/>
              </a:rPr>
              <a:t>The best gifts are win-win propositions</a:t>
            </a:r>
          </a:p>
          <a:p>
            <a:pPr lvl="1">
              <a:lnSpc>
                <a:spcPct val="90000"/>
              </a:lnSpc>
            </a:pPr>
            <a:r>
              <a:rPr lang="en-US" dirty="0" smtClean="0">
                <a:latin typeface="+mj-lt"/>
              </a:rPr>
              <a:t>Have donors thank YOU</a:t>
            </a:r>
          </a:p>
          <a:p>
            <a:pPr>
              <a:lnSpc>
                <a:spcPct val="90000"/>
              </a:lnSpc>
            </a:pPr>
            <a:r>
              <a:rPr lang="en-US" dirty="0" smtClean="0">
                <a:latin typeface="+mj-lt"/>
              </a:rPr>
              <a:t>People tend to repeat pleasurable experiences and avoid painful ones</a:t>
            </a:r>
          </a:p>
          <a:p>
            <a:pPr lvl="1">
              <a:lnSpc>
                <a:spcPct val="90000"/>
              </a:lnSpc>
            </a:pPr>
            <a:r>
              <a:rPr lang="en-US" dirty="0" smtClean="0">
                <a:latin typeface="+mj-lt"/>
              </a:rPr>
              <a:t>Help donors to enjoy their gift</a:t>
            </a:r>
          </a:p>
          <a:p>
            <a:pPr>
              <a:lnSpc>
                <a:spcPct val="90000"/>
              </a:lnSpc>
            </a:pPr>
            <a:r>
              <a:rPr lang="en-US" dirty="0" smtClean="0">
                <a:latin typeface="+mj-lt"/>
              </a:rPr>
              <a:t>How you acknowledge the last gift determines whether you get the next</a:t>
            </a:r>
          </a:p>
          <a:p>
            <a:pPr>
              <a:lnSpc>
                <a:spcPct val="90000"/>
              </a:lnSpc>
            </a:pPr>
            <a:r>
              <a:rPr lang="en-US" dirty="0" smtClean="0">
                <a:latin typeface="+mj-lt"/>
              </a:rPr>
              <a:t>Never beg – create partnerships</a:t>
            </a:r>
          </a:p>
          <a:p>
            <a:pPr>
              <a:lnSpc>
                <a:spcPct val="90000"/>
              </a:lnSpc>
            </a:pPr>
            <a:r>
              <a:rPr lang="en-US" dirty="0" smtClean="0">
                <a:latin typeface="+mj-lt"/>
              </a:rPr>
              <a:t>Good planning precedes good fund-raising</a:t>
            </a:r>
          </a:p>
          <a:p>
            <a:pPr lvl="1">
              <a:lnSpc>
                <a:spcPct val="90000"/>
              </a:lnSpc>
            </a:pPr>
            <a:r>
              <a:rPr lang="en-US" dirty="0" smtClean="0">
                <a:latin typeface="+mj-lt"/>
              </a:rPr>
              <a:t>The $10,000 question – what are they able to give?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69" name="Title 1"/>
          <p:cNvSpPr>
            <a:spLocks noGrp="1"/>
          </p:cNvSpPr>
          <p:nvPr>
            <p:ph type="title"/>
          </p:nvPr>
        </p:nvSpPr>
        <p:spPr>
          <a:xfrm>
            <a:off x="381000" y="152400"/>
            <a:ext cx="8229600" cy="1143000"/>
          </a:xfrm>
        </p:spPr>
        <p:txBody>
          <a:bodyPr/>
          <a:lstStyle/>
          <a:p>
            <a:pPr eaLnBrk="1" hangingPunct="1"/>
            <a:r>
              <a:rPr lang="en-US" dirty="0" smtClean="0"/>
              <a:t>Telephone Solicitation</a:t>
            </a:r>
          </a:p>
        </p:txBody>
      </p:sp>
      <p:sp>
        <p:nvSpPr>
          <p:cNvPr id="544770" name="Content Placeholder 3"/>
          <p:cNvSpPr>
            <a:spLocks noGrp="1"/>
          </p:cNvSpPr>
          <p:nvPr>
            <p:ph sz="half" idx="2"/>
          </p:nvPr>
        </p:nvSpPr>
        <p:spPr>
          <a:xfrm>
            <a:off x="4648200" y="1920875"/>
            <a:ext cx="4038600" cy="4433888"/>
          </a:xfrm>
        </p:spPr>
        <p:txBody>
          <a:bodyPr/>
          <a:lstStyle/>
          <a:p>
            <a:pPr eaLnBrk="1" hangingPunct="1"/>
            <a:r>
              <a:rPr lang="en-US" smtClean="0">
                <a:latin typeface="Arial" charset="0"/>
                <a:cs typeface="Arial" charset="0"/>
              </a:rPr>
              <a:t>Fit with image/goals</a:t>
            </a:r>
          </a:p>
          <a:p>
            <a:pPr eaLnBrk="1" hangingPunct="1"/>
            <a:r>
              <a:rPr lang="en-US" smtClean="0">
                <a:latin typeface="Arial" charset="0"/>
                <a:cs typeface="Arial" charset="0"/>
              </a:rPr>
              <a:t>Expense and yield</a:t>
            </a:r>
          </a:p>
          <a:p>
            <a:pPr eaLnBrk="1" hangingPunct="1"/>
            <a:r>
              <a:rPr lang="en-US" smtClean="0">
                <a:latin typeface="Arial" charset="0"/>
                <a:cs typeface="Arial" charset="0"/>
              </a:rPr>
              <a:t>Timing</a:t>
            </a:r>
          </a:p>
          <a:p>
            <a:pPr eaLnBrk="1" hangingPunct="1"/>
            <a:r>
              <a:rPr lang="en-US" smtClean="0">
                <a:latin typeface="Arial" charset="0"/>
                <a:cs typeface="Arial" charset="0"/>
              </a:rPr>
              <a:t>Details</a:t>
            </a:r>
          </a:p>
          <a:p>
            <a:pPr lvl="1" eaLnBrk="1" hangingPunct="1"/>
            <a:r>
              <a:rPr lang="en-US" smtClean="0">
                <a:latin typeface="Arial" charset="0"/>
                <a:cs typeface="Arial" charset="0"/>
              </a:rPr>
              <a:t>Volunteer or paid support</a:t>
            </a:r>
          </a:p>
          <a:p>
            <a:pPr lvl="1" eaLnBrk="1" hangingPunct="1"/>
            <a:r>
              <a:rPr lang="en-US" smtClean="0">
                <a:latin typeface="Arial" charset="0"/>
                <a:cs typeface="Arial" charset="0"/>
              </a:rPr>
              <a:t>Phonathons</a:t>
            </a:r>
          </a:p>
          <a:p>
            <a:pPr lvl="1" eaLnBrk="1" hangingPunct="1"/>
            <a:r>
              <a:rPr lang="en-US" smtClean="0">
                <a:latin typeface="Arial" charset="0"/>
                <a:cs typeface="Arial" charset="0"/>
              </a:rPr>
              <a:t>Arming reps with facts</a:t>
            </a:r>
          </a:p>
          <a:p>
            <a:pPr lvl="1" eaLnBrk="1" hangingPunct="1"/>
            <a:r>
              <a:rPr lang="en-US" smtClean="0">
                <a:latin typeface="Arial" charset="0"/>
                <a:cs typeface="Arial" charset="0"/>
              </a:rPr>
              <a:t>How to overcome objections</a:t>
            </a:r>
          </a:p>
        </p:txBody>
      </p:sp>
      <p:pic>
        <p:nvPicPr>
          <p:cNvPr id="544771" name="Picture 2" descr="C:\Program Files\Microsoft Office\MEDIA\CAGCAT10\j0332268.wmf"/>
          <p:cNvPicPr>
            <a:picLocks noGrp="1" noChangeAspect="1" noChangeArrowheads="1"/>
          </p:cNvPicPr>
          <p:nvPr>
            <p:ph sz="half" idx="1"/>
          </p:nvPr>
        </p:nvPicPr>
        <p:blipFill>
          <a:blip r:embed="rId3" cstate="print"/>
          <a:srcRect/>
          <a:stretch>
            <a:fillRect/>
          </a:stretch>
        </p:blipFill>
        <p:spPr>
          <a:xfrm>
            <a:off x="762000" y="2362200"/>
            <a:ext cx="3124200" cy="36576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rob's favorites 175.jpg"/>
          <p:cNvPicPr>
            <a:picLocks noGrp="1" noChangeAspect="1"/>
          </p:cNvPicPr>
          <p:nvPr>
            <p:ph type="pic" idx="1"/>
          </p:nvPr>
        </p:nvPicPr>
        <p:blipFill>
          <a:blip r:embed="rId3" cstate="print"/>
          <a:srcRect l="11241" r="11241"/>
          <a:stretch>
            <a:fillRect/>
          </a:stretch>
        </p:blipFill>
        <p:spPr>
          <a:xfrm>
            <a:off x="2895600" y="1484808"/>
            <a:ext cx="6096000" cy="5373192"/>
          </a:xfrm>
        </p:spPr>
      </p:pic>
      <p:sp>
        <p:nvSpPr>
          <p:cNvPr id="7" name="Text Placeholder 6"/>
          <p:cNvSpPr>
            <a:spLocks noGrp="1"/>
          </p:cNvSpPr>
          <p:nvPr>
            <p:ph type="body" sz="half" idx="2"/>
          </p:nvPr>
        </p:nvSpPr>
        <p:spPr>
          <a:xfrm>
            <a:off x="0" y="1981200"/>
            <a:ext cx="3048000" cy="4648200"/>
          </a:xfrm>
        </p:spPr>
        <p:txBody>
          <a:bodyPr>
            <a:normAutofit/>
          </a:bodyPr>
          <a:lstStyle/>
          <a:p>
            <a:pPr marL="342900" indent="-342900">
              <a:buFont typeface="Arial" pitchFamily="34" charset="0"/>
              <a:buChar char="•"/>
            </a:pPr>
            <a:r>
              <a:rPr lang="en-US" sz="2400" dirty="0" smtClean="0"/>
              <a:t>Special Events</a:t>
            </a:r>
          </a:p>
          <a:p>
            <a:pPr marL="342900" indent="-342900">
              <a:buFont typeface="Arial" pitchFamily="34" charset="0"/>
              <a:buChar char="•"/>
            </a:pPr>
            <a:r>
              <a:rPr lang="en-US" sz="2400" dirty="0" smtClean="0"/>
              <a:t>Personal Solicitation</a:t>
            </a:r>
          </a:p>
          <a:p>
            <a:pPr marL="342900" indent="-342900">
              <a:buFont typeface="Arial" pitchFamily="34" charset="0"/>
              <a:buChar char="•"/>
            </a:pPr>
            <a:r>
              <a:rPr lang="en-US" sz="2400" dirty="0" smtClean="0"/>
              <a:t>Telephone Solicitation</a:t>
            </a:r>
          </a:p>
          <a:p>
            <a:pPr marL="342900" indent="-342900">
              <a:buFont typeface="Arial" pitchFamily="34" charset="0"/>
              <a:buChar char="•"/>
            </a:pPr>
            <a:r>
              <a:rPr lang="en-US" sz="2400" dirty="0" smtClean="0"/>
              <a:t>Internet Solicitation</a:t>
            </a:r>
          </a:p>
          <a:p>
            <a:pPr marL="342900" indent="-342900">
              <a:buFont typeface="Arial" pitchFamily="34" charset="0"/>
              <a:buChar char="•"/>
            </a:pPr>
            <a:endParaRPr lang="en-US" sz="2400" dirty="0"/>
          </a:p>
          <a:p>
            <a:pPr marL="342900" indent="-342900">
              <a:buFont typeface="Arial" pitchFamily="34" charset="0"/>
              <a:buChar char="•"/>
            </a:pPr>
            <a:endParaRPr lang="en-US" sz="2400" dirty="0" smtClean="0"/>
          </a:p>
          <a:p>
            <a:pPr marL="342900" indent="-342900">
              <a:buFont typeface="Arial" pitchFamily="34" charset="0"/>
              <a:buChar char="•"/>
            </a:pPr>
            <a:endParaRPr lang="en-US" sz="2400" dirty="0" smtClean="0"/>
          </a:p>
          <a:p>
            <a:pPr marL="342900" indent="-342900">
              <a:buFont typeface="Arial" pitchFamily="34" charset="0"/>
              <a:buChar char="•"/>
            </a:pPr>
            <a:endParaRPr lang="en-US" sz="2400" dirty="0"/>
          </a:p>
          <a:p>
            <a:pPr marL="342900" indent="-342900">
              <a:buFont typeface="Arial" pitchFamily="34" charset="0"/>
              <a:buChar char="•"/>
            </a:pPr>
            <a:endParaRPr lang="en-US" sz="2400" dirty="0" smtClean="0"/>
          </a:p>
          <a:p>
            <a:pPr marL="342900" indent="-342900">
              <a:buFont typeface="Arial" pitchFamily="34" charset="0"/>
              <a:buChar char="•"/>
            </a:pPr>
            <a:endParaRPr lang="en-US" sz="24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7" name="Title 1"/>
          <p:cNvSpPr>
            <a:spLocks noGrp="1"/>
          </p:cNvSpPr>
          <p:nvPr>
            <p:ph type="title"/>
          </p:nvPr>
        </p:nvSpPr>
        <p:spPr/>
        <p:txBody>
          <a:bodyPr/>
          <a:lstStyle/>
          <a:p>
            <a:pPr eaLnBrk="1" hangingPunct="1"/>
            <a:r>
              <a:rPr lang="en-US" smtClean="0"/>
              <a:t>Fundraising on the Internet</a:t>
            </a:r>
          </a:p>
        </p:txBody>
      </p:sp>
      <p:sp>
        <p:nvSpPr>
          <p:cNvPr id="546818" name="Content Placeholder 3"/>
          <p:cNvSpPr>
            <a:spLocks noGrp="1"/>
          </p:cNvSpPr>
          <p:nvPr>
            <p:ph idx="1"/>
          </p:nvPr>
        </p:nvSpPr>
        <p:spPr/>
        <p:txBody>
          <a:bodyPr>
            <a:normAutofit lnSpcReduction="10000"/>
          </a:bodyPr>
          <a:lstStyle/>
          <a:p>
            <a:pPr eaLnBrk="1" hangingPunct="1"/>
            <a:r>
              <a:rPr lang="en-US" smtClean="0">
                <a:latin typeface="Arial" charset="0"/>
                <a:cs typeface="Arial" charset="0"/>
              </a:rPr>
              <a:t>Reach</a:t>
            </a:r>
          </a:p>
          <a:p>
            <a:pPr eaLnBrk="1" hangingPunct="1"/>
            <a:r>
              <a:rPr lang="en-US" smtClean="0">
                <a:latin typeface="Arial" charset="0"/>
                <a:cs typeface="Arial" charset="0"/>
              </a:rPr>
              <a:t>Passive vs. active involvement</a:t>
            </a:r>
          </a:p>
          <a:p>
            <a:pPr eaLnBrk="1" hangingPunct="1"/>
            <a:r>
              <a:rPr lang="en-US" smtClean="0">
                <a:latin typeface="Arial" charset="0"/>
                <a:cs typeface="Arial" charset="0"/>
              </a:rPr>
              <a:t>Types</a:t>
            </a:r>
          </a:p>
          <a:p>
            <a:pPr lvl="1" eaLnBrk="1" hangingPunct="1"/>
            <a:r>
              <a:rPr lang="en-US" smtClean="0">
                <a:latin typeface="Arial" charset="0"/>
                <a:cs typeface="Arial" charset="0"/>
              </a:rPr>
              <a:t>Membership fundraising</a:t>
            </a:r>
          </a:p>
          <a:p>
            <a:pPr lvl="1" eaLnBrk="1" hangingPunct="1"/>
            <a:r>
              <a:rPr lang="en-US" smtClean="0">
                <a:latin typeface="Arial" charset="0"/>
                <a:cs typeface="Arial" charset="0"/>
              </a:rPr>
              <a:t>E-mail fundraising</a:t>
            </a:r>
          </a:p>
          <a:p>
            <a:pPr lvl="1" eaLnBrk="1" hangingPunct="1"/>
            <a:r>
              <a:rPr lang="en-US" smtClean="0">
                <a:latin typeface="Arial" charset="0"/>
                <a:cs typeface="Arial" charset="0"/>
              </a:rPr>
              <a:t>Large gifts on-line</a:t>
            </a:r>
          </a:p>
          <a:p>
            <a:pPr lvl="1" eaLnBrk="1" hangingPunct="1"/>
            <a:r>
              <a:rPr lang="en-US" smtClean="0">
                <a:latin typeface="Arial" charset="0"/>
                <a:cs typeface="Arial" charset="0"/>
              </a:rPr>
              <a:t>Pledging on-line</a:t>
            </a:r>
          </a:p>
          <a:p>
            <a:pPr lvl="1" eaLnBrk="1" hangingPunct="1"/>
            <a:r>
              <a:rPr lang="en-US" smtClean="0">
                <a:latin typeface="Arial" charset="0"/>
                <a:cs typeface="Arial" charset="0"/>
              </a:rPr>
              <a:t>Merchandise sales</a:t>
            </a:r>
          </a:p>
          <a:p>
            <a:pPr lvl="1" eaLnBrk="1" hangingPunct="1"/>
            <a:r>
              <a:rPr lang="en-US" smtClean="0">
                <a:latin typeface="Arial" charset="0"/>
                <a:cs typeface="Arial" charset="0"/>
              </a:rPr>
              <a:t>Auctions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Internet Usage 2011</a:t>
            </a:r>
            <a:endParaRPr lang="en-US" dirty="0"/>
          </a:p>
        </p:txBody>
      </p:sp>
      <p:pic>
        <p:nvPicPr>
          <p:cNvPr id="7" name="Content Placeholder 6" descr="world2011users.png"/>
          <p:cNvPicPr>
            <a:picLocks noGrp="1" noChangeAspect="1"/>
          </p:cNvPicPr>
          <p:nvPr>
            <p:ph idx="1"/>
          </p:nvPr>
        </p:nvPicPr>
        <p:blipFill>
          <a:blip r:embed="rId3" cstate="print"/>
          <a:stretch>
            <a:fillRect/>
          </a:stretch>
        </p:blipFill>
        <p:spPr>
          <a:xfrm>
            <a:off x="1406541" y="1935163"/>
            <a:ext cx="6330918" cy="4389437"/>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p:cNvSpPr>
          <p:nvPr/>
        </p:nvSpPr>
        <p:spPr bwMode="auto">
          <a:xfrm>
            <a:off x="692150" y="1486126"/>
            <a:ext cx="2408238" cy="455613"/>
          </a:xfrm>
          <a:prstGeom prst="rect">
            <a:avLst/>
          </a:prstGeom>
          <a:noFill/>
          <a:ln w="12700">
            <a:noFill/>
            <a:miter lim="800000"/>
            <a:headEnd/>
            <a:tailEnd/>
          </a:ln>
        </p:spPr>
        <p:txBody>
          <a:bodyPr lIns="0" tIns="0" rIns="0" bIns="0" anchor="ctr"/>
          <a:lstStyle/>
          <a:p>
            <a:pPr marL="0" lvl="1" algn="ctr" defTabSz="642938"/>
            <a:r>
              <a:rPr lang="en-US" sz="2500" dirty="0">
                <a:solidFill>
                  <a:srgbClr val="E16428"/>
                </a:solidFill>
                <a:latin typeface="Verdana" pitchFamily="34" charset="0"/>
                <a:sym typeface="Verdana" pitchFamily="34" charset="0"/>
              </a:rPr>
              <a:t>Website/Email</a:t>
            </a:r>
          </a:p>
        </p:txBody>
      </p:sp>
      <p:sp>
        <p:nvSpPr>
          <p:cNvPr id="386051" name="Rectangle 3"/>
          <p:cNvSpPr>
            <a:spLocks/>
          </p:cNvSpPr>
          <p:nvPr/>
        </p:nvSpPr>
        <p:spPr bwMode="auto">
          <a:xfrm>
            <a:off x="4870637" y="1486126"/>
            <a:ext cx="3741738" cy="811213"/>
          </a:xfrm>
          <a:prstGeom prst="rect">
            <a:avLst/>
          </a:prstGeom>
          <a:noFill/>
          <a:ln w="12700">
            <a:noFill/>
            <a:miter lim="800000"/>
            <a:headEnd/>
            <a:tailEnd/>
          </a:ln>
        </p:spPr>
        <p:txBody>
          <a:bodyPr lIns="0" tIns="0" rIns="0" bIns="0" anchor="ctr"/>
          <a:lstStyle/>
          <a:p>
            <a:pPr marL="0" lvl="1" algn="ctr" defTabSz="642938">
              <a:lnSpc>
                <a:spcPct val="70000"/>
              </a:lnSpc>
            </a:pPr>
            <a:r>
              <a:rPr lang="en-US" sz="2500" dirty="0">
                <a:solidFill>
                  <a:srgbClr val="E16428"/>
                </a:solidFill>
                <a:latin typeface="Verdana" pitchFamily="34" charset="0"/>
                <a:sym typeface="Verdana" pitchFamily="34" charset="0"/>
              </a:rPr>
              <a:t>+ Online Donation Processing Vendor</a:t>
            </a:r>
          </a:p>
        </p:txBody>
      </p:sp>
      <p:sp>
        <p:nvSpPr>
          <p:cNvPr id="386052" name="Rectangle 4"/>
          <p:cNvSpPr>
            <a:spLocks/>
          </p:cNvSpPr>
          <p:nvPr/>
        </p:nvSpPr>
        <p:spPr bwMode="auto">
          <a:xfrm>
            <a:off x="26193" y="3529467"/>
            <a:ext cx="3740151" cy="455612"/>
          </a:xfrm>
          <a:prstGeom prst="rect">
            <a:avLst/>
          </a:prstGeom>
          <a:noFill/>
          <a:ln w="12700">
            <a:noFill/>
            <a:miter lim="800000"/>
            <a:headEnd/>
            <a:tailEnd/>
          </a:ln>
        </p:spPr>
        <p:txBody>
          <a:bodyPr lIns="0" tIns="0" rIns="0" bIns="0" anchor="ctr"/>
          <a:lstStyle/>
          <a:p>
            <a:pPr marL="0" lvl="1" algn="ctr" defTabSz="642938"/>
            <a:r>
              <a:rPr lang="en-US" sz="2500" dirty="0">
                <a:solidFill>
                  <a:srgbClr val="E16428"/>
                </a:solidFill>
                <a:latin typeface="Verdana" pitchFamily="34" charset="0"/>
                <a:sym typeface="Verdana" pitchFamily="34" charset="0"/>
              </a:rPr>
              <a:t>+ Donation Pages</a:t>
            </a:r>
          </a:p>
        </p:txBody>
      </p:sp>
      <p:sp>
        <p:nvSpPr>
          <p:cNvPr id="386053" name="Rectangle 5"/>
          <p:cNvSpPr>
            <a:spLocks/>
          </p:cNvSpPr>
          <p:nvPr/>
        </p:nvSpPr>
        <p:spPr bwMode="auto">
          <a:xfrm>
            <a:off x="4807884" y="3301661"/>
            <a:ext cx="3741737" cy="455612"/>
          </a:xfrm>
          <a:prstGeom prst="rect">
            <a:avLst/>
          </a:prstGeom>
          <a:noFill/>
          <a:ln w="12700">
            <a:noFill/>
            <a:miter lim="800000"/>
            <a:headEnd/>
            <a:tailEnd/>
          </a:ln>
        </p:spPr>
        <p:txBody>
          <a:bodyPr lIns="0" tIns="0" rIns="0" bIns="0" anchor="ctr"/>
          <a:lstStyle/>
          <a:p>
            <a:pPr marL="0" lvl="1" algn="ctr" defTabSz="642938"/>
            <a:r>
              <a:rPr lang="en-US" sz="2500" dirty="0">
                <a:solidFill>
                  <a:srgbClr val="E16428"/>
                </a:solidFill>
                <a:latin typeface="Verdana" pitchFamily="34" charset="0"/>
                <a:sym typeface="Verdana" pitchFamily="34" charset="0"/>
              </a:rPr>
              <a:t>+ Supporter List</a:t>
            </a:r>
          </a:p>
        </p:txBody>
      </p:sp>
      <p:sp>
        <p:nvSpPr>
          <p:cNvPr id="386054" name="Rectangle 6"/>
          <p:cNvSpPr>
            <a:spLocks/>
          </p:cNvSpPr>
          <p:nvPr/>
        </p:nvSpPr>
        <p:spPr bwMode="auto">
          <a:xfrm>
            <a:off x="2030413" y="5384800"/>
            <a:ext cx="5089525" cy="455613"/>
          </a:xfrm>
          <a:prstGeom prst="rect">
            <a:avLst/>
          </a:prstGeom>
          <a:noFill/>
          <a:ln w="12700">
            <a:noFill/>
            <a:miter lim="800000"/>
            <a:headEnd/>
            <a:tailEnd/>
          </a:ln>
        </p:spPr>
        <p:txBody>
          <a:bodyPr lIns="0" tIns="0" rIns="0" bIns="0" anchor="ctr"/>
          <a:lstStyle/>
          <a:p>
            <a:pPr marL="0" lvl="1" algn="ctr" defTabSz="642938"/>
            <a:r>
              <a:rPr lang="en-US" sz="2500">
                <a:solidFill>
                  <a:srgbClr val="E16428"/>
                </a:solidFill>
                <a:latin typeface="Verdana" pitchFamily="34" charset="0"/>
                <a:sym typeface="Verdana" pitchFamily="34" charset="0"/>
              </a:rPr>
              <a:t>+ Calendar of Appeals...</a:t>
            </a:r>
          </a:p>
        </p:txBody>
      </p:sp>
      <p:grpSp>
        <p:nvGrpSpPr>
          <p:cNvPr id="386055" name="Group 7"/>
          <p:cNvGrpSpPr>
            <a:grpSpLocks/>
          </p:cNvGrpSpPr>
          <p:nvPr/>
        </p:nvGrpSpPr>
        <p:grpSpPr bwMode="auto">
          <a:xfrm>
            <a:off x="4575175" y="2160456"/>
            <a:ext cx="4386263" cy="1027113"/>
            <a:chOff x="0" y="0"/>
            <a:chExt cx="3930" cy="920"/>
          </a:xfrm>
        </p:grpSpPr>
        <p:pic>
          <p:nvPicPr>
            <p:cNvPr id="550923" name="Picture 8"/>
            <p:cNvPicPr>
              <a:picLocks noChangeAspect="1" noChangeArrowheads="1"/>
            </p:cNvPicPr>
            <p:nvPr/>
          </p:nvPicPr>
          <p:blipFill>
            <a:blip r:embed="rId3" cstate="print"/>
            <a:srcRect/>
            <a:stretch>
              <a:fillRect/>
            </a:stretch>
          </p:blipFill>
          <p:spPr bwMode="auto">
            <a:xfrm>
              <a:off x="291" y="456"/>
              <a:ext cx="1744" cy="464"/>
            </a:xfrm>
            <a:prstGeom prst="rect">
              <a:avLst/>
            </a:prstGeom>
            <a:noFill/>
            <a:ln w="12700">
              <a:noFill/>
              <a:miter lim="800000"/>
              <a:headEnd/>
              <a:tailEnd/>
            </a:ln>
          </p:spPr>
        </p:pic>
        <p:pic>
          <p:nvPicPr>
            <p:cNvPr id="550924" name="Picture 9"/>
            <p:cNvPicPr>
              <a:picLocks noChangeAspect="1" noChangeArrowheads="1"/>
            </p:cNvPicPr>
            <p:nvPr/>
          </p:nvPicPr>
          <p:blipFill>
            <a:blip r:embed="rId4" cstate="print"/>
            <a:srcRect/>
            <a:stretch>
              <a:fillRect/>
            </a:stretch>
          </p:blipFill>
          <p:spPr bwMode="auto">
            <a:xfrm>
              <a:off x="1664" y="56"/>
              <a:ext cx="1600" cy="400"/>
            </a:xfrm>
            <a:prstGeom prst="rect">
              <a:avLst/>
            </a:prstGeom>
            <a:noFill/>
            <a:ln w="12700">
              <a:noFill/>
              <a:miter lim="800000"/>
              <a:headEnd/>
              <a:tailEnd/>
            </a:ln>
          </p:spPr>
        </p:pic>
        <p:pic>
          <p:nvPicPr>
            <p:cNvPr id="550925" name="Picture 10"/>
            <p:cNvPicPr>
              <a:picLocks noChangeAspect="1" noChangeArrowheads="1"/>
            </p:cNvPicPr>
            <p:nvPr/>
          </p:nvPicPr>
          <p:blipFill>
            <a:blip r:embed="rId5" cstate="print"/>
            <a:srcRect/>
            <a:stretch>
              <a:fillRect/>
            </a:stretch>
          </p:blipFill>
          <p:spPr bwMode="auto">
            <a:xfrm>
              <a:off x="0" y="64"/>
              <a:ext cx="1648" cy="376"/>
            </a:xfrm>
            <a:prstGeom prst="rect">
              <a:avLst/>
            </a:prstGeom>
            <a:noFill/>
            <a:ln w="12700">
              <a:noFill/>
              <a:miter lim="800000"/>
              <a:headEnd/>
              <a:tailEnd/>
            </a:ln>
          </p:spPr>
        </p:pic>
        <p:pic>
          <p:nvPicPr>
            <p:cNvPr id="550926" name="Picture 11"/>
            <p:cNvPicPr>
              <a:picLocks noChangeAspect="1" noChangeArrowheads="1"/>
            </p:cNvPicPr>
            <p:nvPr/>
          </p:nvPicPr>
          <p:blipFill>
            <a:blip r:embed="rId6" cstate="print"/>
            <a:srcRect/>
            <a:stretch>
              <a:fillRect/>
            </a:stretch>
          </p:blipFill>
          <p:spPr bwMode="auto">
            <a:xfrm>
              <a:off x="1587" y="448"/>
              <a:ext cx="2093" cy="472"/>
            </a:xfrm>
            <a:prstGeom prst="rect">
              <a:avLst/>
            </a:prstGeom>
            <a:noFill/>
            <a:ln w="12700">
              <a:noFill/>
              <a:miter lim="800000"/>
              <a:headEnd/>
              <a:tailEnd/>
            </a:ln>
          </p:spPr>
        </p:pic>
        <p:pic>
          <p:nvPicPr>
            <p:cNvPr id="550927" name="Picture 12"/>
            <p:cNvPicPr>
              <a:picLocks noChangeAspect="1" noChangeArrowheads="1"/>
            </p:cNvPicPr>
            <p:nvPr/>
          </p:nvPicPr>
          <p:blipFill>
            <a:blip r:embed="rId7" cstate="print"/>
            <a:srcRect/>
            <a:stretch>
              <a:fillRect/>
            </a:stretch>
          </p:blipFill>
          <p:spPr bwMode="auto">
            <a:xfrm>
              <a:off x="2664" y="0"/>
              <a:ext cx="1266" cy="504"/>
            </a:xfrm>
            <a:prstGeom prst="rect">
              <a:avLst/>
            </a:prstGeom>
            <a:noFill/>
            <a:ln w="12700">
              <a:noFill/>
              <a:miter lim="800000"/>
              <a:headEnd/>
              <a:tailEnd/>
            </a:ln>
          </p:spPr>
        </p:pic>
      </p:grpSp>
      <p:pic>
        <p:nvPicPr>
          <p:cNvPr id="386061" name="Picture 13"/>
          <p:cNvPicPr>
            <a:picLocks noChangeAspect="1" noChangeArrowheads="1"/>
          </p:cNvPicPr>
          <p:nvPr/>
        </p:nvPicPr>
        <p:blipFill>
          <a:blip r:embed="rId8" cstate="print"/>
          <a:srcRect/>
          <a:stretch>
            <a:fillRect/>
          </a:stretch>
        </p:blipFill>
        <p:spPr bwMode="auto">
          <a:xfrm>
            <a:off x="825500" y="4098245"/>
            <a:ext cx="1976437" cy="1724025"/>
          </a:xfrm>
          <a:prstGeom prst="rect">
            <a:avLst/>
          </a:prstGeom>
          <a:noFill/>
          <a:ln w="12700">
            <a:solidFill>
              <a:schemeClr val="tx1"/>
            </a:solidFill>
            <a:miter lim="800000"/>
            <a:headEnd/>
            <a:tailEnd/>
          </a:ln>
        </p:spPr>
      </p:pic>
      <p:pic>
        <p:nvPicPr>
          <p:cNvPr id="386062" name="Picture 14"/>
          <p:cNvPicPr>
            <a:picLocks noChangeAspect="1" noChangeArrowheads="1"/>
          </p:cNvPicPr>
          <p:nvPr/>
        </p:nvPicPr>
        <p:blipFill>
          <a:blip r:embed="rId9" cstate="print"/>
          <a:srcRect/>
          <a:stretch>
            <a:fillRect/>
          </a:stretch>
        </p:blipFill>
        <p:spPr bwMode="auto">
          <a:xfrm>
            <a:off x="762000" y="2058558"/>
            <a:ext cx="2268538" cy="1512888"/>
          </a:xfrm>
          <a:prstGeom prst="rect">
            <a:avLst/>
          </a:prstGeom>
          <a:noFill/>
          <a:ln w="12700">
            <a:noFill/>
            <a:miter lim="800000"/>
            <a:headEnd/>
            <a:tailEnd/>
          </a:ln>
        </p:spPr>
      </p:pic>
      <p:pic>
        <p:nvPicPr>
          <p:cNvPr id="386063" name="Picture 15"/>
          <p:cNvPicPr>
            <a:picLocks noChangeAspect="1" noChangeArrowheads="1"/>
          </p:cNvPicPr>
          <p:nvPr/>
        </p:nvPicPr>
        <p:blipFill>
          <a:blip r:embed="rId10" cstate="print"/>
          <a:srcRect/>
          <a:stretch>
            <a:fillRect/>
          </a:stretch>
        </p:blipFill>
        <p:spPr bwMode="auto">
          <a:xfrm>
            <a:off x="6055239" y="3757273"/>
            <a:ext cx="2355850" cy="1643062"/>
          </a:xfrm>
          <a:prstGeom prst="rect">
            <a:avLst/>
          </a:prstGeom>
          <a:noFill/>
          <a:ln w="12700">
            <a:noFill/>
            <a:miter lim="800000"/>
            <a:headEnd/>
            <a:tailEnd/>
          </a:ln>
        </p:spPr>
      </p:pic>
      <p:sp>
        <p:nvSpPr>
          <p:cNvPr id="386064" name="Rectangle 16"/>
          <p:cNvSpPr>
            <a:spLocks noGrp="1"/>
          </p:cNvSpPr>
          <p:nvPr>
            <p:ph type="title"/>
          </p:nvPr>
        </p:nvSpPr>
        <p:spPr>
          <a:xfrm>
            <a:off x="381000" y="0"/>
            <a:ext cx="8229600" cy="1143000"/>
          </a:xfrm>
        </p:spPr>
        <p:txBody>
          <a:bodyPr/>
          <a:lstStyle/>
          <a:p>
            <a:pPr>
              <a:defRPr/>
            </a:pPr>
            <a:r>
              <a:rPr lang="en-US" smtClean="0"/>
              <a:t>Planning: Ingredients…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605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8606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86051"/>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499"/>
                                          </p:stCondLst>
                                        </p:cTn>
                                        <p:tgtEl>
                                          <p:spTgt spid="3860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86052"/>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499"/>
                                          </p:stCondLst>
                                        </p:cTn>
                                        <p:tgtEl>
                                          <p:spTgt spid="38606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86053"/>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499"/>
                                          </p:stCondLst>
                                        </p:cTn>
                                        <p:tgtEl>
                                          <p:spTgt spid="3860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86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0" grpId="0" autoUpdateAnimBg="0"/>
      <p:bldP spid="386051" grpId="0" autoUpdateAnimBg="0"/>
      <p:bldP spid="386052" grpId="0" autoUpdateAnimBg="0"/>
      <p:bldP spid="386053" grpId="0" autoUpdateAnimBg="0"/>
      <p:bldP spid="38605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09" name="Rectangle 2"/>
          <p:cNvSpPr>
            <a:spLocks noGrp="1"/>
          </p:cNvSpPr>
          <p:nvPr>
            <p:ph type="title"/>
          </p:nvPr>
        </p:nvSpPr>
        <p:spPr/>
        <p:txBody>
          <a:bodyPr/>
          <a:lstStyle/>
          <a:p>
            <a:r>
              <a:rPr lang="en-US" smtClean="0"/>
              <a:t>Planning: Donation Pages</a:t>
            </a:r>
          </a:p>
        </p:txBody>
      </p:sp>
      <p:sp>
        <p:nvSpPr>
          <p:cNvPr id="555010" name="Rectangle 3"/>
          <p:cNvSpPr>
            <a:spLocks noGrp="1"/>
          </p:cNvSpPr>
          <p:nvPr>
            <p:ph type="body" idx="1"/>
          </p:nvPr>
        </p:nvSpPr>
        <p:spPr/>
        <p:txBody>
          <a:bodyPr/>
          <a:lstStyle/>
          <a:p>
            <a:r>
              <a:rPr lang="en-US" dirty="0" smtClean="0"/>
              <a:t> </a:t>
            </a:r>
            <a:r>
              <a:rPr lang="en-US" dirty="0" smtClean="0">
                <a:latin typeface="+mj-lt"/>
              </a:rPr>
              <a:t>Customized for your campaign</a:t>
            </a:r>
          </a:p>
          <a:p>
            <a:endParaRPr lang="en-US" dirty="0" smtClean="0">
              <a:latin typeface="+mj-lt"/>
            </a:endParaRPr>
          </a:p>
          <a:p>
            <a:r>
              <a:rPr lang="en-US" dirty="0" smtClean="0">
                <a:latin typeface="+mj-lt"/>
              </a:rPr>
              <a:t> Ask for lots of information</a:t>
            </a:r>
          </a:p>
          <a:p>
            <a:endParaRPr lang="en-US" dirty="0" smtClean="0">
              <a:latin typeface="+mj-lt"/>
            </a:endParaRPr>
          </a:p>
          <a:p>
            <a:pPr lvl="1"/>
            <a:r>
              <a:rPr lang="en-US" dirty="0" smtClean="0">
                <a:latin typeface="+mj-lt"/>
              </a:rPr>
              <a:t> Require only what’s necessary</a:t>
            </a:r>
          </a:p>
          <a:p>
            <a:pPr lvl="1"/>
            <a:endParaRPr lang="en-US" dirty="0" smtClean="0">
              <a:latin typeface="+mj-lt"/>
            </a:endParaRPr>
          </a:p>
          <a:p>
            <a:pPr lvl="1"/>
            <a:r>
              <a:rPr lang="en-US" dirty="0" smtClean="0">
                <a:latin typeface="+mj-lt"/>
              </a:rPr>
              <a:t> Pre-populate fields, if possible</a:t>
            </a:r>
          </a:p>
          <a:p>
            <a:endParaRPr lang="en-US" dirty="0" smtClean="0">
              <a:latin typeface="+mj-lt"/>
            </a:endParaRPr>
          </a:p>
          <a:p>
            <a:r>
              <a:rPr lang="en-US" dirty="0" smtClean="0">
                <a:latin typeface="+mj-lt"/>
              </a:rPr>
              <a:t> Keep copy short and sweet</a:t>
            </a:r>
          </a:p>
          <a:p>
            <a:pPr>
              <a:buFont typeface="Wingdings 2" pitchFamily="18" charset="2"/>
              <a:buNone/>
            </a:pPr>
            <a:endParaRPr lang="en-US" dirty="0" smtClean="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7" name="Rectangle 2"/>
          <p:cNvSpPr>
            <a:spLocks noGrp="1"/>
          </p:cNvSpPr>
          <p:nvPr>
            <p:ph type="title"/>
          </p:nvPr>
        </p:nvSpPr>
        <p:spPr/>
        <p:txBody>
          <a:bodyPr/>
          <a:lstStyle/>
          <a:p>
            <a:r>
              <a:rPr lang="en-US" smtClean="0"/>
              <a:t>Planning: Donation Processor</a:t>
            </a:r>
          </a:p>
        </p:txBody>
      </p:sp>
      <p:sp>
        <p:nvSpPr>
          <p:cNvPr id="557058" name="Rectangle 3"/>
          <p:cNvSpPr>
            <a:spLocks noGrp="1"/>
          </p:cNvSpPr>
          <p:nvPr>
            <p:ph type="body" idx="1"/>
          </p:nvPr>
        </p:nvSpPr>
        <p:spPr>
          <a:xfrm>
            <a:off x="457200" y="1775191"/>
            <a:ext cx="8229600" cy="4930409"/>
          </a:xfrm>
        </p:spPr>
        <p:txBody>
          <a:bodyPr>
            <a:noAutofit/>
          </a:bodyPr>
          <a:lstStyle/>
          <a:p>
            <a:r>
              <a:rPr lang="en-US" dirty="0" smtClean="0">
                <a:latin typeface="+mj-lt"/>
              </a:rPr>
              <a:t> Vendors process donations for you, take cut of amount processed (2%-5%)</a:t>
            </a:r>
          </a:p>
          <a:p>
            <a:endParaRPr lang="en-US" dirty="0" smtClean="0">
              <a:latin typeface="+mj-lt"/>
            </a:endParaRPr>
          </a:p>
          <a:p>
            <a:r>
              <a:rPr lang="en-US" dirty="0" smtClean="0">
                <a:latin typeface="+mj-lt"/>
              </a:rPr>
              <a:t> Many options:</a:t>
            </a:r>
          </a:p>
          <a:p>
            <a:pPr lvl="1">
              <a:lnSpc>
                <a:spcPct val="80000"/>
              </a:lnSpc>
              <a:spcAft>
                <a:spcPct val="20000"/>
              </a:spcAft>
            </a:pPr>
            <a:r>
              <a:rPr lang="en-US" sz="3200" dirty="0" err="1" smtClean="0">
                <a:latin typeface="+mj-lt"/>
              </a:rPr>
              <a:t>Paypal</a:t>
            </a:r>
            <a:endParaRPr lang="en-US" sz="3200" dirty="0" smtClean="0">
              <a:latin typeface="+mj-lt"/>
            </a:endParaRPr>
          </a:p>
          <a:p>
            <a:pPr lvl="1">
              <a:lnSpc>
                <a:spcPct val="80000"/>
              </a:lnSpc>
              <a:spcAft>
                <a:spcPct val="20000"/>
              </a:spcAft>
            </a:pPr>
            <a:r>
              <a:rPr lang="en-US" sz="3200" dirty="0" smtClean="0">
                <a:latin typeface="+mj-lt"/>
              </a:rPr>
              <a:t>Google Checkout</a:t>
            </a:r>
          </a:p>
          <a:p>
            <a:pPr lvl="1">
              <a:lnSpc>
                <a:spcPct val="80000"/>
              </a:lnSpc>
              <a:spcAft>
                <a:spcPct val="20000"/>
              </a:spcAft>
            </a:pPr>
            <a:r>
              <a:rPr lang="en-US" sz="3200" dirty="0" err="1" smtClean="0">
                <a:latin typeface="+mj-lt"/>
              </a:rPr>
              <a:t>eTapestry</a:t>
            </a:r>
            <a:endParaRPr lang="en-US" sz="3200" dirty="0" smtClean="0">
              <a:latin typeface="+mj-lt"/>
            </a:endParaRPr>
          </a:p>
          <a:p>
            <a:pPr lvl="1">
              <a:lnSpc>
                <a:spcPct val="80000"/>
              </a:lnSpc>
              <a:spcAft>
                <a:spcPct val="20000"/>
              </a:spcAft>
            </a:pPr>
            <a:r>
              <a:rPr lang="en-US" sz="3200" dirty="0" err="1" smtClean="0">
                <a:latin typeface="+mj-lt"/>
              </a:rPr>
              <a:t>Groundspring</a:t>
            </a:r>
            <a:endParaRPr lang="en-US" sz="3200" dirty="0" smtClean="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5" name="Rectangle 2"/>
          <p:cNvSpPr>
            <a:spLocks noGrp="1"/>
          </p:cNvSpPr>
          <p:nvPr>
            <p:ph type="title"/>
          </p:nvPr>
        </p:nvSpPr>
        <p:spPr>
          <a:xfrm>
            <a:off x="457200" y="304800"/>
            <a:ext cx="8458200" cy="1009650"/>
          </a:xfrm>
        </p:spPr>
        <p:txBody>
          <a:bodyPr/>
          <a:lstStyle/>
          <a:p>
            <a:r>
              <a:rPr lang="en-US" dirty="0" smtClean="0"/>
              <a:t>Planning: Know Your Supporters</a:t>
            </a:r>
          </a:p>
        </p:txBody>
      </p:sp>
      <p:sp>
        <p:nvSpPr>
          <p:cNvPr id="559106" name="Rectangle 3"/>
          <p:cNvSpPr>
            <a:spLocks noGrp="1"/>
          </p:cNvSpPr>
          <p:nvPr>
            <p:ph type="body" idx="1"/>
          </p:nvPr>
        </p:nvSpPr>
        <p:spPr/>
        <p:txBody>
          <a:bodyPr/>
          <a:lstStyle/>
          <a:p>
            <a:r>
              <a:rPr lang="en-US" dirty="0" smtClean="0"/>
              <a:t> </a:t>
            </a:r>
            <a:r>
              <a:rPr lang="en-US" dirty="0" smtClean="0">
                <a:latin typeface="+mj-lt"/>
              </a:rPr>
              <a:t>Have an active, engaged list of supporters</a:t>
            </a:r>
          </a:p>
          <a:p>
            <a:endParaRPr lang="en-US" dirty="0" smtClean="0">
              <a:latin typeface="+mj-lt"/>
            </a:endParaRPr>
          </a:p>
          <a:p>
            <a:r>
              <a:rPr lang="en-US" dirty="0" smtClean="0">
                <a:latin typeface="+mj-lt"/>
              </a:rPr>
              <a:t> Know who they are</a:t>
            </a:r>
          </a:p>
          <a:p>
            <a:endParaRPr lang="en-US" dirty="0" smtClean="0">
              <a:latin typeface="+mj-lt"/>
            </a:endParaRPr>
          </a:p>
          <a:p>
            <a:r>
              <a:rPr lang="en-US" dirty="0" smtClean="0">
                <a:latin typeface="+mj-lt"/>
              </a:rPr>
              <a:t> Know what they are interested in</a:t>
            </a:r>
          </a:p>
          <a:p>
            <a:endParaRPr lang="en-US" dirty="0" smtClean="0">
              <a:latin typeface="+mj-lt"/>
            </a:endParaRPr>
          </a:p>
          <a:p>
            <a:r>
              <a:rPr lang="en-US" dirty="0" smtClean="0">
                <a:latin typeface="+mj-lt"/>
              </a:rPr>
              <a:t> Know why they signed up - that issue is what they’ll give $$ to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1153" name="Picture 2"/>
          <p:cNvPicPr>
            <a:picLocks noChangeAspect="1" noChangeArrowheads="1"/>
          </p:cNvPicPr>
          <p:nvPr/>
        </p:nvPicPr>
        <p:blipFill>
          <a:blip r:embed="rId3" cstate="print"/>
          <a:srcRect/>
          <a:stretch>
            <a:fillRect/>
          </a:stretch>
        </p:blipFill>
        <p:spPr bwMode="auto">
          <a:xfrm>
            <a:off x="457200" y="1676400"/>
            <a:ext cx="8153400" cy="5056188"/>
          </a:xfrm>
          <a:prstGeom prst="rect">
            <a:avLst/>
          </a:prstGeom>
          <a:noFill/>
          <a:ln w="12700">
            <a:noFill/>
            <a:miter lim="800000"/>
            <a:headEnd/>
            <a:tailEnd/>
          </a:ln>
        </p:spPr>
      </p:pic>
      <p:sp>
        <p:nvSpPr>
          <p:cNvPr id="398339" name="Rectangle 3"/>
          <p:cNvSpPr>
            <a:spLocks noGrp="1"/>
          </p:cNvSpPr>
          <p:nvPr>
            <p:ph type="title"/>
          </p:nvPr>
        </p:nvSpPr>
        <p:spPr>
          <a:xfrm>
            <a:off x="457200" y="457200"/>
            <a:ext cx="8229600" cy="762000"/>
          </a:xfrm>
        </p:spPr>
        <p:txBody>
          <a:bodyPr>
            <a:normAutofit fontScale="90000"/>
          </a:bodyPr>
          <a:lstStyle/>
          <a:p>
            <a:pPr>
              <a:defRPr/>
            </a:pPr>
            <a:r>
              <a:rPr lang="en-US" dirty="0" smtClean="0"/>
              <a:t>Planning: Calendar of Appeals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AutoShape 2"/>
          <p:cNvSpPr>
            <a:spLocks/>
          </p:cNvSpPr>
          <p:nvPr/>
        </p:nvSpPr>
        <p:spPr bwMode="auto">
          <a:xfrm>
            <a:off x="107950" y="2322513"/>
            <a:ext cx="8929688" cy="892175"/>
          </a:xfrm>
          <a:prstGeom prst="roundRect">
            <a:avLst>
              <a:gd name="adj" fmla="val 15000"/>
            </a:avLst>
          </a:prstGeom>
          <a:solidFill>
            <a:srgbClr val="766DBE"/>
          </a:solidFill>
          <a:ln w="25400">
            <a:solidFill>
              <a:schemeClr val="tx1"/>
            </a:solidFill>
            <a:round/>
            <a:headEnd/>
            <a:tailEnd/>
          </a:ln>
        </p:spPr>
        <p:txBody>
          <a:bodyPr lIns="0" tIns="0" rIns="0" bIns="0" anchor="ctr"/>
          <a:lstStyle/>
          <a:p>
            <a:pPr algn="ctr" defTabSz="642938">
              <a:defRPr/>
            </a:pPr>
            <a:r>
              <a:rPr lang="en-US" sz="2800">
                <a:effectLst>
                  <a:outerShdw blurRad="38100" dist="38100" dir="2700000" algn="tl">
                    <a:srgbClr val="FFFFFF"/>
                  </a:outerShdw>
                </a:effectLst>
                <a:latin typeface="Verdana" pitchFamily="34" charset="0"/>
                <a:sym typeface="Verdana" pitchFamily="34" charset="0"/>
              </a:rPr>
              <a:t>1,000 people must receive your email</a:t>
            </a:r>
          </a:p>
        </p:txBody>
      </p:sp>
      <p:sp>
        <p:nvSpPr>
          <p:cNvPr id="400387" name="AutoShape 3"/>
          <p:cNvSpPr>
            <a:spLocks/>
          </p:cNvSpPr>
          <p:nvPr/>
        </p:nvSpPr>
        <p:spPr bwMode="auto">
          <a:xfrm>
            <a:off x="107950" y="3268663"/>
            <a:ext cx="2232025" cy="892175"/>
          </a:xfrm>
          <a:prstGeom prst="roundRect">
            <a:avLst>
              <a:gd name="adj" fmla="val 15000"/>
            </a:avLst>
          </a:prstGeom>
          <a:solidFill>
            <a:srgbClr val="766DBE"/>
          </a:solidFill>
          <a:ln w="25400">
            <a:solidFill>
              <a:schemeClr val="tx1"/>
            </a:solidFill>
            <a:round/>
            <a:headEnd/>
            <a:tailEnd/>
          </a:ln>
        </p:spPr>
        <p:txBody>
          <a:bodyPr lIns="0" tIns="0" rIns="0" bIns="0"/>
          <a:lstStyle/>
          <a:p>
            <a:endParaRPr lang="en-US"/>
          </a:p>
        </p:txBody>
      </p:sp>
      <p:sp>
        <p:nvSpPr>
          <p:cNvPr id="563203" name="Rectangle 4"/>
          <p:cNvSpPr>
            <a:spLocks/>
          </p:cNvSpPr>
          <p:nvPr/>
        </p:nvSpPr>
        <p:spPr bwMode="auto">
          <a:xfrm>
            <a:off x="39688" y="1585119"/>
            <a:ext cx="9072562" cy="598488"/>
          </a:xfrm>
          <a:prstGeom prst="rect">
            <a:avLst/>
          </a:prstGeom>
          <a:noFill/>
          <a:ln w="12700">
            <a:noFill/>
            <a:miter lim="800000"/>
            <a:headEnd/>
            <a:tailEnd/>
          </a:ln>
        </p:spPr>
        <p:txBody>
          <a:bodyPr lIns="0" tIns="0" rIns="0" bIns="0" anchor="ctr"/>
          <a:lstStyle/>
          <a:p>
            <a:pPr marL="0" lvl="1" algn="ctr" defTabSz="642938"/>
            <a:r>
              <a:rPr lang="en-US" sz="4100" dirty="0">
                <a:latin typeface="Verdana" pitchFamily="34" charset="0"/>
                <a:sym typeface="Verdana" pitchFamily="34" charset="0"/>
              </a:rPr>
              <a:t>If you want to generate 10 gifts...</a:t>
            </a:r>
          </a:p>
        </p:txBody>
      </p:sp>
      <p:sp>
        <p:nvSpPr>
          <p:cNvPr id="400389" name="AutoShape 5"/>
          <p:cNvSpPr>
            <a:spLocks/>
          </p:cNvSpPr>
          <p:nvPr/>
        </p:nvSpPr>
        <p:spPr bwMode="auto">
          <a:xfrm>
            <a:off x="107950" y="4214813"/>
            <a:ext cx="454025" cy="893762"/>
          </a:xfrm>
          <a:prstGeom prst="roundRect">
            <a:avLst>
              <a:gd name="adj" fmla="val 29407"/>
            </a:avLst>
          </a:prstGeom>
          <a:solidFill>
            <a:srgbClr val="766DBE"/>
          </a:solidFill>
          <a:ln w="25400">
            <a:solidFill>
              <a:schemeClr val="tx1"/>
            </a:solidFill>
            <a:round/>
            <a:headEnd/>
            <a:tailEnd/>
          </a:ln>
        </p:spPr>
        <p:txBody>
          <a:bodyPr lIns="0" tIns="0" rIns="0" bIns="0"/>
          <a:lstStyle/>
          <a:p>
            <a:endParaRPr lang="en-US"/>
          </a:p>
        </p:txBody>
      </p:sp>
      <p:sp>
        <p:nvSpPr>
          <p:cNvPr id="400390" name="Rectangle 6"/>
          <p:cNvSpPr>
            <a:spLocks/>
          </p:cNvSpPr>
          <p:nvPr/>
        </p:nvSpPr>
        <p:spPr bwMode="auto">
          <a:xfrm>
            <a:off x="2625725" y="3509963"/>
            <a:ext cx="3892550" cy="392112"/>
          </a:xfrm>
          <a:prstGeom prst="rect">
            <a:avLst/>
          </a:prstGeom>
          <a:noFill/>
          <a:ln w="12700">
            <a:noFill/>
            <a:miter lim="800000"/>
            <a:headEnd/>
            <a:tailEnd/>
          </a:ln>
        </p:spPr>
        <p:txBody>
          <a:bodyPr lIns="0" tIns="0" rIns="0" bIns="0" anchor="ctr"/>
          <a:lstStyle/>
          <a:p>
            <a:pPr algn="ctr" defTabSz="642938">
              <a:defRPr/>
            </a:pPr>
            <a:r>
              <a:rPr lang="en-US" sz="2500">
                <a:effectLst>
                  <a:outerShdw blurRad="38100" dist="38100" dir="2700000" algn="tl">
                    <a:srgbClr val="C0C0C0"/>
                  </a:outerShdw>
                </a:effectLst>
                <a:latin typeface="Verdana" pitchFamily="34" charset="0"/>
                <a:sym typeface="Verdana" pitchFamily="34" charset="0"/>
              </a:rPr>
              <a:t>250 must read it (‘open’)</a:t>
            </a:r>
          </a:p>
        </p:txBody>
      </p:sp>
      <p:sp>
        <p:nvSpPr>
          <p:cNvPr id="400391" name="Rectangle 7"/>
          <p:cNvSpPr>
            <a:spLocks/>
          </p:cNvSpPr>
          <p:nvPr/>
        </p:nvSpPr>
        <p:spPr bwMode="auto">
          <a:xfrm>
            <a:off x="2152650" y="4465638"/>
            <a:ext cx="4838700" cy="392112"/>
          </a:xfrm>
          <a:prstGeom prst="rect">
            <a:avLst/>
          </a:prstGeom>
          <a:noFill/>
          <a:ln w="12700">
            <a:noFill/>
            <a:miter lim="800000"/>
            <a:headEnd/>
            <a:tailEnd/>
          </a:ln>
        </p:spPr>
        <p:txBody>
          <a:bodyPr lIns="0" tIns="0" rIns="0" bIns="0" anchor="ctr"/>
          <a:lstStyle/>
          <a:p>
            <a:pPr algn="ctr" defTabSz="642938">
              <a:defRPr/>
            </a:pPr>
            <a:r>
              <a:rPr lang="en-US" sz="2500">
                <a:effectLst>
                  <a:outerShdw blurRad="38100" dist="38100" dir="2700000" algn="tl">
                    <a:srgbClr val="C0C0C0"/>
                  </a:outerShdw>
                </a:effectLst>
                <a:latin typeface="Verdana" pitchFamily="34" charset="0"/>
                <a:sym typeface="Verdana" pitchFamily="34" charset="0"/>
              </a:rPr>
              <a:t>50 must click donate (‘click-thru’)</a:t>
            </a:r>
          </a:p>
        </p:txBody>
      </p:sp>
      <p:sp>
        <p:nvSpPr>
          <p:cNvPr id="400392" name="Rectangle 8"/>
          <p:cNvSpPr>
            <a:spLocks/>
          </p:cNvSpPr>
          <p:nvPr/>
        </p:nvSpPr>
        <p:spPr bwMode="auto">
          <a:xfrm>
            <a:off x="71438" y="5303838"/>
            <a:ext cx="9072562" cy="758825"/>
          </a:xfrm>
          <a:prstGeom prst="rect">
            <a:avLst/>
          </a:prstGeom>
          <a:noFill/>
          <a:ln w="12700">
            <a:noFill/>
            <a:miter lim="800000"/>
            <a:headEnd/>
            <a:tailEnd/>
          </a:ln>
        </p:spPr>
        <p:txBody>
          <a:bodyPr lIns="0" tIns="0" rIns="0" bIns="0" anchor="ctr"/>
          <a:lstStyle/>
          <a:p>
            <a:pPr marL="0" lvl="1" algn="ctr" defTabSz="642938"/>
            <a:r>
              <a:rPr lang="en-US" sz="2500" dirty="0" smtClean="0">
                <a:latin typeface="Verdana" pitchFamily="34" charset="0"/>
              </a:rPr>
              <a:t>Average </a:t>
            </a:r>
            <a:r>
              <a:rPr lang="en-US" sz="2500" dirty="0">
                <a:latin typeface="Verdana" pitchFamily="34" charset="0"/>
              </a:rPr>
              <a:t>response rate to fundraising </a:t>
            </a:r>
          </a:p>
          <a:p>
            <a:pPr marL="0" lvl="1" algn="ctr" defTabSz="642938"/>
            <a:r>
              <a:rPr lang="en-US" sz="2500" dirty="0">
                <a:latin typeface="Verdana" pitchFamily="34" charset="0"/>
              </a:rPr>
              <a:t>messaging [for NPOs] = </a:t>
            </a:r>
            <a:r>
              <a:rPr lang="en-US" sz="2500" dirty="0" smtClean="0">
                <a:latin typeface="Verdana" pitchFamily="34" charset="0"/>
              </a:rPr>
              <a:t>3</a:t>
            </a:r>
            <a:r>
              <a:rPr lang="en-US" sz="2500" dirty="0">
                <a:latin typeface="Verdana" pitchFamily="34" charset="0"/>
              </a:rPr>
              <a:t>%</a:t>
            </a:r>
          </a:p>
        </p:txBody>
      </p:sp>
      <p:sp>
        <p:nvSpPr>
          <p:cNvPr id="400393" name="Rectangle 9"/>
          <p:cNvSpPr>
            <a:spLocks noGrp="1"/>
          </p:cNvSpPr>
          <p:nvPr>
            <p:ph type="title"/>
          </p:nvPr>
        </p:nvSpPr>
        <p:spPr>
          <a:xfrm>
            <a:off x="457200" y="152400"/>
            <a:ext cx="8229600" cy="1143000"/>
          </a:xfrm>
        </p:spPr>
        <p:txBody>
          <a:bodyPr/>
          <a:lstStyle/>
          <a:p>
            <a:pPr>
              <a:defRPr/>
            </a:pPr>
            <a:r>
              <a:rPr lang="en-US" smtClean="0"/>
              <a:t>Online Fundraising Math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0386"/>
                                        </p:tgtEl>
                                        <p:attrNameLst>
                                          <p:attrName>style.visibility</p:attrName>
                                        </p:attrNameLst>
                                      </p:cBhvr>
                                      <p:to>
                                        <p:strVal val="visible"/>
                                      </p:to>
                                    </p:set>
                                    <p:animEffect transition="in" filter="wipe(left)">
                                      <p:cBhvr>
                                        <p:cTn id="7" dur="500"/>
                                        <p:tgtEl>
                                          <p:spTgt spid="4003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0387"/>
                                        </p:tgtEl>
                                        <p:attrNameLst>
                                          <p:attrName>style.visibility</p:attrName>
                                        </p:attrNameLst>
                                      </p:cBhvr>
                                      <p:to>
                                        <p:strVal val="visible"/>
                                      </p:to>
                                    </p:set>
                                    <p:animEffect transition="in" filter="wipe(left)">
                                      <p:cBhvr>
                                        <p:cTn id="12" dur="500"/>
                                        <p:tgtEl>
                                          <p:spTgt spid="40038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00390"/>
                                        </p:tgtEl>
                                        <p:attrNameLst>
                                          <p:attrName>style.visibility</p:attrName>
                                        </p:attrNameLst>
                                      </p:cBhvr>
                                      <p:to>
                                        <p:strVal val="visible"/>
                                      </p:to>
                                    </p:set>
                                    <p:animEffect transition="in" filter="wipe(left)">
                                      <p:cBhvr>
                                        <p:cTn id="16" dur="500"/>
                                        <p:tgtEl>
                                          <p:spTgt spid="40039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00389"/>
                                        </p:tgtEl>
                                        <p:attrNameLst>
                                          <p:attrName>style.visibility</p:attrName>
                                        </p:attrNameLst>
                                      </p:cBhvr>
                                      <p:to>
                                        <p:strVal val="visible"/>
                                      </p:to>
                                    </p:set>
                                    <p:animEffect transition="in" filter="wipe(left)">
                                      <p:cBhvr>
                                        <p:cTn id="21" dur="500"/>
                                        <p:tgtEl>
                                          <p:spTgt spid="40038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00391"/>
                                        </p:tgtEl>
                                        <p:attrNameLst>
                                          <p:attrName>style.visibility</p:attrName>
                                        </p:attrNameLst>
                                      </p:cBhvr>
                                      <p:to>
                                        <p:strVal val="visible"/>
                                      </p:to>
                                    </p:set>
                                    <p:animEffect transition="in" filter="wipe(left)">
                                      <p:cBhvr>
                                        <p:cTn id="25" dur="500"/>
                                        <p:tgtEl>
                                          <p:spTgt spid="40039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400392"/>
                                        </p:tgtEl>
                                        <p:attrNameLst>
                                          <p:attrName>style.visibility</p:attrName>
                                        </p:attrNameLst>
                                      </p:cBhvr>
                                      <p:to>
                                        <p:strVal val="visible"/>
                                      </p:to>
                                    </p:set>
                                    <p:anim calcmode="lin" valueType="num">
                                      <p:cBhvr additive="base">
                                        <p:cTn id="30" dur="500" fill="hold"/>
                                        <p:tgtEl>
                                          <p:spTgt spid="400392"/>
                                        </p:tgtEl>
                                        <p:attrNameLst>
                                          <p:attrName>ppt_x</p:attrName>
                                        </p:attrNameLst>
                                      </p:cBhvr>
                                      <p:tavLst>
                                        <p:tav tm="0">
                                          <p:val>
                                            <p:strVal val="#ppt_x"/>
                                          </p:val>
                                        </p:tav>
                                        <p:tav tm="100000">
                                          <p:val>
                                            <p:strVal val="#ppt_x"/>
                                          </p:val>
                                        </p:tav>
                                      </p:tavLst>
                                    </p:anim>
                                    <p:anim calcmode="lin" valueType="num">
                                      <p:cBhvr additive="base">
                                        <p:cTn id="31" dur="500" fill="hold"/>
                                        <p:tgtEl>
                                          <p:spTgt spid="4003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animBg="1" autoUpdateAnimBg="0"/>
      <p:bldP spid="400387" grpId="0" animBg="1"/>
      <p:bldP spid="400389" grpId="0" animBg="1"/>
      <p:bldP spid="400390" grpId="0" autoUpdateAnimBg="0"/>
      <p:bldP spid="400391" grpId="0" autoUpdateAnimBg="0"/>
      <p:bldP spid="40039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49" name="Rectangle 2"/>
          <p:cNvSpPr>
            <a:spLocks/>
          </p:cNvSpPr>
          <p:nvPr/>
        </p:nvSpPr>
        <p:spPr bwMode="auto">
          <a:xfrm>
            <a:off x="642937" y="2209800"/>
            <a:ext cx="8054975" cy="4476750"/>
          </a:xfrm>
          <a:prstGeom prst="rect">
            <a:avLst/>
          </a:prstGeom>
          <a:noFill/>
          <a:ln w="12700">
            <a:noFill/>
            <a:miter lim="800000"/>
            <a:headEnd/>
            <a:tailEnd/>
          </a:ln>
        </p:spPr>
        <p:txBody>
          <a:bodyPr lIns="0" tIns="0" rIns="0" bIns="0" anchor="ctr"/>
          <a:lstStyle/>
          <a:p>
            <a:pPr marL="446088" lvl="1" indent="-446088" defTabSz="642938">
              <a:spcBef>
                <a:spcPts val="775"/>
              </a:spcBef>
              <a:buClr>
                <a:srgbClr val="DE9130"/>
              </a:buClr>
              <a:buSzPct val="125000"/>
              <a:buFont typeface="Lucida Grande"/>
              <a:buChar char="✓"/>
            </a:pPr>
            <a:r>
              <a:rPr lang="en-US" sz="2500" dirty="0">
                <a:latin typeface="Verdana" pitchFamily="34" charset="0"/>
              </a:rPr>
              <a:t>Is it up to date? (programs, events, services)</a:t>
            </a:r>
          </a:p>
          <a:p>
            <a:pPr marL="446088" lvl="1" indent="-446088" defTabSz="642938">
              <a:spcBef>
                <a:spcPts val="775"/>
              </a:spcBef>
              <a:buClr>
                <a:srgbClr val="DE9130"/>
              </a:buClr>
              <a:buSzPct val="125000"/>
              <a:buFont typeface="Lucida Grande"/>
              <a:buChar char="✓"/>
            </a:pPr>
            <a:r>
              <a:rPr lang="en-US" sz="2500" dirty="0">
                <a:latin typeface="Verdana" pitchFamily="34" charset="0"/>
              </a:rPr>
              <a:t>Do you tell people what you want them to DO?  Over and over again?</a:t>
            </a:r>
          </a:p>
          <a:p>
            <a:pPr marL="446088" lvl="1" indent="-446088" defTabSz="642938">
              <a:spcBef>
                <a:spcPts val="775"/>
              </a:spcBef>
              <a:buClr>
                <a:srgbClr val="DE9130"/>
              </a:buClr>
              <a:buSzPct val="125000"/>
              <a:buFont typeface="Lucida Grande"/>
              <a:buChar char="✓"/>
            </a:pPr>
            <a:r>
              <a:rPr lang="en-US" sz="2500" dirty="0">
                <a:latin typeface="Verdana" pitchFamily="34" charset="0"/>
              </a:rPr>
              <a:t>Good, clean writing?</a:t>
            </a:r>
          </a:p>
          <a:p>
            <a:pPr marL="446088" lvl="1" indent="-446088" defTabSz="642938">
              <a:spcBef>
                <a:spcPts val="775"/>
              </a:spcBef>
              <a:buClr>
                <a:srgbClr val="DE9130"/>
              </a:buClr>
              <a:buSzPct val="125000"/>
              <a:buFont typeface="Lucida Grande"/>
              <a:buChar char="✓"/>
            </a:pPr>
            <a:r>
              <a:rPr lang="en-US" sz="2500" dirty="0">
                <a:latin typeface="Verdana" pitchFamily="34" charset="0"/>
              </a:rPr>
              <a:t>Easy to navigate? </a:t>
            </a:r>
          </a:p>
          <a:p>
            <a:pPr marL="446088" lvl="1" indent="-446088" defTabSz="642938">
              <a:spcBef>
                <a:spcPts val="775"/>
              </a:spcBef>
              <a:buClr>
                <a:srgbClr val="DE9130"/>
              </a:buClr>
              <a:buSzPct val="125000"/>
              <a:buFont typeface="Lucida Grande"/>
              <a:buChar char="✓"/>
            </a:pPr>
            <a:r>
              <a:rPr lang="en-US" sz="2500" dirty="0">
                <a:latin typeface="Verdana" pitchFamily="34" charset="0"/>
              </a:rPr>
              <a:t>Does everything actually work?</a:t>
            </a:r>
          </a:p>
          <a:p>
            <a:pPr marL="446088" lvl="1" indent="-446088" defTabSz="642938">
              <a:spcBef>
                <a:spcPts val="775"/>
              </a:spcBef>
              <a:buClr>
                <a:srgbClr val="DE9130"/>
              </a:buClr>
              <a:buSzPct val="125000"/>
              <a:buFont typeface="Lucida Grande"/>
              <a:buChar char="✓"/>
            </a:pPr>
            <a:r>
              <a:rPr lang="en-US" sz="2500" dirty="0">
                <a:latin typeface="Verdana" pitchFamily="34" charset="0"/>
              </a:rPr>
              <a:t>Opportunities for dialogue, engagement?</a:t>
            </a:r>
          </a:p>
          <a:p>
            <a:pPr marL="446088" lvl="1" indent="-446088" defTabSz="642938">
              <a:spcBef>
                <a:spcPts val="775"/>
              </a:spcBef>
              <a:buClr>
                <a:srgbClr val="DE9130"/>
              </a:buClr>
              <a:buSzPct val="125000"/>
              <a:buFont typeface="Lucida Grande"/>
              <a:buChar char="✓"/>
            </a:pPr>
            <a:r>
              <a:rPr lang="en-US" sz="2500" dirty="0">
                <a:latin typeface="Verdana" pitchFamily="34" charset="0"/>
              </a:rPr>
              <a:t>Quick and easy </a:t>
            </a:r>
            <a:r>
              <a:rPr lang="en-US" sz="2500" dirty="0" smtClean="0">
                <a:latin typeface="Verdana" pitchFamily="34" charset="0"/>
              </a:rPr>
              <a:t>email </a:t>
            </a:r>
            <a:r>
              <a:rPr lang="en-US" sz="2500" dirty="0">
                <a:latin typeface="Verdana" pitchFamily="34" charset="0"/>
              </a:rPr>
              <a:t>signup?</a:t>
            </a:r>
          </a:p>
          <a:p>
            <a:pPr marL="446088" lvl="1" indent="-446088" defTabSz="642938">
              <a:spcBef>
                <a:spcPts val="775"/>
              </a:spcBef>
              <a:buClr>
                <a:srgbClr val="DE9130"/>
              </a:buClr>
              <a:buSzPct val="125000"/>
              <a:buFont typeface="Lucida Grande"/>
              <a:buChar char="✓"/>
            </a:pPr>
            <a:r>
              <a:rPr lang="en-US" sz="2500" dirty="0">
                <a:latin typeface="Verdana" pitchFamily="34" charset="0"/>
              </a:rPr>
              <a:t>Is it </a:t>
            </a:r>
            <a:r>
              <a:rPr lang="en-US" sz="2500" dirty="0" smtClean="0">
                <a:latin typeface="Verdana" pitchFamily="34" charset="0"/>
              </a:rPr>
              <a:t>compelling</a:t>
            </a:r>
          </a:p>
          <a:p>
            <a:pPr marL="446088" lvl="1" indent="-446088" defTabSz="642938">
              <a:spcBef>
                <a:spcPts val="775"/>
              </a:spcBef>
              <a:buClr>
                <a:srgbClr val="DE9130"/>
              </a:buClr>
              <a:buSzPct val="125000"/>
              <a:buFont typeface="Lucida Grande"/>
              <a:buChar char="✓"/>
            </a:pPr>
            <a:r>
              <a:rPr lang="en-US" sz="2500" dirty="0">
                <a:latin typeface="Verdana" pitchFamily="34" charset="0"/>
              </a:rPr>
              <a:t>$Transparency?</a:t>
            </a:r>
            <a:br>
              <a:rPr lang="en-US" sz="2500" dirty="0">
                <a:latin typeface="Verdana" pitchFamily="34" charset="0"/>
              </a:rPr>
            </a:br>
            <a:r>
              <a:rPr lang="en-US" sz="2500" dirty="0">
                <a:latin typeface="Verdana" pitchFamily="34" charset="0"/>
              </a:rPr>
              <a:t>	(how is $ spent? privacy policy?)</a:t>
            </a:r>
          </a:p>
          <a:p>
            <a:pPr marL="446088" lvl="1" indent="-446088" defTabSz="642938">
              <a:spcBef>
                <a:spcPts val="775"/>
              </a:spcBef>
              <a:buClr>
                <a:srgbClr val="DE9130"/>
              </a:buClr>
              <a:buSzPct val="125000"/>
              <a:buFont typeface="Lucida Grande"/>
              <a:buChar char="✓"/>
            </a:pPr>
            <a:endParaRPr lang="en-US" sz="2500" dirty="0" smtClean="0">
              <a:latin typeface="Verdana" pitchFamily="34" charset="0"/>
            </a:endParaRPr>
          </a:p>
          <a:p>
            <a:pPr marL="446088" lvl="1" indent="-446088" defTabSz="642938">
              <a:spcBef>
                <a:spcPts val="775"/>
              </a:spcBef>
              <a:buClr>
                <a:srgbClr val="DE9130"/>
              </a:buClr>
              <a:buSzPct val="125000"/>
              <a:buFont typeface="Lucida Grande"/>
              <a:buChar char="✓"/>
            </a:pPr>
            <a:endParaRPr lang="en-US" sz="2500" dirty="0">
              <a:latin typeface="Verdana" pitchFamily="34" charset="0"/>
            </a:endParaRPr>
          </a:p>
        </p:txBody>
      </p:sp>
      <p:sp>
        <p:nvSpPr>
          <p:cNvPr id="402436" name="Rectangle 4"/>
          <p:cNvSpPr>
            <a:spLocks noGrp="1"/>
          </p:cNvSpPr>
          <p:nvPr>
            <p:ph type="title"/>
          </p:nvPr>
        </p:nvSpPr>
        <p:spPr>
          <a:xfrm>
            <a:off x="0" y="457200"/>
            <a:ext cx="9144000" cy="803275"/>
          </a:xfrm>
        </p:spPr>
        <p:txBody>
          <a:bodyPr>
            <a:normAutofit/>
          </a:bodyPr>
          <a:lstStyle/>
          <a:p>
            <a:pPr>
              <a:defRPr/>
            </a:pPr>
            <a:r>
              <a:rPr lang="en-US" dirty="0" smtClean="0"/>
              <a:t>Preparing for Success: The Website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7" name="Rectangle 2"/>
          <p:cNvSpPr>
            <a:spLocks/>
          </p:cNvSpPr>
          <p:nvPr/>
        </p:nvSpPr>
        <p:spPr bwMode="auto">
          <a:xfrm>
            <a:off x="1271588" y="3048000"/>
            <a:ext cx="7439025" cy="3214688"/>
          </a:xfrm>
          <a:prstGeom prst="rect">
            <a:avLst/>
          </a:prstGeom>
          <a:noFill/>
          <a:ln w="12700">
            <a:noFill/>
            <a:miter lim="800000"/>
            <a:headEnd/>
            <a:tailEnd/>
          </a:ln>
        </p:spPr>
        <p:txBody>
          <a:bodyPr lIns="0" tIns="0" rIns="0" bIns="0" anchor="ctr"/>
          <a:lstStyle/>
          <a:p>
            <a:pPr marL="446088" lvl="1" indent="-446088" defTabSz="642938">
              <a:spcBef>
                <a:spcPts val="1263"/>
              </a:spcBef>
              <a:buClr>
                <a:srgbClr val="DE9130"/>
              </a:buClr>
              <a:buSzPct val="125000"/>
              <a:buFont typeface="Lucida Grande"/>
              <a:buChar char="✓"/>
            </a:pPr>
            <a:r>
              <a:rPr lang="en-US" sz="2500" dirty="0">
                <a:latin typeface="Verdana" pitchFamily="34" charset="0"/>
              </a:rPr>
              <a:t>is large and responsive</a:t>
            </a:r>
          </a:p>
          <a:p>
            <a:pPr marL="446088" lvl="1" indent="-446088" defTabSz="642938">
              <a:spcBef>
                <a:spcPts val="1263"/>
              </a:spcBef>
              <a:buClr>
                <a:srgbClr val="DE9130"/>
              </a:buClr>
              <a:buSzPct val="125000"/>
              <a:buFont typeface="Lucida Grande"/>
              <a:buChar char="✓"/>
            </a:pPr>
            <a:r>
              <a:rPr lang="en-US" sz="2500" dirty="0">
                <a:latin typeface="Verdana" pitchFamily="34" charset="0"/>
              </a:rPr>
              <a:t>receives steady stream of trusted and relevant communications</a:t>
            </a:r>
          </a:p>
          <a:p>
            <a:pPr marL="446088" lvl="1" indent="-446088" defTabSz="642938">
              <a:spcBef>
                <a:spcPts val="1263"/>
              </a:spcBef>
              <a:buClr>
                <a:srgbClr val="DE9130"/>
              </a:buClr>
              <a:buSzPct val="125000"/>
              <a:buFont typeface="Lucida Grande"/>
              <a:buChar char="✓"/>
            </a:pPr>
            <a:r>
              <a:rPr lang="en-US" sz="2500" dirty="0">
                <a:latin typeface="Verdana" pitchFamily="34" charset="0"/>
              </a:rPr>
              <a:t>has opportunities for meaningful online engagement -- other than giving $$</a:t>
            </a:r>
            <a:endParaRPr lang="en-US" sz="3000" dirty="0">
              <a:latin typeface="Myriad Pro"/>
              <a:sym typeface="Myriad Pro"/>
            </a:endParaRPr>
          </a:p>
        </p:txBody>
      </p:sp>
      <p:sp>
        <p:nvSpPr>
          <p:cNvPr id="404483" name="Rectangle 3"/>
          <p:cNvSpPr>
            <a:spLocks noGrp="1"/>
          </p:cNvSpPr>
          <p:nvPr>
            <p:ph type="title"/>
          </p:nvPr>
        </p:nvSpPr>
        <p:spPr>
          <a:xfrm>
            <a:off x="381000" y="228600"/>
            <a:ext cx="8229600" cy="1143000"/>
          </a:xfrm>
        </p:spPr>
        <p:txBody>
          <a:bodyPr/>
          <a:lstStyle/>
          <a:p>
            <a:pPr>
              <a:defRPr/>
            </a:pPr>
            <a:r>
              <a:rPr lang="en-US" smtClean="0"/>
              <a:t>Preparing for Success: The List </a:t>
            </a:r>
          </a:p>
        </p:txBody>
      </p:sp>
      <p:sp>
        <p:nvSpPr>
          <p:cNvPr id="567299" name="Rectangle 4"/>
          <p:cNvSpPr>
            <a:spLocks/>
          </p:cNvSpPr>
          <p:nvPr/>
        </p:nvSpPr>
        <p:spPr bwMode="auto">
          <a:xfrm>
            <a:off x="457200" y="1524000"/>
            <a:ext cx="8253413" cy="1771650"/>
          </a:xfrm>
          <a:prstGeom prst="rect">
            <a:avLst/>
          </a:prstGeom>
          <a:noFill/>
          <a:ln w="25400">
            <a:noFill/>
            <a:miter lim="800000"/>
            <a:headEnd/>
            <a:tailEnd/>
          </a:ln>
        </p:spPr>
        <p:txBody>
          <a:bodyPr lIns="64291" tIns="32146" rIns="64291" bIns="32146">
            <a:spAutoFit/>
          </a:bodyPr>
          <a:lstStyle/>
          <a:p>
            <a:pPr defTabSz="642938">
              <a:buClr>
                <a:srgbClr val="E16428"/>
              </a:buClr>
              <a:buSzPct val="125000"/>
              <a:buFont typeface="Zapf Dingbats"/>
              <a:buNone/>
            </a:pPr>
            <a:r>
              <a:rPr lang="en-US" sz="3100" b="1" dirty="0">
                <a:solidFill>
                  <a:srgbClr val="E16428"/>
                </a:solidFill>
                <a:latin typeface="Verdana" pitchFamily="34" charset="0"/>
                <a:ea typeface="小塚ゴシック Pro EL"/>
                <a:cs typeface="小塚ゴシック Pro EL"/>
              </a:rPr>
              <a:t>A good list is key to successful online fundraising.</a:t>
            </a:r>
          </a:p>
          <a:p>
            <a:pPr defTabSz="642938"/>
            <a:endParaRPr lang="en-US" sz="2500" dirty="0">
              <a:solidFill>
                <a:srgbClr val="000000"/>
              </a:solidFill>
              <a:latin typeface="Verdana" pitchFamily="34" charset="0"/>
              <a:ea typeface="小塚ゴシック Pro EL"/>
              <a:cs typeface="小塚ゴシック Pro EL"/>
            </a:endParaRPr>
          </a:p>
          <a:p>
            <a:pPr defTabSz="642938"/>
            <a:r>
              <a:rPr lang="en-US" sz="2500" b="1" dirty="0">
                <a:solidFill>
                  <a:srgbClr val="000000"/>
                </a:solidFill>
                <a:latin typeface="Verdana" pitchFamily="34" charset="0"/>
                <a:ea typeface="小塚ゴシック Pro EL"/>
                <a:cs typeface="小塚ゴシック Pro EL"/>
              </a:rPr>
              <a:t>A good list: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7" name="Title 1"/>
          <p:cNvSpPr>
            <a:spLocks noGrp="1"/>
          </p:cNvSpPr>
          <p:nvPr>
            <p:ph type="title"/>
          </p:nvPr>
        </p:nvSpPr>
        <p:spPr/>
        <p:txBody>
          <a:bodyPr/>
          <a:lstStyle/>
          <a:p>
            <a:pPr eaLnBrk="1" hangingPunct="1"/>
            <a:r>
              <a:rPr lang="en-US" smtClean="0"/>
              <a:t>Special Events</a:t>
            </a:r>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US" dirty="0" smtClean="0">
                <a:latin typeface="Arial" pitchFamily="34" charset="0"/>
                <a:cs typeface="Arial" pitchFamily="34" charset="0"/>
              </a:rPr>
              <a:t>The process of using sports, arts, entertainment, festivals, fairs, auctions, and other gatherings of people to generate revenue.</a:t>
            </a:r>
          </a:p>
          <a:p>
            <a:pPr marL="274320" indent="-274320" eaLnBrk="1" fontAlgn="auto" hangingPunct="1">
              <a:spcAft>
                <a:spcPts val="0"/>
              </a:spcAft>
              <a:buClr>
                <a:schemeClr val="accent3"/>
              </a:buClr>
              <a:buFont typeface="Wingdings 2"/>
              <a:buChar char=""/>
              <a:defRPr/>
            </a:pPr>
            <a:r>
              <a:rPr lang="en-US" dirty="0" smtClean="0">
                <a:latin typeface="Arial" pitchFamily="34" charset="0"/>
                <a:cs typeface="Arial" pitchFamily="34" charset="0"/>
              </a:rPr>
              <a:t>Functions of special events:</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Generate revenue</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Enhance reputation</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Generate interest</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Educate individuals</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Generate publicity</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Gain donors who normally wouldn’t contribute</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Foster social unity</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5" name="Rectangle 2"/>
          <p:cNvSpPr>
            <a:spLocks/>
          </p:cNvSpPr>
          <p:nvPr/>
        </p:nvSpPr>
        <p:spPr bwMode="auto">
          <a:xfrm>
            <a:off x="690563" y="1862138"/>
            <a:ext cx="7439025" cy="4572000"/>
          </a:xfrm>
          <a:prstGeom prst="rect">
            <a:avLst/>
          </a:prstGeom>
          <a:noFill/>
          <a:ln w="12700">
            <a:noFill/>
            <a:miter lim="800000"/>
            <a:headEnd/>
            <a:tailEnd/>
          </a:ln>
        </p:spPr>
        <p:txBody>
          <a:bodyPr lIns="0" tIns="0" rIns="0" bIns="0" anchor="ctr"/>
          <a:lstStyle/>
          <a:p>
            <a:pPr marL="446088" lvl="1" indent="-446088" defTabSz="642938">
              <a:spcBef>
                <a:spcPts val="638"/>
              </a:spcBef>
              <a:buClr>
                <a:srgbClr val="DE9130"/>
              </a:buClr>
              <a:buSzPct val="125000"/>
              <a:buFont typeface="Lucida Grande"/>
              <a:buChar char="✓"/>
            </a:pPr>
            <a:endParaRPr lang="en-US" sz="3000">
              <a:latin typeface="Myriad Pro"/>
              <a:sym typeface="Myriad Pro"/>
            </a:endParaRPr>
          </a:p>
        </p:txBody>
      </p:sp>
      <p:sp>
        <p:nvSpPr>
          <p:cNvPr id="569346" name="Rectangle 3"/>
          <p:cNvSpPr>
            <a:spLocks noGrp="1"/>
          </p:cNvSpPr>
          <p:nvPr>
            <p:ph type="title"/>
          </p:nvPr>
        </p:nvSpPr>
        <p:spPr/>
        <p:txBody>
          <a:bodyPr/>
          <a:lstStyle/>
          <a:p>
            <a:r>
              <a:rPr lang="en-US" smtClean="0"/>
              <a:t>Size Matters: List Building</a:t>
            </a:r>
          </a:p>
        </p:txBody>
      </p:sp>
      <p:sp>
        <p:nvSpPr>
          <p:cNvPr id="569347" name="Rectangle 4"/>
          <p:cNvSpPr>
            <a:spLocks noGrp="1"/>
          </p:cNvSpPr>
          <p:nvPr>
            <p:ph type="body" idx="1"/>
          </p:nvPr>
        </p:nvSpPr>
        <p:spPr>
          <a:xfrm>
            <a:off x="690563" y="1600200"/>
            <a:ext cx="7554913" cy="4495800"/>
          </a:xfrm>
        </p:spPr>
        <p:txBody>
          <a:bodyPr>
            <a:noAutofit/>
          </a:bodyPr>
          <a:lstStyle/>
          <a:p>
            <a:pPr>
              <a:lnSpc>
                <a:spcPct val="130000"/>
              </a:lnSpc>
            </a:pPr>
            <a:r>
              <a:rPr lang="en-US" dirty="0" smtClean="0">
                <a:latin typeface="+mj-lt"/>
                <a:sym typeface="Myriad Pro"/>
              </a:rPr>
              <a:t>Bring your off-line donors on-line: Collect e-mail addresses vigorously!</a:t>
            </a:r>
          </a:p>
          <a:p>
            <a:pPr>
              <a:lnSpc>
                <a:spcPct val="130000"/>
              </a:lnSpc>
            </a:pPr>
            <a:r>
              <a:rPr lang="en-US" dirty="0" smtClean="0">
                <a:latin typeface="+mj-lt"/>
                <a:sym typeface="Myriad Pro"/>
              </a:rPr>
              <a:t> Conduct engagement campaigns (issues, advocacy, etc.)</a:t>
            </a:r>
          </a:p>
          <a:p>
            <a:pPr>
              <a:lnSpc>
                <a:spcPct val="130000"/>
              </a:lnSpc>
            </a:pPr>
            <a:r>
              <a:rPr lang="en-US" dirty="0" smtClean="0">
                <a:latin typeface="+mj-lt"/>
                <a:sym typeface="Myriad Pro"/>
              </a:rPr>
              <a:t> Do fun stuff to create interest (Flash, quizzes, e-cards, contests, etc.)</a:t>
            </a:r>
          </a:p>
          <a:p>
            <a:pPr>
              <a:lnSpc>
                <a:spcPct val="130000"/>
              </a:lnSpc>
            </a:pPr>
            <a:r>
              <a:rPr lang="en-US" dirty="0" smtClean="0">
                <a:latin typeface="+mj-lt"/>
                <a:sym typeface="Myriad Pro"/>
              </a:rPr>
              <a:t> Buy names and internet addresses (carefully!)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1" name="Rectangle 2"/>
          <p:cNvSpPr>
            <a:spLocks noGrp="1"/>
          </p:cNvSpPr>
          <p:nvPr>
            <p:ph type="title"/>
          </p:nvPr>
        </p:nvSpPr>
        <p:spPr/>
        <p:txBody>
          <a:bodyPr/>
          <a:lstStyle/>
          <a:p>
            <a:r>
              <a:rPr lang="en-US" smtClean="0"/>
              <a:t>Preparing for Success: The Copy</a:t>
            </a:r>
          </a:p>
        </p:txBody>
      </p:sp>
      <p:sp>
        <p:nvSpPr>
          <p:cNvPr id="573442" name="Rectangle 3"/>
          <p:cNvSpPr>
            <a:spLocks noGrp="1"/>
          </p:cNvSpPr>
          <p:nvPr>
            <p:ph type="body" idx="1"/>
          </p:nvPr>
        </p:nvSpPr>
        <p:spPr/>
        <p:txBody>
          <a:bodyPr>
            <a:normAutofit lnSpcReduction="10000"/>
          </a:bodyPr>
          <a:lstStyle/>
          <a:p>
            <a:pPr>
              <a:lnSpc>
                <a:spcPct val="90000"/>
              </a:lnSpc>
            </a:pPr>
            <a:r>
              <a:rPr lang="en-US" dirty="0" smtClean="0">
                <a:latin typeface="+mj-lt"/>
              </a:rPr>
              <a:t> Keep it short</a:t>
            </a:r>
          </a:p>
          <a:p>
            <a:pPr>
              <a:lnSpc>
                <a:spcPct val="90000"/>
              </a:lnSpc>
            </a:pPr>
            <a:r>
              <a:rPr lang="en-US" dirty="0" smtClean="0">
                <a:latin typeface="+mj-lt"/>
              </a:rPr>
              <a:t> Make it engaging</a:t>
            </a:r>
          </a:p>
          <a:p>
            <a:pPr>
              <a:lnSpc>
                <a:spcPct val="90000"/>
              </a:lnSpc>
            </a:pPr>
            <a:r>
              <a:rPr lang="en-US" dirty="0" smtClean="0">
                <a:latin typeface="+mj-lt"/>
              </a:rPr>
              <a:t> Get right to the point</a:t>
            </a:r>
          </a:p>
          <a:p>
            <a:pPr>
              <a:lnSpc>
                <a:spcPct val="90000"/>
              </a:lnSpc>
            </a:pPr>
            <a:r>
              <a:rPr lang="en-US" dirty="0" smtClean="0">
                <a:latin typeface="+mj-lt"/>
              </a:rPr>
              <a:t> Be specific</a:t>
            </a:r>
          </a:p>
          <a:p>
            <a:pPr>
              <a:lnSpc>
                <a:spcPct val="90000"/>
              </a:lnSpc>
            </a:pPr>
            <a:r>
              <a:rPr lang="en-US" dirty="0" smtClean="0">
                <a:latin typeface="+mj-lt"/>
              </a:rPr>
              <a:t> Be relevant</a:t>
            </a:r>
          </a:p>
          <a:p>
            <a:pPr lvl="1">
              <a:lnSpc>
                <a:spcPct val="90000"/>
              </a:lnSpc>
            </a:pPr>
            <a:r>
              <a:rPr lang="en-US" dirty="0" smtClean="0">
                <a:latin typeface="+mj-lt"/>
              </a:rPr>
              <a:t>Timing (send it after a big disaster)</a:t>
            </a:r>
          </a:p>
          <a:p>
            <a:pPr lvl="1">
              <a:lnSpc>
                <a:spcPct val="90000"/>
              </a:lnSpc>
            </a:pPr>
            <a:r>
              <a:rPr lang="en-US" dirty="0" smtClean="0">
                <a:latin typeface="+mj-lt"/>
              </a:rPr>
              <a:t>Topic (target email to portions of your list who you know are interested in saving the banana slug)</a:t>
            </a:r>
          </a:p>
          <a:p>
            <a:pPr>
              <a:lnSpc>
                <a:spcPct val="90000"/>
              </a:lnSpc>
            </a:pPr>
            <a:r>
              <a:rPr lang="en-US" dirty="0" smtClean="0">
                <a:latin typeface="+mj-lt"/>
              </a:rPr>
              <a:t> </a:t>
            </a:r>
            <a:r>
              <a:rPr lang="en-US" b="1" dirty="0" smtClean="0">
                <a:latin typeface="+mj-lt"/>
              </a:rPr>
              <a:t>Have a good ask</a:t>
            </a:r>
            <a:r>
              <a:rPr lang="en-US" dirty="0" smtClean="0">
                <a:latin typeface="+mj-lt"/>
              </a:rPr>
              <a:t> (the best writing won’t save a bad idea)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Rectangle 3"/>
          <p:cNvSpPr>
            <a:spLocks/>
          </p:cNvSpPr>
          <p:nvPr/>
        </p:nvSpPr>
        <p:spPr bwMode="auto">
          <a:xfrm>
            <a:off x="77788" y="512763"/>
            <a:ext cx="8974137" cy="635000"/>
          </a:xfrm>
          <a:prstGeom prst="rect">
            <a:avLst/>
          </a:prstGeom>
          <a:noFill/>
          <a:ln w="12700">
            <a:noFill/>
            <a:miter lim="800000"/>
            <a:headEnd/>
            <a:tailEnd/>
          </a:ln>
        </p:spPr>
        <p:txBody>
          <a:bodyPr lIns="0" tIns="0" rIns="0" bIns="0" anchor="ctr"/>
          <a:lstStyle/>
          <a:p>
            <a:pPr algn="ctr" defTabSz="642938"/>
            <a:r>
              <a:rPr lang="en-US" sz="3700" b="1" dirty="0">
                <a:solidFill>
                  <a:srgbClr val="FFC000"/>
                </a:solidFill>
                <a:latin typeface="Verdana" pitchFamily="34" charset="0"/>
              </a:rPr>
              <a:t>Successful </a:t>
            </a:r>
            <a:r>
              <a:rPr lang="en-US" sz="3700" b="1" dirty="0" smtClean="0">
                <a:solidFill>
                  <a:srgbClr val="FFC000"/>
                </a:solidFill>
                <a:latin typeface="Verdana" pitchFamily="34" charset="0"/>
              </a:rPr>
              <a:t>on-line fundraising </a:t>
            </a:r>
            <a:r>
              <a:rPr lang="en-US" sz="3700" b="1" dirty="0">
                <a:solidFill>
                  <a:srgbClr val="FFC000"/>
                </a:solidFill>
                <a:latin typeface="Verdana" pitchFamily="34" charset="0"/>
              </a:rPr>
              <a:t>campaigns</a:t>
            </a:r>
          </a:p>
        </p:txBody>
      </p:sp>
      <p:sp>
        <p:nvSpPr>
          <p:cNvPr id="412676" name="Rectangle 4"/>
          <p:cNvSpPr>
            <a:spLocks/>
          </p:cNvSpPr>
          <p:nvPr/>
        </p:nvSpPr>
        <p:spPr bwMode="auto">
          <a:xfrm>
            <a:off x="374650" y="1466850"/>
            <a:ext cx="2840038" cy="803275"/>
          </a:xfrm>
          <a:prstGeom prst="rect">
            <a:avLst/>
          </a:prstGeom>
          <a:noFill/>
          <a:ln w="12700">
            <a:noFill/>
            <a:miter lim="800000"/>
            <a:headEnd/>
            <a:tailEnd/>
          </a:ln>
        </p:spPr>
        <p:txBody>
          <a:bodyPr lIns="0" tIns="0" rIns="0" bIns="0"/>
          <a:lstStyle/>
          <a:p>
            <a:pPr marL="446088" lvl="1" indent="-446088" algn="r" defTabSz="642938">
              <a:lnSpc>
                <a:spcPct val="150000"/>
              </a:lnSpc>
              <a:spcBef>
                <a:spcPts val="700"/>
              </a:spcBef>
            </a:pPr>
            <a:r>
              <a:rPr lang="en-US" sz="2500" b="1">
                <a:solidFill>
                  <a:srgbClr val="766DBE"/>
                </a:solidFill>
                <a:latin typeface="Verdana" pitchFamily="34" charset="0"/>
              </a:rPr>
              <a:t>It gets opened</a:t>
            </a:r>
          </a:p>
          <a:p>
            <a:pPr marL="446088" lvl="1" indent="-446088" algn="r" defTabSz="642938">
              <a:lnSpc>
                <a:spcPct val="150000"/>
              </a:lnSpc>
              <a:spcBef>
                <a:spcPts val="700"/>
              </a:spcBef>
            </a:pPr>
            <a:endParaRPr lang="en-US" sz="2500" b="1">
              <a:solidFill>
                <a:srgbClr val="766DBE"/>
              </a:solidFill>
              <a:latin typeface="Verdana" pitchFamily="34" charset="0"/>
            </a:endParaRPr>
          </a:p>
        </p:txBody>
      </p:sp>
      <p:sp>
        <p:nvSpPr>
          <p:cNvPr id="412677" name="Rectangle 5"/>
          <p:cNvSpPr>
            <a:spLocks/>
          </p:cNvSpPr>
          <p:nvPr/>
        </p:nvSpPr>
        <p:spPr bwMode="auto">
          <a:xfrm>
            <a:off x="322263" y="4213225"/>
            <a:ext cx="2935287" cy="1401763"/>
          </a:xfrm>
          <a:prstGeom prst="rect">
            <a:avLst/>
          </a:prstGeom>
          <a:noFill/>
          <a:ln w="25400">
            <a:noFill/>
            <a:miter lim="800000"/>
            <a:headEnd/>
            <a:tailEnd/>
          </a:ln>
        </p:spPr>
        <p:txBody>
          <a:bodyPr lIns="64291" tIns="32146" rIns="64291" bIns="32146">
            <a:spAutoFit/>
          </a:bodyPr>
          <a:lstStyle/>
          <a:p>
            <a:pPr marL="320675" lvl="1" algn="r" defTabSz="642938">
              <a:spcBef>
                <a:spcPts val="700"/>
              </a:spcBef>
            </a:pPr>
            <a:r>
              <a:rPr lang="en-US" sz="2500" b="1">
                <a:solidFill>
                  <a:srgbClr val="766DBE"/>
                </a:solidFill>
                <a:latin typeface="Verdana" pitchFamily="34" charset="0"/>
              </a:rPr>
              <a:t>It converts</a:t>
            </a:r>
          </a:p>
          <a:p>
            <a:pPr marL="320675" lvl="1" algn="r" defTabSz="642938">
              <a:spcBef>
                <a:spcPts val="700"/>
              </a:spcBef>
            </a:pPr>
            <a:endParaRPr lang="en-US" sz="2500" b="1">
              <a:solidFill>
                <a:srgbClr val="766DBE"/>
              </a:solidFill>
              <a:latin typeface="Verdana" pitchFamily="34" charset="0"/>
            </a:endParaRPr>
          </a:p>
          <a:p>
            <a:pPr marL="320675" lvl="1" algn="r" defTabSz="642938">
              <a:spcBef>
                <a:spcPts val="700"/>
              </a:spcBef>
            </a:pPr>
            <a:endParaRPr lang="en-US" sz="2500" b="1">
              <a:solidFill>
                <a:srgbClr val="766DBE"/>
              </a:solidFill>
              <a:latin typeface="Verdana" pitchFamily="34" charset="0"/>
            </a:endParaRPr>
          </a:p>
        </p:txBody>
      </p:sp>
      <p:sp>
        <p:nvSpPr>
          <p:cNvPr id="412678" name="Rectangle 6"/>
          <p:cNvSpPr>
            <a:spLocks/>
          </p:cNvSpPr>
          <p:nvPr/>
        </p:nvSpPr>
        <p:spPr bwMode="auto">
          <a:xfrm>
            <a:off x="692150" y="2998788"/>
            <a:ext cx="2522538" cy="644525"/>
          </a:xfrm>
          <a:prstGeom prst="rect">
            <a:avLst/>
          </a:prstGeom>
          <a:noFill/>
          <a:ln w="25400">
            <a:noFill/>
            <a:miter lim="800000"/>
            <a:headEnd/>
            <a:tailEnd/>
          </a:ln>
        </p:spPr>
        <p:txBody>
          <a:bodyPr wrap="none" lIns="64291" tIns="32146" rIns="64291" bIns="32146">
            <a:spAutoFit/>
          </a:bodyPr>
          <a:lstStyle/>
          <a:p>
            <a:pPr marL="320675" lvl="1" defTabSz="642938">
              <a:lnSpc>
                <a:spcPct val="150000"/>
              </a:lnSpc>
              <a:spcBef>
                <a:spcPts val="700"/>
              </a:spcBef>
            </a:pPr>
            <a:r>
              <a:rPr lang="en-US" sz="2500" b="1">
                <a:solidFill>
                  <a:srgbClr val="766DBE"/>
                </a:solidFill>
                <a:latin typeface="Verdana" pitchFamily="34" charset="0"/>
              </a:rPr>
              <a:t>It’s concise</a:t>
            </a:r>
          </a:p>
        </p:txBody>
      </p:sp>
      <p:sp>
        <p:nvSpPr>
          <p:cNvPr id="412679" name="Rectangle 7"/>
          <p:cNvSpPr>
            <a:spLocks/>
          </p:cNvSpPr>
          <p:nvPr/>
        </p:nvSpPr>
        <p:spPr bwMode="auto">
          <a:xfrm>
            <a:off x="160338" y="2195513"/>
            <a:ext cx="3211512" cy="644525"/>
          </a:xfrm>
          <a:prstGeom prst="rect">
            <a:avLst/>
          </a:prstGeom>
          <a:noFill/>
          <a:ln w="25400">
            <a:noFill/>
            <a:miter lim="800000"/>
            <a:headEnd/>
            <a:tailEnd/>
          </a:ln>
        </p:spPr>
        <p:txBody>
          <a:bodyPr wrap="none" lIns="64291" tIns="32146" rIns="64291" bIns="32146">
            <a:spAutoFit/>
          </a:bodyPr>
          <a:lstStyle/>
          <a:p>
            <a:pPr marL="320675" lvl="1" defTabSz="642938">
              <a:lnSpc>
                <a:spcPct val="150000"/>
              </a:lnSpc>
              <a:spcBef>
                <a:spcPts val="700"/>
              </a:spcBef>
            </a:pPr>
            <a:r>
              <a:rPr lang="en-US" sz="2500" b="1">
                <a:solidFill>
                  <a:srgbClr val="766DBE"/>
                </a:solidFill>
                <a:latin typeface="Verdana" pitchFamily="34" charset="0"/>
              </a:rPr>
              <a:t>It gets noticed </a:t>
            </a:r>
          </a:p>
        </p:txBody>
      </p:sp>
      <p:sp>
        <p:nvSpPr>
          <p:cNvPr id="412680" name="Rectangle 8"/>
          <p:cNvSpPr>
            <a:spLocks/>
          </p:cNvSpPr>
          <p:nvPr/>
        </p:nvSpPr>
        <p:spPr bwMode="auto">
          <a:xfrm>
            <a:off x="3479800" y="1466850"/>
            <a:ext cx="5253038" cy="588963"/>
          </a:xfrm>
          <a:prstGeom prst="rect">
            <a:avLst/>
          </a:prstGeom>
          <a:noFill/>
          <a:ln w="12700">
            <a:noFill/>
            <a:miter lim="800000"/>
            <a:headEnd/>
            <a:tailEnd/>
          </a:ln>
        </p:spPr>
        <p:txBody>
          <a:bodyPr lIns="0" tIns="0" rIns="0" bIns="0"/>
          <a:lstStyle/>
          <a:p>
            <a:pPr marL="714375" lvl="1" indent="-714375" defTabSz="642938">
              <a:lnSpc>
                <a:spcPct val="150000"/>
              </a:lnSpc>
              <a:spcBef>
                <a:spcPts val="700"/>
              </a:spcBef>
              <a:buSzPct val="155000"/>
              <a:buFont typeface="Times"/>
              <a:buNone/>
            </a:pPr>
            <a:r>
              <a:rPr lang="en-US" sz="2400" i="1">
                <a:latin typeface="Verdana" pitchFamily="34" charset="0"/>
              </a:rPr>
              <a:t>Think subject lines &amp; timing</a:t>
            </a:r>
          </a:p>
          <a:p>
            <a:pPr marL="714375" lvl="1" indent="-714375" defTabSz="642938">
              <a:lnSpc>
                <a:spcPct val="150000"/>
              </a:lnSpc>
              <a:spcBef>
                <a:spcPts val="700"/>
              </a:spcBef>
              <a:buSzPct val="155000"/>
              <a:buFont typeface="Zapf Dingbats"/>
              <a:buNone/>
            </a:pPr>
            <a:endParaRPr lang="en-US" sz="2500">
              <a:latin typeface="Verdana" pitchFamily="34" charset="0"/>
            </a:endParaRPr>
          </a:p>
          <a:p>
            <a:pPr marL="714375" lvl="1" indent="-714375" defTabSz="642938">
              <a:lnSpc>
                <a:spcPct val="150000"/>
              </a:lnSpc>
              <a:spcBef>
                <a:spcPts val="700"/>
              </a:spcBef>
              <a:buSzPct val="155000"/>
              <a:buFont typeface="Zapf Dingbats"/>
              <a:buChar char=""/>
            </a:pPr>
            <a:endParaRPr lang="en-US" sz="2500">
              <a:latin typeface="Verdana" pitchFamily="34" charset="0"/>
            </a:endParaRPr>
          </a:p>
          <a:p>
            <a:pPr marL="714375" lvl="1" indent="-714375" defTabSz="642938">
              <a:lnSpc>
                <a:spcPct val="150000"/>
              </a:lnSpc>
              <a:spcBef>
                <a:spcPts val="700"/>
              </a:spcBef>
              <a:buSzPct val="155000"/>
              <a:buFont typeface="Zapf Dingbats"/>
              <a:buChar char=""/>
            </a:pPr>
            <a:endParaRPr lang="en-US" sz="2800">
              <a:latin typeface="Verdana" pitchFamily="34" charset="0"/>
            </a:endParaRPr>
          </a:p>
        </p:txBody>
      </p:sp>
      <p:sp>
        <p:nvSpPr>
          <p:cNvPr id="412681" name="Rectangle 9"/>
          <p:cNvSpPr>
            <a:spLocks/>
          </p:cNvSpPr>
          <p:nvPr/>
        </p:nvSpPr>
        <p:spPr bwMode="auto">
          <a:xfrm>
            <a:off x="3482975" y="5197475"/>
            <a:ext cx="5143500" cy="792163"/>
          </a:xfrm>
          <a:prstGeom prst="rect">
            <a:avLst/>
          </a:prstGeom>
          <a:noFill/>
          <a:ln w="25400">
            <a:noFill/>
            <a:miter lim="800000"/>
            <a:headEnd/>
            <a:tailEnd/>
          </a:ln>
        </p:spPr>
        <p:txBody>
          <a:bodyPr lIns="64291" tIns="32146" rIns="64291" bIns="32146">
            <a:spAutoFit/>
          </a:bodyPr>
          <a:lstStyle/>
          <a:p>
            <a:pPr defTabSz="642938">
              <a:buSzPct val="155000"/>
              <a:buFont typeface="Times"/>
              <a:buNone/>
            </a:pPr>
            <a:r>
              <a:rPr lang="en-US" sz="2400" i="1">
                <a:latin typeface="Verdana" pitchFamily="34" charset="0"/>
              </a:rPr>
              <a:t>Think thank you pages and follow-up</a:t>
            </a:r>
            <a:endParaRPr lang="en-US" sz="2400">
              <a:latin typeface="Verdana" pitchFamily="34" charset="0"/>
            </a:endParaRPr>
          </a:p>
        </p:txBody>
      </p:sp>
      <p:sp>
        <p:nvSpPr>
          <p:cNvPr id="412682" name="Rectangle 10"/>
          <p:cNvSpPr>
            <a:spLocks/>
          </p:cNvSpPr>
          <p:nvPr/>
        </p:nvSpPr>
        <p:spPr bwMode="auto">
          <a:xfrm>
            <a:off x="3446463" y="4232275"/>
            <a:ext cx="5554662" cy="428625"/>
          </a:xfrm>
          <a:prstGeom prst="rect">
            <a:avLst/>
          </a:prstGeom>
          <a:noFill/>
          <a:ln w="25400">
            <a:noFill/>
            <a:miter lim="800000"/>
            <a:headEnd/>
            <a:tailEnd/>
          </a:ln>
        </p:spPr>
        <p:txBody>
          <a:bodyPr lIns="64291" tIns="32146" rIns="64291" bIns="32146">
            <a:spAutoFit/>
          </a:bodyPr>
          <a:lstStyle/>
          <a:p>
            <a:pPr defTabSz="642938">
              <a:buSzPct val="155000"/>
              <a:buFont typeface="Times"/>
              <a:buNone/>
            </a:pPr>
            <a:r>
              <a:rPr lang="en-US" sz="2400" i="1">
                <a:latin typeface="Verdana" pitchFamily="34" charset="0"/>
              </a:rPr>
              <a:t>Think specificity, transparency</a:t>
            </a:r>
            <a:endParaRPr lang="en-US" sz="2500" i="1">
              <a:latin typeface="Verdana" pitchFamily="34" charset="0"/>
            </a:endParaRPr>
          </a:p>
        </p:txBody>
      </p:sp>
      <p:sp>
        <p:nvSpPr>
          <p:cNvPr id="412683" name="Rectangle 11"/>
          <p:cNvSpPr>
            <a:spLocks/>
          </p:cNvSpPr>
          <p:nvPr/>
        </p:nvSpPr>
        <p:spPr bwMode="auto">
          <a:xfrm>
            <a:off x="3429000" y="3171825"/>
            <a:ext cx="5089525" cy="793750"/>
          </a:xfrm>
          <a:prstGeom prst="rect">
            <a:avLst/>
          </a:prstGeom>
          <a:noFill/>
          <a:ln w="25400">
            <a:noFill/>
            <a:miter lim="800000"/>
            <a:headEnd/>
            <a:tailEnd/>
          </a:ln>
        </p:spPr>
        <p:txBody>
          <a:bodyPr lIns="64291" tIns="32146" rIns="64291" bIns="32146">
            <a:spAutoFit/>
          </a:bodyPr>
          <a:lstStyle/>
          <a:p>
            <a:pPr defTabSz="642938">
              <a:buSzPct val="155000"/>
              <a:buFont typeface="Times"/>
              <a:buNone/>
            </a:pPr>
            <a:r>
              <a:rPr lang="en-US" sz="2400" i="1">
                <a:latin typeface="Verdana" pitchFamily="34" charset="0"/>
              </a:rPr>
              <a:t>Think scan-ability, length, and getting to the point</a:t>
            </a:r>
            <a:endParaRPr lang="en-US" sz="2500" i="1">
              <a:latin typeface="Verdana" pitchFamily="34" charset="0"/>
            </a:endParaRPr>
          </a:p>
        </p:txBody>
      </p:sp>
      <p:sp>
        <p:nvSpPr>
          <p:cNvPr id="412684" name="Rectangle 12"/>
          <p:cNvSpPr>
            <a:spLocks/>
          </p:cNvSpPr>
          <p:nvPr/>
        </p:nvSpPr>
        <p:spPr bwMode="auto">
          <a:xfrm>
            <a:off x="3490913" y="2320925"/>
            <a:ext cx="3709987" cy="428625"/>
          </a:xfrm>
          <a:prstGeom prst="rect">
            <a:avLst/>
          </a:prstGeom>
          <a:noFill/>
          <a:ln w="25400">
            <a:noFill/>
            <a:miter lim="800000"/>
            <a:headEnd/>
            <a:tailEnd/>
          </a:ln>
        </p:spPr>
        <p:txBody>
          <a:bodyPr wrap="none" lIns="64291" tIns="32146" rIns="64291" bIns="32146">
            <a:spAutoFit/>
          </a:bodyPr>
          <a:lstStyle/>
          <a:p>
            <a:pPr defTabSz="642938">
              <a:buSzPct val="155000"/>
              <a:buFont typeface="Times"/>
              <a:buNone/>
            </a:pPr>
            <a:r>
              <a:rPr lang="en-US" sz="2400" i="1">
                <a:latin typeface="Verdana" pitchFamily="34" charset="0"/>
              </a:rPr>
              <a:t>Think creative &amp; design</a:t>
            </a:r>
          </a:p>
        </p:txBody>
      </p:sp>
      <p:sp>
        <p:nvSpPr>
          <p:cNvPr id="412685" name="Rectangle 13"/>
          <p:cNvSpPr>
            <a:spLocks/>
          </p:cNvSpPr>
          <p:nvPr/>
        </p:nvSpPr>
        <p:spPr bwMode="auto">
          <a:xfrm>
            <a:off x="214313" y="5143500"/>
            <a:ext cx="3043237" cy="836613"/>
          </a:xfrm>
          <a:prstGeom prst="rect">
            <a:avLst/>
          </a:prstGeom>
          <a:noFill/>
          <a:ln w="25400">
            <a:noFill/>
            <a:miter lim="800000"/>
            <a:headEnd/>
            <a:tailEnd/>
          </a:ln>
        </p:spPr>
        <p:txBody>
          <a:bodyPr lIns="64291" tIns="32146" rIns="64291" bIns="32146">
            <a:spAutoFit/>
          </a:bodyPr>
          <a:lstStyle/>
          <a:p>
            <a:pPr algn="r" defTabSz="642938"/>
            <a:r>
              <a:rPr lang="en-US" sz="2500" b="1">
                <a:solidFill>
                  <a:srgbClr val="766DBE"/>
                </a:solidFill>
                <a:latin typeface="Verdana" pitchFamily="34" charset="0"/>
              </a:rPr>
              <a:t>It minds its manners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2676"/>
                                        </p:tgtEl>
                                        <p:attrNameLst>
                                          <p:attrName>style.visibility</p:attrName>
                                        </p:attrNameLst>
                                      </p:cBhvr>
                                      <p:to>
                                        <p:strVal val="visible"/>
                                      </p:to>
                                    </p:set>
                                    <p:anim calcmode="lin" valueType="num">
                                      <p:cBhvr additive="base">
                                        <p:cTn id="7" dur="500" fill="hold"/>
                                        <p:tgtEl>
                                          <p:spTgt spid="412676"/>
                                        </p:tgtEl>
                                        <p:attrNameLst>
                                          <p:attrName>ppt_x</p:attrName>
                                        </p:attrNameLst>
                                      </p:cBhvr>
                                      <p:tavLst>
                                        <p:tav tm="0">
                                          <p:val>
                                            <p:strVal val="#ppt_x"/>
                                          </p:val>
                                        </p:tav>
                                        <p:tav tm="100000">
                                          <p:val>
                                            <p:strVal val="#ppt_x"/>
                                          </p:val>
                                        </p:tav>
                                      </p:tavLst>
                                    </p:anim>
                                    <p:anim calcmode="lin" valueType="num">
                                      <p:cBhvr additive="base">
                                        <p:cTn id="8" dur="500" fill="hold"/>
                                        <p:tgtEl>
                                          <p:spTgt spid="4126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2680"/>
                                        </p:tgtEl>
                                        <p:attrNameLst>
                                          <p:attrName>style.visibility</p:attrName>
                                        </p:attrNameLst>
                                      </p:cBhvr>
                                      <p:to>
                                        <p:strVal val="visible"/>
                                      </p:to>
                                    </p:set>
                                    <p:anim calcmode="lin" valueType="num">
                                      <p:cBhvr additive="base">
                                        <p:cTn id="13" dur="500" fill="hold"/>
                                        <p:tgtEl>
                                          <p:spTgt spid="412680"/>
                                        </p:tgtEl>
                                        <p:attrNameLst>
                                          <p:attrName>ppt_x</p:attrName>
                                        </p:attrNameLst>
                                      </p:cBhvr>
                                      <p:tavLst>
                                        <p:tav tm="0">
                                          <p:val>
                                            <p:strVal val="#ppt_x"/>
                                          </p:val>
                                        </p:tav>
                                        <p:tav tm="100000">
                                          <p:val>
                                            <p:strVal val="#ppt_x"/>
                                          </p:val>
                                        </p:tav>
                                      </p:tavLst>
                                    </p:anim>
                                    <p:anim calcmode="lin" valueType="num">
                                      <p:cBhvr additive="base">
                                        <p:cTn id="14" dur="500" fill="hold"/>
                                        <p:tgtEl>
                                          <p:spTgt spid="41268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2679"/>
                                        </p:tgtEl>
                                        <p:attrNameLst>
                                          <p:attrName>style.visibility</p:attrName>
                                        </p:attrNameLst>
                                      </p:cBhvr>
                                      <p:to>
                                        <p:strVal val="visible"/>
                                      </p:to>
                                    </p:set>
                                    <p:anim calcmode="lin" valueType="num">
                                      <p:cBhvr additive="base">
                                        <p:cTn id="19" dur="500" fill="hold"/>
                                        <p:tgtEl>
                                          <p:spTgt spid="412679"/>
                                        </p:tgtEl>
                                        <p:attrNameLst>
                                          <p:attrName>ppt_x</p:attrName>
                                        </p:attrNameLst>
                                      </p:cBhvr>
                                      <p:tavLst>
                                        <p:tav tm="0">
                                          <p:val>
                                            <p:strVal val="#ppt_x"/>
                                          </p:val>
                                        </p:tav>
                                        <p:tav tm="100000">
                                          <p:val>
                                            <p:strVal val="#ppt_x"/>
                                          </p:val>
                                        </p:tav>
                                      </p:tavLst>
                                    </p:anim>
                                    <p:anim calcmode="lin" valueType="num">
                                      <p:cBhvr additive="base">
                                        <p:cTn id="20" dur="500" fill="hold"/>
                                        <p:tgtEl>
                                          <p:spTgt spid="41267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2684"/>
                                        </p:tgtEl>
                                        <p:attrNameLst>
                                          <p:attrName>style.visibility</p:attrName>
                                        </p:attrNameLst>
                                      </p:cBhvr>
                                      <p:to>
                                        <p:strVal val="visible"/>
                                      </p:to>
                                    </p:set>
                                    <p:anim calcmode="lin" valueType="num">
                                      <p:cBhvr additive="base">
                                        <p:cTn id="25" dur="500" fill="hold"/>
                                        <p:tgtEl>
                                          <p:spTgt spid="412684"/>
                                        </p:tgtEl>
                                        <p:attrNameLst>
                                          <p:attrName>ppt_x</p:attrName>
                                        </p:attrNameLst>
                                      </p:cBhvr>
                                      <p:tavLst>
                                        <p:tav tm="0">
                                          <p:val>
                                            <p:strVal val="#ppt_x"/>
                                          </p:val>
                                        </p:tav>
                                        <p:tav tm="100000">
                                          <p:val>
                                            <p:strVal val="#ppt_x"/>
                                          </p:val>
                                        </p:tav>
                                      </p:tavLst>
                                    </p:anim>
                                    <p:anim calcmode="lin" valueType="num">
                                      <p:cBhvr additive="base">
                                        <p:cTn id="26" dur="500" fill="hold"/>
                                        <p:tgtEl>
                                          <p:spTgt spid="41268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2678"/>
                                        </p:tgtEl>
                                        <p:attrNameLst>
                                          <p:attrName>style.visibility</p:attrName>
                                        </p:attrNameLst>
                                      </p:cBhvr>
                                      <p:to>
                                        <p:strVal val="visible"/>
                                      </p:to>
                                    </p:set>
                                    <p:anim calcmode="lin" valueType="num">
                                      <p:cBhvr additive="base">
                                        <p:cTn id="31" dur="500" fill="hold"/>
                                        <p:tgtEl>
                                          <p:spTgt spid="412678"/>
                                        </p:tgtEl>
                                        <p:attrNameLst>
                                          <p:attrName>ppt_x</p:attrName>
                                        </p:attrNameLst>
                                      </p:cBhvr>
                                      <p:tavLst>
                                        <p:tav tm="0">
                                          <p:val>
                                            <p:strVal val="#ppt_x"/>
                                          </p:val>
                                        </p:tav>
                                        <p:tav tm="100000">
                                          <p:val>
                                            <p:strVal val="#ppt_x"/>
                                          </p:val>
                                        </p:tav>
                                      </p:tavLst>
                                    </p:anim>
                                    <p:anim calcmode="lin" valueType="num">
                                      <p:cBhvr additive="base">
                                        <p:cTn id="32" dur="500" fill="hold"/>
                                        <p:tgtEl>
                                          <p:spTgt spid="41267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2683"/>
                                        </p:tgtEl>
                                        <p:attrNameLst>
                                          <p:attrName>style.visibility</p:attrName>
                                        </p:attrNameLst>
                                      </p:cBhvr>
                                      <p:to>
                                        <p:strVal val="visible"/>
                                      </p:to>
                                    </p:set>
                                    <p:anim calcmode="lin" valueType="num">
                                      <p:cBhvr additive="base">
                                        <p:cTn id="37" dur="500" fill="hold"/>
                                        <p:tgtEl>
                                          <p:spTgt spid="412683"/>
                                        </p:tgtEl>
                                        <p:attrNameLst>
                                          <p:attrName>ppt_x</p:attrName>
                                        </p:attrNameLst>
                                      </p:cBhvr>
                                      <p:tavLst>
                                        <p:tav tm="0">
                                          <p:val>
                                            <p:strVal val="#ppt_x"/>
                                          </p:val>
                                        </p:tav>
                                        <p:tav tm="100000">
                                          <p:val>
                                            <p:strVal val="#ppt_x"/>
                                          </p:val>
                                        </p:tav>
                                      </p:tavLst>
                                    </p:anim>
                                    <p:anim calcmode="lin" valueType="num">
                                      <p:cBhvr additive="base">
                                        <p:cTn id="38" dur="500" fill="hold"/>
                                        <p:tgtEl>
                                          <p:spTgt spid="41268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2677"/>
                                        </p:tgtEl>
                                        <p:attrNameLst>
                                          <p:attrName>style.visibility</p:attrName>
                                        </p:attrNameLst>
                                      </p:cBhvr>
                                      <p:to>
                                        <p:strVal val="visible"/>
                                      </p:to>
                                    </p:set>
                                    <p:anim calcmode="lin" valueType="num">
                                      <p:cBhvr additive="base">
                                        <p:cTn id="43" dur="500" fill="hold"/>
                                        <p:tgtEl>
                                          <p:spTgt spid="412677"/>
                                        </p:tgtEl>
                                        <p:attrNameLst>
                                          <p:attrName>ppt_x</p:attrName>
                                        </p:attrNameLst>
                                      </p:cBhvr>
                                      <p:tavLst>
                                        <p:tav tm="0">
                                          <p:val>
                                            <p:strVal val="#ppt_x"/>
                                          </p:val>
                                        </p:tav>
                                        <p:tav tm="100000">
                                          <p:val>
                                            <p:strVal val="#ppt_x"/>
                                          </p:val>
                                        </p:tav>
                                      </p:tavLst>
                                    </p:anim>
                                    <p:anim calcmode="lin" valueType="num">
                                      <p:cBhvr additive="base">
                                        <p:cTn id="44" dur="500" fill="hold"/>
                                        <p:tgtEl>
                                          <p:spTgt spid="41267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12682"/>
                                        </p:tgtEl>
                                        <p:attrNameLst>
                                          <p:attrName>style.visibility</p:attrName>
                                        </p:attrNameLst>
                                      </p:cBhvr>
                                      <p:to>
                                        <p:strVal val="visible"/>
                                      </p:to>
                                    </p:set>
                                    <p:anim calcmode="lin" valueType="num">
                                      <p:cBhvr additive="base">
                                        <p:cTn id="49" dur="500" fill="hold"/>
                                        <p:tgtEl>
                                          <p:spTgt spid="412682"/>
                                        </p:tgtEl>
                                        <p:attrNameLst>
                                          <p:attrName>ppt_x</p:attrName>
                                        </p:attrNameLst>
                                      </p:cBhvr>
                                      <p:tavLst>
                                        <p:tav tm="0">
                                          <p:val>
                                            <p:strVal val="#ppt_x"/>
                                          </p:val>
                                        </p:tav>
                                        <p:tav tm="100000">
                                          <p:val>
                                            <p:strVal val="#ppt_x"/>
                                          </p:val>
                                        </p:tav>
                                      </p:tavLst>
                                    </p:anim>
                                    <p:anim calcmode="lin" valueType="num">
                                      <p:cBhvr additive="base">
                                        <p:cTn id="50" dur="500" fill="hold"/>
                                        <p:tgtEl>
                                          <p:spTgt spid="41268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2685"/>
                                        </p:tgtEl>
                                        <p:attrNameLst>
                                          <p:attrName>style.visibility</p:attrName>
                                        </p:attrNameLst>
                                      </p:cBhvr>
                                      <p:to>
                                        <p:strVal val="visible"/>
                                      </p:to>
                                    </p:set>
                                    <p:anim calcmode="lin" valueType="num">
                                      <p:cBhvr additive="base">
                                        <p:cTn id="55" dur="500" fill="hold"/>
                                        <p:tgtEl>
                                          <p:spTgt spid="412685"/>
                                        </p:tgtEl>
                                        <p:attrNameLst>
                                          <p:attrName>ppt_x</p:attrName>
                                        </p:attrNameLst>
                                      </p:cBhvr>
                                      <p:tavLst>
                                        <p:tav tm="0">
                                          <p:val>
                                            <p:strVal val="#ppt_x"/>
                                          </p:val>
                                        </p:tav>
                                        <p:tav tm="100000">
                                          <p:val>
                                            <p:strVal val="#ppt_x"/>
                                          </p:val>
                                        </p:tav>
                                      </p:tavLst>
                                    </p:anim>
                                    <p:anim calcmode="lin" valueType="num">
                                      <p:cBhvr additive="base">
                                        <p:cTn id="56" dur="500" fill="hold"/>
                                        <p:tgtEl>
                                          <p:spTgt spid="41268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12681"/>
                                        </p:tgtEl>
                                        <p:attrNameLst>
                                          <p:attrName>style.visibility</p:attrName>
                                        </p:attrNameLst>
                                      </p:cBhvr>
                                      <p:to>
                                        <p:strVal val="visible"/>
                                      </p:to>
                                    </p:set>
                                    <p:anim calcmode="lin" valueType="num">
                                      <p:cBhvr additive="base">
                                        <p:cTn id="61" dur="500" fill="hold"/>
                                        <p:tgtEl>
                                          <p:spTgt spid="412681"/>
                                        </p:tgtEl>
                                        <p:attrNameLst>
                                          <p:attrName>ppt_x</p:attrName>
                                        </p:attrNameLst>
                                      </p:cBhvr>
                                      <p:tavLst>
                                        <p:tav tm="0">
                                          <p:val>
                                            <p:strVal val="#ppt_x"/>
                                          </p:val>
                                        </p:tav>
                                        <p:tav tm="100000">
                                          <p:val>
                                            <p:strVal val="#ppt_x"/>
                                          </p:val>
                                        </p:tav>
                                      </p:tavLst>
                                    </p:anim>
                                    <p:anim calcmode="lin" valueType="num">
                                      <p:cBhvr additive="base">
                                        <p:cTn id="62" dur="500" fill="hold"/>
                                        <p:tgtEl>
                                          <p:spTgt spid="4126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6" grpId="0"/>
      <p:bldP spid="412677" grpId="0"/>
      <p:bldP spid="412678" grpId="0"/>
      <p:bldP spid="412679" grpId="0"/>
      <p:bldP spid="412680" grpId="0"/>
      <p:bldP spid="412681" grpId="0"/>
      <p:bldP spid="412682" grpId="0"/>
      <p:bldP spid="412683" grpId="0"/>
      <p:bldP spid="412684" grpId="0"/>
      <p:bldP spid="41268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7537" name="Picture 2"/>
          <p:cNvPicPr>
            <a:picLocks noChangeAspect="1" noChangeArrowheads="1"/>
          </p:cNvPicPr>
          <p:nvPr/>
        </p:nvPicPr>
        <p:blipFill>
          <a:blip r:embed="rId3" cstate="print"/>
          <a:srcRect/>
          <a:stretch>
            <a:fillRect/>
          </a:stretch>
        </p:blipFill>
        <p:spPr bwMode="auto">
          <a:xfrm>
            <a:off x="304800" y="1600200"/>
            <a:ext cx="8448675" cy="5065713"/>
          </a:xfrm>
          <a:prstGeom prst="rect">
            <a:avLst/>
          </a:prstGeom>
          <a:noFill/>
          <a:ln w="12700">
            <a:solidFill>
              <a:schemeClr val="tx1"/>
            </a:solidFill>
            <a:miter lim="800000"/>
            <a:headEnd/>
            <a:tailEnd/>
          </a:ln>
        </p:spPr>
      </p:pic>
      <p:sp>
        <p:nvSpPr>
          <p:cNvPr id="414723" name="Rectangle 3"/>
          <p:cNvSpPr>
            <a:spLocks noGrp="1"/>
          </p:cNvSpPr>
          <p:nvPr>
            <p:ph type="title"/>
          </p:nvPr>
        </p:nvSpPr>
        <p:spPr>
          <a:xfrm>
            <a:off x="457200" y="152400"/>
            <a:ext cx="8229600" cy="1143000"/>
          </a:xfrm>
        </p:spPr>
        <p:txBody>
          <a:bodyPr>
            <a:normAutofit fontScale="90000"/>
          </a:bodyPr>
          <a:lstStyle/>
          <a:p>
            <a:pPr>
              <a:defRPr/>
            </a:pPr>
            <a:r>
              <a:rPr lang="en-US" dirty="0" smtClean="0">
                <a:solidFill>
                  <a:schemeClr val="bg1"/>
                </a:solidFill>
              </a:rPr>
              <a:t>Why it must be Creative…..</a:t>
            </a:r>
            <a:r>
              <a:rPr lang="en-US" dirty="0" smtClean="0">
                <a:solidFill>
                  <a:schemeClr val="tx1"/>
                </a:solidFill>
              </a:rPr>
              <a:t> Your Donor’s Inbox</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81" name="Picture 2"/>
          <p:cNvPicPr>
            <a:picLocks noChangeAspect="1" noChangeArrowheads="1"/>
          </p:cNvPicPr>
          <p:nvPr/>
        </p:nvPicPr>
        <p:blipFill>
          <a:blip r:embed="rId3" cstate="print"/>
          <a:srcRect/>
          <a:stretch>
            <a:fillRect/>
          </a:stretch>
        </p:blipFill>
        <p:spPr bwMode="auto">
          <a:xfrm>
            <a:off x="322263" y="428625"/>
            <a:ext cx="7715250" cy="6042025"/>
          </a:xfrm>
          <a:prstGeom prst="rect">
            <a:avLst/>
          </a:prstGeom>
          <a:noFill/>
          <a:ln w="12700">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Special Events</a:t>
            </a:r>
          </a:p>
          <a:p>
            <a:r>
              <a:rPr lang="en-US" dirty="0" smtClean="0"/>
              <a:t>Personal solicitation</a:t>
            </a:r>
          </a:p>
          <a:p>
            <a:r>
              <a:rPr lang="en-US" dirty="0" smtClean="0"/>
              <a:t>Telephone solicitation</a:t>
            </a:r>
          </a:p>
          <a:p>
            <a:r>
              <a:rPr lang="en-US" dirty="0" smtClean="0"/>
              <a:t>Internet solicitation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3" name="Title 1"/>
          <p:cNvSpPr>
            <a:spLocks noGrp="1"/>
          </p:cNvSpPr>
          <p:nvPr>
            <p:ph type="title"/>
          </p:nvPr>
        </p:nvSpPr>
        <p:spPr/>
        <p:txBody>
          <a:bodyPr/>
          <a:lstStyle/>
          <a:p>
            <a:pPr eaLnBrk="1" hangingPunct="1"/>
            <a:r>
              <a:rPr lang="en-US" smtClean="0"/>
              <a:t>Special Event Planning</a:t>
            </a:r>
          </a:p>
        </p:txBody>
      </p:sp>
      <p:sp>
        <p:nvSpPr>
          <p:cNvPr id="509954" name="Content Placeholder 2"/>
          <p:cNvSpPr>
            <a:spLocks noGrp="1"/>
          </p:cNvSpPr>
          <p:nvPr>
            <p:ph idx="1"/>
          </p:nvPr>
        </p:nvSpPr>
        <p:spPr/>
        <p:txBody>
          <a:bodyPr/>
          <a:lstStyle/>
          <a:p>
            <a:pPr eaLnBrk="1" hangingPunct="1"/>
            <a:r>
              <a:rPr lang="en-US" smtClean="0">
                <a:latin typeface="Arial" charset="0"/>
                <a:cs typeface="Arial" charset="0"/>
              </a:rPr>
              <a:t>Consider</a:t>
            </a:r>
          </a:p>
          <a:p>
            <a:pPr lvl="1" eaLnBrk="1" hangingPunct="1"/>
            <a:r>
              <a:rPr lang="en-US" smtClean="0">
                <a:latin typeface="Arial" charset="0"/>
                <a:cs typeface="Arial" charset="0"/>
              </a:rPr>
              <a:t>Fit with organization image</a:t>
            </a:r>
          </a:p>
          <a:p>
            <a:pPr lvl="1" eaLnBrk="1" hangingPunct="1"/>
            <a:r>
              <a:rPr lang="en-US" smtClean="0">
                <a:latin typeface="Arial" charset="0"/>
                <a:cs typeface="Arial" charset="0"/>
              </a:rPr>
              <a:t>Timing</a:t>
            </a:r>
          </a:p>
          <a:p>
            <a:pPr lvl="1" eaLnBrk="1" hangingPunct="1"/>
            <a:r>
              <a:rPr lang="en-US" smtClean="0">
                <a:latin typeface="Arial" charset="0"/>
                <a:cs typeface="Arial" charset="0"/>
              </a:rPr>
              <a:t>Energy required</a:t>
            </a:r>
          </a:p>
          <a:p>
            <a:pPr lvl="1" eaLnBrk="1" hangingPunct="1"/>
            <a:r>
              <a:rPr lang="en-US" smtClean="0">
                <a:latin typeface="Arial" charset="0"/>
                <a:cs typeface="Arial" charset="0"/>
              </a:rPr>
              <a:t>Front money</a:t>
            </a:r>
          </a:p>
          <a:p>
            <a:pPr lvl="1" eaLnBrk="1" hangingPunct="1"/>
            <a:r>
              <a:rPr lang="en-US" smtClean="0">
                <a:latin typeface="Arial" charset="0"/>
                <a:cs typeface="Arial" charset="0"/>
              </a:rPr>
              <a:t>Repeatability</a:t>
            </a:r>
          </a:p>
          <a:p>
            <a:pPr lvl="1" eaLnBrk="1" hangingPunct="1"/>
            <a:r>
              <a:rPr lang="en-US" smtClean="0">
                <a:latin typeface="Arial" charset="0"/>
                <a:cs typeface="Arial" charset="0"/>
              </a:rPr>
              <a:t>Revenue potential (Break even analysis)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5" name="Rectangle 2"/>
          <p:cNvSpPr>
            <a:spLocks noGrp="1" noChangeArrowheads="1"/>
          </p:cNvSpPr>
          <p:nvPr>
            <p:ph type="title"/>
          </p:nvPr>
        </p:nvSpPr>
        <p:spPr/>
        <p:txBody>
          <a:bodyPr anchor="ctr" anchorCtr="1"/>
          <a:lstStyle/>
          <a:p>
            <a:r>
              <a:rPr lang="en-US" dirty="0" smtClean="0"/>
              <a:t>Types of Special Events</a:t>
            </a:r>
          </a:p>
        </p:txBody>
      </p:sp>
      <p:sp>
        <p:nvSpPr>
          <p:cNvPr id="518146" name="Rectangle 3"/>
          <p:cNvSpPr>
            <a:spLocks noGrp="1" noChangeArrowheads="1"/>
          </p:cNvSpPr>
          <p:nvPr>
            <p:ph type="body" idx="1"/>
          </p:nvPr>
        </p:nvSpPr>
        <p:spPr>
          <a:xfrm>
            <a:off x="419100" y="1524000"/>
            <a:ext cx="8229600" cy="4625609"/>
          </a:xfrm>
        </p:spPr>
        <p:txBody>
          <a:bodyPr/>
          <a:lstStyle/>
          <a:p>
            <a:pPr>
              <a:buFont typeface="Wingdings 2" pitchFamily="18" charset="2"/>
              <a:buNone/>
            </a:pPr>
            <a:endParaRPr lang="en-US" smtClean="0"/>
          </a:p>
          <a:p>
            <a:pPr>
              <a:buFont typeface="Wingdings 2" pitchFamily="18" charset="2"/>
              <a:buNone/>
            </a:pPr>
            <a:endParaRPr lang="en-US" smtClean="0"/>
          </a:p>
        </p:txBody>
      </p:sp>
      <p:sp>
        <p:nvSpPr>
          <p:cNvPr id="518147" name="Text Box 4"/>
          <p:cNvSpPr txBox="1">
            <a:spLocks noChangeArrowheads="1"/>
          </p:cNvSpPr>
          <p:nvPr/>
        </p:nvSpPr>
        <p:spPr bwMode="auto">
          <a:xfrm>
            <a:off x="0" y="2743201"/>
            <a:ext cx="9144000" cy="3754874"/>
          </a:xfrm>
          <a:prstGeom prst="rect">
            <a:avLst/>
          </a:prstGeom>
          <a:noFill/>
          <a:ln w="9525">
            <a:noFill/>
            <a:miter lim="800000"/>
            <a:headEnd/>
            <a:tailEnd/>
          </a:ln>
        </p:spPr>
        <p:txBody>
          <a:bodyPr wrap="square">
            <a:spAutoFit/>
          </a:bodyPr>
          <a:lstStyle/>
          <a:p>
            <a:pPr eaLnBrk="0" hangingPunct="0">
              <a:spcBef>
                <a:spcPct val="50000"/>
              </a:spcBef>
            </a:pPr>
            <a:r>
              <a:rPr lang="en-US" sz="2800" b="1" dirty="0" smtClean="0"/>
              <a:t>Examples: http://www.worldmsday.org/wordpress/2010/06/15/raising-money-for-ms-a-concert-and-a-cake-in-the-czech-republic/</a:t>
            </a:r>
            <a:endParaRPr lang="en-US" sz="2800" b="1" dirty="0"/>
          </a:p>
          <a:p>
            <a:pPr eaLnBrk="0" hangingPunct="0">
              <a:spcBef>
                <a:spcPct val="50000"/>
              </a:spcBef>
              <a:buFont typeface="Wingdings" pitchFamily="2" charset="2"/>
              <a:buChar char="Ø"/>
            </a:pPr>
            <a:r>
              <a:rPr lang="en-US" sz="2800" dirty="0" smtClean="0"/>
              <a:t>Luncheons/dinners/auctions </a:t>
            </a:r>
            <a:endParaRPr lang="en-US" sz="2800" dirty="0"/>
          </a:p>
          <a:p>
            <a:pPr eaLnBrk="0" hangingPunct="0">
              <a:spcBef>
                <a:spcPct val="50000"/>
              </a:spcBef>
              <a:buFont typeface="Wingdings" pitchFamily="2" charset="2"/>
              <a:buChar char="Ø"/>
            </a:pPr>
            <a:r>
              <a:rPr lang="en-US" sz="2800" dirty="0"/>
              <a:t>Musical or Theatrical Performances</a:t>
            </a:r>
          </a:p>
          <a:p>
            <a:pPr eaLnBrk="0" hangingPunct="0">
              <a:spcBef>
                <a:spcPct val="50000"/>
              </a:spcBef>
              <a:buFont typeface="Wingdings" pitchFamily="2" charset="2"/>
              <a:buChar char="Ø"/>
            </a:pPr>
            <a:r>
              <a:rPr lang="en-US" sz="2800" dirty="0" smtClean="0"/>
              <a:t>Sports tournaments</a:t>
            </a:r>
            <a:endParaRPr lang="en-US" sz="2800" dirty="0"/>
          </a:p>
        </p:txBody>
      </p:sp>
      <p:sp>
        <p:nvSpPr>
          <p:cNvPr id="518148" name="WordArt 5"/>
          <p:cNvSpPr>
            <a:spLocks noChangeArrowheads="1" noChangeShapeType="1" noTextEdit="1"/>
          </p:cNvSpPr>
          <p:nvPr/>
        </p:nvSpPr>
        <p:spPr bwMode="auto">
          <a:xfrm>
            <a:off x="3581400" y="1524000"/>
            <a:ext cx="1981200" cy="914400"/>
          </a:xfrm>
          <a:prstGeom prst="rect">
            <a:avLst/>
          </a:prstGeom>
        </p:spPr>
        <p:txBody>
          <a:bodyPr wrap="none" fromWordArt="1">
            <a:prstTxWarp prst="textSlantUp">
              <a:avLst>
                <a:gd name="adj" fmla="val 32056"/>
              </a:avLst>
            </a:prstTxWarp>
          </a:bodyPr>
          <a:lstStyle/>
          <a:p>
            <a:pPr algn="ctr"/>
            <a:r>
              <a:rPr lang="en-US"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EVENTS</a:t>
            </a:r>
            <a:endPar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578102"/>
            <a:ext cx="2517775"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Title 3"/>
          <p:cNvSpPr>
            <a:spLocks noGrp="1"/>
          </p:cNvSpPr>
          <p:nvPr>
            <p:ph type="title"/>
          </p:nvPr>
        </p:nvSpPr>
        <p:spPr>
          <a:xfrm>
            <a:off x="381000" y="228600"/>
            <a:ext cx="8229600" cy="1143000"/>
          </a:xfrm>
        </p:spPr>
        <p:txBody>
          <a:bodyPr/>
          <a:lstStyle/>
          <a:p>
            <a:pPr eaLnBrk="1" hangingPunct="1"/>
            <a:r>
              <a:rPr lang="en-US" dirty="0" smtClean="0"/>
              <a:t>Special Event Planning</a:t>
            </a:r>
          </a:p>
        </p:txBody>
      </p:sp>
      <p:sp>
        <p:nvSpPr>
          <p:cNvPr id="5" name="Content Placeholder 4"/>
          <p:cNvSpPr>
            <a:spLocks noGrp="1"/>
          </p:cNvSpPr>
          <p:nvPr>
            <p:ph sz="half" idx="1"/>
          </p:nvPr>
        </p:nvSpPr>
        <p:spPr>
          <a:xfrm>
            <a:off x="457200" y="1920875"/>
            <a:ext cx="5105400" cy="4433888"/>
          </a:xfrm>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en-US" dirty="0" smtClean="0">
                <a:latin typeface="Arial" pitchFamily="34" charset="0"/>
                <a:cs typeface="Arial" pitchFamily="34" charset="0"/>
              </a:rPr>
              <a:t>It’s all in the details!</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Date and site</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Budget</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Timeline</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Event leadership</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Management structure</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Sponsorships</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Invitation lists</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Printed materials</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Public relations</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Financial oversight</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Record-keeping</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Holding the event</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Post-event activities</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Murphy’s law</a:t>
            </a:r>
            <a:endParaRPr lang="en-US" dirty="0">
              <a:latin typeface="Arial" pitchFamily="34" charset="0"/>
              <a:cs typeface="Arial" pitchFamily="34" charset="0"/>
            </a:endParaRPr>
          </a:p>
        </p:txBody>
      </p:sp>
      <p:pic>
        <p:nvPicPr>
          <p:cNvPr id="512003" name="Picture 2" descr="C:\Users\Rob\AppData\Local\Microsoft\Windows\Temporary Internet Files\Content.IE5\TZN7XHJZ\MCj02960090000[1].wmf"/>
          <p:cNvPicPr>
            <a:picLocks noGrp="1" noChangeAspect="1" noChangeArrowheads="1"/>
          </p:cNvPicPr>
          <p:nvPr>
            <p:ph sz="half" idx="2"/>
          </p:nvPr>
        </p:nvPicPr>
        <p:blipFill>
          <a:blip r:embed="rId3" cstate="print"/>
          <a:srcRect/>
          <a:stretch>
            <a:fillRect/>
          </a:stretch>
        </p:blipFill>
        <p:spPr>
          <a:xfrm>
            <a:off x="4648200" y="2133600"/>
            <a:ext cx="3419475" cy="404495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1" name="Title 1"/>
          <p:cNvSpPr>
            <a:spLocks noGrp="1"/>
          </p:cNvSpPr>
          <p:nvPr>
            <p:ph type="title"/>
          </p:nvPr>
        </p:nvSpPr>
        <p:spPr>
          <a:xfrm>
            <a:off x="381000" y="228600"/>
            <a:ext cx="8229600" cy="1143000"/>
          </a:xfrm>
        </p:spPr>
        <p:txBody>
          <a:bodyPr/>
          <a:lstStyle/>
          <a:p>
            <a:pPr eaLnBrk="1" hangingPunct="1"/>
            <a:r>
              <a:rPr lang="en-US" dirty="0" smtClean="0"/>
              <a:t>Personal Solicitation</a:t>
            </a:r>
          </a:p>
        </p:txBody>
      </p:sp>
      <p:sp>
        <p:nvSpPr>
          <p:cNvPr id="522242" name="Content Placeholder 2"/>
          <p:cNvSpPr>
            <a:spLocks noGrp="1"/>
          </p:cNvSpPr>
          <p:nvPr>
            <p:ph sz="half" idx="1"/>
          </p:nvPr>
        </p:nvSpPr>
        <p:spPr>
          <a:xfrm>
            <a:off x="457200" y="1920875"/>
            <a:ext cx="4267200" cy="4433888"/>
          </a:xfrm>
        </p:spPr>
        <p:txBody>
          <a:bodyPr>
            <a:normAutofit lnSpcReduction="10000"/>
          </a:bodyPr>
          <a:lstStyle/>
          <a:p>
            <a:pPr eaLnBrk="1" hangingPunct="1"/>
            <a:r>
              <a:rPr lang="en-US" smtClean="0">
                <a:latin typeface="Arial" charset="0"/>
                <a:cs typeface="Arial" charset="0"/>
              </a:rPr>
              <a:t>Most effective way (and perhaps only way) to generate large gifts</a:t>
            </a:r>
          </a:p>
          <a:p>
            <a:pPr eaLnBrk="1" hangingPunct="1"/>
            <a:r>
              <a:rPr lang="en-US" smtClean="0">
                <a:latin typeface="Arial" charset="0"/>
                <a:cs typeface="Arial" charset="0"/>
              </a:rPr>
              <a:t>Close relationships are critical</a:t>
            </a:r>
          </a:p>
          <a:p>
            <a:pPr eaLnBrk="1" hangingPunct="1"/>
            <a:r>
              <a:rPr lang="en-US" smtClean="0">
                <a:latin typeface="Arial" charset="0"/>
                <a:cs typeface="Arial" charset="0"/>
              </a:rPr>
              <a:t>Who should solicit?</a:t>
            </a:r>
          </a:p>
          <a:p>
            <a:pPr lvl="1" eaLnBrk="1" hangingPunct="1"/>
            <a:r>
              <a:rPr lang="en-US" smtClean="0">
                <a:latin typeface="Arial" charset="0"/>
                <a:cs typeface="Arial" charset="0"/>
              </a:rPr>
              <a:t>Represent organization</a:t>
            </a:r>
          </a:p>
          <a:p>
            <a:pPr lvl="1" eaLnBrk="1" hangingPunct="1"/>
            <a:r>
              <a:rPr lang="en-US" smtClean="0">
                <a:latin typeface="Arial" charset="0"/>
                <a:cs typeface="Arial" charset="0"/>
              </a:rPr>
              <a:t>Known to prospect</a:t>
            </a:r>
          </a:p>
          <a:p>
            <a:pPr lvl="1" eaLnBrk="1" hangingPunct="1"/>
            <a:r>
              <a:rPr lang="en-US" smtClean="0">
                <a:latin typeface="Arial" charset="0"/>
                <a:cs typeface="Arial" charset="0"/>
              </a:rPr>
              <a:t>Status equivalent</a:t>
            </a:r>
          </a:p>
        </p:txBody>
      </p:sp>
      <p:pic>
        <p:nvPicPr>
          <p:cNvPr id="522243" name="Picture 2" descr="C:\Users\Rob\AppData\Local\Microsoft\Windows\Temporary Internet Files\Content.IE5\TZN7XHJZ\MCj01560050000[1].wmf"/>
          <p:cNvPicPr>
            <a:picLocks noGrp="1" noChangeAspect="1" noChangeArrowheads="1"/>
          </p:cNvPicPr>
          <p:nvPr>
            <p:ph sz="half" idx="2"/>
          </p:nvPr>
        </p:nvPicPr>
        <p:blipFill>
          <a:blip r:embed="rId3" cstate="print"/>
          <a:srcRect/>
          <a:stretch>
            <a:fillRect/>
          </a:stretch>
        </p:blipFill>
        <p:spPr>
          <a:xfrm>
            <a:off x="4876800" y="2133600"/>
            <a:ext cx="3505200" cy="34290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tIns="0" rIns="18288">
            <a:noAutofit/>
            <a:scene3d>
              <a:camera prst="orthographicFront"/>
              <a:lightRig rig="freezing" dir="t">
                <a:rot lat="0" lon="0" rev="5640000"/>
              </a:lightRig>
            </a:scene3d>
            <a:sp3d prstMaterial="flat">
              <a:bevelT w="38100" h="38100"/>
              <a:contourClr>
                <a:schemeClr val="tx2"/>
              </a:contourClr>
            </a:sp3d>
          </a:bodyPr>
          <a:lstStyle/>
          <a:p>
            <a:pPr algn="r">
              <a:defRPr/>
            </a:pPr>
            <a:r>
              <a:rPr lang="en-US" sz="3600" b="1" dirty="0" smtClean="0">
                <a:solidFill>
                  <a:srgbClr val="FFC000"/>
                </a:solidFill>
                <a:effectLst>
                  <a:outerShdw blurRad="38100" dist="25400" dir="5400000" algn="tl" rotWithShape="0">
                    <a:srgbClr val="000000">
                      <a:alpha val="43000"/>
                    </a:srgbClr>
                  </a:outerShdw>
                </a:effectLst>
              </a:rPr>
              <a:t>Question for Discussion</a:t>
            </a:r>
            <a:endParaRPr lang="en-US" sz="3600" b="1" dirty="0">
              <a:solidFill>
                <a:srgbClr val="FFC000"/>
              </a:solidFill>
              <a:effectLst>
                <a:outerShdw blurRad="38100" dist="25400" dir="5400000" algn="tl" rotWithShape="0">
                  <a:srgbClr val="000000">
                    <a:alpha val="43000"/>
                  </a:srgbClr>
                </a:outerShdw>
              </a:effectLst>
            </a:endParaRPr>
          </a:p>
        </p:txBody>
      </p:sp>
      <p:sp>
        <p:nvSpPr>
          <p:cNvPr id="10" name="Content Placeholder 9"/>
          <p:cNvSpPr>
            <a:spLocks noGrp="1"/>
          </p:cNvSpPr>
          <p:nvPr>
            <p:ph idx="1"/>
          </p:nvPr>
        </p:nvSpPr>
        <p:spPr/>
        <p:txBody>
          <a:bodyPr>
            <a:normAutofit/>
          </a:bodyPr>
          <a:lstStyle/>
          <a:p>
            <a:r>
              <a:rPr lang="en-US" sz="5400" dirty="0"/>
              <a:t>Why Do Some People Like To Ask/</a:t>
            </a:r>
            <a:br>
              <a:rPr lang="en-US" sz="5400" dirty="0"/>
            </a:br>
            <a:r>
              <a:rPr lang="en-US" sz="5400" dirty="0"/>
              <a:t>While Most People Hate To Ask?</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5" name="Title 3"/>
          <p:cNvSpPr>
            <a:spLocks noGrp="1"/>
          </p:cNvSpPr>
          <p:nvPr>
            <p:ph type="title"/>
          </p:nvPr>
        </p:nvSpPr>
        <p:spPr>
          <a:xfrm>
            <a:off x="457200" y="228600"/>
            <a:ext cx="8229600" cy="1143000"/>
          </a:xfrm>
        </p:spPr>
        <p:txBody>
          <a:bodyPr/>
          <a:lstStyle/>
          <a:p>
            <a:pPr eaLnBrk="1" hangingPunct="1"/>
            <a:r>
              <a:rPr lang="en-US" smtClean="0"/>
              <a:t>What are you afraid of?</a:t>
            </a:r>
          </a:p>
        </p:txBody>
      </p:sp>
      <p:sp>
        <p:nvSpPr>
          <p:cNvPr id="528386" name="Content Placeholder 5"/>
          <p:cNvSpPr>
            <a:spLocks noGrp="1"/>
          </p:cNvSpPr>
          <p:nvPr>
            <p:ph sz="half" idx="1"/>
          </p:nvPr>
        </p:nvSpPr>
        <p:spPr>
          <a:xfrm>
            <a:off x="457200" y="1920875"/>
            <a:ext cx="4038600" cy="4433888"/>
          </a:xfrm>
        </p:spPr>
        <p:txBody>
          <a:bodyPr/>
          <a:lstStyle/>
          <a:p>
            <a:pPr eaLnBrk="1" hangingPunct="1"/>
            <a:r>
              <a:rPr lang="en-US" smtClean="0">
                <a:latin typeface="Arial" charset="0"/>
                <a:cs typeface="Arial" charset="0"/>
              </a:rPr>
              <a:t>Failure </a:t>
            </a:r>
          </a:p>
          <a:p>
            <a:pPr eaLnBrk="1" hangingPunct="1"/>
            <a:r>
              <a:rPr lang="en-US" smtClean="0">
                <a:latin typeface="Arial" charset="0"/>
                <a:cs typeface="Arial" charset="0"/>
              </a:rPr>
              <a:t>Embarrassment</a:t>
            </a:r>
          </a:p>
          <a:p>
            <a:pPr eaLnBrk="1" hangingPunct="1"/>
            <a:r>
              <a:rPr lang="en-US" smtClean="0">
                <a:latin typeface="Arial" charset="0"/>
                <a:cs typeface="Arial" charset="0"/>
              </a:rPr>
              <a:t>Alienation</a:t>
            </a:r>
          </a:p>
          <a:p>
            <a:pPr eaLnBrk="1" hangingPunct="1"/>
            <a:r>
              <a:rPr lang="en-US" smtClean="0">
                <a:latin typeface="Arial" charset="0"/>
                <a:cs typeface="Arial" charset="0"/>
              </a:rPr>
              <a:t>Obligation</a:t>
            </a:r>
          </a:p>
          <a:p>
            <a:pPr eaLnBrk="1" hangingPunct="1"/>
            <a:r>
              <a:rPr lang="en-US" smtClean="0">
                <a:latin typeface="Arial" charset="0"/>
                <a:cs typeface="Arial" charset="0"/>
              </a:rPr>
              <a:t>REJECTION</a:t>
            </a:r>
          </a:p>
          <a:p>
            <a:pPr eaLnBrk="1" hangingPunct="1"/>
            <a:endParaRPr lang="en-US" smtClean="0"/>
          </a:p>
        </p:txBody>
      </p:sp>
      <p:pic>
        <p:nvPicPr>
          <p:cNvPr id="528387" name="Picture 2" descr="C:\Users\Rob\AppData\Local\Microsoft\Windows\Temporary Internet Files\Content.IE5\OWWBN21B\MPj04140350000[1].jpg"/>
          <p:cNvPicPr>
            <a:picLocks noGrp="1" noChangeAspect="1" noChangeArrowheads="1"/>
          </p:cNvPicPr>
          <p:nvPr>
            <p:ph sz="half" idx="2"/>
          </p:nvPr>
        </p:nvPicPr>
        <p:blipFill>
          <a:blip r:embed="rId3" cstate="print"/>
          <a:srcRect/>
          <a:stretch>
            <a:fillRect/>
          </a:stretch>
        </p:blipFill>
        <p:spPr>
          <a:xfrm>
            <a:off x="4800600" y="1905000"/>
            <a:ext cx="3105150" cy="3794125"/>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TotalTime>
  <Words>5609</Words>
  <Application>Microsoft Office PowerPoint</Application>
  <PresentationFormat>Předvádění na obrazovce (4:3)</PresentationFormat>
  <Paragraphs>407</Paragraphs>
  <Slides>35</Slides>
  <Notes>35</Notes>
  <HiddenSlides>0</HiddenSlides>
  <MMClips>0</MMClips>
  <ScaleCrop>false</ScaleCrop>
  <HeadingPairs>
    <vt:vector size="4" baseType="variant">
      <vt:variant>
        <vt:lpstr>Motiv</vt:lpstr>
      </vt:variant>
      <vt:variant>
        <vt:i4>1</vt:i4>
      </vt:variant>
      <vt:variant>
        <vt:lpstr>Nadpisy snímků</vt:lpstr>
      </vt:variant>
      <vt:variant>
        <vt:i4>35</vt:i4>
      </vt:variant>
    </vt:vector>
  </HeadingPairs>
  <TitlesOfParts>
    <vt:vector size="36" baseType="lpstr">
      <vt:lpstr>Module</vt:lpstr>
      <vt:lpstr>Week Seven: Fundraising</vt:lpstr>
      <vt:lpstr>Prezentace aplikace PowerPoint</vt:lpstr>
      <vt:lpstr>Special Events</vt:lpstr>
      <vt:lpstr>Special Event Planning</vt:lpstr>
      <vt:lpstr>Types of Special Events</vt:lpstr>
      <vt:lpstr>Special Event Planning</vt:lpstr>
      <vt:lpstr>Personal Solicitation</vt:lpstr>
      <vt:lpstr>Question for Discussion</vt:lpstr>
      <vt:lpstr>What are you afraid of?</vt:lpstr>
      <vt:lpstr>How can it be fun?</vt:lpstr>
      <vt:lpstr>Keys to Successful Personal Solicitation</vt:lpstr>
      <vt:lpstr>Make the Case</vt:lpstr>
      <vt:lpstr>Make the Ask</vt:lpstr>
      <vt:lpstr>Practicing the ask</vt:lpstr>
      <vt:lpstr>Asking for A Gift</vt:lpstr>
      <vt:lpstr>Attitudes Needed for Successful Fundraising</vt:lpstr>
      <vt:lpstr>Know what you are asking for  and why</vt:lpstr>
      <vt:lpstr>Important Rules of Thumb</vt:lpstr>
      <vt:lpstr>Telephone Solicitation</vt:lpstr>
      <vt:lpstr>Fundraising on the Internet</vt:lpstr>
      <vt:lpstr>Internet Usage 2011</vt:lpstr>
      <vt:lpstr>Planning: Ingredients…</vt:lpstr>
      <vt:lpstr>Planning: Donation Pages</vt:lpstr>
      <vt:lpstr>Planning: Donation Processor</vt:lpstr>
      <vt:lpstr>Planning: Know Your Supporters</vt:lpstr>
      <vt:lpstr>Planning: Calendar of Appeals</vt:lpstr>
      <vt:lpstr>Online Fundraising Math</vt:lpstr>
      <vt:lpstr>Preparing for Success: The Website</vt:lpstr>
      <vt:lpstr>Preparing for Success: The List </vt:lpstr>
      <vt:lpstr>Size Matters: List Building</vt:lpstr>
      <vt:lpstr>Preparing for Success: The Copy</vt:lpstr>
      <vt:lpstr>Prezentace aplikace PowerPoint</vt:lpstr>
      <vt:lpstr>Why it must be Creative….. Your Donor’s Inbox</vt:lpstr>
      <vt:lpstr>Prezentace aplikace PowerPoint</vt:lpstr>
      <vt:lpstr>Review</vt:lpstr>
    </vt:vector>
  </TitlesOfParts>
  <Company>SIUE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Two: Fundraising</dc:title>
  <dc:creator>ITS</dc:creator>
  <cp:lastModifiedBy>Kateřina Almani Tůmová</cp:lastModifiedBy>
  <cp:revision>50</cp:revision>
  <dcterms:created xsi:type="dcterms:W3CDTF">2012-10-03T12:02:35Z</dcterms:created>
  <dcterms:modified xsi:type="dcterms:W3CDTF">2012-11-07T12:53:26Z</dcterms:modified>
</cp:coreProperties>
</file>