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0" r:id="rId5"/>
    <p:sldId id="260" r:id="rId6"/>
    <p:sldId id="29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93" r:id="rId36"/>
    <p:sldId id="294" r:id="rId37"/>
    <p:sldId id="288" r:id="rId38"/>
    <p:sldId id="289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0C2F8-027C-4656-AEBF-50DDAF8308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93BFB-B589-49BC-A229-23B1DE84316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0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0102E-4262-4991-8907-A588D9BAEFD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0ACB8-3A67-4DE4-B20A-475226AB4A6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4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BF71-B98B-4EE2-AD16-FE61D8AEF4C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3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ABD5A-C9E4-461C-AD0A-97DA2B832E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7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5FA2-F110-423F-81C8-653E9F2E40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4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2379F-5A5D-45C0-9FAD-2010073EC14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970B-EB8D-4C22-9FC9-EB0228A977C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6EC4-0944-4DC4-B671-3CB034269A4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4D1C-5A38-44CD-A100-28A9310D18C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93602-64D7-48F1-8E39-E4E2F9A3C9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7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/>
              <a:t>Politika pracovního trhu – (</a:t>
            </a:r>
            <a:r>
              <a:rPr lang="cs-CZ" sz="4000" dirty="0" err="1" smtClean="0"/>
              <a:t>flexicurity</a:t>
            </a:r>
            <a:r>
              <a:rPr lang="cs-CZ" sz="4000" dirty="0" smtClean="0"/>
              <a:t>)</a:t>
            </a:r>
            <a:br>
              <a:rPr lang="cs-CZ" sz="4000" dirty="0" smtClean="0"/>
            </a:br>
            <a:r>
              <a:rPr lang="cs-CZ" sz="4000" dirty="0"/>
              <a:t/>
            </a:r>
            <a:br>
              <a:rPr lang="cs-CZ" sz="4000" dirty="0"/>
            </a:b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29.10.2012</a:t>
            </a:r>
          </a:p>
        </p:txBody>
      </p:sp>
    </p:spTree>
    <p:extLst>
      <p:ext uri="{BB962C8B-B14F-4D97-AF65-F5344CB8AC3E}">
        <p14:creationId xmlns:p14="http://schemas.microsoft.com/office/powerpoint/2010/main" val="2193829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Slabiny dánského modelu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/>
              <a:t>Velmi náročný na veřejné zdroje (podmínka vysoká zaměstnanost)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Závislost na příznivém ekonomickém vývoji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Hrozby: nepříznivý demografický vývoj, cyklická nezaměstnanost, růst ekonomicky neaktivních – odchod do důchodů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/>
              <a:t>Silný vztah mezi modelem a welfare politikou – omezenost implementace modelu do jiných systémů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chemeClr val="hlink"/>
                </a:solidFill>
              </a:rPr>
              <a:t>Význam pobídek nezaměstnaných k rychlému návratu na trh práce!!!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ED1946"/>
                </a:solidFill>
              </a:rPr>
              <a:t>ZÁVĚR: dánské flexicurity není a nemůže být považováno za ideální řešení problémů ekonomik dalších zemí EU</a:t>
            </a:r>
          </a:p>
        </p:txBody>
      </p:sp>
    </p:spTree>
    <p:extLst>
      <p:ext uri="{BB962C8B-B14F-4D97-AF65-F5344CB8AC3E}">
        <p14:creationId xmlns:p14="http://schemas.microsoft.com/office/powerpoint/2010/main" val="9316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Pilíře flexicurity 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ED1946"/>
                </a:solidFill>
              </a:rPr>
              <a:t>Flexibilní pracovní podmínky</a:t>
            </a:r>
            <a:r>
              <a:rPr lang="cs-CZ" sz="2800" smtClean="0"/>
              <a:t> (složky, trend, ČR)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ED1946"/>
                </a:solidFill>
              </a:rPr>
              <a:t>Komplexní celoživotní vzdělávání</a:t>
            </a:r>
            <a:r>
              <a:rPr lang="cs-CZ" sz="2800" smtClean="0"/>
              <a:t> (prevence u, sociální partneři + stát, součást APZ, ČR – MPSV + MŠMT)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ED1946"/>
                </a:solidFill>
              </a:rPr>
              <a:t>Aktivní politika zaměstnanosti</a:t>
            </a:r>
            <a:r>
              <a:rPr lang="cs-CZ" sz="2800" smtClean="0"/>
              <a:t> (prevence, důraz na vzdělávací a motivační kurzy, participace na APZ jako podmínka příjmu sociální podpory, ČR – podfinancováno – 0,5 x cca 3 % HDP))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ED1946"/>
                </a:solidFill>
              </a:rPr>
              <a:t>Moderní systém sociálního zabezpečení </a:t>
            </a:r>
            <a:r>
              <a:rPr lang="cs-CZ" sz="2800" smtClean="0"/>
              <a:t>(krácení doby příjmu podpory)</a:t>
            </a:r>
          </a:p>
        </p:txBody>
      </p:sp>
    </p:spTree>
    <p:extLst>
      <p:ext uri="{BB962C8B-B14F-4D97-AF65-F5344CB8AC3E}">
        <p14:creationId xmlns:p14="http://schemas.microsoft.com/office/powerpoint/2010/main" val="263601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Sociální modely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5618162" cy="4498975"/>
          </a:xfrm>
          <a:noFill/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130550" y="2278063"/>
            <a:ext cx="2305050" cy="208756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ED1946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435600" y="3500438"/>
            <a:ext cx="792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435600" y="3789363"/>
            <a:ext cx="1439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ED1946"/>
                </a:solidFill>
              </a:rPr>
              <a:t>Model FLEXICURITY</a:t>
            </a: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2987675" y="3933825"/>
            <a:ext cx="2305050" cy="2087563"/>
          </a:xfrm>
          <a:prstGeom prst="ellips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ED1946"/>
              </a:solidFill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292725" y="5157788"/>
            <a:ext cx="792163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00788" y="5287963"/>
            <a:ext cx="1439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400" b="1">
                <a:solidFill>
                  <a:srgbClr val="333399"/>
                </a:solidFill>
              </a:rPr>
              <a:t>Flexibilita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948488" y="3581400"/>
            <a:ext cx="20161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</a:rPr>
              <a:t>Flexibilita + ochrana pro zaměstnance i zaměstnavatele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08625" y="1700213"/>
            <a:ext cx="3455988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10000"/>
              </a:spcBef>
              <a:spcAft>
                <a:spcPct val="0"/>
              </a:spcAft>
            </a:pPr>
            <a:r>
              <a:rPr lang="cs-CZ" sz="1200">
                <a:solidFill>
                  <a:srgbClr val="009999"/>
                </a:solidFill>
              </a:rPr>
              <a:t>Nástroje: 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cs-CZ" sz="1200">
                <a:solidFill>
                  <a:srgbClr val="009999"/>
                </a:solidFill>
              </a:rPr>
              <a:t> alternativní formy zaměstnání, 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cs-CZ" sz="1200">
                <a:solidFill>
                  <a:srgbClr val="009999"/>
                </a:solidFill>
              </a:rPr>
              <a:t> volná regulace náboru a propouštění, 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cs-CZ" sz="1200">
                <a:solidFill>
                  <a:srgbClr val="009999"/>
                </a:solidFill>
              </a:rPr>
              <a:t> cílené a efekt. rekvalifikace, </a:t>
            </a:r>
          </a:p>
          <a:p>
            <a:pPr eaLnBrk="1" fontAlgn="base" hangingPunct="1">
              <a:spcBef>
                <a:spcPct val="10000"/>
              </a:spcBef>
              <a:spcAft>
                <a:spcPct val="0"/>
              </a:spcAft>
              <a:buFontTx/>
              <a:buChar char="•"/>
            </a:pPr>
            <a:r>
              <a:rPr lang="cs-CZ" sz="1200">
                <a:solidFill>
                  <a:srgbClr val="009999"/>
                </a:solidFill>
              </a:rPr>
              <a:t> podpora v nezaměstnanosti</a:t>
            </a:r>
            <a:r>
              <a:rPr lang="cs-CZ">
                <a:solidFill>
                  <a:srgbClr val="0099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58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20763"/>
            <a:ext cx="878522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23850" y="5949950"/>
            <a:ext cx="8351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Ukazatele: přísnost legislativy, výdaje na PZ, % populace CŽV, daňové zatížení</a:t>
            </a:r>
          </a:p>
        </p:txBody>
      </p:sp>
    </p:spTree>
    <p:extLst>
      <p:ext uri="{BB962C8B-B14F-4D97-AF65-F5344CB8AC3E}">
        <p14:creationId xmlns:p14="http://schemas.microsoft.com/office/powerpoint/2010/main" val="231387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Mezinárodní srovnání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Široce definované – těžko měřitelné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Index </a:t>
            </a:r>
            <a:r>
              <a:rPr lang="cs-CZ" dirty="0" err="1" smtClean="0"/>
              <a:t>flexicurity</a:t>
            </a:r>
            <a:r>
              <a:rPr lang="cs-CZ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Andranik</a:t>
            </a:r>
            <a:r>
              <a:rPr lang="cs-CZ" sz="2000" dirty="0" smtClean="0"/>
              <a:t> </a:t>
            </a:r>
            <a:r>
              <a:rPr lang="cs-CZ" sz="2000" dirty="0" err="1" smtClean="0"/>
              <a:t>Tangian</a:t>
            </a:r>
            <a:r>
              <a:rPr lang="cs-CZ" sz="2000" dirty="0" smtClean="0"/>
              <a:t>, 2004)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i="1" dirty="0" smtClean="0"/>
              <a:t>	</a:t>
            </a:r>
            <a:r>
              <a:rPr lang="cs-CZ" sz="2400" i="1" dirty="0" smtClean="0"/>
              <a:t>„zaměstnanost a sociální ochrana pracovníků v atypických formách zaměstnání, které se liší od standardního pracovního poměru na dobu neurčitou a plný úvazek“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Kategorie: jistota pro zaměstnané na plný úvazek, částečný úvazek a kategorie celková míra jistoty)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err="1" smtClean="0"/>
              <a:t>Flexicurita</a:t>
            </a:r>
            <a:r>
              <a:rPr lang="cs-CZ" sz="2400" i="1" dirty="0" smtClean="0"/>
              <a:t> - Holandsko x Portugalsko, ČR a VB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i="1" dirty="0" smtClean="0"/>
              <a:t>Míra ochrany a jistoty zaměstnanců – Švédsko a Dánsko x VB</a:t>
            </a:r>
          </a:p>
        </p:txBody>
      </p:sp>
    </p:spTree>
    <p:extLst>
      <p:ext uri="{BB962C8B-B14F-4D97-AF65-F5344CB8AC3E}">
        <p14:creationId xmlns:p14="http://schemas.microsoft.com/office/powerpoint/2010/main" val="2300413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Nestandardní pracovní úvazky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600" smtClean="0"/>
              <a:t>Baklíková (2010)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Flexibilita a jistota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Jistota: jistota zaměstnanosti, jistota pracovního místa, jistota příjmu a jistota harmonizace pracovního a osobního života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Srovnání zkrácených (práce na zkrácený úvazek, práce na smlouvu na dobu určitou) a plných úvazků</a:t>
            </a:r>
          </a:p>
          <a:p>
            <a:pPr eaLnBrk="1" hangingPunct="1">
              <a:lnSpc>
                <a:spcPct val="80000"/>
              </a:lnSpc>
            </a:pPr>
            <a:endParaRPr 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sz="2000" smtClean="0"/>
              <a:t>ČR – zkrácené úvazky 5,5 %, dočasné úvazky 6,7 % x EU27 18 %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smtClean="0">
              <a:solidFill>
                <a:srgbClr val="ED194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>
                <a:solidFill>
                  <a:srgbClr val="ED1946"/>
                </a:solidFill>
              </a:rPr>
              <a:t>Nevýhody: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(vysoké fixní náklady na zaměstnance a nároky na administrativu)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smtClean="0"/>
              <a:t>(nižší mzdy, nejistota práce)</a:t>
            </a:r>
          </a:p>
        </p:txBody>
      </p:sp>
    </p:spTree>
    <p:extLst>
      <p:ext uri="{BB962C8B-B14F-4D97-AF65-F5344CB8AC3E}">
        <p14:creationId xmlns:p14="http://schemas.microsoft.com/office/powerpoint/2010/main" val="374526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404813"/>
            <a:ext cx="7451725" cy="6100762"/>
          </a:xfrm>
          <a:noFill/>
        </p:spPr>
      </p:pic>
    </p:spTree>
    <p:extLst>
      <p:ext uri="{BB962C8B-B14F-4D97-AF65-F5344CB8AC3E}">
        <p14:creationId xmlns:p14="http://schemas.microsoft.com/office/powerpoint/2010/main" val="1848805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585788"/>
            <a:ext cx="7419975" cy="56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7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Kdo pracuje na ZPU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4, 9 % v roce 2008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(z toho 74 % žen a 26 % mužů)</a:t>
            </a:r>
          </a:p>
          <a:p>
            <a:pPr eaLnBrk="1" hangingPunct="1"/>
            <a:r>
              <a:rPr lang="cs-CZ" dirty="0" smtClean="0"/>
              <a:t>5,5 % žen má práci na zkrácený úvazek,</a:t>
            </a:r>
          </a:p>
          <a:p>
            <a:pPr eaLnBrk="1" hangingPunct="1"/>
            <a:r>
              <a:rPr lang="cs-CZ" dirty="0" smtClean="0"/>
              <a:t> 2,2 % mužů</a:t>
            </a:r>
          </a:p>
        </p:txBody>
      </p:sp>
    </p:spTree>
    <p:extLst>
      <p:ext uri="{BB962C8B-B14F-4D97-AF65-F5344CB8AC3E}">
        <p14:creationId xmlns:p14="http://schemas.microsoft.com/office/powerpoint/2010/main" val="99147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561263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013325"/>
            <a:ext cx="65532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5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Na úvod…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Přesun od </a:t>
            </a:r>
            <a:r>
              <a:rPr lang="cs-CZ" dirty="0" err="1" smtClean="0"/>
              <a:t>welfare</a:t>
            </a:r>
            <a:r>
              <a:rPr lang="cs-CZ" dirty="0" smtClean="0"/>
              <a:t> k </a:t>
            </a:r>
            <a:r>
              <a:rPr lang="cs-CZ" dirty="0" err="1" smtClean="0"/>
              <a:t>workfare</a:t>
            </a:r>
            <a:endParaRPr lang="cs-CZ" dirty="0" smtClean="0"/>
          </a:p>
          <a:p>
            <a:pPr eaLnBrk="1" hangingPunct="1"/>
            <a:r>
              <a:rPr lang="cs-CZ" dirty="0" err="1" smtClean="0"/>
              <a:t>Flexicurity</a:t>
            </a:r>
            <a:r>
              <a:rPr lang="cs-CZ" dirty="0" smtClean="0"/>
              <a:t> další „nový“ směr politiky zaměstnanosti </a:t>
            </a:r>
            <a:r>
              <a:rPr lang="cs-CZ" sz="2000" dirty="0" smtClean="0"/>
              <a:t>(administrativní opatření nutící jednotlivé nezaměstnané být aktivní)</a:t>
            </a:r>
          </a:p>
          <a:p>
            <a:pPr eaLnBrk="1" hangingPunct="1"/>
            <a:r>
              <a:rPr lang="cs-CZ" dirty="0" smtClean="0">
                <a:solidFill>
                  <a:srgbClr val="ED1946"/>
                </a:solidFill>
              </a:rPr>
              <a:t>Co mají společného? – odpověď na aktuální výzvy..</a:t>
            </a:r>
          </a:p>
          <a:p>
            <a:pPr eaLnBrk="1" hangingPunct="1"/>
            <a:r>
              <a:rPr lang="cs-CZ" dirty="0" smtClean="0">
                <a:solidFill>
                  <a:srgbClr val="ED1946"/>
                </a:solidFill>
              </a:rPr>
              <a:t>FLEXICURITA = </a:t>
            </a:r>
            <a:r>
              <a:rPr lang="cs-CZ" dirty="0" err="1" smtClean="0">
                <a:solidFill>
                  <a:srgbClr val="ED1946"/>
                </a:solidFill>
              </a:rPr>
              <a:t>flexible</a:t>
            </a:r>
            <a:r>
              <a:rPr lang="cs-CZ" dirty="0" smtClean="0">
                <a:solidFill>
                  <a:srgbClr val="ED1946"/>
                </a:solidFill>
              </a:rPr>
              <a:t> + </a:t>
            </a:r>
            <a:r>
              <a:rPr lang="cs-CZ" dirty="0" err="1" smtClean="0">
                <a:solidFill>
                  <a:srgbClr val="ED1946"/>
                </a:solidFill>
              </a:rPr>
              <a:t>security</a:t>
            </a:r>
            <a:endParaRPr lang="cs-CZ" dirty="0" smtClean="0">
              <a:solidFill>
                <a:srgbClr val="ED19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1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Práce na dobu určitou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74750"/>
            <a:ext cx="7127875" cy="5545138"/>
          </a:xfrm>
          <a:noFill/>
        </p:spPr>
      </p:pic>
    </p:spTree>
    <p:extLst>
      <p:ext uri="{BB962C8B-B14F-4D97-AF65-F5344CB8AC3E}">
        <p14:creationId xmlns:p14="http://schemas.microsoft.com/office/powerpoint/2010/main" val="603509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Kvalita práce na zkrácený úvazek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	</a:t>
            </a:r>
          </a:p>
          <a:p>
            <a:pPr eaLnBrk="1" hangingPunct="1">
              <a:buFontTx/>
              <a:buNone/>
            </a:pPr>
            <a:r>
              <a:rPr lang="cs-CZ" smtClean="0"/>
              <a:t>	</a:t>
            </a:r>
            <a:r>
              <a:rPr lang="cs-CZ" i="1" smtClean="0"/>
              <a:t>„Práce na zkrácený pracovní úvazek vyžaduje víceméně stejné nároky na učení se novým věcem, nicméně své možnosti povýšení hodnotí pracovníci hůře než lidé ve standardních typech úvazků“</a:t>
            </a:r>
            <a:r>
              <a:rPr lang="cs-CZ" smtClean="0"/>
              <a:t> </a:t>
            </a:r>
          </a:p>
          <a:p>
            <a:pPr eaLnBrk="1" hangingPunct="1">
              <a:buFontTx/>
              <a:buNone/>
            </a:pPr>
            <a:r>
              <a:rPr lang="cs-CZ" smtClean="0"/>
              <a:t>(Evropský sociální výzkum, ESS 2004)</a:t>
            </a:r>
          </a:p>
        </p:txBody>
      </p:sp>
    </p:spTree>
    <p:extLst>
      <p:ext uri="{BB962C8B-B14F-4D97-AF65-F5344CB8AC3E}">
        <p14:creationId xmlns:p14="http://schemas.microsoft.com/office/powerpoint/2010/main" val="58905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Jistota pracovního místa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Index ochrany zaměstnání (22 aspektů – výpovědní doba, odstupné, zkušební doba, apod. )</a:t>
            </a:r>
          </a:p>
          <a:p>
            <a:pPr eaLnBrk="1" hangingPunct="1"/>
            <a:r>
              <a:rPr lang="cs-CZ" smtClean="0"/>
              <a:t>ČR – průměrná hodnota</a:t>
            </a:r>
          </a:p>
          <a:p>
            <a:pPr eaLnBrk="1" hangingPunct="1"/>
            <a:r>
              <a:rPr lang="cs-CZ" smtClean="0"/>
              <a:t>Vliv vymahatelnosti práva – využití špatných podmínek na trhu práce!</a:t>
            </a:r>
          </a:p>
        </p:txBody>
      </p:sp>
    </p:spTree>
    <p:extLst>
      <p:ext uri="{BB962C8B-B14F-4D97-AF65-F5344CB8AC3E}">
        <p14:creationId xmlns:p14="http://schemas.microsoft.com/office/powerpoint/2010/main" val="124635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2575"/>
            <a:ext cx="8424862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087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22825" cy="6858000"/>
          </a:xfrm>
          <a:noFill/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292725" y="1196975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Míra subjektivní jistoty práce v zemích EU</a:t>
            </a:r>
          </a:p>
        </p:txBody>
      </p:sp>
    </p:spTree>
    <p:extLst>
      <p:ext uri="{BB962C8B-B14F-4D97-AF65-F5344CB8AC3E}">
        <p14:creationId xmlns:p14="http://schemas.microsoft.com/office/powerpoint/2010/main" val="307144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Flexibilita nestandadrních pracovních vztahů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	</a:t>
            </a:r>
            <a:r>
              <a:rPr lang="cs-CZ" sz="2800" i="1" smtClean="0"/>
              <a:t>„Z výsledků hodnocení pracovně-právní legislativy se ukazuje víceméně rovné postavení flexibilních a standardních forem zaměstnání. Problém se však jeví ve vymahatelnosti pracovního práva, jež je snížena neexistencí pracovních soudů, nízkou účastí v odborech a mírou marginalizace trhu práce. Subjektivní pocit jistoty práce je v Česku obecně velmi nízký. Analýza ukázala, že menší pocit jistoty práce u zaměstnaných s pracovní smlouvou s omezenou platností.“</a:t>
            </a:r>
            <a:r>
              <a:rPr lang="cs-CZ" sz="2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smtClean="0"/>
              <a:t>(Baklíková, 2010)</a:t>
            </a:r>
          </a:p>
        </p:txBody>
      </p:sp>
    </p:spTree>
    <p:extLst>
      <p:ext uri="{BB962C8B-B14F-4D97-AF65-F5344CB8AC3E}">
        <p14:creationId xmlns:p14="http://schemas.microsoft.com/office/powerpoint/2010/main" val="133126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Jistota zaměstnání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APZ + CŽV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05038"/>
            <a:ext cx="4784725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048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964612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5589588"/>
            <a:ext cx="7559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</a:rPr>
              <a:t>Z hlediska jistoty zaměstnanosti neshledán rozdíl mezi standartními a nestandardními pracovními úvazky. </a:t>
            </a:r>
          </a:p>
        </p:txBody>
      </p:sp>
    </p:spTree>
    <p:extLst>
      <p:ext uri="{BB962C8B-B14F-4D97-AF65-F5344CB8AC3E}">
        <p14:creationId xmlns:p14="http://schemas.microsoft.com/office/powerpoint/2010/main" val="308370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Jistota příjmu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PPZ (dávky v nemoci a odchodu do důchodu)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496887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4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350"/>
            <a:ext cx="4827588" cy="3725863"/>
          </a:xfrm>
          <a:noFill/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840038"/>
            <a:ext cx="5043487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8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dirty="0" smtClean="0"/>
              <a:t>Flexibilita jednotlivých pracovních trhů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dirty="0" smtClean="0"/>
              <a:t>Flexibilitu trhu práce lze podle </a:t>
            </a:r>
            <a:r>
              <a:rPr lang="cs-CZ" sz="1800" dirty="0" err="1" smtClean="0"/>
              <a:t>Standinga</a:t>
            </a:r>
            <a:r>
              <a:rPr lang="cs-CZ" sz="1800" dirty="0" smtClean="0"/>
              <a:t> (1999) definovat jako: </a:t>
            </a:r>
            <a:r>
              <a:rPr lang="cs-CZ" sz="1800" i="1" dirty="0" smtClean="0"/>
              <a:t>“rozsah a rychlost adaptace na tržní změny”</a:t>
            </a:r>
            <a:r>
              <a:rPr lang="cs-CZ" sz="1800" dirty="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ED1946"/>
                </a:solidFill>
              </a:rPr>
              <a:t>Vnější numerická flexibilita (</a:t>
            </a:r>
            <a:r>
              <a:rPr lang="cs-CZ" sz="1600" dirty="0" err="1" smtClean="0">
                <a:solidFill>
                  <a:srgbClr val="ED1946"/>
                </a:solidFill>
              </a:rPr>
              <a:t>VněNF</a:t>
            </a:r>
            <a:r>
              <a:rPr lang="cs-CZ" sz="1600" dirty="0" smtClean="0">
                <a:solidFill>
                  <a:srgbClr val="ED1946"/>
                </a:solidFill>
              </a:rPr>
              <a:t>)</a:t>
            </a:r>
            <a:r>
              <a:rPr lang="cs-CZ" sz="1600" dirty="0" smtClean="0"/>
              <a:t> – flexibilita podmínek zaměstnávání (propouštění, najímání standardních a flexibilních zaměstnanců), měřena pomocí Indexu ochrany zaměstnání (OECD), popřípadě indexu rigidity zaměstnání </a:t>
            </a:r>
            <a:r>
              <a:rPr lang="en-US" sz="1600" dirty="0" smtClean="0"/>
              <a:t>;</a:t>
            </a:r>
            <a:endParaRPr lang="cs-CZ" sz="1600" dirty="0" smtClean="0"/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ED1946"/>
                </a:solidFill>
              </a:rPr>
              <a:t>Vnitřní numerická flexibilita (</a:t>
            </a:r>
            <a:r>
              <a:rPr lang="cs-CZ" sz="1600" dirty="0" err="1" smtClean="0">
                <a:solidFill>
                  <a:srgbClr val="ED1946"/>
                </a:solidFill>
              </a:rPr>
              <a:t>VniNF</a:t>
            </a:r>
            <a:r>
              <a:rPr lang="cs-CZ" sz="1600" dirty="0" smtClean="0">
                <a:solidFill>
                  <a:srgbClr val="ED1946"/>
                </a:solidFill>
              </a:rPr>
              <a:t>)</a:t>
            </a:r>
            <a:r>
              <a:rPr lang="cs-CZ" sz="1600" dirty="0" smtClean="0"/>
              <a:t> – míra schopnosti a rychlosti adaptace se na tržní podmínky (flexibilita zaměstnanců a zaměstnavatelů v organizaci práce, a pracovní doby zaměstnanců) – nástroje legislativně upravené flexibilní formy organizace práce a pracovní doby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ED1946"/>
                </a:solidFill>
              </a:rPr>
              <a:t>Funkční flexibilita</a:t>
            </a:r>
            <a:r>
              <a:rPr lang="cs-CZ" sz="1600" dirty="0" smtClean="0"/>
              <a:t> – míra adaptability podniků na tržní změny – nástroje vzdělávací zařízení, APZ, mobilita zaměstnanců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ED1946"/>
                </a:solidFill>
              </a:rPr>
              <a:t>Flexibilita pracovních nákladů</a:t>
            </a:r>
            <a:r>
              <a:rPr lang="cs-CZ" sz="1600" dirty="0" smtClean="0"/>
              <a:t> – výrazná diferenciace mezi jednotlivými státy – faktory: daňové zatížení pracovní síly, úroveň průměrných mezd, struktura a kvalita pracovních, investiční pobídky, apod. 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ED1946"/>
                </a:solidFill>
              </a:rPr>
              <a:t>Mzdová flexibilita</a:t>
            </a:r>
            <a:r>
              <a:rPr lang="cs-CZ" sz="1600" dirty="0" smtClean="0"/>
              <a:t> – souvisí s flexibilitou pracovních nákladů a odlišnostmi uvnitř trhu práce konkrétní země (odlišnosti mezi jednotlivými profesemi, obory, odvětvími)</a:t>
            </a:r>
          </a:p>
          <a:p>
            <a:pPr eaLnBrk="1" hangingPunct="1">
              <a:lnSpc>
                <a:spcPct val="80000"/>
              </a:lnSpc>
            </a:pPr>
            <a:r>
              <a:rPr lang="cs-CZ" sz="1600" dirty="0" smtClean="0">
                <a:solidFill>
                  <a:srgbClr val="FF0000"/>
                </a:solidFill>
              </a:rPr>
              <a:t>Flexibilita profesní struktury</a:t>
            </a:r>
          </a:p>
        </p:txBody>
      </p:sp>
    </p:spTree>
    <p:extLst>
      <p:ext uri="{BB962C8B-B14F-4D97-AF65-F5344CB8AC3E}">
        <p14:creationId xmlns:p14="http://schemas.microsoft.com/office/powerpoint/2010/main" val="223866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Překvapení!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6988"/>
            <a:ext cx="9082088" cy="55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449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Harmonizace pracovního a rodinného života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Faktor – výše rodičovského příspěvku</a:t>
            </a:r>
          </a:p>
          <a:p>
            <a:pPr eaLnBrk="1" hangingPunct="1"/>
            <a:r>
              <a:rPr lang="cs-CZ" smtClean="0"/>
              <a:t>% denního vyměřovacího základu</a:t>
            </a:r>
          </a:p>
          <a:p>
            <a:pPr eaLnBrk="1" hangingPunct="1"/>
            <a:r>
              <a:rPr lang="cs-CZ" smtClean="0"/>
              <a:t>Dostupnost zařízení pro předškolní děti. </a:t>
            </a:r>
          </a:p>
          <a:p>
            <a:pPr eaLnBrk="1" hangingPunct="1"/>
            <a:r>
              <a:rPr lang="cs-CZ" smtClean="0"/>
              <a:t>Málo pobídkový!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76700"/>
            <a:ext cx="6599237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782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74274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Politické nástroje flexicurity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856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Vliv nových forem zaměstnávání  na vývoj pracovního práva EU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PP – propracovaný rámec ve všech zemích EU, flexibilní pracovní kontrakty jsou spojeny s nižší ochranou, snaha EU jednotněji regulovat formy zaměstnávání není příliš  efektivní</a:t>
            </a:r>
          </a:p>
          <a:p>
            <a:r>
              <a:rPr lang="cs-CZ" sz="2000" dirty="0" smtClean="0"/>
              <a:t>Subdodavatelské pracovní vztahy jsou běžně využívány napříč zeměmi  EU jako forma výkonu  ekonomické činnosti</a:t>
            </a:r>
          </a:p>
          <a:p>
            <a:r>
              <a:rPr lang="cs-CZ" sz="2000" dirty="0" smtClean="0"/>
              <a:t>Směrnice o vysílání pracovníků – problematická vymahatelnost této směrnice</a:t>
            </a:r>
          </a:p>
          <a:p>
            <a:r>
              <a:rPr lang="cs-CZ" sz="2000" dirty="0" smtClean="0"/>
              <a:t>Pracovní smlouvy na dobu určitou – harmonizace díky přijaté evropské směrnici stanovující základní pravidla zaměstnávání  na dobu určitou</a:t>
            </a:r>
          </a:p>
          <a:p>
            <a:r>
              <a:rPr lang="cs-CZ" sz="2000" dirty="0" smtClean="0"/>
              <a:t>Dočasné zaměstnávání  prostřednictvím agentur práce: definováno jako trojstranný pracovní vztah: v praxi nejsou stejně zajištěni jako kmenoví zaměstnanci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3674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rgbClr val="000000"/>
                </a:solidFill>
              </a:rPr>
              <a:t>Vliv nových forem zaměstnávání  na vývoj pracovního práva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Částečné pracovní </a:t>
            </a:r>
            <a:r>
              <a:rPr lang="cs-CZ" sz="2400" dirty="0"/>
              <a:t>ú</a:t>
            </a:r>
            <a:r>
              <a:rPr lang="cs-CZ" sz="2400" dirty="0" smtClean="0"/>
              <a:t>vazky </a:t>
            </a:r>
            <a:r>
              <a:rPr lang="cs-CZ" sz="2400" dirty="0" smtClean="0"/>
              <a:t>+  zaměstnávání na dobu určitou – regulovány ve všech zemích EU (stejné zacházení se zaměstnanci)</a:t>
            </a:r>
          </a:p>
          <a:p>
            <a:r>
              <a:rPr lang="cs-CZ" sz="2400" dirty="0" smtClean="0"/>
              <a:t>Právní regulace práce z domova má v zemích EU dlouhou tradici (</a:t>
            </a:r>
            <a:r>
              <a:rPr lang="cs-CZ" sz="2400" dirty="0" err="1" smtClean="0"/>
              <a:t>teleworking</a:t>
            </a:r>
            <a:r>
              <a:rPr lang="cs-CZ" sz="2400" dirty="0" smtClean="0"/>
              <a:t>: regulován pouze v části zemí EU díky rámcové dohodě z roku 2002)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75740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Modely vývoje PP podle míry flexibility pracovních smluvních vztahů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>
                <a:solidFill>
                  <a:srgbClr val="FF0000"/>
                </a:solidFill>
              </a:rPr>
              <a:t>Standardní model zaměstnávání </a:t>
            </a:r>
            <a:r>
              <a:rPr lang="cs-CZ" sz="1800" dirty="0" smtClean="0"/>
              <a:t>(pracovní smlouvy na dobu neurčitou a plný pracovní úvazek – Dánsko, Finsko, Švédsko, Lotyšsko, Litva, Kypr)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Model extrémní flexibility zaměstnávání </a:t>
            </a:r>
            <a:r>
              <a:rPr lang="cs-CZ" sz="1800" dirty="0" smtClean="0"/>
              <a:t>(samostatná výdělečná činnost a nelegální způsoby zaměstnávání – Bulharsko, Rumunsko, Řecko)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Model umírněné flexibility zaměstnávání </a:t>
            </a:r>
            <a:r>
              <a:rPr lang="cs-CZ" sz="1800" dirty="0" smtClean="0"/>
              <a:t>(flexibilní formy zaměstnání jsou pouze v umírněné podobě – Rakousko, ČR, </a:t>
            </a:r>
            <a:r>
              <a:rPr lang="cs-CZ" sz="1800" dirty="0" err="1" smtClean="0"/>
              <a:t>Itále</a:t>
            </a:r>
            <a:r>
              <a:rPr lang="cs-CZ" sz="1800" dirty="0" smtClean="0"/>
              <a:t>, </a:t>
            </a:r>
            <a:r>
              <a:rPr lang="cs-CZ" sz="1800" dirty="0" err="1" smtClean="0"/>
              <a:t>Madarsko</a:t>
            </a:r>
            <a:r>
              <a:rPr lang="cs-CZ" sz="1800" dirty="0" smtClean="0"/>
              <a:t>, Slovensko)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Model s vysokým podílem dočasných  forem zaměstnávání </a:t>
            </a:r>
            <a:r>
              <a:rPr lang="cs-CZ" sz="2000" dirty="0" smtClean="0"/>
              <a:t>– </a:t>
            </a:r>
            <a:r>
              <a:rPr lang="cs-CZ" sz="1800" dirty="0" smtClean="0"/>
              <a:t>dočasné formy zaměstnání (Portugalsko, Slovinsko, Španělsko)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Smíšený model s vysokou flexibilitou zaměstnávání  </a:t>
            </a:r>
            <a:r>
              <a:rPr lang="cs-CZ" sz="2000" dirty="0" smtClean="0"/>
              <a:t>- </a:t>
            </a:r>
            <a:r>
              <a:rPr lang="cs-CZ" sz="1800" dirty="0" smtClean="0"/>
              <a:t>více zdrojů flexibility trhu práce, flexibilní pracovní kontrakty (Belgie, Francie, Německo, Irsko, Polsko, Nizozemí, VB)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6629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713"/>
            <a:ext cx="7848600" cy="65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36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3838"/>
            <a:ext cx="720090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73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Pro a proti posilování </a:t>
            </a:r>
            <a:r>
              <a:rPr lang="cs-CZ" sz="3200" b="1" dirty="0" err="1" smtClean="0"/>
              <a:t>flexicurity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+ přílišná regulace pracovního trhu má za následek růst U</a:t>
            </a:r>
          </a:p>
          <a:p>
            <a:pPr marL="0" indent="0">
              <a:buNone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Pro úspěšný vývoj  ukazatelů práce je rozhodující forma  nastavení určitých širších makroekonomických a sociálních politik + efektivní nástroje APZ (zvyšování kvality LK se zaměřením na </a:t>
            </a:r>
            <a:r>
              <a:rPr lang="cs-CZ" sz="2400" dirty="0" err="1" smtClean="0"/>
              <a:t>nízkokvalifikované</a:t>
            </a:r>
            <a:r>
              <a:rPr lang="cs-CZ" sz="2400" dirty="0" smtClean="0"/>
              <a:t> a nízkopříjmové)</a:t>
            </a:r>
          </a:p>
          <a:p>
            <a:pPr>
              <a:buFontTx/>
              <a:buChar char="-"/>
            </a:pPr>
            <a:r>
              <a:rPr lang="cs-CZ" sz="2000" i="1" dirty="0" smtClean="0"/>
              <a:t>Nekolová (2008) – bez ekonomických a politických ochranných opatření se zvyšuje pracovní nejistota: nejistota z možné ztráty zaměstnání a z délky trvání U</a:t>
            </a:r>
          </a:p>
          <a:p>
            <a:pPr>
              <a:buFontTx/>
              <a:buChar char="-"/>
            </a:pPr>
            <a:r>
              <a:rPr lang="cs-CZ" sz="2000" i="1" dirty="0" smtClean="0"/>
              <a:t>Pracovní nejistota tzv. bílých límečků v 90. letech 20. století (do té doby pouze nejistota modrých límečků)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3864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Ochrana na trhu práce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000" dirty="0" smtClean="0"/>
              <a:t>Podle </a:t>
            </a:r>
            <a:r>
              <a:rPr lang="cs-CZ" sz="2000" dirty="0" err="1" smtClean="0"/>
              <a:t>Standinga</a:t>
            </a:r>
            <a:r>
              <a:rPr lang="cs-CZ" sz="2000" dirty="0" smtClean="0"/>
              <a:t> (1999) lze ochranu trhu práce definovat jako: </a:t>
            </a:r>
            <a:r>
              <a:rPr lang="cs-CZ" sz="2000" i="1" dirty="0" smtClean="0"/>
              <a:t>“poskytování legislativních a institucionálních ochranných opatření pracovní síle na trhu práce“</a:t>
            </a:r>
            <a:r>
              <a:rPr lang="cs-CZ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ED1946"/>
                </a:solidFill>
              </a:rPr>
              <a:t>Rozlišit lze šest forem ochrany spojených s pracovním místem: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>
              <a:solidFill>
                <a:srgbClr val="ED194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reprezentační ochrana (dostatečný vliv institucí – odborů)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ochrana příjmu (sociální příjmy nezaměstnaným občanů, OZP, v důchodovém věku, rodičovské dovolené, apod.)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ochrana pracovních míst (procesy propouštění a najímání zaměstnanců).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ochrana zaměstnanosti (APZ, celoživotní vzdělávání)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ochrana reprodukce znalostí a dovedností  (přístup ke zdravotním službám, přístup k primárnímu a sekundárnímu vzdělávání)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/>
              <a:t>• ochrana zdraví a bezpečnosti pracovníků (naplňování, kontrola)..</a:t>
            </a:r>
          </a:p>
        </p:txBody>
      </p:sp>
    </p:spTree>
    <p:extLst>
      <p:ext uri="{BB962C8B-B14F-4D97-AF65-F5344CB8AC3E}">
        <p14:creationId xmlns:p14="http://schemas.microsoft.com/office/powerpoint/2010/main" val="293138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 </a:t>
            </a:r>
            <a:r>
              <a:rPr lang="cs-CZ" dirty="0" err="1" smtClean="0"/>
              <a:t>flexicurity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Představuje strategii, jak zajistit ochranu zaměstnání při vysoce flexibilním TP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sz="2000" i="1" dirty="0" err="1" smtClean="0"/>
              <a:t>flexicurity</a:t>
            </a:r>
            <a:r>
              <a:rPr lang="cs-CZ" sz="2000" i="1" dirty="0" smtClean="0"/>
              <a:t> je politická strategie záměrně usilující současně o dosažení flexibilního pracovního trhu, organizace práce na pracovních vztahů na jedné straně, a jistot a sociálního zabezpečení, především pro rizikové skupiny a na externím trhu práce, na straně druhé (</a:t>
            </a:r>
            <a:r>
              <a:rPr lang="cs-CZ" sz="2000" i="1" dirty="0" err="1" smtClean="0"/>
              <a:t>Wilthagen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Tros</a:t>
            </a:r>
            <a:r>
              <a:rPr lang="cs-CZ" sz="2000" i="1" dirty="0" smtClean="0"/>
              <a:t> 2003)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9027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Dánský model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ED1946"/>
                </a:solidFill>
              </a:rPr>
              <a:t>Zlatý triangl</a:t>
            </a:r>
          </a:p>
          <a:p>
            <a:pPr eaLnBrk="1" hangingPunct="1"/>
            <a:endParaRPr lang="cs-CZ" smtClean="0">
              <a:solidFill>
                <a:srgbClr val="ED1946"/>
              </a:solidFill>
            </a:endParaRPr>
          </a:p>
          <a:p>
            <a:pPr eaLnBrk="1" hangingPunct="1"/>
            <a:endParaRPr lang="cs-CZ" smtClean="0">
              <a:solidFill>
                <a:srgbClr val="ED1946"/>
              </a:solidFill>
            </a:endParaRPr>
          </a:p>
          <a:p>
            <a:pPr eaLnBrk="1" hangingPunct="1"/>
            <a:endParaRPr lang="cs-CZ" smtClean="0">
              <a:solidFill>
                <a:srgbClr val="ED1946"/>
              </a:solidFill>
            </a:endParaRPr>
          </a:p>
          <a:p>
            <a:pPr eaLnBrk="1" hangingPunct="1"/>
            <a:endParaRPr lang="cs-CZ" smtClean="0">
              <a:solidFill>
                <a:srgbClr val="ED1946"/>
              </a:solidFill>
            </a:endParaRPr>
          </a:p>
          <a:p>
            <a:pPr eaLnBrk="1" hangingPunct="1"/>
            <a:endParaRPr lang="cs-CZ" smtClean="0">
              <a:solidFill>
                <a:srgbClr val="ED1946"/>
              </a:solidFill>
            </a:endParaRPr>
          </a:p>
          <a:p>
            <a:pPr eaLnBrk="1" hangingPunct="1"/>
            <a:r>
              <a:rPr lang="cs-CZ" smtClean="0">
                <a:solidFill>
                  <a:srgbClr val="ED1946"/>
                </a:solidFill>
              </a:rPr>
              <a:t>Recept na úspěch?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651125"/>
            <a:ext cx="91011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3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Prvky dánského modelu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z="2800" dirty="0" smtClean="0"/>
          </a:p>
          <a:p>
            <a:pPr eaLnBrk="1" hangingPunct="1"/>
            <a:r>
              <a:rPr lang="cs-CZ" sz="2800" dirty="0" smtClean="0"/>
              <a:t>Vysoká úroveň vnější flexibility (flexibilní podmínky zaměstnávání)</a:t>
            </a:r>
          </a:p>
          <a:p>
            <a:pPr eaLnBrk="1" hangingPunct="1"/>
            <a:r>
              <a:rPr lang="cs-CZ" sz="2800" dirty="0" smtClean="0"/>
              <a:t>Relativně štědrý systém sociální ochrany příjmů</a:t>
            </a:r>
          </a:p>
          <a:p>
            <a:pPr eaLnBrk="1" hangingPunct="1"/>
            <a:r>
              <a:rPr lang="cs-CZ" sz="2800" dirty="0" smtClean="0"/>
              <a:t>Extenzivní aktivní politika zaměstnanosti 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cs-CZ" sz="2800" dirty="0" smtClean="0"/>
              <a:t>	</a:t>
            </a:r>
            <a:r>
              <a:rPr lang="cs-CZ" sz="2800" dirty="0" smtClean="0">
                <a:solidFill>
                  <a:schemeClr val="hlink"/>
                </a:solidFill>
              </a:rPr>
              <a:t>(!přítomnost široce rozvinutého sociálního dialogu a zodpovědnost sociálních partnerů na všech úrovních za řešení problémů trhu práce!)</a:t>
            </a:r>
          </a:p>
        </p:txBody>
      </p:sp>
    </p:spTree>
    <p:extLst>
      <p:ext uri="{BB962C8B-B14F-4D97-AF65-F5344CB8AC3E}">
        <p14:creationId xmlns:p14="http://schemas.microsoft.com/office/powerpoint/2010/main" val="3034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Dánský model flexicurity</a:t>
            </a:r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8713" y="1600200"/>
            <a:ext cx="6886575" cy="452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6713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1165</Words>
  <Application>Microsoft Office PowerPoint</Application>
  <PresentationFormat>Předvádění na obrazovce (4:3)</PresentationFormat>
  <Paragraphs>139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Výchozí návrh</vt:lpstr>
      <vt:lpstr>Politika pracovního trhu – (flexicurity)   29.10.2012</vt:lpstr>
      <vt:lpstr>Na úvod…</vt:lpstr>
      <vt:lpstr>Flexibilita jednotlivých pracovních trhů</vt:lpstr>
      <vt:lpstr>Pro a proti posilování flexicurity</vt:lpstr>
      <vt:lpstr>Ochrana na trhu práce</vt:lpstr>
      <vt:lpstr>Koncept flexicurity</vt:lpstr>
      <vt:lpstr>Dánský model </vt:lpstr>
      <vt:lpstr>Prvky dánského modelu</vt:lpstr>
      <vt:lpstr>Dánský model flexicurity</vt:lpstr>
      <vt:lpstr>Slabiny dánského modelu</vt:lpstr>
      <vt:lpstr>Pilíře flexicurity EK</vt:lpstr>
      <vt:lpstr>Sociální modely</vt:lpstr>
      <vt:lpstr>Prezentace aplikace PowerPoint</vt:lpstr>
      <vt:lpstr>Mezinárodní srovnání</vt:lpstr>
      <vt:lpstr>Nestandardní pracovní úvazky</vt:lpstr>
      <vt:lpstr>Prezentace aplikace PowerPoint</vt:lpstr>
      <vt:lpstr>Prezentace aplikace PowerPoint</vt:lpstr>
      <vt:lpstr>Kdo pracuje na ZPU</vt:lpstr>
      <vt:lpstr>Prezentace aplikace PowerPoint</vt:lpstr>
      <vt:lpstr>Práce na dobu určitou</vt:lpstr>
      <vt:lpstr>Kvalita práce na zkrácený úvazek</vt:lpstr>
      <vt:lpstr>Jistota pracovního místa</vt:lpstr>
      <vt:lpstr>Prezentace aplikace PowerPoint</vt:lpstr>
      <vt:lpstr>Prezentace aplikace PowerPoint</vt:lpstr>
      <vt:lpstr>Flexibilita nestandadrních pracovních vztahů</vt:lpstr>
      <vt:lpstr>Jistota zaměstnání</vt:lpstr>
      <vt:lpstr>Prezentace aplikace PowerPoint</vt:lpstr>
      <vt:lpstr>Jistota příjmu</vt:lpstr>
      <vt:lpstr>Prezentace aplikace PowerPoint</vt:lpstr>
      <vt:lpstr>Překvapení!</vt:lpstr>
      <vt:lpstr>Harmonizace pracovního a rodinného života</vt:lpstr>
      <vt:lpstr>Děkuji za pozornost </vt:lpstr>
      <vt:lpstr>Politické nástroje flexicurity</vt:lpstr>
      <vt:lpstr>Vliv nových forem zaměstnávání  na vývoj pracovního práva EU</vt:lpstr>
      <vt:lpstr>Vliv nových forem zaměstnávání  na vývoj pracovního práva EU</vt:lpstr>
      <vt:lpstr>Modely vývoje PP podle míry flexibility pracovních smluvních vztahů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Politika pracovního trhu – (flexicurity)</dc:title>
  <dc:creator>Wildmannova Mirka</dc:creator>
  <cp:lastModifiedBy>Wildmannova Mirka</cp:lastModifiedBy>
  <cp:revision>10</cp:revision>
  <dcterms:created xsi:type="dcterms:W3CDTF">2012-10-28T15:22:05Z</dcterms:created>
  <dcterms:modified xsi:type="dcterms:W3CDTF">2012-10-29T11:23:05Z</dcterms:modified>
</cp:coreProperties>
</file>