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58" r:id="rId3"/>
    <p:sldId id="259" r:id="rId4"/>
    <p:sldId id="296" r:id="rId5"/>
    <p:sldId id="29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3592A-B23A-4974-8A2B-D34D2280FE99}" type="datetimeFigureOut">
              <a:rPr lang="cs-CZ" smtClean="0"/>
              <a:t>19.11.2012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21EBB-8894-484D-BB26-770C9FC04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96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6A84521-D451-4CE6-8FE9-05FF8C6F3805}" type="slidenum">
              <a:rPr lang="en-GB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GB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EA3C478-6C6E-4B6B-AF87-40194150B756}" type="slidenum">
              <a:rPr lang="en-GB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GB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675663C-00E3-4BF7-8C71-EFF02D98124F}" type="slidenum">
              <a:rPr lang="en-GB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GB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13A24B8-117B-4FE5-9E92-5BCFAD65BBFF}" type="slidenum">
              <a:rPr lang="en-GB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GB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75EDC7-6455-4D56-9E4A-4515F68A11E7}" type="slidenum">
              <a:rPr lang="en-GB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GB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69D2A23-0968-4532-989C-4373D069BD5F}" type="slidenum">
              <a:rPr lang="en-GB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GB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B03EF7-3F96-423C-AF99-6E410EEEF257}" type="slidenum">
              <a:rPr lang="en-GB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GB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5638955-8AAC-4C9F-A504-A4CCE9911679}" type="slidenum">
              <a:rPr lang="en-GB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GB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E992670-13B5-4ED5-94C3-7E56704E81A2}" type="slidenum">
              <a:rPr lang="en-GB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GB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B895AC6-4837-4238-B299-9629650AD67A}" type="slidenum">
              <a:rPr lang="en-GB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GB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ABD9598-9710-4681-B505-6552EB5E3E23}" type="slidenum">
              <a:rPr lang="en-GB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GB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40D1798-DEC5-49AD-B93A-07019F4B69D9}" type="slidenum">
              <a:rPr lang="en-GB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GB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5D4CBF8-C28A-4680-86CE-25A4E7E9CFB7}" type="slidenum">
              <a:rPr lang="en-GB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GB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64413B4-317D-4E71-89CC-B70CEECD1C6A}" type="slidenum">
              <a:rPr lang="en-GB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GB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9ED480C-AD0D-434C-99E8-08F7DC6A2A8D}" type="slidenum">
              <a:rPr lang="en-GB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GB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37630-C6E6-4A7C-A23D-C6569736A27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8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39B07-358F-483C-ACB5-6C8ABECD9AA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3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31F01-461D-4BFB-94BB-1A5BEAC6D4A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D5675-4E35-44E3-8CB6-67858AFA8C1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7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09889-2A4B-412A-8A92-AF9D02ACF49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1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6AED8-7FC8-45D5-9924-32F5248A415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A72C2-9F85-4026-9203-AA9AECCFC47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2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44AAF-5CEA-4F0A-9F72-2F2AE8E0E73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7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3CA4C-657F-4C72-9C4F-51FD670C7D8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2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1AC8C-AFCE-4CDD-82E0-38C7C459096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9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928B-564E-440C-ADDE-9F482F3F435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7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A8904-349D-4B30-85C5-6EFC73F17441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6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Aktivní politika zaměstnanosti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					</a:t>
            </a:r>
            <a:r>
              <a:rPr lang="cs-CZ" sz="1800" smtClean="0"/>
              <a:t>19.11.2012</a:t>
            </a:r>
          </a:p>
        </p:txBody>
      </p:sp>
    </p:spTree>
    <p:extLst>
      <p:ext uri="{BB962C8B-B14F-4D97-AF65-F5344CB8AC3E}">
        <p14:creationId xmlns:p14="http://schemas.microsoft.com/office/powerpoint/2010/main" val="18958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APZ v krajích</a:t>
            </a: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8964613" cy="4521200"/>
          </a:xfrm>
          <a:noFill/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323850" y="6021388"/>
            <a:ext cx="32400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200">
                <a:solidFill>
                  <a:srgbClr val="000000"/>
                </a:solidFill>
              </a:rPr>
              <a:t>Zdroj: Analýza 2010, MPSV online</a:t>
            </a:r>
          </a:p>
        </p:txBody>
      </p:sp>
    </p:spTree>
    <p:extLst>
      <p:ext uri="{BB962C8B-B14F-4D97-AF65-F5344CB8AC3E}">
        <p14:creationId xmlns:p14="http://schemas.microsoft.com/office/powerpoint/2010/main" val="2399942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APZ v krajích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43138"/>
            <a:ext cx="9144000" cy="3238500"/>
          </a:xfrm>
          <a:noFill/>
        </p:spPr>
      </p:pic>
    </p:spTree>
    <p:extLst>
      <p:ext uri="{BB962C8B-B14F-4D97-AF65-F5344CB8AC3E}">
        <p14:creationId xmlns:p14="http://schemas.microsoft.com/office/powerpoint/2010/main" val="1022099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/>
            <a:r>
              <a:rPr lang="cs-CZ" smtClean="0"/>
              <a:t>Rekvalifikace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000" i="1" smtClean="0"/>
              <a:t>Rekvalifikací se rozumí získání nové kvalifikace a zvýšení, rozšíření nebo prohloubení dosavadní kvalifikace, včetně jejího udržování nebo obnovování</a:t>
            </a:r>
            <a:r>
              <a:rPr lang="cs-CZ" sz="2000" smtClean="0"/>
              <a:t>. (§ 108)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Dohoda mezi uchazečem a ÚP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Akreditace MŠMT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Specifická rekvalifikace (používány nejčastěji – zaměření na konkrétní výkon pracovního místa)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Nespecifická rekvalifikace – obecně napomáhají k vyšší zaměstnatelnosti uchazeče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Doplňkové – rozšiřují znalosti pro výkon určitého místa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Rekvalifikace – stáže – praktické zkušenosti absolventům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Zaměstnanecké rekvalifikace – při zavádění nových postupů, technologií a nové organizace práce</a:t>
            </a:r>
          </a:p>
        </p:txBody>
      </p:sp>
    </p:spTree>
    <p:extLst>
      <p:ext uri="{BB962C8B-B14F-4D97-AF65-F5344CB8AC3E}">
        <p14:creationId xmlns:p14="http://schemas.microsoft.com/office/powerpoint/2010/main" val="1697281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/>
            <a:r>
              <a:rPr lang="cs-CZ" smtClean="0"/>
              <a:t>Rekvalifikace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b" hangingPunct="1">
              <a:lnSpc>
                <a:spcPct val="90000"/>
              </a:lnSpc>
            </a:pPr>
            <a:r>
              <a:rPr lang="cs-CZ" sz="2400" smtClean="0">
                <a:solidFill>
                  <a:srgbClr val="000000"/>
                </a:solidFill>
                <a:latin typeface="Arial CE" charset="-18"/>
              </a:rPr>
              <a:t>za účastníka rekvalifikace hradí úřad práce náklady rekvalifikace a může mu poskytnout </a:t>
            </a:r>
            <a:r>
              <a:rPr lang="cs-CZ" sz="2400" b="1" smtClean="0">
                <a:solidFill>
                  <a:srgbClr val="000000"/>
                </a:solidFill>
                <a:latin typeface="Arial CE" charset="-18"/>
              </a:rPr>
              <a:t>příspěvek na úhradu prokázaných nutných nákladů spojených s rekvalifikací</a:t>
            </a:r>
            <a:r>
              <a:rPr lang="cs-CZ" sz="2400" smtClean="0">
                <a:solidFill>
                  <a:srgbClr val="000000"/>
                </a:solidFill>
                <a:latin typeface="Arial CE" charset="-18"/>
              </a:rPr>
              <a:t> </a:t>
            </a:r>
          </a:p>
          <a:p>
            <a:pPr eaLnBrk="1" fontAlgn="b" hangingPunct="1">
              <a:lnSpc>
                <a:spcPct val="90000"/>
              </a:lnSpc>
            </a:pPr>
            <a:r>
              <a:rPr lang="cs-CZ" sz="2400" smtClean="0">
                <a:solidFill>
                  <a:srgbClr val="000000"/>
                </a:solidFill>
                <a:latin typeface="Arial CE" charset="-18"/>
              </a:rPr>
              <a:t>rekvalifikaci zajišťuje úřad práce příslušný podle místa bydliště uchazeče o zaměstnání  nebo zájemce o zaměstnání</a:t>
            </a:r>
          </a:p>
          <a:p>
            <a:pPr eaLnBrk="1" fontAlgn="b" hangingPunct="1">
              <a:lnSpc>
                <a:spcPct val="90000"/>
              </a:lnSpc>
            </a:pPr>
            <a:r>
              <a:rPr lang="cs-CZ" sz="2400" smtClean="0">
                <a:solidFill>
                  <a:srgbClr val="000000"/>
                </a:solidFill>
                <a:latin typeface="Arial CE" charset="-18"/>
              </a:rPr>
              <a:t>zaměstnavateli, který provádí rekvalifikaci svých zaměstnanců, nebo rekvalifikačnímu zařízení, které pro zaměstnavatele tuto činnost zajišťuje, mohou být </a:t>
            </a:r>
            <a:r>
              <a:rPr lang="cs-CZ" sz="2400" b="1" smtClean="0">
                <a:solidFill>
                  <a:srgbClr val="000000"/>
                </a:solidFill>
                <a:latin typeface="Arial CE" charset="-18"/>
              </a:rPr>
              <a:t>plně nebo částečně hrazeny náklady rekvalifikace zaměstnanců a náklady s ní spojené.</a:t>
            </a:r>
          </a:p>
        </p:txBody>
      </p:sp>
    </p:spTree>
    <p:extLst>
      <p:ext uri="{BB962C8B-B14F-4D97-AF65-F5344CB8AC3E}">
        <p14:creationId xmlns:p14="http://schemas.microsoft.com/office/powerpoint/2010/main" val="149512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Rekvalifikace v roce 2010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Zařazeno 72 649 osob (o 28292 více než v roce 2009)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(národní individuální projekt Rekvalifikace a poradenství + ESF)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Nejpočetnější skupina 30 – 39 let (29 %)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ÚSO vzdělání s maturitou (23,7 %), bez nebo s ZŠ (16,3 %)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V rámci OP LZZ 86,9 %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Rekvalifikace rozšiřující vlastní kvalifikaci 35,4 %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Profesní rekvalifikace 29 % (strojírenství, doprava, účetnictví, sociální péče, zdravotnictví..)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Účinnost rekvalifikace 43,8% (uplatnění uchazečů do 12 měsíců) (nespecifické)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10,3 % všech prostředků na APZ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Průměrné náklady na jednoho uchazeče 7.900 Kč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err="1" smtClean="0"/>
              <a:t>Moravskoslezký</a:t>
            </a:r>
            <a:r>
              <a:rPr lang="cs-CZ" sz="1800" dirty="0" smtClean="0"/>
              <a:t>, Ústecký a Jihomoravský kraj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Job Cluby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1800" dirty="0" smtClean="0">
                <a:solidFill>
                  <a:srgbClr val="FF0000"/>
                </a:solidFill>
              </a:rPr>
              <a:t>Rok 2011: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dirty="0" smtClean="0">
                <a:solidFill>
                  <a:srgbClr val="FF0000"/>
                </a:solidFill>
              </a:rPr>
              <a:t>Zařazeno 45 521 osob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Výdaje ÚP na rekvalifikaci a poradenství (v tis. Kč)</a:t>
            </a:r>
          </a:p>
        </p:txBody>
      </p:sp>
      <p:graphicFrame>
        <p:nvGraphicFramePr>
          <p:cNvPr id="14339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1187450" y="1460500"/>
          <a:ext cx="7272338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Graf" r:id="rId3" imgW="10144069" imgH="7200758" progId="Excel.Chart.8">
                  <p:embed/>
                </p:oleObj>
              </mc:Choice>
              <mc:Fallback>
                <p:oleObj name="Graf" r:id="rId3" imgW="10144069" imgH="720075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460500"/>
                        <a:ext cx="7272338" cy="516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042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/>
            <a:r>
              <a:rPr lang="cs-CZ" smtClean="0"/>
              <a:t>Veřejně prospěšné práce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b" hangingPunct="1">
              <a:buFontTx/>
              <a:buNone/>
            </a:pPr>
            <a:r>
              <a:rPr lang="cs-CZ" sz="2000" u="sng" smtClean="0">
                <a:solidFill>
                  <a:srgbClr val="1361FF"/>
                </a:solidFill>
                <a:latin typeface="Arial CE" charset="-18"/>
              </a:rPr>
              <a:t> VEŘEJNĚ PROSPĚŠNÉ PRÁCE    § 112 ZoZ</a:t>
            </a:r>
            <a:endParaRPr lang="cs-CZ" sz="2000" smtClean="0">
              <a:solidFill>
                <a:srgbClr val="000000"/>
              </a:solidFill>
              <a:latin typeface="Arial CE" charset="-18"/>
            </a:endParaRPr>
          </a:p>
          <a:p>
            <a:pPr eaLnBrk="1" fontAlgn="b" hangingPunct="1"/>
            <a:r>
              <a:rPr lang="cs-CZ" sz="2000" smtClean="0">
                <a:solidFill>
                  <a:srgbClr val="000000"/>
                </a:solidFill>
                <a:latin typeface="Arial CE" charset="-18"/>
              </a:rPr>
              <a:t>jsou časově omezené pracovní  příležitosti  spočívající  zejména v údržbě veřejných prostranství, úklidu a údržbě veřejných  budov a komunikací  nebo jiných  obdobných činnostech  ve prospěch  obcí nebo  ve prospěch státních nebo  jiných obecně prospěšných  institucí, které vytváří zaměstnavatel nejdéle </a:t>
            </a:r>
            <a:r>
              <a:rPr lang="cs-CZ" sz="2000" b="1" smtClean="0">
                <a:solidFill>
                  <a:srgbClr val="000000"/>
                </a:solidFill>
                <a:latin typeface="Arial CE" charset="-18"/>
              </a:rPr>
              <a:t>na 12  po sobě jdoucích kalendářních měsíců</a:t>
            </a:r>
            <a:r>
              <a:rPr lang="cs-CZ" sz="2000" smtClean="0">
                <a:solidFill>
                  <a:srgbClr val="000000"/>
                </a:solidFill>
                <a:latin typeface="Arial CE" charset="-18"/>
              </a:rPr>
              <a:t>, a to  i opakovaně,  k pracovnímu  umístění uchazečů  o zaměstnání </a:t>
            </a:r>
          </a:p>
          <a:p>
            <a:pPr eaLnBrk="1" fontAlgn="b" hangingPunct="1"/>
            <a:r>
              <a:rPr lang="cs-CZ" sz="2000" smtClean="0">
                <a:solidFill>
                  <a:srgbClr val="000000"/>
                </a:solidFill>
                <a:latin typeface="Arial CE" charset="-18"/>
              </a:rPr>
              <a:t>příspěvek lze poskytnout  </a:t>
            </a:r>
            <a:r>
              <a:rPr lang="cs-CZ" sz="2000" b="1" smtClean="0">
                <a:solidFill>
                  <a:srgbClr val="000000"/>
                </a:solidFill>
                <a:latin typeface="Arial CE" charset="-18"/>
              </a:rPr>
              <a:t>až do výše skutečně vyplacených mzdových nákladů na zaměstnance umístěného na  tyto práce, včetně pojistného na sociální zabezpečení a státní politiku zaměstnanosti a pojistného na všeobecné zdravotní pojištění</a:t>
            </a:r>
            <a:r>
              <a:rPr lang="cs-CZ" sz="2000" smtClean="0">
                <a:solidFill>
                  <a:srgbClr val="000000"/>
                </a:solidFill>
                <a:latin typeface="Arial CE" charset="-18"/>
              </a:rPr>
              <a:t>, které zaměstnavatel za sebe odvedl z vyměřovacího základu tohoto zaměstnance.</a:t>
            </a:r>
          </a:p>
        </p:txBody>
      </p:sp>
    </p:spTree>
    <p:extLst>
      <p:ext uri="{BB962C8B-B14F-4D97-AF65-F5344CB8AC3E}">
        <p14:creationId xmlns:p14="http://schemas.microsoft.com/office/powerpoint/2010/main" val="1430289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VPP v roce 2010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20 961 míst (15 333 z ESF), umístěno 22 882 uchazečů</a:t>
            </a:r>
          </a:p>
          <a:p>
            <a:pPr eaLnBrk="1" hangingPunct="1"/>
            <a:r>
              <a:rPr lang="cs-CZ" dirty="0" smtClean="0"/>
              <a:t>1,62 </a:t>
            </a:r>
            <a:r>
              <a:rPr lang="cs-CZ" dirty="0" err="1" smtClean="0"/>
              <a:t>mld</a:t>
            </a:r>
            <a:r>
              <a:rPr lang="cs-CZ" dirty="0" smtClean="0"/>
              <a:t> Kč (1,22 z ESF), tj. 28,7 % všech prostředků na APZ</a:t>
            </a:r>
          </a:p>
          <a:p>
            <a:pPr eaLnBrk="1" hangingPunct="1"/>
            <a:r>
              <a:rPr lang="cs-CZ" dirty="0" smtClean="0"/>
              <a:t>Ústecký, Jihomoravský a Moravskoslezský kraj</a:t>
            </a:r>
          </a:p>
          <a:p>
            <a:pPr marL="0" indent="0" eaLnBrk="1" hangingPunct="1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Rok 2011:</a:t>
            </a:r>
          </a:p>
          <a:p>
            <a:pPr eaLnBrk="1" hangingPunct="1"/>
            <a:r>
              <a:rPr lang="cs-CZ" sz="2400" dirty="0" smtClean="0">
                <a:solidFill>
                  <a:srgbClr val="FF0000"/>
                </a:solidFill>
              </a:rPr>
              <a:t>19 903 míst (z toho 10 764 z ESF), umístěno 21 322 uchazečů (ESF – 11 492)</a:t>
            </a:r>
          </a:p>
        </p:txBody>
      </p:sp>
    </p:spTree>
    <p:extLst>
      <p:ext uri="{BB962C8B-B14F-4D97-AF65-F5344CB8AC3E}">
        <p14:creationId xmlns:p14="http://schemas.microsoft.com/office/powerpoint/2010/main" val="1457420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Výdaje ÚP na VPP (v tis Kč)</a:t>
            </a:r>
          </a:p>
        </p:txBody>
      </p:sp>
      <p:graphicFrame>
        <p:nvGraphicFramePr>
          <p:cNvPr id="17411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539750" y="1125538"/>
          <a:ext cx="8021638" cy="538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Graf" r:id="rId3" imgW="9934692" imgH="6324559" progId="Excel.Chart.8">
                  <p:embed/>
                </p:oleObj>
              </mc:Choice>
              <mc:Fallback>
                <p:oleObj name="Graf" r:id="rId3" imgW="9934692" imgH="632455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25538"/>
                        <a:ext cx="8021638" cy="538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266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Společensky účelná pracovní místa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b" hangingPunct="1">
              <a:lnSpc>
                <a:spcPct val="90000"/>
              </a:lnSpc>
              <a:buFontTx/>
              <a:buNone/>
            </a:pPr>
            <a:r>
              <a:rPr lang="cs-CZ" sz="2800" u="sng" smtClean="0">
                <a:solidFill>
                  <a:srgbClr val="1361FF"/>
                </a:solidFill>
                <a:latin typeface="Arial CE" charset="-18"/>
              </a:rPr>
              <a:t> </a:t>
            </a:r>
            <a:r>
              <a:rPr lang="cs-CZ" sz="2400" u="sng" smtClean="0">
                <a:solidFill>
                  <a:srgbClr val="1361FF"/>
                </a:solidFill>
                <a:latin typeface="Arial CE" charset="-18"/>
              </a:rPr>
              <a:t>SPOLEČENSKY ÚČELNÁ PRACOVNÍ MÍSTA    § 113 ZoZ</a:t>
            </a:r>
            <a:endParaRPr lang="cs-CZ" sz="2400" smtClean="0">
              <a:solidFill>
                <a:srgbClr val="000000"/>
              </a:solidFill>
              <a:latin typeface="Arial CE" charset="-18"/>
            </a:endParaRPr>
          </a:p>
          <a:p>
            <a:pPr eaLnBrk="1" fontAlgn="b" hangingPunct="1">
              <a:lnSpc>
                <a:spcPct val="90000"/>
              </a:lnSpc>
            </a:pPr>
            <a:r>
              <a:rPr lang="cs-CZ" sz="2400" smtClean="0">
                <a:solidFill>
                  <a:srgbClr val="000000"/>
                </a:solidFill>
                <a:latin typeface="Arial CE" charset="-18"/>
              </a:rPr>
              <a:t>jsou pracovní místa, která zaměstnavatel </a:t>
            </a:r>
            <a:r>
              <a:rPr lang="cs-CZ" sz="2400" u="sng" smtClean="0">
                <a:solidFill>
                  <a:srgbClr val="000000"/>
                </a:solidFill>
                <a:latin typeface="Arial CE" charset="-18"/>
              </a:rPr>
              <a:t>zřizuje</a:t>
            </a:r>
            <a:r>
              <a:rPr lang="cs-CZ" sz="2400" smtClean="0">
                <a:solidFill>
                  <a:srgbClr val="000000"/>
                </a:solidFill>
                <a:latin typeface="Arial CE" charset="-18"/>
              </a:rPr>
              <a:t> nebo </a:t>
            </a:r>
            <a:r>
              <a:rPr lang="cs-CZ" sz="2400" u="sng" smtClean="0">
                <a:solidFill>
                  <a:srgbClr val="000000"/>
                </a:solidFill>
                <a:latin typeface="Arial CE" charset="-18"/>
              </a:rPr>
              <a:t>vyhrazuje</a:t>
            </a:r>
            <a:r>
              <a:rPr lang="cs-CZ" sz="2400" smtClean="0">
                <a:solidFill>
                  <a:srgbClr val="000000"/>
                </a:solidFill>
                <a:latin typeface="Arial CE" charset="-18"/>
              </a:rPr>
              <a:t> na základě dohody s úřadem práce a obsazuje je uchazeči o zaměstnání, kterým nelze  zajistit  pracovní uplatnění jiným způsobem; společensky účelným pracovním místem je i pracovní místo,  které zřídil  po dohodě  s  úřadem  práce  uchazeč o zaměstnání  za účelem výkonu samostatné výdělečné činnosti </a:t>
            </a:r>
          </a:p>
          <a:p>
            <a:pPr eaLnBrk="1" fontAlgn="b" hangingPunct="1">
              <a:lnSpc>
                <a:spcPct val="90000"/>
              </a:lnSpc>
            </a:pPr>
            <a:r>
              <a:rPr lang="cs-CZ" sz="2400" smtClean="0">
                <a:solidFill>
                  <a:srgbClr val="000000"/>
                </a:solidFill>
                <a:latin typeface="Arial CE" charset="-18"/>
              </a:rPr>
              <a:t>má-li být  zřízeno více než 5 pracovních míst, je úřad práce povinen vyžádat si vypracování odborného posudku </a:t>
            </a:r>
          </a:p>
        </p:txBody>
      </p:sp>
    </p:spTree>
    <p:extLst>
      <p:ext uri="{BB962C8B-B14F-4D97-AF65-F5344CB8AC3E}">
        <p14:creationId xmlns:p14="http://schemas.microsoft.com/office/powerpoint/2010/main" val="39731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Cíle aktivní politiky zaměstnanosti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Prosazování rovnováhy mezi nabídkou a poptávkou na pracovním trhu, zejména snižováním nákladů na hledání zaměstnání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Přerozdělení nezaměstnanosti ve prospěch nejvíce ohrožených skupin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Umožnění prvního kontaktu či udržení kontaktu s pracovním trhem při jeho delším přerušení a ochrana lidského kapitálu a kvalifikace nezaměstnaných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Prevence sociální exkluze a prevence zhoršování celkové kvality života nezaměstnaných</a:t>
            </a:r>
          </a:p>
        </p:txBody>
      </p:sp>
    </p:spTree>
    <p:extLst>
      <p:ext uri="{BB962C8B-B14F-4D97-AF65-F5344CB8AC3E}">
        <p14:creationId xmlns:p14="http://schemas.microsoft.com/office/powerpoint/2010/main" val="30114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Společensky účelná pracovní místa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b" hangingPunct="1"/>
            <a:r>
              <a:rPr lang="cs-CZ" sz="2400" b="1" smtClean="0">
                <a:solidFill>
                  <a:srgbClr val="000000"/>
                </a:solidFill>
                <a:latin typeface="Arial CE" charset="-18"/>
              </a:rPr>
              <a:t>Příspěvek na </a:t>
            </a:r>
            <a:r>
              <a:rPr lang="cs-CZ" sz="2400" b="1" u="sng" smtClean="0">
                <a:solidFill>
                  <a:srgbClr val="000000"/>
                </a:solidFill>
                <a:latin typeface="Arial CE" charset="-18"/>
              </a:rPr>
              <a:t>vyhrazení</a:t>
            </a:r>
            <a:r>
              <a:rPr lang="cs-CZ" sz="2400" b="1" smtClean="0">
                <a:solidFill>
                  <a:srgbClr val="000000"/>
                </a:solidFill>
                <a:latin typeface="Arial CE" charset="-18"/>
              </a:rPr>
              <a:t> jednoho společensky účelného pracovního místa</a:t>
            </a:r>
            <a:endParaRPr lang="cs-CZ" sz="2400" smtClean="0">
              <a:solidFill>
                <a:srgbClr val="000000"/>
              </a:solidFill>
              <a:latin typeface="Arial CE" charset="-18"/>
            </a:endParaRPr>
          </a:p>
          <a:p>
            <a:pPr eaLnBrk="1" fontAlgn="b" hangingPunct="1"/>
            <a:r>
              <a:rPr lang="cs-CZ" sz="2400" smtClean="0">
                <a:solidFill>
                  <a:srgbClr val="000000"/>
                </a:solidFill>
                <a:latin typeface="Arial CE" charset="-18"/>
              </a:rPr>
              <a:t>může být poskytován až do výše vyplacených mzdových nákladů na zaměstnance přijatého na vyhrazené pracovní místo, včetně pojistného na sociální zabezpečení a státní politiku zaměstnanosti a pojistného na veřejné zdravotní pojištění, které zaměstnavatel za sebe odvedl z vyměřovacího základu tohoto zaměstnance </a:t>
            </a:r>
          </a:p>
          <a:p>
            <a:pPr eaLnBrk="1" fontAlgn="b" hangingPunct="1"/>
            <a:r>
              <a:rPr lang="cs-CZ" sz="2400" b="1" smtClean="0">
                <a:solidFill>
                  <a:srgbClr val="000000"/>
                </a:solidFill>
                <a:latin typeface="Arial CE" charset="-18"/>
              </a:rPr>
              <a:t>příspěvek může být poskytován nejdéle po dobu 6 měsíců</a:t>
            </a:r>
            <a:r>
              <a:rPr lang="cs-CZ" sz="2400" smtClean="0">
                <a:solidFill>
                  <a:srgbClr val="000000"/>
                </a:solidFill>
                <a:latin typeface="Arial CE" charset="-18"/>
              </a:rPr>
              <a:t> , po dobu 12 měsíců, jestliže ZP a starší 50 let</a:t>
            </a:r>
          </a:p>
        </p:txBody>
      </p:sp>
    </p:spTree>
    <p:extLst>
      <p:ext uri="{BB962C8B-B14F-4D97-AF65-F5344CB8AC3E}">
        <p14:creationId xmlns:p14="http://schemas.microsoft.com/office/powerpoint/2010/main" val="20961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Společensky účelná pracovní místa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8839200" cy="3836988"/>
          </a:xfrm>
          <a:noFill/>
          <a:ln cap="flat">
            <a:solidFill>
              <a:schemeClr val="accent2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581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SÚPM v roce 2010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Příspěvek na 26 481 pracovních míst (12 661 z ESF)</a:t>
            </a:r>
          </a:p>
          <a:p>
            <a:pPr eaLnBrk="1" hangingPunct="1"/>
            <a:r>
              <a:rPr lang="cs-CZ" dirty="0" smtClean="0"/>
              <a:t>1,5 </a:t>
            </a:r>
            <a:r>
              <a:rPr lang="cs-CZ" dirty="0" err="1" smtClean="0"/>
              <a:t>mld</a:t>
            </a:r>
            <a:r>
              <a:rPr lang="cs-CZ" dirty="0" smtClean="0"/>
              <a:t> Kč (836 mil z ESF) - 25,7 % z prostředků ÚP na APZ</a:t>
            </a:r>
          </a:p>
          <a:p>
            <a:pPr eaLnBrk="1" hangingPunct="1"/>
            <a:r>
              <a:rPr lang="cs-CZ" dirty="0" smtClean="0"/>
              <a:t>Moravskoslezský, Ústecký, Jihomoravský</a:t>
            </a:r>
          </a:p>
          <a:p>
            <a:pPr marL="0" indent="0" eaLnBrk="1" hangingPunct="1">
              <a:buNone/>
            </a:pPr>
            <a:r>
              <a:rPr lang="cs-CZ" dirty="0" smtClean="0">
                <a:solidFill>
                  <a:srgbClr val="FF0000"/>
                </a:solidFill>
              </a:rPr>
              <a:t>Rok 2011:</a:t>
            </a:r>
          </a:p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13 534 ( z toho 4 357 z ESF)</a:t>
            </a:r>
          </a:p>
          <a:p>
            <a:pPr eaLnBrk="1" hangingPunct="1">
              <a:buFontTx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07260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Výdaje ÚP na vytvoření SÚPM podle krajů </a:t>
            </a:r>
            <a:br>
              <a:rPr lang="cs-CZ" sz="2800" smtClean="0"/>
            </a:br>
            <a:r>
              <a:rPr lang="cs-CZ" sz="2800" smtClean="0"/>
              <a:t>(v tis. Kč)</a:t>
            </a:r>
          </a:p>
        </p:txBody>
      </p:sp>
      <p:graphicFrame>
        <p:nvGraphicFramePr>
          <p:cNvPr id="2253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012825" y="1600200"/>
          <a:ext cx="711676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Graf" r:id="rId3" imgW="9934692" imgH="6324559" progId="Excel.Chart.8">
                  <p:embed/>
                </p:oleObj>
              </mc:Choice>
              <mc:Fallback>
                <p:oleObj name="Graf" r:id="rId3" imgW="9934692" imgH="632455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1600200"/>
                        <a:ext cx="7116763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3626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Zaměstnávání osob se zdravotním postižením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(invalidní, zdravotně znevýhodněné)</a:t>
            </a:r>
          </a:p>
          <a:p>
            <a:pPr eaLnBrk="1" hangingPunct="1"/>
            <a:r>
              <a:rPr lang="cs-CZ" smtClean="0"/>
              <a:t>Evidence – krajská pobočka</a:t>
            </a:r>
          </a:p>
          <a:p>
            <a:pPr eaLnBrk="1" hangingPunct="1">
              <a:buFontTx/>
              <a:buNone/>
            </a:pPr>
            <a:r>
              <a:rPr lang="cs-CZ" smtClean="0"/>
              <a:t>Nástroje: </a:t>
            </a:r>
          </a:p>
          <a:p>
            <a:pPr eaLnBrk="1" hangingPunct="1"/>
            <a:r>
              <a:rPr lang="cs-CZ" smtClean="0"/>
              <a:t>Pracovní rehabilitace</a:t>
            </a:r>
          </a:p>
          <a:p>
            <a:pPr eaLnBrk="1" hangingPunct="1"/>
            <a:r>
              <a:rPr lang="cs-CZ" smtClean="0"/>
              <a:t>Chráněné pracovní místo a chráněná pracovní dílna</a:t>
            </a:r>
          </a:p>
        </p:txBody>
      </p:sp>
    </p:spTree>
    <p:extLst>
      <p:ext uri="{BB962C8B-B14F-4D97-AF65-F5344CB8AC3E}">
        <p14:creationId xmlns:p14="http://schemas.microsoft.com/office/powerpoint/2010/main" val="19112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Pracovní rehabilitace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Pracovní rehabilitace je souvislá činnost zaměřená na získání a udržení vhodného zaměstnání osoby se zdravotním postižením, kterou na základě její žádosti zabezpečují krajské pobočky Úřadu práce a hradí náklady s ní spojené.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Pracovní rehabilitace zahrnuje zejména poradenskou činnost zaměřenou na volbu povolání, volbu zaměstnání nebo jiné výdělečné činnosti, teoretickou a praktickou přípravu pro zaměstnání nebo jinou výdělečnou činnost..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Individuální plán rehabilitace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>
                <a:solidFill>
                  <a:srgbClr val="FF0000"/>
                </a:solidFill>
              </a:rPr>
              <a:t>Příprava zahrnuje: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Přípravu na budoucí povolání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Přípravu k práci (podpora při rekvalifikaci)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Specializované rekvalifikační kurzy</a:t>
            </a:r>
          </a:p>
          <a:p>
            <a:pPr eaLnBrk="1" hangingPunct="1">
              <a:lnSpc>
                <a:spcPct val="80000"/>
              </a:lnSpc>
            </a:pPr>
            <a:endParaRPr lang="cs-CZ" sz="2400" smtClean="0"/>
          </a:p>
        </p:txBody>
      </p:sp>
    </p:spTree>
    <p:extLst>
      <p:ext uri="{BB962C8B-B14F-4D97-AF65-F5344CB8AC3E}">
        <p14:creationId xmlns:p14="http://schemas.microsoft.com/office/powerpoint/2010/main" val="1794313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Chráněné pracovní místo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Chráněné pracovní místo je pracovní místo vytvořené zaměstnavatelem pro osobu se zdravotním postižením na základě písemné dohody s Úřadem práce.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Chráněné pracovní místo musí být provozováno po dobu nejméně 2 let ode dne sjednaného v dohodě.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>
                <a:solidFill>
                  <a:srgbClr val="FF0000"/>
                </a:solidFill>
              </a:rPr>
              <a:t>Na vytvoření chráněného pracovního místa poskytuje Úřad práce zaměstnavateli příspěvek :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Příspěvek na vytvoření CHPM pro osobu se ZP může činit max. 8* a pro osobu s TZP max 12* průměrné mzdy v NH za první až třetí čtvrtletí předchozího kalendářního roku.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10 a více míst, může příspěvek na vytvoření jednoho chráněného pracovního místa pro osobu se zdravotním postižením činit maximálně 10* a pro osobu s TZP max. 14* uvedené průměrné mzdy </a:t>
            </a:r>
          </a:p>
        </p:txBody>
      </p:sp>
    </p:spTree>
    <p:extLst>
      <p:ext uri="{BB962C8B-B14F-4D97-AF65-F5344CB8AC3E}">
        <p14:creationId xmlns:p14="http://schemas.microsoft.com/office/powerpoint/2010/main" val="72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Chráněná pracovní dílna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60 % zaměstnanců ZP</a:t>
            </a:r>
          </a:p>
          <a:p>
            <a:pPr eaLnBrk="1" hangingPunct="1"/>
            <a:r>
              <a:rPr lang="cs-CZ" smtClean="0"/>
              <a:t>Nejméně po dobu 2 let. </a:t>
            </a:r>
          </a:p>
          <a:p>
            <a:pPr eaLnBrk="1" hangingPunct="1"/>
            <a:r>
              <a:rPr lang="cs-CZ" smtClean="0"/>
              <a:t>ÚP poskytuje příspěvek na vytvoření </a:t>
            </a:r>
          </a:p>
          <a:p>
            <a:pPr eaLnBrk="1" hangingPunct="1"/>
            <a:r>
              <a:rPr lang="cs-CZ" smtClean="0"/>
              <a:t>Příspěvek:</a:t>
            </a:r>
          </a:p>
          <a:p>
            <a:pPr eaLnBrk="1" hangingPunct="1"/>
            <a:r>
              <a:rPr lang="cs-CZ" smtClean="0"/>
              <a:t>Max. 8* průměrné mzdy……na každé pracovní místo v dílně, 12* pro TZP</a:t>
            </a:r>
          </a:p>
          <a:p>
            <a:pPr eaLnBrk="1" hangingPunct="1"/>
            <a:r>
              <a:rPr lang="cs-CZ" smtClean="0"/>
              <a:t>10 a více míst 10* a u TZP 14*</a:t>
            </a:r>
          </a:p>
        </p:txBody>
      </p:sp>
    </p:spTree>
    <p:extLst>
      <p:ext uri="{BB962C8B-B14F-4D97-AF65-F5344CB8AC3E}">
        <p14:creationId xmlns:p14="http://schemas.microsoft.com/office/powerpoint/2010/main" val="2197996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Příspěvek na podporu zaměstnání osob se zdravotním postižením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Zaměstnavateli s více než 50 % OZP</a:t>
            </a:r>
          </a:p>
          <a:p>
            <a:pPr eaLnBrk="1" hangingPunct="1"/>
            <a:r>
              <a:rPr lang="cs-CZ" smtClean="0"/>
              <a:t>Příspěvek – měsíčně ve výši skutečně vynaložených mzdových nákladů na zaměstnance včetně SZ a příspěvek na SPZ a nákladů zaměstnavatele (nejvýše 8.000 Kč), čtvrtletně, zpětně, příspěvek není součástí APZ</a:t>
            </a:r>
          </a:p>
        </p:txBody>
      </p:sp>
    </p:spTree>
    <p:extLst>
      <p:ext uri="{BB962C8B-B14F-4D97-AF65-F5344CB8AC3E}">
        <p14:creationId xmlns:p14="http://schemas.microsoft.com/office/powerpoint/2010/main" val="25179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Práva a povinnosti zaměstnavatelů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smtClean="0">
                <a:solidFill>
                  <a:srgbClr val="FF0000"/>
                </a:solidFill>
              </a:rPr>
              <a:t>Zaměstnavatelé jsou oprávněni požadovat od krajských poboček Úřadu práce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smtClean="0"/>
              <a:t>a)  informace a poradenství v otázkách spojených se zaměstnáváním osob se zdravotním postižením,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smtClean="0"/>
              <a:t>b)  součinnost při vyhrazování pracovních míst zvláště vhodných pro osoby se zdravotním postižením,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smtClean="0"/>
              <a:t>c)  spolupráci při vytváření vhodných pracovních míst pro osoby se zdravotním postižením,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smtClean="0"/>
              <a:t>d)  spolupráci při řešení individuálního přizpůsobování pracovních míst a pracovních podmínek pro OZP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smtClean="0">
                <a:solidFill>
                  <a:srgbClr val="FF0000"/>
                </a:solidFill>
              </a:rPr>
              <a:t>Zaměstnavatelé s více než 25 zaměstnanci v pracovním poměru jsou povinni: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smtClean="0"/>
              <a:t>zaměstnávat osoby se zdravotním postižením ve výši povinného podílu těchto osob na celkovém počtu zaměstnanců zaměstnavatele - 4 %.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smtClean="0">
                <a:solidFill>
                  <a:schemeClr val="accent2"/>
                </a:solidFill>
              </a:rPr>
              <a:t>Povinnost uvedenou v odstavci 1 zaměstnavatelé plní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smtClean="0">
                <a:solidFill>
                  <a:schemeClr val="accent2"/>
                </a:solidFill>
              </a:rPr>
              <a:t>a)  zaměstnáváním v pracovním poměru,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smtClean="0">
                <a:solidFill>
                  <a:schemeClr val="accent2"/>
                </a:solidFill>
              </a:rPr>
              <a:t>b)  odebíráním výrobků nebo služeb od zaměstnavatelů zaměstnávajících více než 50 % zaměstnanců, kteří jsou osobami se ZP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smtClean="0">
                <a:solidFill>
                  <a:schemeClr val="accent2"/>
                </a:solidFill>
              </a:rPr>
              <a:t>c)  odvodem do státního rozpočtu,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smtClean="0"/>
              <a:t>Výše odvodu: 2,5* průměrné mzdy NH (1a3…) za každého zaměstnance se ZP</a:t>
            </a:r>
          </a:p>
        </p:txBody>
      </p:sp>
    </p:spTree>
    <p:extLst>
      <p:ext uri="{BB962C8B-B14F-4D97-AF65-F5344CB8AC3E}">
        <p14:creationId xmlns:p14="http://schemas.microsoft.com/office/powerpoint/2010/main" val="197454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Hlavní směry politik zaměstnanosti členských států (2008/618/ES)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i="1" smtClean="0"/>
              <a:t>„</a:t>
            </a:r>
            <a:r>
              <a:rPr lang="cs-CZ" sz="2800" i="1" smtClean="0"/>
              <a:t>Přilákání většího množství lidí do zaměstnání a udržení těchto lidí v zaměstnání, zvýšení nabídky práce a modernizace systémů sociální ochrany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i="1" smtClean="0"/>
              <a:t>Zvýšení přizpůsobivosti pracovníků a podniků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i="1" smtClean="0"/>
              <a:t>Zvýšení investic do lidského kapitálu prostřednictvím lepšího vzdělání a zlepšování dovedností“</a:t>
            </a:r>
          </a:p>
        </p:txBody>
      </p:sp>
    </p:spTree>
    <p:extLst>
      <p:ext uri="{BB962C8B-B14F-4D97-AF65-F5344CB8AC3E}">
        <p14:creationId xmlns:p14="http://schemas.microsoft.com/office/powerpoint/2010/main" val="19636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CHPM a CHPD v roce 2010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1081 pracovních míst</a:t>
            </a:r>
          </a:p>
          <a:p>
            <a:pPr eaLnBrk="1" hangingPunct="1"/>
            <a:r>
              <a:rPr lang="cs-CZ" dirty="0" smtClean="0"/>
              <a:t>320 mil Kč, tj. 5,7 % z celkových prostředků</a:t>
            </a:r>
          </a:p>
          <a:p>
            <a:pPr eaLnBrk="1" hangingPunct="1"/>
            <a:r>
              <a:rPr lang="cs-CZ" dirty="0" smtClean="0"/>
              <a:t>Pracovní rehabilitace 3,6 mil Kč</a:t>
            </a:r>
          </a:p>
          <a:p>
            <a:pPr marL="0" indent="0" eaLnBrk="1" hangingPunct="1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Rok 2011: </a:t>
            </a:r>
          </a:p>
          <a:p>
            <a:pPr eaLnBrk="1" hangingPunct="1"/>
            <a:r>
              <a:rPr lang="cs-CZ" sz="2800" dirty="0" smtClean="0">
                <a:solidFill>
                  <a:srgbClr val="FF0000"/>
                </a:solidFill>
              </a:rPr>
              <a:t>Umístěno 1405 uchazečů </a:t>
            </a:r>
          </a:p>
          <a:p>
            <a:pPr eaLnBrk="1" hangingPunct="1"/>
            <a:r>
              <a:rPr lang="cs-CZ" sz="2800" dirty="0" smtClean="0">
                <a:solidFill>
                  <a:srgbClr val="FF0000"/>
                </a:solidFill>
              </a:rPr>
              <a:t>Příspěvek na provoz poskytnut na 14 620 zaměstnanců</a:t>
            </a:r>
          </a:p>
        </p:txBody>
      </p:sp>
    </p:spTree>
    <p:extLst>
      <p:ext uri="{BB962C8B-B14F-4D97-AF65-F5344CB8AC3E}">
        <p14:creationId xmlns:p14="http://schemas.microsoft.com/office/powerpoint/2010/main" val="1271500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Výdaje ÚP na podporu osob se ZP </a:t>
            </a:r>
            <a:br>
              <a:rPr lang="cs-CZ" sz="3200" smtClean="0"/>
            </a:br>
            <a:r>
              <a:rPr lang="cs-CZ" sz="3200" smtClean="0"/>
              <a:t>(v tis. Kč)</a:t>
            </a:r>
          </a:p>
        </p:txBody>
      </p:sp>
      <p:graphicFrame>
        <p:nvGraphicFramePr>
          <p:cNvPr id="3072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11188" y="1484313"/>
          <a:ext cx="7880350" cy="501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Graf" r:id="rId3" imgW="9934692" imgH="6324559" progId="Excel.Chart.8">
                  <p:embed/>
                </p:oleObj>
              </mc:Choice>
              <mc:Fallback>
                <p:oleObj name="Graf" r:id="rId3" imgW="9934692" imgH="632455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7880350" cy="501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0378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/>
            <a:r>
              <a:rPr lang="cs-CZ" smtClean="0"/>
              <a:t>Příspěvek na zapracování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b" hangingPunct="1">
              <a:lnSpc>
                <a:spcPct val="90000"/>
              </a:lnSpc>
              <a:buFontTx/>
              <a:buNone/>
            </a:pPr>
            <a:r>
              <a:rPr lang="cs-CZ" sz="2400" u="sng" smtClean="0">
                <a:solidFill>
                  <a:srgbClr val="1361FF"/>
                </a:solidFill>
                <a:latin typeface="Arial CE" charset="-18"/>
              </a:rPr>
              <a:t>PŘÍSPĚVEK NA ZAPRACOVÁNÍ    § 116 ZoZ</a:t>
            </a:r>
            <a:endParaRPr lang="cs-CZ" sz="2400" smtClean="0">
              <a:solidFill>
                <a:srgbClr val="000000"/>
              </a:solidFill>
              <a:latin typeface="Arial CE" charset="-18"/>
            </a:endParaRPr>
          </a:p>
          <a:p>
            <a:pPr eaLnBrk="1" fontAlgn="b" hangingPunct="1">
              <a:lnSpc>
                <a:spcPct val="90000"/>
              </a:lnSpc>
            </a:pPr>
            <a:r>
              <a:rPr lang="cs-CZ" sz="2400" smtClean="0">
                <a:solidFill>
                  <a:srgbClr val="000000"/>
                </a:solidFill>
                <a:latin typeface="Arial CE" charset="-18"/>
              </a:rPr>
              <a:t>příspěvek může úřad práce poskytnout zaměstnavateli na základě s ním uzavřené dohody, </a:t>
            </a:r>
            <a:r>
              <a:rPr lang="cs-CZ" sz="2400" b="1" smtClean="0">
                <a:solidFill>
                  <a:srgbClr val="000000"/>
                </a:solidFill>
                <a:latin typeface="Arial CE" charset="-18"/>
              </a:rPr>
              <a:t>pokud zaměstnavatel přijímá do pracovního poměru uchazeče o zaměstnání, </a:t>
            </a:r>
            <a:r>
              <a:rPr lang="cs-CZ" sz="2400" b="1" smtClean="0">
                <a:solidFill>
                  <a:srgbClr val="FF0066"/>
                </a:solidFill>
                <a:latin typeface="Arial CE" charset="-18"/>
              </a:rPr>
              <a:t>kterému úřad práce věnuje zvýšenou péči</a:t>
            </a:r>
            <a:r>
              <a:rPr lang="cs-CZ" sz="2400" b="1" smtClean="0">
                <a:solidFill>
                  <a:srgbClr val="000000"/>
                </a:solidFill>
                <a:latin typeface="Arial CE" charset="-18"/>
              </a:rPr>
              <a:t> (§ 33).</a:t>
            </a:r>
            <a:endParaRPr lang="cs-CZ" sz="2400" smtClean="0">
              <a:solidFill>
                <a:srgbClr val="000000"/>
              </a:solidFill>
              <a:latin typeface="Arial CE" charset="-18"/>
            </a:endParaRPr>
          </a:p>
          <a:p>
            <a:pPr eaLnBrk="1" fontAlgn="b" hangingPunct="1">
              <a:lnSpc>
                <a:spcPct val="90000"/>
              </a:lnSpc>
            </a:pPr>
            <a:r>
              <a:rPr lang="cs-CZ" sz="2400" smtClean="0">
                <a:solidFill>
                  <a:srgbClr val="000000"/>
                </a:solidFill>
                <a:latin typeface="Arial CE" charset="-18"/>
              </a:rPr>
              <a:t>příspěvek lze poskytovat </a:t>
            </a:r>
            <a:r>
              <a:rPr lang="cs-CZ" sz="2400" b="1" smtClean="0">
                <a:solidFill>
                  <a:srgbClr val="000000"/>
                </a:solidFill>
                <a:latin typeface="Arial CE" charset="-18"/>
              </a:rPr>
              <a:t>maximálně po dobu 3 měsíců</a:t>
            </a:r>
            <a:r>
              <a:rPr lang="cs-CZ" sz="2400" smtClean="0">
                <a:solidFill>
                  <a:srgbClr val="000000"/>
                </a:solidFill>
                <a:latin typeface="Arial CE" charset="-18"/>
              </a:rPr>
              <a:t> </a:t>
            </a:r>
          </a:p>
          <a:p>
            <a:pPr eaLnBrk="1" fontAlgn="b" hangingPunct="1">
              <a:lnSpc>
                <a:spcPct val="90000"/>
              </a:lnSpc>
            </a:pPr>
            <a:r>
              <a:rPr lang="cs-CZ" sz="2400" b="1" smtClean="0">
                <a:solidFill>
                  <a:srgbClr val="000000"/>
                </a:solidFill>
                <a:latin typeface="Arial CE" charset="-18"/>
              </a:rPr>
              <a:t>měsíční příspěvek na jednoho zaměstnance pověřeného zapracováním může činit nejvýše </a:t>
            </a:r>
            <a:r>
              <a:rPr lang="cs-CZ" sz="2400" b="1" smtClean="0">
                <a:solidFill>
                  <a:srgbClr val="FF0000"/>
                </a:solidFill>
                <a:latin typeface="Arial CE" charset="-18"/>
              </a:rPr>
              <a:t>polovinu minimální mzdy</a:t>
            </a:r>
          </a:p>
          <a:p>
            <a:pPr eaLnBrk="1" fontAlgn="b" hangingPunct="1">
              <a:lnSpc>
                <a:spcPct val="90000"/>
              </a:lnSpc>
            </a:pPr>
            <a:r>
              <a:rPr lang="cs-CZ" sz="2400" smtClean="0">
                <a:solidFill>
                  <a:srgbClr val="FF0000"/>
                </a:solidFill>
                <a:latin typeface="Arial CE" charset="-18"/>
              </a:rPr>
              <a:t>268 tis. Kč v roce 2010</a:t>
            </a:r>
          </a:p>
          <a:p>
            <a:pPr eaLnBrk="1" fontAlgn="b" hangingPunct="1">
              <a:lnSpc>
                <a:spcPct val="90000"/>
              </a:lnSpc>
              <a:buFontTx/>
              <a:buNone/>
            </a:pPr>
            <a:r>
              <a:rPr lang="cs-CZ" sz="2400" smtClean="0">
                <a:solidFill>
                  <a:srgbClr val="FF0000"/>
                </a:solidFill>
                <a:latin typeface="Arial CE" charset="-18"/>
              </a:rPr>
              <a:t>(absolvenské praxe – 2006)</a:t>
            </a:r>
          </a:p>
        </p:txBody>
      </p:sp>
    </p:spTree>
    <p:extLst>
      <p:ext uri="{BB962C8B-B14F-4D97-AF65-F5344CB8AC3E}">
        <p14:creationId xmlns:p14="http://schemas.microsoft.com/office/powerpoint/2010/main" val="35651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6738"/>
            <a:ext cx="8229600" cy="850900"/>
          </a:xfrm>
        </p:spPr>
        <p:txBody>
          <a:bodyPr/>
          <a:lstStyle/>
          <a:p>
            <a:pPr eaLnBrk="1" hangingPunct="1"/>
            <a:r>
              <a:rPr lang="cs-CZ" smtClean="0"/>
              <a:t>Příspěvek při přechodu na nový podnikatelský program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b" hangingPunct="1">
              <a:buFontTx/>
              <a:buNone/>
            </a:pPr>
            <a:r>
              <a:rPr lang="cs-CZ" sz="2000" u="sng" smtClean="0">
                <a:solidFill>
                  <a:srgbClr val="1361FF"/>
                </a:solidFill>
                <a:latin typeface="Arial CE" charset="-18"/>
              </a:rPr>
              <a:t>PŘÍSPĚVEK PŘI PŘECHODU NA NOVÝ PODNIKATELSKÝ PROGRAM    § 117 ZoZ</a:t>
            </a:r>
            <a:endParaRPr lang="cs-CZ" sz="2000" smtClean="0">
              <a:solidFill>
                <a:srgbClr val="000000"/>
              </a:solidFill>
              <a:latin typeface="Arial CE" charset="-18"/>
            </a:endParaRPr>
          </a:p>
          <a:p>
            <a:pPr eaLnBrk="1" fontAlgn="b" hangingPunct="1"/>
            <a:r>
              <a:rPr lang="cs-CZ" sz="2000" smtClean="0">
                <a:solidFill>
                  <a:srgbClr val="000000"/>
                </a:solidFill>
                <a:latin typeface="Arial CE" charset="-18"/>
              </a:rPr>
              <a:t>příspěvek může úřad práce poskytnout zaměstnavateli na základě s ním uzavřené dohody, </a:t>
            </a:r>
            <a:r>
              <a:rPr lang="cs-CZ" sz="2000" b="1" smtClean="0">
                <a:solidFill>
                  <a:srgbClr val="000000"/>
                </a:solidFill>
                <a:latin typeface="Arial CE" charset="-18"/>
              </a:rPr>
              <a:t>pokud zaměstnavatel přechází na nový podnikatelský program a z tohoto důvodu nemůže zabezpečit pro své zaměstnance práci v rozsahu stanovené týdenní pracovní doby</a:t>
            </a:r>
            <a:r>
              <a:rPr lang="cs-CZ" sz="2000" smtClean="0">
                <a:solidFill>
                  <a:srgbClr val="000000"/>
                </a:solidFill>
                <a:latin typeface="Arial CE" charset="-18"/>
              </a:rPr>
              <a:t> </a:t>
            </a:r>
          </a:p>
          <a:p>
            <a:pPr eaLnBrk="1" fontAlgn="b" hangingPunct="1"/>
            <a:r>
              <a:rPr lang="cs-CZ" sz="2000" smtClean="0">
                <a:solidFill>
                  <a:srgbClr val="000000"/>
                </a:solidFill>
                <a:latin typeface="Arial CE" charset="-18"/>
              </a:rPr>
              <a:t>příspěvek  lze  poskytovat  </a:t>
            </a:r>
            <a:r>
              <a:rPr lang="cs-CZ" sz="2000" b="1" smtClean="0">
                <a:solidFill>
                  <a:srgbClr val="000000"/>
                </a:solidFill>
                <a:latin typeface="Arial CE" charset="-18"/>
              </a:rPr>
              <a:t>na  částečnou úhradu náhrady mzdy, která zaměstnancům přísluší podle pracovněprávních předpisů</a:t>
            </a:r>
            <a:r>
              <a:rPr lang="cs-CZ" sz="2000" smtClean="0">
                <a:solidFill>
                  <a:srgbClr val="000000"/>
                </a:solidFill>
                <a:latin typeface="Arial CE" charset="-18"/>
              </a:rPr>
              <a:t> </a:t>
            </a:r>
          </a:p>
          <a:p>
            <a:pPr eaLnBrk="1" fontAlgn="b" hangingPunct="1"/>
            <a:r>
              <a:rPr lang="cs-CZ" sz="2000" smtClean="0">
                <a:solidFill>
                  <a:srgbClr val="000000"/>
                </a:solidFill>
                <a:latin typeface="Arial CE" charset="-18"/>
              </a:rPr>
              <a:t>příspěvek  lze  poskytovat  </a:t>
            </a:r>
            <a:r>
              <a:rPr lang="cs-CZ" sz="2000" b="1" smtClean="0">
                <a:solidFill>
                  <a:srgbClr val="000000"/>
                </a:solidFill>
                <a:latin typeface="Arial CE" charset="-18"/>
              </a:rPr>
              <a:t>maximálně  po  dobu  6 měsíců</a:t>
            </a:r>
            <a:r>
              <a:rPr lang="cs-CZ" sz="2000" smtClean="0">
                <a:solidFill>
                  <a:srgbClr val="000000"/>
                </a:solidFill>
                <a:latin typeface="Arial CE" charset="-18"/>
              </a:rPr>
              <a:t> </a:t>
            </a:r>
          </a:p>
          <a:p>
            <a:pPr eaLnBrk="1" fontAlgn="b" hangingPunct="1"/>
            <a:r>
              <a:rPr lang="cs-CZ" sz="2000" b="1" smtClean="0">
                <a:solidFill>
                  <a:srgbClr val="000000"/>
                </a:solidFill>
                <a:latin typeface="Arial CE" charset="-18"/>
              </a:rPr>
              <a:t>měsíční příspěvek na jednoho zaměstnance může činit nejvýše polovinu minimální mzdy</a:t>
            </a:r>
          </a:p>
          <a:p>
            <a:pPr eaLnBrk="1" fontAlgn="b" hangingPunct="1"/>
            <a:r>
              <a:rPr lang="cs-CZ" sz="2000" b="1" smtClean="0">
                <a:solidFill>
                  <a:srgbClr val="FF0000"/>
                </a:solidFill>
                <a:latin typeface="Arial CE" charset="-18"/>
              </a:rPr>
              <a:t>60 tis. Kč v roce 2010</a:t>
            </a:r>
          </a:p>
        </p:txBody>
      </p:sp>
    </p:spTree>
    <p:extLst>
      <p:ext uri="{BB962C8B-B14F-4D97-AF65-F5344CB8AC3E}">
        <p14:creationId xmlns:p14="http://schemas.microsoft.com/office/powerpoint/2010/main" val="3840071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2663"/>
            <a:ext cx="9144000" cy="5761037"/>
          </a:xfrm>
          <a:noFill/>
        </p:spPr>
      </p:pic>
    </p:spTree>
    <p:extLst>
      <p:ext uri="{BB962C8B-B14F-4D97-AF65-F5344CB8AC3E}">
        <p14:creationId xmlns:p14="http://schemas.microsoft.com/office/powerpoint/2010/main" val="382169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5888"/>
            <a:ext cx="8532812" cy="6570662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1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/>
            <a:r>
              <a:rPr lang="cs-CZ" smtClean="0"/>
              <a:t>Investiční pobídky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b" hangingPunct="1">
              <a:lnSpc>
                <a:spcPct val="80000"/>
              </a:lnSpc>
              <a:buFontTx/>
              <a:buNone/>
            </a:pPr>
            <a:r>
              <a:rPr lang="cs-CZ" sz="2300" smtClean="0">
                <a:solidFill>
                  <a:srgbClr val="FF0000"/>
                </a:solidFill>
              </a:rPr>
              <a:t>V gesci MPSV</a:t>
            </a:r>
          </a:p>
          <a:p>
            <a:pPr eaLnBrk="1" fontAlgn="b" hangingPunct="1">
              <a:lnSpc>
                <a:spcPct val="80000"/>
              </a:lnSpc>
              <a:buFontTx/>
              <a:buNone/>
            </a:pPr>
            <a:r>
              <a:rPr lang="cs-CZ" sz="2300" smtClean="0"/>
              <a:t>a) Investiční pobídky do zpracovatelského průmyslu</a:t>
            </a:r>
          </a:p>
          <a:p>
            <a:pPr eaLnBrk="1" fontAlgn="b" hangingPunct="1">
              <a:lnSpc>
                <a:spcPct val="80000"/>
              </a:lnSpc>
              <a:buFontTx/>
              <a:buNone/>
            </a:pPr>
            <a:r>
              <a:rPr lang="cs-CZ" sz="2300" smtClean="0"/>
              <a:t>b) Rámcový program pro podporu technologických center a strategických služeb</a:t>
            </a:r>
          </a:p>
          <a:p>
            <a:pPr eaLnBrk="1" fontAlgn="b" hangingPunct="1">
              <a:lnSpc>
                <a:spcPct val="80000"/>
              </a:lnSpc>
              <a:buFontTx/>
              <a:buNone/>
            </a:pPr>
            <a:r>
              <a:rPr lang="cs-CZ" sz="2300" smtClean="0"/>
              <a:t>c) Program pro podporu tvorby nových pracovních míst v regionech nejvíce postižených nezaměstnaností</a:t>
            </a:r>
          </a:p>
          <a:p>
            <a:pPr eaLnBrk="1" fontAlgn="b" hangingPunct="1">
              <a:lnSpc>
                <a:spcPct val="80000"/>
              </a:lnSpc>
            </a:pPr>
            <a:r>
              <a:rPr lang="cs-CZ" sz="2300" smtClean="0"/>
              <a:t>Vytváření nových pracovních míst, hmotná podpora rekvalifikace nebo školení zaměstnanců.</a:t>
            </a:r>
          </a:p>
          <a:p>
            <a:pPr eaLnBrk="1" fontAlgn="b" hangingPunct="1">
              <a:lnSpc>
                <a:spcPct val="80000"/>
              </a:lnSpc>
            </a:pPr>
            <a:r>
              <a:rPr lang="cs-CZ" sz="2300" smtClean="0"/>
              <a:t>Průměrná míra registrované U musí být vyšší než průměr ČR.</a:t>
            </a:r>
          </a:p>
          <a:p>
            <a:pPr eaLnBrk="1" fontAlgn="b" hangingPunct="1">
              <a:lnSpc>
                <a:spcPct val="80000"/>
              </a:lnSpc>
            </a:pPr>
            <a:r>
              <a:rPr lang="cs-CZ" sz="2300" smtClean="0"/>
              <a:t>Hmotná podpora při rekvalifikaci - spoluúčast podniku dle velikosti</a:t>
            </a:r>
          </a:p>
          <a:p>
            <a:pPr eaLnBrk="1" fontAlgn="b" hangingPunct="1">
              <a:lnSpc>
                <a:spcPct val="80000"/>
              </a:lnSpc>
            </a:pPr>
            <a:r>
              <a:rPr lang="cs-CZ" sz="2300" smtClean="0">
                <a:solidFill>
                  <a:schemeClr val="accent2"/>
                </a:solidFill>
              </a:rPr>
              <a:t>509 mil Kč 2010 (ÚP 27,7 mil Kč), podpořeno 36 investorů </a:t>
            </a:r>
          </a:p>
          <a:p>
            <a:pPr eaLnBrk="1" fontAlgn="b" hangingPunct="1">
              <a:lnSpc>
                <a:spcPct val="80000"/>
              </a:lnSpc>
            </a:pPr>
            <a:r>
              <a:rPr lang="cs-CZ" sz="2300" smtClean="0">
                <a:solidFill>
                  <a:schemeClr val="accent2"/>
                </a:solidFill>
              </a:rPr>
              <a:t>Ústecký, Jihomoravský, Olomoucký kraj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30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29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Cílené programy (v tis. Kč) </a:t>
            </a:r>
          </a:p>
        </p:txBody>
      </p:sp>
      <p:graphicFrame>
        <p:nvGraphicFramePr>
          <p:cNvPr id="3686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012825" y="1600200"/>
          <a:ext cx="711676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Graf" r:id="rId3" imgW="9934692" imgH="6324559" progId="Excel.Chart.8">
                  <p:embed/>
                </p:oleObj>
              </mc:Choice>
              <mc:Fallback>
                <p:oleObj name="Graf" r:id="rId3" imgW="9934692" imgH="632455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1600200"/>
                        <a:ext cx="7116763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9023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Výdaje ÚP (ČR celkem) na jednotlivé programy </a:t>
            </a:r>
            <a:br>
              <a:rPr lang="cs-CZ" sz="2800" smtClean="0"/>
            </a:br>
            <a:r>
              <a:rPr lang="cs-CZ" sz="2800" smtClean="0"/>
              <a:t>v tis. Kč</a:t>
            </a:r>
          </a:p>
        </p:txBody>
      </p:sp>
      <p:graphicFrame>
        <p:nvGraphicFramePr>
          <p:cNvPr id="3789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50825" y="1574800"/>
          <a:ext cx="8569325" cy="461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Graf" r:id="rId3" imgW="5962701" imgH="3209910" progId="Excel.Chart.8">
                  <p:embed/>
                </p:oleObj>
              </mc:Choice>
              <mc:Fallback>
                <p:oleObj name="Graf" r:id="rId3" imgW="5962701" imgH="320991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574800"/>
                        <a:ext cx="8569325" cy="461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10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/>
          <a:lstStyle/>
          <a:p>
            <a:pPr eaLnBrk="1" hangingPunct="1"/>
            <a:r>
              <a:rPr lang="cs-CZ" smtClean="0"/>
              <a:t>Faktory ovlivňující dosažení cílu APZ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Dostatečný rozsah aktivních opatření</a:t>
            </a:r>
          </a:p>
          <a:p>
            <a:pPr eaLnBrk="1" hangingPunct="1"/>
            <a:r>
              <a:rPr lang="cs-CZ" smtClean="0"/>
              <a:t>Vhodná struktura aktivních opatření</a:t>
            </a:r>
          </a:p>
          <a:p>
            <a:pPr eaLnBrk="1" hangingPunct="1"/>
            <a:r>
              <a:rPr lang="cs-CZ" smtClean="0"/>
              <a:t>Vhodná cílenost aktivních opatření</a:t>
            </a:r>
          </a:p>
          <a:p>
            <a:pPr eaLnBrk="1" hangingPunct="1"/>
            <a:r>
              <a:rPr lang="cs-CZ" smtClean="0"/>
              <a:t>Dostatečná kvalita aktivních opatření</a:t>
            </a:r>
          </a:p>
        </p:txBody>
      </p:sp>
    </p:spTree>
    <p:extLst>
      <p:ext uri="{BB962C8B-B14F-4D97-AF65-F5344CB8AC3E}">
        <p14:creationId xmlns:p14="http://schemas.microsoft.com/office/powerpoint/2010/main" val="951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Evidovaní uchazeči a volná pracovní místa 2011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9808"/>
            <a:ext cx="7987742" cy="46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9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/>
            <a:r>
              <a:rPr lang="cs-CZ" smtClean="0"/>
              <a:t>Účinky APZ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Dopady na nezaměstnanost (přímé a nepřímé)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Účinky snižující efekt programů na zaměstnanost (mrtvá váha, substituce, vytlačení)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Další pozitivní účinky (příjem nezaměstnaných, struktura času nezaměstnaných, vliv na lidský kapitál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Negativní účinky: efekt uzavření, „creaming efekt“.</a:t>
            </a:r>
          </a:p>
        </p:txBody>
      </p:sp>
    </p:spTree>
    <p:extLst>
      <p:ext uri="{BB962C8B-B14F-4D97-AF65-F5344CB8AC3E}">
        <p14:creationId xmlns:p14="http://schemas.microsoft.com/office/powerpoint/2010/main" val="28074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Děkuji za pozornost </a:t>
            </a:r>
            <a:r>
              <a:rPr lang="cs-CZ" smtClean="0">
                <a:sym typeface="Wingdings" pitchFamily="2" charset="2"/>
              </a:rPr>
              <a:t></a:t>
            </a: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392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Nově hlášení a vyřazení uchazeči 2011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1"/>
            <a:ext cx="7992888" cy="445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1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/>
          <a:lstStyle/>
          <a:p>
            <a:pPr eaLnBrk="1" hangingPunct="1"/>
            <a:r>
              <a:rPr lang="cs-CZ" sz="3200" b="1" smtClean="0"/>
              <a:t>Typy programů APZ podle jejich cílů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i="1" smtClean="0"/>
              <a:t>Programy orientované trhem </a:t>
            </a:r>
            <a:r>
              <a:rPr lang="cs-CZ" smtClean="0"/>
              <a:t>(na stranu poptávky) – přizpůsobování pracovní síly na nedostatek kvalifikace</a:t>
            </a:r>
          </a:p>
          <a:p>
            <a:pPr eaLnBrk="1" hangingPunct="1"/>
            <a:r>
              <a:rPr lang="cs-CZ" b="1" i="1" smtClean="0"/>
              <a:t>Programy orientované klienty </a:t>
            </a:r>
            <a:r>
              <a:rPr lang="cs-CZ" smtClean="0"/>
              <a:t>(na stranu nabídky) – individuální předpoklady a potřeby nezaměstnaných </a:t>
            </a:r>
          </a:p>
        </p:txBody>
      </p:sp>
    </p:spTree>
    <p:extLst>
      <p:ext uri="{BB962C8B-B14F-4D97-AF65-F5344CB8AC3E}">
        <p14:creationId xmlns:p14="http://schemas.microsoft.com/office/powerpoint/2010/main" val="26452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APZ – par. 104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i="1" dirty="0" smtClean="0"/>
              <a:t>„aktivní politika zaměstnanosti vymezena jako souhrn opatření směřujících k zajištění maximálně možné úrovně zaměstnanosti“</a:t>
            </a:r>
          </a:p>
          <a:p>
            <a:pPr>
              <a:defRPr/>
            </a:pPr>
            <a:endParaRPr lang="cs-CZ" sz="2400" i="1" dirty="0"/>
          </a:p>
          <a:p>
            <a:pPr marL="0" indent="0">
              <a:buFontTx/>
              <a:buNone/>
              <a:defRPr/>
            </a:pPr>
            <a:r>
              <a:rPr lang="cs-CZ" sz="2400" i="1" dirty="0" smtClean="0"/>
              <a:t>APZ zabezpečuje:</a:t>
            </a:r>
          </a:p>
          <a:p>
            <a:pPr>
              <a:defRPr/>
            </a:pPr>
            <a:r>
              <a:rPr lang="cs-CZ" sz="2400" i="1" dirty="0" smtClean="0"/>
              <a:t>MPSV</a:t>
            </a:r>
          </a:p>
          <a:p>
            <a:pPr>
              <a:defRPr/>
            </a:pPr>
            <a:r>
              <a:rPr lang="cs-CZ" sz="2400" i="1" dirty="0"/>
              <a:t>Ú</a:t>
            </a:r>
            <a:r>
              <a:rPr lang="cs-CZ" sz="2400" i="1" dirty="0" smtClean="0"/>
              <a:t>řad práce + spolupráce s dalšími subjekty na trhu práce</a:t>
            </a:r>
          </a:p>
          <a:p>
            <a:pPr>
              <a:defRPr/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416397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6463"/>
            <a:ext cx="8229600" cy="511175"/>
          </a:xfrm>
        </p:spPr>
        <p:txBody>
          <a:bodyPr/>
          <a:lstStyle/>
          <a:p>
            <a:pPr eaLnBrk="1" hangingPunct="1"/>
            <a:r>
              <a:rPr lang="cs-CZ" sz="3600" smtClean="0"/>
              <a:t>Nástroje APZ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cs-CZ" sz="2800" smtClean="0"/>
              <a:t>rekvalifikace </a:t>
            </a:r>
          </a:p>
          <a:p>
            <a:pPr marL="609600" indent="-609600" eaLnBrk="1" hangingPunct="1"/>
            <a:r>
              <a:rPr lang="cs-CZ" sz="2800" smtClean="0"/>
              <a:t>veřejně prospěšné práce </a:t>
            </a:r>
          </a:p>
          <a:p>
            <a:pPr marL="609600" indent="-609600" eaLnBrk="1" hangingPunct="1"/>
            <a:r>
              <a:rPr lang="cs-CZ" sz="2800" smtClean="0"/>
              <a:t>společensky účelná pracovní místa </a:t>
            </a:r>
          </a:p>
          <a:p>
            <a:pPr marL="609600" indent="-609600" eaLnBrk="1" hangingPunct="1"/>
            <a:r>
              <a:rPr lang="cs-CZ" sz="2800" smtClean="0"/>
              <a:t>příspěvek na zapracování </a:t>
            </a:r>
          </a:p>
          <a:p>
            <a:pPr marL="609600" indent="-609600" eaLnBrk="1" hangingPunct="1"/>
            <a:r>
              <a:rPr lang="cs-CZ" sz="2800" smtClean="0"/>
              <a:t>příspěvek při přechodu na nový podnikatelský program </a:t>
            </a:r>
          </a:p>
          <a:p>
            <a:pPr marL="609600" indent="-609600" eaLnBrk="1" hangingPunct="1"/>
            <a:r>
              <a:rPr lang="cs-CZ" sz="2800" smtClean="0"/>
              <a:t>investiční pobídky</a:t>
            </a:r>
          </a:p>
          <a:p>
            <a:pPr marL="609600" indent="-609600" eaLnBrk="1" hangingPunct="1">
              <a:buFontTx/>
              <a:buNone/>
            </a:pPr>
            <a:r>
              <a:rPr lang="cs-CZ" sz="2800" smtClean="0"/>
              <a:t>	</a:t>
            </a:r>
            <a:r>
              <a:rPr lang="cs-CZ" sz="2800" smtClean="0">
                <a:solidFill>
                  <a:srgbClr val="FF0000"/>
                </a:solidFill>
              </a:rPr>
              <a:t>Nelze poskytovat organizačním složkám státu a státním příspěvkovým organizacím</a:t>
            </a:r>
          </a:p>
          <a:p>
            <a:pPr marL="609600" indent="-609600" eaLnBrk="1" hangingPunct="1">
              <a:buFontTx/>
              <a:buNone/>
            </a:pPr>
            <a:endParaRPr lang="cs-CZ" sz="28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smtClean="0"/>
              <a:t>Součástí APZ je také</a:t>
            </a:r>
            <a:r>
              <a:rPr lang="cs-CZ" smtClean="0"/>
              <a:t>: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smtClean="0"/>
              <a:t>Poradenství (prováděno krajskými pobočkami ÚP)</a:t>
            </a:r>
          </a:p>
          <a:p>
            <a:r>
              <a:rPr lang="cs-CZ" sz="2800" smtClean="0"/>
              <a:t>Podpora zaměstnávání osob se zdravotním postižením</a:t>
            </a:r>
          </a:p>
          <a:p>
            <a:r>
              <a:rPr lang="cs-CZ" sz="2800" smtClean="0"/>
              <a:t>Cílené programy k řešení zaměstnanosti</a:t>
            </a:r>
          </a:p>
        </p:txBody>
      </p:sp>
    </p:spTree>
    <p:extLst>
      <p:ext uri="{BB962C8B-B14F-4D97-AF65-F5344CB8AC3E}">
        <p14:creationId xmlns:p14="http://schemas.microsoft.com/office/powerpoint/2010/main" val="33030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1298</Words>
  <Application>Microsoft Office PowerPoint</Application>
  <PresentationFormat>Předvádění na obrazovce (4:3)</PresentationFormat>
  <Paragraphs>196</Paragraphs>
  <Slides>41</Slides>
  <Notes>15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3" baseType="lpstr">
      <vt:lpstr>Výchozí návrh</vt:lpstr>
      <vt:lpstr>Graf</vt:lpstr>
      <vt:lpstr>Aktivní politika zaměstnanosti</vt:lpstr>
      <vt:lpstr>Cíle aktivní politiky zaměstnanosti</vt:lpstr>
      <vt:lpstr>Hlavní směry politik zaměstnanosti členských států (2008/618/ES)</vt:lpstr>
      <vt:lpstr>Evidovaní uchazeči a volná pracovní místa 2011</vt:lpstr>
      <vt:lpstr>Nově hlášení a vyřazení uchazeči 2011</vt:lpstr>
      <vt:lpstr>Typy programů APZ podle jejich cílů</vt:lpstr>
      <vt:lpstr>APZ – par. 104</vt:lpstr>
      <vt:lpstr>Nástroje APZ</vt:lpstr>
      <vt:lpstr>Součástí APZ je také:</vt:lpstr>
      <vt:lpstr>APZ v krajích</vt:lpstr>
      <vt:lpstr>APZ v krajích</vt:lpstr>
      <vt:lpstr>Rekvalifikace</vt:lpstr>
      <vt:lpstr>Rekvalifikace</vt:lpstr>
      <vt:lpstr>Rekvalifikace v roce 2010</vt:lpstr>
      <vt:lpstr>Výdaje ÚP na rekvalifikaci a poradenství (v tis. Kč)</vt:lpstr>
      <vt:lpstr>Veřejně prospěšné práce</vt:lpstr>
      <vt:lpstr>VPP v roce 2010</vt:lpstr>
      <vt:lpstr>Výdaje ÚP na VPP (v tis Kč)</vt:lpstr>
      <vt:lpstr>Společensky účelná pracovní místa </vt:lpstr>
      <vt:lpstr>Společensky účelná pracovní místa</vt:lpstr>
      <vt:lpstr>Společensky účelná pracovní místa</vt:lpstr>
      <vt:lpstr>SÚPM v roce 2010</vt:lpstr>
      <vt:lpstr>Výdaje ÚP na vytvoření SÚPM podle krajů  (v tis. Kč)</vt:lpstr>
      <vt:lpstr>Zaměstnávání osob se zdravotním postižením </vt:lpstr>
      <vt:lpstr>Pracovní rehabilitace</vt:lpstr>
      <vt:lpstr>Chráněné pracovní místo</vt:lpstr>
      <vt:lpstr>Chráněná pracovní dílna</vt:lpstr>
      <vt:lpstr>Příspěvek na podporu zaměstnání osob se zdravotním postižením</vt:lpstr>
      <vt:lpstr>Práva a povinnosti zaměstnavatelů</vt:lpstr>
      <vt:lpstr>CHPM a CHPD v roce 2010</vt:lpstr>
      <vt:lpstr>Výdaje ÚP na podporu osob se ZP  (v tis. Kč)</vt:lpstr>
      <vt:lpstr>Příspěvek na zapracování</vt:lpstr>
      <vt:lpstr>Příspěvek při přechodu na nový podnikatelský program</vt:lpstr>
      <vt:lpstr>Prezentace aplikace PowerPoint</vt:lpstr>
      <vt:lpstr>Prezentace aplikace PowerPoint</vt:lpstr>
      <vt:lpstr>Investiční pobídky</vt:lpstr>
      <vt:lpstr>Cílené programy (v tis. Kč) </vt:lpstr>
      <vt:lpstr>Výdaje ÚP (ČR celkem) na jednotlivé programy  v tis. Kč</vt:lpstr>
      <vt:lpstr>Faktory ovlivňující dosažení cílu APZ</vt:lpstr>
      <vt:lpstr>Účinky APZ</vt:lpstr>
      <vt:lpstr>Děkuji za pozornost 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Aktivní politika zaměstnanosti</dc:title>
  <dc:creator>Wildmannova Mirka</dc:creator>
  <cp:lastModifiedBy>Wildmannova Mirka</cp:lastModifiedBy>
  <cp:revision>4</cp:revision>
  <dcterms:created xsi:type="dcterms:W3CDTF">2012-11-19T10:25:23Z</dcterms:created>
  <dcterms:modified xsi:type="dcterms:W3CDTF">2012-11-19T11:08:12Z</dcterms:modified>
</cp:coreProperties>
</file>