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6984D4C-694F-4BAE-89A8-3A0191166EC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9613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5590B25-9718-476E-BEFE-7265F60C6A9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410400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399C31F-F2CD-4286-9D22-489E1531A3A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630581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cs-CZ">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cs-CZ">
                  <a:solidFill>
                    <a:srgbClr val="000000"/>
                  </a:solidFill>
                </a:endParaRP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cs-CZ">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cs-CZ">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cs-CZ">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cs-CZ">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cs-CZ">
                <a:solidFill>
                  <a:srgbClr val="000000"/>
                </a:solidFill>
              </a:endParaRPr>
            </a:p>
          </p:txBody>
        </p:sp>
      </p:grpSp>
      <p:sp>
        <p:nvSpPr>
          <p:cNvPr id="67596" name="Rectangle 12"/>
          <p:cNvSpPr>
            <a:spLocks noGrp="1" noChangeArrowheads="1"/>
          </p:cNvSpPr>
          <p:nvPr>
            <p:ph type="ctrTitle"/>
          </p:nvPr>
        </p:nvSpPr>
        <p:spPr>
          <a:xfrm>
            <a:off x="990600" y="1676400"/>
            <a:ext cx="7772400" cy="1462088"/>
          </a:xfrm>
        </p:spPr>
        <p:txBody>
          <a:bodyPr/>
          <a:lstStyle>
            <a:lvl1pPr>
              <a:defRPr/>
            </a:lvl1pPr>
          </a:lstStyle>
          <a:p>
            <a:pPr lvl="0"/>
            <a:r>
              <a:rPr lang="cs-CZ" noProof="0" smtClean="0"/>
              <a:t>Klepnutím lze upravit styl předlohy nadpisů.</a:t>
            </a:r>
          </a:p>
        </p:txBody>
      </p:sp>
      <p:sp>
        <p:nvSpPr>
          <p:cNvPr id="6759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cs-CZ" noProof="0" smtClean="0"/>
              <a:t>Klepnutím lze upravit styl předlohy podnadpisů.</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rgbClr val="1C1C1C"/>
                </a:solidFill>
                <a:latin typeface="Arial" charset="0"/>
              </a:defRPr>
            </a:lvl1pPr>
          </a:lstStyle>
          <a:p>
            <a:pPr>
              <a:defRPr/>
            </a:pPr>
            <a:endParaRPr lang="cs-CZ"/>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rgbClr val="1C1C1C"/>
                </a:solidFill>
                <a:latin typeface="Arial" charset="0"/>
              </a:defRPr>
            </a:lvl1pPr>
          </a:lstStyle>
          <a:p>
            <a:pPr>
              <a:defRPr/>
            </a:pPr>
            <a:endParaRPr lang="cs-CZ"/>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rgbClr val="1C1C1C"/>
                </a:solidFill>
                <a:latin typeface="Arial" charset="0"/>
              </a:defRPr>
            </a:lvl1pPr>
          </a:lstStyle>
          <a:p>
            <a:pPr>
              <a:defRPr/>
            </a:pPr>
            <a:fld id="{D2C9CCEE-061D-4B0F-8F9A-276FD8858175}" type="slidenum">
              <a:rPr lang="cs-CZ"/>
              <a:pPr>
                <a:defRPr/>
              </a:pPr>
              <a:t>‹#›</a:t>
            </a:fld>
            <a:endParaRPr lang="cs-CZ"/>
          </a:p>
        </p:txBody>
      </p:sp>
    </p:spTree>
    <p:extLst>
      <p:ext uri="{BB962C8B-B14F-4D97-AF65-F5344CB8AC3E}">
        <p14:creationId xmlns:p14="http://schemas.microsoft.com/office/powerpoint/2010/main" val="3710600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smtClean="0">
                <a:latin typeface="Arial" charset="0"/>
              </a:defRPr>
            </a:lvl1pPr>
          </a:lstStyle>
          <a:p>
            <a:pPr>
              <a:defRPr/>
            </a:pPr>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smtClean="0">
                <a:latin typeface="Arial" charset="0"/>
              </a:defRPr>
            </a:lvl1pPr>
          </a:lstStyle>
          <a:p>
            <a:pPr>
              <a:defRPr/>
            </a:pPr>
            <a:fld id="{3DBAD2CC-1367-44DC-A185-75D5892A5A5D}" type="slidenum">
              <a:rPr lang="cs-CZ"/>
              <a:pPr>
                <a:defRPr/>
              </a:pPr>
              <a:t>‹#›</a:t>
            </a:fld>
            <a:endParaRPr lang="cs-CZ"/>
          </a:p>
        </p:txBody>
      </p:sp>
    </p:spTree>
    <p:extLst>
      <p:ext uri="{BB962C8B-B14F-4D97-AF65-F5344CB8AC3E}">
        <p14:creationId xmlns:p14="http://schemas.microsoft.com/office/powerpoint/2010/main" val="478599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smtClean="0">
                <a:latin typeface="Arial" charset="0"/>
              </a:defRPr>
            </a:lvl1pPr>
          </a:lstStyle>
          <a:p>
            <a:pPr>
              <a:defRPr/>
            </a:pPr>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smtClean="0">
                <a:latin typeface="Arial" charset="0"/>
              </a:defRPr>
            </a:lvl1pPr>
          </a:lstStyle>
          <a:p>
            <a:pPr>
              <a:defRPr/>
            </a:pPr>
            <a:fld id="{3211E50D-5AAC-4930-9AF0-7B7E53C2966B}" type="slidenum">
              <a:rPr lang="cs-CZ"/>
              <a:pPr>
                <a:defRPr/>
              </a:pPr>
              <a:t>‹#›</a:t>
            </a:fld>
            <a:endParaRPr lang="cs-CZ"/>
          </a:p>
        </p:txBody>
      </p:sp>
    </p:spTree>
    <p:extLst>
      <p:ext uri="{BB962C8B-B14F-4D97-AF65-F5344CB8AC3E}">
        <p14:creationId xmlns:p14="http://schemas.microsoft.com/office/powerpoint/2010/main" val="1762030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smtClean="0">
                <a:latin typeface="Arial" charset="0"/>
              </a:defRPr>
            </a:lvl1pPr>
          </a:lstStyle>
          <a:p>
            <a:pPr>
              <a:defRPr/>
            </a:pPr>
            <a:endParaRPr lang="cs-CZ"/>
          </a:p>
        </p:txBody>
      </p:sp>
      <p:sp>
        <p:nvSpPr>
          <p:cNvPr id="6" name="Zástupný symbol pro zápatí 5"/>
          <p:cNvSpPr>
            <a:spLocks noGrp="1"/>
          </p:cNvSpPr>
          <p:nvPr>
            <p:ph type="ftr" sz="quarter" idx="11"/>
          </p:nvPr>
        </p:nvSpPr>
        <p:spPr/>
        <p:txBody>
          <a:bodyPr/>
          <a:lstStyle>
            <a:lvl1pPr>
              <a:defRPr smtClean="0">
                <a:latin typeface="Arial" charset="0"/>
              </a:defRPr>
            </a:lvl1pPr>
          </a:lstStyle>
          <a:p>
            <a:pPr>
              <a:defRPr/>
            </a:pPr>
            <a:endParaRPr lang="cs-CZ"/>
          </a:p>
        </p:txBody>
      </p:sp>
      <p:sp>
        <p:nvSpPr>
          <p:cNvPr id="7" name="Zástupný symbol pro číslo snímku 6"/>
          <p:cNvSpPr>
            <a:spLocks noGrp="1"/>
          </p:cNvSpPr>
          <p:nvPr>
            <p:ph type="sldNum" sz="quarter" idx="12"/>
          </p:nvPr>
        </p:nvSpPr>
        <p:spPr/>
        <p:txBody>
          <a:bodyPr/>
          <a:lstStyle>
            <a:lvl1pPr>
              <a:defRPr smtClean="0">
                <a:latin typeface="Arial" charset="0"/>
              </a:defRPr>
            </a:lvl1pPr>
          </a:lstStyle>
          <a:p>
            <a:pPr>
              <a:defRPr/>
            </a:pPr>
            <a:fld id="{D58D9693-4706-4535-83B8-6C7BF48D2FBF}" type="slidenum">
              <a:rPr lang="cs-CZ"/>
              <a:pPr>
                <a:defRPr/>
              </a:pPr>
              <a:t>‹#›</a:t>
            </a:fld>
            <a:endParaRPr lang="cs-CZ"/>
          </a:p>
        </p:txBody>
      </p:sp>
    </p:spTree>
    <p:extLst>
      <p:ext uri="{BB962C8B-B14F-4D97-AF65-F5344CB8AC3E}">
        <p14:creationId xmlns:p14="http://schemas.microsoft.com/office/powerpoint/2010/main" val="451706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smtClean="0">
                <a:latin typeface="Arial" charset="0"/>
              </a:defRPr>
            </a:lvl1pPr>
          </a:lstStyle>
          <a:p>
            <a:pPr>
              <a:defRPr/>
            </a:pPr>
            <a:endParaRPr lang="cs-CZ"/>
          </a:p>
        </p:txBody>
      </p:sp>
      <p:sp>
        <p:nvSpPr>
          <p:cNvPr id="8" name="Zástupný symbol pro zápatí 7"/>
          <p:cNvSpPr>
            <a:spLocks noGrp="1"/>
          </p:cNvSpPr>
          <p:nvPr>
            <p:ph type="ftr" sz="quarter" idx="11"/>
          </p:nvPr>
        </p:nvSpPr>
        <p:spPr/>
        <p:txBody>
          <a:bodyPr/>
          <a:lstStyle>
            <a:lvl1pPr>
              <a:defRPr smtClean="0">
                <a:latin typeface="Arial" charset="0"/>
              </a:defRPr>
            </a:lvl1pPr>
          </a:lstStyle>
          <a:p>
            <a:pPr>
              <a:defRPr/>
            </a:pPr>
            <a:endParaRPr lang="cs-CZ"/>
          </a:p>
        </p:txBody>
      </p:sp>
      <p:sp>
        <p:nvSpPr>
          <p:cNvPr id="9" name="Zástupný symbol pro číslo snímku 8"/>
          <p:cNvSpPr>
            <a:spLocks noGrp="1"/>
          </p:cNvSpPr>
          <p:nvPr>
            <p:ph type="sldNum" sz="quarter" idx="12"/>
          </p:nvPr>
        </p:nvSpPr>
        <p:spPr/>
        <p:txBody>
          <a:bodyPr/>
          <a:lstStyle>
            <a:lvl1pPr>
              <a:defRPr smtClean="0">
                <a:latin typeface="Arial" charset="0"/>
              </a:defRPr>
            </a:lvl1pPr>
          </a:lstStyle>
          <a:p>
            <a:pPr>
              <a:defRPr/>
            </a:pPr>
            <a:fld id="{A4F3A4F2-B24D-4417-80A2-8A71CC03C203}" type="slidenum">
              <a:rPr lang="cs-CZ"/>
              <a:pPr>
                <a:defRPr/>
              </a:pPr>
              <a:t>‹#›</a:t>
            </a:fld>
            <a:endParaRPr lang="cs-CZ"/>
          </a:p>
        </p:txBody>
      </p:sp>
    </p:spTree>
    <p:extLst>
      <p:ext uri="{BB962C8B-B14F-4D97-AF65-F5344CB8AC3E}">
        <p14:creationId xmlns:p14="http://schemas.microsoft.com/office/powerpoint/2010/main" val="2182489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smtClean="0">
                <a:latin typeface="Arial" charset="0"/>
              </a:defRPr>
            </a:lvl1pPr>
          </a:lstStyle>
          <a:p>
            <a:pPr>
              <a:defRPr/>
            </a:pPr>
            <a:endParaRPr lang="cs-CZ"/>
          </a:p>
        </p:txBody>
      </p:sp>
      <p:sp>
        <p:nvSpPr>
          <p:cNvPr id="4" name="Zástupný symbol pro zápatí 3"/>
          <p:cNvSpPr>
            <a:spLocks noGrp="1"/>
          </p:cNvSpPr>
          <p:nvPr>
            <p:ph type="ftr" sz="quarter" idx="11"/>
          </p:nvPr>
        </p:nvSpPr>
        <p:spPr/>
        <p:txBody>
          <a:bodyPr/>
          <a:lstStyle>
            <a:lvl1pPr>
              <a:defRPr smtClean="0">
                <a:latin typeface="Arial" charset="0"/>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smtClean="0">
                <a:latin typeface="Arial" charset="0"/>
              </a:defRPr>
            </a:lvl1pPr>
          </a:lstStyle>
          <a:p>
            <a:pPr>
              <a:defRPr/>
            </a:pPr>
            <a:fld id="{C3015F54-E18B-4D34-99BB-79ADFFF65A4C}" type="slidenum">
              <a:rPr lang="cs-CZ"/>
              <a:pPr>
                <a:defRPr/>
              </a:pPr>
              <a:t>‹#›</a:t>
            </a:fld>
            <a:endParaRPr lang="cs-CZ"/>
          </a:p>
        </p:txBody>
      </p:sp>
    </p:spTree>
    <p:extLst>
      <p:ext uri="{BB962C8B-B14F-4D97-AF65-F5344CB8AC3E}">
        <p14:creationId xmlns:p14="http://schemas.microsoft.com/office/powerpoint/2010/main" val="34383849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smtClean="0">
                <a:latin typeface="Arial" charset="0"/>
              </a:defRPr>
            </a:lvl1pPr>
          </a:lstStyle>
          <a:p>
            <a:pPr>
              <a:defRPr/>
            </a:pPr>
            <a:endParaRPr lang="cs-CZ"/>
          </a:p>
        </p:txBody>
      </p:sp>
      <p:sp>
        <p:nvSpPr>
          <p:cNvPr id="3" name="Zástupný symbol pro zápatí 2"/>
          <p:cNvSpPr>
            <a:spLocks noGrp="1"/>
          </p:cNvSpPr>
          <p:nvPr>
            <p:ph type="ftr" sz="quarter" idx="11"/>
          </p:nvPr>
        </p:nvSpPr>
        <p:spPr/>
        <p:txBody>
          <a:bodyPr/>
          <a:lstStyle>
            <a:lvl1pPr>
              <a:defRPr smtClean="0">
                <a:latin typeface="Arial" charset="0"/>
              </a:defRPr>
            </a:lvl1pPr>
          </a:lstStyle>
          <a:p>
            <a:pPr>
              <a:defRPr/>
            </a:pPr>
            <a:endParaRPr lang="cs-CZ"/>
          </a:p>
        </p:txBody>
      </p:sp>
      <p:sp>
        <p:nvSpPr>
          <p:cNvPr id="4" name="Zástupný symbol pro číslo snímku 3"/>
          <p:cNvSpPr>
            <a:spLocks noGrp="1"/>
          </p:cNvSpPr>
          <p:nvPr>
            <p:ph type="sldNum" sz="quarter" idx="12"/>
          </p:nvPr>
        </p:nvSpPr>
        <p:spPr/>
        <p:txBody>
          <a:bodyPr/>
          <a:lstStyle>
            <a:lvl1pPr>
              <a:defRPr smtClean="0">
                <a:latin typeface="Arial" charset="0"/>
              </a:defRPr>
            </a:lvl1pPr>
          </a:lstStyle>
          <a:p>
            <a:pPr>
              <a:defRPr/>
            </a:pPr>
            <a:fld id="{42C2FA9A-2F58-4C20-A768-4540AAA40CE9}" type="slidenum">
              <a:rPr lang="cs-CZ"/>
              <a:pPr>
                <a:defRPr/>
              </a:pPr>
              <a:t>‹#›</a:t>
            </a:fld>
            <a:endParaRPr lang="cs-CZ"/>
          </a:p>
        </p:txBody>
      </p:sp>
    </p:spTree>
    <p:extLst>
      <p:ext uri="{BB962C8B-B14F-4D97-AF65-F5344CB8AC3E}">
        <p14:creationId xmlns:p14="http://schemas.microsoft.com/office/powerpoint/2010/main" val="23089901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smtClean="0">
                <a:latin typeface="Arial" charset="0"/>
              </a:defRPr>
            </a:lvl1pPr>
          </a:lstStyle>
          <a:p>
            <a:pPr>
              <a:defRPr/>
            </a:pPr>
            <a:endParaRPr lang="cs-CZ"/>
          </a:p>
        </p:txBody>
      </p:sp>
      <p:sp>
        <p:nvSpPr>
          <p:cNvPr id="6" name="Zástupný symbol pro zápatí 5"/>
          <p:cNvSpPr>
            <a:spLocks noGrp="1"/>
          </p:cNvSpPr>
          <p:nvPr>
            <p:ph type="ftr" sz="quarter" idx="11"/>
          </p:nvPr>
        </p:nvSpPr>
        <p:spPr/>
        <p:txBody>
          <a:bodyPr/>
          <a:lstStyle>
            <a:lvl1pPr>
              <a:defRPr smtClean="0">
                <a:latin typeface="Arial" charset="0"/>
              </a:defRPr>
            </a:lvl1pPr>
          </a:lstStyle>
          <a:p>
            <a:pPr>
              <a:defRPr/>
            </a:pPr>
            <a:endParaRPr lang="cs-CZ"/>
          </a:p>
        </p:txBody>
      </p:sp>
      <p:sp>
        <p:nvSpPr>
          <p:cNvPr id="7" name="Zástupný symbol pro číslo snímku 6"/>
          <p:cNvSpPr>
            <a:spLocks noGrp="1"/>
          </p:cNvSpPr>
          <p:nvPr>
            <p:ph type="sldNum" sz="quarter" idx="12"/>
          </p:nvPr>
        </p:nvSpPr>
        <p:spPr/>
        <p:txBody>
          <a:bodyPr/>
          <a:lstStyle>
            <a:lvl1pPr>
              <a:defRPr smtClean="0">
                <a:latin typeface="Arial" charset="0"/>
              </a:defRPr>
            </a:lvl1pPr>
          </a:lstStyle>
          <a:p>
            <a:pPr>
              <a:defRPr/>
            </a:pPr>
            <a:fld id="{A6415369-C3F7-41C6-99C5-4EEC122DB388}" type="slidenum">
              <a:rPr lang="cs-CZ"/>
              <a:pPr>
                <a:defRPr/>
              </a:pPr>
              <a:t>‹#›</a:t>
            </a:fld>
            <a:endParaRPr lang="cs-CZ"/>
          </a:p>
        </p:txBody>
      </p:sp>
    </p:spTree>
    <p:extLst>
      <p:ext uri="{BB962C8B-B14F-4D97-AF65-F5344CB8AC3E}">
        <p14:creationId xmlns:p14="http://schemas.microsoft.com/office/powerpoint/2010/main" val="417266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06823B-86FA-487B-B696-1749C1DFAC30}"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270082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smtClean="0">
                <a:latin typeface="Arial" charset="0"/>
              </a:defRPr>
            </a:lvl1pPr>
          </a:lstStyle>
          <a:p>
            <a:pPr>
              <a:defRPr/>
            </a:pPr>
            <a:endParaRPr lang="cs-CZ"/>
          </a:p>
        </p:txBody>
      </p:sp>
      <p:sp>
        <p:nvSpPr>
          <p:cNvPr id="6" name="Zástupný symbol pro zápatí 5"/>
          <p:cNvSpPr>
            <a:spLocks noGrp="1"/>
          </p:cNvSpPr>
          <p:nvPr>
            <p:ph type="ftr" sz="quarter" idx="11"/>
          </p:nvPr>
        </p:nvSpPr>
        <p:spPr/>
        <p:txBody>
          <a:bodyPr/>
          <a:lstStyle>
            <a:lvl1pPr>
              <a:defRPr smtClean="0">
                <a:latin typeface="Arial" charset="0"/>
              </a:defRPr>
            </a:lvl1pPr>
          </a:lstStyle>
          <a:p>
            <a:pPr>
              <a:defRPr/>
            </a:pPr>
            <a:endParaRPr lang="cs-CZ"/>
          </a:p>
        </p:txBody>
      </p:sp>
      <p:sp>
        <p:nvSpPr>
          <p:cNvPr id="7" name="Zástupný symbol pro číslo snímku 6"/>
          <p:cNvSpPr>
            <a:spLocks noGrp="1"/>
          </p:cNvSpPr>
          <p:nvPr>
            <p:ph type="sldNum" sz="quarter" idx="12"/>
          </p:nvPr>
        </p:nvSpPr>
        <p:spPr/>
        <p:txBody>
          <a:bodyPr/>
          <a:lstStyle>
            <a:lvl1pPr>
              <a:defRPr smtClean="0">
                <a:latin typeface="Arial" charset="0"/>
              </a:defRPr>
            </a:lvl1pPr>
          </a:lstStyle>
          <a:p>
            <a:pPr>
              <a:defRPr/>
            </a:pPr>
            <a:fld id="{A87B9CEE-751C-4677-9EF9-BEDFB3E84142}" type="slidenum">
              <a:rPr lang="cs-CZ"/>
              <a:pPr>
                <a:defRPr/>
              </a:pPr>
              <a:t>‹#›</a:t>
            </a:fld>
            <a:endParaRPr lang="cs-CZ"/>
          </a:p>
        </p:txBody>
      </p:sp>
    </p:spTree>
    <p:extLst>
      <p:ext uri="{BB962C8B-B14F-4D97-AF65-F5344CB8AC3E}">
        <p14:creationId xmlns:p14="http://schemas.microsoft.com/office/powerpoint/2010/main" val="4249605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smtClean="0">
                <a:latin typeface="Arial" charset="0"/>
              </a:defRPr>
            </a:lvl1pPr>
          </a:lstStyle>
          <a:p>
            <a:pPr>
              <a:defRPr/>
            </a:pPr>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smtClean="0">
                <a:latin typeface="Arial" charset="0"/>
              </a:defRPr>
            </a:lvl1pPr>
          </a:lstStyle>
          <a:p>
            <a:pPr>
              <a:defRPr/>
            </a:pPr>
            <a:fld id="{40208D65-6084-4DBE-95CF-2D22748833E3}" type="slidenum">
              <a:rPr lang="cs-CZ"/>
              <a:pPr>
                <a:defRPr/>
              </a:pPr>
              <a:t>‹#›</a:t>
            </a:fld>
            <a:endParaRPr lang="cs-CZ"/>
          </a:p>
        </p:txBody>
      </p:sp>
    </p:spTree>
    <p:extLst>
      <p:ext uri="{BB962C8B-B14F-4D97-AF65-F5344CB8AC3E}">
        <p14:creationId xmlns:p14="http://schemas.microsoft.com/office/powerpoint/2010/main" val="3326358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004050" y="214313"/>
            <a:ext cx="1951038" cy="59182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1150938" y="214313"/>
            <a:ext cx="5700712" cy="59182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smtClean="0">
                <a:latin typeface="Arial" charset="0"/>
              </a:defRPr>
            </a:lvl1pPr>
          </a:lstStyle>
          <a:p>
            <a:pPr>
              <a:defRPr/>
            </a:pPr>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smtClean="0">
                <a:latin typeface="Arial" charset="0"/>
              </a:defRPr>
            </a:lvl1pPr>
          </a:lstStyle>
          <a:p>
            <a:pPr>
              <a:defRPr/>
            </a:pPr>
            <a:fld id="{ADE12300-649D-4039-A1A9-718B71EB5F5B}" type="slidenum">
              <a:rPr lang="cs-CZ"/>
              <a:pPr>
                <a:defRPr/>
              </a:pPr>
              <a:t>‹#›</a:t>
            </a:fld>
            <a:endParaRPr lang="cs-CZ"/>
          </a:p>
        </p:txBody>
      </p:sp>
    </p:spTree>
    <p:extLst>
      <p:ext uri="{BB962C8B-B14F-4D97-AF65-F5344CB8AC3E}">
        <p14:creationId xmlns:p14="http://schemas.microsoft.com/office/powerpoint/2010/main" val="42805741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1150938" y="214313"/>
            <a:ext cx="7793037" cy="1462087"/>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1182688" y="2017713"/>
            <a:ext cx="7772400" cy="4114800"/>
          </a:xfrm>
        </p:spPr>
        <p:txBody>
          <a:bodyPr/>
          <a:lstStyle/>
          <a:p>
            <a:pPr lvl="0"/>
            <a:endParaRPr lang="cs-CZ" noProof="0" smtClean="0"/>
          </a:p>
        </p:txBody>
      </p:sp>
      <p:sp>
        <p:nvSpPr>
          <p:cNvPr id="4" name="Zástupný symbol pro datum 3"/>
          <p:cNvSpPr>
            <a:spLocks noGrp="1"/>
          </p:cNvSpPr>
          <p:nvPr>
            <p:ph type="dt" sz="half" idx="10"/>
          </p:nvPr>
        </p:nvSpPr>
        <p:spPr/>
        <p:txBody>
          <a:bodyPr/>
          <a:lstStyle>
            <a:lvl1pPr>
              <a:defRPr smtClean="0">
                <a:latin typeface="Arial" charset="0"/>
              </a:defRPr>
            </a:lvl1pPr>
          </a:lstStyle>
          <a:p>
            <a:pPr>
              <a:defRPr/>
            </a:pPr>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smtClean="0">
                <a:latin typeface="Arial" charset="0"/>
              </a:defRPr>
            </a:lvl1pPr>
          </a:lstStyle>
          <a:p>
            <a:pPr>
              <a:defRPr/>
            </a:pPr>
            <a:fld id="{6590C722-EA05-4C84-98ED-76531D54BB8C}" type="slidenum">
              <a:rPr lang="cs-CZ"/>
              <a:pPr>
                <a:defRPr/>
              </a:pPr>
              <a:t>‹#›</a:t>
            </a:fld>
            <a:endParaRPr lang="cs-CZ"/>
          </a:p>
        </p:txBody>
      </p:sp>
    </p:spTree>
    <p:extLst>
      <p:ext uri="{BB962C8B-B14F-4D97-AF65-F5344CB8AC3E}">
        <p14:creationId xmlns:p14="http://schemas.microsoft.com/office/powerpoint/2010/main" val="2955183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Nadpis a 4 obsahy">
    <p:spTree>
      <p:nvGrpSpPr>
        <p:cNvPr id="1" name=""/>
        <p:cNvGrpSpPr/>
        <p:nvPr/>
      </p:nvGrpSpPr>
      <p:grpSpPr>
        <a:xfrm>
          <a:off x="0" y="0"/>
          <a:ext cx="0" cy="0"/>
          <a:chOff x="0" y="0"/>
          <a:chExt cx="0" cy="0"/>
        </a:xfrm>
      </p:grpSpPr>
      <p:sp>
        <p:nvSpPr>
          <p:cNvPr id="2" name="Nadpis 1"/>
          <p:cNvSpPr>
            <a:spLocks noGrp="1"/>
          </p:cNvSpPr>
          <p:nvPr>
            <p:ph type="title" sz="quarter"/>
          </p:nvPr>
        </p:nvSpPr>
        <p:spPr>
          <a:xfrm>
            <a:off x="1150938" y="214313"/>
            <a:ext cx="7793037" cy="1462087"/>
          </a:xfrm>
        </p:spPr>
        <p:txBody>
          <a:bodyPr/>
          <a:lstStyle/>
          <a:p>
            <a:r>
              <a:rPr lang="cs-CZ" smtClean="0"/>
              <a:t>Kliknutím lze upravit styl.</a:t>
            </a:r>
            <a:endParaRPr lang="cs-CZ"/>
          </a:p>
        </p:txBody>
      </p:sp>
      <p:sp>
        <p:nvSpPr>
          <p:cNvPr id="3" name="Zástupný symbol pro obsah 2"/>
          <p:cNvSpPr>
            <a:spLocks noGrp="1"/>
          </p:cNvSpPr>
          <p:nvPr>
            <p:ph sz="quarter" idx="1"/>
          </p:nvPr>
        </p:nvSpPr>
        <p:spPr>
          <a:xfrm>
            <a:off x="1182688" y="2017713"/>
            <a:ext cx="3810000" cy="1981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5145088" y="2017713"/>
            <a:ext cx="3810000" cy="1981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1182688" y="4151313"/>
            <a:ext cx="3810000" cy="1981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obsah 5"/>
          <p:cNvSpPr>
            <a:spLocks noGrp="1"/>
          </p:cNvSpPr>
          <p:nvPr>
            <p:ph sz="quarter" idx="4"/>
          </p:nvPr>
        </p:nvSpPr>
        <p:spPr>
          <a:xfrm>
            <a:off x="5145088" y="4151313"/>
            <a:ext cx="3810000" cy="1981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smtClean="0">
                <a:latin typeface="Arial" charset="0"/>
              </a:defRPr>
            </a:lvl1pPr>
          </a:lstStyle>
          <a:p>
            <a:pPr>
              <a:defRPr/>
            </a:pPr>
            <a:endParaRPr lang="cs-CZ"/>
          </a:p>
        </p:txBody>
      </p:sp>
      <p:sp>
        <p:nvSpPr>
          <p:cNvPr id="8" name="Zástupný symbol pro zápatí 7"/>
          <p:cNvSpPr>
            <a:spLocks noGrp="1"/>
          </p:cNvSpPr>
          <p:nvPr>
            <p:ph type="ftr" sz="quarter" idx="11"/>
          </p:nvPr>
        </p:nvSpPr>
        <p:spPr/>
        <p:txBody>
          <a:bodyPr/>
          <a:lstStyle>
            <a:lvl1pPr>
              <a:defRPr smtClean="0">
                <a:latin typeface="Arial" charset="0"/>
              </a:defRPr>
            </a:lvl1pPr>
          </a:lstStyle>
          <a:p>
            <a:pPr>
              <a:defRPr/>
            </a:pPr>
            <a:endParaRPr lang="cs-CZ"/>
          </a:p>
        </p:txBody>
      </p:sp>
      <p:sp>
        <p:nvSpPr>
          <p:cNvPr id="9" name="Zástupný symbol pro číslo snímku 8"/>
          <p:cNvSpPr>
            <a:spLocks noGrp="1"/>
          </p:cNvSpPr>
          <p:nvPr>
            <p:ph type="sldNum" sz="quarter" idx="12"/>
          </p:nvPr>
        </p:nvSpPr>
        <p:spPr/>
        <p:txBody>
          <a:bodyPr/>
          <a:lstStyle>
            <a:lvl1pPr>
              <a:defRPr smtClean="0">
                <a:latin typeface="Arial" charset="0"/>
              </a:defRPr>
            </a:lvl1pPr>
          </a:lstStyle>
          <a:p>
            <a:pPr>
              <a:defRPr/>
            </a:pPr>
            <a:fld id="{4ACD5CDB-AC8A-482D-B96B-34F882500C32}" type="slidenum">
              <a:rPr lang="cs-CZ"/>
              <a:pPr>
                <a:defRPr/>
              </a:pPr>
              <a:t>‹#›</a:t>
            </a:fld>
            <a:endParaRPr lang="cs-CZ"/>
          </a:p>
        </p:txBody>
      </p:sp>
    </p:spTree>
    <p:extLst>
      <p:ext uri="{BB962C8B-B14F-4D97-AF65-F5344CB8AC3E}">
        <p14:creationId xmlns:p14="http://schemas.microsoft.com/office/powerpoint/2010/main" val="3543082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dgm" preserve="1">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1150938" y="214313"/>
            <a:ext cx="7793037" cy="1462087"/>
          </a:xfrm>
        </p:spPr>
        <p:txBody>
          <a:bodyPr/>
          <a:lstStyle/>
          <a:p>
            <a:r>
              <a:rPr lang="cs-CZ" smtClean="0"/>
              <a:t>Kliknutím lze upravit styl.</a:t>
            </a:r>
            <a:endParaRPr lang="cs-CZ"/>
          </a:p>
        </p:txBody>
      </p:sp>
      <p:sp>
        <p:nvSpPr>
          <p:cNvPr id="3" name="Zástupný symbol pro objekt SmartArt 2"/>
          <p:cNvSpPr>
            <a:spLocks noGrp="1"/>
          </p:cNvSpPr>
          <p:nvPr>
            <p:ph type="dgm" idx="1"/>
          </p:nvPr>
        </p:nvSpPr>
        <p:spPr>
          <a:xfrm>
            <a:off x="1182688" y="2017713"/>
            <a:ext cx="7772400" cy="4114800"/>
          </a:xfrm>
        </p:spPr>
        <p:txBody>
          <a:bodyPr/>
          <a:lstStyle/>
          <a:p>
            <a:pPr lvl="0"/>
            <a:endParaRPr lang="cs-CZ" noProof="0" smtClean="0"/>
          </a:p>
        </p:txBody>
      </p:sp>
      <p:sp>
        <p:nvSpPr>
          <p:cNvPr id="4" name="Zástupný symbol pro datum 3"/>
          <p:cNvSpPr>
            <a:spLocks noGrp="1"/>
          </p:cNvSpPr>
          <p:nvPr>
            <p:ph type="dt" sz="half" idx="10"/>
          </p:nvPr>
        </p:nvSpPr>
        <p:spPr/>
        <p:txBody>
          <a:bodyPr/>
          <a:lstStyle>
            <a:lvl1pPr>
              <a:defRPr smtClean="0">
                <a:latin typeface="Arial" charset="0"/>
              </a:defRPr>
            </a:lvl1pPr>
          </a:lstStyle>
          <a:p>
            <a:pPr>
              <a:defRPr/>
            </a:pPr>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smtClean="0">
                <a:latin typeface="Arial" charset="0"/>
              </a:defRPr>
            </a:lvl1pPr>
          </a:lstStyle>
          <a:p>
            <a:pPr>
              <a:defRPr/>
            </a:pPr>
            <a:fld id="{8298FA16-8BB6-40E8-9D51-D294E4E03244}" type="slidenum">
              <a:rPr lang="cs-CZ"/>
              <a:pPr>
                <a:defRPr/>
              </a:pPr>
              <a:t>‹#›</a:t>
            </a:fld>
            <a:endParaRPr lang="cs-CZ"/>
          </a:p>
        </p:txBody>
      </p:sp>
    </p:spTree>
    <p:extLst>
      <p:ext uri="{BB962C8B-B14F-4D97-AF65-F5344CB8AC3E}">
        <p14:creationId xmlns:p14="http://schemas.microsoft.com/office/powerpoint/2010/main" val="4250983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5C3602-7EB2-4118-8C29-621DE903B5D9}"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38136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2F0F55F-C7DE-45E9-8263-2C78E7E6EF4F}"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61286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50C1E30-7EE3-4F00-9DBC-79C53EFEBD6C}"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74857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A33114-266A-4C0E-8992-028857F202B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52055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4D6DBA4-8657-43B0-857D-93DD76FA7A2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389519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41756A-6718-43C8-92ED-16AF0A11588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3687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EEB063-92B0-4077-8AF3-5A54492A951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074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A35E6D2-E697-438B-8537-02C88A0F7372}"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3222949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cs-CZ" sz="2400">
              <a:solidFill>
                <a:srgbClr val="000000"/>
              </a:solidFill>
            </a:endParaRPr>
          </a:p>
        </p:txBody>
      </p:sp>
      <p:sp>
        <p:nvSpPr>
          <p:cNvPr id="205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cs-CZ" sz="2400">
              <a:solidFill>
                <a:srgbClr val="000000"/>
              </a:solidFill>
            </a:endParaRPr>
          </a:p>
        </p:txBody>
      </p:sp>
      <p:sp>
        <p:nvSpPr>
          <p:cNvPr id="2052"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cs-CZ" sz="2400">
              <a:solidFill>
                <a:srgbClr val="000000"/>
              </a:solidFill>
            </a:endParaRPr>
          </a:p>
        </p:txBody>
      </p:sp>
      <p:sp>
        <p:nvSpPr>
          <p:cNvPr id="205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cs-CZ" sz="2400">
              <a:solidFill>
                <a:srgbClr val="000000"/>
              </a:solidFill>
            </a:endParaRPr>
          </a:p>
        </p:txBody>
      </p:sp>
      <p:sp>
        <p:nvSpPr>
          <p:cNvPr id="205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cs-CZ" sz="2400">
              <a:solidFill>
                <a:srgbClr val="000000"/>
              </a:solidFill>
            </a:endParaRPr>
          </a:p>
        </p:txBody>
      </p:sp>
      <p:sp>
        <p:nvSpPr>
          <p:cNvPr id="2055"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cs-CZ" sz="2400">
              <a:solidFill>
                <a:srgbClr val="000000"/>
              </a:solidFill>
            </a:endParaRPr>
          </a:p>
        </p:txBody>
      </p:sp>
      <p:sp>
        <p:nvSpPr>
          <p:cNvPr id="205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cs-CZ" sz="2400">
              <a:solidFill>
                <a:srgbClr val="000000"/>
              </a:solidFill>
            </a:endParaRPr>
          </a:p>
        </p:txBody>
      </p:sp>
      <p:sp>
        <p:nvSpPr>
          <p:cNvPr id="2057"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6571"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solidFill>
                  <a:srgbClr val="000000"/>
                </a:solidFill>
                <a:latin typeface="Tahoma" pitchFamily="34" charset="0"/>
              </a:defRPr>
            </a:lvl1pPr>
          </a:lstStyle>
          <a:p>
            <a:pPr fontAlgn="base">
              <a:spcBef>
                <a:spcPct val="0"/>
              </a:spcBef>
              <a:spcAft>
                <a:spcPct val="0"/>
              </a:spcAft>
              <a:defRPr/>
            </a:pPr>
            <a:endParaRPr lang="cs-CZ"/>
          </a:p>
        </p:txBody>
      </p:sp>
      <p:sp>
        <p:nvSpPr>
          <p:cNvPr id="66572"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solidFill>
                  <a:srgbClr val="000000"/>
                </a:solidFill>
                <a:latin typeface="Tahoma" pitchFamily="34" charset="0"/>
              </a:defRPr>
            </a:lvl1pPr>
          </a:lstStyle>
          <a:p>
            <a:pPr fontAlgn="base">
              <a:spcBef>
                <a:spcPct val="0"/>
              </a:spcBef>
              <a:spcAft>
                <a:spcPct val="0"/>
              </a:spcAft>
              <a:defRPr/>
            </a:pPr>
            <a:endParaRPr lang="cs-CZ"/>
          </a:p>
        </p:txBody>
      </p:sp>
      <p:sp>
        <p:nvSpPr>
          <p:cNvPr id="66573"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solidFill>
                  <a:srgbClr val="000000"/>
                </a:solidFill>
                <a:latin typeface="Tahoma" pitchFamily="34" charset="0"/>
              </a:defRPr>
            </a:lvl1pPr>
          </a:lstStyle>
          <a:p>
            <a:pPr fontAlgn="base">
              <a:spcBef>
                <a:spcPct val="0"/>
              </a:spcBef>
              <a:spcAft>
                <a:spcPct val="0"/>
              </a:spcAft>
              <a:defRPr/>
            </a:pPr>
            <a:fld id="{56A0346E-7A5F-48BA-87D0-3CDAC8AACBB3}" type="slidenum">
              <a:rPr lang="cs-CZ"/>
              <a:pPr fontAlgn="base">
                <a:spcBef>
                  <a:spcPct val="0"/>
                </a:spcBef>
                <a:spcAft>
                  <a:spcPct val="0"/>
                </a:spcAft>
                <a:defRPr/>
              </a:pPr>
              <a:t>‹#›</a:t>
            </a:fld>
            <a:endParaRPr lang="cs-CZ"/>
          </a:p>
        </p:txBody>
      </p:sp>
    </p:spTree>
    <p:extLst>
      <p:ext uri="{BB962C8B-B14F-4D97-AF65-F5344CB8AC3E}">
        <p14:creationId xmlns:p14="http://schemas.microsoft.com/office/powerpoint/2010/main" val="1624690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mpsv.cz/cs/5045"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4.xml"/><Relationship Id="rId5" Type="http://schemas.openxmlformats.org/officeDocument/2006/relationships/image" Target="../media/image6.emf"/><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pPr eaLnBrk="1" hangingPunct="1"/>
            <a:r>
              <a:rPr lang="cs-CZ" sz="4000" smtClean="0"/>
              <a:t>Ohrožené skupiny na trhu práce</a:t>
            </a:r>
            <a:br>
              <a:rPr lang="cs-CZ" sz="4000" smtClean="0"/>
            </a:br>
            <a:r>
              <a:rPr lang="cs-CZ" sz="4000" smtClean="0"/>
              <a:t>ageismus</a:t>
            </a:r>
            <a:br>
              <a:rPr lang="cs-CZ" sz="4000" smtClean="0"/>
            </a:br>
            <a:endParaRPr lang="cs-CZ" sz="4000" smtClean="0"/>
          </a:p>
        </p:txBody>
      </p:sp>
      <p:sp>
        <p:nvSpPr>
          <p:cNvPr id="17411" name="Podnadpis 1"/>
          <p:cNvSpPr>
            <a:spLocks noGrp="1"/>
          </p:cNvSpPr>
          <p:nvPr>
            <p:ph type="subTitle" idx="1"/>
          </p:nvPr>
        </p:nvSpPr>
        <p:spPr/>
        <p:txBody>
          <a:bodyPr/>
          <a:lstStyle/>
          <a:p>
            <a:pPr eaLnBrk="1" hangingPunct="1"/>
            <a:r>
              <a:rPr lang="cs-CZ" smtClean="0"/>
              <a:t>			</a:t>
            </a:r>
            <a:r>
              <a:rPr lang="cs-CZ" sz="1800" smtClean="0"/>
              <a:t> 26.11. 2012</a:t>
            </a:r>
          </a:p>
        </p:txBody>
      </p:sp>
    </p:spTree>
    <p:extLst>
      <p:ext uri="{BB962C8B-B14F-4D97-AF65-F5344CB8AC3E}">
        <p14:creationId xmlns:p14="http://schemas.microsoft.com/office/powerpoint/2010/main" val="1005139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2"/>
          <p:cNvGraphicFramePr>
            <a:graphicFrameLocks noChangeAspect="1"/>
          </p:cNvGraphicFramePr>
          <p:nvPr>
            <p:ph idx="4294967295"/>
          </p:nvPr>
        </p:nvGraphicFramePr>
        <p:xfrm>
          <a:off x="684213" y="260350"/>
          <a:ext cx="7119937" cy="4551363"/>
        </p:xfrm>
        <a:graphic>
          <a:graphicData uri="http://schemas.openxmlformats.org/presentationml/2006/ole">
            <mc:AlternateContent xmlns:mc="http://schemas.openxmlformats.org/markup-compatibility/2006">
              <mc:Choice xmlns:v="urn:schemas-microsoft-com:vml" Requires="v">
                <p:oleObj spid="_x0000_s1026" name="Graf" r:id="rId3" imgW="5886298" imgH="3762289" progId="Excel.Chart.8">
                  <p:embed/>
                </p:oleObj>
              </mc:Choice>
              <mc:Fallback>
                <p:oleObj name="Graf" r:id="rId3" imgW="5886298" imgH="3762289"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260350"/>
                        <a:ext cx="7119937" cy="455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27" name="Text Box 3"/>
          <p:cNvSpPr txBox="1">
            <a:spLocks noChangeArrowheads="1"/>
          </p:cNvSpPr>
          <p:nvPr/>
        </p:nvSpPr>
        <p:spPr bwMode="auto">
          <a:xfrm>
            <a:off x="539750" y="5157788"/>
            <a:ext cx="7345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cs-CZ" sz="1200">
                <a:solidFill>
                  <a:srgbClr val="000000"/>
                </a:solidFill>
              </a:rPr>
              <a:t>Pramen: ČSÚ</a:t>
            </a:r>
          </a:p>
        </p:txBody>
      </p:sp>
    </p:spTree>
    <p:extLst>
      <p:ext uri="{BB962C8B-B14F-4D97-AF65-F5344CB8AC3E}">
        <p14:creationId xmlns:p14="http://schemas.microsoft.com/office/powerpoint/2010/main" val="3341165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z="2800" b="1" smtClean="0"/>
              <a:t>Průměrný věk odchodu do důchodu</a:t>
            </a:r>
            <a:r>
              <a:rPr lang="cs-CZ" smtClean="0"/>
              <a:t> (2008)</a:t>
            </a:r>
          </a:p>
        </p:txBody>
      </p:sp>
      <p:sp>
        <p:nvSpPr>
          <p:cNvPr id="27651" name="Rectangle 3"/>
          <p:cNvSpPr>
            <a:spLocks noGrp="1" noChangeArrowheads="1"/>
          </p:cNvSpPr>
          <p:nvPr>
            <p:ph type="body" idx="1"/>
          </p:nvPr>
        </p:nvSpPr>
        <p:spPr/>
        <p:txBody>
          <a:bodyPr/>
          <a:lstStyle/>
          <a:p>
            <a:pPr eaLnBrk="1" hangingPunct="1">
              <a:lnSpc>
                <a:spcPct val="90000"/>
              </a:lnSpc>
            </a:pPr>
            <a:r>
              <a:rPr lang="cs-CZ" sz="2800" smtClean="0"/>
              <a:t>EU (27) 61,4</a:t>
            </a:r>
          </a:p>
          <a:p>
            <a:pPr eaLnBrk="1" hangingPunct="1">
              <a:lnSpc>
                <a:spcPct val="90000"/>
              </a:lnSpc>
            </a:pPr>
            <a:r>
              <a:rPr lang="cs-CZ" sz="2800" smtClean="0"/>
              <a:t>EU (25) 61,3</a:t>
            </a:r>
          </a:p>
          <a:p>
            <a:pPr eaLnBrk="1" hangingPunct="1">
              <a:lnSpc>
                <a:spcPct val="90000"/>
              </a:lnSpc>
            </a:pPr>
            <a:r>
              <a:rPr lang="cs-CZ" sz="2800" smtClean="0"/>
              <a:t>EU (15) 61,5</a:t>
            </a:r>
          </a:p>
          <a:p>
            <a:pPr eaLnBrk="1" hangingPunct="1">
              <a:lnSpc>
                <a:spcPct val="90000"/>
              </a:lnSpc>
            </a:pPr>
            <a:r>
              <a:rPr lang="cs-CZ" sz="2800" smtClean="0"/>
              <a:t>ČR 60,6 %</a:t>
            </a:r>
          </a:p>
          <a:p>
            <a:pPr eaLnBrk="1" hangingPunct="1">
              <a:lnSpc>
                <a:spcPct val="90000"/>
              </a:lnSpc>
            </a:pPr>
            <a:r>
              <a:rPr lang="cs-CZ" sz="2800" smtClean="0"/>
              <a:t>Min FR 59,3 (Malta, Chorvatsko)</a:t>
            </a:r>
          </a:p>
          <a:p>
            <a:pPr eaLnBrk="1" hangingPunct="1">
              <a:lnSpc>
                <a:spcPct val="90000"/>
              </a:lnSpc>
            </a:pPr>
            <a:r>
              <a:rPr lang="cs-CZ" sz="2800" smtClean="0"/>
              <a:t>Max Island 64,4 (Norsko, Švédsko, Nizozemí)</a:t>
            </a:r>
          </a:p>
          <a:p>
            <a:pPr eaLnBrk="1" hangingPunct="1">
              <a:lnSpc>
                <a:spcPct val="90000"/>
              </a:lnSpc>
            </a:pPr>
            <a:r>
              <a:rPr lang="cs-CZ" sz="2800" smtClean="0"/>
              <a:t>V roce 2008 byl průměrný věk odchodu do důchodu v Evropské unii 61,4 roku, přitom v Japonsku to bylo 70 let a v USA, největší ekonomice světa 65 let.</a:t>
            </a:r>
          </a:p>
        </p:txBody>
      </p:sp>
      <p:sp>
        <p:nvSpPr>
          <p:cNvPr id="27652" name="Rectangle 4"/>
          <p:cNvSpPr>
            <a:spLocks noChangeArrowheads="1"/>
          </p:cNvSpPr>
          <p:nvPr/>
        </p:nvSpPr>
        <p:spPr bwMode="auto">
          <a:xfrm>
            <a:off x="152400" y="6172200"/>
            <a:ext cx="91440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cs-CZ" sz="1100" i="1">
                <a:solidFill>
                  <a:srgbClr val="000000"/>
                </a:solidFill>
                <a:latin typeface="Times New Roman" pitchFamily="18" charset="0"/>
                <a:cs typeface="Times New Roman" pitchFamily="18" charset="0"/>
              </a:rPr>
              <a:t>Zdroj: Eurostat, Average Exit from the Labour Market</a:t>
            </a:r>
            <a:r>
              <a:rPr lang="cs-CZ" sz="1100">
                <a:solidFill>
                  <a:srgbClr val="000000"/>
                </a:solidFill>
                <a:latin typeface="Times New Roman" pitchFamily="18" charset="0"/>
              </a:rPr>
              <a:t> </a:t>
            </a:r>
            <a:endParaRPr lang="cs-CZ" sz="2400">
              <a:solidFill>
                <a:srgbClr val="000000"/>
              </a:solidFill>
              <a:latin typeface="Times New Roman" pitchFamily="18" charset="0"/>
            </a:endParaRPr>
          </a:p>
        </p:txBody>
      </p:sp>
      <p:pic>
        <p:nvPicPr>
          <p:cNvPr id="27653" name="Picture 6" descr="TER3697ed_MDF705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1239838"/>
            <a:ext cx="3589338"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0715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r>
              <a:rPr lang="cs-CZ" sz="4000" smtClean="0"/>
              <a:t>Důvod pro setrvání v zaměstnání</a:t>
            </a:r>
          </a:p>
        </p:txBody>
      </p:sp>
      <p:sp>
        <p:nvSpPr>
          <p:cNvPr id="28675" name="Rectangle 3"/>
          <p:cNvSpPr>
            <a:spLocks noGrp="1" noChangeArrowheads="1"/>
          </p:cNvSpPr>
          <p:nvPr>
            <p:ph type="body" idx="4294967295"/>
          </p:nvPr>
        </p:nvSpPr>
        <p:spPr/>
        <p:txBody>
          <a:bodyPr/>
          <a:lstStyle/>
          <a:p>
            <a:pPr eaLnBrk="1" hangingPunct="1"/>
            <a:r>
              <a:rPr lang="cs-CZ" smtClean="0">
                <a:solidFill>
                  <a:srgbClr val="FF0000"/>
                </a:solidFill>
              </a:rPr>
              <a:t>Ekonomická motivace </a:t>
            </a:r>
            <a:r>
              <a:rPr lang="cs-CZ" smtClean="0"/>
              <a:t>(nárok a úroveň důchodů, omezení výše předčasných důchodů, souběh důchodů a pracovní činnosti, apod..) V ČR pouze motivace na straně nabídky x zaměstnavatelé</a:t>
            </a:r>
          </a:p>
          <a:p>
            <a:pPr eaLnBrk="1" hangingPunct="1"/>
            <a:r>
              <a:rPr lang="cs-CZ" smtClean="0"/>
              <a:t>Potřeba kontaktu s lidmi</a:t>
            </a:r>
          </a:p>
          <a:p>
            <a:pPr eaLnBrk="1" hangingPunct="1"/>
            <a:r>
              <a:rPr lang="cs-CZ" smtClean="0"/>
              <a:t>Potřeba užitečnosti</a:t>
            </a:r>
          </a:p>
        </p:txBody>
      </p:sp>
    </p:spTree>
    <p:extLst>
      <p:ext uri="{BB962C8B-B14F-4D97-AF65-F5344CB8AC3E}">
        <p14:creationId xmlns:p14="http://schemas.microsoft.com/office/powerpoint/2010/main" val="3192896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eaLnBrk="1" hangingPunct="1"/>
            <a:r>
              <a:rPr lang="cs-CZ" smtClean="0"/>
              <a:t>Pozice starších osob na PT</a:t>
            </a:r>
          </a:p>
        </p:txBody>
      </p:sp>
      <p:sp>
        <p:nvSpPr>
          <p:cNvPr id="3" name="Zástupný symbol pro obsah 2"/>
          <p:cNvSpPr>
            <a:spLocks noGrp="1"/>
          </p:cNvSpPr>
          <p:nvPr>
            <p:ph idx="1"/>
          </p:nvPr>
        </p:nvSpPr>
        <p:spPr/>
        <p:txBody>
          <a:bodyPr/>
          <a:lstStyle/>
          <a:p>
            <a:pPr eaLnBrk="1" hangingPunct="1">
              <a:defRPr/>
            </a:pPr>
            <a:r>
              <a:rPr lang="cs-CZ" dirty="0" smtClean="0"/>
              <a:t>Ohrožené skupiny</a:t>
            </a:r>
          </a:p>
          <a:p>
            <a:pPr eaLnBrk="1" hangingPunct="1">
              <a:defRPr/>
            </a:pPr>
            <a:r>
              <a:rPr lang="cs-CZ" dirty="0" smtClean="0"/>
              <a:t>Růst nezaměstnanosti</a:t>
            </a:r>
          </a:p>
          <a:p>
            <a:pPr eaLnBrk="1" hangingPunct="1">
              <a:defRPr/>
            </a:pPr>
            <a:r>
              <a:rPr lang="cs-CZ" dirty="0" smtClean="0"/>
              <a:t>Lidský kapitál</a:t>
            </a:r>
          </a:p>
          <a:p>
            <a:pPr eaLnBrk="1" hangingPunct="1">
              <a:defRPr/>
            </a:pPr>
            <a:r>
              <a:rPr lang="cs-CZ" dirty="0" smtClean="0"/>
              <a:t>Charakteristiky – Diskriminace</a:t>
            </a:r>
          </a:p>
          <a:p>
            <a:pPr marL="0" indent="0" eaLnBrk="1" hangingPunct="1">
              <a:buFontTx/>
              <a:buNone/>
              <a:defRPr/>
            </a:pPr>
            <a:r>
              <a:rPr lang="cs-CZ" sz="2400" dirty="0" smtClean="0">
                <a:cs typeface="Times New Roman" pitchFamily="18" charset="0"/>
              </a:rPr>
              <a:t>„Ageismus je ideologie založená na sdíleném přesvědčení o kvalitativní nerovnosti jednotlivých fází lidského životního cyklu manifestovaná skrze proces systematické, symbolické i reálné </a:t>
            </a:r>
            <a:r>
              <a:rPr lang="cs-CZ" sz="2400" dirty="0" err="1" smtClean="0">
                <a:cs typeface="Times New Roman" pitchFamily="18" charset="0"/>
              </a:rPr>
              <a:t>stereotypizace</a:t>
            </a:r>
            <a:r>
              <a:rPr lang="cs-CZ" sz="2400" dirty="0" smtClean="0">
                <a:cs typeface="Times New Roman" pitchFamily="18" charset="0"/>
              </a:rPr>
              <a:t> a diskriminace osob a skupin na základě jejich chronologického věku a/nebo na jejich příslušnosti k určité generaci.” (</a:t>
            </a:r>
            <a:r>
              <a:rPr lang="cs-CZ" sz="2400" dirty="0" err="1" smtClean="0">
                <a:cs typeface="Times New Roman" pitchFamily="18" charset="0"/>
              </a:rPr>
              <a:t>Vidovicová</a:t>
            </a:r>
            <a:r>
              <a:rPr lang="cs-CZ" sz="2400" dirty="0" smtClean="0">
                <a:cs typeface="Times New Roman" pitchFamily="18" charset="0"/>
              </a:rPr>
              <a:t>, VÚPSV)</a:t>
            </a:r>
            <a:endParaRPr lang="cs-CZ" sz="2400" dirty="0" smtClean="0"/>
          </a:p>
          <a:p>
            <a:pPr eaLnBrk="1" hangingPunct="1">
              <a:defRPr/>
            </a:pPr>
            <a:endParaRPr lang="cs-CZ" dirty="0" smtClean="0"/>
          </a:p>
        </p:txBody>
      </p:sp>
    </p:spTree>
    <p:extLst>
      <p:ext uri="{BB962C8B-B14F-4D97-AF65-F5344CB8AC3E}">
        <p14:creationId xmlns:p14="http://schemas.microsoft.com/office/powerpoint/2010/main" val="173671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pPr eaLnBrk="1" hangingPunct="1"/>
            <a:r>
              <a:rPr lang="cs-CZ" smtClean="0"/>
              <a:t>Nezaměstnanost starších osob</a:t>
            </a:r>
          </a:p>
        </p:txBody>
      </p:sp>
      <p:sp>
        <p:nvSpPr>
          <p:cNvPr id="30723" name="Zástupný symbol pro obsah 2"/>
          <p:cNvSpPr>
            <a:spLocks noGrp="1"/>
          </p:cNvSpPr>
          <p:nvPr>
            <p:ph idx="1"/>
          </p:nvPr>
        </p:nvSpPr>
        <p:spPr/>
        <p:txBody>
          <a:bodyPr/>
          <a:lstStyle/>
          <a:p>
            <a:pPr eaLnBrk="1" hangingPunct="1"/>
            <a:endParaRPr lang="cs-CZ" smtClean="0"/>
          </a:p>
        </p:txBody>
      </p:sp>
      <p:pic>
        <p:nvPicPr>
          <p:cNvPr id="307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163" y="1266825"/>
            <a:ext cx="7305675" cy="432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20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idx="4294967295"/>
          </p:nvPr>
        </p:nvSpPr>
        <p:spPr/>
        <p:txBody>
          <a:bodyPr/>
          <a:lstStyle/>
          <a:p>
            <a:pPr eaLnBrk="1" hangingPunct="1"/>
            <a:r>
              <a:rPr lang="cs-CZ" smtClean="0"/>
              <a:t>Zaměstnanost – muži (2009)</a:t>
            </a:r>
          </a:p>
        </p:txBody>
      </p:sp>
      <p:pic>
        <p:nvPicPr>
          <p:cNvPr id="31747"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468313" y="1628775"/>
            <a:ext cx="8226425" cy="4457700"/>
          </a:xfrm>
          <a:noFill/>
        </p:spPr>
      </p:pic>
    </p:spTree>
    <p:extLst>
      <p:ext uri="{BB962C8B-B14F-4D97-AF65-F5344CB8AC3E}">
        <p14:creationId xmlns:p14="http://schemas.microsoft.com/office/powerpoint/2010/main" val="1957210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idx="4294967295"/>
          </p:nvPr>
        </p:nvSpPr>
        <p:spPr/>
        <p:txBody>
          <a:bodyPr/>
          <a:lstStyle/>
          <a:p>
            <a:pPr eaLnBrk="1" hangingPunct="1"/>
            <a:r>
              <a:rPr lang="cs-CZ" smtClean="0"/>
              <a:t>Zaměstnanost – ženy (2009)</a:t>
            </a:r>
          </a:p>
        </p:txBody>
      </p:sp>
      <p:pic>
        <p:nvPicPr>
          <p:cNvPr id="32771" name="Picture 1"/>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195263" y="1412875"/>
            <a:ext cx="8478837" cy="4319588"/>
          </a:xfrm>
          <a:noFill/>
        </p:spPr>
      </p:pic>
    </p:spTree>
    <p:extLst>
      <p:ext uri="{BB962C8B-B14F-4D97-AF65-F5344CB8AC3E}">
        <p14:creationId xmlns:p14="http://schemas.microsoft.com/office/powerpoint/2010/main" val="3115565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eaLnBrk="1" hangingPunct="1"/>
            <a:r>
              <a:rPr lang="cs-CZ" smtClean="0"/>
              <a:t>Vývoj zaměstnanosti starších osob</a:t>
            </a:r>
          </a:p>
        </p:txBody>
      </p:sp>
      <p:sp>
        <p:nvSpPr>
          <p:cNvPr id="33795" name="Zástupný symbol pro obsah 2"/>
          <p:cNvSpPr>
            <a:spLocks noGrp="1"/>
          </p:cNvSpPr>
          <p:nvPr>
            <p:ph idx="1"/>
          </p:nvPr>
        </p:nvSpPr>
        <p:spPr/>
        <p:txBody>
          <a:bodyPr/>
          <a:lstStyle/>
          <a:p>
            <a:pPr marL="0" indent="0" eaLnBrk="1" hangingPunct="1">
              <a:buFontTx/>
              <a:buNone/>
            </a:pPr>
            <a:endParaRPr lang="cs-CZ" smtClean="0"/>
          </a:p>
        </p:txBody>
      </p:sp>
      <p:pic>
        <p:nvPicPr>
          <p:cNvPr id="337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4938" y="1624013"/>
            <a:ext cx="6334125" cy="360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886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mtClean="0"/>
              <a:t>Lidský kapitál </a:t>
            </a:r>
            <a:br>
              <a:rPr lang="cs-CZ" smtClean="0"/>
            </a:br>
            <a:r>
              <a:rPr lang="cs-CZ" smtClean="0"/>
              <a:t>Charakteristika starších osob</a:t>
            </a:r>
          </a:p>
        </p:txBody>
      </p:sp>
      <p:sp>
        <p:nvSpPr>
          <p:cNvPr id="34819" name="Rectangle 3"/>
          <p:cNvSpPr>
            <a:spLocks noGrp="1" noChangeArrowheads="1"/>
          </p:cNvSpPr>
          <p:nvPr>
            <p:ph type="body" idx="1"/>
          </p:nvPr>
        </p:nvSpPr>
        <p:spPr/>
        <p:txBody>
          <a:bodyPr/>
          <a:lstStyle/>
          <a:p>
            <a:pPr eaLnBrk="1" hangingPunct="1">
              <a:lnSpc>
                <a:spcPct val="80000"/>
              </a:lnSpc>
            </a:pPr>
            <a:r>
              <a:rPr lang="cs-CZ" sz="2800" smtClean="0"/>
              <a:t>Nízká informační gramotnost</a:t>
            </a:r>
          </a:p>
          <a:p>
            <a:pPr eaLnBrk="1" hangingPunct="1">
              <a:lnSpc>
                <a:spcPct val="80000"/>
              </a:lnSpc>
            </a:pPr>
            <a:r>
              <a:rPr lang="cs-CZ" sz="2800" smtClean="0"/>
              <a:t>Znalost cizích jazyků </a:t>
            </a:r>
          </a:p>
          <a:p>
            <a:pPr eaLnBrk="1" hangingPunct="1">
              <a:lnSpc>
                <a:spcPct val="80000"/>
              </a:lnSpc>
            </a:pPr>
            <a:r>
              <a:rPr lang="cs-CZ" sz="2800" smtClean="0"/>
              <a:t>Negativní přístup většiny starších pracovníků k dalšímu vzdělávání </a:t>
            </a:r>
          </a:p>
          <a:p>
            <a:pPr eaLnBrk="1" hangingPunct="1">
              <a:lnSpc>
                <a:spcPct val="80000"/>
              </a:lnSpc>
            </a:pPr>
            <a:r>
              <a:rPr lang="cs-CZ" sz="2800" smtClean="0"/>
              <a:t>Zdravotní stav</a:t>
            </a:r>
          </a:p>
          <a:p>
            <a:pPr eaLnBrk="1" hangingPunct="1">
              <a:lnSpc>
                <a:spcPct val="80000"/>
              </a:lnSpc>
            </a:pPr>
            <a:r>
              <a:rPr lang="cs-CZ" sz="2800" smtClean="0"/>
              <a:t>Postoj k práci</a:t>
            </a:r>
          </a:p>
          <a:p>
            <a:pPr eaLnBrk="1" hangingPunct="1">
              <a:lnSpc>
                <a:spcPct val="80000"/>
              </a:lnSpc>
              <a:buFontTx/>
              <a:buNone/>
            </a:pPr>
            <a:r>
              <a:rPr lang="cs-CZ" sz="2800" smtClean="0">
                <a:solidFill>
                  <a:srgbClr val="FF0000"/>
                </a:solidFill>
              </a:rPr>
              <a:t>X</a:t>
            </a:r>
          </a:p>
          <a:p>
            <a:pPr eaLnBrk="1" hangingPunct="1">
              <a:lnSpc>
                <a:spcPct val="80000"/>
              </a:lnSpc>
            </a:pPr>
            <a:r>
              <a:rPr lang="cs-CZ" sz="2800" smtClean="0"/>
              <a:t>Vyšší zodpovědnost a loajalita</a:t>
            </a:r>
          </a:p>
          <a:p>
            <a:pPr eaLnBrk="1" hangingPunct="1">
              <a:lnSpc>
                <a:spcPct val="80000"/>
              </a:lnSpc>
            </a:pPr>
            <a:r>
              <a:rPr lang="cs-CZ" sz="2800" smtClean="0"/>
              <a:t>Spolehlivost, zkušenosti</a:t>
            </a:r>
          </a:p>
          <a:p>
            <a:pPr eaLnBrk="1" hangingPunct="1">
              <a:lnSpc>
                <a:spcPct val="80000"/>
              </a:lnSpc>
            </a:pPr>
            <a:r>
              <a:rPr lang="cs-CZ" sz="2800" smtClean="0"/>
              <a:t>Nižší fluktuace, časová flexibilita</a:t>
            </a:r>
          </a:p>
          <a:p>
            <a:pPr eaLnBrk="1" hangingPunct="1">
              <a:lnSpc>
                <a:spcPct val="80000"/>
              </a:lnSpc>
            </a:pPr>
            <a:endParaRPr lang="cs-CZ" sz="2800" smtClean="0"/>
          </a:p>
          <a:p>
            <a:pPr eaLnBrk="1" hangingPunct="1">
              <a:lnSpc>
                <a:spcPct val="80000"/>
              </a:lnSpc>
              <a:buFontTx/>
              <a:buNone/>
            </a:pPr>
            <a:endParaRPr lang="cs-CZ" sz="2800" smtClean="0"/>
          </a:p>
        </p:txBody>
      </p:sp>
    </p:spTree>
    <p:extLst>
      <p:ext uri="{BB962C8B-B14F-4D97-AF65-F5344CB8AC3E}">
        <p14:creationId xmlns:p14="http://schemas.microsoft.com/office/powerpoint/2010/main" val="302637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pPr eaLnBrk="1" hangingPunct="1"/>
            <a:r>
              <a:rPr lang="cs-CZ" smtClean="0"/>
              <a:t>Vzdělanostní struktura</a:t>
            </a:r>
          </a:p>
        </p:txBody>
      </p:sp>
      <p:pic>
        <p:nvPicPr>
          <p:cNvPr id="3584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0825" y="1196975"/>
            <a:ext cx="4513263" cy="3916363"/>
          </a:xfrm>
          <a:noFill/>
        </p:spPr>
      </p:pic>
      <p:pic>
        <p:nvPicPr>
          <p:cNvPr id="3584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5813" y="3068638"/>
            <a:ext cx="4432300" cy="361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929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smtClean="0"/>
              <a:t>Ohrožené skupiny na trhu práce</a:t>
            </a:r>
          </a:p>
        </p:txBody>
      </p:sp>
      <p:sp>
        <p:nvSpPr>
          <p:cNvPr id="18435" name="Zástupný symbol pro obsah 2"/>
          <p:cNvSpPr>
            <a:spLocks noGrp="1"/>
          </p:cNvSpPr>
          <p:nvPr>
            <p:ph idx="1"/>
          </p:nvPr>
        </p:nvSpPr>
        <p:spPr/>
        <p:txBody>
          <a:bodyPr/>
          <a:lstStyle/>
          <a:p>
            <a:r>
              <a:rPr lang="cs-CZ" sz="2400" smtClean="0"/>
              <a:t>fyzické osoby se zdravotním postižením, fyzické osoby do 20 let věku, </a:t>
            </a:r>
          </a:p>
          <a:p>
            <a:r>
              <a:rPr lang="cs-CZ" sz="2400" smtClean="0"/>
              <a:t>těhotné ženy, kojící ženy a matky do devátého měsíce po porodu, </a:t>
            </a:r>
          </a:p>
          <a:p>
            <a:r>
              <a:rPr lang="cs-CZ" sz="2400" smtClean="0"/>
              <a:t>fyzické osoby pečující o dítě do 15 let věku, </a:t>
            </a:r>
          </a:p>
          <a:p>
            <a:r>
              <a:rPr lang="cs-CZ" sz="2400" smtClean="0"/>
              <a:t>fyzické osoby starší 50 let věku, </a:t>
            </a:r>
          </a:p>
          <a:p>
            <a:r>
              <a:rPr lang="cs-CZ" sz="2400" smtClean="0"/>
              <a:t>fyzické osoby, které jsou vedeny v evidenci uchazečů o zaměstnání nepřetržitě déle než 5 měsíců a </a:t>
            </a:r>
          </a:p>
          <a:p>
            <a:r>
              <a:rPr lang="cs-CZ" sz="2400" smtClean="0"/>
              <a:t>fyzické osoby, které potřebují zvláštní pomoc. </a:t>
            </a:r>
          </a:p>
        </p:txBody>
      </p:sp>
    </p:spTree>
    <p:extLst>
      <p:ext uri="{BB962C8B-B14F-4D97-AF65-F5344CB8AC3E}">
        <p14:creationId xmlns:p14="http://schemas.microsoft.com/office/powerpoint/2010/main" val="4249117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pPr eaLnBrk="1" hangingPunct="1"/>
            <a:r>
              <a:rPr lang="cs-CZ" smtClean="0"/>
              <a:t>Vzdělanostní struktura podle krajů</a:t>
            </a:r>
          </a:p>
        </p:txBody>
      </p:sp>
      <p:pic>
        <p:nvPicPr>
          <p:cNvPr id="36867"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95288" y="1557338"/>
            <a:ext cx="7921625" cy="4741862"/>
          </a:xfrm>
          <a:noFill/>
        </p:spPr>
      </p:pic>
    </p:spTree>
    <p:extLst>
      <p:ext uri="{BB962C8B-B14F-4D97-AF65-F5344CB8AC3E}">
        <p14:creationId xmlns:p14="http://schemas.microsoft.com/office/powerpoint/2010/main" val="375420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pPr eaLnBrk="1" hangingPunct="1"/>
            <a:r>
              <a:rPr lang="cs-CZ" smtClean="0"/>
              <a:t>Vzdělanostní struktura - kraje</a:t>
            </a:r>
          </a:p>
        </p:txBody>
      </p:sp>
      <p:pic>
        <p:nvPicPr>
          <p:cNvPr id="3789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87450" y="1211263"/>
            <a:ext cx="6840538" cy="5359400"/>
          </a:xfrm>
          <a:noFill/>
        </p:spPr>
      </p:pic>
    </p:spTree>
    <p:extLst>
      <p:ext uri="{BB962C8B-B14F-4D97-AF65-F5344CB8AC3E}">
        <p14:creationId xmlns:p14="http://schemas.microsoft.com/office/powerpoint/2010/main" val="3671694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pPr eaLnBrk="1" hangingPunct="1"/>
            <a:r>
              <a:rPr lang="cs-CZ" smtClean="0"/>
              <a:t>Informační gramotnost</a:t>
            </a:r>
          </a:p>
        </p:txBody>
      </p:sp>
      <p:pic>
        <p:nvPicPr>
          <p:cNvPr id="3891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27088" y="1557338"/>
            <a:ext cx="7635875" cy="4248150"/>
          </a:xfrm>
          <a:noFill/>
        </p:spPr>
      </p:pic>
    </p:spTree>
    <p:extLst>
      <p:ext uri="{BB962C8B-B14F-4D97-AF65-F5344CB8AC3E}">
        <p14:creationId xmlns:p14="http://schemas.microsoft.com/office/powerpoint/2010/main" val="1422337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eaLnBrk="1" hangingPunct="1"/>
            <a:endParaRPr lang="cs-CZ" smtClean="0"/>
          </a:p>
        </p:txBody>
      </p:sp>
      <p:pic>
        <p:nvPicPr>
          <p:cNvPr id="3993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298450"/>
            <a:ext cx="6335712" cy="6535738"/>
          </a:xfrm>
          <a:noFill/>
        </p:spPr>
      </p:pic>
    </p:spTree>
    <p:extLst>
      <p:ext uri="{BB962C8B-B14F-4D97-AF65-F5344CB8AC3E}">
        <p14:creationId xmlns:p14="http://schemas.microsoft.com/office/powerpoint/2010/main" val="583884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idx="4294967295"/>
          </p:nvPr>
        </p:nvSpPr>
        <p:spPr/>
        <p:txBody>
          <a:bodyPr/>
          <a:lstStyle/>
          <a:p>
            <a:pPr eaLnBrk="1" hangingPunct="1"/>
            <a:r>
              <a:rPr lang="cs-CZ" smtClean="0"/>
              <a:t>Mzdy </a:t>
            </a:r>
          </a:p>
        </p:txBody>
      </p:sp>
      <p:pic>
        <p:nvPicPr>
          <p:cNvPr id="40963"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827088" y="2420938"/>
            <a:ext cx="7575550" cy="3370262"/>
          </a:xfrm>
          <a:noFill/>
        </p:spPr>
      </p:pic>
    </p:spTree>
    <p:extLst>
      <p:ext uri="{BB962C8B-B14F-4D97-AF65-F5344CB8AC3E}">
        <p14:creationId xmlns:p14="http://schemas.microsoft.com/office/powerpoint/2010/main" val="2240338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566738"/>
            <a:ext cx="8229600" cy="850900"/>
          </a:xfrm>
        </p:spPr>
        <p:txBody>
          <a:bodyPr/>
          <a:lstStyle/>
          <a:p>
            <a:pPr eaLnBrk="1" hangingPunct="1"/>
            <a:r>
              <a:rPr lang="cs-CZ" sz="3200" b="1" smtClean="0"/>
              <a:t>Postoje zaměstnavatelů ke kvalifikaci starších zaměstnanců</a:t>
            </a:r>
          </a:p>
        </p:txBody>
      </p:sp>
      <p:sp>
        <p:nvSpPr>
          <p:cNvPr id="41987" name="Rectangle 3"/>
          <p:cNvSpPr>
            <a:spLocks noGrp="1" noChangeArrowheads="1"/>
          </p:cNvSpPr>
          <p:nvPr>
            <p:ph type="body" idx="1"/>
          </p:nvPr>
        </p:nvSpPr>
        <p:spPr/>
        <p:txBody>
          <a:bodyPr/>
          <a:lstStyle/>
          <a:p>
            <a:pPr eaLnBrk="1" hangingPunct="1"/>
            <a:r>
              <a:rPr lang="cs-CZ" smtClean="0"/>
              <a:t>Preferují aktuálnost vzdělání a praxe</a:t>
            </a:r>
          </a:p>
          <a:p>
            <a:pPr eaLnBrk="1" hangingPunct="1"/>
            <a:r>
              <a:rPr lang="cs-CZ" smtClean="0"/>
              <a:t>Neochota investovat prostředky do vzdělávání zaměstnanců v předdůchodovém věku</a:t>
            </a:r>
          </a:p>
        </p:txBody>
      </p:sp>
    </p:spTree>
    <p:extLst>
      <p:ext uri="{BB962C8B-B14F-4D97-AF65-F5344CB8AC3E}">
        <p14:creationId xmlns:p14="http://schemas.microsoft.com/office/powerpoint/2010/main" val="650197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809625"/>
            <a:ext cx="8229600" cy="608013"/>
          </a:xfrm>
        </p:spPr>
        <p:txBody>
          <a:bodyPr/>
          <a:lstStyle/>
          <a:p>
            <a:pPr eaLnBrk="1" hangingPunct="1"/>
            <a:r>
              <a:rPr lang="cs-CZ" smtClean="0"/>
              <a:t>Strategie nezaměstnaných </a:t>
            </a:r>
          </a:p>
        </p:txBody>
      </p:sp>
      <p:sp>
        <p:nvSpPr>
          <p:cNvPr id="43011" name="Rectangle 3"/>
          <p:cNvSpPr>
            <a:spLocks noGrp="1" noChangeArrowheads="1"/>
          </p:cNvSpPr>
          <p:nvPr>
            <p:ph type="body" idx="1"/>
          </p:nvPr>
        </p:nvSpPr>
        <p:spPr/>
        <p:txBody>
          <a:bodyPr/>
          <a:lstStyle/>
          <a:p>
            <a:pPr eaLnBrk="1" hangingPunct="1">
              <a:lnSpc>
                <a:spcPct val="90000"/>
              </a:lnSpc>
            </a:pPr>
            <a:r>
              <a:rPr lang="cs-CZ" sz="2800" smtClean="0"/>
              <a:t>„ti, kdo ztratili svá zaměstnání v důsledku propouštění (jako přebyteční), ji nacházejí obtížněji než ti, kdo ze svého posledního zaměstnání odešli dobrovolně“ (Mareš, Sirovátka, 2003)</a:t>
            </a:r>
          </a:p>
          <a:p>
            <a:pPr eaLnBrk="1" hangingPunct="1">
              <a:lnSpc>
                <a:spcPct val="90000"/>
              </a:lnSpc>
            </a:pPr>
            <a:r>
              <a:rPr lang="cs-CZ" sz="2800" smtClean="0"/>
              <a:t>Předčasný odchod do starobního důchodu se stává individuální strategií, jak se vyhnout nezaměstnanosti, nebo firemní politikou, jak se „zbavit“ starších zaměstnanců (Vidovicová, 2006) TPSD se zvyšuje 2001 (220 tis.), 2009 (380 tis.)</a:t>
            </a:r>
          </a:p>
        </p:txBody>
      </p:sp>
    </p:spTree>
    <p:extLst>
      <p:ext uri="{BB962C8B-B14F-4D97-AF65-F5344CB8AC3E}">
        <p14:creationId xmlns:p14="http://schemas.microsoft.com/office/powerpoint/2010/main" val="3410762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20688"/>
            <a:ext cx="8229600" cy="996950"/>
          </a:xfrm>
        </p:spPr>
        <p:txBody>
          <a:bodyPr/>
          <a:lstStyle/>
          <a:p>
            <a:pPr eaLnBrk="1" hangingPunct="1"/>
            <a:r>
              <a:rPr lang="cs-CZ" sz="3200" smtClean="0">
                <a:cs typeface="Times New Roman" pitchFamily="18" charset="0"/>
              </a:rPr>
              <a:t>Sociální exkluze osob starších 50 let z trhu práce</a:t>
            </a:r>
            <a:r>
              <a:rPr lang="cs-CZ" smtClean="0"/>
              <a:t> </a:t>
            </a:r>
          </a:p>
        </p:txBody>
      </p:sp>
      <p:pic>
        <p:nvPicPr>
          <p:cNvPr id="440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033588"/>
            <a:ext cx="8153400" cy="299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036" name="Text Box 5"/>
          <p:cNvSpPr txBox="1">
            <a:spLocks noChangeArrowheads="1"/>
          </p:cNvSpPr>
          <p:nvPr/>
        </p:nvSpPr>
        <p:spPr bwMode="auto">
          <a:xfrm>
            <a:off x="611188" y="5300663"/>
            <a:ext cx="7993062" cy="147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cs-CZ">
                <a:solidFill>
                  <a:srgbClr val="FF0000"/>
                </a:solidFill>
              </a:rPr>
              <a:t>Problém dlouhodobé nezaměstnanosti, neúčinná APZ – kvóty – 25 % uchazečů, poddimenzování systému</a:t>
            </a:r>
          </a:p>
          <a:p>
            <a:pPr eaLnBrk="1" fontAlgn="base" hangingPunct="1">
              <a:spcBef>
                <a:spcPct val="50000"/>
              </a:spcBef>
              <a:spcAft>
                <a:spcPct val="0"/>
              </a:spcAft>
            </a:pPr>
            <a:r>
              <a:rPr lang="cs-CZ">
                <a:solidFill>
                  <a:srgbClr val="FF0000"/>
                </a:solidFill>
              </a:rPr>
              <a:t>Dle ÚP – nejrizikovější skupiny (zejména u kumulace handicapů)</a:t>
            </a:r>
          </a:p>
          <a:p>
            <a:pPr eaLnBrk="1" fontAlgn="base" hangingPunct="1">
              <a:spcBef>
                <a:spcPct val="50000"/>
              </a:spcBef>
              <a:spcAft>
                <a:spcPct val="0"/>
              </a:spcAft>
            </a:pPr>
            <a:endParaRPr lang="cs-CZ">
              <a:solidFill>
                <a:srgbClr val="FF0000"/>
              </a:solidFill>
            </a:endParaRPr>
          </a:p>
        </p:txBody>
      </p:sp>
    </p:spTree>
    <p:extLst>
      <p:ext uri="{BB962C8B-B14F-4D97-AF65-F5344CB8AC3E}">
        <p14:creationId xmlns:p14="http://schemas.microsoft.com/office/powerpoint/2010/main" val="3188819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661988"/>
            <a:ext cx="8229600" cy="755650"/>
          </a:xfrm>
        </p:spPr>
        <p:txBody>
          <a:bodyPr/>
          <a:lstStyle/>
          <a:p>
            <a:pPr eaLnBrk="1" hangingPunct="1"/>
            <a:r>
              <a:rPr lang="cs-CZ" sz="2800" smtClean="0"/>
              <a:t>Vznik nezaměstnanosti starších osob podle teorie LK</a:t>
            </a:r>
          </a:p>
        </p:txBody>
      </p:sp>
      <p:pic>
        <p:nvPicPr>
          <p:cNvPr id="450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78000"/>
            <a:ext cx="8077200" cy="401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0" name="Rectangle 4"/>
          <p:cNvSpPr>
            <a:spLocks noChangeArrowheads="1"/>
          </p:cNvSpPr>
          <p:nvPr/>
        </p:nvSpPr>
        <p:spPr bwMode="auto">
          <a:xfrm>
            <a:off x="7391400" y="1905000"/>
            <a:ext cx="1485900" cy="72390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400">
                <a:solidFill>
                  <a:srgbClr val="000000"/>
                </a:solidFill>
                <a:latin typeface="Times New Roman" pitchFamily="18" charset="0"/>
              </a:rPr>
              <a:t>Další snížení lidského kapitálu</a:t>
            </a:r>
          </a:p>
        </p:txBody>
      </p:sp>
      <p:sp>
        <p:nvSpPr>
          <p:cNvPr id="45061" name="Rectangle 5"/>
          <p:cNvSpPr>
            <a:spLocks noChangeArrowheads="1"/>
          </p:cNvSpPr>
          <p:nvPr/>
        </p:nvSpPr>
        <p:spPr bwMode="auto">
          <a:xfrm>
            <a:off x="609600" y="1828800"/>
            <a:ext cx="1409700" cy="87630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400">
                <a:solidFill>
                  <a:srgbClr val="000000"/>
                </a:solidFill>
                <a:latin typeface="Times New Roman" pitchFamily="18" charset="0"/>
              </a:rPr>
              <a:t>Nedostatek motivace se vzdělávat</a:t>
            </a:r>
          </a:p>
        </p:txBody>
      </p:sp>
      <p:sp>
        <p:nvSpPr>
          <p:cNvPr id="45062" name="Text Box 6"/>
          <p:cNvSpPr txBox="1">
            <a:spLocks noChangeArrowheads="1"/>
          </p:cNvSpPr>
          <p:nvPr/>
        </p:nvSpPr>
        <p:spPr bwMode="auto">
          <a:xfrm>
            <a:off x="611188" y="6021388"/>
            <a:ext cx="6337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endParaRPr lang="cs-CZ">
              <a:solidFill>
                <a:srgbClr val="000000"/>
              </a:solidFill>
            </a:endParaRPr>
          </a:p>
        </p:txBody>
      </p:sp>
    </p:spTree>
    <p:extLst>
      <p:ext uri="{BB962C8B-B14F-4D97-AF65-F5344CB8AC3E}">
        <p14:creationId xmlns:p14="http://schemas.microsoft.com/office/powerpoint/2010/main" val="1631048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mtClean="0"/>
              <a:t>Politika trhu práce a zaměstnanosti </a:t>
            </a:r>
          </a:p>
        </p:txBody>
      </p:sp>
      <p:sp>
        <p:nvSpPr>
          <p:cNvPr id="46083" name="Rectangle 3"/>
          <p:cNvSpPr>
            <a:spLocks noGrp="1" noChangeArrowheads="1"/>
          </p:cNvSpPr>
          <p:nvPr>
            <p:ph type="body" idx="1"/>
          </p:nvPr>
        </p:nvSpPr>
        <p:spPr/>
        <p:txBody>
          <a:bodyPr/>
          <a:lstStyle/>
          <a:p>
            <a:pPr eaLnBrk="1" hangingPunct="1"/>
            <a:r>
              <a:rPr lang="cs-CZ" smtClean="0"/>
              <a:t>Zákon č. 435/2004 Sb:</a:t>
            </a:r>
          </a:p>
          <a:p>
            <a:pPr eaLnBrk="1" hangingPunct="1"/>
            <a:r>
              <a:rPr lang="cs-CZ" smtClean="0"/>
              <a:t>Starší 50 let jsou řazeni mezi skupiny, které potřebují zvýšenou péči</a:t>
            </a:r>
          </a:p>
          <a:p>
            <a:pPr eaLnBrk="1" hangingPunct="1"/>
            <a:r>
              <a:rPr lang="cs-CZ" smtClean="0"/>
              <a:t>Nárok na delší podpůrčí dobu v nezaměstnanosti </a:t>
            </a:r>
          </a:p>
        </p:txBody>
      </p:sp>
    </p:spTree>
    <p:extLst>
      <p:ext uri="{BB962C8B-B14F-4D97-AF65-F5344CB8AC3E}">
        <p14:creationId xmlns:p14="http://schemas.microsoft.com/office/powerpoint/2010/main" val="84272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mtClean="0"/>
              <a:t>Prognózy</a:t>
            </a:r>
          </a:p>
        </p:txBody>
      </p:sp>
      <p:sp>
        <p:nvSpPr>
          <p:cNvPr id="19459" name="Rectangle 3"/>
          <p:cNvSpPr>
            <a:spLocks noGrp="1" noChangeArrowheads="1"/>
          </p:cNvSpPr>
          <p:nvPr>
            <p:ph type="body" idx="1"/>
          </p:nvPr>
        </p:nvSpPr>
        <p:spPr>
          <a:xfrm>
            <a:off x="539750" y="1628775"/>
            <a:ext cx="8229600" cy="4525963"/>
          </a:xfrm>
        </p:spPr>
        <p:txBody>
          <a:bodyPr/>
          <a:lstStyle/>
          <a:p>
            <a:pPr eaLnBrk="1" hangingPunct="1">
              <a:lnSpc>
                <a:spcPct val="80000"/>
              </a:lnSpc>
            </a:pPr>
            <a:r>
              <a:rPr lang="cs-CZ" sz="2000" i="1" smtClean="0"/>
              <a:t>BRUSEL / 14:23, 07. 07. 2010</a:t>
            </a:r>
            <a:br>
              <a:rPr lang="cs-CZ" sz="2000" i="1" smtClean="0"/>
            </a:br>
            <a:r>
              <a:rPr lang="cs-CZ" sz="2000" i="1" smtClean="0"/>
              <a:t>„Podle prognóz se má v Evropě počet lidí v důchodu ve srovnání s těmi, kteří jejich důchody financují, do roku 2060 zdvojnásobit</a:t>
            </a:r>
            <a:r>
              <a:rPr lang="cs-CZ" sz="2000" smtClean="0"/>
              <a:t>“</a:t>
            </a:r>
          </a:p>
          <a:p>
            <a:pPr eaLnBrk="1" hangingPunct="1">
              <a:lnSpc>
                <a:spcPct val="80000"/>
              </a:lnSpc>
            </a:pPr>
            <a:r>
              <a:rPr lang="cs-CZ" sz="2000" i="1" smtClean="0"/>
              <a:t>V roce 2008 připadali 4 lidé v produktivním věku (15–64 let) na každého občana EU ve věku 65 a více let. Do roku 2060 by měl podle průzkumů tento poměr klesnout na </a:t>
            </a:r>
            <a:r>
              <a:rPr lang="cs-CZ" sz="2000" i="1" smtClean="0">
                <a:solidFill>
                  <a:srgbClr val="FF0000"/>
                </a:solidFill>
              </a:rPr>
              <a:t>2:1</a:t>
            </a:r>
            <a:r>
              <a:rPr lang="cs-CZ" sz="2000" smtClean="0"/>
              <a:t> (evropský komisař pro zaměstnanost, sociální věci a sociální začleňování László Andor) </a:t>
            </a:r>
          </a:p>
          <a:p>
            <a:pPr eaLnBrk="1" hangingPunct="1">
              <a:lnSpc>
                <a:spcPct val="80000"/>
              </a:lnSpc>
            </a:pPr>
            <a:r>
              <a:rPr lang="cs-CZ" sz="2000" smtClean="0"/>
              <a:t>Střední prognóza ČSÚ – 2050 – zdvojnásobení počtu obyvatel ve věku 65 let</a:t>
            </a:r>
          </a:p>
          <a:p>
            <a:pPr eaLnBrk="1" hangingPunct="1">
              <a:lnSpc>
                <a:spcPct val="80000"/>
              </a:lnSpc>
              <a:buFont typeface="Symbol" pitchFamily="18" charset="2"/>
              <a:buChar char="Þ"/>
            </a:pPr>
            <a:r>
              <a:rPr lang="cs-CZ" sz="2000" smtClean="0">
                <a:solidFill>
                  <a:srgbClr val="FF0000"/>
                </a:solidFill>
              </a:rPr>
              <a:t>Zátěž pro zdravotnictví, systém starobních a invalidních důchodů + podstatné změny na trhu práce (nabídka pracovní síly)</a:t>
            </a:r>
          </a:p>
          <a:p>
            <a:pPr eaLnBrk="1" hangingPunct="1">
              <a:lnSpc>
                <a:spcPct val="80000"/>
              </a:lnSpc>
              <a:buFont typeface="Symbol" pitchFamily="18" charset="2"/>
              <a:buChar char="Þ"/>
            </a:pPr>
            <a:r>
              <a:rPr lang="cs-CZ" sz="2000" smtClean="0"/>
              <a:t>"Máme na výběr mezi chudšími důchodci, vyššími důchodovými příspěvky, nebo </a:t>
            </a:r>
            <a:r>
              <a:rPr lang="cs-CZ" sz="2000" b="1" smtClean="0"/>
              <a:t>lidmi, kteří budou pracovat více a déle.</a:t>
            </a:r>
            <a:endParaRPr lang="cs-CZ" sz="2000" smtClean="0">
              <a:solidFill>
                <a:srgbClr val="FF0000"/>
              </a:solidFill>
            </a:endParaRPr>
          </a:p>
          <a:p>
            <a:pPr eaLnBrk="1" hangingPunct="1">
              <a:lnSpc>
                <a:spcPct val="80000"/>
              </a:lnSpc>
            </a:pPr>
            <a:endParaRPr lang="cs-CZ" sz="2000" smtClean="0">
              <a:solidFill>
                <a:srgbClr val="FF0000"/>
              </a:solidFill>
            </a:endParaRPr>
          </a:p>
        </p:txBody>
      </p:sp>
    </p:spTree>
    <p:extLst>
      <p:ext uri="{BB962C8B-B14F-4D97-AF65-F5344CB8AC3E}">
        <p14:creationId xmlns:p14="http://schemas.microsoft.com/office/powerpoint/2010/main" val="31632425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809625"/>
            <a:ext cx="8229600" cy="608013"/>
          </a:xfrm>
        </p:spPr>
        <p:txBody>
          <a:bodyPr/>
          <a:lstStyle/>
          <a:p>
            <a:pPr eaLnBrk="1" hangingPunct="1"/>
            <a:r>
              <a:rPr lang="cs-CZ" smtClean="0"/>
              <a:t>Politika stárnutí populace </a:t>
            </a:r>
          </a:p>
        </p:txBody>
      </p:sp>
      <p:sp>
        <p:nvSpPr>
          <p:cNvPr id="47107" name="Rectangle 3"/>
          <p:cNvSpPr>
            <a:spLocks noGrp="1" noChangeArrowheads="1"/>
          </p:cNvSpPr>
          <p:nvPr>
            <p:ph type="body" idx="1"/>
          </p:nvPr>
        </p:nvSpPr>
        <p:spPr/>
        <p:txBody>
          <a:bodyPr/>
          <a:lstStyle/>
          <a:p>
            <a:pPr eaLnBrk="1" hangingPunct="1">
              <a:lnSpc>
                <a:spcPct val="80000"/>
              </a:lnSpc>
            </a:pPr>
            <a:r>
              <a:rPr lang="cs-CZ" sz="2400" smtClean="0"/>
              <a:t>Národní program přípravy na stárnutí 2008-2012 </a:t>
            </a:r>
            <a:r>
              <a:rPr lang="cs-CZ" sz="2400" smtClean="0">
                <a:hlinkClick r:id="rId2"/>
              </a:rPr>
              <a:t>http://www.mpsv.cz/cs/5045</a:t>
            </a:r>
            <a:r>
              <a:rPr lang="cs-CZ" sz="2400" smtClean="0"/>
              <a:t> </a:t>
            </a:r>
          </a:p>
          <a:p>
            <a:pPr eaLnBrk="1" hangingPunct="1">
              <a:lnSpc>
                <a:spcPct val="80000"/>
              </a:lnSpc>
            </a:pPr>
            <a:r>
              <a:rPr lang="cs-CZ" sz="2400" smtClean="0"/>
              <a:t>Rada vlády pro seniory – vytvořit podmínky pro zdravé a aktivní stáří a aktivní zapojení osob do ekonomického a sociálního rozvoje společnosti.</a:t>
            </a:r>
          </a:p>
          <a:p>
            <a:pPr eaLnBrk="1" hangingPunct="1">
              <a:lnSpc>
                <a:spcPct val="80000"/>
              </a:lnSpc>
              <a:buFontTx/>
              <a:buNone/>
            </a:pPr>
            <a:r>
              <a:rPr lang="cs-CZ" sz="2400" smtClean="0">
                <a:solidFill>
                  <a:srgbClr val="FF0000"/>
                </a:solidFill>
              </a:rPr>
              <a:t>Strategické směry</a:t>
            </a:r>
            <a:r>
              <a:rPr lang="cs-CZ" sz="2400" smtClean="0"/>
              <a:t> </a:t>
            </a:r>
          </a:p>
          <a:p>
            <a:pPr eaLnBrk="1" hangingPunct="1">
              <a:lnSpc>
                <a:spcPct val="80000"/>
              </a:lnSpc>
            </a:pPr>
            <a:r>
              <a:rPr lang="cs-CZ" sz="2400" smtClean="0"/>
              <a:t>Aktivní stárnutí </a:t>
            </a:r>
          </a:p>
          <a:p>
            <a:pPr eaLnBrk="1" hangingPunct="1">
              <a:lnSpc>
                <a:spcPct val="80000"/>
              </a:lnSpc>
            </a:pPr>
            <a:r>
              <a:rPr lang="cs-CZ" sz="2400" smtClean="0"/>
              <a:t>Prostředí a komunita vstřícná ke stáří </a:t>
            </a:r>
          </a:p>
          <a:p>
            <a:pPr eaLnBrk="1" hangingPunct="1">
              <a:lnSpc>
                <a:spcPct val="80000"/>
              </a:lnSpc>
            </a:pPr>
            <a:r>
              <a:rPr lang="cs-CZ" sz="2400" smtClean="0"/>
              <a:t>Zlepšení zdraví a zdravotní péče ve stáří </a:t>
            </a:r>
          </a:p>
          <a:p>
            <a:pPr eaLnBrk="1" hangingPunct="1">
              <a:lnSpc>
                <a:spcPct val="80000"/>
              </a:lnSpc>
            </a:pPr>
            <a:r>
              <a:rPr lang="cs-CZ" sz="2400" smtClean="0"/>
              <a:t>Podpora rodiny a pečovatelů </a:t>
            </a:r>
          </a:p>
          <a:p>
            <a:pPr eaLnBrk="1" hangingPunct="1">
              <a:lnSpc>
                <a:spcPct val="80000"/>
              </a:lnSpc>
            </a:pPr>
            <a:r>
              <a:rPr lang="cs-CZ" sz="2400" smtClean="0"/>
              <a:t>Podpora participace na životě společnosti a ochrana lidských práv</a:t>
            </a:r>
          </a:p>
          <a:p>
            <a:pPr eaLnBrk="1" hangingPunct="1">
              <a:lnSpc>
                <a:spcPct val="80000"/>
              </a:lnSpc>
            </a:pPr>
            <a:endParaRPr lang="cs-CZ" sz="2400" smtClean="0"/>
          </a:p>
        </p:txBody>
      </p:sp>
    </p:spTree>
    <p:extLst>
      <p:ext uri="{BB962C8B-B14F-4D97-AF65-F5344CB8AC3E}">
        <p14:creationId xmlns:p14="http://schemas.microsoft.com/office/powerpoint/2010/main" val="1697079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mtClean="0"/>
              <a:t>Přístup státu k řešení kvalifikace </a:t>
            </a:r>
          </a:p>
        </p:txBody>
      </p:sp>
      <p:sp>
        <p:nvSpPr>
          <p:cNvPr id="48131" name="Rectangle 3"/>
          <p:cNvSpPr>
            <a:spLocks noGrp="1" noChangeArrowheads="1"/>
          </p:cNvSpPr>
          <p:nvPr>
            <p:ph type="body" idx="1"/>
          </p:nvPr>
        </p:nvSpPr>
        <p:spPr/>
        <p:txBody>
          <a:bodyPr/>
          <a:lstStyle/>
          <a:p>
            <a:pPr eaLnBrk="1" hangingPunct="1"/>
            <a:r>
              <a:rPr lang="cs-CZ" sz="2000" smtClean="0">
                <a:solidFill>
                  <a:srgbClr val="FF0000"/>
                </a:solidFill>
              </a:rPr>
              <a:t>ÚP, APZ</a:t>
            </a:r>
          </a:p>
          <a:p>
            <a:pPr eaLnBrk="1" hangingPunct="1"/>
            <a:r>
              <a:rPr lang="cs-CZ" sz="2000" smtClean="0">
                <a:solidFill>
                  <a:srgbClr val="FF0000"/>
                </a:solidFill>
              </a:rPr>
              <a:t>Další vzdělávání (zaměstnavatelé x osoby starší 50let x stát)</a:t>
            </a:r>
          </a:p>
          <a:p>
            <a:pPr eaLnBrk="1" hangingPunct="1"/>
            <a:r>
              <a:rPr lang="cs-CZ" sz="2000" smtClean="0">
                <a:solidFill>
                  <a:srgbClr val="FF0000"/>
                </a:solidFill>
              </a:rPr>
              <a:t>Flexibilita</a:t>
            </a:r>
          </a:p>
        </p:txBody>
      </p:sp>
      <p:pic>
        <p:nvPicPr>
          <p:cNvPr id="4813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362200"/>
            <a:ext cx="6324600"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5143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cs-CZ" sz="4000" smtClean="0"/>
              <a:t>Politika zaměstnanosti – shrnutí problémů</a:t>
            </a:r>
          </a:p>
        </p:txBody>
      </p:sp>
      <p:sp>
        <p:nvSpPr>
          <p:cNvPr id="49155" name="Rectangle 3"/>
          <p:cNvSpPr>
            <a:spLocks noGrp="1" noChangeArrowheads="1"/>
          </p:cNvSpPr>
          <p:nvPr>
            <p:ph type="body" idx="1"/>
          </p:nvPr>
        </p:nvSpPr>
        <p:spPr/>
        <p:txBody>
          <a:bodyPr/>
          <a:lstStyle/>
          <a:p>
            <a:pPr eaLnBrk="1" hangingPunct="1">
              <a:lnSpc>
                <a:spcPct val="80000"/>
              </a:lnSpc>
            </a:pPr>
            <a:r>
              <a:rPr lang="cs-CZ" sz="2800" smtClean="0"/>
              <a:t>Nedostatečně účinná APZ vůči starším uchazečům </a:t>
            </a:r>
          </a:p>
          <a:p>
            <a:pPr eaLnBrk="1" hangingPunct="1">
              <a:lnSpc>
                <a:spcPct val="80000"/>
              </a:lnSpc>
            </a:pPr>
            <a:r>
              <a:rPr lang="cs-CZ" sz="2800" smtClean="0"/>
              <a:t>Nízké využívání forem částečných úvazků</a:t>
            </a:r>
          </a:p>
          <a:p>
            <a:pPr eaLnBrk="1" hangingPunct="1">
              <a:lnSpc>
                <a:spcPct val="80000"/>
              </a:lnSpc>
            </a:pPr>
            <a:r>
              <a:rPr lang="cs-CZ" sz="2800" smtClean="0"/>
              <a:t>Skupině starších 50 let není v legislativě s výjimkou zákona o zaměstnanosti věnována pozornost</a:t>
            </a:r>
          </a:p>
          <a:p>
            <a:pPr eaLnBrk="1" hangingPunct="1">
              <a:lnSpc>
                <a:spcPct val="80000"/>
              </a:lnSpc>
            </a:pPr>
            <a:r>
              <a:rPr lang="cs-CZ" sz="2800" smtClean="0"/>
              <a:t>Nízká účast na vzdělávání (nízká motivace a sebedůvěra)</a:t>
            </a:r>
          </a:p>
          <a:p>
            <a:pPr eaLnBrk="1" hangingPunct="1">
              <a:lnSpc>
                <a:spcPct val="80000"/>
              </a:lnSpc>
            </a:pPr>
            <a:r>
              <a:rPr lang="cs-CZ" sz="2800" smtClean="0"/>
              <a:t>Chybějící finanční stimuly pro zaměstnavatele, upřednostňování mladších pracovníků</a:t>
            </a:r>
          </a:p>
          <a:p>
            <a:pPr eaLnBrk="1" hangingPunct="1">
              <a:lnSpc>
                <a:spcPct val="80000"/>
              </a:lnSpc>
              <a:buFontTx/>
              <a:buNone/>
            </a:pPr>
            <a:r>
              <a:rPr lang="cs-CZ" sz="2000" smtClean="0"/>
              <a:t>VUPSV, 2007</a:t>
            </a:r>
          </a:p>
          <a:p>
            <a:pPr eaLnBrk="1" hangingPunct="1">
              <a:lnSpc>
                <a:spcPct val="80000"/>
              </a:lnSpc>
              <a:buFontTx/>
              <a:buNone/>
            </a:pPr>
            <a:r>
              <a:rPr lang="cs-CZ" sz="2000" smtClean="0"/>
              <a:t>http://www.duchody-duchodci.cz/predcasny-duchod-privydelek.php</a:t>
            </a:r>
          </a:p>
        </p:txBody>
      </p:sp>
    </p:spTree>
    <p:extLst>
      <p:ext uri="{BB962C8B-B14F-4D97-AF65-F5344CB8AC3E}">
        <p14:creationId xmlns:p14="http://schemas.microsoft.com/office/powerpoint/2010/main" val="1574490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mtClean="0"/>
              <a:t>Hlavní směry</a:t>
            </a:r>
          </a:p>
        </p:txBody>
      </p:sp>
      <p:sp>
        <p:nvSpPr>
          <p:cNvPr id="50179" name="Rectangle 3"/>
          <p:cNvSpPr>
            <a:spLocks noGrp="1" noChangeArrowheads="1"/>
          </p:cNvSpPr>
          <p:nvPr>
            <p:ph type="body" idx="1"/>
          </p:nvPr>
        </p:nvSpPr>
        <p:spPr/>
        <p:txBody>
          <a:bodyPr/>
          <a:lstStyle/>
          <a:p>
            <a:pPr eaLnBrk="1" hangingPunct="1"/>
            <a:r>
              <a:rPr lang="cs-CZ" smtClean="0"/>
              <a:t>VZDĚLÁVÁNÍ STARŠÍCH OSOB</a:t>
            </a:r>
          </a:p>
          <a:p>
            <a:pPr eaLnBrk="1" hangingPunct="1"/>
            <a:r>
              <a:rPr lang="cs-CZ" smtClean="0"/>
              <a:t>EKONOMICKÉ ZVÝHODNĚNÍ ZAMĚSTNÁVÁNÍ STARŠÍCH OSOB – </a:t>
            </a:r>
            <a:r>
              <a:rPr lang="cs-CZ" sz="2400" smtClean="0"/>
              <a:t>snížení odvodů zaměstnavatelů, dotace při zaměstnání nezaměst. starších osob, umožnění zkrácení pracovní doby bez vlivu na výši budoucího důchodu, zvýhodnění přesluhování</a:t>
            </a:r>
          </a:p>
          <a:p>
            <a:pPr eaLnBrk="1" hangingPunct="1"/>
            <a:endParaRPr lang="cs-CZ" smtClean="0"/>
          </a:p>
        </p:txBody>
      </p:sp>
    </p:spTree>
    <p:extLst>
      <p:ext uri="{BB962C8B-B14F-4D97-AF65-F5344CB8AC3E}">
        <p14:creationId xmlns:p14="http://schemas.microsoft.com/office/powerpoint/2010/main" val="2860607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mtClean="0"/>
              <a:t>Dobrá praxe – (zaměstnavatelé) </a:t>
            </a:r>
          </a:p>
        </p:txBody>
      </p:sp>
      <p:pic>
        <p:nvPicPr>
          <p:cNvPr id="51203"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23850" y="1700213"/>
            <a:ext cx="7456488" cy="1962150"/>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pic>
        <p:nvPicPr>
          <p:cNvPr id="5120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4529138"/>
            <a:ext cx="7583488"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05" name="Text Box 5"/>
          <p:cNvSpPr txBox="1">
            <a:spLocks noChangeArrowheads="1"/>
          </p:cNvSpPr>
          <p:nvPr/>
        </p:nvSpPr>
        <p:spPr bwMode="auto">
          <a:xfrm>
            <a:off x="539750" y="1341438"/>
            <a:ext cx="39608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endParaRPr lang="cs-CZ">
              <a:solidFill>
                <a:srgbClr val="000000"/>
              </a:solidFill>
            </a:endParaRPr>
          </a:p>
        </p:txBody>
      </p:sp>
      <p:sp>
        <p:nvSpPr>
          <p:cNvPr id="51206" name="Text Box 6"/>
          <p:cNvSpPr txBox="1">
            <a:spLocks noChangeArrowheads="1"/>
          </p:cNvSpPr>
          <p:nvPr/>
        </p:nvSpPr>
        <p:spPr bwMode="auto">
          <a:xfrm>
            <a:off x="539750" y="1341438"/>
            <a:ext cx="43195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cs-CZ">
                <a:solidFill>
                  <a:srgbClr val="FF0000"/>
                </a:solidFill>
              </a:rPr>
              <a:t>Vzdělávání starších zaměstnanců</a:t>
            </a:r>
          </a:p>
        </p:txBody>
      </p:sp>
      <p:sp>
        <p:nvSpPr>
          <p:cNvPr id="51207" name="Text Box 7"/>
          <p:cNvSpPr txBox="1">
            <a:spLocks noChangeArrowheads="1"/>
          </p:cNvSpPr>
          <p:nvPr/>
        </p:nvSpPr>
        <p:spPr bwMode="auto">
          <a:xfrm>
            <a:off x="611188" y="3854450"/>
            <a:ext cx="64817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cs-CZ">
                <a:solidFill>
                  <a:srgbClr val="FF0000"/>
                </a:solidFill>
              </a:rPr>
              <a:t>Úprava pracovních podmínek starších zaměstnanců</a:t>
            </a:r>
          </a:p>
        </p:txBody>
      </p:sp>
    </p:spTree>
    <p:extLst>
      <p:ext uri="{BB962C8B-B14F-4D97-AF65-F5344CB8AC3E}">
        <p14:creationId xmlns:p14="http://schemas.microsoft.com/office/powerpoint/2010/main" val="1138666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mtClean="0"/>
              <a:t>Podpora zaměstnavatelů</a:t>
            </a:r>
          </a:p>
        </p:txBody>
      </p:sp>
      <p:pic>
        <p:nvPicPr>
          <p:cNvPr id="52227"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15963" y="1196975"/>
            <a:ext cx="7456487" cy="2141538"/>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pic>
        <p:nvPicPr>
          <p:cNvPr id="522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03588"/>
            <a:ext cx="7710487" cy="355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54012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smtClean="0"/>
              <a:t>Podpora zaměstnávání + CŽV</a:t>
            </a:r>
          </a:p>
        </p:txBody>
      </p:sp>
      <p:pic>
        <p:nvPicPr>
          <p:cNvPr id="53251"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684213" y="1484313"/>
            <a:ext cx="7456487" cy="1582737"/>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pic>
        <p:nvPicPr>
          <p:cNvPr id="532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3068638"/>
            <a:ext cx="7583487" cy="288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253" name="Text Box 5"/>
          <p:cNvSpPr txBox="1">
            <a:spLocks noChangeArrowheads="1"/>
          </p:cNvSpPr>
          <p:nvPr/>
        </p:nvSpPr>
        <p:spPr bwMode="auto">
          <a:xfrm>
            <a:off x="755650" y="6092825"/>
            <a:ext cx="7200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cs-CZ">
                <a:solidFill>
                  <a:srgbClr val="000000"/>
                </a:solidFill>
              </a:rPr>
              <a:t>http://praha.vupsv.cz/Fulltext/vz_remr.pdf</a:t>
            </a:r>
          </a:p>
        </p:txBody>
      </p:sp>
    </p:spTree>
    <p:extLst>
      <p:ext uri="{BB962C8B-B14F-4D97-AF65-F5344CB8AC3E}">
        <p14:creationId xmlns:p14="http://schemas.microsoft.com/office/powerpoint/2010/main" val="34769069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ctrTitle"/>
          </p:nvPr>
        </p:nvSpPr>
        <p:spPr/>
        <p:txBody>
          <a:bodyPr/>
          <a:lstStyle/>
          <a:p>
            <a:pPr eaLnBrk="1" hangingPunct="1"/>
            <a:r>
              <a:rPr lang="cs-CZ" smtClean="0"/>
              <a:t>Děkuji za pozornost </a:t>
            </a:r>
            <a:r>
              <a:rPr lang="cs-CZ" smtClean="0">
                <a:sym typeface="Wingdings" pitchFamily="2" charset="2"/>
              </a:rPr>
              <a:t></a:t>
            </a:r>
            <a:br>
              <a:rPr lang="cs-CZ" smtClean="0">
                <a:sym typeface="Wingdings" pitchFamily="2" charset="2"/>
              </a:rPr>
            </a:br>
            <a:endParaRPr lang="cs-CZ" smtClean="0"/>
          </a:p>
        </p:txBody>
      </p:sp>
    </p:spTree>
    <p:extLst>
      <p:ext uri="{BB962C8B-B14F-4D97-AF65-F5344CB8AC3E}">
        <p14:creationId xmlns:p14="http://schemas.microsoft.com/office/powerpoint/2010/main" val="1761154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04"/>
          <p:cNvSpPr>
            <a:spLocks noGrp="1" noChangeArrowheads="1"/>
          </p:cNvSpPr>
          <p:nvPr>
            <p:ph type="title"/>
          </p:nvPr>
        </p:nvSpPr>
        <p:spPr/>
        <p:txBody>
          <a:bodyPr/>
          <a:lstStyle/>
          <a:p>
            <a:pPr eaLnBrk="1" hangingPunct="1"/>
            <a:r>
              <a:rPr lang="cs-CZ" sz="2800" smtClean="0"/>
              <a:t>Věkové složení populace dle střední varianty</a:t>
            </a:r>
            <a:br>
              <a:rPr lang="cs-CZ" sz="2800" smtClean="0"/>
            </a:br>
            <a:r>
              <a:rPr lang="cs-CZ" smtClean="0"/>
              <a:t> </a:t>
            </a:r>
            <a:r>
              <a:rPr lang="cs-CZ" sz="2000" smtClean="0"/>
              <a:t>Zdroj: </a:t>
            </a:r>
            <a:r>
              <a:rPr lang="cs-CZ" sz="2000" b="1" smtClean="0"/>
              <a:t>Český statistický úřad</a:t>
            </a:r>
            <a:r>
              <a:rPr lang="cs-CZ" sz="2000" smtClean="0"/>
              <a:t>, vlastní výpočty</a:t>
            </a:r>
          </a:p>
        </p:txBody>
      </p:sp>
      <p:graphicFrame>
        <p:nvGraphicFramePr>
          <p:cNvPr id="69011" name="Group 403"/>
          <p:cNvGraphicFramePr>
            <a:graphicFrameLocks noGrp="1"/>
          </p:cNvGraphicFramePr>
          <p:nvPr>
            <p:ph idx="1"/>
          </p:nvPr>
        </p:nvGraphicFramePr>
        <p:xfrm>
          <a:off x="1182688" y="2017713"/>
          <a:ext cx="7772400" cy="4114802"/>
        </p:xfrm>
        <a:graphic>
          <a:graphicData uri="http://schemas.openxmlformats.org/drawingml/2006/table">
            <a:tbl>
              <a:tblPr/>
              <a:tblGrid>
                <a:gridCol w="1492250"/>
                <a:gridCol w="1046162"/>
                <a:gridCol w="1047750"/>
                <a:gridCol w="1046163"/>
                <a:gridCol w="1046162"/>
                <a:gridCol w="1047750"/>
                <a:gridCol w="1046163"/>
              </a:tblGrid>
              <a:tr h="419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Věková skupina</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2005</a:t>
                      </a:r>
                      <a:r>
                        <a:rPr kumimoji="0" lang="cs-CZ" sz="1000" b="1" i="0" u="none" strike="noStrike" cap="none" normalizeH="0" baseline="30000" smtClean="0">
                          <a:ln>
                            <a:noFill/>
                          </a:ln>
                          <a:solidFill>
                            <a:schemeClr val="tx1"/>
                          </a:solidFill>
                          <a:effectLst/>
                          <a:latin typeface="Arial" charset="0"/>
                          <a:ea typeface="Times New Roman" pitchFamily="18" charset="0"/>
                          <a:cs typeface="Arial" charset="0"/>
                        </a:rPr>
                        <a: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2010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2020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2030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2040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2050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0-14 let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1 501 331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1 400 028</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1 408 644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1 274 155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1 197 000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1 173 004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15-64 let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7 293 357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7 286 202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6 786 952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6 520 205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5 964 564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5 309 251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65 a více let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1 456 391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1 596 812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2 088 333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2 308 073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2 633 554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2 956 079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9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Počet obyvatel</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10 251 079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10 283 042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10 283 929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10 102 433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9 795 118</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9 438 334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gridSpan="7">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0-14 let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14,6%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13,6%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13,7%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12,6%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12,2%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12,4%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15-64 let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71,2%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70,9%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66,0%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64,5%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60,9%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56,3%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65 a více let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14,2%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15,5%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20,3%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22,9%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26,9%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31,3%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gridSpan="7">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900" b="1"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Index stáří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97,0%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114,1%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148,3%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220,0%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252,0%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9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Index závislosti</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20,0%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21,9%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30,8%</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35,4%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44,2%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55,7%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94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Index ekonom.</a:t>
                      </a:r>
                      <a:endParaRPr kumimoji="0" lang="cs-CZ"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zatížení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40,6%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41,1%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51,5%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54,9%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64,2%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chemeClr val="tx1"/>
                          </a:solidFill>
                          <a:effectLst/>
                          <a:latin typeface="Arial" charset="0"/>
                          <a:ea typeface="Times New Roman" pitchFamily="18" charset="0"/>
                          <a:cs typeface="Arial" charset="0"/>
                        </a:rPr>
                        <a:t>77,8%</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39370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9"/>
          <p:cNvSpPr>
            <a:spLocks noGrp="1" noChangeArrowheads="1"/>
          </p:cNvSpPr>
          <p:nvPr>
            <p:ph type="title"/>
          </p:nvPr>
        </p:nvSpPr>
        <p:spPr/>
        <p:txBody>
          <a:bodyPr/>
          <a:lstStyle/>
          <a:p>
            <a:pPr eaLnBrk="1" hangingPunct="1"/>
            <a:endParaRPr lang="cs-CZ" smtClean="0"/>
          </a:p>
        </p:txBody>
      </p:sp>
      <p:pic>
        <p:nvPicPr>
          <p:cNvPr id="21507" name="Picture 12" descr="strom života 2010"/>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971550" y="1844675"/>
            <a:ext cx="4021138" cy="4214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08" name="Picture 15" descr="strom života 2050"/>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76825" y="1773238"/>
            <a:ext cx="3878263" cy="428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3221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1"/>
          <p:cNvSpPr>
            <a:spLocks noGrp="1" noChangeArrowheads="1"/>
          </p:cNvSpPr>
          <p:nvPr>
            <p:ph type="title"/>
          </p:nvPr>
        </p:nvSpPr>
        <p:spPr/>
        <p:txBody>
          <a:bodyPr/>
          <a:lstStyle/>
          <a:p>
            <a:pPr eaLnBrk="1" hangingPunct="1"/>
            <a:r>
              <a:rPr lang="cs-CZ" sz="2000" b="1" smtClean="0"/>
              <a:t>Věkové složení populace dle střední varianty prognózy</a:t>
            </a:r>
            <a:r>
              <a:rPr lang="cs-CZ" sz="4000" smtClean="0"/>
              <a:t> </a:t>
            </a:r>
            <a:br>
              <a:rPr lang="cs-CZ" sz="4000" smtClean="0"/>
            </a:br>
            <a:r>
              <a:rPr lang="cs-CZ" sz="1800" smtClean="0"/>
              <a:t>Zdroj: Burcin, B., Kučera, T. Kmenová prognóza populačního vývoje České republiky (2003–2065)</a:t>
            </a:r>
            <a:r>
              <a:rPr lang="cs-CZ" sz="4000" smtClean="0"/>
              <a:t> </a:t>
            </a:r>
          </a:p>
        </p:txBody>
      </p:sp>
      <p:graphicFrame>
        <p:nvGraphicFramePr>
          <p:cNvPr id="76126" name="Group 350"/>
          <p:cNvGraphicFramePr>
            <a:graphicFrameLocks noGrp="1"/>
          </p:cNvGraphicFramePr>
          <p:nvPr>
            <p:ph idx="1"/>
          </p:nvPr>
        </p:nvGraphicFramePr>
        <p:xfrm>
          <a:off x="1182688" y="2017713"/>
          <a:ext cx="7772400" cy="4114801"/>
        </p:xfrm>
        <a:graphic>
          <a:graphicData uri="http://schemas.openxmlformats.org/drawingml/2006/table">
            <a:tbl>
              <a:tblPr/>
              <a:tblGrid>
                <a:gridCol w="1725612"/>
                <a:gridCol w="1162050"/>
                <a:gridCol w="1196975"/>
                <a:gridCol w="1266825"/>
                <a:gridCol w="1204913"/>
                <a:gridCol w="1216025"/>
              </a:tblGrid>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Věk</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2005</a:t>
                      </a:r>
                      <a:r>
                        <a:rPr kumimoji="0" lang="cs-CZ" sz="1000" b="1" i="0" u="none" strike="noStrike" cap="none" normalizeH="0" baseline="30000" smtClean="0">
                          <a:ln>
                            <a:noFill/>
                          </a:ln>
                          <a:solidFill>
                            <a:schemeClr val="tx1"/>
                          </a:solidFill>
                          <a:effectLst/>
                          <a:latin typeface="Arial" charset="0"/>
                          <a:ea typeface="Times New Roman" pitchFamily="18" charset="0"/>
                          <a:cs typeface="Arial" charset="0"/>
                        </a:rPr>
                        <a:t>*)</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2010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2020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2040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2065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Předproduktivní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1 501 331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1 473 660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1 546 687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1 373 459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1 334 250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Produktivní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7 293 357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6 509 642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6 096 372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5 396 314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4 912 633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Poproduktivní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1 456 391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2 321 698</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2 761 283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3 461 510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3 468 762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Celkem</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10 251 079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10 305 000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10 404 342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10 231 283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9 715 645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Předproduktivní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14,6%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14,3%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14,9%</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13,4%</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13,7%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Produktivní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71,1%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63,2%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58,6%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52,7%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50,6%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Poproduktivní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14,2%</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22,5%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26,5%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33,8%</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35,7%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Index stáří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97,0%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157,5%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178,5%</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252,0%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260,0%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Index závislosti</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20,0%</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35,7%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45,3%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64,1%</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70,6%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ea typeface="Times New Roman" pitchFamily="18" charset="0"/>
                          <a:cs typeface="Arial" charset="0"/>
                        </a:rPr>
                        <a:t>Index ekonom. zatížení</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40,6%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58,3%</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70,7%</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89,6%</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ea typeface="Times New Roman" pitchFamily="18" charset="0"/>
                          <a:cs typeface="Arial" charset="0"/>
                        </a:rPr>
                        <a:t>97,8%</a:t>
                      </a:r>
                      <a:endParaRPr kumimoji="0" lang="cs-CZ"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34343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
          <p:cNvSpPr>
            <a:spLocks noGrp="1" noChangeArrowheads="1"/>
          </p:cNvSpPr>
          <p:nvPr>
            <p:ph type="title" sz="quarter"/>
          </p:nvPr>
        </p:nvSpPr>
        <p:spPr/>
        <p:txBody>
          <a:bodyPr/>
          <a:lstStyle/>
          <a:p>
            <a:pPr eaLnBrk="1" hangingPunct="1"/>
            <a:r>
              <a:rPr lang="cs-CZ" sz="2400" smtClean="0"/>
              <a:t/>
            </a:r>
            <a:br>
              <a:rPr lang="cs-CZ" sz="2400" smtClean="0"/>
            </a:br>
            <a:r>
              <a:rPr lang="cs-CZ" sz="2400" smtClean="0"/>
              <a:t>Očekávaná změna věkové struktury obyvatelstva ve srovnání s výchozím stavem</a:t>
            </a:r>
            <a:br>
              <a:rPr lang="cs-CZ" sz="2400" smtClean="0"/>
            </a:br>
            <a:r>
              <a:rPr lang="cs-CZ" sz="4000" smtClean="0"/>
              <a:t> </a:t>
            </a:r>
            <a:r>
              <a:rPr lang="cs-CZ" sz="1200" smtClean="0"/>
              <a:t>Zdroj: Burcin, B., Kučera, T. Kmenová prognóza populačního vývoje České republiky (2003–2065)</a:t>
            </a:r>
            <a:r>
              <a:rPr lang="cs-CZ" sz="4000" smtClean="0"/>
              <a:t> </a:t>
            </a:r>
          </a:p>
        </p:txBody>
      </p:sp>
      <p:pic>
        <p:nvPicPr>
          <p:cNvPr id="23555" name="Picture 15"/>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258888" y="1844675"/>
            <a:ext cx="3744912" cy="215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556" name="Picture 16"/>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932363" y="1844675"/>
            <a:ext cx="3527425" cy="215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557" name="Picture 17"/>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1258888" y="3933825"/>
            <a:ext cx="3817937" cy="2198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558" name="Picture 18"/>
          <p:cNvPicPr>
            <a:picLocks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4932363" y="3933825"/>
            <a:ext cx="3455987" cy="2198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21308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809625"/>
            <a:ext cx="8229600" cy="608013"/>
          </a:xfrm>
        </p:spPr>
        <p:txBody>
          <a:bodyPr/>
          <a:lstStyle/>
          <a:p>
            <a:pPr eaLnBrk="1" hangingPunct="1"/>
            <a:r>
              <a:rPr lang="cs-CZ" sz="2400" smtClean="0"/>
              <a:t>Věková struktura populace ČR</a:t>
            </a:r>
            <a:r>
              <a:rPr lang="cs-CZ" smtClean="0"/>
              <a:t> </a:t>
            </a:r>
          </a:p>
        </p:txBody>
      </p:sp>
      <p:pic>
        <p:nvPicPr>
          <p:cNvPr id="245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819275"/>
            <a:ext cx="6858000" cy="345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80" name="Rectangle 4"/>
          <p:cNvSpPr>
            <a:spLocks noChangeArrowheads="1"/>
          </p:cNvSpPr>
          <p:nvPr/>
        </p:nvSpPr>
        <p:spPr bwMode="auto">
          <a:xfrm>
            <a:off x="395288" y="5300663"/>
            <a:ext cx="9144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cs-CZ" sz="1200">
                <a:solidFill>
                  <a:srgbClr val="000000"/>
                </a:solidFill>
                <a:latin typeface="Times New Roman" pitchFamily="18" charset="0"/>
                <a:cs typeface="Times New Roman" pitchFamily="18" charset="0"/>
              </a:rPr>
              <a:t>Pramen: </a:t>
            </a:r>
            <a:r>
              <a:rPr lang="cs-CZ" sz="1200">
                <a:solidFill>
                  <a:srgbClr val="000000"/>
                </a:solidFill>
                <a:latin typeface="Times New Roman" pitchFamily="18" charset="0"/>
              </a:rPr>
              <a:t>Stratilová</a:t>
            </a:r>
            <a:r>
              <a:rPr lang="cs-CZ" sz="1200">
                <a:solidFill>
                  <a:srgbClr val="000000"/>
                </a:solidFill>
                <a:latin typeface="Times New Roman" pitchFamily="18" charset="0"/>
                <a:cs typeface="Times New Roman" pitchFamily="18" charset="0"/>
              </a:rPr>
              <a:t> podle VŠPS 2002 - 2007</a:t>
            </a:r>
            <a:r>
              <a:rPr lang="cs-CZ" sz="1100">
                <a:solidFill>
                  <a:srgbClr val="000000"/>
                </a:solidFill>
                <a:latin typeface="Times New Roman" pitchFamily="18" charset="0"/>
              </a:rPr>
              <a:t> , 2008</a:t>
            </a:r>
            <a:endParaRPr lang="cs-CZ" sz="2400">
              <a:solidFill>
                <a:srgbClr val="000000"/>
              </a:solidFill>
              <a:latin typeface="Times New Roman" pitchFamily="18" charset="0"/>
            </a:endParaRPr>
          </a:p>
        </p:txBody>
      </p:sp>
      <p:sp>
        <p:nvSpPr>
          <p:cNvPr id="24581" name="Text Box 5"/>
          <p:cNvSpPr txBox="1">
            <a:spLocks noChangeArrowheads="1"/>
          </p:cNvSpPr>
          <p:nvPr/>
        </p:nvSpPr>
        <p:spPr bwMode="auto">
          <a:xfrm>
            <a:off x="468313" y="5589588"/>
            <a:ext cx="69834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cs-CZ">
                <a:solidFill>
                  <a:srgbClr val="000000"/>
                </a:solidFill>
              </a:rPr>
              <a:t>K 31.12. 2008 – 21,04 %, 2009 – 20,8 %, ČSÚ, Statistické ročenky</a:t>
            </a:r>
          </a:p>
        </p:txBody>
      </p:sp>
    </p:spTree>
    <p:extLst>
      <p:ext uri="{BB962C8B-B14F-4D97-AF65-F5344CB8AC3E}">
        <p14:creationId xmlns:p14="http://schemas.microsoft.com/office/powerpoint/2010/main" val="3477010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566738"/>
            <a:ext cx="8229600" cy="850900"/>
          </a:xfrm>
        </p:spPr>
        <p:txBody>
          <a:bodyPr/>
          <a:lstStyle/>
          <a:p>
            <a:pPr eaLnBrk="1" hangingPunct="1"/>
            <a:r>
              <a:rPr lang="cs-CZ" sz="3200" smtClean="0"/>
              <a:t>Podíl 50-64 letých na celkové pracovní síle</a:t>
            </a:r>
          </a:p>
        </p:txBody>
      </p:sp>
      <p:sp>
        <p:nvSpPr>
          <p:cNvPr id="25603" name="Rectangle 3"/>
          <p:cNvSpPr>
            <a:spLocks noChangeArrowheads="1"/>
          </p:cNvSpPr>
          <p:nvPr/>
        </p:nvSpPr>
        <p:spPr bwMode="auto">
          <a:xfrm>
            <a:off x="179388" y="4868863"/>
            <a:ext cx="9144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cs-CZ" sz="1200">
                <a:solidFill>
                  <a:srgbClr val="000000"/>
                </a:solidFill>
                <a:latin typeface="Times New Roman" pitchFamily="18" charset="0"/>
                <a:cs typeface="Times New Roman" pitchFamily="18" charset="0"/>
              </a:rPr>
              <a:t>Pramen: </a:t>
            </a:r>
            <a:r>
              <a:rPr lang="cs-CZ" sz="1200">
                <a:solidFill>
                  <a:srgbClr val="000000"/>
                </a:solidFill>
                <a:latin typeface="Times New Roman" pitchFamily="18" charset="0"/>
              </a:rPr>
              <a:t>Stratilová</a:t>
            </a:r>
            <a:r>
              <a:rPr lang="cs-CZ" sz="1200">
                <a:solidFill>
                  <a:srgbClr val="000000"/>
                </a:solidFill>
                <a:latin typeface="Times New Roman" pitchFamily="18" charset="0"/>
                <a:cs typeface="Times New Roman" pitchFamily="18" charset="0"/>
              </a:rPr>
              <a:t> podle VŠPS 2002 - 2007</a:t>
            </a:r>
            <a:r>
              <a:rPr lang="cs-CZ" sz="1100">
                <a:solidFill>
                  <a:srgbClr val="000000"/>
                </a:solidFill>
                <a:latin typeface="Times New Roman" pitchFamily="18" charset="0"/>
              </a:rPr>
              <a:t> , 2008</a:t>
            </a:r>
            <a:endParaRPr lang="cs-CZ" sz="2400">
              <a:solidFill>
                <a:srgbClr val="000000"/>
              </a:solidFill>
              <a:latin typeface="Times New Roman" pitchFamily="18" charset="0"/>
            </a:endParaRP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484313"/>
            <a:ext cx="6705600"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2556424"/>
      </p:ext>
    </p:extLst>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měsice">
  <a:themeElements>
    <a:clrScheme name="Směsic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měsice">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měsic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c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c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c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Směsic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c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1082</Words>
  <Application>Microsoft Office PowerPoint</Application>
  <PresentationFormat>Předvádění na obrazovce (4:3)</PresentationFormat>
  <Paragraphs>257</Paragraphs>
  <Slides>37</Slides>
  <Notes>0</Notes>
  <HiddenSlides>0</HiddenSlides>
  <MMClips>0</MMClips>
  <ScaleCrop>false</ScaleCrop>
  <HeadingPairs>
    <vt:vector size="6" baseType="variant">
      <vt:variant>
        <vt:lpstr>Motiv</vt:lpstr>
      </vt:variant>
      <vt:variant>
        <vt:i4>2</vt:i4>
      </vt:variant>
      <vt:variant>
        <vt:lpstr>Vložené servery OLE</vt:lpstr>
      </vt:variant>
      <vt:variant>
        <vt:i4>1</vt:i4>
      </vt:variant>
      <vt:variant>
        <vt:lpstr>Nadpisy snímků</vt:lpstr>
      </vt:variant>
      <vt:variant>
        <vt:i4>37</vt:i4>
      </vt:variant>
    </vt:vector>
  </HeadingPairs>
  <TitlesOfParts>
    <vt:vector size="40" baseType="lpstr">
      <vt:lpstr>Výchozí návrh</vt:lpstr>
      <vt:lpstr>Směsice</vt:lpstr>
      <vt:lpstr>Graf aplikace Microsoft Office Excel</vt:lpstr>
      <vt:lpstr>Ohrožené skupiny na trhu práce ageismus </vt:lpstr>
      <vt:lpstr>Ohrožené skupiny na trhu práce</vt:lpstr>
      <vt:lpstr>Prognózy</vt:lpstr>
      <vt:lpstr>Věkové složení populace dle střední varianty  Zdroj: Český statistický úřad, vlastní výpočty</vt:lpstr>
      <vt:lpstr>Prezentace aplikace PowerPoint</vt:lpstr>
      <vt:lpstr>Věkové složení populace dle střední varianty prognózy  Zdroj: Burcin, B., Kučera, T. Kmenová prognóza populačního vývoje České republiky (2003–2065) </vt:lpstr>
      <vt:lpstr> Očekávaná změna věkové struktury obyvatelstva ve srovnání s výchozím stavem  Zdroj: Burcin, B., Kučera, T. Kmenová prognóza populačního vývoje České republiky (2003–2065) </vt:lpstr>
      <vt:lpstr>Věková struktura populace ČR </vt:lpstr>
      <vt:lpstr>Podíl 50-64 letých na celkové pracovní síle</vt:lpstr>
      <vt:lpstr>Prezentace aplikace PowerPoint</vt:lpstr>
      <vt:lpstr>Průměrný věk odchodu do důchodu (2008)</vt:lpstr>
      <vt:lpstr>Důvod pro setrvání v zaměstnání</vt:lpstr>
      <vt:lpstr>Pozice starších osob na PT</vt:lpstr>
      <vt:lpstr>Nezaměstnanost starších osob</vt:lpstr>
      <vt:lpstr>Zaměstnanost – muži (2009)</vt:lpstr>
      <vt:lpstr>Zaměstnanost – ženy (2009)</vt:lpstr>
      <vt:lpstr>Vývoj zaměstnanosti starších osob</vt:lpstr>
      <vt:lpstr>Lidský kapitál  Charakteristika starších osob</vt:lpstr>
      <vt:lpstr>Vzdělanostní struktura</vt:lpstr>
      <vt:lpstr>Vzdělanostní struktura podle krajů</vt:lpstr>
      <vt:lpstr>Vzdělanostní struktura - kraje</vt:lpstr>
      <vt:lpstr>Informační gramotnost</vt:lpstr>
      <vt:lpstr>Prezentace aplikace PowerPoint</vt:lpstr>
      <vt:lpstr>Mzdy </vt:lpstr>
      <vt:lpstr>Postoje zaměstnavatelů ke kvalifikaci starších zaměstnanců</vt:lpstr>
      <vt:lpstr>Strategie nezaměstnaných </vt:lpstr>
      <vt:lpstr>Sociální exkluze osob starších 50 let z trhu práce </vt:lpstr>
      <vt:lpstr>Vznik nezaměstnanosti starších osob podle teorie LK</vt:lpstr>
      <vt:lpstr>Politika trhu práce a zaměstnanosti </vt:lpstr>
      <vt:lpstr>Politika stárnutí populace </vt:lpstr>
      <vt:lpstr>Přístup státu k řešení kvalifikace </vt:lpstr>
      <vt:lpstr>Politika zaměstnanosti – shrnutí problémů</vt:lpstr>
      <vt:lpstr>Hlavní směry</vt:lpstr>
      <vt:lpstr>Dobrá praxe – (zaměstnavatelé) </vt:lpstr>
      <vt:lpstr>Podpora zaměstnavatelů</vt:lpstr>
      <vt:lpstr>Podpora zaměstnávání + CŽV</vt:lpstr>
      <vt:lpstr>Děkuji za pozornost  </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Ohrožené skupiny na trhu práce ageismus </dc:title>
  <dc:creator>Wildmannova Mirka</dc:creator>
  <cp:lastModifiedBy>Wildmannova Mirka</cp:lastModifiedBy>
  <cp:revision>1</cp:revision>
  <dcterms:created xsi:type="dcterms:W3CDTF">2012-11-26T11:00:03Z</dcterms:created>
  <dcterms:modified xsi:type="dcterms:W3CDTF">2012-11-26T11:01:10Z</dcterms:modified>
</cp:coreProperties>
</file>