
<file path=[Content_Types].xml><?xml version="1.0" encoding="utf-8"?>
<Types xmlns="http://schemas.openxmlformats.org/package/2006/content-types">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E20F59-4B27-4A80-820A-B4A8CE8889AC}" type="datetimeFigureOut">
              <a:rPr lang="cs-CZ" smtClean="0"/>
              <a:t>5.11.2012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9E47F2-96D9-475F-8A66-BB921CCB2301}" type="slidenum">
              <a:rPr lang="cs-CZ" smtClean="0"/>
              <a:t>‹#›</a:t>
            </a:fld>
            <a:endParaRPr lang="cs-CZ"/>
          </a:p>
        </p:txBody>
      </p:sp>
    </p:spTree>
    <p:extLst>
      <p:ext uri="{BB962C8B-B14F-4D97-AF65-F5344CB8AC3E}">
        <p14:creationId xmlns:p14="http://schemas.microsoft.com/office/powerpoint/2010/main" val="300699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defTabSz="903288" eaLnBrk="0" hangingPunct="0">
              <a:defRPr>
                <a:solidFill>
                  <a:schemeClr val="tx1"/>
                </a:solidFill>
                <a:latin typeface="Arial" charset="0"/>
              </a:defRPr>
            </a:lvl1pPr>
            <a:lvl2pPr marL="742950" indent="-285750" defTabSz="903288" eaLnBrk="0" hangingPunct="0">
              <a:defRPr>
                <a:solidFill>
                  <a:schemeClr val="tx1"/>
                </a:solidFill>
                <a:latin typeface="Arial" charset="0"/>
              </a:defRPr>
            </a:lvl2pPr>
            <a:lvl3pPr marL="1143000" indent="-228600" defTabSz="903288" eaLnBrk="0" hangingPunct="0">
              <a:defRPr>
                <a:solidFill>
                  <a:schemeClr val="tx1"/>
                </a:solidFill>
                <a:latin typeface="Arial" charset="0"/>
              </a:defRPr>
            </a:lvl3pPr>
            <a:lvl4pPr marL="1600200" indent="-228600" defTabSz="903288" eaLnBrk="0" hangingPunct="0">
              <a:defRPr>
                <a:solidFill>
                  <a:schemeClr val="tx1"/>
                </a:solidFill>
                <a:latin typeface="Arial" charset="0"/>
              </a:defRPr>
            </a:lvl4pPr>
            <a:lvl5pPr marL="2057400" indent="-228600" defTabSz="903288" eaLnBrk="0" hangingPunct="0">
              <a:defRPr>
                <a:solidFill>
                  <a:schemeClr val="tx1"/>
                </a:solidFill>
                <a:latin typeface="Arial" charset="0"/>
              </a:defRPr>
            </a:lvl5pPr>
            <a:lvl6pPr marL="2514600" indent="-228600" defTabSz="903288" eaLnBrk="0" fontAlgn="base" hangingPunct="0">
              <a:spcBef>
                <a:spcPct val="0"/>
              </a:spcBef>
              <a:spcAft>
                <a:spcPct val="0"/>
              </a:spcAft>
              <a:defRPr>
                <a:solidFill>
                  <a:schemeClr val="tx1"/>
                </a:solidFill>
                <a:latin typeface="Arial" charset="0"/>
              </a:defRPr>
            </a:lvl6pPr>
            <a:lvl7pPr marL="2971800" indent="-228600" defTabSz="903288" eaLnBrk="0" fontAlgn="base" hangingPunct="0">
              <a:spcBef>
                <a:spcPct val="0"/>
              </a:spcBef>
              <a:spcAft>
                <a:spcPct val="0"/>
              </a:spcAft>
              <a:defRPr>
                <a:solidFill>
                  <a:schemeClr val="tx1"/>
                </a:solidFill>
                <a:latin typeface="Arial" charset="0"/>
              </a:defRPr>
            </a:lvl7pPr>
            <a:lvl8pPr marL="3429000" indent="-228600" defTabSz="903288" eaLnBrk="0" fontAlgn="base" hangingPunct="0">
              <a:spcBef>
                <a:spcPct val="0"/>
              </a:spcBef>
              <a:spcAft>
                <a:spcPct val="0"/>
              </a:spcAft>
              <a:defRPr>
                <a:solidFill>
                  <a:schemeClr val="tx1"/>
                </a:solidFill>
                <a:latin typeface="Arial" charset="0"/>
              </a:defRPr>
            </a:lvl8pPr>
            <a:lvl9pPr marL="3886200" indent="-228600" defTabSz="903288" eaLnBrk="0" fontAlgn="base" hangingPunct="0">
              <a:spcBef>
                <a:spcPct val="0"/>
              </a:spcBef>
              <a:spcAft>
                <a:spcPct val="0"/>
              </a:spcAft>
              <a:defRPr>
                <a:solidFill>
                  <a:schemeClr val="tx1"/>
                </a:solidFill>
                <a:latin typeface="Arial" charset="0"/>
              </a:defRPr>
            </a:lvl9pPr>
          </a:lstStyle>
          <a:p>
            <a:pPr eaLnBrk="1" hangingPunct="1"/>
            <a:fld id="{0C175DCD-87DE-44B6-9B54-4DE0A6D8E2B3}" type="slidenum">
              <a:rPr lang="en-GB">
                <a:solidFill>
                  <a:prstClr val="black"/>
                </a:solidFill>
              </a:rPr>
              <a:pPr eaLnBrk="1" hangingPunct="1"/>
              <a:t>1</a:t>
            </a:fld>
            <a:endParaRPr lang="en-GB">
              <a:solidFill>
                <a:prstClr val="black"/>
              </a:solidFill>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en-GB"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defTabSz="903288" eaLnBrk="0" hangingPunct="0">
              <a:defRPr>
                <a:solidFill>
                  <a:schemeClr val="tx1"/>
                </a:solidFill>
                <a:latin typeface="Arial" charset="0"/>
              </a:defRPr>
            </a:lvl1pPr>
            <a:lvl2pPr marL="742950" indent="-285750" defTabSz="903288" eaLnBrk="0" hangingPunct="0">
              <a:defRPr>
                <a:solidFill>
                  <a:schemeClr val="tx1"/>
                </a:solidFill>
                <a:latin typeface="Arial" charset="0"/>
              </a:defRPr>
            </a:lvl2pPr>
            <a:lvl3pPr marL="1143000" indent="-228600" defTabSz="903288" eaLnBrk="0" hangingPunct="0">
              <a:defRPr>
                <a:solidFill>
                  <a:schemeClr val="tx1"/>
                </a:solidFill>
                <a:latin typeface="Arial" charset="0"/>
              </a:defRPr>
            </a:lvl3pPr>
            <a:lvl4pPr marL="1600200" indent="-228600" defTabSz="903288" eaLnBrk="0" hangingPunct="0">
              <a:defRPr>
                <a:solidFill>
                  <a:schemeClr val="tx1"/>
                </a:solidFill>
                <a:latin typeface="Arial" charset="0"/>
              </a:defRPr>
            </a:lvl4pPr>
            <a:lvl5pPr marL="2057400" indent="-228600" defTabSz="903288" eaLnBrk="0" hangingPunct="0">
              <a:defRPr>
                <a:solidFill>
                  <a:schemeClr val="tx1"/>
                </a:solidFill>
                <a:latin typeface="Arial" charset="0"/>
              </a:defRPr>
            </a:lvl5pPr>
            <a:lvl6pPr marL="2514600" indent="-228600" defTabSz="903288" eaLnBrk="0" fontAlgn="base" hangingPunct="0">
              <a:spcBef>
                <a:spcPct val="0"/>
              </a:spcBef>
              <a:spcAft>
                <a:spcPct val="0"/>
              </a:spcAft>
              <a:defRPr>
                <a:solidFill>
                  <a:schemeClr val="tx1"/>
                </a:solidFill>
                <a:latin typeface="Arial" charset="0"/>
              </a:defRPr>
            </a:lvl6pPr>
            <a:lvl7pPr marL="2971800" indent="-228600" defTabSz="903288" eaLnBrk="0" fontAlgn="base" hangingPunct="0">
              <a:spcBef>
                <a:spcPct val="0"/>
              </a:spcBef>
              <a:spcAft>
                <a:spcPct val="0"/>
              </a:spcAft>
              <a:defRPr>
                <a:solidFill>
                  <a:schemeClr val="tx1"/>
                </a:solidFill>
                <a:latin typeface="Arial" charset="0"/>
              </a:defRPr>
            </a:lvl7pPr>
            <a:lvl8pPr marL="3429000" indent="-228600" defTabSz="903288" eaLnBrk="0" fontAlgn="base" hangingPunct="0">
              <a:spcBef>
                <a:spcPct val="0"/>
              </a:spcBef>
              <a:spcAft>
                <a:spcPct val="0"/>
              </a:spcAft>
              <a:defRPr>
                <a:solidFill>
                  <a:schemeClr val="tx1"/>
                </a:solidFill>
                <a:latin typeface="Arial" charset="0"/>
              </a:defRPr>
            </a:lvl8pPr>
            <a:lvl9pPr marL="3886200" indent="-228600" defTabSz="903288" eaLnBrk="0" fontAlgn="base" hangingPunct="0">
              <a:spcBef>
                <a:spcPct val="0"/>
              </a:spcBef>
              <a:spcAft>
                <a:spcPct val="0"/>
              </a:spcAft>
              <a:defRPr>
                <a:solidFill>
                  <a:schemeClr val="tx1"/>
                </a:solidFill>
                <a:latin typeface="Arial" charset="0"/>
              </a:defRPr>
            </a:lvl9pPr>
          </a:lstStyle>
          <a:p>
            <a:pPr eaLnBrk="1" hangingPunct="1"/>
            <a:fld id="{F6BD7562-A3D6-488F-8396-E4D84CA236CC}" type="slidenum">
              <a:rPr lang="en-GB">
                <a:solidFill>
                  <a:prstClr val="black"/>
                </a:solidFill>
              </a:rPr>
              <a:pPr eaLnBrk="1" hangingPunct="1"/>
              <a:t>3</a:t>
            </a:fld>
            <a:endParaRPr lang="en-GB">
              <a:solidFill>
                <a:prstClr val="black"/>
              </a:solidFill>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en-GB"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defTabSz="903288" eaLnBrk="0" hangingPunct="0">
              <a:defRPr>
                <a:solidFill>
                  <a:schemeClr val="tx1"/>
                </a:solidFill>
                <a:latin typeface="Arial" charset="0"/>
              </a:defRPr>
            </a:lvl1pPr>
            <a:lvl2pPr marL="742950" indent="-285750" defTabSz="903288" eaLnBrk="0" hangingPunct="0">
              <a:defRPr>
                <a:solidFill>
                  <a:schemeClr val="tx1"/>
                </a:solidFill>
                <a:latin typeface="Arial" charset="0"/>
              </a:defRPr>
            </a:lvl2pPr>
            <a:lvl3pPr marL="1143000" indent="-228600" defTabSz="903288" eaLnBrk="0" hangingPunct="0">
              <a:defRPr>
                <a:solidFill>
                  <a:schemeClr val="tx1"/>
                </a:solidFill>
                <a:latin typeface="Arial" charset="0"/>
              </a:defRPr>
            </a:lvl3pPr>
            <a:lvl4pPr marL="1600200" indent="-228600" defTabSz="903288" eaLnBrk="0" hangingPunct="0">
              <a:defRPr>
                <a:solidFill>
                  <a:schemeClr val="tx1"/>
                </a:solidFill>
                <a:latin typeface="Arial" charset="0"/>
              </a:defRPr>
            </a:lvl4pPr>
            <a:lvl5pPr marL="2057400" indent="-228600" defTabSz="903288" eaLnBrk="0" hangingPunct="0">
              <a:defRPr>
                <a:solidFill>
                  <a:schemeClr val="tx1"/>
                </a:solidFill>
                <a:latin typeface="Arial" charset="0"/>
              </a:defRPr>
            </a:lvl5pPr>
            <a:lvl6pPr marL="2514600" indent="-228600" defTabSz="903288" eaLnBrk="0" fontAlgn="base" hangingPunct="0">
              <a:spcBef>
                <a:spcPct val="0"/>
              </a:spcBef>
              <a:spcAft>
                <a:spcPct val="0"/>
              </a:spcAft>
              <a:defRPr>
                <a:solidFill>
                  <a:schemeClr val="tx1"/>
                </a:solidFill>
                <a:latin typeface="Arial" charset="0"/>
              </a:defRPr>
            </a:lvl6pPr>
            <a:lvl7pPr marL="2971800" indent="-228600" defTabSz="903288" eaLnBrk="0" fontAlgn="base" hangingPunct="0">
              <a:spcBef>
                <a:spcPct val="0"/>
              </a:spcBef>
              <a:spcAft>
                <a:spcPct val="0"/>
              </a:spcAft>
              <a:defRPr>
                <a:solidFill>
                  <a:schemeClr val="tx1"/>
                </a:solidFill>
                <a:latin typeface="Arial" charset="0"/>
              </a:defRPr>
            </a:lvl7pPr>
            <a:lvl8pPr marL="3429000" indent="-228600" defTabSz="903288" eaLnBrk="0" fontAlgn="base" hangingPunct="0">
              <a:spcBef>
                <a:spcPct val="0"/>
              </a:spcBef>
              <a:spcAft>
                <a:spcPct val="0"/>
              </a:spcAft>
              <a:defRPr>
                <a:solidFill>
                  <a:schemeClr val="tx1"/>
                </a:solidFill>
                <a:latin typeface="Arial" charset="0"/>
              </a:defRPr>
            </a:lvl8pPr>
            <a:lvl9pPr marL="3886200" indent="-228600" defTabSz="903288" eaLnBrk="0" fontAlgn="base" hangingPunct="0">
              <a:spcBef>
                <a:spcPct val="0"/>
              </a:spcBef>
              <a:spcAft>
                <a:spcPct val="0"/>
              </a:spcAft>
              <a:defRPr>
                <a:solidFill>
                  <a:schemeClr val="tx1"/>
                </a:solidFill>
                <a:latin typeface="Arial" charset="0"/>
              </a:defRPr>
            </a:lvl9pPr>
          </a:lstStyle>
          <a:p>
            <a:pPr eaLnBrk="1" hangingPunct="1"/>
            <a:fld id="{D9840CDD-B6DB-4FC8-B98E-D2982367F4ED}" type="slidenum">
              <a:rPr lang="en-GB">
                <a:solidFill>
                  <a:prstClr val="black"/>
                </a:solidFill>
              </a:rPr>
              <a:pPr eaLnBrk="1" hangingPunct="1"/>
              <a:t>10</a:t>
            </a:fld>
            <a:endParaRPr lang="en-GB">
              <a:solidFill>
                <a:prstClr val="black"/>
              </a:solidFill>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endParaRPr lang="cs-CZ"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defTabSz="903288" eaLnBrk="0" hangingPunct="0">
              <a:defRPr>
                <a:solidFill>
                  <a:schemeClr val="tx1"/>
                </a:solidFill>
                <a:latin typeface="Arial" charset="0"/>
              </a:defRPr>
            </a:lvl1pPr>
            <a:lvl2pPr marL="742950" indent="-285750" defTabSz="903288" eaLnBrk="0" hangingPunct="0">
              <a:defRPr>
                <a:solidFill>
                  <a:schemeClr val="tx1"/>
                </a:solidFill>
                <a:latin typeface="Arial" charset="0"/>
              </a:defRPr>
            </a:lvl2pPr>
            <a:lvl3pPr marL="1143000" indent="-228600" defTabSz="903288" eaLnBrk="0" hangingPunct="0">
              <a:defRPr>
                <a:solidFill>
                  <a:schemeClr val="tx1"/>
                </a:solidFill>
                <a:latin typeface="Arial" charset="0"/>
              </a:defRPr>
            </a:lvl3pPr>
            <a:lvl4pPr marL="1600200" indent="-228600" defTabSz="903288" eaLnBrk="0" hangingPunct="0">
              <a:defRPr>
                <a:solidFill>
                  <a:schemeClr val="tx1"/>
                </a:solidFill>
                <a:latin typeface="Arial" charset="0"/>
              </a:defRPr>
            </a:lvl4pPr>
            <a:lvl5pPr marL="2057400" indent="-228600" defTabSz="903288" eaLnBrk="0" hangingPunct="0">
              <a:defRPr>
                <a:solidFill>
                  <a:schemeClr val="tx1"/>
                </a:solidFill>
                <a:latin typeface="Arial" charset="0"/>
              </a:defRPr>
            </a:lvl5pPr>
            <a:lvl6pPr marL="2514600" indent="-228600" defTabSz="903288" eaLnBrk="0" fontAlgn="base" hangingPunct="0">
              <a:spcBef>
                <a:spcPct val="0"/>
              </a:spcBef>
              <a:spcAft>
                <a:spcPct val="0"/>
              </a:spcAft>
              <a:defRPr>
                <a:solidFill>
                  <a:schemeClr val="tx1"/>
                </a:solidFill>
                <a:latin typeface="Arial" charset="0"/>
              </a:defRPr>
            </a:lvl6pPr>
            <a:lvl7pPr marL="2971800" indent="-228600" defTabSz="903288" eaLnBrk="0" fontAlgn="base" hangingPunct="0">
              <a:spcBef>
                <a:spcPct val="0"/>
              </a:spcBef>
              <a:spcAft>
                <a:spcPct val="0"/>
              </a:spcAft>
              <a:defRPr>
                <a:solidFill>
                  <a:schemeClr val="tx1"/>
                </a:solidFill>
                <a:latin typeface="Arial" charset="0"/>
              </a:defRPr>
            </a:lvl7pPr>
            <a:lvl8pPr marL="3429000" indent="-228600" defTabSz="903288" eaLnBrk="0" fontAlgn="base" hangingPunct="0">
              <a:spcBef>
                <a:spcPct val="0"/>
              </a:spcBef>
              <a:spcAft>
                <a:spcPct val="0"/>
              </a:spcAft>
              <a:defRPr>
                <a:solidFill>
                  <a:schemeClr val="tx1"/>
                </a:solidFill>
                <a:latin typeface="Arial" charset="0"/>
              </a:defRPr>
            </a:lvl8pPr>
            <a:lvl9pPr marL="3886200" indent="-228600" defTabSz="903288" eaLnBrk="0" fontAlgn="base" hangingPunct="0">
              <a:spcBef>
                <a:spcPct val="0"/>
              </a:spcBef>
              <a:spcAft>
                <a:spcPct val="0"/>
              </a:spcAft>
              <a:defRPr>
                <a:solidFill>
                  <a:schemeClr val="tx1"/>
                </a:solidFill>
                <a:latin typeface="Arial" charset="0"/>
              </a:defRPr>
            </a:lvl9pPr>
          </a:lstStyle>
          <a:p>
            <a:pPr eaLnBrk="1" hangingPunct="1"/>
            <a:fld id="{230ECA71-5DC0-4751-A593-6EFA125589DC}" type="slidenum">
              <a:rPr lang="en-GB">
                <a:solidFill>
                  <a:prstClr val="black"/>
                </a:solidFill>
              </a:rPr>
              <a:pPr eaLnBrk="1" hangingPunct="1"/>
              <a:t>11</a:t>
            </a:fld>
            <a:endParaRPr lang="en-GB">
              <a:solidFill>
                <a:prstClr val="black"/>
              </a:solidFill>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cs-CZ"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defTabSz="903288" eaLnBrk="0" hangingPunct="0">
              <a:defRPr>
                <a:solidFill>
                  <a:schemeClr val="tx1"/>
                </a:solidFill>
                <a:latin typeface="Arial" charset="0"/>
              </a:defRPr>
            </a:lvl1pPr>
            <a:lvl2pPr marL="742950" indent="-285750" defTabSz="903288" eaLnBrk="0" hangingPunct="0">
              <a:defRPr>
                <a:solidFill>
                  <a:schemeClr val="tx1"/>
                </a:solidFill>
                <a:latin typeface="Arial" charset="0"/>
              </a:defRPr>
            </a:lvl2pPr>
            <a:lvl3pPr marL="1143000" indent="-228600" defTabSz="903288" eaLnBrk="0" hangingPunct="0">
              <a:defRPr>
                <a:solidFill>
                  <a:schemeClr val="tx1"/>
                </a:solidFill>
                <a:latin typeface="Arial" charset="0"/>
              </a:defRPr>
            </a:lvl3pPr>
            <a:lvl4pPr marL="1600200" indent="-228600" defTabSz="903288" eaLnBrk="0" hangingPunct="0">
              <a:defRPr>
                <a:solidFill>
                  <a:schemeClr val="tx1"/>
                </a:solidFill>
                <a:latin typeface="Arial" charset="0"/>
              </a:defRPr>
            </a:lvl4pPr>
            <a:lvl5pPr marL="2057400" indent="-228600" defTabSz="903288" eaLnBrk="0" hangingPunct="0">
              <a:defRPr>
                <a:solidFill>
                  <a:schemeClr val="tx1"/>
                </a:solidFill>
                <a:latin typeface="Arial" charset="0"/>
              </a:defRPr>
            </a:lvl5pPr>
            <a:lvl6pPr marL="2514600" indent="-228600" defTabSz="903288" eaLnBrk="0" fontAlgn="base" hangingPunct="0">
              <a:spcBef>
                <a:spcPct val="0"/>
              </a:spcBef>
              <a:spcAft>
                <a:spcPct val="0"/>
              </a:spcAft>
              <a:defRPr>
                <a:solidFill>
                  <a:schemeClr val="tx1"/>
                </a:solidFill>
                <a:latin typeface="Arial" charset="0"/>
              </a:defRPr>
            </a:lvl6pPr>
            <a:lvl7pPr marL="2971800" indent="-228600" defTabSz="903288" eaLnBrk="0" fontAlgn="base" hangingPunct="0">
              <a:spcBef>
                <a:spcPct val="0"/>
              </a:spcBef>
              <a:spcAft>
                <a:spcPct val="0"/>
              </a:spcAft>
              <a:defRPr>
                <a:solidFill>
                  <a:schemeClr val="tx1"/>
                </a:solidFill>
                <a:latin typeface="Arial" charset="0"/>
              </a:defRPr>
            </a:lvl7pPr>
            <a:lvl8pPr marL="3429000" indent="-228600" defTabSz="903288" eaLnBrk="0" fontAlgn="base" hangingPunct="0">
              <a:spcBef>
                <a:spcPct val="0"/>
              </a:spcBef>
              <a:spcAft>
                <a:spcPct val="0"/>
              </a:spcAft>
              <a:defRPr>
                <a:solidFill>
                  <a:schemeClr val="tx1"/>
                </a:solidFill>
                <a:latin typeface="Arial" charset="0"/>
              </a:defRPr>
            </a:lvl8pPr>
            <a:lvl9pPr marL="3886200" indent="-228600" defTabSz="903288" eaLnBrk="0" fontAlgn="base" hangingPunct="0">
              <a:spcBef>
                <a:spcPct val="0"/>
              </a:spcBef>
              <a:spcAft>
                <a:spcPct val="0"/>
              </a:spcAft>
              <a:defRPr>
                <a:solidFill>
                  <a:schemeClr val="tx1"/>
                </a:solidFill>
                <a:latin typeface="Arial" charset="0"/>
              </a:defRPr>
            </a:lvl9pPr>
          </a:lstStyle>
          <a:p>
            <a:pPr eaLnBrk="1" hangingPunct="1"/>
            <a:fld id="{B327A494-5D19-40A4-A35F-46CE6AA6260A}" type="slidenum">
              <a:rPr lang="en-GB">
                <a:solidFill>
                  <a:prstClr val="black"/>
                </a:solidFill>
              </a:rPr>
              <a:pPr eaLnBrk="1" hangingPunct="1"/>
              <a:t>19</a:t>
            </a:fld>
            <a:endParaRPr lang="en-GB">
              <a:solidFill>
                <a:prstClr val="black"/>
              </a:solidFill>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r>
              <a:rPr lang="cs-CZ" smtClean="0">
                <a:latin typeface="Arial" charset="0"/>
              </a:rPr>
              <a:t>Podpora v nezaměstnanosti náleží uchazeči o zaměstnání při splnění stanovených podmínek ode dne podání písemné žádosti o podporu v nezaměstnanosti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903288" eaLnBrk="0" hangingPunct="0">
              <a:defRPr>
                <a:solidFill>
                  <a:schemeClr val="tx1"/>
                </a:solidFill>
                <a:latin typeface="Arial" charset="0"/>
              </a:defRPr>
            </a:lvl1pPr>
            <a:lvl2pPr marL="742950" indent="-285750" defTabSz="903288" eaLnBrk="0" hangingPunct="0">
              <a:defRPr>
                <a:solidFill>
                  <a:schemeClr val="tx1"/>
                </a:solidFill>
                <a:latin typeface="Arial" charset="0"/>
              </a:defRPr>
            </a:lvl2pPr>
            <a:lvl3pPr marL="1143000" indent="-228600" defTabSz="903288" eaLnBrk="0" hangingPunct="0">
              <a:defRPr>
                <a:solidFill>
                  <a:schemeClr val="tx1"/>
                </a:solidFill>
                <a:latin typeface="Arial" charset="0"/>
              </a:defRPr>
            </a:lvl3pPr>
            <a:lvl4pPr marL="1600200" indent="-228600" defTabSz="903288" eaLnBrk="0" hangingPunct="0">
              <a:defRPr>
                <a:solidFill>
                  <a:schemeClr val="tx1"/>
                </a:solidFill>
                <a:latin typeface="Arial" charset="0"/>
              </a:defRPr>
            </a:lvl4pPr>
            <a:lvl5pPr marL="2057400" indent="-228600" defTabSz="903288" eaLnBrk="0" hangingPunct="0">
              <a:defRPr>
                <a:solidFill>
                  <a:schemeClr val="tx1"/>
                </a:solidFill>
                <a:latin typeface="Arial" charset="0"/>
              </a:defRPr>
            </a:lvl5pPr>
            <a:lvl6pPr marL="2514600" indent="-228600" defTabSz="903288" eaLnBrk="0" fontAlgn="base" hangingPunct="0">
              <a:spcBef>
                <a:spcPct val="0"/>
              </a:spcBef>
              <a:spcAft>
                <a:spcPct val="0"/>
              </a:spcAft>
              <a:defRPr>
                <a:solidFill>
                  <a:schemeClr val="tx1"/>
                </a:solidFill>
                <a:latin typeface="Arial" charset="0"/>
              </a:defRPr>
            </a:lvl6pPr>
            <a:lvl7pPr marL="2971800" indent="-228600" defTabSz="903288" eaLnBrk="0" fontAlgn="base" hangingPunct="0">
              <a:spcBef>
                <a:spcPct val="0"/>
              </a:spcBef>
              <a:spcAft>
                <a:spcPct val="0"/>
              </a:spcAft>
              <a:defRPr>
                <a:solidFill>
                  <a:schemeClr val="tx1"/>
                </a:solidFill>
                <a:latin typeface="Arial" charset="0"/>
              </a:defRPr>
            </a:lvl7pPr>
            <a:lvl8pPr marL="3429000" indent="-228600" defTabSz="903288" eaLnBrk="0" fontAlgn="base" hangingPunct="0">
              <a:spcBef>
                <a:spcPct val="0"/>
              </a:spcBef>
              <a:spcAft>
                <a:spcPct val="0"/>
              </a:spcAft>
              <a:defRPr>
                <a:solidFill>
                  <a:schemeClr val="tx1"/>
                </a:solidFill>
                <a:latin typeface="Arial" charset="0"/>
              </a:defRPr>
            </a:lvl8pPr>
            <a:lvl9pPr marL="3886200" indent="-228600" defTabSz="903288" eaLnBrk="0" fontAlgn="base" hangingPunct="0">
              <a:spcBef>
                <a:spcPct val="0"/>
              </a:spcBef>
              <a:spcAft>
                <a:spcPct val="0"/>
              </a:spcAft>
              <a:defRPr>
                <a:solidFill>
                  <a:schemeClr val="tx1"/>
                </a:solidFill>
                <a:latin typeface="Arial" charset="0"/>
              </a:defRPr>
            </a:lvl9pPr>
          </a:lstStyle>
          <a:p>
            <a:pPr eaLnBrk="1" hangingPunct="1"/>
            <a:fld id="{EC8FE672-C1C6-49C3-A353-8647E70A0416}" type="slidenum">
              <a:rPr lang="en-GB">
                <a:solidFill>
                  <a:prstClr val="black"/>
                </a:solidFill>
              </a:rPr>
              <a:pPr eaLnBrk="1" hangingPunct="1"/>
              <a:t>21</a:t>
            </a:fld>
            <a:endParaRPr lang="en-GB">
              <a:solidFill>
                <a:prstClr val="black"/>
              </a:solidFill>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r>
              <a:rPr lang="cs-CZ" smtClean="0">
                <a:latin typeface="Arial" charset="0"/>
              </a:rPr>
              <a:t>Nárok na podporu zaniká: uplynutím podpůrčí doby, ukončením vedení v evidenci uchazečů o zaměstnání, nebo vyřazením z evidence uchazeče o zaměstnání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03288" eaLnBrk="0" hangingPunct="0">
              <a:defRPr>
                <a:solidFill>
                  <a:schemeClr val="tx1"/>
                </a:solidFill>
                <a:latin typeface="Arial" charset="0"/>
              </a:defRPr>
            </a:lvl1pPr>
            <a:lvl2pPr marL="742950" indent="-285750" defTabSz="903288" eaLnBrk="0" hangingPunct="0">
              <a:defRPr>
                <a:solidFill>
                  <a:schemeClr val="tx1"/>
                </a:solidFill>
                <a:latin typeface="Arial" charset="0"/>
              </a:defRPr>
            </a:lvl2pPr>
            <a:lvl3pPr marL="1143000" indent="-228600" defTabSz="903288" eaLnBrk="0" hangingPunct="0">
              <a:defRPr>
                <a:solidFill>
                  <a:schemeClr val="tx1"/>
                </a:solidFill>
                <a:latin typeface="Arial" charset="0"/>
              </a:defRPr>
            </a:lvl3pPr>
            <a:lvl4pPr marL="1600200" indent="-228600" defTabSz="903288" eaLnBrk="0" hangingPunct="0">
              <a:defRPr>
                <a:solidFill>
                  <a:schemeClr val="tx1"/>
                </a:solidFill>
                <a:latin typeface="Arial" charset="0"/>
              </a:defRPr>
            </a:lvl4pPr>
            <a:lvl5pPr marL="2057400" indent="-228600" defTabSz="903288" eaLnBrk="0" hangingPunct="0">
              <a:defRPr>
                <a:solidFill>
                  <a:schemeClr val="tx1"/>
                </a:solidFill>
                <a:latin typeface="Arial" charset="0"/>
              </a:defRPr>
            </a:lvl5pPr>
            <a:lvl6pPr marL="2514600" indent="-228600" defTabSz="903288" eaLnBrk="0" fontAlgn="base" hangingPunct="0">
              <a:spcBef>
                <a:spcPct val="0"/>
              </a:spcBef>
              <a:spcAft>
                <a:spcPct val="0"/>
              </a:spcAft>
              <a:defRPr>
                <a:solidFill>
                  <a:schemeClr val="tx1"/>
                </a:solidFill>
                <a:latin typeface="Arial" charset="0"/>
              </a:defRPr>
            </a:lvl6pPr>
            <a:lvl7pPr marL="2971800" indent="-228600" defTabSz="903288" eaLnBrk="0" fontAlgn="base" hangingPunct="0">
              <a:spcBef>
                <a:spcPct val="0"/>
              </a:spcBef>
              <a:spcAft>
                <a:spcPct val="0"/>
              </a:spcAft>
              <a:defRPr>
                <a:solidFill>
                  <a:schemeClr val="tx1"/>
                </a:solidFill>
                <a:latin typeface="Arial" charset="0"/>
              </a:defRPr>
            </a:lvl7pPr>
            <a:lvl8pPr marL="3429000" indent="-228600" defTabSz="903288" eaLnBrk="0" fontAlgn="base" hangingPunct="0">
              <a:spcBef>
                <a:spcPct val="0"/>
              </a:spcBef>
              <a:spcAft>
                <a:spcPct val="0"/>
              </a:spcAft>
              <a:defRPr>
                <a:solidFill>
                  <a:schemeClr val="tx1"/>
                </a:solidFill>
                <a:latin typeface="Arial" charset="0"/>
              </a:defRPr>
            </a:lvl8pPr>
            <a:lvl9pPr marL="3886200" indent="-228600" defTabSz="903288" eaLnBrk="0" fontAlgn="base" hangingPunct="0">
              <a:spcBef>
                <a:spcPct val="0"/>
              </a:spcBef>
              <a:spcAft>
                <a:spcPct val="0"/>
              </a:spcAft>
              <a:defRPr>
                <a:solidFill>
                  <a:schemeClr val="tx1"/>
                </a:solidFill>
                <a:latin typeface="Arial" charset="0"/>
              </a:defRPr>
            </a:lvl9pPr>
          </a:lstStyle>
          <a:p>
            <a:pPr eaLnBrk="1" hangingPunct="1"/>
            <a:fld id="{1108A6B0-C9B4-4D52-B514-52DCE0703DC2}" type="slidenum">
              <a:rPr lang="en-GB">
                <a:solidFill>
                  <a:prstClr val="black"/>
                </a:solidFill>
              </a:rPr>
              <a:pPr eaLnBrk="1" hangingPunct="1"/>
              <a:t>30</a:t>
            </a:fld>
            <a:endParaRPr lang="en-GB">
              <a:solidFill>
                <a:prstClr val="black"/>
              </a:solidFill>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GB"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29B3A3B-3A08-436A-B068-2714633ECA10}"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014344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63D92EB-4CEA-49C8-8F42-91731FFC6B65}"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252786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B9964F1-BEF0-4768-87BD-6E752CAE67BB}"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639720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72B9399-59A6-4334-BD24-72499E53E315}"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750538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2E307F0-9F22-4942-B229-33B7F9034DA0}"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068277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A16102B-2C5A-4FAE-BA91-C6793C5E19AF}"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745919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CA7BAF13-960A-48D8-867C-019E4A6FD782}"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524512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9866CA5-75A9-4604-8C7A-BCCEB9A10DAA}"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5376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206BC3BA-137F-4848-911C-46F12A23E44B}"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501352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A16E489-A8AD-4FED-9046-058AB6661016}"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561115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cs-CZ">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6884EC6-9616-428B-8443-DB2325F1E81B}"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723276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6112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fontAlgn="base">
              <a:spcBef>
                <a:spcPct val="0"/>
              </a:spcBef>
              <a:spcAft>
                <a:spcPct val="0"/>
              </a:spcAft>
              <a:defRPr/>
            </a:pPr>
            <a:endParaRPr lang="cs-CZ">
              <a:solidFill>
                <a:srgbClr val="000000"/>
              </a:solidFill>
            </a:endParaRPr>
          </a:p>
        </p:txBody>
      </p:sp>
      <p:sp>
        <p:nvSpPr>
          <p:cNvPr id="26112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fontAlgn="base">
              <a:spcBef>
                <a:spcPct val="0"/>
              </a:spcBef>
              <a:spcAft>
                <a:spcPct val="0"/>
              </a:spcAft>
              <a:defRPr/>
            </a:pPr>
            <a:endParaRPr lang="cs-CZ">
              <a:solidFill>
                <a:srgbClr val="000000"/>
              </a:solidFill>
            </a:endParaRPr>
          </a:p>
        </p:txBody>
      </p:sp>
      <p:sp>
        <p:nvSpPr>
          <p:cNvPr id="26112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fontAlgn="base">
              <a:spcBef>
                <a:spcPct val="0"/>
              </a:spcBef>
              <a:spcAft>
                <a:spcPct val="0"/>
              </a:spcAft>
              <a:defRPr/>
            </a:pPr>
            <a:fld id="{7F577CD1-4A0E-4727-BDED-6F9944CD664F}" type="slidenum">
              <a:rPr lang="cs-CZ">
                <a:solidFill>
                  <a:srgbClr val="000000"/>
                </a:solidFill>
              </a:rPr>
              <a:pPr fontAlgn="base">
                <a:spcBef>
                  <a:spcPct val="0"/>
                </a:spcBef>
                <a:spcAft>
                  <a:spcPct val="0"/>
                </a:spcAft>
                <a:defRPr/>
              </a:pPr>
              <a:t>‹#›</a:t>
            </a:fld>
            <a:endParaRPr lang="cs-CZ">
              <a:solidFill>
                <a:srgbClr val="000000"/>
              </a:solidFill>
            </a:endParaRPr>
          </a:p>
        </p:txBody>
      </p:sp>
    </p:spTree>
    <p:extLst>
      <p:ext uri="{BB962C8B-B14F-4D97-AF65-F5344CB8AC3E}">
        <p14:creationId xmlns:p14="http://schemas.microsoft.com/office/powerpoint/2010/main" val="11434475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hyperlink" Target="http://zakony.alfa9.cz/zakony/html_b/Sb2006/2006.564-2011.03.01.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vse.cz/aop/pdf/291.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nsp.cz/"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narodni-kvalifikace.cz/detailKvalifikacnihoStandardu.aspx?s=35&amp;id=366" TargetMode="External"/><Relationship Id="rId2" Type="http://schemas.openxmlformats.org/officeDocument/2006/relationships/hyperlink" Target="http://katalog.nsp.cz/karta_tp.aspx?id_jp=101075&amp;kod_sm1=20"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39750" y="2060575"/>
            <a:ext cx="7772400" cy="1470025"/>
          </a:xfrm>
        </p:spPr>
        <p:txBody>
          <a:bodyPr/>
          <a:lstStyle/>
          <a:p>
            <a:pPr eaLnBrk="1" hangingPunct="1"/>
            <a:r>
              <a:rPr lang="cs-CZ" sz="2800" smtClean="0"/>
              <a:t>Politika zaměstnanosti</a:t>
            </a:r>
            <a:br>
              <a:rPr lang="cs-CZ" sz="2800" smtClean="0"/>
            </a:br>
            <a:r>
              <a:rPr lang="cs-CZ" sz="2800" smtClean="0"/>
              <a:t> legislativní úprava, </a:t>
            </a:r>
            <a:br>
              <a:rPr lang="cs-CZ" sz="2800" smtClean="0"/>
            </a:br>
            <a:r>
              <a:rPr lang="cs-CZ" sz="2800" smtClean="0"/>
              <a:t>pasivní politika zaměstnanosti </a:t>
            </a:r>
          </a:p>
        </p:txBody>
      </p:sp>
      <p:sp>
        <p:nvSpPr>
          <p:cNvPr id="4099" name="Rectangle 8"/>
          <p:cNvSpPr>
            <a:spLocks noGrp="1" noChangeArrowheads="1"/>
          </p:cNvSpPr>
          <p:nvPr>
            <p:ph type="subTitle" idx="1"/>
          </p:nvPr>
        </p:nvSpPr>
        <p:spPr/>
        <p:txBody>
          <a:bodyPr/>
          <a:lstStyle/>
          <a:p>
            <a:pPr algn="r" eaLnBrk="1" hangingPunct="1"/>
            <a:r>
              <a:rPr lang="cs-CZ" sz="1600" smtClean="0"/>
              <a:t>				5.11.2012</a:t>
            </a:r>
          </a:p>
        </p:txBody>
      </p:sp>
    </p:spTree>
    <p:extLst>
      <p:ext uri="{BB962C8B-B14F-4D97-AF65-F5344CB8AC3E}">
        <p14:creationId xmlns:p14="http://schemas.microsoft.com/office/powerpoint/2010/main" val="4975194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cs-CZ" sz="4000" smtClean="0"/>
              <a:t>Snížená minimální (hrubá) mzda</a:t>
            </a:r>
            <a:endParaRPr lang="en-GB" sz="4000" smtClean="0"/>
          </a:p>
        </p:txBody>
      </p:sp>
      <p:sp>
        <p:nvSpPr>
          <p:cNvPr id="13315" name="Rectangle 3"/>
          <p:cNvSpPr>
            <a:spLocks noGrp="1" noChangeArrowheads="1"/>
          </p:cNvSpPr>
          <p:nvPr>
            <p:ph type="body" idx="1"/>
          </p:nvPr>
        </p:nvSpPr>
        <p:spPr/>
        <p:txBody>
          <a:bodyPr/>
          <a:lstStyle/>
          <a:p>
            <a:pPr eaLnBrk="1" hangingPunct="1">
              <a:lnSpc>
                <a:spcPct val="80000"/>
              </a:lnSpc>
              <a:buFontTx/>
              <a:buNone/>
            </a:pPr>
            <a:endParaRPr lang="cs-CZ" sz="1800" smtClean="0"/>
          </a:p>
          <a:p>
            <a:pPr eaLnBrk="1" hangingPunct="1">
              <a:lnSpc>
                <a:spcPct val="80000"/>
              </a:lnSpc>
            </a:pPr>
            <a:r>
              <a:rPr lang="cs-CZ" sz="2000" i="1" smtClean="0"/>
              <a:t>90 % (tj. 7 200 Kč, resp. 43,30 Kč/hod.) základní sazby minimální mzdy, jde-li o první pracovní poměr </a:t>
            </a:r>
            <a:r>
              <a:rPr lang="cs-CZ" sz="2000" i="1" smtClean="0">
                <a:solidFill>
                  <a:srgbClr val="FF0000"/>
                </a:solidFill>
              </a:rPr>
              <a:t>zaměstnance ve věku 18 až 21 let, a to po dobu 6 měsíců ode dne vzniku pracovního poměru</a:t>
            </a:r>
            <a:r>
              <a:rPr lang="cs-CZ" sz="2000" i="1" smtClean="0"/>
              <a:t>,</a:t>
            </a:r>
          </a:p>
          <a:p>
            <a:pPr eaLnBrk="1" hangingPunct="1">
              <a:lnSpc>
                <a:spcPct val="80000"/>
              </a:lnSpc>
            </a:pPr>
            <a:r>
              <a:rPr lang="cs-CZ" sz="2000" i="1" smtClean="0"/>
              <a:t>80 % (tj. 6 400 Kč, resp. 38,50 Kč/hod.) základní sazby měsíční minimální mzdy, </a:t>
            </a:r>
            <a:r>
              <a:rPr lang="cs-CZ" sz="2000" i="1" smtClean="0">
                <a:solidFill>
                  <a:srgbClr val="FF0000"/>
                </a:solidFill>
              </a:rPr>
              <a:t>jde-li o mladistvého zaměstnance</a:t>
            </a:r>
            <a:r>
              <a:rPr lang="cs-CZ" sz="2000" i="1" smtClean="0"/>
              <a:t>,</a:t>
            </a:r>
          </a:p>
          <a:p>
            <a:pPr eaLnBrk="1" hangingPunct="1">
              <a:lnSpc>
                <a:spcPct val="80000"/>
              </a:lnSpc>
            </a:pPr>
            <a:r>
              <a:rPr lang="cs-CZ" sz="2000" i="1" smtClean="0"/>
              <a:t>75 % (tj. 6 000 Kč, resp. 36,10 Kč/hod.) základní sazby minimální mzdy, jde-li o </a:t>
            </a:r>
            <a:r>
              <a:rPr lang="cs-CZ" sz="2000" i="1" smtClean="0">
                <a:solidFill>
                  <a:srgbClr val="FF0000"/>
                </a:solidFill>
              </a:rPr>
              <a:t>zaměstnance, který je poživatelem invalidního důchodu pro invaliditu prvního nebo druhého stupně</a:t>
            </a:r>
            <a:r>
              <a:rPr lang="cs-CZ" sz="2000" i="1" smtClean="0"/>
              <a:t>,</a:t>
            </a:r>
          </a:p>
          <a:p>
            <a:pPr eaLnBrk="1" hangingPunct="1">
              <a:lnSpc>
                <a:spcPct val="80000"/>
              </a:lnSpc>
            </a:pPr>
            <a:r>
              <a:rPr lang="cs-CZ" sz="2000" i="1" smtClean="0"/>
              <a:t>50 % (tj. 4 000 Kč, resp. 24,10 Kč/hod.) základní sazby minimální mzdy, jde-li o </a:t>
            </a:r>
            <a:r>
              <a:rPr lang="cs-CZ" sz="2000" i="1" smtClean="0">
                <a:solidFill>
                  <a:srgbClr val="FF0000"/>
                </a:solidFill>
              </a:rPr>
              <a:t>zaměstnance, který je poživatelem invalidního důchodu pro invaliditu třetího stupně, nebo o mladistvého zaměstnance, který je invalidní ve třetím stupni a nepobírá invalidní důchod pro invaliditu třetího stupně.</a:t>
            </a:r>
            <a:endParaRPr lang="en-GB" sz="1800" smtClean="0">
              <a:solidFill>
                <a:srgbClr val="FF0000"/>
              </a:solidFill>
            </a:endParaRPr>
          </a:p>
          <a:p>
            <a:pPr eaLnBrk="1" hangingPunct="1">
              <a:lnSpc>
                <a:spcPct val="80000"/>
              </a:lnSpc>
            </a:pPr>
            <a:endParaRPr lang="en-GB" sz="1800" smtClean="0">
              <a:solidFill>
                <a:srgbClr val="FF0000"/>
              </a:solidFill>
            </a:endParaRPr>
          </a:p>
        </p:txBody>
      </p:sp>
    </p:spTree>
    <p:extLst>
      <p:ext uri="{BB962C8B-B14F-4D97-AF65-F5344CB8AC3E}">
        <p14:creationId xmlns:p14="http://schemas.microsoft.com/office/powerpoint/2010/main" val="2072427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9712" name="Group 48"/>
          <p:cNvGraphicFramePr>
            <a:graphicFrameLocks noGrp="1"/>
          </p:cNvGraphicFramePr>
          <p:nvPr/>
        </p:nvGraphicFramePr>
        <p:xfrm>
          <a:off x="827088" y="2781300"/>
          <a:ext cx="6121400" cy="3657600"/>
        </p:xfrm>
        <a:graphic>
          <a:graphicData uri="http://schemas.openxmlformats.org/drawingml/2006/table">
            <a:tbl>
              <a:tblPr/>
              <a:tblGrid>
                <a:gridCol w="2039937"/>
                <a:gridCol w="2041525"/>
                <a:gridCol w="2039938"/>
              </a:tblGrid>
              <a:tr h="266700">
                <a:tc rowSpan="2">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Skupina prací</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Nejnižší úroveň zaručené mzdy v Kč </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cs-CZ"/>
                    </a:p>
                  </a:txBody>
                  <a:tcPr/>
                </a:tc>
              </a:tr>
              <a:tr h="266700">
                <a:tc vMerge="1">
                  <a:txBody>
                    <a:bodyPr/>
                    <a:lstStyle/>
                    <a:p>
                      <a:endParaRPr lang="cs-CZ"/>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za hodinu </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v Kč za měsíc</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651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1.</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48,10</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8 000</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66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2.</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53,10</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8 900</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66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3.</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58,60</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9 800</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66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4.</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64,70</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10 800</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66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5.</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71,50</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12 000</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651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6.</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78,90</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13 200</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66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7.</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87,10</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14 600</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66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8.</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96,20</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1800" b="1" i="0" u="none" strike="noStrike" cap="none" normalizeH="0" baseline="0" smtClean="0">
                          <a:ln>
                            <a:noFill/>
                          </a:ln>
                          <a:solidFill>
                            <a:schemeClr val="tx1"/>
                          </a:solidFill>
                          <a:effectLst/>
                          <a:latin typeface="Times New Roman" pitchFamily="18" charset="0"/>
                          <a:cs typeface="Times New Roman" pitchFamily="18" charset="0"/>
                        </a:rPr>
                        <a:t>16 100</a:t>
                      </a:r>
                      <a:endParaRPr kumimoji="0" lang="cs-CZ" sz="1800" b="1" i="0" u="none" strike="noStrike" cap="none" normalizeH="0" baseline="0" smtClean="0">
                        <a:ln>
                          <a:noFill/>
                        </a:ln>
                        <a:solidFill>
                          <a:schemeClr val="tx1"/>
                        </a:solidFill>
                        <a:effectLst/>
                        <a:latin typeface="Arial"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4382" name="Rectangle 46"/>
          <p:cNvSpPr>
            <a:spLocks noGrp="1" noChangeArrowheads="1"/>
          </p:cNvSpPr>
          <p:nvPr>
            <p:ph type="title"/>
          </p:nvPr>
        </p:nvSpPr>
        <p:spPr>
          <a:xfrm>
            <a:off x="1187450" y="274638"/>
            <a:ext cx="7499350" cy="777875"/>
          </a:xfrm>
        </p:spPr>
        <p:txBody>
          <a:bodyPr/>
          <a:lstStyle/>
          <a:p>
            <a:pPr eaLnBrk="1" hangingPunct="1"/>
            <a:r>
              <a:rPr lang="cs-CZ" smtClean="0"/>
              <a:t>Zaručená mzda</a:t>
            </a:r>
            <a:endParaRPr lang="en-GB" smtClean="0"/>
          </a:p>
        </p:txBody>
      </p:sp>
      <p:sp>
        <p:nvSpPr>
          <p:cNvPr id="14383" name="Rectangle 47"/>
          <p:cNvSpPr>
            <a:spLocks noGrp="1" noChangeArrowheads="1"/>
          </p:cNvSpPr>
          <p:nvPr>
            <p:ph type="body" idx="1"/>
          </p:nvPr>
        </p:nvSpPr>
        <p:spPr>
          <a:xfrm>
            <a:off x="395288" y="1052513"/>
            <a:ext cx="8229600" cy="4525962"/>
          </a:xfrm>
        </p:spPr>
        <p:txBody>
          <a:bodyPr/>
          <a:lstStyle/>
          <a:p>
            <a:pPr eaLnBrk="1" hangingPunct="1"/>
            <a:r>
              <a:rPr lang="cs-CZ" sz="1000" smtClean="0"/>
              <a:t>nařízení vlády č. 567/2006 Sb. o minimální mzdě, o nejnižších úrovních zaručené mzdy, o vymezení ztíženého pracovního prostředí a o výši příplatku ke mzdě za práci ve ztíženém pracovním prostředí</a:t>
            </a:r>
          </a:p>
          <a:p>
            <a:pPr eaLnBrk="1" hangingPunct="1"/>
            <a:r>
              <a:rPr lang="cs-CZ" sz="2000" smtClean="0"/>
              <a:t>Výše zaručené mzdy pro jednotlivé skupiny prací se vztahují na: </a:t>
            </a:r>
          </a:p>
          <a:p>
            <a:pPr eaLnBrk="1" hangingPunct="1"/>
            <a:r>
              <a:rPr lang="cs-CZ" sz="2000" smtClean="0">
                <a:solidFill>
                  <a:srgbClr val="FF0000"/>
                </a:solidFill>
              </a:rPr>
              <a:t>Zaměstnance, jejichž mzda není sjednána v kolektivní smlouvě</a:t>
            </a:r>
            <a:r>
              <a:rPr lang="en-US" sz="2000" smtClean="0">
                <a:solidFill>
                  <a:srgbClr val="FF0000"/>
                </a:solidFill>
              </a:rPr>
              <a:t>;</a:t>
            </a:r>
            <a:endParaRPr lang="cs-CZ" sz="2000" smtClean="0">
              <a:solidFill>
                <a:srgbClr val="FF0000"/>
              </a:solidFill>
            </a:endParaRPr>
          </a:p>
          <a:p>
            <a:pPr eaLnBrk="1" hangingPunct="1"/>
            <a:r>
              <a:rPr lang="cs-CZ" sz="2000" smtClean="0">
                <a:solidFill>
                  <a:srgbClr val="FF0000"/>
                </a:solidFill>
              </a:rPr>
              <a:t>zaměstnance, kterým se za práci poskytuje plat.</a:t>
            </a:r>
            <a:r>
              <a:rPr lang="cs-CZ" smtClean="0">
                <a:solidFill>
                  <a:srgbClr val="FF0000"/>
                </a:solidFill>
              </a:rPr>
              <a:t> </a:t>
            </a:r>
          </a:p>
        </p:txBody>
      </p:sp>
    </p:spTree>
    <p:extLst>
      <p:ext uri="{BB962C8B-B14F-4D97-AF65-F5344CB8AC3E}">
        <p14:creationId xmlns:p14="http://schemas.microsoft.com/office/powerpoint/2010/main" val="32409539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cs-CZ" sz="4000" smtClean="0"/>
              <a:t>Platové poměry veřejných zaměstnanců</a:t>
            </a:r>
          </a:p>
        </p:txBody>
      </p:sp>
      <p:sp>
        <p:nvSpPr>
          <p:cNvPr id="15363" name="Rectangle 3"/>
          <p:cNvSpPr>
            <a:spLocks noGrp="1" noChangeArrowheads="1"/>
          </p:cNvSpPr>
          <p:nvPr>
            <p:ph type="body" idx="1"/>
          </p:nvPr>
        </p:nvSpPr>
        <p:spPr/>
        <p:txBody>
          <a:bodyPr/>
          <a:lstStyle/>
          <a:p>
            <a:pPr eaLnBrk="1" hangingPunct="1"/>
            <a:r>
              <a:rPr lang="cs-CZ" smtClean="0"/>
              <a:t>Upravuje nařízení vlády č. 564/2006 Sb., o o platových poměrech zaměstnanců ve veřejných službách a správě. </a:t>
            </a:r>
          </a:p>
          <a:p>
            <a:pPr eaLnBrk="1" hangingPunct="1"/>
            <a:r>
              <a:rPr lang="cs-CZ" smtClean="0"/>
              <a:t>Stupnice platových tarifů podle platových tříd a platových stupňů v rozlišení podle typu zaměstnance je obsahem příloh 1-6 nařízení vlády č. 564/2006 Sb. </a:t>
            </a:r>
          </a:p>
        </p:txBody>
      </p:sp>
    </p:spTree>
    <p:extLst>
      <p:ext uri="{BB962C8B-B14F-4D97-AF65-F5344CB8AC3E}">
        <p14:creationId xmlns:p14="http://schemas.microsoft.com/office/powerpoint/2010/main" val="39275034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cs-CZ" sz="2000" i="1" smtClean="0"/>
              <a:t>Stupnice platových tarifů podle platových tříd a platových stupňů pro zaměstnance uvedené v </a:t>
            </a:r>
            <a:r>
              <a:rPr lang="cs-CZ" sz="2000" i="1" smtClean="0">
                <a:hlinkClick r:id="rId2"/>
              </a:rPr>
              <a:t>§ 5 odst. 5</a:t>
            </a:r>
            <a:r>
              <a:rPr lang="cs-CZ" sz="2000" i="1" smtClean="0"/>
              <a:t>, (v Kč měsíčně)</a:t>
            </a:r>
            <a:r>
              <a:rPr lang="cs-CZ" sz="4000" smtClean="0"/>
              <a:t> </a:t>
            </a:r>
          </a:p>
        </p:txBody>
      </p:sp>
      <p:pic>
        <p:nvPicPr>
          <p:cNvPr id="16387" name="Picture 3"/>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250825" y="1557338"/>
            <a:ext cx="8351838" cy="4248150"/>
          </a:xfrm>
          <a:noFill/>
        </p:spPr>
      </p:pic>
      <p:sp>
        <p:nvSpPr>
          <p:cNvPr id="16388" name="Text Box 4"/>
          <p:cNvSpPr txBox="1">
            <a:spLocks noChangeArrowheads="1"/>
          </p:cNvSpPr>
          <p:nvPr/>
        </p:nvSpPr>
        <p:spPr bwMode="auto">
          <a:xfrm>
            <a:off x="395288" y="5949950"/>
            <a:ext cx="84248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r>
              <a:rPr lang="cs-CZ" i="1">
                <a:solidFill>
                  <a:srgbClr val="000000"/>
                </a:solidFill>
              </a:rPr>
              <a:t>Platový stupeň 1 – Počet let započitatelné praxe do 6 let, stupeň 2 – do 12 let, stupeň 3 – do 19 let, stupeň č – do 27 let, stupeň 5 – nad 27 let.</a:t>
            </a:r>
            <a:r>
              <a:rPr lang="cs-CZ">
                <a:solidFill>
                  <a:srgbClr val="000000"/>
                </a:solidFill>
              </a:rPr>
              <a:t> </a:t>
            </a:r>
          </a:p>
        </p:txBody>
      </p:sp>
    </p:spTree>
    <p:extLst>
      <p:ext uri="{BB962C8B-B14F-4D97-AF65-F5344CB8AC3E}">
        <p14:creationId xmlns:p14="http://schemas.microsoft.com/office/powerpoint/2010/main" val="29157419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cs-CZ" smtClean="0"/>
              <a:t>Historie minimální mzdy</a:t>
            </a:r>
          </a:p>
        </p:txBody>
      </p:sp>
      <p:sp>
        <p:nvSpPr>
          <p:cNvPr id="17411" name="Rectangle 3"/>
          <p:cNvSpPr>
            <a:spLocks noGrp="1" noChangeArrowheads="1"/>
          </p:cNvSpPr>
          <p:nvPr>
            <p:ph type="body" idx="1"/>
          </p:nvPr>
        </p:nvSpPr>
        <p:spPr/>
        <p:txBody>
          <a:bodyPr/>
          <a:lstStyle/>
          <a:p>
            <a:pPr eaLnBrk="1" hangingPunct="1"/>
            <a:r>
              <a:rPr lang="cs-CZ" smtClean="0"/>
              <a:t>Narušuje svobodu tržního mechanismu</a:t>
            </a:r>
          </a:p>
          <a:p>
            <a:pPr eaLnBrk="1" hangingPunct="1"/>
            <a:r>
              <a:rPr lang="cs-CZ" smtClean="0"/>
              <a:t>První zákon o minimální mzdě – 1912 – USA</a:t>
            </a:r>
          </a:p>
          <a:p>
            <a:pPr eaLnBrk="1" hangingPunct="1"/>
            <a:r>
              <a:rPr lang="cs-CZ" smtClean="0"/>
              <a:t>Československo 1989</a:t>
            </a:r>
          </a:p>
          <a:p>
            <a:pPr eaLnBrk="1" hangingPunct="1"/>
            <a:r>
              <a:rPr lang="cs-CZ" smtClean="0"/>
              <a:t>2006 – zákoník práce – jednotná úprava (pro podnikatelskou i nepodnikatelskou sféru)</a:t>
            </a:r>
          </a:p>
          <a:p>
            <a:pPr eaLnBrk="1" hangingPunct="1"/>
            <a:r>
              <a:rPr lang="cs-CZ" smtClean="0"/>
              <a:t>Od 1.1. 2007 8.000,- Kč</a:t>
            </a:r>
          </a:p>
        </p:txBody>
      </p:sp>
    </p:spTree>
    <p:extLst>
      <p:ext uri="{BB962C8B-B14F-4D97-AF65-F5344CB8AC3E}">
        <p14:creationId xmlns:p14="http://schemas.microsoft.com/office/powerpoint/2010/main" val="5505908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p:cNvSpPr>
            <a:spLocks noGrp="1" noChangeArrowheads="1"/>
          </p:cNvSpPr>
          <p:nvPr>
            <p:ph type="title"/>
          </p:nvPr>
        </p:nvSpPr>
        <p:spPr/>
        <p:txBody>
          <a:bodyPr/>
          <a:lstStyle/>
          <a:p>
            <a:pPr eaLnBrk="1" hangingPunct="1"/>
            <a:r>
              <a:rPr lang="cs-CZ" smtClean="0"/>
              <a:t>Vývoj minimální mzdy</a:t>
            </a:r>
          </a:p>
        </p:txBody>
      </p:sp>
      <p:pic>
        <p:nvPicPr>
          <p:cNvPr id="18435" name="Picture 4"/>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1619250" y="1773238"/>
            <a:ext cx="5942013" cy="4525962"/>
          </a:xfrm>
          <a:noFill/>
        </p:spPr>
      </p:pic>
    </p:spTree>
    <p:extLst>
      <p:ext uri="{BB962C8B-B14F-4D97-AF65-F5344CB8AC3E}">
        <p14:creationId xmlns:p14="http://schemas.microsoft.com/office/powerpoint/2010/main" val="18123367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cs-CZ" smtClean="0"/>
              <a:t>Dopad MM na zaměstnanost</a:t>
            </a:r>
          </a:p>
        </p:txBody>
      </p:sp>
      <p:sp>
        <p:nvSpPr>
          <p:cNvPr id="19459" name="Rectangle 3"/>
          <p:cNvSpPr>
            <a:spLocks noGrp="1" noChangeArrowheads="1"/>
          </p:cNvSpPr>
          <p:nvPr>
            <p:ph type="body" idx="1"/>
          </p:nvPr>
        </p:nvSpPr>
        <p:spPr/>
        <p:txBody>
          <a:bodyPr/>
          <a:lstStyle/>
          <a:p>
            <a:pPr eaLnBrk="1" hangingPunct="1">
              <a:lnSpc>
                <a:spcPct val="80000"/>
              </a:lnSpc>
              <a:buFontTx/>
              <a:buNone/>
            </a:pPr>
            <a:r>
              <a:rPr lang="cs-CZ" sz="1400" smtClean="0"/>
              <a:t>(Lajtkepová, 2008: Bojras, 2005, Zylberger, 2004)</a:t>
            </a:r>
          </a:p>
          <a:p>
            <a:pPr eaLnBrk="1" hangingPunct="1">
              <a:lnSpc>
                <a:spcPct val="80000"/>
              </a:lnSpc>
            </a:pPr>
            <a:r>
              <a:rPr lang="cs-CZ" sz="2400" smtClean="0"/>
              <a:t>MM nemůže zvýšit zaměstnanost, vede naopak k jejímu snižování, podniky reagují na zvýšování minimální mzdy propouštěním zvláště některých kategorií zaměstnanců</a:t>
            </a:r>
          </a:p>
          <a:p>
            <a:pPr eaLnBrk="1" hangingPunct="1">
              <a:lnSpc>
                <a:spcPct val="80000"/>
              </a:lnSpc>
            </a:pPr>
            <a:r>
              <a:rPr lang="cs-CZ" sz="2400" smtClean="0"/>
              <a:t>Negativní dopady na zaměstnanost jsou vyšší v malých otevřených ekonomikách</a:t>
            </a:r>
          </a:p>
          <a:p>
            <a:pPr eaLnBrk="1" hangingPunct="1">
              <a:lnSpc>
                <a:spcPct val="80000"/>
              </a:lnSpc>
            </a:pPr>
            <a:r>
              <a:rPr lang="cs-CZ" sz="2400" smtClean="0"/>
              <a:t>Negativními dopady jsou více zasaženi mladiství</a:t>
            </a:r>
          </a:p>
          <a:p>
            <a:pPr eaLnBrk="1" hangingPunct="1">
              <a:lnSpc>
                <a:spcPct val="80000"/>
              </a:lnSpc>
            </a:pPr>
            <a:r>
              <a:rPr lang="cs-CZ" sz="2400" smtClean="0"/>
              <a:t>Snižování daňové zátěže je podstatně lepší cestou jak zvýšit zaměstnanost a zlepšit příjmovou situaci nízkopříjmové skupiny pracovníků než samotné zvyšování minimální mzdy</a:t>
            </a:r>
          </a:p>
          <a:p>
            <a:pPr eaLnBrk="1" hangingPunct="1">
              <a:lnSpc>
                <a:spcPct val="80000"/>
              </a:lnSpc>
            </a:pPr>
            <a:r>
              <a:rPr lang="cs-CZ" sz="2400" smtClean="0"/>
              <a:t>Příjemci minimální mzdy často nejsou z nejchudších domácností, takže minimální mzda nemůže výrazným způsobem snížit chudobu.</a:t>
            </a:r>
            <a:r>
              <a:rPr lang="cs-CZ" sz="800" smtClean="0"/>
              <a:t> </a:t>
            </a:r>
          </a:p>
        </p:txBody>
      </p:sp>
    </p:spTree>
    <p:extLst>
      <p:ext uri="{BB962C8B-B14F-4D97-AF65-F5344CB8AC3E}">
        <p14:creationId xmlns:p14="http://schemas.microsoft.com/office/powerpoint/2010/main" val="40137238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cs-CZ" smtClean="0"/>
              <a:t>Dopady minimální mzdy - studie</a:t>
            </a:r>
          </a:p>
        </p:txBody>
      </p:sp>
      <p:sp>
        <p:nvSpPr>
          <p:cNvPr id="20483" name="Rectangle 3"/>
          <p:cNvSpPr>
            <a:spLocks noGrp="1" noChangeArrowheads="1"/>
          </p:cNvSpPr>
          <p:nvPr>
            <p:ph type="body" idx="1"/>
          </p:nvPr>
        </p:nvSpPr>
        <p:spPr/>
        <p:txBody>
          <a:bodyPr/>
          <a:lstStyle/>
          <a:p>
            <a:pPr eaLnBrk="1" hangingPunct="1"/>
            <a:r>
              <a:rPr lang="cs-CZ" smtClean="0"/>
              <a:t>2 názorové proudy</a:t>
            </a:r>
          </a:p>
          <a:p>
            <a:pPr eaLnBrk="1" hangingPunct="1"/>
            <a:r>
              <a:rPr lang="cs-CZ" smtClean="0"/>
              <a:t>1) MM může mít na zaměstnanost pozitivní či neutrální vliv (Card, Krueger)</a:t>
            </a:r>
          </a:p>
          <a:p>
            <a:pPr eaLnBrk="1" hangingPunct="1"/>
            <a:r>
              <a:rPr lang="cs-CZ" smtClean="0"/>
              <a:t>2) MM má negativní vliv (Neumark, Wascher, Aaronson, French…)</a:t>
            </a:r>
          </a:p>
        </p:txBody>
      </p:sp>
    </p:spTree>
    <p:extLst>
      <p:ext uri="{BB962C8B-B14F-4D97-AF65-F5344CB8AC3E}">
        <p14:creationId xmlns:p14="http://schemas.microsoft.com/office/powerpoint/2010/main" val="5447735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cs-CZ" smtClean="0"/>
              <a:t>Empirické výzkumy</a:t>
            </a:r>
          </a:p>
        </p:txBody>
      </p:sp>
      <p:sp>
        <p:nvSpPr>
          <p:cNvPr id="21507" name="Rectangle 3"/>
          <p:cNvSpPr>
            <a:spLocks noGrp="1" noChangeArrowheads="1"/>
          </p:cNvSpPr>
          <p:nvPr>
            <p:ph type="body" idx="1"/>
          </p:nvPr>
        </p:nvSpPr>
        <p:spPr>
          <a:xfrm>
            <a:off x="323850" y="1628775"/>
            <a:ext cx="8229600" cy="4525963"/>
          </a:xfrm>
        </p:spPr>
        <p:txBody>
          <a:bodyPr/>
          <a:lstStyle/>
          <a:p>
            <a:pPr eaLnBrk="1" hangingPunct="1">
              <a:lnSpc>
                <a:spcPct val="80000"/>
              </a:lnSpc>
            </a:pPr>
            <a:r>
              <a:rPr lang="cs-CZ" sz="2000" smtClean="0"/>
              <a:t>Card, Krueger (1992) – závěr: </a:t>
            </a:r>
          </a:p>
          <a:p>
            <a:pPr eaLnBrk="1" hangingPunct="1">
              <a:lnSpc>
                <a:spcPct val="80000"/>
              </a:lnSpc>
            </a:pPr>
            <a:r>
              <a:rPr lang="cs-CZ" sz="2000" i="1" smtClean="0"/>
              <a:t>„ Zvýšení MM nejen zaměstnanost nesnížilo, ale dokonce rok po zvýšení byla zaměstnanost pomocných pracovníků ve fast-food restauracích vyšší. Neprokázali negativní vliv na počet restaurací. </a:t>
            </a:r>
          </a:p>
          <a:p>
            <a:pPr eaLnBrk="1" hangingPunct="1">
              <a:lnSpc>
                <a:spcPct val="80000"/>
              </a:lnSpc>
              <a:buFontTx/>
              <a:buNone/>
            </a:pPr>
            <a:r>
              <a:rPr lang="cs-CZ" sz="2000" i="1" smtClean="0"/>
              <a:t>X</a:t>
            </a:r>
          </a:p>
          <a:p>
            <a:pPr eaLnBrk="1" hangingPunct="1">
              <a:lnSpc>
                <a:spcPct val="80000"/>
              </a:lnSpc>
            </a:pPr>
            <a:r>
              <a:rPr lang="cs-CZ" sz="2000" smtClean="0"/>
              <a:t>Neumark a Wascher  (2000) – kritika výzkumu – závěr:</a:t>
            </a:r>
            <a:r>
              <a:rPr lang="cs-CZ" sz="2000" i="1" smtClean="0"/>
              <a:t> zvýšení MM mělo na zaměstnanost negativní dopad</a:t>
            </a:r>
          </a:p>
          <a:p>
            <a:pPr eaLnBrk="1" hangingPunct="1">
              <a:lnSpc>
                <a:spcPct val="80000"/>
              </a:lnSpc>
            </a:pPr>
            <a:r>
              <a:rPr lang="cs-CZ" sz="2000" smtClean="0"/>
              <a:t>Card a Krueger (2000) – stejná metodika jako NaW</a:t>
            </a:r>
            <a:r>
              <a:rPr lang="cs-CZ" sz="2000" i="1" smtClean="0"/>
              <a:t> – závěr potvrzuje výsledky výzkumu 1992</a:t>
            </a:r>
          </a:p>
          <a:p>
            <a:pPr eaLnBrk="1" hangingPunct="1">
              <a:lnSpc>
                <a:spcPct val="80000"/>
              </a:lnSpc>
            </a:pPr>
            <a:r>
              <a:rPr lang="cs-CZ" sz="2000" i="1" smtClean="0"/>
              <a:t>Bojras (2005) „ve skutečnosti je dopad MM na zaměstnanost nulový, ale použité metody výzkumu a výběrové chyby vedou výzkumné pracovníy k formulaci závěrů ve smyslu „malého pozitivního“ nebo naopak „malého negativního“ vlivu na úroveň zaměstnanosti. </a:t>
            </a:r>
          </a:p>
          <a:p>
            <a:pPr eaLnBrk="1" hangingPunct="1">
              <a:lnSpc>
                <a:spcPct val="80000"/>
              </a:lnSpc>
              <a:buFontTx/>
              <a:buNone/>
            </a:pPr>
            <a:endParaRPr lang="cs-CZ" sz="2000" smtClean="0"/>
          </a:p>
          <a:p>
            <a:pPr eaLnBrk="1" hangingPunct="1">
              <a:lnSpc>
                <a:spcPct val="80000"/>
              </a:lnSpc>
              <a:buFontTx/>
              <a:buNone/>
            </a:pPr>
            <a:r>
              <a:rPr lang="cs-CZ" sz="2000" smtClean="0"/>
              <a:t>Lajtkepová, 2010 viz </a:t>
            </a:r>
            <a:r>
              <a:rPr lang="cs-CZ" sz="2000" smtClean="0">
                <a:hlinkClick r:id="rId2"/>
              </a:rPr>
              <a:t>http://www.vse.cz/aop/pdf/291.pdf</a:t>
            </a:r>
            <a:r>
              <a:rPr lang="cs-CZ" sz="2000" smtClean="0"/>
              <a:t> </a:t>
            </a:r>
            <a:endParaRPr lang="cs-CZ" sz="2000" i="1" smtClean="0"/>
          </a:p>
          <a:p>
            <a:pPr eaLnBrk="1" hangingPunct="1">
              <a:lnSpc>
                <a:spcPct val="80000"/>
              </a:lnSpc>
            </a:pPr>
            <a:endParaRPr lang="cs-CZ" sz="2000" i="1" smtClean="0"/>
          </a:p>
        </p:txBody>
      </p:sp>
    </p:spTree>
    <p:extLst>
      <p:ext uri="{BB962C8B-B14F-4D97-AF65-F5344CB8AC3E}">
        <p14:creationId xmlns:p14="http://schemas.microsoft.com/office/powerpoint/2010/main" val="386176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cs-CZ" sz="4000" smtClean="0">
                <a:solidFill>
                  <a:srgbClr val="FF0000"/>
                </a:solidFill>
              </a:rPr>
              <a:t>Právo na hmotné zabezpečení</a:t>
            </a:r>
            <a:r>
              <a:rPr lang="cs-CZ" sz="4000" smtClean="0"/>
              <a:t> </a:t>
            </a:r>
            <a:br>
              <a:rPr lang="cs-CZ" sz="4000" smtClean="0"/>
            </a:br>
            <a:r>
              <a:rPr lang="cs-CZ" sz="4000" smtClean="0"/>
              <a:t>podpora v nezaměstnanosti</a:t>
            </a:r>
          </a:p>
        </p:txBody>
      </p:sp>
      <p:sp>
        <p:nvSpPr>
          <p:cNvPr id="22531" name="Rectangle 3"/>
          <p:cNvSpPr>
            <a:spLocks noGrp="1" noChangeArrowheads="1"/>
          </p:cNvSpPr>
          <p:nvPr>
            <p:ph type="body" idx="1"/>
          </p:nvPr>
        </p:nvSpPr>
        <p:spPr/>
        <p:txBody>
          <a:bodyPr/>
          <a:lstStyle/>
          <a:p>
            <a:pPr eaLnBrk="1" hangingPunct="1">
              <a:lnSpc>
                <a:spcPct val="80000"/>
              </a:lnSpc>
              <a:buFontTx/>
              <a:buNone/>
            </a:pPr>
            <a:r>
              <a:rPr lang="cs-CZ" sz="2000" smtClean="0">
                <a:solidFill>
                  <a:srgbClr val="FF0000"/>
                </a:solidFill>
              </a:rPr>
              <a:t>Nárok na podporu v nezaměstnanosti má uchazeč o zaměstnání, který</a:t>
            </a:r>
          </a:p>
          <a:p>
            <a:pPr eaLnBrk="1" hangingPunct="1">
              <a:lnSpc>
                <a:spcPct val="80000"/>
              </a:lnSpc>
            </a:pPr>
            <a:r>
              <a:rPr lang="cs-CZ" sz="2000" smtClean="0"/>
              <a:t>získal v rozhodném období zaměstnáním nebo jinou výdělečnou činností dobu důchodového pojištění v délce alespoň 12 měsíců </a:t>
            </a:r>
          </a:p>
          <a:p>
            <a:pPr eaLnBrk="1" hangingPunct="1">
              <a:lnSpc>
                <a:spcPct val="80000"/>
              </a:lnSpc>
            </a:pPr>
            <a:r>
              <a:rPr lang="cs-CZ" sz="2000" smtClean="0"/>
              <a:t>požádal krajskou pobočku Úřadu práce, u které je veden v evidenci uchazečů o zaměstnání, o poskytnutí podpory v nezaměstnanosti a</a:t>
            </a:r>
          </a:p>
          <a:p>
            <a:pPr eaLnBrk="1" hangingPunct="1">
              <a:lnSpc>
                <a:spcPct val="80000"/>
              </a:lnSpc>
            </a:pPr>
            <a:r>
              <a:rPr lang="cs-CZ" sz="2000" smtClean="0"/>
              <a:t>ke dni, k němuž má být podpora v nezaměstnanosti přiznána, není poživatelem starobního důchodu.</a:t>
            </a:r>
          </a:p>
          <a:p>
            <a:pPr eaLnBrk="1" hangingPunct="1">
              <a:lnSpc>
                <a:spcPct val="80000"/>
              </a:lnSpc>
              <a:buFontTx/>
              <a:buNone/>
            </a:pPr>
            <a:r>
              <a:rPr lang="cs-CZ" sz="2000" smtClean="0">
                <a:solidFill>
                  <a:srgbClr val="FF0000"/>
                </a:solidFill>
              </a:rPr>
              <a:t>Nárok na podporu v nezaměstnanosti nemá uchazeč o zaměstnání,</a:t>
            </a:r>
          </a:p>
          <a:p>
            <a:pPr eaLnBrk="1" hangingPunct="1">
              <a:lnSpc>
                <a:spcPct val="80000"/>
              </a:lnSpc>
            </a:pPr>
            <a:r>
              <a:rPr lang="cs-CZ" sz="2000" smtClean="0"/>
              <a:t>se kterým byl v době posledních 6 měsíců před zařazením do evidence uchazečů o zaměstnání zaměstnavatelem skončen pracovněprávní vztah z důvodu porušení povinnosti zvlášť hrubým způsobem</a:t>
            </a:r>
          </a:p>
          <a:p>
            <a:pPr eaLnBrk="1" hangingPunct="1">
              <a:lnSpc>
                <a:spcPct val="80000"/>
              </a:lnSpc>
            </a:pPr>
            <a:r>
              <a:rPr lang="cs-CZ" sz="2000" smtClean="0"/>
              <a:t>který v posledních 6 měsících před zařazením do evidence uchazečů o zaměstnání bez vážného důvodu opakovaně sám ukončil vhodné zaměstnání zprostředkované krajskou pobočkou Úřadu práce,</a:t>
            </a:r>
          </a:p>
        </p:txBody>
      </p:sp>
    </p:spTree>
    <p:extLst>
      <p:ext uri="{BB962C8B-B14F-4D97-AF65-F5344CB8AC3E}">
        <p14:creationId xmlns:p14="http://schemas.microsoft.com/office/powerpoint/2010/main" val="19815377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cs-CZ" smtClean="0"/>
              <a:t>Legislativní úpravy</a:t>
            </a:r>
          </a:p>
        </p:txBody>
      </p:sp>
      <p:sp>
        <p:nvSpPr>
          <p:cNvPr id="5123" name="Rectangle 3"/>
          <p:cNvSpPr>
            <a:spLocks noGrp="1" noChangeArrowheads="1"/>
          </p:cNvSpPr>
          <p:nvPr>
            <p:ph type="body" idx="1"/>
          </p:nvPr>
        </p:nvSpPr>
        <p:spPr/>
        <p:txBody>
          <a:bodyPr/>
          <a:lstStyle/>
          <a:p>
            <a:pPr eaLnBrk="1" hangingPunct="1">
              <a:lnSpc>
                <a:spcPct val="90000"/>
              </a:lnSpc>
              <a:defRPr/>
            </a:pPr>
            <a:r>
              <a:rPr lang="cs-CZ" sz="2400" dirty="0" smtClean="0"/>
              <a:t>Zákon č. 435/2004 Sb., o zaměstnanosti</a:t>
            </a:r>
          </a:p>
          <a:p>
            <a:pPr eaLnBrk="1" hangingPunct="1">
              <a:lnSpc>
                <a:spcPct val="90000"/>
              </a:lnSpc>
              <a:defRPr/>
            </a:pPr>
            <a:r>
              <a:rPr lang="cs-CZ" sz="2400" dirty="0" smtClean="0"/>
              <a:t>Zákon č. 73/2011 Sb., o Úřadu práce České republiky</a:t>
            </a:r>
          </a:p>
          <a:p>
            <a:pPr marL="0" indent="0" eaLnBrk="1" hangingPunct="1">
              <a:lnSpc>
                <a:spcPct val="90000"/>
              </a:lnSpc>
              <a:buFontTx/>
              <a:buNone/>
              <a:defRPr/>
            </a:pPr>
            <a:r>
              <a:rPr lang="cs-CZ" sz="2400" dirty="0" smtClean="0"/>
              <a:t>+ vyhlášky, nařízení a sdělení</a:t>
            </a:r>
          </a:p>
          <a:p>
            <a:pPr marL="0" indent="0" eaLnBrk="1" hangingPunct="1">
              <a:lnSpc>
                <a:spcPct val="90000"/>
              </a:lnSpc>
              <a:buFontTx/>
              <a:buNone/>
              <a:defRPr/>
            </a:pPr>
            <a:endParaRPr lang="cs-CZ" sz="2400" dirty="0" smtClean="0"/>
          </a:p>
          <a:p>
            <a:pPr marL="0" indent="0" eaLnBrk="1" hangingPunct="1">
              <a:lnSpc>
                <a:spcPct val="90000"/>
              </a:lnSpc>
              <a:buFontTx/>
              <a:buNone/>
              <a:defRPr/>
            </a:pPr>
            <a:r>
              <a:rPr lang="cs-CZ" sz="2400" dirty="0" smtClean="0"/>
              <a:t>Oblast pracovně právních vztahů</a:t>
            </a:r>
          </a:p>
          <a:p>
            <a:pPr marL="0" indent="0" eaLnBrk="1" hangingPunct="1">
              <a:lnSpc>
                <a:spcPct val="90000"/>
              </a:lnSpc>
              <a:buFontTx/>
              <a:buNone/>
              <a:defRPr/>
            </a:pPr>
            <a:endParaRPr lang="cs-CZ" sz="2400" dirty="0" smtClean="0"/>
          </a:p>
          <a:p>
            <a:pPr eaLnBrk="1" hangingPunct="1">
              <a:lnSpc>
                <a:spcPct val="90000"/>
              </a:lnSpc>
              <a:defRPr/>
            </a:pPr>
            <a:r>
              <a:rPr lang="cs-CZ" sz="2400" dirty="0" smtClean="0"/>
              <a:t>Zákon č. 262/2006 Sb., zákoník práce</a:t>
            </a:r>
          </a:p>
          <a:p>
            <a:pPr eaLnBrk="1" hangingPunct="1">
              <a:lnSpc>
                <a:spcPct val="90000"/>
              </a:lnSpc>
              <a:defRPr/>
            </a:pPr>
            <a:r>
              <a:rPr lang="cs-CZ" sz="2400" dirty="0" smtClean="0"/>
              <a:t>Nařízení č. 222/2010 Sb., o katalogu prací ve veřejných službách a správě – stanoví zařazení prací ve veřejných službách a správě do platových tříd zaměstnanců, jimž je za práci poskytován plat </a:t>
            </a:r>
          </a:p>
        </p:txBody>
      </p:sp>
    </p:spTree>
    <p:extLst>
      <p:ext uri="{BB962C8B-B14F-4D97-AF65-F5344CB8AC3E}">
        <p14:creationId xmlns:p14="http://schemas.microsoft.com/office/powerpoint/2010/main" val="35708546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cs-CZ" sz="4000" smtClean="0"/>
              <a:t>Nárok na podporu při rekvalifikaci</a:t>
            </a:r>
          </a:p>
        </p:txBody>
      </p:sp>
      <p:sp>
        <p:nvSpPr>
          <p:cNvPr id="23555" name="Rectangle 3"/>
          <p:cNvSpPr>
            <a:spLocks noGrp="1" noChangeArrowheads="1"/>
          </p:cNvSpPr>
          <p:nvPr>
            <p:ph type="body" idx="1"/>
          </p:nvPr>
        </p:nvSpPr>
        <p:spPr/>
        <p:txBody>
          <a:bodyPr/>
          <a:lstStyle/>
          <a:p>
            <a:pPr eaLnBrk="1" hangingPunct="1"/>
            <a:r>
              <a:rPr lang="cs-CZ" sz="2400" smtClean="0"/>
              <a:t>má uchazeč o zaměstnání, který se účastní rekvalifikace zabezpečované krajskou pobočkou Úřadu práce a ke dni, k němuž má být podpora při rekvalifikaci přiznána, není poživatelem starobního důchodu.</a:t>
            </a:r>
          </a:p>
          <a:p>
            <a:pPr eaLnBrk="1" hangingPunct="1"/>
            <a:r>
              <a:rPr lang="cs-CZ" sz="2400" smtClean="0"/>
              <a:t>Podpora při rekvalifikaci se poskytuje po celou dobu rekvalifikace (výjimka: starobní důchod, dávky nemocenské pojištění, vazba) </a:t>
            </a:r>
          </a:p>
        </p:txBody>
      </p:sp>
    </p:spTree>
    <p:extLst>
      <p:ext uri="{BB962C8B-B14F-4D97-AF65-F5344CB8AC3E}">
        <p14:creationId xmlns:p14="http://schemas.microsoft.com/office/powerpoint/2010/main" val="39953986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cs-CZ" sz="4000" smtClean="0"/>
              <a:t>Délka a výše podpory v nezaměstnanosti</a:t>
            </a:r>
          </a:p>
        </p:txBody>
      </p:sp>
      <p:sp>
        <p:nvSpPr>
          <p:cNvPr id="24579" name="Rectangle 3"/>
          <p:cNvSpPr>
            <a:spLocks noGrp="1" noChangeArrowheads="1"/>
          </p:cNvSpPr>
          <p:nvPr>
            <p:ph type="body" idx="1"/>
          </p:nvPr>
        </p:nvSpPr>
        <p:spPr/>
        <p:txBody>
          <a:bodyPr/>
          <a:lstStyle/>
          <a:p>
            <a:pPr eaLnBrk="1" hangingPunct="1">
              <a:lnSpc>
                <a:spcPct val="80000"/>
              </a:lnSpc>
              <a:buFontTx/>
              <a:buNone/>
            </a:pPr>
            <a:r>
              <a:rPr lang="cs-CZ" smtClean="0"/>
              <a:t>Podpůrčí doba: </a:t>
            </a:r>
          </a:p>
          <a:p>
            <a:pPr eaLnBrk="1" hangingPunct="1">
              <a:lnSpc>
                <a:spcPct val="80000"/>
              </a:lnSpc>
            </a:pPr>
            <a:r>
              <a:rPr lang="cs-CZ" sz="1800" smtClean="0"/>
              <a:t>Do 50 let věku – 5 měsíců</a:t>
            </a:r>
          </a:p>
          <a:p>
            <a:pPr eaLnBrk="1" hangingPunct="1">
              <a:lnSpc>
                <a:spcPct val="80000"/>
              </a:lnSpc>
            </a:pPr>
            <a:r>
              <a:rPr lang="cs-CZ" sz="1800" smtClean="0"/>
              <a:t>Od 50 – 55 let – 8 měsíců</a:t>
            </a:r>
          </a:p>
          <a:p>
            <a:pPr eaLnBrk="1" hangingPunct="1">
              <a:lnSpc>
                <a:spcPct val="80000"/>
              </a:lnSpc>
            </a:pPr>
            <a:r>
              <a:rPr lang="cs-CZ" sz="1800" smtClean="0"/>
              <a:t>Nad 55 let – 11 měsíců</a:t>
            </a:r>
          </a:p>
          <a:p>
            <a:pPr eaLnBrk="1" hangingPunct="1">
              <a:lnSpc>
                <a:spcPct val="80000"/>
              </a:lnSpc>
              <a:buFontTx/>
              <a:buNone/>
            </a:pPr>
            <a:r>
              <a:rPr lang="cs-CZ" smtClean="0"/>
              <a:t>Výše podpory: </a:t>
            </a:r>
          </a:p>
          <a:p>
            <a:pPr eaLnBrk="1" hangingPunct="1">
              <a:lnSpc>
                <a:spcPct val="80000"/>
              </a:lnSpc>
            </a:pPr>
            <a:r>
              <a:rPr lang="cs-CZ" sz="1800" smtClean="0"/>
              <a:t>První dva měsíce: 65 % průměrného čistého výdělku</a:t>
            </a:r>
          </a:p>
          <a:p>
            <a:pPr eaLnBrk="1" hangingPunct="1">
              <a:lnSpc>
                <a:spcPct val="80000"/>
              </a:lnSpc>
            </a:pPr>
            <a:r>
              <a:rPr lang="cs-CZ" sz="1800" smtClean="0"/>
              <a:t>Další dva měsíce: 50 % průměrného čistého výdělku</a:t>
            </a:r>
          </a:p>
          <a:p>
            <a:pPr eaLnBrk="1" hangingPunct="1">
              <a:lnSpc>
                <a:spcPct val="80000"/>
              </a:lnSpc>
            </a:pPr>
            <a:r>
              <a:rPr lang="cs-CZ" sz="1800" smtClean="0"/>
              <a:t>Po zbytek podpůrčí doby: 45 % průměrného čistého výdělku</a:t>
            </a:r>
          </a:p>
          <a:p>
            <a:pPr eaLnBrk="1" hangingPunct="1">
              <a:lnSpc>
                <a:spcPct val="80000"/>
              </a:lnSpc>
            </a:pPr>
            <a:r>
              <a:rPr lang="cs-CZ" sz="1800" smtClean="0"/>
              <a:t>45 % z průměrného čistého výdělku nebo vyměřovacího základu pokud uchazeč ukončil zaměstnání bez vážného důvodu sám nebo dohodou</a:t>
            </a:r>
          </a:p>
          <a:p>
            <a:pPr eaLnBrk="1" hangingPunct="1">
              <a:lnSpc>
                <a:spcPct val="80000"/>
              </a:lnSpc>
            </a:pPr>
            <a:r>
              <a:rPr lang="cs-CZ" sz="1800" smtClean="0"/>
              <a:t>60 % podpora při rekvalifikaci</a:t>
            </a:r>
          </a:p>
          <a:p>
            <a:pPr eaLnBrk="1" hangingPunct="1">
              <a:lnSpc>
                <a:spcPct val="80000"/>
              </a:lnSpc>
              <a:buFontTx/>
              <a:buNone/>
            </a:pPr>
            <a:r>
              <a:rPr lang="cs-CZ" sz="1800" smtClean="0"/>
              <a:t>	</a:t>
            </a:r>
          </a:p>
          <a:p>
            <a:pPr eaLnBrk="1" hangingPunct="1">
              <a:lnSpc>
                <a:spcPct val="80000"/>
              </a:lnSpc>
              <a:buFontTx/>
              <a:buNone/>
            </a:pPr>
            <a:r>
              <a:rPr lang="cs-CZ" sz="1800" smtClean="0"/>
              <a:t>	Strop pro výplatu  je 0,58 násobek průměrné mzdy</a:t>
            </a:r>
          </a:p>
          <a:p>
            <a:pPr eaLnBrk="1" hangingPunct="1">
              <a:lnSpc>
                <a:spcPct val="80000"/>
              </a:lnSpc>
              <a:buFontTx/>
              <a:buNone/>
            </a:pPr>
            <a:r>
              <a:rPr lang="cs-CZ" sz="1800" smtClean="0"/>
              <a:t>	Max výše podpory při rekvalifikaci činí 0,65násobek průměrné mzdy NH za první až třetí čtvrtletí kalendářního roku předcházejícího kalendářního roku, ve kterém uchazeč o zaměstnání nastoupil na rekvalifikaci.</a:t>
            </a:r>
          </a:p>
          <a:p>
            <a:pPr eaLnBrk="1" hangingPunct="1">
              <a:lnSpc>
                <a:spcPct val="80000"/>
              </a:lnSpc>
              <a:buFontTx/>
              <a:buNone/>
            </a:pPr>
            <a:endParaRPr lang="cs-CZ" sz="1800" smtClean="0">
              <a:solidFill>
                <a:srgbClr val="FF0000"/>
              </a:solidFill>
            </a:endParaRPr>
          </a:p>
          <a:p>
            <a:pPr eaLnBrk="1" hangingPunct="1">
              <a:lnSpc>
                <a:spcPct val="80000"/>
              </a:lnSpc>
              <a:buFontTx/>
              <a:buNone/>
            </a:pPr>
            <a:endParaRPr lang="cs-CZ" sz="1800" smtClean="0"/>
          </a:p>
        </p:txBody>
      </p:sp>
    </p:spTree>
    <p:extLst>
      <p:ext uri="{BB962C8B-B14F-4D97-AF65-F5344CB8AC3E}">
        <p14:creationId xmlns:p14="http://schemas.microsoft.com/office/powerpoint/2010/main" val="14454689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cs-CZ" smtClean="0"/>
              <a:t>Výše podpory</a:t>
            </a:r>
          </a:p>
        </p:txBody>
      </p:sp>
      <p:sp>
        <p:nvSpPr>
          <p:cNvPr id="25603" name="Rectangle 3"/>
          <p:cNvSpPr>
            <a:spLocks noGrp="1" noChangeArrowheads="1"/>
          </p:cNvSpPr>
          <p:nvPr>
            <p:ph type="body" idx="1"/>
          </p:nvPr>
        </p:nvSpPr>
        <p:spPr/>
        <p:txBody>
          <a:bodyPr/>
          <a:lstStyle/>
          <a:p>
            <a:pPr eaLnBrk="1" hangingPunct="1">
              <a:lnSpc>
                <a:spcPct val="80000"/>
              </a:lnSpc>
              <a:buFontTx/>
              <a:buNone/>
            </a:pPr>
            <a:r>
              <a:rPr lang="cs-CZ" sz="2400" smtClean="0">
                <a:solidFill>
                  <a:srgbClr val="FF0000"/>
                </a:solidFill>
              </a:rPr>
              <a:t>U uchazeče, který: </a:t>
            </a:r>
          </a:p>
          <a:p>
            <a:pPr eaLnBrk="1" hangingPunct="1">
              <a:lnSpc>
                <a:spcPct val="80000"/>
              </a:lnSpc>
            </a:pPr>
            <a:r>
              <a:rPr lang="cs-CZ" sz="2400" smtClean="0"/>
              <a:t>Splnil podmínku doby předchozího zaměstnání započtením náhradní doby</a:t>
            </a:r>
          </a:p>
          <a:p>
            <a:pPr eaLnBrk="1" hangingPunct="1">
              <a:lnSpc>
                <a:spcPct val="80000"/>
              </a:lnSpc>
            </a:pPr>
            <a:r>
              <a:rPr lang="cs-CZ" sz="2400" smtClean="0"/>
              <a:t>Bez svého zavinění nemůže osvědčit výši průměrného čistého měsíčního výdělku nebo vyměřovacího základu</a:t>
            </a:r>
          </a:p>
          <a:p>
            <a:pPr eaLnBrk="1" hangingPunct="1">
              <a:lnSpc>
                <a:spcPct val="80000"/>
              </a:lnSpc>
            </a:pPr>
            <a:r>
              <a:rPr lang="cs-CZ" sz="2400" smtClean="0"/>
              <a:t>Nelze u něj stanovit průměrný měsíční čistý výdělek nebo vyměřovací základ</a:t>
            </a:r>
          </a:p>
          <a:p>
            <a:pPr eaLnBrk="1" hangingPunct="1">
              <a:lnSpc>
                <a:spcPct val="80000"/>
              </a:lnSpc>
              <a:buFontTx/>
              <a:buNone/>
            </a:pPr>
            <a:r>
              <a:rPr lang="cs-CZ" sz="2400" smtClean="0">
                <a:solidFill>
                  <a:srgbClr val="FF0000"/>
                </a:solidFill>
              </a:rPr>
              <a:t>Výše: </a:t>
            </a:r>
          </a:p>
          <a:p>
            <a:pPr eaLnBrk="1" hangingPunct="1">
              <a:lnSpc>
                <a:spcPct val="80000"/>
              </a:lnSpc>
            </a:pPr>
            <a:r>
              <a:rPr lang="cs-CZ" sz="2400" smtClean="0"/>
              <a:t>První dva měsíce 0,15 násobku průměrné mzdy v NH za 1. až 3. čtvrtletí kalendářního roku předcházejícího kalendářního roku</a:t>
            </a:r>
          </a:p>
          <a:p>
            <a:pPr eaLnBrk="1" hangingPunct="1">
              <a:lnSpc>
                <a:spcPct val="80000"/>
              </a:lnSpc>
            </a:pPr>
            <a:r>
              <a:rPr lang="cs-CZ" sz="2400" smtClean="0"/>
              <a:t>2 měsíce 0,12 násobku</a:t>
            </a:r>
          </a:p>
          <a:p>
            <a:pPr eaLnBrk="1" hangingPunct="1">
              <a:lnSpc>
                <a:spcPct val="80000"/>
              </a:lnSpc>
            </a:pPr>
            <a:r>
              <a:rPr lang="cs-CZ" sz="2400" smtClean="0"/>
              <a:t>Zbývající podpůrčí dobu 0,11 násobku</a:t>
            </a:r>
          </a:p>
          <a:p>
            <a:pPr eaLnBrk="1" hangingPunct="1">
              <a:lnSpc>
                <a:spcPct val="80000"/>
              </a:lnSpc>
            </a:pPr>
            <a:r>
              <a:rPr lang="cs-CZ" sz="2400" smtClean="0"/>
              <a:t>Podpora při rekvalifikaci 0,14 násobku </a:t>
            </a:r>
          </a:p>
        </p:txBody>
      </p:sp>
    </p:spTree>
    <p:extLst>
      <p:ext uri="{BB962C8B-B14F-4D97-AF65-F5344CB8AC3E}">
        <p14:creationId xmlns:p14="http://schemas.microsoft.com/office/powerpoint/2010/main" val="21794520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cs-CZ" smtClean="0"/>
              <a:t>Zprostředkování zaměstnání </a:t>
            </a:r>
          </a:p>
        </p:txBody>
      </p:sp>
      <p:sp>
        <p:nvSpPr>
          <p:cNvPr id="26627" name="Rectangle 3"/>
          <p:cNvSpPr>
            <a:spLocks noGrp="1" noChangeArrowheads="1"/>
          </p:cNvSpPr>
          <p:nvPr>
            <p:ph type="body" idx="1"/>
          </p:nvPr>
        </p:nvSpPr>
        <p:spPr/>
        <p:txBody>
          <a:bodyPr/>
          <a:lstStyle/>
          <a:p>
            <a:pPr eaLnBrk="1" hangingPunct="1">
              <a:lnSpc>
                <a:spcPct val="80000"/>
              </a:lnSpc>
              <a:buFontTx/>
              <a:buNone/>
            </a:pPr>
            <a:endParaRPr lang="cs-CZ" sz="2400" smtClean="0"/>
          </a:p>
          <a:p>
            <a:pPr eaLnBrk="1" hangingPunct="1">
              <a:lnSpc>
                <a:spcPct val="80000"/>
              </a:lnSpc>
            </a:pPr>
            <a:r>
              <a:rPr lang="cs-CZ" sz="2400" smtClean="0"/>
              <a:t>vyhledání zaměstnání pro fyzickou osobu, která se o práci uchází, a vyhledání zaměstnanců pro zaměstnavatele, který hledá nové pracovní síly,</a:t>
            </a:r>
          </a:p>
          <a:p>
            <a:pPr eaLnBrk="1" hangingPunct="1">
              <a:lnSpc>
                <a:spcPct val="80000"/>
              </a:lnSpc>
            </a:pPr>
            <a:r>
              <a:rPr lang="cs-CZ" sz="2400" smtClean="0"/>
              <a:t>zaměstnávání fyzických osob za účelem výkonu jejich práce pro uživatele, kterým se rozumí jiná právnická nebo fyzická osoba, která práci přiděluje a dohlíží na její provedení (dále jen "uživatel"),</a:t>
            </a:r>
          </a:p>
          <a:p>
            <a:pPr eaLnBrk="1" hangingPunct="1">
              <a:lnSpc>
                <a:spcPct val="80000"/>
              </a:lnSpc>
            </a:pPr>
            <a:r>
              <a:rPr lang="cs-CZ" sz="2400" smtClean="0"/>
              <a:t>poradenská a informační činnost v oblasti pracovních příležitostí.</a:t>
            </a:r>
          </a:p>
          <a:p>
            <a:pPr eaLnBrk="1" hangingPunct="1">
              <a:lnSpc>
                <a:spcPct val="80000"/>
              </a:lnSpc>
              <a:buFontTx/>
              <a:buNone/>
            </a:pPr>
            <a:r>
              <a:rPr lang="cs-CZ" sz="2400" smtClean="0"/>
              <a:t>Zprostředkování provádějí: </a:t>
            </a:r>
          </a:p>
          <a:p>
            <a:pPr eaLnBrk="1" hangingPunct="1">
              <a:lnSpc>
                <a:spcPct val="80000"/>
              </a:lnSpc>
            </a:pPr>
            <a:r>
              <a:rPr lang="cs-CZ" sz="2400" smtClean="0"/>
              <a:t>Krajské pobočky ÚP</a:t>
            </a:r>
          </a:p>
          <a:p>
            <a:pPr eaLnBrk="1" hangingPunct="1">
              <a:lnSpc>
                <a:spcPct val="80000"/>
              </a:lnSpc>
            </a:pPr>
            <a:r>
              <a:rPr lang="cs-CZ" sz="2400" smtClean="0"/>
              <a:t>Agentury práce</a:t>
            </a:r>
          </a:p>
        </p:txBody>
      </p:sp>
    </p:spTree>
    <p:extLst>
      <p:ext uri="{BB962C8B-B14F-4D97-AF65-F5344CB8AC3E}">
        <p14:creationId xmlns:p14="http://schemas.microsoft.com/office/powerpoint/2010/main" val="37735990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cs-CZ" sz="4000" smtClean="0"/>
              <a:t>Uchazeč a zájemce o zaměstnání</a:t>
            </a:r>
          </a:p>
        </p:txBody>
      </p:sp>
      <p:sp>
        <p:nvSpPr>
          <p:cNvPr id="27651" name="Rectangle 3"/>
          <p:cNvSpPr>
            <a:spLocks noGrp="1" noChangeArrowheads="1"/>
          </p:cNvSpPr>
          <p:nvPr>
            <p:ph type="body" idx="1"/>
          </p:nvPr>
        </p:nvSpPr>
        <p:spPr/>
        <p:txBody>
          <a:bodyPr/>
          <a:lstStyle/>
          <a:p>
            <a:pPr eaLnBrk="1" hangingPunct="1">
              <a:lnSpc>
                <a:spcPct val="80000"/>
              </a:lnSpc>
            </a:pPr>
            <a:r>
              <a:rPr lang="cs-CZ" sz="2000" smtClean="0"/>
              <a:t>Uchazečem o zaměstnání je fyzická osoba, která osobně požádá o zprostředkování vhodného zaměstnání krajskou pobočku Úřadu práce, v jejímž územním obvodu má bydliště, a při splnění zákonem stanovených podmínek je Úřadem práce zařazena do evidence uchazečů o zaměstnání.</a:t>
            </a:r>
          </a:p>
          <a:p>
            <a:pPr eaLnBrk="1" hangingPunct="1">
              <a:lnSpc>
                <a:spcPct val="80000"/>
              </a:lnSpc>
              <a:buFontTx/>
              <a:buNone/>
            </a:pPr>
            <a:endParaRPr lang="cs-CZ" sz="2000" smtClean="0"/>
          </a:p>
          <a:p>
            <a:pPr eaLnBrk="1" hangingPunct="1">
              <a:lnSpc>
                <a:spcPct val="80000"/>
              </a:lnSpc>
            </a:pPr>
            <a:r>
              <a:rPr lang="cs-CZ" sz="2000" smtClean="0"/>
              <a:t>Uchazečem o zaměstnání může být, pokud tento zákon dále nestanoví jinak, pouze fyzická osoba, která má na území České republiky bydliště a která není</a:t>
            </a:r>
          </a:p>
          <a:p>
            <a:pPr eaLnBrk="1" hangingPunct="1">
              <a:lnSpc>
                <a:spcPct val="80000"/>
              </a:lnSpc>
              <a:buFontTx/>
              <a:buNone/>
            </a:pPr>
            <a:r>
              <a:rPr lang="cs-CZ" sz="2000" smtClean="0"/>
              <a:t>a)  v pracovněprávním vztahu nebo ve služebním poměru, </a:t>
            </a:r>
          </a:p>
          <a:p>
            <a:pPr eaLnBrk="1" hangingPunct="1">
              <a:lnSpc>
                <a:spcPct val="80000"/>
              </a:lnSpc>
              <a:buFontTx/>
              <a:buNone/>
            </a:pPr>
            <a:r>
              <a:rPr lang="cs-CZ" sz="2000" smtClean="0"/>
              <a:t>b)  osobou samostatně výdělečně činnou; </a:t>
            </a:r>
          </a:p>
          <a:p>
            <a:pPr eaLnBrk="1" hangingPunct="1">
              <a:lnSpc>
                <a:spcPct val="80000"/>
              </a:lnSpc>
              <a:buFontTx/>
              <a:buNone/>
            </a:pPr>
            <a:r>
              <a:rPr lang="cs-CZ" sz="2000" smtClean="0"/>
              <a:t>c)  společníkem nebo jednatelem společnosti s ručením omezeným nebo komanditistou…</a:t>
            </a:r>
          </a:p>
          <a:p>
            <a:pPr eaLnBrk="1" hangingPunct="1">
              <a:lnSpc>
                <a:spcPct val="80000"/>
              </a:lnSpc>
              <a:buFontTx/>
              <a:buNone/>
            </a:pPr>
            <a:r>
              <a:rPr lang="cs-CZ" sz="2000" smtClean="0"/>
              <a:t>d)  členem představenstva akciové společnosti……</a:t>
            </a:r>
          </a:p>
          <a:p>
            <a:pPr eaLnBrk="1" hangingPunct="1">
              <a:lnSpc>
                <a:spcPct val="80000"/>
              </a:lnSpc>
              <a:buFontTx/>
              <a:buNone/>
            </a:pPr>
            <a:r>
              <a:rPr lang="cs-CZ" sz="2000" smtClean="0"/>
              <a:t>§24, §25</a:t>
            </a:r>
          </a:p>
        </p:txBody>
      </p:sp>
    </p:spTree>
    <p:extLst>
      <p:ext uri="{BB962C8B-B14F-4D97-AF65-F5344CB8AC3E}">
        <p14:creationId xmlns:p14="http://schemas.microsoft.com/office/powerpoint/2010/main" val="17121653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cs-CZ" smtClean="0"/>
              <a:t>Zájemce o zaměstnání </a:t>
            </a:r>
          </a:p>
        </p:txBody>
      </p:sp>
      <p:sp>
        <p:nvSpPr>
          <p:cNvPr id="28675" name="Rectangle 3"/>
          <p:cNvSpPr>
            <a:spLocks noGrp="1" noChangeArrowheads="1"/>
          </p:cNvSpPr>
          <p:nvPr>
            <p:ph type="body" idx="1"/>
          </p:nvPr>
        </p:nvSpPr>
        <p:spPr/>
        <p:txBody>
          <a:bodyPr/>
          <a:lstStyle/>
          <a:p>
            <a:pPr eaLnBrk="1" hangingPunct="1">
              <a:lnSpc>
                <a:spcPct val="80000"/>
              </a:lnSpc>
            </a:pPr>
            <a:r>
              <a:rPr lang="cs-CZ" sz="2400" smtClean="0"/>
              <a:t>Zájemcem o zaměstnání je fyzická osoba, která má zájem o zprostředkování zaměstnání a za tím účelem požádá o zařazení do evidence zájemců o zaměstnání kteroukoliv krajskou pobočku Úřadu práce na území České republiky. Zájemci o zaměstnání krajská pobočka Úřadu práce zprostředkovává vhodné zaměstnání a může mu zabezpečit rekvalifikaci.</a:t>
            </a:r>
          </a:p>
          <a:p>
            <a:pPr eaLnBrk="1" hangingPunct="1">
              <a:lnSpc>
                <a:spcPct val="80000"/>
              </a:lnSpc>
            </a:pPr>
            <a:r>
              <a:rPr lang="cs-CZ" sz="2400" smtClean="0"/>
              <a:t>Zájemce o zaměstnání je na základě písemné žádosti zařazen a veden v evidenci zájemců o zaměstnání.</a:t>
            </a:r>
          </a:p>
          <a:p>
            <a:pPr eaLnBrk="1" hangingPunct="1">
              <a:lnSpc>
                <a:spcPct val="80000"/>
              </a:lnSpc>
            </a:pPr>
            <a:r>
              <a:rPr lang="cs-CZ" sz="2400" smtClean="0"/>
              <a:t>Krajská pobočka Úřadu práce ukončí vedení v evidenci zájemců o zaměstnání na základě žádosti zájemce o zaměstnání nebo v případě, že zájemce o zaměstnání neposkytuje </a:t>
            </a:r>
            <a:r>
              <a:rPr lang="cs-CZ" sz="2400" i="1" smtClean="0"/>
              <a:t>krajské pobočce Úřadu práce</a:t>
            </a:r>
            <a:r>
              <a:rPr lang="cs-CZ" sz="2400" smtClean="0"/>
              <a:t> při zprostředkování zaměstnání potřebnou součinnost nebo ji maří. </a:t>
            </a:r>
          </a:p>
        </p:txBody>
      </p:sp>
    </p:spTree>
    <p:extLst>
      <p:ext uri="{BB962C8B-B14F-4D97-AF65-F5344CB8AC3E}">
        <p14:creationId xmlns:p14="http://schemas.microsoft.com/office/powerpoint/2010/main" val="35511122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cs-CZ" smtClean="0"/>
              <a:t>Vhodné zaměstnání</a:t>
            </a:r>
          </a:p>
        </p:txBody>
      </p:sp>
      <p:sp>
        <p:nvSpPr>
          <p:cNvPr id="29699" name="Rectangle 3"/>
          <p:cNvSpPr>
            <a:spLocks noGrp="1" noChangeArrowheads="1"/>
          </p:cNvSpPr>
          <p:nvPr>
            <p:ph type="body" idx="1"/>
          </p:nvPr>
        </p:nvSpPr>
        <p:spPr/>
        <p:txBody>
          <a:bodyPr/>
          <a:lstStyle/>
          <a:p>
            <a:pPr eaLnBrk="1" hangingPunct="1">
              <a:lnSpc>
                <a:spcPct val="80000"/>
              </a:lnSpc>
            </a:pPr>
            <a:r>
              <a:rPr lang="cs-CZ" sz="2000" smtClean="0"/>
              <a:t>které zakládá povinnost odvádět pojistné na důchodové pojištění a příspěvek na státní politiku zaměstnanosti</a:t>
            </a:r>
          </a:p>
          <a:p>
            <a:pPr eaLnBrk="1" hangingPunct="1">
              <a:lnSpc>
                <a:spcPct val="80000"/>
              </a:lnSpc>
            </a:pPr>
            <a:r>
              <a:rPr lang="cs-CZ" sz="2000" smtClean="0"/>
              <a:t>jehož délka pracovní doby činí nejméně 80 % stanovené týdenní pracovní doby, </a:t>
            </a:r>
          </a:p>
          <a:p>
            <a:pPr eaLnBrk="1" hangingPunct="1">
              <a:lnSpc>
                <a:spcPct val="80000"/>
              </a:lnSpc>
            </a:pPr>
            <a:r>
              <a:rPr lang="cs-CZ" sz="2000" smtClean="0"/>
              <a:t>které je sjednáno na dobu neurčitou, nebo na dobu určitou delší než 3 měsíce a</a:t>
            </a:r>
          </a:p>
          <a:p>
            <a:pPr eaLnBrk="1" hangingPunct="1">
              <a:lnSpc>
                <a:spcPct val="80000"/>
              </a:lnSpc>
            </a:pPr>
            <a:r>
              <a:rPr lang="cs-CZ" sz="2000" smtClean="0"/>
              <a:t>které odpovídá zdravotní způsobilosti fyzické osoby a pokud možno její kvalifikaci, schopnostem, dosavadní délce doby zaměstnání, možnosti ubytování a dopravní dosažitelnosti zaměstnání.</a:t>
            </a:r>
          </a:p>
          <a:p>
            <a:pPr eaLnBrk="1" hangingPunct="1">
              <a:lnSpc>
                <a:spcPct val="80000"/>
              </a:lnSpc>
              <a:buFontTx/>
              <a:buNone/>
            </a:pPr>
            <a:r>
              <a:rPr lang="cs-CZ" sz="2000" smtClean="0">
                <a:solidFill>
                  <a:srgbClr val="FF0000"/>
                </a:solidFill>
              </a:rPr>
              <a:t>	Pro uchazeče o zaměstnání, který je veden v evidenci uchazečů o zaměstnání po dobu delší než 1 rok, je vhodným zaměstnáním i takové zaměstnání, které</a:t>
            </a:r>
          </a:p>
          <a:p>
            <a:pPr eaLnBrk="1" hangingPunct="1">
              <a:lnSpc>
                <a:spcPct val="80000"/>
              </a:lnSpc>
            </a:pPr>
            <a:r>
              <a:rPr lang="cs-CZ" sz="2000" smtClean="0"/>
              <a:t>splňuje podmínky 1, 2 a 4, nebo</a:t>
            </a:r>
          </a:p>
          <a:p>
            <a:pPr eaLnBrk="1" hangingPunct="1">
              <a:lnSpc>
                <a:spcPct val="80000"/>
              </a:lnSpc>
            </a:pPr>
            <a:r>
              <a:rPr lang="cs-CZ" sz="2000" smtClean="0"/>
              <a:t>splňuje podmínky 1, 3 a 4 a délka jeho pracovní doby činí nejméně 50 % stanovené týdenní pracovní doby</a:t>
            </a:r>
          </a:p>
        </p:txBody>
      </p:sp>
    </p:spTree>
    <p:extLst>
      <p:ext uri="{BB962C8B-B14F-4D97-AF65-F5344CB8AC3E}">
        <p14:creationId xmlns:p14="http://schemas.microsoft.com/office/powerpoint/2010/main" val="10596120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cs-CZ" sz="4000" smtClean="0"/>
              <a:t>Zvýšená péče při zprostředkování zaměstnání</a:t>
            </a:r>
          </a:p>
        </p:txBody>
      </p:sp>
      <p:sp>
        <p:nvSpPr>
          <p:cNvPr id="30723" name="Rectangle 3"/>
          <p:cNvSpPr>
            <a:spLocks noGrp="1" noChangeArrowheads="1"/>
          </p:cNvSpPr>
          <p:nvPr>
            <p:ph type="body" idx="1"/>
          </p:nvPr>
        </p:nvSpPr>
        <p:spPr/>
        <p:txBody>
          <a:bodyPr/>
          <a:lstStyle/>
          <a:p>
            <a:pPr eaLnBrk="1" hangingPunct="1">
              <a:lnSpc>
                <a:spcPct val="90000"/>
              </a:lnSpc>
            </a:pPr>
            <a:r>
              <a:rPr lang="cs-CZ" sz="2400" smtClean="0"/>
              <a:t>fyzické osoby se zdravotním postižením </a:t>
            </a:r>
          </a:p>
          <a:p>
            <a:pPr eaLnBrk="1" hangingPunct="1">
              <a:lnSpc>
                <a:spcPct val="90000"/>
              </a:lnSpc>
            </a:pPr>
            <a:r>
              <a:rPr lang="cs-CZ" sz="2400" smtClean="0"/>
              <a:t>fyzické osoby do 20 let věku,</a:t>
            </a:r>
          </a:p>
          <a:p>
            <a:pPr eaLnBrk="1" hangingPunct="1">
              <a:lnSpc>
                <a:spcPct val="90000"/>
              </a:lnSpc>
            </a:pPr>
            <a:r>
              <a:rPr lang="cs-CZ" sz="2400" smtClean="0"/>
              <a:t>těhotné ženy, kojící ženy a matky do devátého měsíce po porodu,</a:t>
            </a:r>
          </a:p>
          <a:p>
            <a:pPr eaLnBrk="1" hangingPunct="1">
              <a:lnSpc>
                <a:spcPct val="90000"/>
              </a:lnSpc>
            </a:pPr>
            <a:r>
              <a:rPr lang="cs-CZ" sz="2400" smtClean="0"/>
              <a:t>fyzické osoby pečující o dítě do 15 let věku,</a:t>
            </a:r>
          </a:p>
          <a:p>
            <a:pPr eaLnBrk="1" hangingPunct="1">
              <a:lnSpc>
                <a:spcPct val="90000"/>
              </a:lnSpc>
            </a:pPr>
            <a:r>
              <a:rPr lang="cs-CZ" sz="2400" smtClean="0"/>
              <a:t>fyzické osoby starší 50 let věku,</a:t>
            </a:r>
          </a:p>
          <a:p>
            <a:pPr eaLnBrk="1" hangingPunct="1">
              <a:lnSpc>
                <a:spcPct val="90000"/>
              </a:lnSpc>
            </a:pPr>
            <a:r>
              <a:rPr lang="cs-CZ" sz="2400" smtClean="0"/>
              <a:t>fyzické osoby, které jsou vedeny v evidenci uchazečů o zaměstnání nepřetržitě déle než 5 měsíců,</a:t>
            </a:r>
          </a:p>
          <a:p>
            <a:pPr eaLnBrk="1" hangingPunct="1">
              <a:lnSpc>
                <a:spcPct val="90000"/>
              </a:lnSpc>
            </a:pPr>
            <a:r>
              <a:rPr lang="cs-CZ" sz="2400" smtClean="0"/>
              <a:t>fyzické osoby, které potřebují zvláštní pomoc</a:t>
            </a:r>
          </a:p>
          <a:p>
            <a:pPr eaLnBrk="1" hangingPunct="1">
              <a:lnSpc>
                <a:spcPct val="90000"/>
              </a:lnSpc>
              <a:buFontTx/>
              <a:buNone/>
            </a:pPr>
            <a:r>
              <a:rPr lang="cs-CZ" sz="2400" smtClean="0"/>
              <a:t>	</a:t>
            </a:r>
            <a:r>
              <a:rPr lang="cs-CZ" sz="2400" smtClean="0">
                <a:solidFill>
                  <a:srgbClr val="FF0000"/>
                </a:solidFill>
              </a:rPr>
              <a:t>Ke zvýšení možnosti uplatnění uchazeče o zaměstnání na trhu práce slouží individuální akční plán </a:t>
            </a:r>
          </a:p>
        </p:txBody>
      </p:sp>
    </p:spTree>
    <p:extLst>
      <p:ext uri="{BB962C8B-B14F-4D97-AF65-F5344CB8AC3E}">
        <p14:creationId xmlns:p14="http://schemas.microsoft.com/office/powerpoint/2010/main" val="22378707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p:txBody>
          <a:bodyPr/>
          <a:lstStyle/>
          <a:p>
            <a:endParaRPr lang="cs-CZ" smtClean="0"/>
          </a:p>
        </p:txBody>
      </p:sp>
      <p:sp>
        <p:nvSpPr>
          <p:cNvPr id="31747" name="Zástupný symbol pro obsah 2"/>
          <p:cNvSpPr>
            <a:spLocks noGrp="1"/>
          </p:cNvSpPr>
          <p:nvPr>
            <p:ph idx="1"/>
          </p:nvPr>
        </p:nvSpPr>
        <p:spPr/>
        <p:txBody>
          <a:bodyPr/>
          <a:lstStyle/>
          <a:p>
            <a:endParaRPr lang="cs-CZ" smtClean="0"/>
          </a:p>
        </p:txBody>
      </p:sp>
      <p:pic>
        <p:nvPicPr>
          <p:cNvPr id="3174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549275"/>
            <a:ext cx="7777163" cy="525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07993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p:nvPr>
        </p:nvSpPr>
        <p:spPr/>
        <p:txBody>
          <a:bodyPr/>
          <a:lstStyle/>
          <a:p>
            <a:endParaRPr lang="cs-CZ" smtClean="0"/>
          </a:p>
        </p:txBody>
      </p:sp>
      <p:sp>
        <p:nvSpPr>
          <p:cNvPr id="32771" name="Zástupný symbol pro obsah 2"/>
          <p:cNvSpPr>
            <a:spLocks noGrp="1"/>
          </p:cNvSpPr>
          <p:nvPr>
            <p:ph idx="1"/>
          </p:nvPr>
        </p:nvSpPr>
        <p:spPr/>
        <p:txBody>
          <a:bodyPr/>
          <a:lstStyle/>
          <a:p>
            <a:endParaRPr lang="cs-CZ" smtClean="0"/>
          </a:p>
        </p:txBody>
      </p:sp>
      <p:pic>
        <p:nvPicPr>
          <p:cNvPr id="327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513" y="1412875"/>
            <a:ext cx="7800975" cy="424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0551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cs-CZ" smtClean="0"/>
              <a:t>Zákon o zaměstnanosti 435/2004</a:t>
            </a:r>
            <a:endParaRPr lang="en-GB" smtClean="0"/>
          </a:p>
        </p:txBody>
      </p:sp>
      <p:sp>
        <p:nvSpPr>
          <p:cNvPr id="382979" name="Rectangle 3"/>
          <p:cNvSpPr>
            <a:spLocks noGrp="1" noChangeArrowheads="1"/>
          </p:cNvSpPr>
          <p:nvPr>
            <p:ph type="body" idx="1"/>
          </p:nvPr>
        </p:nvSpPr>
        <p:spPr/>
        <p:txBody>
          <a:bodyPr/>
          <a:lstStyle/>
          <a:p>
            <a:pPr eaLnBrk="1" hangingPunct="1">
              <a:lnSpc>
                <a:spcPct val="80000"/>
              </a:lnSpc>
            </a:pPr>
            <a:r>
              <a:rPr lang="cs-CZ" sz="2400" smtClean="0"/>
              <a:t>Zásadní krok </a:t>
            </a:r>
          </a:p>
          <a:p>
            <a:pPr eaLnBrk="1" hangingPunct="1">
              <a:lnSpc>
                <a:spcPct val="80000"/>
              </a:lnSpc>
            </a:pPr>
            <a:r>
              <a:rPr lang="cs-CZ" sz="2400" smtClean="0"/>
              <a:t>V souladu s právem EU </a:t>
            </a:r>
          </a:p>
          <a:p>
            <a:pPr eaLnBrk="1" hangingPunct="1">
              <a:lnSpc>
                <a:spcPct val="80000"/>
              </a:lnSpc>
            </a:pPr>
            <a:r>
              <a:rPr lang="cs-CZ" sz="2400" smtClean="0"/>
              <a:t>8 částí: </a:t>
            </a:r>
          </a:p>
          <a:p>
            <a:pPr eaLnBrk="1" hangingPunct="1">
              <a:lnSpc>
                <a:spcPct val="80000"/>
              </a:lnSpc>
            </a:pPr>
            <a:r>
              <a:rPr lang="cs-CZ" sz="2400" smtClean="0"/>
              <a:t>úvodní ustanovení</a:t>
            </a:r>
          </a:p>
          <a:p>
            <a:pPr eaLnBrk="1" hangingPunct="1">
              <a:lnSpc>
                <a:spcPct val="80000"/>
              </a:lnSpc>
            </a:pPr>
            <a:r>
              <a:rPr lang="cs-CZ" sz="2400" smtClean="0"/>
              <a:t>zprostředkování zaměstnání</a:t>
            </a:r>
          </a:p>
          <a:p>
            <a:pPr eaLnBrk="1" hangingPunct="1">
              <a:lnSpc>
                <a:spcPct val="80000"/>
              </a:lnSpc>
            </a:pPr>
            <a:r>
              <a:rPr lang="cs-CZ" sz="2400" smtClean="0"/>
              <a:t>zaměstnávání osob se ZP </a:t>
            </a:r>
          </a:p>
          <a:p>
            <a:pPr eaLnBrk="1" hangingPunct="1">
              <a:lnSpc>
                <a:spcPct val="80000"/>
              </a:lnSpc>
            </a:pPr>
            <a:r>
              <a:rPr lang="cs-CZ" sz="2400" smtClean="0"/>
              <a:t>zaměstnávání zaměstnanců ze zahraničí</a:t>
            </a:r>
          </a:p>
          <a:p>
            <a:pPr eaLnBrk="1" hangingPunct="1">
              <a:lnSpc>
                <a:spcPct val="80000"/>
              </a:lnSpc>
            </a:pPr>
            <a:r>
              <a:rPr lang="cs-CZ" sz="2400" smtClean="0"/>
              <a:t>aktivní politika zaměstnanosti</a:t>
            </a:r>
          </a:p>
          <a:p>
            <a:pPr eaLnBrk="1" hangingPunct="1">
              <a:lnSpc>
                <a:spcPct val="80000"/>
              </a:lnSpc>
            </a:pPr>
            <a:r>
              <a:rPr lang="cs-CZ" sz="2400" smtClean="0"/>
              <a:t>výkon umělecké, kulturní, sportovní nebo reklamní činnosti dítěte</a:t>
            </a:r>
          </a:p>
          <a:p>
            <a:pPr eaLnBrk="1" hangingPunct="1">
              <a:lnSpc>
                <a:spcPct val="80000"/>
              </a:lnSpc>
            </a:pPr>
            <a:r>
              <a:rPr lang="cs-CZ" sz="2400" smtClean="0"/>
              <a:t>kontrolní činnost</a:t>
            </a:r>
          </a:p>
          <a:p>
            <a:pPr eaLnBrk="1" hangingPunct="1">
              <a:lnSpc>
                <a:spcPct val="80000"/>
              </a:lnSpc>
            </a:pPr>
            <a:r>
              <a:rPr lang="cs-CZ" sz="2400" smtClean="0"/>
              <a:t>Společná, přechodná a závěrečná ustanovení </a:t>
            </a:r>
          </a:p>
        </p:txBody>
      </p:sp>
    </p:spTree>
    <p:extLst>
      <p:ext uri="{BB962C8B-B14F-4D97-AF65-F5344CB8AC3E}">
        <p14:creationId xmlns:p14="http://schemas.microsoft.com/office/powerpoint/2010/main" val="18840426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32" fill="hold" nodeType="clickEffect">
                                  <p:stCondLst>
                                    <p:cond delay="0"/>
                                  </p:stCondLst>
                                  <p:childTnLst>
                                    <p:set>
                                      <p:cBhvr>
                                        <p:cTn id="6" dur="1" fill="hold">
                                          <p:stCondLst>
                                            <p:cond delay="0"/>
                                          </p:stCondLst>
                                        </p:cTn>
                                        <p:tgtEl>
                                          <p:spTgt spid="382979">
                                            <p:txEl>
                                              <p:pRg st="0" end="0"/>
                                            </p:txEl>
                                          </p:spTgt>
                                        </p:tgtEl>
                                        <p:attrNameLst>
                                          <p:attrName>style.visibility</p:attrName>
                                        </p:attrNameLst>
                                      </p:cBhvr>
                                      <p:to>
                                        <p:strVal val="visible"/>
                                      </p:to>
                                    </p:set>
                                    <p:animEffect transition="in" filter="diamond(out)">
                                      <p:cBhvr>
                                        <p:cTn id="7" dur="2000"/>
                                        <p:tgtEl>
                                          <p:spTgt spid="3829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32" fill="hold" nodeType="clickEffect">
                                  <p:stCondLst>
                                    <p:cond delay="0"/>
                                  </p:stCondLst>
                                  <p:childTnLst>
                                    <p:set>
                                      <p:cBhvr>
                                        <p:cTn id="11" dur="1" fill="hold">
                                          <p:stCondLst>
                                            <p:cond delay="0"/>
                                          </p:stCondLst>
                                        </p:cTn>
                                        <p:tgtEl>
                                          <p:spTgt spid="382979">
                                            <p:txEl>
                                              <p:pRg st="1" end="1"/>
                                            </p:txEl>
                                          </p:spTgt>
                                        </p:tgtEl>
                                        <p:attrNameLst>
                                          <p:attrName>style.visibility</p:attrName>
                                        </p:attrNameLst>
                                      </p:cBhvr>
                                      <p:to>
                                        <p:strVal val="visible"/>
                                      </p:to>
                                    </p:set>
                                    <p:animEffect transition="in" filter="diamond(out)">
                                      <p:cBhvr>
                                        <p:cTn id="12" dur="2000"/>
                                        <p:tgtEl>
                                          <p:spTgt spid="3829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32" fill="hold" nodeType="clickEffect">
                                  <p:stCondLst>
                                    <p:cond delay="0"/>
                                  </p:stCondLst>
                                  <p:childTnLst>
                                    <p:set>
                                      <p:cBhvr>
                                        <p:cTn id="16" dur="1" fill="hold">
                                          <p:stCondLst>
                                            <p:cond delay="0"/>
                                          </p:stCondLst>
                                        </p:cTn>
                                        <p:tgtEl>
                                          <p:spTgt spid="382979">
                                            <p:txEl>
                                              <p:pRg st="2" end="2"/>
                                            </p:txEl>
                                          </p:spTgt>
                                        </p:tgtEl>
                                        <p:attrNameLst>
                                          <p:attrName>style.visibility</p:attrName>
                                        </p:attrNameLst>
                                      </p:cBhvr>
                                      <p:to>
                                        <p:strVal val="visible"/>
                                      </p:to>
                                    </p:set>
                                    <p:animEffect transition="in" filter="diamond(out)">
                                      <p:cBhvr>
                                        <p:cTn id="17" dur="2000"/>
                                        <p:tgtEl>
                                          <p:spTgt spid="3829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32" fill="hold" nodeType="clickEffect">
                                  <p:stCondLst>
                                    <p:cond delay="0"/>
                                  </p:stCondLst>
                                  <p:childTnLst>
                                    <p:set>
                                      <p:cBhvr>
                                        <p:cTn id="21" dur="1" fill="hold">
                                          <p:stCondLst>
                                            <p:cond delay="0"/>
                                          </p:stCondLst>
                                        </p:cTn>
                                        <p:tgtEl>
                                          <p:spTgt spid="382979">
                                            <p:txEl>
                                              <p:pRg st="3" end="3"/>
                                            </p:txEl>
                                          </p:spTgt>
                                        </p:tgtEl>
                                        <p:attrNameLst>
                                          <p:attrName>style.visibility</p:attrName>
                                        </p:attrNameLst>
                                      </p:cBhvr>
                                      <p:to>
                                        <p:strVal val="visible"/>
                                      </p:to>
                                    </p:set>
                                    <p:animEffect transition="in" filter="diamond(out)">
                                      <p:cBhvr>
                                        <p:cTn id="22" dur="2000"/>
                                        <p:tgtEl>
                                          <p:spTgt spid="3829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32" fill="hold" nodeType="clickEffect">
                                  <p:stCondLst>
                                    <p:cond delay="0"/>
                                  </p:stCondLst>
                                  <p:childTnLst>
                                    <p:set>
                                      <p:cBhvr>
                                        <p:cTn id="26" dur="1" fill="hold">
                                          <p:stCondLst>
                                            <p:cond delay="0"/>
                                          </p:stCondLst>
                                        </p:cTn>
                                        <p:tgtEl>
                                          <p:spTgt spid="382979">
                                            <p:txEl>
                                              <p:pRg st="4" end="4"/>
                                            </p:txEl>
                                          </p:spTgt>
                                        </p:tgtEl>
                                        <p:attrNameLst>
                                          <p:attrName>style.visibility</p:attrName>
                                        </p:attrNameLst>
                                      </p:cBhvr>
                                      <p:to>
                                        <p:strVal val="visible"/>
                                      </p:to>
                                    </p:set>
                                    <p:animEffect transition="in" filter="diamond(out)">
                                      <p:cBhvr>
                                        <p:cTn id="27" dur="2000"/>
                                        <p:tgtEl>
                                          <p:spTgt spid="3829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32" fill="hold" nodeType="clickEffect">
                                  <p:stCondLst>
                                    <p:cond delay="0"/>
                                  </p:stCondLst>
                                  <p:childTnLst>
                                    <p:set>
                                      <p:cBhvr>
                                        <p:cTn id="31" dur="1" fill="hold">
                                          <p:stCondLst>
                                            <p:cond delay="0"/>
                                          </p:stCondLst>
                                        </p:cTn>
                                        <p:tgtEl>
                                          <p:spTgt spid="382979">
                                            <p:txEl>
                                              <p:pRg st="5" end="5"/>
                                            </p:txEl>
                                          </p:spTgt>
                                        </p:tgtEl>
                                        <p:attrNameLst>
                                          <p:attrName>style.visibility</p:attrName>
                                        </p:attrNameLst>
                                      </p:cBhvr>
                                      <p:to>
                                        <p:strVal val="visible"/>
                                      </p:to>
                                    </p:set>
                                    <p:animEffect transition="in" filter="diamond(out)">
                                      <p:cBhvr>
                                        <p:cTn id="32" dur="2000"/>
                                        <p:tgtEl>
                                          <p:spTgt spid="382979">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32" fill="hold" nodeType="clickEffect">
                                  <p:stCondLst>
                                    <p:cond delay="0"/>
                                  </p:stCondLst>
                                  <p:childTnLst>
                                    <p:set>
                                      <p:cBhvr>
                                        <p:cTn id="36" dur="1" fill="hold">
                                          <p:stCondLst>
                                            <p:cond delay="0"/>
                                          </p:stCondLst>
                                        </p:cTn>
                                        <p:tgtEl>
                                          <p:spTgt spid="382979">
                                            <p:txEl>
                                              <p:pRg st="6" end="6"/>
                                            </p:txEl>
                                          </p:spTgt>
                                        </p:tgtEl>
                                        <p:attrNameLst>
                                          <p:attrName>style.visibility</p:attrName>
                                        </p:attrNameLst>
                                      </p:cBhvr>
                                      <p:to>
                                        <p:strVal val="visible"/>
                                      </p:to>
                                    </p:set>
                                    <p:animEffect transition="in" filter="diamond(out)">
                                      <p:cBhvr>
                                        <p:cTn id="37" dur="2000"/>
                                        <p:tgtEl>
                                          <p:spTgt spid="382979">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8" presetClass="entr" presetSubtype="32" fill="hold" nodeType="clickEffect">
                                  <p:stCondLst>
                                    <p:cond delay="0"/>
                                  </p:stCondLst>
                                  <p:childTnLst>
                                    <p:set>
                                      <p:cBhvr>
                                        <p:cTn id="41" dur="1" fill="hold">
                                          <p:stCondLst>
                                            <p:cond delay="0"/>
                                          </p:stCondLst>
                                        </p:cTn>
                                        <p:tgtEl>
                                          <p:spTgt spid="382979">
                                            <p:txEl>
                                              <p:pRg st="7" end="7"/>
                                            </p:txEl>
                                          </p:spTgt>
                                        </p:tgtEl>
                                        <p:attrNameLst>
                                          <p:attrName>style.visibility</p:attrName>
                                        </p:attrNameLst>
                                      </p:cBhvr>
                                      <p:to>
                                        <p:strVal val="visible"/>
                                      </p:to>
                                    </p:set>
                                    <p:animEffect transition="in" filter="diamond(out)">
                                      <p:cBhvr>
                                        <p:cTn id="42" dur="2000"/>
                                        <p:tgtEl>
                                          <p:spTgt spid="382979">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8" presetClass="entr" presetSubtype="32" fill="hold" nodeType="clickEffect">
                                  <p:stCondLst>
                                    <p:cond delay="0"/>
                                  </p:stCondLst>
                                  <p:childTnLst>
                                    <p:set>
                                      <p:cBhvr>
                                        <p:cTn id="46" dur="1" fill="hold">
                                          <p:stCondLst>
                                            <p:cond delay="0"/>
                                          </p:stCondLst>
                                        </p:cTn>
                                        <p:tgtEl>
                                          <p:spTgt spid="382979">
                                            <p:txEl>
                                              <p:pRg st="8" end="8"/>
                                            </p:txEl>
                                          </p:spTgt>
                                        </p:tgtEl>
                                        <p:attrNameLst>
                                          <p:attrName>style.visibility</p:attrName>
                                        </p:attrNameLst>
                                      </p:cBhvr>
                                      <p:to>
                                        <p:strVal val="visible"/>
                                      </p:to>
                                    </p:set>
                                    <p:animEffect transition="in" filter="diamond(out)">
                                      <p:cBhvr>
                                        <p:cTn id="47" dur="2000"/>
                                        <p:tgtEl>
                                          <p:spTgt spid="382979">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8" presetClass="entr" presetSubtype="32" fill="hold" nodeType="clickEffect">
                                  <p:stCondLst>
                                    <p:cond delay="0"/>
                                  </p:stCondLst>
                                  <p:childTnLst>
                                    <p:set>
                                      <p:cBhvr>
                                        <p:cTn id="51" dur="1" fill="hold">
                                          <p:stCondLst>
                                            <p:cond delay="0"/>
                                          </p:stCondLst>
                                        </p:cTn>
                                        <p:tgtEl>
                                          <p:spTgt spid="382979">
                                            <p:txEl>
                                              <p:pRg st="9" end="9"/>
                                            </p:txEl>
                                          </p:spTgt>
                                        </p:tgtEl>
                                        <p:attrNameLst>
                                          <p:attrName>style.visibility</p:attrName>
                                        </p:attrNameLst>
                                      </p:cBhvr>
                                      <p:to>
                                        <p:strVal val="visible"/>
                                      </p:to>
                                    </p:set>
                                    <p:animEffect transition="in" filter="diamond(out)">
                                      <p:cBhvr>
                                        <p:cTn id="52" dur="2000"/>
                                        <p:tgtEl>
                                          <p:spTgt spid="382979">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8" presetClass="entr" presetSubtype="32" fill="hold" nodeType="clickEffect">
                                  <p:stCondLst>
                                    <p:cond delay="0"/>
                                  </p:stCondLst>
                                  <p:childTnLst>
                                    <p:set>
                                      <p:cBhvr>
                                        <p:cTn id="56" dur="1" fill="hold">
                                          <p:stCondLst>
                                            <p:cond delay="0"/>
                                          </p:stCondLst>
                                        </p:cTn>
                                        <p:tgtEl>
                                          <p:spTgt spid="382979">
                                            <p:txEl>
                                              <p:pRg st="10" end="10"/>
                                            </p:txEl>
                                          </p:spTgt>
                                        </p:tgtEl>
                                        <p:attrNameLst>
                                          <p:attrName>style.visibility</p:attrName>
                                        </p:attrNameLst>
                                      </p:cBhvr>
                                      <p:to>
                                        <p:strVal val="visible"/>
                                      </p:to>
                                    </p:set>
                                    <p:animEffect transition="in" filter="diamond(out)">
                                      <p:cBhvr>
                                        <p:cTn id="57" dur="2000"/>
                                        <p:tgtEl>
                                          <p:spTgt spid="38297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466725"/>
            <a:ext cx="8229600" cy="950913"/>
          </a:xfrm>
        </p:spPr>
        <p:txBody>
          <a:bodyPr/>
          <a:lstStyle/>
          <a:p>
            <a:pPr eaLnBrk="1" hangingPunct="1"/>
            <a:r>
              <a:rPr lang="cs-CZ" sz="3600" b="1" smtClean="0"/>
              <a:t>Politika zaměstnanosti</a:t>
            </a:r>
          </a:p>
        </p:txBody>
      </p:sp>
      <p:sp>
        <p:nvSpPr>
          <p:cNvPr id="33795" name="Rectangle 3"/>
          <p:cNvSpPr>
            <a:spLocks noGrp="1" noChangeArrowheads="1"/>
          </p:cNvSpPr>
          <p:nvPr>
            <p:ph type="body" idx="1"/>
          </p:nvPr>
        </p:nvSpPr>
        <p:spPr/>
        <p:txBody>
          <a:bodyPr/>
          <a:lstStyle/>
          <a:p>
            <a:pPr eaLnBrk="1" hangingPunct="1">
              <a:lnSpc>
                <a:spcPct val="90000"/>
              </a:lnSpc>
              <a:buFontTx/>
              <a:buNone/>
            </a:pPr>
            <a:r>
              <a:rPr lang="cs-CZ" b="1" smtClean="0">
                <a:solidFill>
                  <a:srgbClr val="FF0000"/>
                </a:solidFill>
                <a:latin typeface="Arial Unicode MS" pitchFamily="34" charset="-128"/>
                <a:cs typeface="Times New Roman" pitchFamily="18" charset="0"/>
              </a:rPr>
              <a:t>Státní politika zaměstnanosti usiluje:</a:t>
            </a:r>
          </a:p>
          <a:p>
            <a:pPr eaLnBrk="1" hangingPunct="1">
              <a:lnSpc>
                <a:spcPct val="90000"/>
              </a:lnSpc>
            </a:pPr>
            <a:r>
              <a:rPr lang="cs-CZ" smtClean="0"/>
              <a:t>o dosažení rovnováhy mezi nabídkou a poptávkou po pracovních silách, </a:t>
            </a:r>
          </a:p>
          <a:p>
            <a:pPr eaLnBrk="1" hangingPunct="1">
              <a:lnSpc>
                <a:spcPct val="90000"/>
              </a:lnSpc>
            </a:pPr>
            <a:r>
              <a:rPr lang="cs-CZ" smtClean="0"/>
              <a:t>o produktivní využití zdrojů pracovních sil, </a:t>
            </a:r>
          </a:p>
          <a:p>
            <a:pPr eaLnBrk="1" hangingPunct="1">
              <a:lnSpc>
                <a:spcPct val="90000"/>
              </a:lnSpc>
            </a:pPr>
            <a:r>
              <a:rPr lang="cs-CZ" smtClean="0"/>
              <a:t>o zabezpečení práva občanů na zaměstnání</a:t>
            </a:r>
          </a:p>
          <a:p>
            <a:pPr eaLnBrk="1" hangingPunct="1">
              <a:lnSpc>
                <a:spcPct val="90000"/>
              </a:lnSpc>
            </a:pPr>
            <a:r>
              <a:rPr lang="cs-CZ" smtClean="0"/>
              <a:t>Stát + další subjekty (zaměstnavatelé, odborové organizace)</a:t>
            </a:r>
          </a:p>
          <a:p>
            <a:pPr eaLnBrk="1" hangingPunct="1">
              <a:lnSpc>
                <a:spcPct val="90000"/>
              </a:lnSpc>
              <a:buFontTx/>
              <a:buNone/>
            </a:pPr>
            <a:endParaRPr lang="cs-CZ" sz="2400" smtClean="0"/>
          </a:p>
        </p:txBody>
      </p:sp>
    </p:spTree>
    <p:extLst>
      <p:ext uri="{BB962C8B-B14F-4D97-AF65-F5344CB8AC3E}">
        <p14:creationId xmlns:p14="http://schemas.microsoft.com/office/powerpoint/2010/main" val="38577898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cs-CZ" smtClean="0"/>
              <a:t>Institucionální rámec</a:t>
            </a:r>
          </a:p>
        </p:txBody>
      </p:sp>
      <p:sp>
        <p:nvSpPr>
          <p:cNvPr id="34819" name="Rectangle 3"/>
          <p:cNvSpPr>
            <a:spLocks noGrp="1" noChangeArrowheads="1"/>
          </p:cNvSpPr>
          <p:nvPr>
            <p:ph type="body" idx="1"/>
          </p:nvPr>
        </p:nvSpPr>
        <p:spPr/>
        <p:txBody>
          <a:bodyPr/>
          <a:lstStyle/>
          <a:p>
            <a:pPr eaLnBrk="1" hangingPunct="1"/>
            <a:r>
              <a:rPr lang="cs-CZ" smtClean="0"/>
              <a:t>MPSV</a:t>
            </a:r>
          </a:p>
          <a:p>
            <a:pPr eaLnBrk="1" hangingPunct="1"/>
            <a:r>
              <a:rPr lang="cs-CZ" smtClean="0"/>
              <a:t>Úřad ČR</a:t>
            </a:r>
          </a:p>
          <a:p>
            <a:pPr eaLnBrk="1" hangingPunct="1"/>
            <a:r>
              <a:rPr lang="cs-CZ" smtClean="0"/>
              <a:t>Krajské pobočky </a:t>
            </a:r>
          </a:p>
          <a:p>
            <a:pPr eaLnBrk="1" hangingPunct="1"/>
            <a:r>
              <a:rPr lang="cs-CZ" smtClean="0"/>
              <a:t>Kontaktní pracoviště </a:t>
            </a:r>
          </a:p>
        </p:txBody>
      </p:sp>
    </p:spTree>
    <p:extLst>
      <p:ext uri="{BB962C8B-B14F-4D97-AF65-F5344CB8AC3E}">
        <p14:creationId xmlns:p14="http://schemas.microsoft.com/office/powerpoint/2010/main" val="1099813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cs-CZ" smtClean="0"/>
              <a:t>MPSV</a:t>
            </a:r>
          </a:p>
        </p:txBody>
      </p:sp>
      <p:sp>
        <p:nvSpPr>
          <p:cNvPr id="35843" name="Rectangle 3"/>
          <p:cNvSpPr>
            <a:spLocks noGrp="1" noChangeArrowheads="1"/>
          </p:cNvSpPr>
          <p:nvPr>
            <p:ph type="body" idx="1"/>
          </p:nvPr>
        </p:nvSpPr>
        <p:spPr/>
        <p:txBody>
          <a:bodyPr/>
          <a:lstStyle/>
          <a:p>
            <a:pPr eaLnBrk="1" hangingPunct="1">
              <a:lnSpc>
                <a:spcPct val="80000"/>
              </a:lnSpc>
            </a:pPr>
            <a:r>
              <a:rPr lang="cs-CZ" sz="2400" smtClean="0"/>
              <a:t>Zpracovává koncepce</a:t>
            </a:r>
          </a:p>
          <a:p>
            <a:pPr eaLnBrk="1" hangingPunct="1">
              <a:lnSpc>
                <a:spcPct val="80000"/>
              </a:lnSpc>
            </a:pPr>
            <a:r>
              <a:rPr lang="cs-CZ" sz="2400" smtClean="0"/>
              <a:t>Zabezpečuje zpracování analýz a prognóz</a:t>
            </a:r>
          </a:p>
          <a:p>
            <a:pPr eaLnBrk="1" hangingPunct="1">
              <a:lnSpc>
                <a:spcPct val="80000"/>
              </a:lnSpc>
            </a:pPr>
            <a:r>
              <a:rPr lang="cs-CZ" sz="2400" smtClean="0"/>
              <a:t>Zabezpečuje správu a poskytování prostředků na zabezpečování státní politiky zaměstnanosti</a:t>
            </a:r>
          </a:p>
          <a:p>
            <a:pPr eaLnBrk="1" hangingPunct="1">
              <a:lnSpc>
                <a:spcPct val="80000"/>
              </a:lnSpc>
            </a:pPr>
            <a:r>
              <a:rPr lang="cs-CZ" sz="2400" smtClean="0"/>
              <a:t>Zabezpečuje rozvíjení mezinárodních vztahů </a:t>
            </a:r>
          </a:p>
          <a:p>
            <a:pPr eaLnBrk="1" hangingPunct="1">
              <a:lnSpc>
                <a:spcPct val="80000"/>
              </a:lnSpc>
            </a:pPr>
            <a:r>
              <a:rPr lang="cs-CZ" sz="2400" smtClean="0"/>
              <a:t>Spolupracuje s příslušnými orgány veřejné správy členských států EU v souvislosti s vysíláním zaměstnanců k výkonu práce na území jiného členského státu</a:t>
            </a:r>
          </a:p>
          <a:p>
            <a:pPr eaLnBrk="1" hangingPunct="1">
              <a:lnSpc>
                <a:spcPct val="80000"/>
              </a:lnSpc>
            </a:pPr>
            <a:r>
              <a:rPr lang="cs-CZ" sz="2400" smtClean="0"/>
              <a:t>Zajišťuje centrální evidenci zájemců, uchazečů o zaměstnání….</a:t>
            </a:r>
          </a:p>
          <a:p>
            <a:pPr eaLnBrk="1" hangingPunct="1">
              <a:lnSpc>
                <a:spcPct val="80000"/>
              </a:lnSpc>
            </a:pPr>
            <a:r>
              <a:rPr lang="cs-CZ" sz="2400" smtClean="0"/>
              <a:t>Zabezpečuje tvorbu a v souladu s vývojem trhu práce aktualizaci Národní soustavy povolání..</a:t>
            </a:r>
          </a:p>
          <a:p>
            <a:pPr eaLnBrk="1" hangingPunct="1">
              <a:lnSpc>
                <a:spcPct val="80000"/>
              </a:lnSpc>
              <a:buFontTx/>
              <a:buNone/>
            </a:pPr>
            <a:endParaRPr lang="cs-CZ" sz="2400" smtClean="0"/>
          </a:p>
          <a:p>
            <a:pPr eaLnBrk="1" hangingPunct="1">
              <a:lnSpc>
                <a:spcPct val="80000"/>
              </a:lnSpc>
            </a:pPr>
            <a:endParaRPr lang="cs-CZ" sz="2400" smtClean="0"/>
          </a:p>
        </p:txBody>
      </p:sp>
    </p:spTree>
    <p:extLst>
      <p:ext uri="{BB962C8B-B14F-4D97-AF65-F5344CB8AC3E}">
        <p14:creationId xmlns:p14="http://schemas.microsoft.com/office/powerpoint/2010/main" val="28103377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cs-CZ" smtClean="0"/>
              <a:t>Národní soustava povolání</a:t>
            </a:r>
          </a:p>
        </p:txBody>
      </p:sp>
      <p:sp>
        <p:nvSpPr>
          <p:cNvPr id="36867" name="Rectangle 3"/>
          <p:cNvSpPr>
            <a:spLocks noGrp="1" noChangeArrowheads="1"/>
          </p:cNvSpPr>
          <p:nvPr>
            <p:ph type="body" idx="1"/>
          </p:nvPr>
        </p:nvSpPr>
        <p:spPr/>
        <p:txBody>
          <a:bodyPr/>
          <a:lstStyle/>
          <a:p>
            <a:pPr eaLnBrk="1" hangingPunct="1">
              <a:lnSpc>
                <a:spcPct val="80000"/>
              </a:lnSpc>
            </a:pPr>
            <a:r>
              <a:rPr lang="cs-CZ" sz="2000" smtClean="0"/>
              <a:t>Evidence požadavků na výkon jednotlivých povolání na trhu</a:t>
            </a:r>
          </a:p>
          <a:p>
            <a:pPr eaLnBrk="1" hangingPunct="1">
              <a:lnSpc>
                <a:spcPct val="80000"/>
              </a:lnSpc>
            </a:pPr>
            <a:r>
              <a:rPr lang="cs-CZ" sz="2000" smtClean="0"/>
              <a:t>Realizátor – konsorcium: Svaz průmyslu a dopravy ČR, Hospodářská komora ČR a Trexima, s.r.o</a:t>
            </a:r>
          </a:p>
          <a:p>
            <a:pPr eaLnBrk="1" hangingPunct="1">
              <a:lnSpc>
                <a:spcPct val="80000"/>
              </a:lnSpc>
              <a:buFontTx/>
              <a:buNone/>
            </a:pPr>
            <a:r>
              <a:rPr lang="cs-CZ" sz="2000" smtClean="0">
                <a:solidFill>
                  <a:srgbClr val="FF0000"/>
                </a:solidFill>
              </a:rPr>
              <a:t>Cíle: </a:t>
            </a:r>
          </a:p>
          <a:p>
            <a:pPr eaLnBrk="1" hangingPunct="1">
              <a:lnSpc>
                <a:spcPct val="80000"/>
              </a:lnSpc>
            </a:pPr>
            <a:r>
              <a:rPr lang="cs-CZ" sz="2000" smtClean="0"/>
              <a:t>Posílení role zaměstnavatelů v procesu rozvoje LZ</a:t>
            </a:r>
          </a:p>
          <a:p>
            <a:pPr eaLnBrk="1" hangingPunct="1">
              <a:lnSpc>
                <a:spcPct val="80000"/>
              </a:lnSpc>
            </a:pPr>
            <a:r>
              <a:rPr lang="cs-CZ" sz="2000" smtClean="0"/>
              <a:t>Vytvoření databáze povolání – základního zdroje informací o požadavcích trhu práce</a:t>
            </a:r>
          </a:p>
          <a:p>
            <a:pPr eaLnBrk="1" hangingPunct="1">
              <a:lnSpc>
                <a:spcPct val="80000"/>
              </a:lnSpc>
            </a:pPr>
            <a:r>
              <a:rPr lang="cs-CZ" sz="2000" smtClean="0"/>
              <a:t>Zajištění informovanosti vzdělavatelů o potřebách trhu práce na lidské zdroje</a:t>
            </a:r>
          </a:p>
          <a:p>
            <a:pPr eaLnBrk="1" hangingPunct="1">
              <a:lnSpc>
                <a:spcPct val="80000"/>
              </a:lnSpc>
            </a:pPr>
            <a:r>
              <a:rPr lang="cs-CZ" sz="2000" smtClean="0"/>
              <a:t>Prosazování potřeb trhu práce do systému vzdělávání</a:t>
            </a:r>
          </a:p>
          <a:p>
            <a:pPr eaLnBrk="1" hangingPunct="1">
              <a:lnSpc>
                <a:spcPct val="80000"/>
              </a:lnSpc>
            </a:pPr>
            <a:r>
              <a:rPr lang="cs-CZ" sz="2000" smtClean="0"/>
              <a:t>Masivní zapojení odborníků z řad sociálních a dalších partnerů do procesů sběru a zpracování informací o kvalifikačních potřebách trhu práce prostřednictvím Sektorových rad</a:t>
            </a:r>
          </a:p>
          <a:p>
            <a:pPr eaLnBrk="1" hangingPunct="1">
              <a:lnSpc>
                <a:spcPct val="80000"/>
              </a:lnSpc>
            </a:pPr>
            <a:r>
              <a:rPr lang="cs-CZ" sz="2000" smtClean="0"/>
              <a:t>Zvýšení mobility a flexibility na trhu práce</a:t>
            </a:r>
          </a:p>
          <a:p>
            <a:pPr eaLnBrk="1" hangingPunct="1">
              <a:lnSpc>
                <a:spcPct val="80000"/>
              </a:lnSpc>
              <a:buFontTx/>
              <a:buNone/>
            </a:pPr>
            <a:r>
              <a:rPr lang="cs-CZ" sz="2000" smtClean="0">
                <a:hlinkClick r:id="rId2"/>
              </a:rPr>
              <a:t>www.nsp.cz</a:t>
            </a:r>
            <a:endParaRPr lang="cs-CZ" sz="2000" smtClean="0"/>
          </a:p>
          <a:p>
            <a:pPr eaLnBrk="1" hangingPunct="1">
              <a:lnSpc>
                <a:spcPct val="80000"/>
              </a:lnSpc>
              <a:buFontTx/>
              <a:buNone/>
            </a:pPr>
            <a:endParaRPr lang="cs-CZ" sz="2000" smtClean="0"/>
          </a:p>
          <a:p>
            <a:pPr eaLnBrk="1" hangingPunct="1">
              <a:lnSpc>
                <a:spcPct val="80000"/>
              </a:lnSpc>
              <a:buFontTx/>
              <a:buNone/>
            </a:pPr>
            <a:endParaRPr lang="cs-CZ" sz="2000" smtClean="0"/>
          </a:p>
        </p:txBody>
      </p:sp>
    </p:spTree>
    <p:extLst>
      <p:ext uri="{BB962C8B-B14F-4D97-AF65-F5344CB8AC3E}">
        <p14:creationId xmlns:p14="http://schemas.microsoft.com/office/powerpoint/2010/main" val="21349598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cs-CZ" smtClean="0"/>
              <a:t>Příklad</a:t>
            </a:r>
          </a:p>
        </p:txBody>
      </p:sp>
      <p:sp>
        <p:nvSpPr>
          <p:cNvPr id="37891" name="Rectangle 3"/>
          <p:cNvSpPr>
            <a:spLocks noGrp="1" noChangeArrowheads="1"/>
          </p:cNvSpPr>
          <p:nvPr>
            <p:ph type="body" idx="1"/>
          </p:nvPr>
        </p:nvSpPr>
        <p:spPr/>
        <p:txBody>
          <a:bodyPr/>
          <a:lstStyle/>
          <a:p>
            <a:pPr eaLnBrk="1" hangingPunct="1">
              <a:buFontTx/>
              <a:buNone/>
            </a:pPr>
            <a:r>
              <a:rPr lang="cs-CZ" sz="4000" smtClean="0"/>
              <a:t>Uklízečka  - úklidový pracovník</a:t>
            </a:r>
          </a:p>
          <a:p>
            <a:pPr eaLnBrk="1" hangingPunct="1">
              <a:buFontTx/>
              <a:buNone/>
            </a:pPr>
            <a:r>
              <a:rPr lang="cs-CZ" sz="4000" smtClean="0">
                <a:hlinkClick r:id="rId2"/>
              </a:rPr>
              <a:t>http://katalog.nsp.cz/karta_tp.aspx?id_jp=101075&amp;kod_sm1=20</a:t>
            </a:r>
            <a:endParaRPr lang="cs-CZ" sz="4000" smtClean="0"/>
          </a:p>
          <a:p>
            <a:pPr eaLnBrk="1" hangingPunct="1">
              <a:buFontTx/>
              <a:buNone/>
            </a:pPr>
            <a:r>
              <a:rPr lang="cs-CZ" sz="4000" smtClean="0">
                <a:hlinkClick r:id="rId3"/>
              </a:rPr>
              <a:t>http://www.narodni-kvalifikace.cz/detailKvalifikacnihoStandardu.aspx?s=35&amp;id=366</a:t>
            </a:r>
            <a:endParaRPr lang="cs-CZ" sz="4000" smtClean="0"/>
          </a:p>
        </p:txBody>
      </p:sp>
    </p:spTree>
    <p:extLst>
      <p:ext uri="{BB962C8B-B14F-4D97-AF65-F5344CB8AC3E}">
        <p14:creationId xmlns:p14="http://schemas.microsoft.com/office/powerpoint/2010/main" val="37734907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cs-CZ" smtClean="0"/>
              <a:t>Úřad práce</a:t>
            </a:r>
          </a:p>
        </p:txBody>
      </p:sp>
      <p:sp>
        <p:nvSpPr>
          <p:cNvPr id="38915" name="Rectangle 3"/>
          <p:cNvSpPr>
            <a:spLocks noGrp="1" noChangeArrowheads="1"/>
          </p:cNvSpPr>
          <p:nvPr>
            <p:ph type="body" idx="1"/>
          </p:nvPr>
        </p:nvSpPr>
        <p:spPr/>
        <p:txBody>
          <a:bodyPr/>
          <a:lstStyle/>
          <a:p>
            <a:pPr eaLnBrk="1" hangingPunct="1">
              <a:lnSpc>
                <a:spcPct val="90000"/>
              </a:lnSpc>
            </a:pPr>
            <a:r>
              <a:rPr lang="cs-CZ" smtClean="0"/>
              <a:t>Zákon č. 120/1990 Sb., o Úřadu práce České republiky a o změně některých zákonů</a:t>
            </a:r>
          </a:p>
          <a:p>
            <a:pPr eaLnBrk="1" hangingPunct="1">
              <a:lnSpc>
                <a:spcPct val="90000"/>
              </a:lnSpc>
            </a:pPr>
            <a:r>
              <a:rPr lang="cs-CZ" smtClean="0"/>
              <a:t>Vytváří poradní sbory, které koordinují realizaci státní politiky zaměstnanosti a rozvoje lidských zdrojů</a:t>
            </a:r>
          </a:p>
          <a:p>
            <a:pPr eaLnBrk="1" hangingPunct="1">
              <a:lnSpc>
                <a:spcPct val="90000"/>
              </a:lnSpc>
            </a:pPr>
            <a:r>
              <a:rPr lang="cs-CZ" smtClean="0"/>
              <a:t>Vytváří odborné pracovní skupiny – koordinace pz pro OZP, 50 % osob se zdravotním postižením. </a:t>
            </a:r>
          </a:p>
        </p:txBody>
      </p:sp>
    </p:spTree>
    <p:extLst>
      <p:ext uri="{BB962C8B-B14F-4D97-AF65-F5344CB8AC3E}">
        <p14:creationId xmlns:p14="http://schemas.microsoft.com/office/powerpoint/2010/main" val="30642817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p:nvPr>
        </p:nvSpPr>
        <p:spPr/>
        <p:txBody>
          <a:bodyPr/>
          <a:lstStyle/>
          <a:p>
            <a:endParaRPr lang="cs-CZ" smtClean="0"/>
          </a:p>
        </p:txBody>
      </p:sp>
      <p:sp>
        <p:nvSpPr>
          <p:cNvPr id="39939" name="Zástupný symbol pro obsah 2"/>
          <p:cNvSpPr>
            <a:spLocks noGrp="1"/>
          </p:cNvSpPr>
          <p:nvPr>
            <p:ph idx="1"/>
          </p:nvPr>
        </p:nvSpPr>
        <p:spPr/>
        <p:txBody>
          <a:bodyPr/>
          <a:lstStyle/>
          <a:p>
            <a:endParaRPr lang="cs-CZ" smtClean="0"/>
          </a:p>
        </p:txBody>
      </p:sp>
      <p:pic>
        <p:nvPicPr>
          <p:cNvPr id="3994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1125538"/>
            <a:ext cx="7632700" cy="4751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27909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cs-CZ" smtClean="0"/>
              <a:t>Generální ředitelství ÚP</a:t>
            </a:r>
          </a:p>
        </p:txBody>
      </p:sp>
      <p:sp>
        <p:nvSpPr>
          <p:cNvPr id="40963" name="Rectangle 3"/>
          <p:cNvSpPr>
            <a:spLocks noGrp="1" noChangeArrowheads="1"/>
          </p:cNvSpPr>
          <p:nvPr>
            <p:ph type="body" idx="1"/>
          </p:nvPr>
        </p:nvSpPr>
        <p:spPr/>
        <p:txBody>
          <a:bodyPr/>
          <a:lstStyle/>
          <a:p>
            <a:pPr eaLnBrk="1" hangingPunct="1">
              <a:lnSpc>
                <a:spcPct val="90000"/>
              </a:lnSpc>
            </a:pPr>
            <a:r>
              <a:rPr lang="cs-CZ" sz="2400" smtClean="0"/>
              <a:t>Zajišťuje podklady ke zpracování koncepcí a programů SPZ, soustavně sleduje a vyhodnocuje celkovou situaci na trhu práce a přijímá opatření na ovlivnění S a D</a:t>
            </a:r>
          </a:p>
          <a:p>
            <a:pPr eaLnBrk="1" hangingPunct="1">
              <a:lnSpc>
                <a:spcPct val="90000"/>
              </a:lnSpc>
            </a:pPr>
            <a:r>
              <a:rPr lang="cs-CZ" sz="2400" smtClean="0"/>
              <a:t>Přijímá opatření na podporu a dosažení rovného zacházení s muži a ženami</a:t>
            </a:r>
          </a:p>
          <a:p>
            <a:pPr eaLnBrk="1" hangingPunct="1">
              <a:lnSpc>
                <a:spcPct val="90000"/>
              </a:lnSpc>
            </a:pPr>
            <a:r>
              <a:rPr lang="cs-CZ" sz="2400" smtClean="0"/>
              <a:t>Spolupracuje s ministerstvem na rozvíjení mezinárodních vztahů</a:t>
            </a:r>
          </a:p>
          <a:p>
            <a:pPr eaLnBrk="1" hangingPunct="1">
              <a:lnSpc>
                <a:spcPct val="90000"/>
              </a:lnSpc>
            </a:pPr>
            <a:r>
              <a:rPr lang="cs-CZ" sz="2400" smtClean="0"/>
              <a:t>Zajišťuje poskytování hmotné podpory na vytváření pracovních míst a hmotnou podporu při rekvalifikaci..</a:t>
            </a:r>
          </a:p>
          <a:p>
            <a:pPr eaLnBrk="1" hangingPunct="1">
              <a:lnSpc>
                <a:spcPct val="90000"/>
              </a:lnSpc>
            </a:pPr>
            <a:r>
              <a:rPr lang="cs-CZ" sz="2400" smtClean="0"/>
              <a:t>Vede evidenci agentur práce, uděluje a odjímá povolení</a:t>
            </a:r>
          </a:p>
          <a:p>
            <a:pPr eaLnBrk="1" hangingPunct="1">
              <a:lnSpc>
                <a:spcPct val="90000"/>
              </a:lnSpc>
            </a:pPr>
            <a:r>
              <a:rPr lang="cs-CZ" sz="2400" smtClean="0"/>
              <a:t>§8 zákona o zaměstnanosti</a:t>
            </a:r>
          </a:p>
        </p:txBody>
      </p:sp>
    </p:spTree>
    <p:extLst>
      <p:ext uri="{BB962C8B-B14F-4D97-AF65-F5344CB8AC3E}">
        <p14:creationId xmlns:p14="http://schemas.microsoft.com/office/powerpoint/2010/main" val="419119009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cs-CZ" smtClean="0"/>
              <a:t>Krajská pobočka</a:t>
            </a:r>
          </a:p>
        </p:txBody>
      </p:sp>
      <p:sp>
        <p:nvSpPr>
          <p:cNvPr id="41987" name="Rectangle 3"/>
          <p:cNvSpPr>
            <a:spLocks noGrp="1" noChangeArrowheads="1"/>
          </p:cNvSpPr>
          <p:nvPr>
            <p:ph type="body" idx="1"/>
          </p:nvPr>
        </p:nvSpPr>
        <p:spPr/>
        <p:txBody>
          <a:bodyPr/>
          <a:lstStyle/>
          <a:p>
            <a:pPr eaLnBrk="1" hangingPunct="1">
              <a:lnSpc>
                <a:spcPct val="80000"/>
              </a:lnSpc>
            </a:pPr>
            <a:r>
              <a:rPr lang="cs-CZ" sz="2000" smtClean="0"/>
              <a:t>Zpracovává koncepci vývoje zaměstnanosti ve svém obvodu, statistiky..vyhodnocuje situaci na trhu práce a přijímá opatření na ovlivnění S a D</a:t>
            </a:r>
          </a:p>
          <a:p>
            <a:pPr eaLnBrk="1" hangingPunct="1">
              <a:lnSpc>
                <a:spcPct val="80000"/>
              </a:lnSpc>
            </a:pPr>
            <a:r>
              <a:rPr lang="cs-CZ" sz="2000" smtClean="0"/>
              <a:t>Spolupracuje se správními úřady</a:t>
            </a:r>
          </a:p>
          <a:p>
            <a:pPr eaLnBrk="1" hangingPunct="1">
              <a:lnSpc>
                <a:spcPct val="80000"/>
              </a:lnSpc>
            </a:pPr>
            <a:r>
              <a:rPr lang="cs-CZ" sz="2000" smtClean="0"/>
              <a:t>Spolupracuje při vytváření mezinárodních programů</a:t>
            </a:r>
          </a:p>
          <a:p>
            <a:pPr eaLnBrk="1" hangingPunct="1">
              <a:lnSpc>
                <a:spcPct val="80000"/>
              </a:lnSpc>
            </a:pPr>
            <a:r>
              <a:rPr lang="cs-CZ" sz="2000" smtClean="0"/>
              <a:t>Přijímá opatření na podporu a dosažení rovného zacházení s muži a ženami</a:t>
            </a:r>
          </a:p>
          <a:p>
            <a:pPr eaLnBrk="1" hangingPunct="1">
              <a:lnSpc>
                <a:spcPct val="80000"/>
              </a:lnSpc>
            </a:pPr>
            <a:r>
              <a:rPr lang="cs-CZ" sz="2000" smtClean="0"/>
              <a:t>Zabezpečuje a podporuje projekty a opatření související s rozvojem lidských zdrojů</a:t>
            </a:r>
          </a:p>
          <a:p>
            <a:pPr eaLnBrk="1" hangingPunct="1">
              <a:lnSpc>
                <a:spcPct val="80000"/>
              </a:lnSpc>
            </a:pPr>
            <a:r>
              <a:rPr lang="cs-CZ" sz="2000" smtClean="0"/>
              <a:t>Zajišťuje zprostředkování zaměstnání</a:t>
            </a:r>
          </a:p>
          <a:p>
            <a:pPr eaLnBrk="1" hangingPunct="1">
              <a:lnSpc>
                <a:spcPct val="80000"/>
              </a:lnSpc>
            </a:pPr>
            <a:r>
              <a:rPr lang="cs-CZ" sz="2000" smtClean="0"/>
              <a:t>Poskytuje poradenství, informační a další služby</a:t>
            </a:r>
          </a:p>
          <a:p>
            <a:pPr eaLnBrk="1" hangingPunct="1">
              <a:lnSpc>
                <a:spcPct val="80000"/>
              </a:lnSpc>
            </a:pPr>
            <a:r>
              <a:rPr lang="cs-CZ" sz="2000" smtClean="0"/>
              <a:t>Zabezpečuje uplatňování nástrojů APZ, poskytuje příspěvky a vyplácí podporu </a:t>
            </a:r>
          </a:p>
          <a:p>
            <a:pPr eaLnBrk="1" hangingPunct="1">
              <a:lnSpc>
                <a:spcPct val="80000"/>
              </a:lnSpc>
            </a:pPr>
            <a:r>
              <a:rPr lang="cs-CZ" sz="2000" smtClean="0"/>
              <a:t>Zajišťuje vedení evidence volných pracovních míst</a:t>
            </a:r>
          </a:p>
          <a:p>
            <a:pPr eaLnBrk="1" hangingPunct="1">
              <a:lnSpc>
                <a:spcPct val="80000"/>
              </a:lnSpc>
            </a:pPr>
            <a:r>
              <a:rPr lang="cs-CZ" sz="2000" smtClean="0"/>
              <a:t>....§8 zákona o zaměstnanosti</a:t>
            </a:r>
          </a:p>
        </p:txBody>
      </p:sp>
    </p:spTree>
    <p:extLst>
      <p:ext uri="{BB962C8B-B14F-4D97-AF65-F5344CB8AC3E}">
        <p14:creationId xmlns:p14="http://schemas.microsoft.com/office/powerpoint/2010/main" val="11472922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cs-CZ" sz="4000" smtClean="0"/>
              <a:t>Zaměření politiky zaměstnanosti v roce 2011</a:t>
            </a:r>
          </a:p>
        </p:txBody>
      </p:sp>
      <p:sp>
        <p:nvSpPr>
          <p:cNvPr id="43011" name="Rectangle 3"/>
          <p:cNvSpPr>
            <a:spLocks noGrp="1" noChangeArrowheads="1"/>
          </p:cNvSpPr>
          <p:nvPr>
            <p:ph type="body" idx="1"/>
          </p:nvPr>
        </p:nvSpPr>
        <p:spPr/>
        <p:txBody>
          <a:bodyPr/>
          <a:lstStyle/>
          <a:p>
            <a:pPr eaLnBrk="1" hangingPunct="1">
              <a:lnSpc>
                <a:spcPct val="90000"/>
              </a:lnSpc>
            </a:pPr>
            <a:r>
              <a:rPr lang="cs-CZ" sz="2000" dirty="0" smtClean="0"/>
              <a:t>Strategie „Evropa 2020“ + v návaznosti usnesení vlády ČR č. 434¨: dosáhnout  zvýšení celkové míry zaměstnanosti  ve věkové skupině  20 </a:t>
            </a:r>
            <a:r>
              <a:rPr lang="cs-CZ" sz="2000" dirty="0" smtClean="0"/>
              <a:t>- 64 </a:t>
            </a:r>
            <a:r>
              <a:rPr lang="cs-CZ" sz="2000" dirty="0" smtClean="0"/>
              <a:t>let na 75%</a:t>
            </a:r>
          </a:p>
          <a:p>
            <a:pPr eaLnBrk="1" hangingPunct="1">
              <a:lnSpc>
                <a:spcPct val="90000"/>
              </a:lnSpc>
            </a:pPr>
            <a:r>
              <a:rPr lang="cs-CZ" sz="2000" dirty="0" smtClean="0"/>
              <a:t>Ovlivnění celosvětovou finanční a ekonomické krizí: nové programy: „Vzdělávejte se pro růst“, „Vzdělávejte se pro růst – rekvalifikace“</a:t>
            </a:r>
          </a:p>
          <a:p>
            <a:pPr eaLnBrk="1" hangingPunct="1">
              <a:lnSpc>
                <a:spcPct val="90000"/>
              </a:lnSpc>
            </a:pPr>
            <a:r>
              <a:rPr lang="cs-CZ" sz="2000" dirty="0" smtClean="0"/>
              <a:t>Od 1.4.2011 účinnost zákona č. 73/2011 Sb. , o Úřadu práce ČR: ze 77 úřadů  jeden Úřad práce s generálním ředitelstvím v Praze + krajské pobočky + kontaktní pracoviště</a:t>
            </a:r>
          </a:p>
          <a:p>
            <a:pPr eaLnBrk="1" hangingPunct="1">
              <a:lnSpc>
                <a:spcPct val="90000"/>
              </a:lnSpc>
            </a:pPr>
            <a:r>
              <a:rPr lang="cs-CZ" sz="2000" dirty="0" smtClean="0"/>
              <a:t>Programy realizace APZ na rok 2011 – podpora osob, kteří byly v evidenci déle jak 5 měsíců</a:t>
            </a:r>
          </a:p>
          <a:p>
            <a:pPr eaLnBrk="1" hangingPunct="1">
              <a:lnSpc>
                <a:spcPct val="90000"/>
              </a:lnSpc>
            </a:pPr>
            <a:r>
              <a:rPr lang="cs-CZ" sz="2000" dirty="0" smtClean="0"/>
              <a:t>Podpora zaměstnavatelů formou investičních pobídek</a:t>
            </a:r>
          </a:p>
          <a:p>
            <a:pPr eaLnBrk="1" hangingPunct="1">
              <a:lnSpc>
                <a:spcPct val="90000"/>
              </a:lnSpc>
            </a:pPr>
            <a:r>
              <a:rPr lang="cs-CZ" sz="2000" dirty="0" smtClean="0"/>
              <a:t>Příspěvek na podporu osob se zdravotním postižením </a:t>
            </a:r>
          </a:p>
        </p:txBody>
      </p:sp>
    </p:spTree>
    <p:extLst>
      <p:ext uri="{BB962C8B-B14F-4D97-AF65-F5344CB8AC3E}">
        <p14:creationId xmlns:p14="http://schemas.microsoft.com/office/powerpoint/2010/main" val="34375137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smtClean="0"/>
              <a:t>Zákoník práce </a:t>
            </a:r>
          </a:p>
        </p:txBody>
      </p:sp>
      <p:sp>
        <p:nvSpPr>
          <p:cNvPr id="7171" name="Rectangle 3"/>
          <p:cNvSpPr>
            <a:spLocks noGrp="1" noChangeArrowheads="1"/>
          </p:cNvSpPr>
          <p:nvPr>
            <p:ph type="body" idx="1"/>
          </p:nvPr>
        </p:nvSpPr>
        <p:spPr/>
        <p:txBody>
          <a:bodyPr/>
          <a:lstStyle/>
          <a:p>
            <a:pPr eaLnBrk="1" hangingPunct="1">
              <a:lnSpc>
                <a:spcPct val="80000"/>
              </a:lnSpc>
            </a:pPr>
            <a:r>
              <a:rPr lang="cs-CZ" smtClean="0"/>
              <a:t>14 částí, 396 § </a:t>
            </a:r>
          </a:p>
          <a:p>
            <a:pPr eaLnBrk="1" hangingPunct="1">
              <a:lnSpc>
                <a:spcPct val="80000"/>
              </a:lnSpc>
            </a:pPr>
            <a:r>
              <a:rPr lang="cs-CZ" smtClean="0"/>
              <a:t>2. Pracovní poměr</a:t>
            </a:r>
          </a:p>
          <a:p>
            <a:pPr eaLnBrk="1" hangingPunct="1">
              <a:lnSpc>
                <a:spcPct val="80000"/>
              </a:lnSpc>
            </a:pPr>
            <a:r>
              <a:rPr lang="cs-CZ" smtClean="0"/>
              <a:t>3. dohody o pracích konaných mimo pracovní poměr</a:t>
            </a:r>
          </a:p>
          <a:p>
            <a:pPr eaLnBrk="1" hangingPunct="1">
              <a:lnSpc>
                <a:spcPct val="80000"/>
              </a:lnSpc>
            </a:pPr>
            <a:r>
              <a:rPr lang="cs-CZ" smtClean="0"/>
              <a:t>4. pracovní doba a doba odpočinku </a:t>
            </a:r>
          </a:p>
          <a:p>
            <a:pPr eaLnBrk="1" hangingPunct="1">
              <a:lnSpc>
                <a:spcPct val="80000"/>
              </a:lnSpc>
            </a:pPr>
            <a:r>
              <a:rPr lang="cs-CZ" smtClean="0">
                <a:solidFill>
                  <a:srgbClr val="C00000"/>
                </a:solidFill>
              </a:rPr>
              <a:t>6. odměňování za práci, odměna za pracovní pohotovost a srážky z příjmů z pracovněprávního vztahu</a:t>
            </a:r>
          </a:p>
          <a:p>
            <a:pPr eaLnBrk="1" hangingPunct="1">
              <a:lnSpc>
                <a:spcPct val="80000"/>
              </a:lnSpc>
            </a:pPr>
            <a:r>
              <a:rPr lang="cs-CZ" smtClean="0"/>
              <a:t>10. péče o zaměstnance </a:t>
            </a:r>
          </a:p>
          <a:p>
            <a:pPr eaLnBrk="1" hangingPunct="1">
              <a:lnSpc>
                <a:spcPct val="80000"/>
              </a:lnSpc>
            </a:pPr>
            <a:r>
              <a:rPr lang="cs-CZ" smtClean="0"/>
              <a:t>11. náhrada škody</a:t>
            </a:r>
          </a:p>
          <a:p>
            <a:pPr eaLnBrk="1" hangingPunct="1">
              <a:lnSpc>
                <a:spcPct val="80000"/>
              </a:lnSpc>
              <a:buFontTx/>
              <a:buNone/>
            </a:pPr>
            <a:endParaRPr lang="cs-CZ" smtClean="0">
              <a:solidFill>
                <a:srgbClr val="FF0000"/>
              </a:solidFill>
            </a:endParaRPr>
          </a:p>
        </p:txBody>
      </p:sp>
    </p:spTree>
    <p:extLst>
      <p:ext uri="{BB962C8B-B14F-4D97-AF65-F5344CB8AC3E}">
        <p14:creationId xmlns:p14="http://schemas.microsoft.com/office/powerpoint/2010/main" val="109323372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Nadpis 1"/>
          <p:cNvSpPr>
            <a:spLocks noGrp="1"/>
          </p:cNvSpPr>
          <p:nvPr>
            <p:ph type="title"/>
          </p:nvPr>
        </p:nvSpPr>
        <p:spPr/>
        <p:txBody>
          <a:bodyPr/>
          <a:lstStyle/>
          <a:p>
            <a:endParaRPr lang="cs-CZ" smtClean="0"/>
          </a:p>
        </p:txBody>
      </p:sp>
      <p:pic>
        <p:nvPicPr>
          <p:cNvPr id="4403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549275"/>
            <a:ext cx="8445500" cy="597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42156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4"/>
          <p:cNvSpPr>
            <a:spLocks noGrp="1" noChangeArrowheads="1"/>
          </p:cNvSpPr>
          <p:nvPr>
            <p:ph type="ctrTitle"/>
          </p:nvPr>
        </p:nvSpPr>
        <p:spPr/>
        <p:txBody>
          <a:bodyPr/>
          <a:lstStyle/>
          <a:p>
            <a:pPr eaLnBrk="1" hangingPunct="1"/>
            <a:r>
              <a:rPr lang="cs-CZ" smtClean="0"/>
              <a:t>Děkuji za pozornost </a:t>
            </a:r>
            <a:r>
              <a:rPr lang="cs-CZ" smtClean="0">
                <a:sym typeface="Wingdings" pitchFamily="2" charset="2"/>
              </a:rPr>
              <a:t></a:t>
            </a:r>
            <a:endParaRPr lang="cs-CZ" smtClean="0"/>
          </a:p>
        </p:txBody>
      </p:sp>
    </p:spTree>
    <p:extLst>
      <p:ext uri="{BB962C8B-B14F-4D97-AF65-F5344CB8AC3E}">
        <p14:creationId xmlns:p14="http://schemas.microsoft.com/office/powerpoint/2010/main" val="2276738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sz="4000" smtClean="0"/>
              <a:t>Listina základních lidských práv a svobod</a:t>
            </a:r>
          </a:p>
        </p:txBody>
      </p:sp>
      <p:sp>
        <p:nvSpPr>
          <p:cNvPr id="8195" name="Rectangle 3"/>
          <p:cNvSpPr>
            <a:spLocks noGrp="1" noChangeArrowheads="1"/>
          </p:cNvSpPr>
          <p:nvPr>
            <p:ph type="body" idx="1"/>
          </p:nvPr>
        </p:nvSpPr>
        <p:spPr/>
        <p:txBody>
          <a:bodyPr/>
          <a:lstStyle/>
          <a:p>
            <a:pPr eaLnBrk="1" hangingPunct="1">
              <a:lnSpc>
                <a:spcPct val="80000"/>
              </a:lnSpc>
            </a:pPr>
            <a:r>
              <a:rPr lang="cs-CZ" sz="2000" smtClean="0"/>
              <a:t>Zákaz diskriminace</a:t>
            </a:r>
            <a:r>
              <a:rPr lang="en-US" sz="2000" smtClean="0"/>
              <a:t>;</a:t>
            </a:r>
            <a:endParaRPr lang="cs-CZ" sz="2000" smtClean="0"/>
          </a:p>
          <a:p>
            <a:pPr eaLnBrk="1" hangingPunct="1">
              <a:lnSpc>
                <a:spcPct val="80000"/>
              </a:lnSpc>
            </a:pPr>
            <a:r>
              <a:rPr lang="cs-CZ" sz="2000" i="1" smtClean="0"/>
              <a:t>„Svoboda volby povolání a přípravu k němu, stejně tak právo podnikat a provozovat jinou hospodářskou činnost“</a:t>
            </a:r>
            <a:r>
              <a:rPr lang="cs-CZ" sz="2000" smtClean="0"/>
              <a:t> (čl. 26);</a:t>
            </a:r>
          </a:p>
          <a:p>
            <a:pPr eaLnBrk="1" hangingPunct="1">
              <a:lnSpc>
                <a:spcPct val="80000"/>
              </a:lnSpc>
            </a:pPr>
            <a:r>
              <a:rPr lang="cs-CZ" sz="2000" smtClean="0"/>
              <a:t>Právo na hmotné zabezpečení – </a:t>
            </a:r>
            <a:r>
              <a:rPr lang="cs-CZ" sz="2000" i="1" smtClean="0"/>
              <a:t>„Každý má právo získat prostředky pro své životní potřeby prací. Občany, kteří toto právo nemohou bez své viny vykonávat, stát v přiměřeném rozsahu hmotně zajišťuje; podmínky stanoví zákon“;</a:t>
            </a:r>
            <a:endParaRPr lang="cs-CZ" sz="2000" smtClean="0"/>
          </a:p>
          <a:p>
            <a:pPr eaLnBrk="1" hangingPunct="1">
              <a:lnSpc>
                <a:spcPct val="80000"/>
              </a:lnSpc>
            </a:pPr>
            <a:r>
              <a:rPr lang="cs-CZ" sz="2000" smtClean="0"/>
              <a:t>Umožnění vzniku odborových svazů – </a:t>
            </a:r>
            <a:r>
              <a:rPr lang="cs-CZ" sz="2000" i="1" smtClean="0"/>
              <a:t>„Každý má právo svobodně se sdružovat s jinými na ochranu svých hospodářských a sociálních zájmů“</a:t>
            </a:r>
            <a:r>
              <a:rPr lang="cs-CZ" sz="2000" smtClean="0"/>
              <a:t> (čl. 27);</a:t>
            </a:r>
          </a:p>
          <a:p>
            <a:pPr eaLnBrk="1" hangingPunct="1">
              <a:lnSpc>
                <a:spcPct val="80000"/>
              </a:lnSpc>
            </a:pPr>
            <a:r>
              <a:rPr lang="cs-CZ" sz="2000" smtClean="0"/>
              <a:t>Nárok na spravedlivou odměnu za práci – </a:t>
            </a:r>
            <a:r>
              <a:rPr lang="cs-CZ" sz="2000" i="1" smtClean="0"/>
              <a:t>„Zaměstnanci mají právo na spravedlivou odměnu za práci a na uspokojivé pracovní podmínky. Podrobnosti stanoví zákon.“</a:t>
            </a:r>
            <a:r>
              <a:rPr lang="cs-CZ" sz="2000" smtClean="0"/>
              <a:t> ;</a:t>
            </a:r>
          </a:p>
          <a:p>
            <a:pPr eaLnBrk="1" hangingPunct="1">
              <a:lnSpc>
                <a:spcPct val="80000"/>
              </a:lnSpc>
            </a:pPr>
            <a:r>
              <a:rPr lang="cs-CZ" sz="2000" smtClean="0"/>
              <a:t>Právo na zvýšenou péči pro osoby ohrožené  (ženy, mladiství, osoby zdravotně postižené) – čl. 29;</a:t>
            </a:r>
          </a:p>
          <a:p>
            <a:pPr eaLnBrk="1" hangingPunct="1">
              <a:lnSpc>
                <a:spcPct val="80000"/>
              </a:lnSpc>
            </a:pPr>
            <a:r>
              <a:rPr lang="cs-CZ" sz="2000" smtClean="0"/>
              <a:t>Právo na ochranu zdraví, atd.</a:t>
            </a:r>
          </a:p>
          <a:p>
            <a:pPr eaLnBrk="1" hangingPunct="1">
              <a:lnSpc>
                <a:spcPct val="80000"/>
              </a:lnSpc>
            </a:pPr>
            <a:endParaRPr lang="cs-CZ" sz="2000" smtClean="0"/>
          </a:p>
        </p:txBody>
      </p:sp>
    </p:spTree>
    <p:extLst>
      <p:ext uri="{BB962C8B-B14F-4D97-AF65-F5344CB8AC3E}">
        <p14:creationId xmlns:p14="http://schemas.microsoft.com/office/powerpoint/2010/main" val="40074492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sz="4000" smtClean="0"/>
              <a:t>Právo na zaměstnání </a:t>
            </a:r>
            <a:br>
              <a:rPr lang="cs-CZ" sz="4000" smtClean="0"/>
            </a:br>
            <a:r>
              <a:rPr lang="cs-CZ" sz="4000" smtClean="0"/>
              <a:t>(zákon o zaměstnanosti)</a:t>
            </a:r>
          </a:p>
        </p:txBody>
      </p:sp>
      <p:sp>
        <p:nvSpPr>
          <p:cNvPr id="9219" name="Rectangle 3"/>
          <p:cNvSpPr>
            <a:spLocks noGrp="1" noChangeArrowheads="1"/>
          </p:cNvSpPr>
          <p:nvPr>
            <p:ph type="body" idx="1"/>
          </p:nvPr>
        </p:nvSpPr>
        <p:spPr/>
        <p:txBody>
          <a:bodyPr/>
          <a:lstStyle/>
          <a:p>
            <a:pPr eaLnBrk="1" hangingPunct="1">
              <a:lnSpc>
                <a:spcPct val="80000"/>
              </a:lnSpc>
            </a:pPr>
            <a:r>
              <a:rPr lang="cs-CZ" sz="1800" dirty="0" smtClean="0"/>
              <a:t>Právem na zaměstnání je právo fyzické osoby, která chce a může pracovat a o práci se uchází, na zaměstnání v pracovněprávním vztahu (dále jen "zaměstnání"), na zprostředkování zaměstnání a na poskytnutí dalších služeb za podmínek stanovených zákonem.</a:t>
            </a:r>
          </a:p>
          <a:p>
            <a:pPr eaLnBrk="1" hangingPunct="1">
              <a:lnSpc>
                <a:spcPct val="80000"/>
              </a:lnSpc>
            </a:pPr>
            <a:endParaRPr lang="cs-CZ" sz="1800" dirty="0" smtClean="0"/>
          </a:p>
          <a:p>
            <a:pPr eaLnBrk="1" hangingPunct="1">
              <a:lnSpc>
                <a:spcPct val="80000"/>
              </a:lnSpc>
            </a:pPr>
            <a:r>
              <a:rPr lang="cs-CZ" sz="1800" dirty="0" smtClean="0"/>
              <a:t>Fyzická osoba má právo si sama svobodně zvolit a zabezpečit zaměstnání a vykonávat je na celém území České republiky, nebo si může zabezpečit zaměstnání v zahraničí.</a:t>
            </a:r>
          </a:p>
          <a:p>
            <a:pPr eaLnBrk="1" hangingPunct="1">
              <a:lnSpc>
                <a:spcPct val="80000"/>
              </a:lnSpc>
            </a:pPr>
            <a:endParaRPr lang="cs-CZ" sz="1800" dirty="0" smtClean="0"/>
          </a:p>
          <a:p>
            <a:pPr eaLnBrk="1" hangingPunct="1">
              <a:lnSpc>
                <a:spcPct val="80000"/>
              </a:lnSpc>
            </a:pPr>
            <a:r>
              <a:rPr lang="cs-CZ" sz="1800" dirty="0" smtClean="0"/>
              <a:t>Účastníkům právních vztahů vznikajících podle tohoto zákona je zakázáno činit nabídky zaměstnání, které</a:t>
            </a:r>
          </a:p>
          <a:p>
            <a:pPr eaLnBrk="1" hangingPunct="1">
              <a:lnSpc>
                <a:spcPct val="80000"/>
              </a:lnSpc>
              <a:buFontTx/>
              <a:buNone/>
            </a:pPr>
            <a:r>
              <a:rPr lang="cs-CZ" sz="1800" dirty="0" smtClean="0"/>
              <a:t>a)  mají diskriminační charakter,</a:t>
            </a:r>
          </a:p>
          <a:p>
            <a:pPr eaLnBrk="1" hangingPunct="1">
              <a:lnSpc>
                <a:spcPct val="80000"/>
              </a:lnSpc>
              <a:buFontTx/>
              <a:buNone/>
            </a:pPr>
            <a:r>
              <a:rPr lang="cs-CZ" sz="1800" dirty="0" smtClean="0"/>
              <a:t>b)  nejsou v souladu s pracovněprávními nebo služebními předpisy, nebo</a:t>
            </a:r>
          </a:p>
          <a:p>
            <a:pPr eaLnBrk="1" hangingPunct="1">
              <a:lnSpc>
                <a:spcPct val="80000"/>
              </a:lnSpc>
              <a:buFontTx/>
              <a:buNone/>
            </a:pPr>
            <a:r>
              <a:rPr lang="cs-CZ" sz="1800" dirty="0" smtClean="0"/>
              <a:t>c)  odporují dobrým mravům.</a:t>
            </a:r>
          </a:p>
          <a:p>
            <a:pPr eaLnBrk="1" hangingPunct="1">
              <a:lnSpc>
                <a:spcPct val="80000"/>
              </a:lnSpc>
            </a:pPr>
            <a:r>
              <a:rPr lang="cs-CZ" sz="1800" dirty="0" smtClean="0"/>
              <a:t>Zaměstnavatel nesmí při výběru zaměstnanců vyžadovat informace týkající se národnosti…. Na žádost uchazeče o zaměstnání je zaměstnavatel povinen prokázat potřebnost požadovaného osobního údaje. Hlediska pro výběr zaměstnanců musí zaručovat rovné příležitosti všem fyzickým osobám ucházejícím se o zaměstnání. </a:t>
            </a:r>
          </a:p>
        </p:txBody>
      </p:sp>
    </p:spTree>
    <p:extLst>
      <p:ext uri="{BB962C8B-B14F-4D97-AF65-F5344CB8AC3E}">
        <p14:creationId xmlns:p14="http://schemas.microsoft.com/office/powerpoint/2010/main" val="27705110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cs-CZ" sz="4000" smtClean="0">
                <a:solidFill>
                  <a:srgbClr val="FF0000"/>
                </a:solidFill>
              </a:rPr>
              <a:t>Právo na spravedlivou odměnu</a:t>
            </a:r>
            <a:br>
              <a:rPr lang="cs-CZ" sz="4000" smtClean="0">
                <a:solidFill>
                  <a:srgbClr val="FF0000"/>
                </a:solidFill>
              </a:rPr>
            </a:br>
            <a:r>
              <a:rPr lang="cs-CZ" sz="4000" smtClean="0"/>
              <a:t>Plat x Mzda</a:t>
            </a:r>
          </a:p>
        </p:txBody>
      </p:sp>
      <p:sp>
        <p:nvSpPr>
          <p:cNvPr id="10243" name="Rectangle 3"/>
          <p:cNvSpPr>
            <a:spLocks noGrp="1" noChangeArrowheads="1"/>
          </p:cNvSpPr>
          <p:nvPr>
            <p:ph type="body" idx="1"/>
          </p:nvPr>
        </p:nvSpPr>
        <p:spPr/>
        <p:txBody>
          <a:bodyPr/>
          <a:lstStyle/>
          <a:p>
            <a:pPr eaLnBrk="1" hangingPunct="1"/>
            <a:r>
              <a:rPr lang="cs-CZ" smtClean="0"/>
              <a:t>Mzda je peněžité plnění a plnění nepeněžité hodnoty (naturální mzda) poskytované zaměstnavatelem zaměstnanci za práci, není-li stanoveno jinak</a:t>
            </a:r>
          </a:p>
          <a:p>
            <a:pPr eaLnBrk="1" hangingPunct="1"/>
            <a:r>
              <a:rPr lang="cs-CZ" smtClean="0"/>
              <a:t>Plat je peněžité plnění poskytované za práci zaměstnavatelem, kterým je: </a:t>
            </a:r>
          </a:p>
        </p:txBody>
      </p:sp>
    </p:spTree>
    <p:extLst>
      <p:ext uri="{BB962C8B-B14F-4D97-AF65-F5344CB8AC3E}">
        <p14:creationId xmlns:p14="http://schemas.microsoft.com/office/powerpoint/2010/main" val="35668656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a:xfrm>
            <a:off x="395288" y="476250"/>
            <a:ext cx="8229600" cy="4525963"/>
          </a:xfrm>
        </p:spPr>
        <p:txBody>
          <a:bodyPr/>
          <a:lstStyle/>
          <a:p>
            <a:pPr eaLnBrk="1" hangingPunct="1">
              <a:lnSpc>
                <a:spcPct val="80000"/>
              </a:lnSpc>
            </a:pPr>
            <a:r>
              <a:rPr lang="cs-CZ" dirty="0" smtClean="0"/>
              <a:t>Stát</a:t>
            </a:r>
          </a:p>
          <a:p>
            <a:pPr eaLnBrk="1" hangingPunct="1">
              <a:lnSpc>
                <a:spcPct val="80000"/>
              </a:lnSpc>
            </a:pPr>
            <a:r>
              <a:rPr lang="cs-CZ" dirty="0" smtClean="0"/>
              <a:t>ÚSC</a:t>
            </a:r>
          </a:p>
          <a:p>
            <a:pPr eaLnBrk="1" hangingPunct="1">
              <a:lnSpc>
                <a:spcPct val="80000"/>
              </a:lnSpc>
            </a:pPr>
            <a:r>
              <a:rPr lang="cs-CZ" dirty="0" smtClean="0"/>
              <a:t>Státní fond</a:t>
            </a:r>
          </a:p>
          <a:p>
            <a:pPr eaLnBrk="1" hangingPunct="1">
              <a:lnSpc>
                <a:spcPct val="80000"/>
              </a:lnSpc>
            </a:pPr>
            <a:r>
              <a:rPr lang="cs-CZ" dirty="0" smtClean="0"/>
              <a:t>Příspěvková organizace, jejíž náklady na platy a odměny za </a:t>
            </a:r>
            <a:r>
              <a:rPr lang="cs-CZ" smtClean="0"/>
              <a:t>pracovní </a:t>
            </a:r>
            <a:r>
              <a:rPr lang="cs-CZ" smtClean="0"/>
              <a:t>pohotovost </a:t>
            </a:r>
            <a:r>
              <a:rPr lang="cs-CZ" smtClean="0"/>
              <a:t>jsou plně zabezpečovány z příspěvku na provoz poskytovaného z rozpočtu zřizovatele nebo z úhrad podle zvláštních předpisů</a:t>
            </a:r>
          </a:p>
          <a:p>
            <a:pPr eaLnBrk="1" hangingPunct="1">
              <a:lnSpc>
                <a:spcPct val="80000"/>
              </a:lnSpc>
            </a:pPr>
            <a:r>
              <a:rPr lang="cs-CZ" dirty="0" smtClean="0"/>
              <a:t>Školská právnická osoba zřízena MŠMT, krajem, obcí nebo DSO podle školského zákona</a:t>
            </a:r>
          </a:p>
          <a:p>
            <a:pPr eaLnBrk="1" hangingPunct="1">
              <a:lnSpc>
                <a:spcPct val="80000"/>
              </a:lnSpc>
            </a:pPr>
            <a:r>
              <a:rPr lang="cs-CZ" dirty="0" smtClean="0"/>
              <a:t>Veřejné neziskové ústavní zdravotnické zařízení </a:t>
            </a:r>
          </a:p>
        </p:txBody>
      </p:sp>
    </p:spTree>
    <p:extLst>
      <p:ext uri="{BB962C8B-B14F-4D97-AF65-F5344CB8AC3E}">
        <p14:creationId xmlns:p14="http://schemas.microsoft.com/office/powerpoint/2010/main" val="2716212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cs-CZ" smtClean="0"/>
              <a:t>Minimální mzda</a:t>
            </a:r>
          </a:p>
        </p:txBody>
      </p:sp>
      <p:sp>
        <p:nvSpPr>
          <p:cNvPr id="12291" name="Rectangle 5"/>
          <p:cNvSpPr>
            <a:spLocks noGrp="1" noChangeArrowheads="1"/>
          </p:cNvSpPr>
          <p:nvPr>
            <p:ph type="body" idx="1"/>
          </p:nvPr>
        </p:nvSpPr>
        <p:spPr/>
        <p:txBody>
          <a:bodyPr/>
          <a:lstStyle/>
          <a:p>
            <a:pPr eaLnBrk="1" hangingPunct="1">
              <a:lnSpc>
                <a:spcPct val="80000"/>
              </a:lnSpc>
            </a:pPr>
            <a:r>
              <a:rPr lang="cs-CZ" sz="2800" i="1" smtClean="0"/>
              <a:t>je nejnižší přípustná výše odměny za práci v pracovněprávním vztahu. Mzda, plat nebo odměna nesmí být nižší než minimální mzda. (nezahrnuje se sem mzda ani plat za práci přesčas, příplatek za práci ve svátek, za noční práci, za práci ve ztíženém pracovním prostředí a za práci v sobotu a v neděli) </a:t>
            </a:r>
            <a:r>
              <a:rPr lang="cs-CZ" sz="2800" smtClean="0"/>
              <a:t>(§ 111, zákoník práce). Výši minimální mzdy stanoví vláda svým nařízením. </a:t>
            </a:r>
            <a:endParaRPr lang="cs-CZ" sz="2800" i="1" smtClean="0"/>
          </a:p>
          <a:p>
            <a:pPr eaLnBrk="1" hangingPunct="1">
              <a:lnSpc>
                <a:spcPct val="80000"/>
              </a:lnSpc>
            </a:pPr>
            <a:r>
              <a:rPr lang="cs-CZ" sz="2800" i="1" smtClean="0"/>
              <a:t>Základní sazba minimální mzdy pro stanovenou týdenní pracovní dobu 40 hodin činí 8 000 Kč za měsíc nebo 48,10 Kč za hodinu</a:t>
            </a:r>
            <a:r>
              <a:rPr lang="cs-CZ" sz="2800" smtClean="0"/>
              <a:t> </a:t>
            </a:r>
          </a:p>
        </p:txBody>
      </p:sp>
    </p:spTree>
    <p:extLst>
      <p:ext uri="{BB962C8B-B14F-4D97-AF65-F5344CB8AC3E}">
        <p14:creationId xmlns:p14="http://schemas.microsoft.com/office/powerpoint/2010/main" val="3104799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2266</Words>
  <Application>Microsoft Office PowerPoint</Application>
  <PresentationFormat>Předvádění na obrazovce (4:3)</PresentationFormat>
  <Paragraphs>278</Paragraphs>
  <Slides>41</Slides>
  <Notes>7</Notes>
  <HiddenSlides>0</HiddenSlides>
  <MMClips>0</MMClips>
  <ScaleCrop>false</ScaleCrop>
  <HeadingPairs>
    <vt:vector size="4" baseType="variant">
      <vt:variant>
        <vt:lpstr>Motiv</vt:lpstr>
      </vt:variant>
      <vt:variant>
        <vt:i4>1</vt:i4>
      </vt:variant>
      <vt:variant>
        <vt:lpstr>Nadpisy snímků</vt:lpstr>
      </vt:variant>
      <vt:variant>
        <vt:i4>41</vt:i4>
      </vt:variant>
    </vt:vector>
  </HeadingPairs>
  <TitlesOfParts>
    <vt:vector size="42" baseType="lpstr">
      <vt:lpstr>Výchozí návrh</vt:lpstr>
      <vt:lpstr>Politika zaměstnanosti  legislativní úprava,  pasivní politika zaměstnanosti </vt:lpstr>
      <vt:lpstr>Legislativní úpravy</vt:lpstr>
      <vt:lpstr>Zákon o zaměstnanosti 435/2004</vt:lpstr>
      <vt:lpstr>Zákoník práce </vt:lpstr>
      <vt:lpstr>Listina základních lidských práv a svobod</vt:lpstr>
      <vt:lpstr>Právo na zaměstnání  (zákon o zaměstnanosti)</vt:lpstr>
      <vt:lpstr>Právo na spravedlivou odměnu Plat x Mzda</vt:lpstr>
      <vt:lpstr>Prezentace aplikace PowerPoint</vt:lpstr>
      <vt:lpstr>Minimální mzda</vt:lpstr>
      <vt:lpstr>Snížená minimální (hrubá) mzda</vt:lpstr>
      <vt:lpstr>Zaručená mzda</vt:lpstr>
      <vt:lpstr>Platové poměry veřejných zaměstnanců</vt:lpstr>
      <vt:lpstr>Stupnice platových tarifů podle platových tříd a platových stupňů pro zaměstnance uvedené v § 5 odst. 5, (v Kč měsíčně) </vt:lpstr>
      <vt:lpstr>Historie minimální mzdy</vt:lpstr>
      <vt:lpstr>Vývoj minimální mzdy</vt:lpstr>
      <vt:lpstr>Dopad MM na zaměstnanost</vt:lpstr>
      <vt:lpstr>Dopady minimální mzdy - studie</vt:lpstr>
      <vt:lpstr>Empirické výzkumy</vt:lpstr>
      <vt:lpstr>Právo na hmotné zabezpečení  podpora v nezaměstnanosti</vt:lpstr>
      <vt:lpstr>Nárok na podporu při rekvalifikaci</vt:lpstr>
      <vt:lpstr>Délka a výše podpory v nezaměstnanosti</vt:lpstr>
      <vt:lpstr>Výše podpory</vt:lpstr>
      <vt:lpstr>Zprostředkování zaměstnání </vt:lpstr>
      <vt:lpstr>Uchazeč a zájemce o zaměstnání</vt:lpstr>
      <vt:lpstr>Zájemce o zaměstnání </vt:lpstr>
      <vt:lpstr>Vhodné zaměstnání</vt:lpstr>
      <vt:lpstr>Zvýšená péče při zprostředkování zaměstnání</vt:lpstr>
      <vt:lpstr>Prezentace aplikace PowerPoint</vt:lpstr>
      <vt:lpstr>Prezentace aplikace PowerPoint</vt:lpstr>
      <vt:lpstr>Politika zaměstnanosti</vt:lpstr>
      <vt:lpstr>Institucionální rámec</vt:lpstr>
      <vt:lpstr>MPSV</vt:lpstr>
      <vt:lpstr>Národní soustava povolání</vt:lpstr>
      <vt:lpstr>Příklad</vt:lpstr>
      <vt:lpstr>Úřad práce</vt:lpstr>
      <vt:lpstr>Prezentace aplikace PowerPoint</vt:lpstr>
      <vt:lpstr>Generální ředitelství ÚP</vt:lpstr>
      <vt:lpstr>Krajská pobočka</vt:lpstr>
      <vt:lpstr>Zaměření politiky zaměstnanosti v roce 2011</vt:lpstr>
      <vt:lpstr>Prezentace aplikace PowerPoint</vt:lpstr>
      <vt:lpstr>Děkuji za pozornost </vt:lpstr>
    </vt:vector>
  </TitlesOfParts>
  <Company>Ekonomicko-správní fakulta Masarykovy univerzity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Politika zaměstnanosti  legislativní úprava,  pasivní politika zaměstnanosti </dc:title>
  <dc:creator>Wildmannova Mirka</dc:creator>
  <cp:lastModifiedBy>Wildmannova Mirka</cp:lastModifiedBy>
  <cp:revision>2</cp:revision>
  <dcterms:created xsi:type="dcterms:W3CDTF">2012-11-05T09:37:34Z</dcterms:created>
  <dcterms:modified xsi:type="dcterms:W3CDTF">2012-11-05T10:57:34Z</dcterms:modified>
</cp:coreProperties>
</file>