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5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6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7.xml" ContentType="application/vnd.openxmlformats-officedocument.theme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theme/theme8.xml" ContentType="application/vnd.openxmlformats-officedocument.theme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5" r:id="rId3"/>
    <p:sldMasterId id="2147483689" r:id="rId4"/>
    <p:sldMasterId id="2147483703" r:id="rId5"/>
    <p:sldMasterId id="2147483759" r:id="rId6"/>
    <p:sldMasterId id="2147483773" r:id="rId7"/>
    <p:sldMasterId id="2147483815" r:id="rId8"/>
    <p:sldMasterId id="2147483829" r:id="rId9"/>
  </p:sldMasterIdLst>
  <p:handoutMasterIdLst>
    <p:handoutMasterId r:id="rId35"/>
  </p:handoutMasterIdLst>
  <p:sldIdLst>
    <p:sldId id="256" r:id="rId10"/>
    <p:sldId id="259" r:id="rId11"/>
    <p:sldId id="260" r:id="rId12"/>
    <p:sldId id="258" r:id="rId13"/>
    <p:sldId id="261" r:id="rId14"/>
    <p:sldId id="263" r:id="rId15"/>
    <p:sldId id="285" r:id="rId16"/>
    <p:sldId id="277" r:id="rId17"/>
    <p:sldId id="280" r:id="rId18"/>
    <p:sldId id="281" r:id="rId19"/>
    <p:sldId id="282" r:id="rId20"/>
    <p:sldId id="283" r:id="rId21"/>
    <p:sldId id="284" r:id="rId22"/>
    <p:sldId id="287" r:id="rId23"/>
    <p:sldId id="288" r:id="rId24"/>
    <p:sldId id="289" r:id="rId25"/>
    <p:sldId id="290" r:id="rId26"/>
    <p:sldId id="265" r:id="rId27"/>
    <p:sldId id="266" r:id="rId28"/>
    <p:sldId id="267" r:id="rId29"/>
    <p:sldId id="268" r:id="rId30"/>
    <p:sldId id="272" r:id="rId31"/>
    <p:sldId id="273" r:id="rId32"/>
    <p:sldId id="276" r:id="rId33"/>
    <p:sldId id="286" r:id="rId34"/>
  </p:sldIdLst>
  <p:sldSz cx="9144000" cy="6858000" type="screen4x3"/>
  <p:notesSz cx="666273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List_aplikace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/>
              <a:t>Graf 1  Zaměstnaní, nezaměstnaní (absolutně) </a:t>
            </a:r>
          </a:p>
        </c:rich>
      </c:tx>
      <c:layout>
        <c:manualLayout>
          <c:xMode val="edge"/>
          <c:yMode val="edge"/>
          <c:x val="0.27503784000094156"/>
          <c:y val="2.904564315352697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210778696601002"/>
          <c:y val="0.15975103734439833"/>
          <c:w val="0.78923882024071057"/>
          <c:h val="0.52697095435684649"/>
        </c:manualLayout>
      </c:layout>
      <c:lineChart>
        <c:grouping val="standard"/>
        <c:varyColors val="0"/>
        <c:ser>
          <c:idx val="2"/>
          <c:order val="0"/>
          <c:tx>
            <c:strRef>
              <c:f>zdroj!$A$4</c:f>
              <c:strCache>
                <c:ptCount val="1"/>
                <c:pt idx="0">
                  <c:v>zaměstnaní, employed</c:v>
                </c:pt>
              </c:strCache>
            </c:strRef>
          </c:tx>
          <c:spPr>
            <a:ln w="12700">
              <a:solidFill>
                <a:srgbClr val="333399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333399"/>
              </a:solidFill>
              <a:ln>
                <a:solidFill>
                  <a:srgbClr val="333399"/>
                </a:solidFill>
                <a:prstDash val="solid"/>
              </a:ln>
            </c:spPr>
          </c:marker>
          <c:cat>
            <c:strRef>
              <c:f>zdroj!$O$2:$Y$2</c:f>
              <c:strCache>
                <c:ptCount val="11"/>
                <c:pt idx="0">
                  <c:v>4.Q.2009</c:v>
                </c:pt>
                <c:pt idx="1">
                  <c:v>1.Q.2010</c:v>
                </c:pt>
                <c:pt idx="2">
                  <c:v>2.Q.2010</c:v>
                </c:pt>
                <c:pt idx="3">
                  <c:v>3.Q.2010</c:v>
                </c:pt>
                <c:pt idx="4">
                  <c:v>4.Q.2010</c:v>
                </c:pt>
                <c:pt idx="5">
                  <c:v>1.Q.2011</c:v>
                </c:pt>
                <c:pt idx="6">
                  <c:v>2.Q.2011</c:v>
                </c:pt>
                <c:pt idx="7">
                  <c:v>3.Q.2011</c:v>
                </c:pt>
                <c:pt idx="8">
                  <c:v>4.Q.2011</c:v>
                </c:pt>
                <c:pt idx="9">
                  <c:v>1.Q.2012</c:v>
                </c:pt>
                <c:pt idx="10">
                  <c:v>2.Q.2012</c:v>
                </c:pt>
              </c:strCache>
            </c:strRef>
          </c:cat>
          <c:val>
            <c:numRef>
              <c:f>zdroj!$O$4:$Y$4</c:f>
              <c:numCache>
                <c:formatCode>0.0</c:formatCode>
                <c:ptCount val="11"/>
                <c:pt idx="0">
                  <c:v>4927.2965263390979</c:v>
                </c:pt>
                <c:pt idx="1">
                  <c:v>4829.1717654793274</c:v>
                </c:pt>
                <c:pt idx="2">
                  <c:v>4880.9469484631836</c:v>
                </c:pt>
                <c:pt idx="3">
                  <c:v>4911.521634271463</c:v>
                </c:pt>
                <c:pt idx="4">
                  <c:v>4918.7738635118376</c:v>
                </c:pt>
                <c:pt idx="5">
                  <c:v>4832.4305766699972</c:v>
                </c:pt>
                <c:pt idx="6">
                  <c:v>4876.35575633999</c:v>
                </c:pt>
                <c:pt idx="7">
                  <c:v>4895.343992060014</c:v>
                </c:pt>
                <c:pt idx="8">
                  <c:v>4885.4948283498643</c:v>
                </c:pt>
                <c:pt idx="9">
                  <c:v>4834.8931548502451</c:v>
                </c:pt>
                <c:pt idx="10">
                  <c:v>4888.1341918299722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zdroj!$A$7</c:f>
              <c:strCache>
                <c:ptCount val="1"/>
                <c:pt idx="0">
                  <c:v>zaměstnaní - sezónně očištěné, employed - seasonally adjusted</c:v>
                </c:pt>
              </c:strCache>
            </c:strRef>
          </c:tx>
          <c:spPr>
            <a:ln w="25400">
              <a:solidFill>
                <a:srgbClr val="333399"/>
              </a:solidFill>
              <a:prstDash val="solid"/>
            </a:ln>
          </c:spPr>
          <c:marker>
            <c:symbol val="none"/>
          </c:marker>
          <c:cat>
            <c:strRef>
              <c:f>zdroj!$O$2:$Y$2</c:f>
              <c:strCache>
                <c:ptCount val="11"/>
                <c:pt idx="0">
                  <c:v>4.Q.2009</c:v>
                </c:pt>
                <c:pt idx="1">
                  <c:v>1.Q.2010</c:v>
                </c:pt>
                <c:pt idx="2">
                  <c:v>2.Q.2010</c:v>
                </c:pt>
                <c:pt idx="3">
                  <c:v>3.Q.2010</c:v>
                </c:pt>
                <c:pt idx="4">
                  <c:v>4.Q.2010</c:v>
                </c:pt>
                <c:pt idx="5">
                  <c:v>1.Q.2011</c:v>
                </c:pt>
                <c:pt idx="6">
                  <c:v>2.Q.2011</c:v>
                </c:pt>
                <c:pt idx="7">
                  <c:v>3.Q.2011</c:v>
                </c:pt>
                <c:pt idx="8">
                  <c:v>4.Q.2011</c:v>
                </c:pt>
                <c:pt idx="9">
                  <c:v>1.Q.2012</c:v>
                </c:pt>
                <c:pt idx="10">
                  <c:v>2.Q.2012</c:v>
                </c:pt>
              </c:strCache>
            </c:strRef>
          </c:cat>
          <c:val>
            <c:numRef>
              <c:f>zdroj!$N$7:$X$7</c:f>
              <c:numCache>
                <c:formatCode>0.0</c:formatCode>
                <c:ptCount val="11"/>
                <c:pt idx="0">
                  <c:v>4913.0060834293026</c:v>
                </c:pt>
                <c:pt idx="1">
                  <c:v>4896.3937960828935</c:v>
                </c:pt>
                <c:pt idx="2">
                  <c:v>4873.1945548633366</c:v>
                </c:pt>
                <c:pt idx="3">
                  <c:v>4879.4397693545252</c:v>
                </c:pt>
                <c:pt idx="4">
                  <c:v>4891.470792563834</c:v>
                </c:pt>
                <c:pt idx="5">
                  <c:v>4899.3552351466942</c:v>
                </c:pt>
                <c:pt idx="6">
                  <c:v>4871.1745945130915</c:v>
                </c:pt>
                <c:pt idx="7">
                  <c:v>4874.8830234345933</c:v>
                </c:pt>
                <c:pt idx="8">
                  <c:v>4875.506108474041</c:v>
                </c:pt>
                <c:pt idx="9">
                  <c:v>4872.5764621915423</c:v>
                </c:pt>
                <c:pt idx="10">
                  <c:v>4874.4230303182876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611776"/>
        <c:axId val="33613696"/>
      </c:lineChart>
      <c:lineChart>
        <c:grouping val="standard"/>
        <c:varyColors val="0"/>
        <c:ser>
          <c:idx val="3"/>
          <c:order val="1"/>
          <c:tx>
            <c:strRef>
              <c:f>zdroj!$A$5</c:f>
              <c:strCache>
                <c:ptCount val="1"/>
                <c:pt idx="0">
                  <c:v>nezaměstnaní,  unemployed</c:v>
                </c:pt>
              </c:strCache>
            </c:strRef>
          </c:tx>
          <c:spPr>
            <a:ln w="12700">
              <a:solidFill>
                <a:srgbClr val="E0A500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E0A500"/>
              </a:solidFill>
              <a:ln>
                <a:solidFill>
                  <a:srgbClr val="E0A500"/>
                </a:solidFill>
                <a:prstDash val="solid"/>
              </a:ln>
            </c:spPr>
          </c:marker>
          <c:cat>
            <c:strRef>
              <c:f>zdroj!$O$2:$Y$2</c:f>
              <c:strCache>
                <c:ptCount val="11"/>
                <c:pt idx="0">
                  <c:v>4.Q.2009</c:v>
                </c:pt>
                <c:pt idx="1">
                  <c:v>1.Q.2010</c:v>
                </c:pt>
                <c:pt idx="2">
                  <c:v>2.Q.2010</c:v>
                </c:pt>
                <c:pt idx="3">
                  <c:v>3.Q.2010</c:v>
                </c:pt>
                <c:pt idx="4">
                  <c:v>4.Q.2010</c:v>
                </c:pt>
                <c:pt idx="5">
                  <c:v>1.Q.2011</c:v>
                </c:pt>
                <c:pt idx="6">
                  <c:v>2.Q.2011</c:v>
                </c:pt>
                <c:pt idx="7">
                  <c:v>3.Q.2011</c:v>
                </c:pt>
                <c:pt idx="8">
                  <c:v>4.Q.2011</c:v>
                </c:pt>
                <c:pt idx="9">
                  <c:v>1.Q.2012</c:v>
                </c:pt>
                <c:pt idx="10">
                  <c:v>2.Q.2012</c:v>
                </c:pt>
              </c:strCache>
            </c:strRef>
          </c:cat>
          <c:val>
            <c:numRef>
              <c:f>zdroj!$N$5:$X$5</c:f>
              <c:numCache>
                <c:formatCode>0.0</c:formatCode>
                <c:ptCount val="11"/>
                <c:pt idx="0">
                  <c:v>387.03749258229624</c:v>
                </c:pt>
                <c:pt idx="1">
                  <c:v>384.99856451599948</c:v>
                </c:pt>
                <c:pt idx="2">
                  <c:v>422.69004701030008</c:v>
                </c:pt>
                <c:pt idx="3">
                  <c:v>374.68931260149964</c:v>
                </c:pt>
                <c:pt idx="4">
                  <c:v>374.66443386500009</c:v>
                </c:pt>
                <c:pt idx="5">
                  <c:v>363.01704052969887</c:v>
                </c:pt>
                <c:pt idx="6">
                  <c:v>372.86208766000016</c:v>
                </c:pt>
                <c:pt idx="7">
                  <c:v>351.37490592999973</c:v>
                </c:pt>
                <c:pt idx="8">
                  <c:v>342.68135364999887</c:v>
                </c:pt>
                <c:pt idx="9">
                  <c:v>335.33817315000033</c:v>
                </c:pt>
                <c:pt idx="10">
                  <c:v>369.20870568000095</c:v>
                </c:pt>
              </c:numCache>
            </c:numRef>
          </c:val>
          <c:smooth val="0"/>
        </c:ser>
        <c:ser>
          <c:idx val="1"/>
          <c:order val="3"/>
          <c:tx>
            <c:strRef>
              <c:f>zdroj!$A$8</c:f>
              <c:strCache>
                <c:ptCount val="1"/>
                <c:pt idx="0">
                  <c:v>nezaměstnaní - sezónně očištěné,  unemployed - seasonally adjusted</c:v>
                </c:pt>
              </c:strCache>
            </c:strRef>
          </c:tx>
          <c:spPr>
            <a:ln w="25400">
              <a:solidFill>
                <a:srgbClr val="000000"/>
              </a:solidFill>
              <a:prstDash val="sysDash"/>
            </a:ln>
          </c:spPr>
          <c:marker>
            <c:symbol val="none"/>
          </c:marker>
          <c:cat>
            <c:strRef>
              <c:f>zdroj!$O$2:$Y$2</c:f>
              <c:strCache>
                <c:ptCount val="11"/>
                <c:pt idx="0">
                  <c:v>4.Q.2009</c:v>
                </c:pt>
                <c:pt idx="1">
                  <c:v>1.Q.2010</c:v>
                </c:pt>
                <c:pt idx="2">
                  <c:v>2.Q.2010</c:v>
                </c:pt>
                <c:pt idx="3">
                  <c:v>3.Q.2010</c:v>
                </c:pt>
                <c:pt idx="4">
                  <c:v>4.Q.2010</c:v>
                </c:pt>
                <c:pt idx="5">
                  <c:v>1.Q.2011</c:v>
                </c:pt>
                <c:pt idx="6">
                  <c:v>2.Q.2011</c:v>
                </c:pt>
                <c:pt idx="7">
                  <c:v>3.Q.2011</c:v>
                </c:pt>
                <c:pt idx="8">
                  <c:v>4.Q.2011</c:v>
                </c:pt>
                <c:pt idx="9">
                  <c:v>1.Q.2012</c:v>
                </c:pt>
                <c:pt idx="10">
                  <c:v>2.Q.2012</c:v>
                </c:pt>
              </c:strCache>
            </c:strRef>
          </c:cat>
          <c:val>
            <c:numRef>
              <c:f>zdroj!$N$8:$X$8</c:f>
              <c:numCache>
                <c:formatCode>0.0</c:formatCode>
                <c:ptCount val="11"/>
                <c:pt idx="0">
                  <c:v>378.94386437622654</c:v>
                </c:pt>
                <c:pt idx="1">
                  <c:v>398.26321868430807</c:v>
                </c:pt>
                <c:pt idx="2">
                  <c:v>399.76881354017161</c:v>
                </c:pt>
                <c:pt idx="3">
                  <c:v>388.46484031403855</c:v>
                </c:pt>
                <c:pt idx="4">
                  <c:v>376.68693884015369</c:v>
                </c:pt>
                <c:pt idx="5">
                  <c:v>369.00635857620824</c:v>
                </c:pt>
                <c:pt idx="6">
                  <c:v>361.48685314282989</c:v>
                </c:pt>
                <c:pt idx="7">
                  <c:v>356.15079914992464</c:v>
                </c:pt>
                <c:pt idx="8">
                  <c:v>344.44760758405749</c:v>
                </c:pt>
                <c:pt idx="9">
                  <c:v>343.25297846323627</c:v>
                </c:pt>
                <c:pt idx="10">
                  <c:v>354.55933730176804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615232"/>
        <c:axId val="33617024"/>
      </c:lineChart>
      <c:catAx>
        <c:axId val="336117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 sz="800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čtvrtletí, </a:t>
                </a:r>
                <a:r>
                  <a:rPr lang="cs-CZ" sz="800" b="1" i="1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quarters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0.43198866957773774"/>
              <c:y val="0.7302904564315352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3361369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3613696"/>
        <c:scaling>
          <c:orientation val="minMax"/>
          <c:max val="5060"/>
          <c:min val="446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33611776"/>
        <c:crosses val="autoZero"/>
        <c:crossBetween val="between"/>
        <c:majorUnit val="40"/>
        <c:minorUnit val="10"/>
      </c:valAx>
      <c:catAx>
        <c:axId val="33615232"/>
        <c:scaling>
          <c:orientation val="minMax"/>
        </c:scaling>
        <c:delete val="1"/>
        <c:axPos val="b"/>
        <c:majorTickMark val="out"/>
        <c:minorTickMark val="none"/>
        <c:tickLblPos val="nextTo"/>
        <c:crossAx val="33617024"/>
        <c:crossesAt val="340"/>
        <c:auto val="0"/>
        <c:lblAlgn val="ctr"/>
        <c:lblOffset val="100"/>
        <c:noMultiLvlLbl val="0"/>
      </c:catAx>
      <c:valAx>
        <c:axId val="33617024"/>
        <c:scaling>
          <c:orientation val="minMax"/>
          <c:max val="600"/>
          <c:min val="240"/>
        </c:scaling>
        <c:delete val="0"/>
        <c:axPos val="r"/>
        <c:numFmt formatCode="#,##0" sourceLinked="0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33615232"/>
        <c:crosses val="max"/>
        <c:crossBetween val="between"/>
        <c:majorUnit val="40"/>
        <c:minorUnit val="10"/>
      </c:valAx>
      <c:spPr>
        <a:noFill/>
        <a:ln w="3175">
          <a:solidFill>
            <a:srgbClr val="000000"/>
          </a:solidFill>
          <a:prstDash val="solid"/>
        </a:ln>
      </c:spPr>
    </c:plotArea>
    <c:legend>
      <c:legendPos val="b"/>
      <c:legendEntry>
        <c:idx val="0"/>
        <c:txPr>
          <a:bodyPr/>
          <a:lstStyle/>
          <a:p>
            <a:pPr>
              <a:defRPr sz="8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</c:legendEntry>
      <c:layout>
        <c:manualLayout>
          <c:xMode val="edge"/>
          <c:yMode val="edge"/>
          <c:x val="3.2884902840059793E-2"/>
          <c:y val="0.84232365145228216"/>
          <c:w val="0.9387159116321222"/>
          <c:h val="0.13692946058091282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0"/>
    <c:dispBlanksAs val="gap"/>
    <c:showDLblsOverMax val="0"/>
  </c:chart>
  <c:spPr>
    <a:solidFill>
      <a:srgbClr val="FFFFFF"/>
    </a:solidFill>
    <a:ln w="25400">
      <a:solidFill>
        <a:srgbClr val="000000"/>
      </a:solidFill>
      <a:prstDash val="solid"/>
    </a:ln>
  </c:spPr>
  <c:txPr>
    <a:bodyPr/>
    <a:lstStyle/>
    <a:p>
      <a:pPr>
        <a:defRPr sz="800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2">
    <c:autoUpdate val="0"/>
  </c:externalData>
  <c:userShapes r:id="rId3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0.94772</cdr:x>
      <cdr:y>0.24612</cdr:y>
    </cdr:from>
    <cdr:to>
      <cdr:x>0.97505</cdr:x>
      <cdr:y>0.59058</cdr:y>
    </cdr:to>
    <cdr:sp macro="" textlink="">
      <cdr:nvSpPr>
        <cdr:cNvPr id="13004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flipH="1">
          <a:off x="6051264" y="1135457"/>
          <a:ext cx="174451" cy="15847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vert="vert270" wrap="square" lIns="27432" tIns="22860" rIns="0" bIns="0" anchor="t" upright="1"/>
        <a:lstStyle xmlns:a="http://schemas.openxmlformats.org/drawingml/2006/main"/>
        <a:p xmlns:a="http://schemas.openxmlformats.org/drawingml/2006/main">
          <a:pPr algn="r" rtl="0">
            <a:defRPr sz="1000"/>
          </a:pPr>
          <a:r>
            <a:rPr lang="cs-CZ" sz="800" b="1" i="0" u="none" strike="noStrike" baseline="0">
              <a:solidFill>
                <a:srgbClr val="000000"/>
              </a:solidFill>
              <a:latin typeface="Arial"/>
              <a:cs typeface="Arial"/>
            </a:rPr>
            <a:t>nezaměstnaní, </a:t>
          </a:r>
          <a:r>
            <a:rPr lang="cs-CZ" sz="800" b="1" i="1" u="none" strike="noStrike" baseline="0">
              <a:solidFill>
                <a:srgbClr val="000000"/>
              </a:solidFill>
              <a:latin typeface="Arial"/>
              <a:cs typeface="Arial"/>
            </a:rPr>
            <a:t>unemployed</a:t>
          </a:r>
        </a:p>
      </cdr:txBody>
    </cdr:sp>
  </cdr:relSizeAnchor>
  <cdr:relSizeAnchor xmlns:cdr="http://schemas.openxmlformats.org/drawingml/2006/chartDrawing">
    <cdr:from>
      <cdr:x>0.03135</cdr:x>
      <cdr:y>0.28309</cdr:y>
    </cdr:from>
    <cdr:to>
      <cdr:x>0.06263</cdr:x>
      <cdr:y>0.57173</cdr:y>
    </cdr:to>
    <cdr:sp macro="" textlink="">
      <cdr:nvSpPr>
        <cdr:cNvPr id="130050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03248" y="1305533"/>
          <a:ext cx="199596" cy="132794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vert="vert270" wrap="square" lIns="27432" tIns="22860" rIns="0" bIns="0" anchor="t" upright="1"/>
        <a:lstStyle xmlns:a="http://schemas.openxmlformats.org/drawingml/2006/main"/>
        <a:p xmlns:a="http://schemas.openxmlformats.org/drawingml/2006/main">
          <a:pPr algn="r" rtl="0">
            <a:defRPr sz="1000"/>
          </a:pPr>
          <a:r>
            <a:rPr lang="cs-CZ" sz="800" b="1" i="0" u="none" strike="noStrike" baseline="0">
              <a:solidFill>
                <a:srgbClr val="000000"/>
              </a:solidFill>
              <a:latin typeface="Arial"/>
              <a:cs typeface="Arial"/>
            </a:rPr>
            <a:t>zaměstnaní,</a:t>
          </a:r>
          <a:r>
            <a:rPr lang="cs-CZ" sz="800" b="1" i="1" u="none" strike="noStrike" baseline="0">
              <a:solidFill>
                <a:srgbClr val="000000"/>
              </a:solidFill>
              <a:latin typeface="Arial"/>
              <a:cs typeface="Arial"/>
            </a:rPr>
            <a:t> employed</a:t>
          </a:r>
        </a:p>
      </cdr:txBody>
    </cdr:sp>
  </cdr:relSizeAnchor>
  <cdr:relSizeAnchor xmlns:cdr="http://schemas.openxmlformats.org/drawingml/2006/chartDrawing">
    <cdr:from>
      <cdr:x>0.2924</cdr:x>
      <cdr:y>0.06421</cdr:y>
    </cdr:from>
    <cdr:to>
      <cdr:x>0.70046</cdr:x>
      <cdr:y>0.10755</cdr:y>
    </cdr:to>
    <cdr:sp macro="" textlink="">
      <cdr:nvSpPr>
        <cdr:cNvPr id="130051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69170" y="298593"/>
          <a:ext cx="2604183" cy="19936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cs-CZ" sz="1000" b="0" i="1" u="none" strike="noStrike" baseline="0">
              <a:solidFill>
                <a:srgbClr val="000000"/>
              </a:solidFill>
              <a:latin typeface="Arial"/>
              <a:cs typeface="Arial"/>
            </a:rPr>
            <a:t>Graph 1  Employed, unemployed (absolutely)</a:t>
          </a:r>
        </a:p>
      </cdr:txBody>
    </cdr:sp>
  </cdr:relSizeAnchor>
  <cdr:relSizeAnchor xmlns:cdr="http://schemas.openxmlformats.org/drawingml/2006/chartDrawing">
    <cdr:from>
      <cdr:x>0.01042</cdr:x>
      <cdr:y>0.01451</cdr:y>
    </cdr:from>
    <cdr:to>
      <cdr:x>0.14784</cdr:x>
      <cdr:y>0.07866</cdr:y>
    </cdr:to>
    <cdr:pic>
      <cdr:nvPicPr>
        <cdr:cNvPr id="130054" name="Picture 6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/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69660" y="69948"/>
          <a:ext cx="876966" cy="295098"/>
        </a:xfrm>
        <a:prstGeom xmlns:a="http://schemas.openxmlformats.org/drawingml/2006/main" prst="rect">
          <a:avLst/>
        </a:prstGeom>
        <a:noFill xmlns:a="http://schemas.openxmlformats.org/drawingml/2006/main"/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C34878-4439-4930-B153-737C7B78F933}" type="datetimeFigureOut">
              <a:rPr lang="cs-CZ" smtClean="0"/>
              <a:t>8.10.2012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67D36-8EFE-4EBC-8759-0DEDF3151D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301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841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938361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873B9-1B01-42AF-9727-A785ED8338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64038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DB1E-7FA9-488F-9843-3432B7B338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02868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7D117C-54CD-4481-AEB1-98010D8606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59674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2D05BF-D8C4-46E6-ACA6-3692A51FA4F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28582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017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018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018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DCEE6DD-B3CC-473E-B0FB-2EF3AD908AAD}" type="slidenum">
              <a:rPr lang="cs-CZ">
                <a:solidFill>
                  <a:srgbClr val="1C1C1C"/>
                </a:solidFill>
              </a:rPr>
              <a:pPr/>
              <a:t>‹#›</a:t>
            </a:fld>
            <a:endParaRPr 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01769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E3AD6-4F2A-42DF-B6DB-281CC82C4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1092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3C7D3-6820-4184-94E8-24D02E9D359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149516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7D454-F421-445A-AC95-CC84F3DE37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811250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207E7-1490-4997-A89D-0F14766B06D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12587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39257-A3EA-4DB9-9E45-1562D85C592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413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088647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754E6-6259-4FE4-BBB8-0A786A3B42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553907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FBD62-69D5-4F22-B8BA-41BC9497F0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12082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1DFA3-EB01-4778-A38D-D35D9B9D206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785955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873B9-1B01-42AF-9727-A785ED8338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56153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DB1E-7FA9-488F-9843-3432B7B338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37896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7D117C-54CD-4481-AEB1-98010D8606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75646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2D05BF-D8C4-46E6-ACA6-3692A51FA4F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095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7D117C-54CD-4481-AEB1-98010D8606C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729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017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018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018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DCEE6DD-B3CC-473E-B0FB-2EF3AD908AAD}" type="slidenum">
              <a:rPr lang="cs-CZ">
                <a:solidFill>
                  <a:srgbClr val="1C1C1C"/>
                </a:solidFill>
              </a:rPr>
              <a:pPr/>
              <a:t>‹#›</a:t>
            </a:fld>
            <a:endParaRPr 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002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E3AD6-4F2A-42DF-B6DB-281CC82C4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4726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3C7D3-6820-4184-94E8-24D02E9D359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9995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7D454-F421-445A-AC95-CC84F3DE37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003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207E7-1490-4997-A89D-0F14766B06D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274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39257-A3EA-4DB9-9E45-1562D85C592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5527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754E6-6259-4FE4-BBB8-0A786A3B42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62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113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FBD62-69D5-4F22-B8BA-41BC9497F0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2284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1DFA3-EB01-4778-A38D-D35D9B9D206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09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873B9-1B01-42AF-9727-A785ED8338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2524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DB1E-7FA9-488F-9843-3432B7B338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829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7D117C-54CD-4481-AEB1-98010D8606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1206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2D05BF-D8C4-46E6-ACA6-3692A51FA4F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3606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017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018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018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DCEE6DD-B3CC-473E-B0FB-2EF3AD908AAD}" type="slidenum">
              <a:rPr lang="cs-CZ">
                <a:solidFill>
                  <a:srgbClr val="1C1C1C"/>
                </a:solidFill>
              </a:rPr>
              <a:pPr/>
              <a:t>‹#›</a:t>
            </a:fld>
            <a:endParaRPr 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5675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E3AD6-4F2A-42DF-B6DB-281CC82C4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2184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3C7D3-6820-4184-94E8-24D02E9D359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0277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7D454-F421-445A-AC95-CC84F3DE37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997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6898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207E7-1490-4997-A89D-0F14766B06D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3162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39257-A3EA-4DB9-9E45-1562D85C592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222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754E6-6259-4FE4-BBB8-0A786A3B42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1053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FBD62-69D5-4F22-B8BA-41BC9497F0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0081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1DFA3-EB01-4778-A38D-D35D9B9D206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0479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873B9-1B01-42AF-9727-A785ED8338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55867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DB1E-7FA9-488F-9843-3432B7B338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2923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7D117C-54CD-4481-AEB1-98010D8606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5362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2D05BF-D8C4-46E6-ACA6-3692A51FA4F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9220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017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018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018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DCEE6DD-B3CC-473E-B0FB-2EF3AD908AAD}" type="slidenum">
              <a:rPr lang="cs-CZ">
                <a:solidFill>
                  <a:srgbClr val="1C1C1C"/>
                </a:solidFill>
              </a:rPr>
              <a:pPr/>
              <a:t>‹#›</a:t>
            </a:fld>
            <a:endParaRPr 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667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8.10.2012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505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E3AD6-4F2A-42DF-B6DB-281CC82C4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002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3C7D3-6820-4184-94E8-24D02E9D359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09894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7D454-F421-445A-AC95-CC84F3DE37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26295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207E7-1490-4997-A89D-0F14766B06D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87306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39257-A3EA-4DB9-9E45-1562D85C592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07031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754E6-6259-4FE4-BBB8-0A786A3B42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71694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FBD62-69D5-4F22-B8BA-41BC9497F0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60120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1DFA3-EB01-4778-A38D-D35D9B9D206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6263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873B9-1B01-42AF-9727-A785ED8338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40586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DB1E-7FA9-488F-9843-3432B7B338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077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8.10.2012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4697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7D117C-54CD-4481-AEB1-98010D8606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19810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2D05BF-D8C4-46E6-ACA6-3692A51FA4F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1077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017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018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018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DCEE6DD-B3CC-473E-B0FB-2EF3AD908AAD}" type="slidenum">
              <a:rPr lang="cs-CZ">
                <a:solidFill>
                  <a:srgbClr val="1C1C1C"/>
                </a:solidFill>
              </a:rPr>
              <a:pPr/>
              <a:t>‹#›</a:t>
            </a:fld>
            <a:endParaRPr 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7380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E3AD6-4F2A-42DF-B6DB-281CC82C4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6504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3C7D3-6820-4184-94E8-24D02E9D359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24221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7D454-F421-445A-AC95-CC84F3DE37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00996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207E7-1490-4997-A89D-0F14766B06D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73301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39257-A3EA-4DB9-9E45-1562D85C592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4655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754E6-6259-4FE4-BBB8-0A786A3B42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88054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FBD62-69D5-4F22-B8BA-41BC9497F0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07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8.10.2012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51528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1DFA3-EB01-4778-A38D-D35D9B9D206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85074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873B9-1B01-42AF-9727-A785ED8338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10673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DB1E-7FA9-488F-9843-3432B7B338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55494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7D117C-54CD-4481-AEB1-98010D8606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59871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2D05BF-D8C4-46E6-ACA6-3692A51FA4F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88459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017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018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018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DCEE6DD-B3CC-473E-B0FB-2EF3AD908AAD}" type="slidenum">
              <a:rPr lang="cs-CZ">
                <a:solidFill>
                  <a:srgbClr val="1C1C1C"/>
                </a:solidFill>
              </a:rPr>
              <a:pPr/>
              <a:t>‹#›</a:t>
            </a:fld>
            <a:endParaRPr 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70104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E3AD6-4F2A-42DF-B6DB-281CC82C4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68154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3C7D3-6820-4184-94E8-24D02E9D359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70088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7D454-F421-445A-AC95-CC84F3DE37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20095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207E7-1490-4997-A89D-0F14766B06D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565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8.10.2012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1092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39257-A3EA-4DB9-9E45-1562D85C592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1266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754E6-6259-4FE4-BBB8-0A786A3B42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51259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FBD62-69D5-4F22-B8BA-41BC9497F0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86647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1DFA3-EB01-4778-A38D-D35D9B9D206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54924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873B9-1B01-42AF-9727-A785ED8338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36355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DB1E-7FA9-488F-9843-3432B7B338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42203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7D117C-54CD-4481-AEB1-98010D8606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87458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2D05BF-D8C4-46E6-ACA6-3692A51FA4F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25448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017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018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018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DCEE6DD-B3CC-473E-B0FB-2EF3AD908AAD}" type="slidenum">
              <a:rPr lang="cs-CZ">
                <a:solidFill>
                  <a:srgbClr val="1C1C1C"/>
                </a:solidFill>
              </a:rPr>
              <a:pPr/>
              <a:t>‹#›</a:t>
            </a:fld>
            <a:endParaRPr 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6030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E3AD6-4F2A-42DF-B6DB-281CC82C4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47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8.10.2012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39793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3C7D3-6820-4184-94E8-24D02E9D359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95178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7D454-F421-445A-AC95-CC84F3DE37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89271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207E7-1490-4997-A89D-0F14766B06D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9908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39257-A3EA-4DB9-9E45-1562D85C592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48610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754E6-6259-4FE4-BBB8-0A786A3B42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85601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FBD62-69D5-4F22-B8BA-41BC9497F0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20989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1DFA3-EB01-4778-A38D-D35D9B9D206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67703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873B9-1B01-42AF-9727-A785ED8338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34155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DB1E-7FA9-488F-9843-3432B7B338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14269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7D117C-54CD-4481-AEB1-98010D8606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07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8.10.2012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76218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2D05BF-D8C4-46E6-ACA6-3692A51FA4F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47650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017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018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018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DCEE6DD-B3CC-473E-B0FB-2EF3AD908AAD}" type="slidenum">
              <a:rPr lang="cs-CZ">
                <a:solidFill>
                  <a:srgbClr val="1C1C1C"/>
                </a:solidFill>
              </a:rPr>
              <a:pPr/>
              <a:t>‹#›</a:t>
            </a:fld>
            <a:endParaRPr 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05277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E3AD6-4F2A-42DF-B6DB-281CC82C4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99556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3C7D3-6820-4184-94E8-24D02E9D359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5279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7D454-F421-445A-AC95-CC84F3DE37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62963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207E7-1490-4997-A89D-0F14766B06D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93796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39257-A3EA-4DB9-9E45-1562D85C592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320338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754E6-6259-4FE4-BBB8-0A786A3B42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97657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FBD62-69D5-4F22-B8BA-41BC9497F0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77530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1DFA3-EB01-4778-A38D-D35D9B9D206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21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slideLayout" Target="../slideLayouts/slideLayout90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slideLayout" Target="../slideLayouts/slideLayout89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8.xml"/><Relationship Id="rId13" Type="http://schemas.openxmlformats.org/officeDocument/2006/relationships/slideLayout" Target="../slideLayouts/slideLayout103.xml"/><Relationship Id="rId3" Type="http://schemas.openxmlformats.org/officeDocument/2006/relationships/slideLayout" Target="../slideLayouts/slideLayout93.xml"/><Relationship Id="rId7" Type="http://schemas.openxmlformats.org/officeDocument/2006/relationships/slideLayout" Target="../slideLayouts/slideLayout97.xml"/><Relationship Id="rId12" Type="http://schemas.openxmlformats.org/officeDocument/2006/relationships/slideLayout" Target="../slideLayouts/slideLayout102.xml"/><Relationship Id="rId2" Type="http://schemas.openxmlformats.org/officeDocument/2006/relationships/slideLayout" Target="../slideLayouts/slideLayout92.xml"/><Relationship Id="rId1" Type="http://schemas.openxmlformats.org/officeDocument/2006/relationships/slideLayout" Target="../slideLayouts/slideLayout91.xml"/><Relationship Id="rId6" Type="http://schemas.openxmlformats.org/officeDocument/2006/relationships/slideLayout" Target="../slideLayouts/slideLayout96.xml"/><Relationship Id="rId11" Type="http://schemas.openxmlformats.org/officeDocument/2006/relationships/slideLayout" Target="../slideLayouts/slideLayout101.xml"/><Relationship Id="rId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100.xml"/><Relationship Id="rId4" Type="http://schemas.openxmlformats.org/officeDocument/2006/relationships/slideLayout" Target="../slideLayouts/slideLayout94.xml"/><Relationship Id="rId9" Type="http://schemas.openxmlformats.org/officeDocument/2006/relationships/slideLayout" Target="../slideLayouts/slideLayout99.xml"/><Relationship Id="rId1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1.xml"/><Relationship Id="rId13" Type="http://schemas.openxmlformats.org/officeDocument/2006/relationships/slideLayout" Target="../slideLayouts/slideLayout116.xml"/><Relationship Id="rId3" Type="http://schemas.openxmlformats.org/officeDocument/2006/relationships/slideLayout" Target="../slideLayouts/slideLayout106.xml"/><Relationship Id="rId7" Type="http://schemas.openxmlformats.org/officeDocument/2006/relationships/slideLayout" Target="../slideLayouts/slideLayout110.xml"/><Relationship Id="rId12" Type="http://schemas.openxmlformats.org/officeDocument/2006/relationships/slideLayout" Target="../slideLayouts/slideLayout115.xml"/><Relationship Id="rId2" Type="http://schemas.openxmlformats.org/officeDocument/2006/relationships/slideLayout" Target="../slideLayouts/slideLayout105.xml"/><Relationship Id="rId1" Type="http://schemas.openxmlformats.org/officeDocument/2006/relationships/slideLayout" Target="../slideLayouts/slideLayout104.xml"/><Relationship Id="rId6" Type="http://schemas.openxmlformats.org/officeDocument/2006/relationships/slideLayout" Target="../slideLayouts/slideLayout109.xml"/><Relationship Id="rId11" Type="http://schemas.openxmlformats.org/officeDocument/2006/relationships/slideLayout" Target="../slideLayouts/slideLayout114.xml"/><Relationship Id="rId5" Type="http://schemas.openxmlformats.org/officeDocument/2006/relationships/slideLayout" Target="../slideLayouts/slideLayout108.xml"/><Relationship Id="rId10" Type="http://schemas.openxmlformats.org/officeDocument/2006/relationships/slideLayout" Target="../slideLayouts/slideLayout113.xml"/><Relationship Id="rId4" Type="http://schemas.openxmlformats.org/officeDocument/2006/relationships/slideLayout" Target="../slideLayouts/slideLayout107.xml"/><Relationship Id="rId9" Type="http://schemas.openxmlformats.org/officeDocument/2006/relationships/slideLayout" Target="../slideLayouts/slideLayout112.xml"/><Relationship Id="rId1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C9B15-2EB5-4DC9-84F2-98CF96FF0182}" type="datetimeFigureOut">
              <a:rPr lang="cs-CZ" smtClean="0"/>
              <a:t>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080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E08909-B91A-47D0-BA08-8675373FEA8C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13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E08909-B91A-47D0-BA08-8675373FEA8C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397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E08909-B91A-47D0-BA08-8675373FEA8C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006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E08909-B91A-47D0-BA08-8675373FEA8C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0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E08909-B91A-47D0-BA08-8675373FEA8C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745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E08909-B91A-47D0-BA08-8675373FEA8C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48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E08909-B91A-47D0-BA08-8675373FEA8C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35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E08909-B91A-47D0-BA08-8675373FEA8C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28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zso.cz/" TargetMode="External"/><Relationship Id="rId1" Type="http://schemas.openxmlformats.org/officeDocument/2006/relationships/slideLayout" Target="../slideLayouts/slideLayout9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Politika pracovních trhů</a:t>
            </a:r>
            <a:br>
              <a:rPr lang="cs-CZ" sz="3600" b="1" dirty="0" smtClean="0"/>
            </a:br>
            <a:r>
              <a:rPr lang="cs-CZ" sz="3600" b="1" dirty="0" smtClean="0"/>
              <a:t>diskuse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Mirka </a:t>
            </a:r>
            <a:r>
              <a:rPr lang="cs-CZ" dirty="0" err="1" smtClean="0"/>
              <a:t>Wildmannová</a:t>
            </a:r>
            <a:endParaRPr lang="cs-CZ" dirty="0" smtClean="0"/>
          </a:p>
          <a:p>
            <a:r>
              <a:rPr lang="cs-CZ" dirty="0" smtClean="0"/>
              <a:t>1.10.2012</a:t>
            </a:r>
          </a:p>
          <a:p>
            <a:r>
              <a:rPr lang="cs-CZ" dirty="0" smtClean="0"/>
              <a:t>8.10.2012 pokračování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61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Registrovaná míra nezaměstnanosti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MPSV</a:t>
            </a:r>
          </a:p>
          <a:p>
            <a:r>
              <a:rPr lang="cs-CZ" sz="2000" dirty="0" smtClean="0"/>
              <a:t>Nezaměstnaní – registrovaní na ÚP</a:t>
            </a:r>
          </a:p>
          <a:p>
            <a:r>
              <a:rPr lang="cs-CZ" sz="2000" dirty="0" smtClean="0"/>
              <a:t>Od roku 2004 nová metodika výpočtu míry U (+ neexistence překážky v práci)</a:t>
            </a:r>
          </a:p>
          <a:p>
            <a:endParaRPr lang="cs-CZ" sz="2400" dirty="0"/>
          </a:p>
          <a:p>
            <a:r>
              <a:rPr lang="cs-CZ" sz="2000" b="1" i="1" dirty="0" smtClean="0"/>
              <a:t>Uchazečem o zaměstnání  </a:t>
            </a:r>
            <a:r>
              <a:rPr lang="cs-CZ" sz="2000" dirty="0" smtClean="0"/>
              <a:t>je podle zákona pouze fyzická osoba, která není v pracovním nebo obdobném vztahu, ani nevykonává samostatnou výdělečnou činnost ani se nepřipravuje soustavně pro povolání  a osobně požádá o zprostředkování vhodného zaměstnání  ÚP (par. 25, 435/2004 Sb. zákona o zaměstnanosti)</a:t>
            </a:r>
          </a:p>
          <a:p>
            <a:r>
              <a:rPr lang="cs-CZ" sz="2000" b="1" i="1" dirty="0" smtClean="0"/>
              <a:t>Dosažitelný uchazeč o zaměstnání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90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Pojmy nezaměstnanosti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i="1" dirty="0" err="1" smtClean="0"/>
              <a:t>Podzaměstnaný</a:t>
            </a:r>
            <a:r>
              <a:rPr lang="cs-CZ" sz="2400" b="1" i="1" dirty="0" smtClean="0"/>
              <a:t> </a:t>
            </a:r>
            <a:r>
              <a:rPr lang="cs-CZ" sz="2400" dirty="0" smtClean="0"/>
              <a:t>– nedobrovolná práce na zkrácený pracovní úvazek (ČSÚ)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b="1" i="1" dirty="0" smtClean="0"/>
              <a:t>Polozaměstnaný</a:t>
            </a:r>
            <a:r>
              <a:rPr lang="cs-CZ" sz="2400" dirty="0" smtClean="0"/>
              <a:t> -  nemá zaměstnání, chtěl by pracovat, ale práci nyní  zatím nehledá (viz. Mareš)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„</a:t>
            </a:r>
            <a:r>
              <a:rPr lang="cs-CZ" sz="2400" b="1" i="1" dirty="0" smtClean="0"/>
              <a:t>ani zaměstnaní, ani nezaměstnaní“ </a:t>
            </a:r>
            <a:r>
              <a:rPr lang="cs-CZ" sz="2400" dirty="0" smtClean="0"/>
              <a:t>(viz. Mareš)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828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Výpočet míry nezaměstnanosti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Obecná míra nezaměstnanosti </a:t>
            </a:r>
            <a:r>
              <a:rPr lang="cs-CZ" sz="2400" dirty="0" smtClean="0"/>
              <a:t>– vykazována ČSÚ, výsledky VŠPS (vyhovuje k použití mezinárodní komparace)</a:t>
            </a:r>
          </a:p>
          <a:p>
            <a:r>
              <a:rPr lang="cs-CZ" sz="2400" b="1" dirty="0" smtClean="0"/>
              <a:t>Registrovaná míra nezaměstnanosti </a:t>
            </a:r>
            <a:r>
              <a:rPr lang="cs-CZ" sz="2400" dirty="0" smtClean="0"/>
              <a:t>– zveřejněna MPSV, výpočty na základě evidence jednotlivých úřadů práce, nepostihuje tzv. skrytou U (informuje lépe o skutečné  situaci na trhu práce)</a:t>
            </a:r>
          </a:p>
        </p:txBody>
      </p:sp>
    </p:spTree>
    <p:extLst>
      <p:ext uri="{BB962C8B-B14F-4D97-AF65-F5344CB8AC3E}">
        <p14:creationId xmlns:p14="http://schemas.microsoft.com/office/powerpoint/2010/main" val="368187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Výpočet  míry nezaměstnanosti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600" b="1" dirty="0"/>
              <a:t>UR=ED/LF *100 (%)</a:t>
            </a:r>
          </a:p>
          <a:p>
            <a:pPr marL="0" indent="0">
              <a:buNone/>
            </a:pPr>
            <a:r>
              <a:rPr lang="cs-CZ" sz="1600" b="1" dirty="0"/>
              <a:t>UR</a:t>
            </a:r>
            <a:r>
              <a:rPr lang="cs-CZ" sz="1600" dirty="0"/>
              <a:t>- míra nezaměstnanosti</a:t>
            </a:r>
          </a:p>
          <a:p>
            <a:pPr marL="0" indent="0" algn="just">
              <a:buNone/>
            </a:pPr>
            <a:r>
              <a:rPr lang="cs-CZ" sz="1600" b="1" dirty="0"/>
              <a:t>ED</a:t>
            </a:r>
            <a:r>
              <a:rPr lang="cs-CZ" sz="1600" dirty="0"/>
              <a:t> – přesná evidence  registrovaných – dosažitelných, </a:t>
            </a:r>
            <a:r>
              <a:rPr lang="cs-CZ" sz="1600" dirty="0" smtClean="0"/>
              <a:t>	neumístěných </a:t>
            </a:r>
            <a:r>
              <a:rPr lang="cs-CZ" sz="1600" dirty="0"/>
              <a:t>uchazečů  o zaměstnání občanů ČR a EU, </a:t>
            </a:r>
            <a:r>
              <a:rPr lang="cs-CZ" sz="1600" dirty="0" smtClean="0"/>
              <a:t>	vedenou  </a:t>
            </a:r>
            <a:r>
              <a:rPr lang="cs-CZ" sz="1600" dirty="0"/>
              <a:t>ÚP podle bydliště uchazeče ke konci sledovaného </a:t>
            </a:r>
            <a:r>
              <a:rPr lang="cs-CZ" sz="1600" dirty="0" smtClean="0"/>
              <a:t>	měsíce</a:t>
            </a:r>
          </a:p>
          <a:p>
            <a:pPr marL="0" indent="0" algn="just">
              <a:buNone/>
            </a:pPr>
            <a:r>
              <a:rPr lang="cs-CZ" sz="1600" b="1" dirty="0" smtClean="0"/>
              <a:t>LF</a:t>
            </a:r>
            <a:r>
              <a:rPr lang="cs-CZ" sz="1600" dirty="0" smtClean="0"/>
              <a:t> – zahrnuje:</a:t>
            </a:r>
          </a:p>
          <a:p>
            <a:pPr marL="0" indent="0" algn="just">
              <a:buNone/>
            </a:pPr>
            <a:r>
              <a:rPr lang="cs-CZ" sz="1600" dirty="0"/>
              <a:t>	</a:t>
            </a:r>
            <a:r>
              <a:rPr lang="cs-CZ" sz="1600" dirty="0" smtClean="0"/>
              <a:t>A) počet zaměstnaných v NH s jediným nebo hlavním zaměstnání dle 	VŠPS</a:t>
            </a:r>
          </a:p>
          <a:p>
            <a:pPr marL="0" indent="0" algn="just">
              <a:buNone/>
            </a:pPr>
            <a:r>
              <a:rPr lang="cs-CZ" sz="1600" dirty="0"/>
              <a:t>	</a:t>
            </a:r>
            <a:r>
              <a:rPr lang="cs-CZ" sz="1600" dirty="0" smtClean="0"/>
              <a:t>B) počet pracujících cizinců ze třetích zemí s platným povolením k 	zaměstnávání, zaměstnaných  uchazečů EU registrovaných ÚP a cizinců s 	platným živnostenským oprávněním</a:t>
            </a:r>
          </a:p>
          <a:p>
            <a:pPr marL="0" indent="0" algn="just">
              <a:buNone/>
            </a:pPr>
            <a:r>
              <a:rPr lang="cs-CZ" sz="1600" dirty="0"/>
              <a:t>	</a:t>
            </a:r>
            <a:r>
              <a:rPr lang="cs-CZ" sz="1600" dirty="0" smtClean="0"/>
              <a:t>C)přesná evidence registrovaných – dosažitelných, neumístěných 	o 	zaměstnání občanů ČR a EU, vedená ÚP podle bydliště uchazeče</a:t>
            </a:r>
          </a:p>
          <a:p>
            <a:pPr marL="0" indent="0">
              <a:buNone/>
            </a:pP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90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Nezaměstnaní - VŠPS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 smtClean="0"/>
              <a:t>Mezi nezaměstnané zahrnujeme osoby ve věku 15 let a více, obvykle bydlící  na sledovaném území, které ve sledované období souběžně splňovaly tři podmínky:</a:t>
            </a:r>
          </a:p>
          <a:p>
            <a:r>
              <a:rPr lang="cs-CZ" sz="2000" dirty="0" smtClean="0"/>
              <a:t>Byly bez práce během referenčního týdne, tzn. buď neměly práci nebo nebyly v práci (více než jednu hodinu) za mzdu,</a:t>
            </a:r>
          </a:p>
          <a:p>
            <a:r>
              <a:rPr lang="cs-CZ" sz="2000" dirty="0" smtClean="0"/>
              <a:t>V současné době byly připraveny  k nástupu do práce, tj. během referenčního období byly k dispozici okamžitě nebo nejpozději  do 14 dnů pro výkon placeného zaměstnání nebo zaměstnání ve vlastním podniku</a:t>
            </a:r>
          </a:p>
          <a:p>
            <a:r>
              <a:rPr lang="cs-CZ" sz="2000" dirty="0" smtClean="0"/>
              <a:t>Aktivně hledaly práci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4751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Použití obecné/registrované míry nezaměstnanosti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Která z metodik je přesnější/lepší?</a:t>
            </a:r>
          </a:p>
          <a:p>
            <a:r>
              <a:rPr lang="cs-CZ" sz="2400" dirty="0" smtClean="0"/>
              <a:t>Jakou a kdy použít?</a:t>
            </a:r>
          </a:p>
          <a:p>
            <a:r>
              <a:rPr lang="cs-CZ" sz="2400" dirty="0" smtClean="0"/>
              <a:t>Pozor na sledování vývoje nezaměstnanosti a porovnávání k určitému datu…!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0602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8848566"/>
              </p:ext>
            </p:extLst>
          </p:nvPr>
        </p:nvGraphicFramePr>
        <p:xfrm>
          <a:off x="1187623" y="548679"/>
          <a:ext cx="7634116" cy="5880105"/>
        </p:xfrm>
        <a:graphic>
          <a:graphicData uri="http://schemas.openxmlformats.org/drawingml/2006/table">
            <a:tbl>
              <a:tblPr/>
              <a:tblGrid>
                <a:gridCol w="1885004"/>
                <a:gridCol w="828673"/>
                <a:gridCol w="500847"/>
                <a:gridCol w="497811"/>
                <a:gridCol w="500847"/>
                <a:gridCol w="497811"/>
                <a:gridCol w="500847"/>
                <a:gridCol w="874205"/>
                <a:gridCol w="874205"/>
                <a:gridCol w="673866"/>
              </a:tblGrid>
              <a:tr h="214448">
                <a:tc gridSpan="10"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effectLst/>
                          <a:latin typeface="Arial"/>
                        </a:rPr>
                        <a:t>Tab. 1</a:t>
                      </a:r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   Zaměstnané osoby (postavení v hlavním zaměstnání, absolutně, indexy, podíly)</a:t>
                      </a:r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46965">
                <a:tc gridSpan="10"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>
                          <a:effectLst/>
                          <a:latin typeface="Arial"/>
                        </a:rPr>
                        <a:t>            Employed (status in employment - first job holders, absolutely, indices, rates)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46965">
                <a:tc>
                  <a:txBody>
                    <a:bodyPr/>
                    <a:lstStyle/>
                    <a:p>
                      <a:pPr algn="l" fontAlgn="b"/>
                      <a:endParaRPr lang="cs-CZ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427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Postavení v hlavním zaměstnání</a:t>
                      </a:r>
                      <a:b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cs-CZ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Professional status in main job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2. čtvrtletí 2011</a:t>
                      </a:r>
                      <a:br>
                        <a:rPr lang="cs-CZ" sz="800" b="0" i="0" u="none" strike="noStrike">
                          <a:effectLst/>
                          <a:latin typeface="Arial"/>
                        </a:rPr>
                      </a:br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2nd Quarter2011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2. čtvrtletí 2012</a:t>
                      </a:r>
                      <a:br>
                        <a:rPr lang="cs-CZ" sz="800" b="0" i="0" u="none" strike="noStrike">
                          <a:effectLst/>
                          <a:latin typeface="Arial"/>
                        </a:rPr>
                      </a:br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2nd Quarter2012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Přírůstek/úbytek</a:t>
                      </a:r>
                      <a:br>
                        <a:rPr lang="cs-CZ" sz="800" b="0" i="0" u="none" strike="noStrike">
                          <a:effectLst/>
                          <a:latin typeface="Arial"/>
                        </a:rPr>
                      </a:br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Increase/decrease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503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celkem</a:t>
                      </a:r>
                      <a:b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cs-CZ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celkem</a:t>
                      </a:r>
                      <a:b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cs-CZ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effectLst/>
                          <a:latin typeface="Arial CE"/>
                        </a:rPr>
                        <a:t>muži</a:t>
                      </a:r>
                      <a:br>
                        <a:rPr lang="cs-CZ" sz="800" b="0" i="0" u="none" strike="noStrike">
                          <a:effectLst/>
                          <a:latin typeface="Arial CE"/>
                        </a:rPr>
                      </a:br>
                      <a:r>
                        <a:rPr lang="cs-CZ" sz="800" b="0" i="1" u="none" strike="noStrike">
                          <a:effectLst/>
                          <a:latin typeface="Arial CE"/>
                        </a:rPr>
                        <a:t>Men</a:t>
                      </a:r>
                      <a:endParaRPr lang="cs-CZ" sz="800" b="0" i="0" u="none" strike="noStrike">
                        <a:effectLst/>
                        <a:latin typeface="Arial CE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>
                          <a:effectLst/>
                          <a:latin typeface="Arial CE"/>
                        </a:rPr>
                        <a:t>ženy</a:t>
                      </a:r>
                      <a:br>
                        <a:rPr lang="cs-CZ" sz="800" b="0" i="0" u="none" strike="noStrike">
                          <a:effectLst/>
                          <a:latin typeface="Arial CE"/>
                        </a:rPr>
                      </a:br>
                      <a:r>
                        <a:rPr lang="cs-CZ" sz="800" b="0" i="1" u="none" strike="noStrike">
                          <a:effectLst/>
                          <a:latin typeface="Arial CE"/>
                        </a:rPr>
                        <a:t>Women</a:t>
                      </a:r>
                      <a:endParaRPr lang="cs-CZ" sz="800" b="0" i="0" u="none" strike="noStrike">
                        <a:effectLst/>
                        <a:latin typeface="Arial CE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2.Q.12-2.Q.11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2.Q.12/2.Q.11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81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abs. v tis.</a:t>
                      </a:r>
                      <a:b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cs-CZ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Thousand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abs. v tis.</a:t>
                      </a:r>
                      <a:b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cs-CZ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Thousand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abs. v tis.</a:t>
                      </a:r>
                      <a:b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cs-CZ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Thousand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abs. v tis.</a:t>
                      </a:r>
                      <a:b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cs-CZ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Thousand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abs. v tis.</a:t>
                      </a:r>
                      <a:b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cs-CZ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Thousand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819"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Celkem</a:t>
                      </a:r>
                      <a:b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cs-CZ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4876,4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4888,1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2779,1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2109,1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11,8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100,2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35819"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 toho :</a:t>
                      </a:r>
                      <a:b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cs-CZ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of which :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429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44276"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zaměstnanci (včetně členů produkčních družstev)</a:t>
                      </a:r>
                      <a:b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cs-CZ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Employees (inluding Members of producers´ coopeeratives)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4006,1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3980,2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81,4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2152,1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77,4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1828,1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86,7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-26,0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99,4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8457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podnikatelé bez zaměstnanců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Self-employed without employees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665,6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719,2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14,7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492,9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17,7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226,2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10,7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53,5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108,0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8457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podnikatelé se zaměstnanci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Self-employed with employees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178,5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168,3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130,3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38,0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-10,2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94,3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8457"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pomáhající rodinní příslušníci</a:t>
                      </a:r>
                      <a:b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cs-CZ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Contributing family workers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00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26,1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20,5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16,7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effectLst/>
                          <a:latin typeface="Arial"/>
                        </a:rPr>
                        <a:t>-5,6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effectLst/>
                          <a:latin typeface="Arial"/>
                        </a:rPr>
                        <a:t>78,5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273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Chart 10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9890689"/>
              </p:ext>
            </p:extLst>
          </p:nvPr>
        </p:nvGraphicFramePr>
        <p:xfrm>
          <a:off x="827584" y="620688"/>
          <a:ext cx="741682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990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Specifika fungování trhu práce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/>
              <a:t>Předmětem směny na trhu je práce </a:t>
            </a:r>
            <a:r>
              <a:rPr lang="cs-CZ" sz="2400" dirty="0" smtClean="0"/>
              <a:t>Přizpůsobivost </a:t>
            </a:r>
            <a:r>
              <a:rPr lang="cs-CZ" sz="2400" dirty="0"/>
              <a:t>nabídky a poptávky podle ceny práce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Trh práce je </a:t>
            </a:r>
            <a:r>
              <a:rPr lang="cs-CZ" sz="2400" dirty="0" smtClean="0"/>
              <a:t>segmentován</a:t>
            </a: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/>
              <a:t>Vliv kolektivního vyjednávání na mzdy 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Trh </a:t>
            </a:r>
            <a:r>
              <a:rPr lang="cs-CZ" sz="2400" dirty="0"/>
              <a:t>práce ovlivněn ze strany </a:t>
            </a:r>
            <a:r>
              <a:rPr lang="cs-CZ" sz="2400" dirty="0" smtClean="0"/>
              <a:t>státu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6984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Trh práce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inklinuje k nerovnováze a k nezaměstnanosti</a:t>
            </a:r>
          </a:p>
          <a:p>
            <a:r>
              <a:rPr lang="cs-CZ" dirty="0"/>
              <a:t>Je rigidní, regulovaný</a:t>
            </a:r>
          </a:p>
          <a:p>
            <a:r>
              <a:rPr lang="cs-CZ" dirty="0"/>
              <a:t>Není typicky konkurenčním trhem</a:t>
            </a:r>
            <a:r>
              <a:rPr lang="cs-CZ" dirty="0" smtClean="0"/>
              <a:t>, administrativně </a:t>
            </a:r>
            <a:r>
              <a:rPr lang="cs-CZ" dirty="0"/>
              <a:t>regulovaný</a:t>
            </a:r>
          </a:p>
        </p:txBody>
      </p:sp>
    </p:spTree>
    <p:extLst>
      <p:ext uri="{BB962C8B-B14F-4D97-AF65-F5344CB8AC3E}">
        <p14:creationId xmlns:p14="http://schemas.microsoft.com/office/powerpoint/2010/main" val="155788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Historie nezaměstnanosti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Pojem „nezaměstnanost“: jev, který vznikl v českém hospodářství v 2. pol. 18. stol. (ekonomicky nízká úroveň a U)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Rok 1754: nová věda „</a:t>
            </a:r>
            <a:r>
              <a:rPr lang="cs-CZ" sz="2400" i="1" dirty="0" smtClean="0"/>
              <a:t>status </a:t>
            </a:r>
            <a:r>
              <a:rPr lang="cs-CZ" sz="2400" i="1" dirty="0" err="1" smtClean="0"/>
              <a:t>rei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pubicae</a:t>
            </a:r>
            <a:r>
              <a:rPr lang="cs-CZ" sz="2400" dirty="0" smtClean="0"/>
              <a:t>“: získávání údajů demografických procesů, sčítání obyvatel, číslování domů = nová pracovní místa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Konec 19. stol: industrializace, textilní a strojírenský průmysl: nízká úroveň U – průmyslová revoluce: sociální programy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7780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Makroekonomická opatření na trhu práce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Monetární, fiskální a příjmová politika</a:t>
            </a:r>
          </a:p>
          <a:p>
            <a:r>
              <a:rPr lang="cs-CZ"/>
              <a:t>Nástroje přímého ovlivňování nabídky a poptávky = politika zaměstnanosti</a:t>
            </a:r>
          </a:p>
        </p:txBody>
      </p:sp>
    </p:spTree>
    <p:extLst>
      <p:ext uri="{BB962C8B-B14F-4D97-AF65-F5344CB8AC3E}">
        <p14:creationId xmlns:p14="http://schemas.microsoft.com/office/powerpoint/2010/main" val="425417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u="sng"/>
              <a:t>Typy nezaměstnanosti</a:t>
            </a:r>
          </a:p>
        </p:txBody>
      </p:sp>
      <p:sp>
        <p:nvSpPr>
          <p:cNvPr id="276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 b="1" dirty="0"/>
              <a:t>Frikční</a:t>
            </a:r>
          </a:p>
          <a:p>
            <a:pPr>
              <a:lnSpc>
                <a:spcPct val="90000"/>
              </a:lnSpc>
            </a:pPr>
            <a:r>
              <a:rPr lang="cs-CZ" sz="2000" b="1" dirty="0"/>
              <a:t>Strukturální</a:t>
            </a:r>
          </a:p>
          <a:p>
            <a:pPr>
              <a:lnSpc>
                <a:spcPct val="90000"/>
              </a:lnSpc>
            </a:pPr>
            <a:r>
              <a:rPr lang="cs-CZ" sz="2000" b="1" dirty="0"/>
              <a:t>Cyklická</a:t>
            </a:r>
          </a:p>
          <a:p>
            <a:pPr>
              <a:lnSpc>
                <a:spcPct val="90000"/>
              </a:lnSpc>
            </a:pPr>
            <a:r>
              <a:rPr lang="cs-CZ" sz="2000" b="1" dirty="0"/>
              <a:t>Dobrovolná </a:t>
            </a:r>
          </a:p>
          <a:p>
            <a:pPr>
              <a:lnSpc>
                <a:spcPct val="90000"/>
              </a:lnSpc>
            </a:pPr>
            <a:r>
              <a:rPr lang="cs-CZ" sz="2000" b="1" dirty="0" smtClean="0"/>
              <a:t>Nedobrovolná</a:t>
            </a:r>
          </a:p>
          <a:p>
            <a:pPr>
              <a:lnSpc>
                <a:spcPct val="90000"/>
              </a:lnSpc>
            </a:pPr>
            <a:r>
              <a:rPr lang="cs-CZ" sz="2000" b="1" dirty="0" smtClean="0"/>
              <a:t>Dlouhodobá</a:t>
            </a:r>
            <a:endParaRPr lang="cs-CZ" sz="2000" b="1" dirty="0"/>
          </a:p>
          <a:p>
            <a:pPr>
              <a:lnSpc>
                <a:spcPct val="90000"/>
              </a:lnSpc>
            </a:pPr>
            <a:r>
              <a:rPr lang="cs-CZ" sz="2000" b="1" dirty="0"/>
              <a:t>„</a:t>
            </a:r>
            <a:r>
              <a:rPr lang="cs-CZ" sz="2000" b="1" dirty="0" err="1">
                <a:solidFill>
                  <a:schemeClr val="tx2"/>
                </a:solidFill>
              </a:rPr>
              <a:t>Work</a:t>
            </a:r>
            <a:r>
              <a:rPr lang="cs-CZ" sz="2000" b="1" dirty="0">
                <a:solidFill>
                  <a:schemeClr val="tx2"/>
                </a:solidFill>
              </a:rPr>
              <a:t> </a:t>
            </a:r>
            <a:r>
              <a:rPr lang="cs-CZ" sz="2000" b="1" dirty="0" err="1">
                <a:solidFill>
                  <a:schemeClr val="tx2"/>
                </a:solidFill>
              </a:rPr>
              <a:t>reduction</a:t>
            </a:r>
            <a:r>
              <a:rPr lang="cs-CZ" sz="2000" b="1" dirty="0"/>
              <a:t>“</a:t>
            </a:r>
          </a:p>
          <a:p>
            <a:pPr>
              <a:lnSpc>
                <a:spcPct val="90000"/>
              </a:lnSpc>
            </a:pPr>
            <a:r>
              <a:rPr lang="cs-CZ" sz="2000" b="1" dirty="0">
                <a:solidFill>
                  <a:schemeClr val="tx2"/>
                </a:solidFill>
              </a:rPr>
              <a:t>„Job </a:t>
            </a:r>
            <a:r>
              <a:rPr lang="cs-CZ" sz="2000" b="1" dirty="0" err="1">
                <a:solidFill>
                  <a:schemeClr val="tx2"/>
                </a:solidFill>
              </a:rPr>
              <a:t>reduction</a:t>
            </a:r>
            <a:r>
              <a:rPr lang="cs-CZ" sz="2000" b="1" dirty="0"/>
              <a:t>“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dirty="0"/>
              <a:t>„určitá </a:t>
            </a:r>
            <a:r>
              <a:rPr lang="cs-CZ" sz="2000" b="1" dirty="0" smtClean="0"/>
              <a:t>nezaměstnanost“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3205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u="sng"/>
              <a:t>Důsledky nezaměstnanosti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i="1" dirty="0"/>
              <a:t>Ekonomické</a:t>
            </a:r>
            <a:r>
              <a:rPr lang="cs-CZ" b="1" dirty="0"/>
              <a:t>  </a:t>
            </a:r>
            <a:r>
              <a:rPr lang="cs-CZ" b="1" i="1" dirty="0"/>
              <a:t>důsledky</a:t>
            </a:r>
            <a:r>
              <a:rPr lang="cs-CZ" b="1" dirty="0"/>
              <a:t>  </a:t>
            </a:r>
            <a:endParaRPr lang="cs-CZ" b="1" dirty="0" smtClean="0"/>
          </a:p>
          <a:p>
            <a:r>
              <a:rPr lang="cs-CZ" b="1" i="1" dirty="0" smtClean="0"/>
              <a:t>Sociální důsledky</a:t>
            </a: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125114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u="sng"/>
              <a:t>Politika zaměstnanosti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b="1"/>
              <a:t>Soubor opatření, kterými jsou spoluutvářeny podmínky pro dynamickou rovnováhu na trhu práce a pro efektivní využití PS</a:t>
            </a:r>
          </a:p>
          <a:p>
            <a:pPr>
              <a:buFont typeface="Wingdings" pitchFamily="2" charset="2"/>
              <a:buNone/>
            </a:pPr>
            <a:endParaRPr lang="cs-CZ" sz="2800" b="1"/>
          </a:p>
          <a:p>
            <a:pPr lvl="1"/>
            <a:r>
              <a:rPr lang="cs-CZ" b="1"/>
              <a:t>Aktivní politika zaměstnanosti</a:t>
            </a:r>
          </a:p>
          <a:p>
            <a:pPr lvl="1"/>
            <a:r>
              <a:rPr lang="cs-CZ" b="1"/>
              <a:t>Pasivní politika zaměstnanosti</a:t>
            </a:r>
          </a:p>
        </p:txBody>
      </p:sp>
    </p:spTree>
    <p:extLst>
      <p:ext uri="{BB962C8B-B14F-4D97-AF65-F5344CB8AC3E}">
        <p14:creationId xmlns:p14="http://schemas.microsoft.com/office/powerpoint/2010/main" val="141311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/>
              <a:t>Státní politika  zaměstnanosti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b="1"/>
              <a:t>Zákon č. 435/2004 Sb., o zaměstnanosti</a:t>
            </a:r>
            <a:r>
              <a:rPr lang="cs-CZ"/>
              <a:t> (účinnost od  1.10.2004)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/>
              <a:t>Vytváří</a:t>
            </a:r>
            <a:r>
              <a:rPr lang="cs-CZ"/>
              <a:t>: stát, zaměstnavatelé, odbory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/>
              <a:t>Provádí</a:t>
            </a:r>
            <a:r>
              <a:rPr lang="cs-CZ"/>
              <a:t>: stát,  ÚSC, profesní organizace, sdružení osob se ZTP, organizace zaměstnavatelů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/>
              <a:t>Vykonává</a:t>
            </a:r>
            <a:r>
              <a:rPr lang="cs-CZ"/>
              <a:t>:  MPSV, úřady práce</a:t>
            </a:r>
          </a:p>
        </p:txBody>
      </p:sp>
    </p:spTree>
    <p:extLst>
      <p:ext uri="{BB962C8B-B14F-4D97-AF65-F5344CB8AC3E}">
        <p14:creationId xmlns:p14="http://schemas.microsoft.com/office/powerpoint/2010/main" val="333015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Použitá literatura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Brožová, </a:t>
            </a:r>
            <a:r>
              <a:rPr lang="cs-CZ" sz="2000" dirty="0" err="1" smtClean="0"/>
              <a:t>D.Společenské</a:t>
            </a:r>
            <a:r>
              <a:rPr lang="cs-CZ" sz="2000" dirty="0" smtClean="0"/>
              <a:t> souvislosti  trhu práce. Sociologické nakladatelství, Praha, 2003. ISBN 80-86429-16-4, kapitola 1.4</a:t>
            </a:r>
          </a:p>
          <a:p>
            <a:r>
              <a:rPr lang="cs-CZ" sz="2000" dirty="0" smtClean="0"/>
              <a:t>Mareš, P.: Nezaměstnanost jako sociální problém, SLON,Praha.1994.ISBN 80-901424-9-4.</a:t>
            </a:r>
          </a:p>
          <a:p>
            <a:r>
              <a:rPr lang="cs-CZ" sz="2000" dirty="0" smtClean="0"/>
              <a:t>MPSV, Analýza vývoje zaměstnanosti a nezaměstnanosti v roce 2011, MPSV, 2012</a:t>
            </a:r>
          </a:p>
          <a:p>
            <a:pPr marL="0" indent="0">
              <a:buNone/>
            </a:pPr>
            <a:r>
              <a:rPr lang="cs-CZ" sz="2000" b="1" dirty="0" smtClean="0"/>
              <a:t>Úkol</a:t>
            </a:r>
            <a:r>
              <a:rPr lang="cs-CZ" sz="2000" dirty="0" smtClean="0"/>
              <a:t>: </a:t>
            </a:r>
          </a:p>
          <a:p>
            <a:pPr>
              <a:buFontTx/>
              <a:buChar char="-"/>
            </a:pPr>
            <a:r>
              <a:rPr lang="cs-CZ" sz="2000" dirty="0" smtClean="0"/>
              <a:t>prostudovat další pojmy (míra zaměstnanosti, míra ekonomické aktivity, KZAM, apod.), která jsou dostupná na </a:t>
            </a:r>
            <a:r>
              <a:rPr lang="cs-CZ" sz="2000" dirty="0" smtClean="0">
                <a:hlinkClick r:id="rId2"/>
              </a:rPr>
              <a:t>www.czso.cz</a:t>
            </a:r>
            <a:r>
              <a:rPr lang="cs-CZ" sz="2000" dirty="0" smtClean="0"/>
              <a:t>.</a:t>
            </a:r>
          </a:p>
          <a:p>
            <a:pPr>
              <a:buFontTx/>
              <a:buChar char="-"/>
            </a:pPr>
            <a:r>
              <a:rPr lang="cs-CZ" sz="2000" dirty="0" smtClean="0"/>
              <a:t>Seznámit se se základními ekonomickými přístupy k pojetí a interpretaci nezaměstnanosti (např. kap. 3 Nezaměstnanost ve vývoji ekonomického myšlení, Brožová)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452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Historie nezaměstnanosti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Rok 1929:  světová hospodářská krize, Československo: únor 1933: 920 tis. nezaměstnaných</a:t>
            </a:r>
          </a:p>
          <a:p>
            <a:r>
              <a:rPr lang="cs-CZ" sz="2400" dirty="0" smtClean="0"/>
              <a:t>Po roce 1945: povinná zaměstnanost, pracovní povinnost, trestný čin příživnictví, existence tzv. </a:t>
            </a:r>
            <a:r>
              <a:rPr lang="cs-CZ" sz="2400" i="1" dirty="0" smtClean="0"/>
              <a:t>„skryté nezaměstnanosti“</a:t>
            </a:r>
          </a:p>
          <a:p>
            <a:r>
              <a:rPr lang="cs-CZ" sz="2400" i="1" dirty="0" smtClean="0"/>
              <a:t>1969-1989: spoutaná společnost, politické „čistky“, „prověrky“ </a:t>
            </a:r>
            <a:r>
              <a:rPr lang="cs-CZ" sz="2400" dirty="0" smtClean="0"/>
              <a:t>u vědců, kulturních pracovníků, pedagogů</a:t>
            </a:r>
          </a:p>
          <a:p>
            <a:r>
              <a:rPr lang="cs-CZ" sz="2400" dirty="0" smtClean="0"/>
              <a:t>Po roce 1989: viditelná diferenciace společnosti, institucionální řešení problému nezaměstnanosti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199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/>
              <a:t>Proč bychom se měli problematikou pracovních trhů a politikou zaměstnanosti zabývat?</a:t>
            </a:r>
          </a:p>
          <a:p>
            <a:pPr marL="0" indent="0" algn="ctr">
              <a:buNone/>
            </a:pPr>
            <a:r>
              <a:rPr lang="cs-CZ" dirty="0" smtClean="0"/>
              <a:t>- diskuse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923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/>
              <a:t>Jaká je podle Vás současná situace na pracovním trhu?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289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17766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404813"/>
            <a:ext cx="8964612" cy="6119812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323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/>
              <a:t>Jak vzniká nezaměstnanost?</a:t>
            </a:r>
          </a:p>
          <a:p>
            <a:pPr marL="0" indent="0" algn="ctr">
              <a:buNone/>
            </a:pPr>
            <a:r>
              <a:rPr lang="cs-CZ" dirty="0" smtClean="0"/>
              <a:t>Kdo je nezaměstnaný?</a:t>
            </a:r>
          </a:p>
          <a:p>
            <a:pPr marL="0" indent="0" algn="ctr">
              <a:buNone/>
            </a:pPr>
            <a:r>
              <a:rPr lang="cs-CZ" dirty="0" smtClean="0"/>
              <a:t>Jak se nezaměstnanost měří?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02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u="sng"/>
              <a:t>Nezaměstnanost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4114800"/>
          </a:xfrm>
        </p:spPr>
        <p:txBody>
          <a:bodyPr/>
          <a:lstStyle/>
          <a:p>
            <a:pPr lvl="1"/>
            <a:r>
              <a:rPr lang="cs-CZ" sz="2400" b="1" dirty="0"/>
              <a:t>Složitý jev, nelze hodnotit pouze globálně</a:t>
            </a:r>
          </a:p>
          <a:p>
            <a:pPr lvl="1"/>
            <a:r>
              <a:rPr lang="cs-CZ" sz="2400" b="1" dirty="0"/>
              <a:t>K řešení je nutná informační síť potřebných dat</a:t>
            </a:r>
          </a:p>
          <a:p>
            <a:pPr lvl="1">
              <a:buFont typeface="Wingdings" pitchFamily="2" charset="2"/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49896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793037" cy="1143000"/>
          </a:xfrm>
        </p:spPr>
        <p:txBody>
          <a:bodyPr/>
          <a:lstStyle/>
          <a:p>
            <a:r>
              <a:rPr lang="cs-CZ" sz="3200" b="1" dirty="0" smtClean="0"/>
              <a:t>Nezaměstnaný/uchazeč o zaměstnání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400" b="1" dirty="0" smtClean="0"/>
              <a:t>aktivně </a:t>
            </a:r>
            <a:r>
              <a:rPr lang="cs-CZ" sz="2400" b="1" dirty="0"/>
              <a:t>hledají práci a jsou registrováni na úřadu práce</a:t>
            </a:r>
          </a:p>
          <a:p>
            <a:pPr lvl="1"/>
            <a:r>
              <a:rPr lang="cs-CZ" sz="2400" b="1" dirty="0" smtClean="0"/>
              <a:t>bez </a:t>
            </a:r>
            <a:r>
              <a:rPr lang="cs-CZ" sz="2400" b="1" dirty="0"/>
              <a:t>práce během referenčního týdne</a:t>
            </a:r>
          </a:p>
          <a:p>
            <a:pPr lvl="1"/>
            <a:r>
              <a:rPr lang="cs-CZ" sz="2400" b="1" dirty="0" smtClean="0"/>
              <a:t>v </a:t>
            </a:r>
            <a:r>
              <a:rPr lang="cs-CZ" sz="2400" b="1" dirty="0"/>
              <a:t>současné době připraven k nástupu  do práce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sz="2400" i="1" dirty="0" smtClean="0"/>
              <a:t>Definice odpovídá a podmínkám ILO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27194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měsi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měsi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Směsi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Směsi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Směsi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1_Směsi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2_Směsi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978</Words>
  <Application>Microsoft Office PowerPoint</Application>
  <PresentationFormat>Předvádění na obrazovce (4:3)</PresentationFormat>
  <Paragraphs>196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9</vt:i4>
      </vt:variant>
      <vt:variant>
        <vt:lpstr>Nadpisy snímků</vt:lpstr>
      </vt:variant>
      <vt:variant>
        <vt:i4>25</vt:i4>
      </vt:variant>
    </vt:vector>
  </HeadingPairs>
  <TitlesOfParts>
    <vt:vector size="34" baseType="lpstr">
      <vt:lpstr>Motiv systému Office</vt:lpstr>
      <vt:lpstr>Směsi</vt:lpstr>
      <vt:lpstr>1_Směsi</vt:lpstr>
      <vt:lpstr>2_Směsi</vt:lpstr>
      <vt:lpstr>3_Směsi</vt:lpstr>
      <vt:lpstr>7_Směsi</vt:lpstr>
      <vt:lpstr>8_Směsi</vt:lpstr>
      <vt:lpstr>11_Směsi</vt:lpstr>
      <vt:lpstr>12_Směsi</vt:lpstr>
      <vt:lpstr>Politika pracovních trhů diskuse</vt:lpstr>
      <vt:lpstr>Historie nezaměstnanosti</vt:lpstr>
      <vt:lpstr>Historie nezaměstnanosti</vt:lpstr>
      <vt:lpstr>Prezentace aplikace PowerPoint</vt:lpstr>
      <vt:lpstr>Prezentace aplikace PowerPoint</vt:lpstr>
      <vt:lpstr>Prezentace aplikace PowerPoint</vt:lpstr>
      <vt:lpstr>Prezentace aplikace PowerPoint</vt:lpstr>
      <vt:lpstr>Nezaměstnanost</vt:lpstr>
      <vt:lpstr>Nezaměstnaný/uchazeč o zaměstnání</vt:lpstr>
      <vt:lpstr>Registrovaná míra nezaměstnanosti</vt:lpstr>
      <vt:lpstr>Pojmy nezaměstnanosti</vt:lpstr>
      <vt:lpstr>Výpočet míry nezaměstnanosti</vt:lpstr>
      <vt:lpstr>Výpočet  míry nezaměstnanosti</vt:lpstr>
      <vt:lpstr>Nezaměstnaní - VŠPS</vt:lpstr>
      <vt:lpstr>Použití obecné/registrované míry nezaměstnanosti</vt:lpstr>
      <vt:lpstr>Prezentace aplikace PowerPoint</vt:lpstr>
      <vt:lpstr>Prezentace aplikace PowerPoint</vt:lpstr>
      <vt:lpstr>Specifika fungování trhu práce</vt:lpstr>
      <vt:lpstr>Trh práce</vt:lpstr>
      <vt:lpstr>Makroekonomická opatření na trhu práce</vt:lpstr>
      <vt:lpstr>Typy nezaměstnanosti</vt:lpstr>
      <vt:lpstr>Důsledky nezaměstnanosti</vt:lpstr>
      <vt:lpstr>Politika zaměstnanosti</vt:lpstr>
      <vt:lpstr>Státní politika  zaměstnanosti</vt:lpstr>
      <vt:lpstr>Použitá literatura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Politika pracovních trhů</dc:title>
  <dc:creator>Wildmannova Mirka</dc:creator>
  <cp:lastModifiedBy>Wildmannova Mirka</cp:lastModifiedBy>
  <cp:revision>19</cp:revision>
  <cp:lastPrinted>2012-10-08T10:01:02Z</cp:lastPrinted>
  <dcterms:created xsi:type="dcterms:W3CDTF">2012-10-01T09:18:00Z</dcterms:created>
  <dcterms:modified xsi:type="dcterms:W3CDTF">2012-10-08T12:54:15Z</dcterms:modified>
</cp:coreProperties>
</file>