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5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1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487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4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32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01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84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46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50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6760C-8D1C-4763-82DE-C9EDCC4758D4}" type="datetimeFigureOut">
              <a:rPr lang="cs-CZ" smtClean="0"/>
              <a:t>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4C9D7-4CD5-4F62-9809-BDDADB60D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98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v&#253;zv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Úvod: </a:t>
            </a:r>
            <a:br>
              <a:rPr lang="cs-CZ" dirty="0" smtClean="0"/>
            </a:br>
            <a:r>
              <a:rPr lang="cs-CZ" dirty="0" smtClean="0"/>
              <a:t>organizace kurzu,</a:t>
            </a:r>
            <a:br>
              <a:rPr lang="cs-CZ" dirty="0" smtClean="0"/>
            </a:br>
            <a:r>
              <a:rPr lang="cs-CZ" dirty="0" smtClean="0"/>
              <a:t>základní pojmy a vztahy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MPV_PTPZ</a:t>
            </a:r>
          </a:p>
          <a:p>
            <a:r>
              <a:rPr lang="cs-CZ" dirty="0" smtClean="0"/>
              <a:t>Mirka </a:t>
            </a:r>
            <a:r>
              <a:rPr lang="cs-CZ" dirty="0" err="1" smtClean="0"/>
              <a:t>Wildmannová</a:t>
            </a:r>
            <a:endParaRPr lang="cs-CZ" dirty="0" smtClean="0"/>
          </a:p>
          <a:p>
            <a:r>
              <a:rPr lang="cs-CZ" dirty="0" smtClean="0"/>
              <a:t>1.10.2012</a:t>
            </a:r>
          </a:p>
        </p:txBody>
      </p:sp>
    </p:spTree>
    <p:extLst>
      <p:ext uri="{BB962C8B-B14F-4D97-AF65-F5344CB8AC3E}">
        <p14:creationId xmlns:p14="http://schemas.microsoft.com/office/powerpoint/2010/main" val="22951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Organizace kurzu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Harmonogram přednášek a seminářů – organizační pokyny  (IS)</a:t>
            </a:r>
          </a:p>
          <a:p>
            <a:pPr marL="0" indent="0">
              <a:buNone/>
            </a:pPr>
            <a:r>
              <a:rPr lang="cs-CZ" dirty="0" smtClean="0"/>
              <a:t>Podmínky nutné pro absolvování kurzu:</a:t>
            </a:r>
          </a:p>
          <a:p>
            <a:r>
              <a:rPr lang="cs-CZ" sz="2600" dirty="0" smtClean="0"/>
              <a:t>Projekt – zpracování projektové žádosti OPLLZ, výzva 30 „Sociální ekonomika“</a:t>
            </a:r>
          </a:p>
          <a:p>
            <a:r>
              <a:rPr lang="cs-CZ" sz="2600" dirty="0" smtClean="0"/>
              <a:t>Průběžný test: testové + otevřené otázky</a:t>
            </a:r>
          </a:p>
          <a:p>
            <a:r>
              <a:rPr lang="cs-CZ" sz="2600" dirty="0" smtClean="0"/>
              <a:t>Závěrečný test: testové + otevřené otázky</a:t>
            </a:r>
          </a:p>
          <a:p>
            <a:r>
              <a:rPr lang="cs-CZ" sz="2600" dirty="0" smtClean="0"/>
              <a:t>(ústní zkouška): nepovinná, pokud získáte více jak 115 bodů (z povinné + dobrovolné části)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18319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BODOVÁNÍ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Povinná část</a:t>
            </a:r>
            <a:r>
              <a:rPr lang="cs-CZ" dirty="0" smtClean="0"/>
              <a:t>:</a:t>
            </a:r>
          </a:p>
          <a:p>
            <a:r>
              <a:rPr lang="cs-CZ" sz="3000" dirty="0" smtClean="0"/>
              <a:t>Průběžný test – 30 bodů(test + otevřené otázky)</a:t>
            </a:r>
          </a:p>
          <a:p>
            <a:r>
              <a:rPr lang="cs-CZ" sz="3000" dirty="0" smtClean="0"/>
              <a:t>Závěrečný test – 30 bodů (test + otevřené otázky)</a:t>
            </a:r>
          </a:p>
          <a:p>
            <a:r>
              <a:rPr lang="cs-CZ" sz="3000" dirty="0" smtClean="0"/>
              <a:t>Projekt – 30 bodů + 25 bodů</a:t>
            </a:r>
          </a:p>
          <a:p>
            <a:pPr marL="0" indent="0">
              <a:buNone/>
            </a:pPr>
            <a:r>
              <a:rPr lang="cs-CZ" b="1" u="sng" dirty="0" smtClean="0"/>
              <a:t>Dobrovolná část:</a:t>
            </a:r>
          </a:p>
          <a:p>
            <a:r>
              <a:rPr lang="cs-CZ" sz="3000" dirty="0" smtClean="0"/>
              <a:t>Aktivita na přednáškách a seminářích</a:t>
            </a:r>
          </a:p>
          <a:p>
            <a:r>
              <a:rPr lang="cs-CZ" sz="3000" dirty="0" smtClean="0"/>
              <a:t>Esej ( max. 5 bodů) – seminář 15.10.</a:t>
            </a:r>
          </a:p>
          <a:p>
            <a:r>
              <a:rPr lang="cs-CZ" sz="3000" dirty="0" smtClean="0"/>
              <a:t>Rešerše vybraného článku (max.10 bodů) – články k dispozici u mě od 15.10.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01461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HODNOCENÍ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Celkové hodnocení – na základě ústní zkoušky s přihlédnutím k výsledkům získaných z testů a projektu</a:t>
            </a:r>
          </a:p>
          <a:p>
            <a:r>
              <a:rPr lang="cs-CZ" sz="2800" dirty="0" smtClean="0"/>
              <a:t>Ústní zkoušky se nemusí zúčastnit ti, kteří dosáhnou 115 bodů (z povinných + dobrovolných částí ): budou klasifikováni na základě výsledků z testů a projektu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8100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PROJEKT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č</a:t>
            </a:r>
            <a:r>
              <a:rPr lang="cs-CZ" dirty="0" smtClean="0"/>
              <a:t>ást – zpracování projektu</a:t>
            </a:r>
          </a:p>
          <a:p>
            <a:pPr marL="0" indent="0">
              <a:buNone/>
            </a:pPr>
            <a:r>
              <a:rPr lang="cs-CZ" dirty="0" smtClean="0"/>
              <a:t>Úkol: zpracovat projekt včetně rozpočtu dle metodiky a v souladu s cílem výzvy</a:t>
            </a:r>
          </a:p>
          <a:p>
            <a:r>
              <a:rPr lang="cs-CZ" dirty="0" smtClean="0">
                <a:hlinkClick r:id="rId2"/>
              </a:rPr>
              <a:t>http://www.esfcr.cz/výzva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Podmínky zpracování</a:t>
            </a:r>
          </a:p>
          <a:p>
            <a:r>
              <a:rPr lang="cs-CZ" dirty="0" smtClean="0"/>
              <a:t>Max. 3 studenti/1 projekt</a:t>
            </a:r>
          </a:p>
          <a:p>
            <a:pPr marL="0" indent="0">
              <a:buNone/>
            </a:pPr>
            <a:r>
              <a:rPr lang="cs-CZ" dirty="0" smtClean="0"/>
              <a:t>Podmínky odevzdání</a:t>
            </a:r>
          </a:p>
          <a:p>
            <a:r>
              <a:rPr lang="cs-CZ" dirty="0" smtClean="0"/>
              <a:t>Projekt je nutné odevzdat 1x elektronicky  (v </a:t>
            </a:r>
            <a:r>
              <a:rPr lang="cs-CZ" dirty="0" err="1" smtClean="0"/>
              <a:t>odevzdávárně</a:t>
            </a:r>
            <a:r>
              <a:rPr lang="cs-CZ" dirty="0" smtClean="0"/>
              <a:t>) a 1 x v tištěné podobě</a:t>
            </a:r>
          </a:p>
          <a:p>
            <a:pPr marL="0" indent="0">
              <a:buNone/>
            </a:pPr>
            <a:r>
              <a:rPr lang="cs-CZ" dirty="0" smtClean="0"/>
              <a:t>Hodnocení projektu</a:t>
            </a:r>
          </a:p>
          <a:p>
            <a:r>
              <a:rPr lang="cs-CZ" dirty="0" smtClean="0"/>
              <a:t>Možné získat </a:t>
            </a:r>
            <a:r>
              <a:rPr lang="cs-CZ" dirty="0" err="1" smtClean="0"/>
              <a:t>max</a:t>
            </a:r>
            <a:r>
              <a:rPr lang="cs-CZ" dirty="0" smtClean="0"/>
              <a:t> 30 bodů celkem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85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PROJEKT  II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2.část – prezentace + hodnocení</a:t>
            </a:r>
          </a:p>
          <a:p>
            <a:pPr marL="0" indent="0">
              <a:buNone/>
            </a:pPr>
            <a:r>
              <a:rPr lang="cs-CZ" dirty="0" smtClean="0"/>
              <a:t>Prezentace projektu</a:t>
            </a:r>
          </a:p>
          <a:p>
            <a:r>
              <a:rPr lang="cs-CZ" dirty="0" smtClean="0"/>
              <a:t>K prezentaci  projektu se přihlásí pouze dva z tříčlenné  skupiny a to nejpozději </a:t>
            </a:r>
            <a:r>
              <a:rPr lang="cs-CZ" dirty="0" smtClean="0"/>
              <a:t>do 15.11.2012.</a:t>
            </a:r>
            <a:endParaRPr lang="cs-CZ" dirty="0" smtClean="0"/>
          </a:p>
          <a:p>
            <a:r>
              <a:rPr lang="cs-CZ" dirty="0" smtClean="0"/>
              <a:t>Třetí člen  skupiny bude vykonávat funkci člena hodnotícího týmu. Jeho úkolem je zpracovat posudek  na jeden jiný  projekt</a:t>
            </a:r>
          </a:p>
          <a:p>
            <a:r>
              <a:rPr lang="cs-CZ" dirty="0" smtClean="0"/>
              <a:t>Prezentující mohou  pomáhat kolegovi  při zpracování posudku. Počet bodů, které získají prezentací + účastí v komisi získává celá skupina</a:t>
            </a:r>
          </a:p>
          <a:p>
            <a:pPr marL="0" indent="0">
              <a:buNone/>
            </a:pPr>
            <a:r>
              <a:rPr lang="cs-CZ" sz="3100" i="1" dirty="0" smtClean="0"/>
              <a:t>Balíky k přihlašování na prezentaci a oponentskému posudku prozatím nejsou k dispozici – budou zveřejněny po ukončení zápisu.</a:t>
            </a:r>
            <a:endParaRPr lang="cs-CZ" sz="3100" i="1" dirty="0"/>
          </a:p>
        </p:txBody>
      </p:sp>
    </p:spTree>
    <p:extLst>
      <p:ext uri="{BB962C8B-B14F-4D97-AF65-F5344CB8AC3E}">
        <p14:creationId xmlns:p14="http://schemas.microsoft.com/office/powerpoint/2010/main" val="114080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– 2.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Hodnocení projektu</a:t>
            </a:r>
          </a:p>
          <a:p>
            <a:pPr marL="0" indent="0">
              <a:buNone/>
            </a:pPr>
            <a:r>
              <a:rPr lang="cs-CZ" dirty="0" smtClean="0"/>
              <a:t>- Prostřednictvím komise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448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BODOVÁNÍ   2.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projektu: (max. 10 bodů), hodnocení projektu provede hodnotící komise. Počet získaných bodů bude odpovídat průměrnému hodnocení. Každý člen hodnotící komise ohodnotí výkon  známkou ve škále 0 -15</a:t>
            </a:r>
          </a:p>
        </p:txBody>
      </p:sp>
    </p:spTree>
    <p:extLst>
      <p:ext uri="{BB962C8B-B14F-4D97-AF65-F5344CB8AC3E}">
        <p14:creationId xmlns:p14="http://schemas.microsoft.com/office/powerpoint/2010/main" val="2116954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PÁLENÍKOVÁ, M.: Pracovní trh a politika zaměstnanosti – podzim 2011, pracovní materiály</a:t>
            </a:r>
          </a:p>
          <a:p>
            <a:r>
              <a:rPr lang="cs-CZ" dirty="0" smtClean="0"/>
              <a:t>KREBS,V. a kol.: Sociální politika, 5. přepracované a aktualizované vydání.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 ČR, 2010, 544 s.</a:t>
            </a:r>
          </a:p>
          <a:p>
            <a:r>
              <a:rPr lang="cs-CZ" dirty="0" smtClean="0"/>
              <a:t>Brožová, D.: Společenské souvislosti  trhu práce. </a:t>
            </a:r>
            <a:r>
              <a:rPr lang="cs-CZ" dirty="0" err="1" smtClean="0"/>
              <a:t>Praha.SLON</a:t>
            </a:r>
            <a:r>
              <a:rPr lang="cs-CZ" dirty="0" smtClean="0"/>
              <a:t> 2003. ISBN 80-86429-16-42</a:t>
            </a:r>
          </a:p>
          <a:p>
            <a:r>
              <a:rPr lang="cs-CZ" dirty="0" smtClean="0"/>
              <a:t>Mareš, P.: Nezaměstnanost jako sociální problém. Praha 2002. SLON, 3. upravené vydání, ISBN 80-86429-8-33</a:t>
            </a:r>
          </a:p>
          <a:p>
            <a:r>
              <a:rPr lang="cs-CZ" dirty="0" err="1" smtClean="0"/>
              <a:t>Sirovátka</a:t>
            </a:r>
            <a:r>
              <a:rPr lang="cs-CZ" dirty="0" smtClean="0"/>
              <a:t>, T.: Marginalizace na pracovním trhu. Brno, Masarykova univerzita 1997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25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459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Úvod:  organizace kurzu, základní pojmy a vztahy</vt:lpstr>
      <vt:lpstr>Organizace kurzu</vt:lpstr>
      <vt:lpstr>BODOVÁNÍ</vt:lpstr>
      <vt:lpstr>HODNOCENÍ</vt:lpstr>
      <vt:lpstr>PROJEKT</vt:lpstr>
      <vt:lpstr>PROJEKT  II</vt:lpstr>
      <vt:lpstr>PROJEKT – 2. část</vt:lpstr>
      <vt:lpstr>BODOVÁNÍ   2. části</vt:lpstr>
      <vt:lpstr>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Wildmannova Mirka</dc:creator>
  <cp:lastModifiedBy>Wildmannova Mirka</cp:lastModifiedBy>
  <cp:revision>8</cp:revision>
  <dcterms:created xsi:type="dcterms:W3CDTF">2012-10-01T07:36:46Z</dcterms:created>
  <dcterms:modified xsi:type="dcterms:W3CDTF">2012-10-01T13:55:29Z</dcterms:modified>
</cp:coreProperties>
</file>