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310" r:id="rId3"/>
    <p:sldId id="311" r:id="rId4"/>
    <p:sldId id="283" r:id="rId5"/>
    <p:sldId id="318" r:id="rId6"/>
    <p:sldId id="319" r:id="rId7"/>
    <p:sldId id="284" r:id="rId8"/>
    <p:sldId id="289" r:id="rId9"/>
    <p:sldId id="290" r:id="rId10"/>
    <p:sldId id="314" r:id="rId11"/>
    <p:sldId id="320" r:id="rId12"/>
    <p:sldId id="322" r:id="rId13"/>
    <p:sldId id="323" r:id="rId14"/>
    <p:sldId id="315" r:id="rId15"/>
    <p:sldId id="337" r:id="rId16"/>
    <p:sldId id="338" r:id="rId17"/>
    <p:sldId id="324" r:id="rId18"/>
    <p:sldId id="269" r:id="rId19"/>
    <p:sldId id="270" r:id="rId20"/>
    <p:sldId id="316" r:id="rId21"/>
    <p:sldId id="265" r:id="rId22"/>
    <p:sldId id="275" r:id="rId23"/>
    <p:sldId id="276" r:id="rId24"/>
    <p:sldId id="278" r:id="rId25"/>
    <p:sldId id="279" r:id="rId26"/>
    <p:sldId id="325" r:id="rId27"/>
    <p:sldId id="326" r:id="rId28"/>
    <p:sldId id="335" r:id="rId29"/>
    <p:sldId id="336" r:id="rId30"/>
    <p:sldId id="331" r:id="rId31"/>
    <p:sldId id="332" r:id="rId32"/>
    <p:sldId id="309" r:id="rId33"/>
    <p:sldId id="300" r:id="rId34"/>
    <p:sldId id="317" r:id="rId35"/>
    <p:sldId id="301" r:id="rId36"/>
    <p:sldId id="303" r:id="rId37"/>
    <p:sldId id="304" r:id="rId38"/>
    <p:sldId id="305" r:id="rId39"/>
    <p:sldId id="306" r:id="rId40"/>
    <p:sldId id="308" r:id="rId41"/>
    <p:sldId id="307" r:id="rId42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D46898-AC12-4CF8-990D-B6CF3EE839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849313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2923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766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428163"/>
            <a:ext cx="288766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DED8E2-7B56-4855-81CD-E2086A983D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26F8F-2C37-4265-8058-266D16F43139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18434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0DAD4-A292-427E-93EC-68DC7C088952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2048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1BD5A9-82F3-4B8E-8562-23BE04BABE03}" type="slidenum">
              <a:rPr lang="cs-CZ" smtClean="0"/>
              <a:pPr/>
              <a:t>8</a:t>
            </a:fld>
            <a:endParaRPr lang="cs-CZ" smtClean="0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D0F7D4-4CD2-42F2-A966-E6DE35D1C843}" type="slidenum">
              <a:rPr lang="cs-CZ" smtClean="0"/>
              <a:pPr/>
              <a:t>18</a:t>
            </a:fld>
            <a:endParaRPr lang="cs-CZ" smtClean="0"/>
          </a:p>
        </p:txBody>
      </p:sp>
      <p:sp>
        <p:nvSpPr>
          <p:cNvPr id="4096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A79A6-698D-44A0-83A4-6B6FD7E20F59}" type="slidenum">
              <a:rPr lang="cs-CZ" smtClean="0"/>
              <a:pPr/>
              <a:t>19</a:t>
            </a:fld>
            <a:endParaRPr lang="cs-CZ" smtClean="0"/>
          </a:p>
        </p:txBody>
      </p:sp>
      <p:sp>
        <p:nvSpPr>
          <p:cNvPr id="43010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03745-C283-45C0-92F5-390553A6C480}" type="slidenum">
              <a:rPr lang="cs-CZ" smtClean="0"/>
              <a:pPr/>
              <a:t>20</a:t>
            </a:fld>
            <a:endParaRPr lang="cs-CZ" smtClean="0"/>
          </a:p>
        </p:txBody>
      </p:sp>
      <p:sp>
        <p:nvSpPr>
          <p:cNvPr id="45058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70EA1-3F4A-46B9-A1BB-A78F05C214F7}" type="slidenum">
              <a:rPr lang="cs-CZ" smtClean="0"/>
              <a:pPr/>
              <a:t>25</a:t>
            </a:fld>
            <a:endParaRPr lang="cs-CZ" smtClean="0"/>
          </a:p>
        </p:txBody>
      </p:sp>
      <p:sp>
        <p:nvSpPr>
          <p:cNvPr id="51202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850900" y="744538"/>
            <a:ext cx="4962525" cy="3722687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4714875"/>
            <a:ext cx="4884738" cy="4467225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D349-9384-43F3-9435-126E67C28B1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6B562-E60A-489C-86D3-DCCC76CDC7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C7C36-C565-4DBD-B38B-B72ABB6BDF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9281-9B31-4067-9118-8ACA6945B6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58EBE-5AA5-41E7-931F-2D712D8BA8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F9776-6FAE-4605-B506-D0B3A18A1D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FB1B1-293C-45D3-A902-FC11390904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3178D-0786-4B43-872B-3934695EF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8A2BD-6479-4DAD-8BB4-57140EE51E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92897-436A-42C4-B521-0CF7A2FCA4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Klepnutím lze upravit styly předlohy textu.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8578B-02DC-4856-8560-40D973F50C3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6795A-109B-4A1A-BFC0-6361992CEE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DB809A2-B710-4BF8-BD13-112C9CA607F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uni.cz/general/evaluation/graduates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  <a:br>
              <a:rPr lang="cs-CZ" smtClean="0"/>
            </a:br>
            <a:r>
              <a:rPr lang="cs-CZ" smtClean="0"/>
              <a:t>význam vzdělání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Míra nezaměstnanosti ČR a EU</a:t>
            </a:r>
          </a:p>
        </p:txBody>
      </p:sp>
      <p:pic>
        <p:nvPicPr>
          <p:cNvPr id="3277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55738" y="1763713"/>
            <a:ext cx="6232525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Mzdy podle vzdělání</a:t>
            </a: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611188" y="5805488"/>
            <a:ext cx="266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ČSÚ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3" y="1989138"/>
            <a:ext cx="825817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4819" name="Picture 4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84200"/>
            <a:ext cx="8843963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68313" y="6308725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Zdroj: ISVP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4313"/>
            <a:ext cx="8713788" cy="4138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Průměrná mzda vysokoškoláků</a:t>
            </a:r>
          </a:p>
        </p:txBody>
      </p:sp>
      <p:pic>
        <p:nvPicPr>
          <p:cNvPr id="3686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844675"/>
            <a:ext cx="6402387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Vztah vzdělání a pozice na PT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/>
              <a:t>Česká republika patří mezi </a:t>
            </a:r>
            <a:r>
              <a:rPr lang="cs-CZ" sz="2400" smtClean="0">
                <a:solidFill>
                  <a:srgbClr val="FF0000"/>
                </a:solidFill>
              </a:rPr>
              <a:t>země s těsnějším vztahem mezi úrovní vzdělání a kvalifikačními požadavky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V zemích s vysokým podílem vysokoškoláků nastupují absolventi poměrně často na pracovní místa s nižšími kvalifikačními nároky. (Španělsko, Belgie, Finsko..)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/>
              <a:t>Čím více je na trhu práce vysokoškoláků než odpovídajících pracovních míst, tím častěji mají absolventi vysokých škol problém vůbec nějakou práci sehnat anebo získávají „jen“ práci méně kvalifikovanou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250825" y="4868863"/>
            <a:ext cx="84248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 patnácti původních zemích EU tvoří vysokoškoláci například více jak 19 % pracovníků ve skupině povolání nižší administrativních pracovníků.  Belgie 41 % x ČR méně než 6 %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04813"/>
            <a:ext cx="8208962" cy="5759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sz="2800" smtClean="0"/>
              <a:t>Vliv vzdělání na pozici na pracovním trhu</a:t>
            </a:r>
            <a:br>
              <a:rPr lang="cs-CZ" sz="2800" smtClean="0"/>
            </a:br>
            <a:r>
              <a:rPr lang="cs-CZ" sz="2800" smtClean="0"/>
              <a:t>- shrnutí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mtClean="0"/>
              <a:t>V průměru zemí EU jsou vysokoškoláci oproti celé populaci o 45 % méně ohroženi nezaměstnaností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Vykonávají o 28 %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Mají o 42 % vyšší mzdy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i="1" smtClean="0">
                <a:solidFill>
                  <a:srgbClr val="FF0000"/>
                </a:solidFill>
              </a:rPr>
              <a:t>V ČR jsou vysokoškoláci ohroženi nezaměstnaností o 64 %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Vykonávají o 35 % kvalifikovanější práci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i="1" smtClean="0">
                <a:solidFill>
                  <a:srgbClr val="FF0000"/>
                </a:solidFill>
              </a:rPr>
              <a:t>Mají o 66 % vyšší mzdy</a:t>
            </a:r>
          </a:p>
          <a:p>
            <a:pPr eaLnBrk="1" hangingPunct="1">
              <a:lnSpc>
                <a:spcPct val="90000"/>
              </a:lnSpc>
            </a:pPr>
            <a:endParaRPr lang="cs-CZ" sz="2800" i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Investice do vzdělání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Optimální investice –cost-benefit analýza</a:t>
            </a:r>
          </a:p>
          <a:p>
            <a:pPr eaLnBrk="1" hangingPunct="1"/>
            <a:r>
              <a:rPr lang="cs-CZ" smtClean="0"/>
              <a:t>Individuální/společenská návratnost investic do vzdělání</a:t>
            </a:r>
          </a:p>
          <a:p>
            <a:pPr eaLnBrk="1" hangingPunct="1"/>
            <a:r>
              <a:rPr lang="cs-CZ" smtClean="0"/>
              <a:t>Srovnání návratnosti investic do různých typů vzdělání, v různém čase, v různých zemích..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/>
        </p:nvGraphicFramePr>
        <p:xfrm>
          <a:off x="304800" y="1752600"/>
          <a:ext cx="8534400" cy="4343400"/>
        </p:xfrm>
        <a:graphic>
          <a:graphicData uri="http://schemas.openxmlformats.org/drawingml/2006/table">
            <a:tbl>
              <a:tblPr/>
              <a:tblGrid>
                <a:gridCol w="1676400"/>
                <a:gridCol w="1736725"/>
                <a:gridCol w="1708150"/>
                <a:gridCol w="1584325"/>
                <a:gridCol w="1828800"/>
              </a:tblGrid>
              <a:tr h="960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Náklady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Výnosy nepřímé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veřejné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přímé výdaje veřejných rozpočtů na vzdělávání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daňové příjmy,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daňové příjmy, snížení sociálních transferů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lepší zdravotní stav, nižší kriminalita, ekonomický růst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soukromé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poplatky za studium, ostatní služby a materiály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ušlá mzda, ztráta času, psychické náklady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zvýšení příjmu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status, nižší nezaměst-nanost, osobní uspokojení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2011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z="2800" smtClean="0"/>
              <a:t>Náklady a výnosy ze vzdělání</a:t>
            </a:r>
            <a:r>
              <a:rPr lang="cs-CZ" smtClean="0"/>
              <a:t> </a:t>
            </a:r>
            <a:endParaRPr lang="en-GB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Lidský kapitál v ekonomické teorii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sz="2000" smtClean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Termín pro označení znalostí a schopností pracovníka.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Merkantelisté, William Pety – vzdělání za jeden z důležitých faktorů pro ekonomický rozvoj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Adam Smith – vzdělání – investice, která zvyšuje produktivní schopnost člověka a jeho celoživotní příjem.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John Stuart Mill – vzdělání jednotlivců zvyšuje produktivitu práce a přináší kompenzaci za investice do vzdělání. 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Schultz a Becker – první pokus o změření míry návratnosti investic do vzdělání.</a:t>
            </a: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r>
              <a:rPr lang="cs-CZ" sz="2000" smtClean="0"/>
              <a:t>Gary Becker – nejen na trhu, ale ve všech oblastech člověk porovnává výnosy a náklady každého rozhodnutí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"/>
          <p:cNvSpPr txBox="1">
            <a:spLocks noChangeArrowheads="1"/>
          </p:cNvSpPr>
          <p:nvPr/>
        </p:nvSpPr>
        <p:spPr bwMode="auto">
          <a:xfrm>
            <a:off x="755650" y="0"/>
            <a:ext cx="7339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2400">
                <a:solidFill>
                  <a:schemeClr val="tx2"/>
                </a:solidFill>
                <a:latin typeface="Verdana" pitchFamily="34" charset="0"/>
              </a:rPr>
              <a:t>Průběh výdělků v závislosti na věku a vzdělání</a:t>
            </a:r>
            <a:endParaRPr lang="en-US" sz="240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4813"/>
            <a:ext cx="4716463" cy="342423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3376613"/>
            <a:ext cx="54356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084763"/>
            <a:ext cx="3384550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Private and public economic returns (2006)</a:t>
            </a:r>
          </a:p>
        </p:txBody>
      </p:sp>
      <p:pic>
        <p:nvPicPr>
          <p:cNvPr id="4608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84313"/>
            <a:ext cx="669766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11188" y="6216650"/>
            <a:ext cx="698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On average across OECD countries, the total return exceeds USD 335 000.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smtClean="0"/>
              <a:t>Components of private net present value</a:t>
            </a:r>
          </a:p>
        </p:txBody>
      </p:sp>
      <p:pic>
        <p:nvPicPr>
          <p:cNvPr id="4710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52500"/>
            <a:ext cx="7345362" cy="5905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48130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0"/>
            <a:ext cx="7127875" cy="6440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Souhrnné výsledky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mtClean="0">
                <a:solidFill>
                  <a:srgbClr val="FF0000"/>
                </a:solidFill>
              </a:rPr>
              <a:t>V průměru OECD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IRR je vyšší v případě ISCED 5/6, a to jak individuální tak společenská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Individuální míra je vyšší než společenská</a:t>
            </a:r>
          </a:p>
          <a:p>
            <a:pPr eaLnBrk="1" hangingPunct="1"/>
            <a:r>
              <a:rPr lang="cs-CZ" smtClean="0">
                <a:solidFill>
                  <a:srgbClr val="FF0000"/>
                </a:solidFill>
              </a:rPr>
              <a:t>IRR je u mužů vyšší než IRR u žen, vyjma společenské IRR v případě ISCED 3/4, IRR female 8,8 x IRR male 8,2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Předpoklady efektivního využití LK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Flexibilní trh práce</a:t>
            </a:r>
          </a:p>
          <a:p>
            <a:pPr eaLnBrk="1" hangingPunct="1"/>
            <a:r>
              <a:rPr lang="cs-CZ" smtClean="0"/>
              <a:t>Flexibilní školství</a:t>
            </a:r>
          </a:p>
          <a:p>
            <a:pPr eaLnBrk="1" hangingPunct="1"/>
            <a:r>
              <a:rPr lang="cs-CZ" smtClean="0"/>
              <a:t>Celoživotní vzdělávání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Flexibilní trh práce </a:t>
            </a:r>
            <a:endParaRPr lang="en-GB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Rychlost s jakou se dokáže přizpůsobit ekonomickým šokům (strukturální nez.)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Ukazatelé institucionálního prostředí, ovlivňující utváření S a D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FTP – přizpůsobení, které zajistí vysokou zaměstnanost, nízkou u, nízkou i, plynulý růst důchodů.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Předpoklady: mzdová flexibilita, mobilita pracovní síly, flexibilní pracovní doba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Indikátory: ukazatel míry dlouhodobé nezaměstnanosti</a:t>
            </a:r>
            <a:endParaRPr lang="en-GB" sz="280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Flexibilní školství </a:t>
            </a:r>
            <a:endParaRPr lang="en-GB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800" smtClean="0"/>
              <a:t>Odpovídá potřebám a požadavkům trhu práce (včetně absolventů)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Opatření: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Makro úroveň – strategie+ koncepce (PISA, Lisabonská strategie)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Mikro – spolupráce vzdělávacích institucí a zaměstnavatelů – strukturální u </a:t>
            </a:r>
          </a:p>
          <a:p>
            <a:pPr>
              <a:lnSpc>
                <a:spcPct val="80000"/>
              </a:lnSpc>
            </a:pPr>
            <a:r>
              <a:rPr lang="cs-CZ" sz="2800" smtClean="0"/>
              <a:t>Indikátory: míra nezaměstnanosti absolventů, podíl absolventů na rekvalifikaci, vykonání profese absolventa neodpovídající kvalifikaci. </a:t>
            </a:r>
          </a:p>
          <a:p>
            <a:pPr>
              <a:lnSpc>
                <a:spcPct val="80000"/>
              </a:lnSpc>
            </a:pPr>
            <a:endParaRPr lang="en-GB" sz="280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04813"/>
            <a:ext cx="7962900" cy="4376737"/>
          </a:xfrm>
        </p:spPr>
      </p:pic>
      <p:sp>
        <p:nvSpPr>
          <p:cNvPr id="56322" name="Text Box 5"/>
          <p:cNvSpPr txBox="1">
            <a:spLocks noChangeArrowheads="1"/>
          </p:cNvSpPr>
          <p:nvPr/>
        </p:nvSpPr>
        <p:spPr bwMode="auto">
          <a:xfrm>
            <a:off x="755650" y="5589588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www.infoabsolvent.cz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7710488" cy="3016250"/>
          </a:xfrm>
        </p:spPr>
      </p:pic>
      <p:sp>
        <p:nvSpPr>
          <p:cNvPr id="57346" name="Text Box 6"/>
          <p:cNvSpPr txBox="1">
            <a:spLocks noChangeArrowheads="1"/>
          </p:cNvSpPr>
          <p:nvPr/>
        </p:nvSpPr>
        <p:spPr bwMode="auto">
          <a:xfrm>
            <a:off x="755650" y="5589588"/>
            <a:ext cx="525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/>
              <a:t>www.infoabsolvent.cz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pPr eaLnBrk="1" hangingPunct="1"/>
            <a:r>
              <a:rPr lang="cs-CZ" smtClean="0"/>
              <a:t>Lidský kapitál 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Různé formy investic do lidí: školní a další vzdělávání, výdaje na zdravotní péči a výživu (zejména v rozvojových zemích).</a:t>
            </a:r>
          </a:p>
          <a:p>
            <a:pPr eaLnBrk="1" hangingPunct="1">
              <a:buFontTx/>
              <a:buNone/>
            </a:pPr>
            <a:r>
              <a:rPr lang="cs-CZ" smtClean="0"/>
              <a:t> „souhrn znalostí a dovedností člověka, které jsou vytvářeny školním vzděláváním, dalším vzděláváním v průběhu života a praxí“.</a:t>
            </a:r>
          </a:p>
          <a:p>
            <a:pPr eaLnBrk="1" hangingPunct="1">
              <a:buFontTx/>
              <a:buNone/>
            </a:pPr>
            <a:r>
              <a:rPr lang="cs-CZ" smtClean="0"/>
              <a:t>- Sociální kapitál, kulturní kapitál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Celoživotní vzdělávání </a:t>
            </a:r>
            <a:endParaRPr lang="en-GB" smtClean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mtClean="0"/>
              <a:t>Nutnost CŽV</a:t>
            </a:r>
          </a:p>
          <a:p>
            <a:pPr>
              <a:lnSpc>
                <a:spcPct val="90000"/>
              </a:lnSpc>
            </a:pPr>
            <a:r>
              <a:rPr lang="cs-CZ" smtClean="0"/>
              <a:t>Formální, neformální </a:t>
            </a:r>
          </a:p>
          <a:p>
            <a:pPr>
              <a:lnSpc>
                <a:spcPct val="90000"/>
              </a:lnSpc>
            </a:pPr>
            <a:r>
              <a:rPr lang="cs-CZ" smtClean="0"/>
              <a:t>Strukturální nezaměstnanost, umocněno demografickým vývojem </a:t>
            </a:r>
          </a:p>
          <a:p>
            <a:pPr>
              <a:lnSpc>
                <a:spcPct val="90000"/>
              </a:lnSpc>
            </a:pPr>
            <a:r>
              <a:rPr lang="cs-CZ" smtClean="0"/>
              <a:t>Indikátory: podíl osob účastnících se CŽV, kvalitativní hodnotící úrovně dosažených znalostí a dovedností (počítačové dovednosti)</a:t>
            </a:r>
            <a:endParaRPr lang="en-GB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Graf 5"/>
          <p:cNvPicPr>
            <a:picLocks noChangeArrowheads="1"/>
          </p:cNvPicPr>
          <p:nvPr/>
        </p:nvPicPr>
        <p:blipFill>
          <a:blip r:embed="rId3"/>
          <a:srcRect b="-95"/>
          <a:stretch>
            <a:fillRect/>
          </a:stretch>
        </p:blipFill>
        <p:spPr bwMode="auto">
          <a:xfrm>
            <a:off x="684213" y="2176463"/>
            <a:ext cx="7632700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Další vzdělávání v EU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Děkuji za pozornost </a:t>
            </a:r>
            <a:r>
              <a:rPr lang="cs-CZ" smtClean="0">
                <a:sym typeface="Wingdings" pitchFamily="2" charset="2"/>
              </a:rPr>
              <a:t></a:t>
            </a:r>
            <a:endParaRPr lang="cs-CZ" smtClean="0"/>
          </a:p>
        </p:txBody>
      </p:sp>
      <p:sp>
        <p:nvSpPr>
          <p:cNvPr id="62466" name="Text Box 3"/>
          <p:cNvSpPr txBox="1">
            <a:spLocks noChangeArrowheads="1"/>
          </p:cNvSpPr>
          <p:nvPr/>
        </p:nvSpPr>
        <p:spPr bwMode="auto">
          <a:xfrm>
            <a:off x="1042988" y="3933825"/>
            <a:ext cx="6337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200"/>
              <a:t>Education at a Glance, OECD, 2010</a:t>
            </a:r>
          </a:p>
          <a:p>
            <a:pPr>
              <a:spcBef>
                <a:spcPct val="50000"/>
              </a:spcBef>
            </a:pPr>
            <a:r>
              <a:rPr lang="cs-CZ" sz="1200"/>
              <a:t>Středisko vzdělávací politiky UK: Postavení vysokoškoláků a uplatnění absolventů vysokých škol na pracovním trhu 2010</a:t>
            </a:r>
          </a:p>
          <a:p>
            <a:pPr>
              <a:spcBef>
                <a:spcPct val="50000"/>
              </a:spcBef>
            </a:pPr>
            <a:r>
              <a:rPr lang="cs-CZ" sz="1200"/>
              <a:t>Filipová, 2008. Lidský kapitál a jeho efektivní využití jako zdroj ekonomického růstu v ČR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Uplatnění absolventů MU 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 smtClean="0"/>
              <a:t>2010</a:t>
            </a:r>
          </a:p>
          <a:p>
            <a:pPr eaLnBrk="1" hangingPunct="1">
              <a:lnSpc>
                <a:spcPct val="80000"/>
              </a:lnSpc>
            </a:pPr>
            <a:endParaRPr lang="cs-CZ" sz="2800" smtClean="0"/>
          </a:p>
          <a:p>
            <a:pPr eaLnBrk="1" hangingPunct="1">
              <a:lnSpc>
                <a:spcPct val="80000"/>
              </a:lnSpc>
            </a:pPr>
            <a:r>
              <a:rPr lang="cs-CZ" sz="2800" smtClean="0">
                <a:hlinkClick r:id="rId2"/>
              </a:rPr>
              <a:t>http://www.muni.cz/general/evaluation/graduates</a:t>
            </a:r>
            <a:r>
              <a:rPr lang="cs-CZ" sz="28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Počet respondentů a míra návratnosti</a:t>
            </a:r>
          </a:p>
        </p:txBody>
      </p:sp>
      <p:pic>
        <p:nvPicPr>
          <p:cNvPr id="6451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838325"/>
            <a:ext cx="8496300" cy="4051300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00213"/>
            <a:ext cx="8081963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Shoda kvalifikace se zaměstnáním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Platové ohodnocení</a:t>
            </a:r>
          </a:p>
        </p:txBody>
      </p:sp>
      <p:pic>
        <p:nvPicPr>
          <p:cNvPr id="6656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658938"/>
            <a:ext cx="8640763" cy="3236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Průměrné platy - vývoj</a:t>
            </a:r>
          </a:p>
        </p:txBody>
      </p:sp>
      <p:pic>
        <p:nvPicPr>
          <p:cNvPr id="67586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730375"/>
            <a:ext cx="8497887" cy="5127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Nejlépe placené obory</a:t>
            </a:r>
          </a:p>
        </p:txBody>
      </p:sp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60575"/>
            <a:ext cx="91440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Očekávání versus realita</a:t>
            </a:r>
          </a:p>
        </p:txBody>
      </p:sp>
      <p:pic>
        <p:nvPicPr>
          <p:cNvPr id="6963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74850"/>
            <a:ext cx="8604250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Teorie lidského kapitálu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smtClean="0"/>
              <a:t>1) Vzdělání – lepší schopnosti a dovednosti – vyšší příjmy.</a:t>
            </a:r>
          </a:p>
          <a:p>
            <a:pPr eaLnBrk="1" hangingPunct="1">
              <a:buFontTx/>
              <a:buNone/>
            </a:pPr>
            <a:r>
              <a:rPr lang="cs-CZ" sz="2800" smtClean="0"/>
              <a:t>2) Vzdělání + </a:t>
            </a:r>
            <a:r>
              <a:rPr lang="en-US" sz="2800" smtClean="0"/>
              <a:t>dal</a:t>
            </a:r>
            <a:r>
              <a:rPr lang="cs-CZ" sz="2800" smtClean="0"/>
              <a:t>ší faktory – lepší schopnosti a dovednosti – vyšší příjmy.</a:t>
            </a:r>
          </a:p>
          <a:p>
            <a:pPr eaLnBrk="1" hangingPunct="1">
              <a:buFontTx/>
              <a:buChar char="-"/>
            </a:pPr>
            <a:r>
              <a:rPr lang="cs-CZ" sz="2800" smtClean="0"/>
              <a:t>alfa koeficient (0,6 - 0,8)</a:t>
            </a:r>
          </a:p>
          <a:p>
            <a:pPr eaLnBrk="1" hangingPunct="1">
              <a:buFontTx/>
              <a:buNone/>
            </a:pPr>
            <a:r>
              <a:rPr lang="cs-CZ" sz="2800" smtClean="0"/>
              <a:t>3) Vzdělání nezvyšuje produktivitu jednotlivce</a:t>
            </a:r>
          </a:p>
          <a:p>
            <a:pPr eaLnBrk="1" hangingPunct="1"/>
            <a:r>
              <a:rPr lang="cs-CZ" sz="2800" smtClean="0"/>
              <a:t>Ale: formálně označuje již dané rozdíly mezi lidmi.</a:t>
            </a:r>
          </a:p>
          <a:p>
            <a:pPr eaLnBrk="1" hangingPunct="1"/>
            <a:r>
              <a:rPr lang="cs-CZ" sz="2800" smtClean="0"/>
              <a:t>Vzdělání – prostředek k třídění a filtrování lidí.</a:t>
            </a:r>
          </a:p>
          <a:p>
            <a:pPr eaLnBrk="1" hangingPunct="1"/>
            <a:endParaRPr lang="cs-CZ" sz="2800" smtClean="0"/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Kvalifikovanost pracovního místa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077913" y="1773238"/>
            <a:ext cx="8066087" cy="46847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Ohodnocení dle studijního průměru</a:t>
            </a:r>
          </a:p>
        </p:txBody>
      </p:sp>
      <p:pic>
        <p:nvPicPr>
          <p:cNvPr id="71682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55813"/>
            <a:ext cx="8686800" cy="3432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/>
          <a:lstStyle/>
          <a:p>
            <a:r>
              <a:rPr lang="cs-CZ" smtClean="0"/>
              <a:t>Lidský kapitál a produktivita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Mikroekonomický přístup (úroveň mzdy, míra ekonomické aktivity, pravděpodobnost nezaměstnanosti). </a:t>
            </a:r>
          </a:p>
          <a:p>
            <a:r>
              <a:rPr lang="cs-CZ" smtClean="0"/>
              <a:t>Makroekonomický přístup (ekonomický růst)</a:t>
            </a:r>
          </a:p>
          <a:p>
            <a:pPr>
              <a:buFontTx/>
              <a:buNone/>
            </a:pPr>
            <a:r>
              <a:rPr lang="cs-CZ" smtClean="0"/>
              <a:t>	</a:t>
            </a:r>
            <a:r>
              <a:rPr lang="cs-CZ" sz="2800" i="1" smtClean="0"/>
              <a:t>„Statistiky OECD – průměrné prodloužení doby studia o jeden rok přináší dlouhodobý růst HDP v rozsahu čtyři až šest procent“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Kvantifikovatelnost LK –přístupy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2400" smtClean="0"/>
              <a:t>1) nejvyšší dokončené vzdělání (ISCED)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4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(osoby ve věku 25-64 let, kteří dosáhli vyšší střední nebo vysokoškolské vzdělání/celkový počet osob ekonomicky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	aktivního věku)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Nevýhody: 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Délka vzdělávání je v jednotlivých zemích různá</a:t>
            </a:r>
          </a:p>
          <a:p>
            <a:pPr>
              <a:lnSpc>
                <a:spcPct val="80000"/>
              </a:lnSpc>
            </a:pPr>
            <a:r>
              <a:rPr lang="cs-CZ" sz="2400" smtClean="0"/>
              <a:t>Neměří žádné specifické znalosti a dovednosti – nezaměřuje se na obsah vzdělání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Někdy: počet let studia (Průměrná délka studia)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sz="240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Podíl obyvatel podle dosažené úrovně vzdělání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 průměru v zemích OECD dosahuje méně než jedna třetina (29 %) </a:t>
            </a:r>
            <a:r>
              <a:rPr lang="cs-CZ" sz="2400" smtClean="0"/>
              <a:t>dospělých </a:t>
            </a:r>
            <a:r>
              <a:rPr lang="cs-CZ" sz="2400" b="1" smtClean="0"/>
              <a:t>pouze primárního a nižšího sekundárního vzdělání (v České republice 9 % obyvatel</a:t>
            </a:r>
            <a:r>
              <a:rPr lang="cs-CZ" sz="2400" smtClean="0"/>
              <a:t>),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44 % </a:t>
            </a:r>
            <a:r>
              <a:rPr lang="cs-CZ" sz="2400" smtClean="0"/>
              <a:t>dospělých má ukončené </a:t>
            </a:r>
            <a:r>
              <a:rPr lang="cs-CZ" sz="2400" b="1" smtClean="0"/>
              <a:t>vyšší sekundární vzdělání </a:t>
            </a:r>
            <a:r>
              <a:rPr lang="cs-CZ" sz="2400" smtClean="0"/>
              <a:t>(v ČR 76 %) </a:t>
            </a:r>
            <a:r>
              <a:rPr lang="cs-CZ" sz="2400" b="1" smtClean="0"/>
              <a:t>a 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smtClean="0"/>
              <a:t>více než jedna čtvrtina (28 %) </a:t>
            </a:r>
            <a:r>
              <a:rPr lang="cs-CZ" sz="2400" smtClean="0"/>
              <a:t>úspěšně ukončila </a:t>
            </a:r>
            <a:r>
              <a:rPr lang="cs-CZ" sz="2400" b="1" smtClean="0"/>
              <a:t>terciární úroveň vzdělání </a:t>
            </a:r>
            <a:r>
              <a:rPr lang="cs-CZ" sz="2400" smtClean="0"/>
              <a:t>(v ČR 14 %).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solidFill>
                  <a:srgbClr val="FF0000"/>
                </a:solidFill>
              </a:rPr>
              <a:t>V posledních letech v ČR pozitivní vývoj – odhady v roce 2017 ½ vysokoškoláků v kohortě 25-34 let =</a:t>
            </a:r>
            <a:r>
              <a:rPr lang="en-US" sz="2400" smtClean="0">
                <a:solidFill>
                  <a:srgbClr val="FF0000"/>
                </a:solidFill>
              </a:rPr>
              <a:t>&gt; </a:t>
            </a:r>
            <a:r>
              <a:rPr lang="cs-CZ" sz="2400" smtClean="0">
                <a:solidFill>
                  <a:srgbClr val="FF0000"/>
                </a:solidFill>
              </a:rPr>
              <a:t>změny v zaměstnatelnosti, výše mezd, kvalifikační náročnosti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smtClean="0"/>
              <a:t>(Středisko vzdělávací politiky, UK)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687388"/>
            <a:ext cx="8353425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95288" y="6165850"/>
            <a:ext cx="68405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>
                <a:solidFill>
                  <a:srgbClr val="FF0000"/>
                </a:solidFill>
              </a:rPr>
              <a:t>Vysokoškoláci 2009 – 1,9 %, 1.čtvrtletí 2010 3 %, 2.čtvrtletí 2,4 %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1695450" y="1958975"/>
            <a:ext cx="55530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1050925" algn="l"/>
              </a:tabLst>
            </a:pPr>
            <a:r>
              <a:rPr lang="cs-CZ" sz="1000" b="1">
                <a:cs typeface="Times New Roman" pitchFamily="18" charset="0"/>
              </a:rPr>
              <a:t>Míra nezaměstnanosti absolventů v ČR podle kategorií vzdělání (duben 2007, 2008 a 2009)</a:t>
            </a:r>
            <a:endParaRPr lang="cs-CZ"/>
          </a:p>
        </p:txBody>
      </p:sp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825" y="1498600"/>
            <a:ext cx="78787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755650" y="5661025"/>
            <a:ext cx="7632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000"/>
              <a:t>http://www.infoabsolvent.cz/TematickyKatalog/FStranka.aspx?KodStranky=9.0.48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891</Words>
  <Application>Microsoft Office PowerPoint</Application>
  <PresentationFormat>Předvádění na obrazovce (4:3)</PresentationFormat>
  <Paragraphs>135</Paragraphs>
  <Slides>41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Šablona návrhu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6" baseType="lpstr">
      <vt:lpstr>Arial</vt:lpstr>
      <vt:lpstr>Times New Roman</vt:lpstr>
      <vt:lpstr>Verdana</vt:lpstr>
      <vt:lpstr>Wingdings</vt:lpstr>
      <vt:lpstr>Výchozí návrh</vt:lpstr>
      <vt:lpstr>Teorie lidského kapitálu význam vzdělání</vt:lpstr>
      <vt:lpstr>Lidský kapitál v ekonomické teorii</vt:lpstr>
      <vt:lpstr>Lidský kapitál </vt:lpstr>
      <vt:lpstr>Teorie lidského kapitálu</vt:lpstr>
      <vt:lpstr>Lidský kapitál a produktivita</vt:lpstr>
      <vt:lpstr>Kvantifikovatelnost LK –přístupy</vt:lpstr>
      <vt:lpstr>Podíl obyvatel podle dosažené úrovně vzdělání</vt:lpstr>
      <vt:lpstr>Snímek 8</vt:lpstr>
      <vt:lpstr>Snímek 9</vt:lpstr>
      <vt:lpstr>Míra nezaměstnanosti ČR a EU</vt:lpstr>
      <vt:lpstr>Mzdy podle vzdělání</vt:lpstr>
      <vt:lpstr>Snímek 12</vt:lpstr>
      <vt:lpstr>Snímek 13</vt:lpstr>
      <vt:lpstr>Průměrná mzda vysokoškoláků</vt:lpstr>
      <vt:lpstr>Vztah vzdělání a pozice na PT</vt:lpstr>
      <vt:lpstr>Snímek 16</vt:lpstr>
      <vt:lpstr>Vliv vzdělání na pozici na pracovním trhu - shrnutí</vt:lpstr>
      <vt:lpstr>Investice do vzdělání</vt:lpstr>
      <vt:lpstr>Náklady a výnosy ze vzdělání </vt:lpstr>
      <vt:lpstr>Snímek 20</vt:lpstr>
      <vt:lpstr>Private and public economic returns (2006)</vt:lpstr>
      <vt:lpstr>Components of private net present value</vt:lpstr>
      <vt:lpstr>Snímek 23</vt:lpstr>
      <vt:lpstr>Souhrnné výsledky</vt:lpstr>
      <vt:lpstr>Předpoklady efektivního využití LK</vt:lpstr>
      <vt:lpstr>Flexibilní trh práce </vt:lpstr>
      <vt:lpstr>Flexibilní školství </vt:lpstr>
      <vt:lpstr>Snímek 28</vt:lpstr>
      <vt:lpstr>Snímek 29</vt:lpstr>
      <vt:lpstr>Celoživotní vzdělávání </vt:lpstr>
      <vt:lpstr>Další vzdělávání v EU</vt:lpstr>
      <vt:lpstr>Děkuji za pozornost </vt:lpstr>
      <vt:lpstr>Uplatnění absolventů MU </vt:lpstr>
      <vt:lpstr>Počet respondentů a míra návratnosti</vt:lpstr>
      <vt:lpstr>Shoda kvalifikace se zaměstnáním</vt:lpstr>
      <vt:lpstr>Platové ohodnocení</vt:lpstr>
      <vt:lpstr>Průměrné platy - vývoj</vt:lpstr>
      <vt:lpstr>Nejlépe placené obory</vt:lpstr>
      <vt:lpstr>Očekávání versus realita</vt:lpstr>
      <vt:lpstr>Kvalifikovanost pracovního místa</vt:lpstr>
      <vt:lpstr>Ohodnocení dle studijního průměru</vt:lpstr>
    </vt:vector>
  </TitlesOfParts>
  <Company>ESF - MU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Vzdělání a trh práce</dc:title>
  <dc:creator>77468</dc:creator>
  <cp:lastModifiedBy>77468</cp:lastModifiedBy>
  <cp:revision>47</cp:revision>
  <dcterms:created xsi:type="dcterms:W3CDTF">2011-03-13T20:11:42Z</dcterms:created>
  <dcterms:modified xsi:type="dcterms:W3CDTF">2011-10-03T08:58:42Z</dcterms:modified>
</cp:coreProperties>
</file>