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68" r:id="rId1"/>
  </p:sldMasterIdLst>
  <p:notesMasterIdLst>
    <p:notesMasterId r:id="rId26"/>
  </p:notesMasterIdLst>
  <p:handoutMasterIdLst>
    <p:handoutMasterId r:id="rId27"/>
  </p:handoutMasterIdLst>
  <p:sldIdLst>
    <p:sldId id="328" r:id="rId2"/>
    <p:sldId id="408" r:id="rId3"/>
    <p:sldId id="386" r:id="rId4"/>
    <p:sldId id="342" r:id="rId5"/>
    <p:sldId id="346" r:id="rId6"/>
    <p:sldId id="376" r:id="rId7"/>
    <p:sldId id="349" r:id="rId8"/>
    <p:sldId id="373" r:id="rId9"/>
    <p:sldId id="387" r:id="rId10"/>
    <p:sldId id="407" r:id="rId11"/>
    <p:sldId id="388" r:id="rId12"/>
    <p:sldId id="390" r:id="rId13"/>
    <p:sldId id="393" r:id="rId14"/>
    <p:sldId id="394" r:id="rId15"/>
    <p:sldId id="404" r:id="rId16"/>
    <p:sldId id="401" r:id="rId17"/>
    <p:sldId id="395" r:id="rId18"/>
    <p:sldId id="405" r:id="rId19"/>
    <p:sldId id="406" r:id="rId20"/>
    <p:sldId id="409" r:id="rId21"/>
    <p:sldId id="410" r:id="rId22"/>
    <p:sldId id="411" r:id="rId23"/>
    <p:sldId id="412" r:id="rId24"/>
    <p:sldId id="290" r:id="rId25"/>
  </p:sldIdLst>
  <p:sldSz cx="9144000" cy="6858000" type="screen4x3"/>
  <p:notesSz cx="6669088" cy="9928225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94107"/>
    <a:srgbClr val="FA5C2A"/>
    <a:srgbClr val="FB754B"/>
    <a:srgbClr val="FF9999"/>
    <a:srgbClr val="008080"/>
    <a:srgbClr val="CCFFFF"/>
    <a:srgbClr val="00FF99"/>
    <a:srgbClr val="004A48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8" autoAdjust="0"/>
    <p:restoredTop sz="94660" autoAdjust="0"/>
  </p:normalViewPr>
  <p:slideViewPr>
    <p:cSldViewPr>
      <p:cViewPr>
        <p:scale>
          <a:sx n="70" d="100"/>
          <a:sy n="70" d="100"/>
        </p:scale>
        <p:origin x="-1260" y="-834"/>
      </p:cViewPr>
      <p:guideLst>
        <p:guide orient="horz" pos="2205"/>
        <p:guide orient="horz" pos="2341"/>
        <p:guide orient="horz" pos="709"/>
        <p:guide orient="horz" pos="3838"/>
        <p:guide pos="2925"/>
        <p:guide pos="2789"/>
        <p:guide pos="1519"/>
        <p:guide pos="1383"/>
        <p:guide pos="113"/>
        <p:guide pos="4195"/>
        <p:guide pos="4332"/>
        <p:guide pos="5602"/>
      </p:guideLst>
    </p:cSldViewPr>
  </p:slideViewPr>
  <p:outlineViewPr>
    <p:cViewPr>
      <p:scale>
        <a:sx n="33" d="100"/>
        <a:sy n="33" d="100"/>
      </p:scale>
      <p:origin x="0" y="9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E7CC9-AE7C-4801-AC2A-EC66B01B397E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F3953-49C0-4617-BE2F-10F24261E0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01ED0C7-3E32-4A75-9B3F-8FC951D18CE2}" type="datetimeFigureOut">
              <a:rPr lang="en-GB" smtClean="0"/>
              <a:pPr/>
              <a:t>22/10/2012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2BD81518-8AD5-49CC-B774-4D66F72228B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F10A71-DEBC-4834-BCE7-D7CFB4C3982C}" type="slidenum">
              <a:rPr lang="en-GB" smtClean="0"/>
              <a:pPr/>
              <a:t>11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2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GB" sz="1000" i="1" dirty="0" smtClean="0">
              <a:latin typeface="Arial" charset="0"/>
            </a:endParaRPr>
          </a:p>
        </p:txBody>
      </p:sp>
      <p:sp>
        <p:nvSpPr>
          <p:cNvPr id="182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23B7AA-2CA2-43EC-ACC2-28261357F0D9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2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GB" sz="1000" i="1" dirty="0" smtClean="0">
              <a:latin typeface="Arial" charset="0"/>
            </a:endParaRPr>
          </a:p>
        </p:txBody>
      </p:sp>
      <p:sp>
        <p:nvSpPr>
          <p:cNvPr id="182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23B7AA-2CA2-43EC-ACC2-28261357F0D9}" type="slidenum">
              <a:rPr lang="en-US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9.</a:t>
            </a:r>
            <a:r>
              <a:rPr lang="en-US" dirty="0" smtClean="0"/>
              <a:t>0</a:t>
            </a:r>
            <a:r>
              <a:rPr lang="cs-CZ" dirty="0" smtClean="0"/>
              <a:t>0 – 9.</a:t>
            </a:r>
            <a:r>
              <a:rPr lang="en-US" dirty="0" smtClean="0"/>
              <a:t>30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Video 5 minut</a:t>
            </a:r>
          </a:p>
          <a:p>
            <a:r>
              <a:rPr lang="cs-CZ" dirty="0" err="1" smtClean="0"/>
              <a:t>Puzle</a:t>
            </a:r>
            <a:r>
              <a:rPr lang="cs-CZ" dirty="0" smtClean="0"/>
              <a:t> 15 minut včetně sdělení informací</a:t>
            </a:r>
          </a:p>
          <a:p>
            <a:r>
              <a:rPr lang="cs-CZ" dirty="0" err="1" smtClean="0"/>
              <a:t>Info</a:t>
            </a:r>
            <a:r>
              <a:rPr lang="cs-CZ" dirty="0" smtClean="0"/>
              <a:t> o skupině 10 minut, vytvoříme 5 skupin po 10……..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1518-8AD5-49CC-B774-4D66F72228B3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2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GB" sz="1000" i="1" dirty="0" smtClean="0">
              <a:latin typeface="Arial" charset="0"/>
            </a:endParaRPr>
          </a:p>
        </p:txBody>
      </p:sp>
      <p:sp>
        <p:nvSpPr>
          <p:cNvPr id="182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23B7AA-2CA2-43EC-ACC2-28261357F0D9}" type="slidenum">
              <a:rPr lang="en-US" smtClean="0">
                <a:latin typeface="Arial" charset="0"/>
              </a:rPr>
              <a:pPr/>
              <a:t>16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Most Desired Company 2011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DAC605-1464-4B18-A8FC-4EC63EC7A15B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2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GB" sz="1000" i="1" dirty="0" smtClean="0">
              <a:latin typeface="Arial" charset="0"/>
            </a:endParaRPr>
          </a:p>
        </p:txBody>
      </p:sp>
      <p:sp>
        <p:nvSpPr>
          <p:cNvPr id="182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23B7AA-2CA2-43EC-ACC2-28261357F0D9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12"/>
          <p:cNvSpPr>
            <a:spLocks noChangeAspect="1"/>
          </p:cNvSpPr>
          <p:nvPr userDrawn="1"/>
        </p:nvSpPr>
        <p:spPr bwMode="gray">
          <a:xfrm>
            <a:off x="-1" y="0"/>
            <a:ext cx="5972265" cy="5373216"/>
          </a:xfrm>
          <a:custGeom>
            <a:avLst/>
            <a:gdLst/>
            <a:ahLst/>
            <a:cxnLst>
              <a:cxn ang="0">
                <a:pos x="24671" y="0"/>
              </a:cxn>
              <a:cxn ang="0">
                <a:pos x="0" y="0"/>
              </a:cxn>
              <a:cxn ang="0">
                <a:pos x="0" y="27539"/>
              </a:cxn>
              <a:cxn ang="0">
                <a:pos x="16529" y="27539"/>
              </a:cxn>
              <a:cxn ang="0">
                <a:pos x="24671" y="0"/>
              </a:cxn>
            </a:cxnLst>
            <a:rect l="0" t="0" r="r" b="b"/>
            <a:pathLst>
              <a:path w="24671" h="27539">
                <a:moveTo>
                  <a:pt x="24671" y="0"/>
                </a:moveTo>
                <a:lnTo>
                  <a:pt x="0" y="0"/>
                </a:lnTo>
                <a:lnTo>
                  <a:pt x="0" y="27539"/>
                </a:lnTo>
                <a:lnTo>
                  <a:pt x="16529" y="27539"/>
                </a:lnTo>
                <a:lnTo>
                  <a:pt x="2467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3528" y="1556792"/>
            <a:ext cx="345638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dirty="0">
                <a:solidFill>
                  <a:schemeClr val="bg1"/>
                </a:solidFill>
                <a:latin typeface="Arial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528" y="3645024"/>
            <a:ext cx="30243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>
              <a:buNone/>
              <a:defRPr lang="en-GB" sz="1200" b="0" kern="1200" noProof="0" dirty="0">
                <a:solidFill>
                  <a:schemeClr val="bg1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71600" indent="-137160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0" indent="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noProof="0" dirty="0" smtClean="0"/>
              <a:t>Click to edit Master subtitle style</a:t>
            </a:r>
            <a:endParaRPr lang="en-GB" noProof="0" dirty="0"/>
          </a:p>
        </p:txBody>
      </p:sp>
      <p:grpSp>
        <p:nvGrpSpPr>
          <p:cNvPr id="9" name="Group 19"/>
          <p:cNvGrpSpPr>
            <a:grpSpLocks/>
          </p:cNvGrpSpPr>
          <p:nvPr userDrawn="1"/>
        </p:nvGrpSpPr>
        <p:grpSpPr bwMode="gray">
          <a:xfrm>
            <a:off x="128464" y="0"/>
            <a:ext cx="2735263" cy="1530350"/>
            <a:chOff x="68" y="0"/>
            <a:chExt cx="1723" cy="964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e Chart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4645149" y="1124745"/>
            <a:ext cx="4248026" cy="496855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 bwMode="gray">
          <a:xfrm>
            <a:off x="179388" y="1125538"/>
            <a:ext cx="4248150" cy="496728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e Table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4645149" y="1124745"/>
            <a:ext cx="4248026" cy="496855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2"/>
          </p:nvPr>
        </p:nvSpPr>
        <p:spPr bwMode="gray">
          <a:xfrm>
            <a:off x="179388" y="1125538"/>
            <a:ext cx="4248150" cy="496728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Row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179512" y="1124745"/>
            <a:ext cx="8712968" cy="237569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179512" y="3717132"/>
            <a:ext cx="8712968" cy="237569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hart One R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179512" y="3717132"/>
            <a:ext cx="8712968" cy="237569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 bwMode="gray">
          <a:xfrm>
            <a:off x="179388" y="1125538"/>
            <a:ext cx="8713787" cy="23749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2411413" y="1125538"/>
            <a:ext cx="20161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9388" y="1125538"/>
            <a:ext cx="2016125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4643438" y="1125538"/>
            <a:ext cx="20161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6877049" y="1125538"/>
            <a:ext cx="20161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179388" y="1916113"/>
            <a:ext cx="2016125" cy="41767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2417276" y="1916113"/>
            <a:ext cx="2016125" cy="41767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4609491" y="1916113"/>
            <a:ext cx="2016125" cy="41767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6877050" y="1916113"/>
            <a:ext cx="2016125" cy="41767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ive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179388" y="1916113"/>
            <a:ext cx="1595575" cy="41767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7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1958941" y="1916113"/>
            <a:ext cx="1595575" cy="41767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8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3738494" y="1916113"/>
            <a:ext cx="1595575" cy="41767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5518047" y="1916113"/>
            <a:ext cx="1595575" cy="41767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37" name="Text Placeholder 29"/>
          <p:cNvSpPr>
            <a:spLocks noGrp="1"/>
          </p:cNvSpPr>
          <p:nvPr>
            <p:ph type="body" sz="quarter" idx="17"/>
          </p:nvPr>
        </p:nvSpPr>
        <p:spPr bwMode="gray">
          <a:xfrm>
            <a:off x="7297600" y="1916113"/>
            <a:ext cx="1595575" cy="41767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1958941" y="1125538"/>
            <a:ext cx="15843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9389" y="1125538"/>
            <a:ext cx="1584300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3738494" y="1125538"/>
            <a:ext cx="15843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518047" y="1125538"/>
            <a:ext cx="15843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30"/>
          </p:nvPr>
        </p:nvSpPr>
        <p:spPr bwMode="gray">
          <a:xfrm>
            <a:off x="7297600" y="1125538"/>
            <a:ext cx="15843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s and dri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20"/>
          <p:cNvSpPr>
            <a:spLocks noChangeArrowheads="1"/>
          </p:cNvSpPr>
          <p:nvPr userDrawn="1"/>
        </p:nvSpPr>
        <p:spPr bwMode="gray">
          <a:xfrm rot="19080000" flipH="1">
            <a:off x="4691391" y="2387890"/>
            <a:ext cx="149762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dirty="0"/>
          </a:p>
        </p:txBody>
      </p:sp>
      <p:sp>
        <p:nvSpPr>
          <p:cNvPr id="26" name="AutoShape 17"/>
          <p:cNvSpPr>
            <a:spLocks noChangeArrowheads="1"/>
          </p:cNvSpPr>
          <p:nvPr userDrawn="1"/>
        </p:nvSpPr>
        <p:spPr bwMode="gray">
          <a:xfrm rot="2520000" flipH="1">
            <a:off x="4691391" y="4431706"/>
            <a:ext cx="149762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marL="0" algn="l" defTabSz="914400" rtl="0" eaLnBrk="1" latinLnBrk="0" hangingPunct="1"/>
            <a:endParaRPr lang="en-CA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2" name="AutoShape 20"/>
          <p:cNvSpPr>
            <a:spLocks noChangeArrowheads="1"/>
          </p:cNvSpPr>
          <p:nvPr userDrawn="1"/>
        </p:nvSpPr>
        <p:spPr bwMode="gray">
          <a:xfrm rot="2520000">
            <a:off x="2879158" y="2387890"/>
            <a:ext cx="149762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dirty="0"/>
          </a:p>
        </p:txBody>
      </p:sp>
      <p:sp>
        <p:nvSpPr>
          <p:cNvPr id="23" name="AutoShape 17"/>
          <p:cNvSpPr>
            <a:spLocks noChangeArrowheads="1"/>
          </p:cNvSpPr>
          <p:nvPr userDrawn="1"/>
        </p:nvSpPr>
        <p:spPr bwMode="gray">
          <a:xfrm rot="19080000">
            <a:off x="2879158" y="4431706"/>
            <a:ext cx="149762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marL="0" algn="l" defTabSz="914400" rtl="0" eaLnBrk="1" latinLnBrk="0" hangingPunct="1"/>
            <a:endParaRPr lang="en-CA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10"/>
          <p:cNvSpPr>
            <a:spLocks noGrp="1"/>
          </p:cNvSpPr>
          <p:nvPr userDrawn="1">
            <p:ph type="body" sz="quarter" idx="21"/>
          </p:nvPr>
        </p:nvSpPr>
        <p:spPr bwMode="gray">
          <a:xfrm>
            <a:off x="3822700" y="3187175"/>
            <a:ext cx="1441714" cy="821280"/>
          </a:xfrm>
          <a:prstGeom prst="ellipse">
            <a:avLst/>
          </a:prstGeom>
          <a:solidFill>
            <a:srgbClr val="AA5CAA"/>
          </a:solidFill>
          <a:ln>
            <a:noFill/>
          </a:ln>
        </p:spPr>
        <p:txBody>
          <a:bodyPr lIns="54000" tIns="54000" rIns="54000" bIns="54000" anchor="ctr" anchorCtr="1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Text</a:t>
            </a:r>
            <a:endParaRPr lang="en-GB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179388" y="1557337"/>
            <a:ext cx="3323022" cy="19446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179388" y="4148137"/>
            <a:ext cx="3323022" cy="19446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5570153" y="1557337"/>
            <a:ext cx="3323022" cy="19446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5"/>
          </p:nvPr>
        </p:nvSpPr>
        <p:spPr bwMode="gray">
          <a:xfrm>
            <a:off x="5570153" y="4148137"/>
            <a:ext cx="3323022" cy="19446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9388" y="1125538"/>
            <a:ext cx="3323022" cy="359817"/>
          </a:xfrm>
          <a:solidFill>
            <a:srgbClr val="409DAD"/>
          </a:solidFill>
          <a:ln w="12700">
            <a:solidFill>
              <a:srgbClr val="007C92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5570153" y="1125538"/>
            <a:ext cx="3323022" cy="359817"/>
          </a:xfrm>
          <a:solidFill>
            <a:srgbClr val="409DAD"/>
          </a:solidFill>
          <a:ln w="12700">
            <a:solidFill>
              <a:srgbClr val="007C92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179388" y="3716339"/>
            <a:ext cx="3323022" cy="359817"/>
          </a:xfrm>
          <a:solidFill>
            <a:srgbClr val="409DAD"/>
          </a:solidFill>
          <a:ln w="12700">
            <a:solidFill>
              <a:srgbClr val="007C92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570153" y="3716339"/>
            <a:ext cx="3323022" cy="359817"/>
          </a:xfrm>
          <a:solidFill>
            <a:srgbClr val="409DAD"/>
          </a:solidFill>
          <a:ln w="12700">
            <a:solidFill>
              <a:srgbClr val="007C92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 bwMode="gray">
          <a:xfrm>
            <a:off x="173526" y="1557337"/>
            <a:ext cx="4254012" cy="45354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4639162" y="1557337"/>
            <a:ext cx="4254012" cy="45354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3526" y="1125538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4639163" y="1125538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 bwMode="gray">
          <a:xfrm>
            <a:off x="173526" y="1557337"/>
            <a:ext cx="4254012" cy="19446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4639162" y="1557337"/>
            <a:ext cx="4254012" cy="19446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173526" y="4148137"/>
            <a:ext cx="4254012" cy="1944688"/>
          </a:xfrm>
          <a:solidFill>
            <a:srgbClr val="BFDEE4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4639162" y="4148137"/>
            <a:ext cx="4254012" cy="1944688"/>
          </a:xfrm>
          <a:solidFill>
            <a:srgbClr val="BFDEE4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3526" y="1125538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4639163" y="1125538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173526" y="3716339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4639163" y="3716339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0"/>
            <a:ext cx="52920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12"/>
          <p:cNvSpPr>
            <a:spLocks noChangeAspect="1"/>
          </p:cNvSpPr>
          <p:nvPr userDrawn="1"/>
        </p:nvSpPr>
        <p:spPr bwMode="gray">
          <a:xfrm>
            <a:off x="0" y="0"/>
            <a:ext cx="5796136" cy="6858000"/>
          </a:xfrm>
          <a:custGeom>
            <a:avLst/>
            <a:gdLst/>
            <a:ahLst/>
            <a:cxnLst>
              <a:cxn ang="0">
                <a:pos x="24671" y="0"/>
              </a:cxn>
              <a:cxn ang="0">
                <a:pos x="0" y="0"/>
              </a:cxn>
              <a:cxn ang="0">
                <a:pos x="0" y="27539"/>
              </a:cxn>
              <a:cxn ang="0">
                <a:pos x="16529" y="27539"/>
              </a:cxn>
              <a:cxn ang="0">
                <a:pos x="24671" y="0"/>
              </a:cxn>
            </a:cxnLst>
            <a:rect l="0" t="0" r="r" b="b"/>
            <a:pathLst>
              <a:path w="24671" h="27539">
                <a:moveTo>
                  <a:pt x="24671" y="0"/>
                </a:moveTo>
                <a:lnTo>
                  <a:pt x="0" y="0"/>
                </a:lnTo>
                <a:lnTo>
                  <a:pt x="0" y="27539"/>
                </a:lnTo>
                <a:lnTo>
                  <a:pt x="16529" y="27539"/>
                </a:lnTo>
                <a:lnTo>
                  <a:pt x="2467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 bwMode="gray">
          <a:xfrm>
            <a:off x="323528" y="404664"/>
            <a:ext cx="3461923" cy="201622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24000" y="3789040"/>
            <a:ext cx="3029875" cy="107982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hart Placeholder 31"/>
          <p:cNvSpPr>
            <a:spLocks noGrp="1"/>
          </p:cNvSpPr>
          <p:nvPr>
            <p:ph type="chart" sz="quarter" idx="22"/>
          </p:nvPr>
        </p:nvSpPr>
        <p:spPr bwMode="gray">
          <a:xfrm>
            <a:off x="3172573" y="1125538"/>
            <a:ext cx="2724700" cy="237648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0"/>
          </p:nvPr>
        </p:nvSpPr>
        <p:spPr bwMode="gray">
          <a:xfrm>
            <a:off x="6168751" y="3716338"/>
            <a:ext cx="2723204" cy="23764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32" name="Chart Placeholder 31"/>
          <p:cNvSpPr>
            <a:spLocks noGrp="1"/>
          </p:cNvSpPr>
          <p:nvPr>
            <p:ph type="chart" sz="quarter" idx="21"/>
          </p:nvPr>
        </p:nvSpPr>
        <p:spPr bwMode="gray">
          <a:xfrm>
            <a:off x="6167254" y="1125538"/>
            <a:ext cx="2724700" cy="237648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4"/>
          </p:nvPr>
        </p:nvSpPr>
        <p:spPr bwMode="gray">
          <a:xfrm>
            <a:off x="179388" y="1125538"/>
            <a:ext cx="2723204" cy="237648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 bwMode="gray">
          <a:xfrm>
            <a:off x="179388" y="3716338"/>
            <a:ext cx="2723204" cy="23764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8"/>
          </p:nvPr>
        </p:nvSpPr>
        <p:spPr bwMode="gray">
          <a:xfrm>
            <a:off x="3172573" y="3716338"/>
            <a:ext cx="2723204" cy="23764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 bwMode="gray">
          <a:xfrm>
            <a:off x="0" y="0"/>
            <a:ext cx="9144000" cy="6858001"/>
            <a:chOff x="0" y="0"/>
            <a:chExt cx="9144000" cy="6858001"/>
          </a:xfrm>
        </p:grpSpPr>
        <p:sp>
          <p:nvSpPr>
            <p:cNvPr id="6" name="Freeform 6"/>
            <p:cNvSpPr>
              <a:spLocks/>
            </p:cNvSpPr>
            <p:nvPr userDrawn="1"/>
          </p:nvSpPr>
          <p:spPr bwMode="gray">
            <a:xfrm>
              <a:off x="3397250" y="1116013"/>
              <a:ext cx="5746750" cy="5741988"/>
            </a:xfrm>
            <a:custGeom>
              <a:avLst/>
              <a:gdLst/>
              <a:ahLst/>
              <a:cxnLst>
                <a:cxn ang="0">
                  <a:pos x="0" y="3617"/>
                </a:cxn>
                <a:cxn ang="0">
                  <a:pos x="2549" y="3617"/>
                </a:cxn>
                <a:cxn ang="0">
                  <a:pos x="3620" y="0"/>
                </a:cxn>
                <a:cxn ang="0">
                  <a:pos x="1072" y="0"/>
                </a:cxn>
                <a:cxn ang="0">
                  <a:pos x="0" y="3617"/>
                </a:cxn>
              </a:cxnLst>
              <a:rect l="0" t="0" r="r" b="b"/>
              <a:pathLst>
                <a:path w="3620" h="3617">
                  <a:moveTo>
                    <a:pt x="0" y="3617"/>
                  </a:moveTo>
                  <a:lnTo>
                    <a:pt x="2549" y="3617"/>
                  </a:lnTo>
                  <a:lnTo>
                    <a:pt x="3620" y="0"/>
                  </a:lnTo>
                  <a:lnTo>
                    <a:pt x="1072" y="0"/>
                  </a:lnTo>
                  <a:lnTo>
                    <a:pt x="0" y="361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>
              <a:off x="7007225" y="6116638"/>
              <a:ext cx="2136775" cy="741363"/>
            </a:xfrm>
            <a:custGeom>
              <a:avLst/>
              <a:gdLst/>
              <a:ahLst/>
              <a:cxnLst>
                <a:cxn ang="0">
                  <a:pos x="0" y="467"/>
                </a:cxn>
                <a:cxn ang="0">
                  <a:pos x="1208" y="467"/>
                </a:cxn>
                <a:cxn ang="0">
                  <a:pos x="1346" y="0"/>
                </a:cxn>
                <a:cxn ang="0">
                  <a:pos x="138" y="0"/>
                </a:cxn>
                <a:cxn ang="0">
                  <a:pos x="0" y="467"/>
                </a:cxn>
              </a:cxnLst>
              <a:rect l="0" t="0" r="r" b="b"/>
              <a:pathLst>
                <a:path w="1346" h="467">
                  <a:moveTo>
                    <a:pt x="0" y="467"/>
                  </a:moveTo>
                  <a:lnTo>
                    <a:pt x="1208" y="467"/>
                  </a:lnTo>
                  <a:lnTo>
                    <a:pt x="1346" y="0"/>
                  </a:lnTo>
                  <a:lnTo>
                    <a:pt x="138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ctr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gray">
            <a:xfrm>
              <a:off x="1241425" y="4743450"/>
              <a:ext cx="2530475" cy="2114550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0" y="1332"/>
                </a:cxn>
                <a:cxn ang="0">
                  <a:pos x="1199" y="1332"/>
                </a:cxn>
                <a:cxn ang="0">
                  <a:pos x="1594" y="0"/>
                </a:cxn>
                <a:cxn ang="0">
                  <a:pos x="395" y="0"/>
                </a:cxn>
              </a:cxnLst>
              <a:rect l="0" t="0" r="r" b="b"/>
              <a:pathLst>
                <a:path w="1594" h="1332">
                  <a:moveTo>
                    <a:pt x="395" y="0"/>
                  </a:moveTo>
                  <a:lnTo>
                    <a:pt x="0" y="1332"/>
                  </a:lnTo>
                  <a:lnTo>
                    <a:pt x="1199" y="1332"/>
                  </a:lnTo>
                  <a:lnTo>
                    <a:pt x="1594" y="0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8099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gray">
            <a:xfrm>
              <a:off x="1554163" y="0"/>
              <a:ext cx="4738688" cy="2343150"/>
            </a:xfrm>
            <a:custGeom>
              <a:avLst/>
              <a:gdLst/>
              <a:ahLst/>
              <a:cxnLst>
                <a:cxn ang="0">
                  <a:pos x="2548" y="1476"/>
                </a:cxn>
                <a:cxn ang="0">
                  <a:pos x="2985" y="0"/>
                </a:cxn>
                <a:cxn ang="0">
                  <a:pos x="437" y="0"/>
                </a:cxn>
                <a:cxn ang="0">
                  <a:pos x="0" y="1476"/>
                </a:cxn>
                <a:cxn ang="0">
                  <a:pos x="2548" y="1476"/>
                </a:cxn>
              </a:cxnLst>
              <a:rect l="0" t="0" r="r" b="b"/>
              <a:pathLst>
                <a:path w="2985" h="1476">
                  <a:moveTo>
                    <a:pt x="2548" y="1476"/>
                  </a:moveTo>
                  <a:lnTo>
                    <a:pt x="2985" y="0"/>
                  </a:lnTo>
                  <a:lnTo>
                    <a:pt x="437" y="0"/>
                  </a:lnTo>
                  <a:lnTo>
                    <a:pt x="0" y="1476"/>
                  </a:lnTo>
                  <a:lnTo>
                    <a:pt x="2548" y="14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gray">
            <a:xfrm>
              <a:off x="0" y="0"/>
              <a:ext cx="3898900" cy="5630863"/>
            </a:xfrm>
            <a:custGeom>
              <a:avLst/>
              <a:gdLst/>
              <a:ahLst/>
              <a:cxnLst>
                <a:cxn ang="0">
                  <a:pos x="2456" y="0"/>
                </a:cxn>
                <a:cxn ang="0">
                  <a:pos x="0" y="0"/>
                </a:cxn>
                <a:cxn ang="0">
                  <a:pos x="0" y="3547"/>
                </a:cxn>
                <a:cxn ang="0">
                  <a:pos x="1405" y="3547"/>
                </a:cxn>
                <a:cxn ang="0">
                  <a:pos x="2456" y="0"/>
                </a:cxn>
              </a:cxnLst>
              <a:rect l="0" t="0" r="r" b="b"/>
              <a:pathLst>
                <a:path w="2456" h="3547">
                  <a:moveTo>
                    <a:pt x="2456" y="0"/>
                  </a:moveTo>
                  <a:lnTo>
                    <a:pt x="0" y="0"/>
                  </a:lnTo>
                  <a:lnTo>
                    <a:pt x="0" y="3547"/>
                  </a:lnTo>
                  <a:lnTo>
                    <a:pt x="1405" y="3547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rgbClr val="BFCCE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gray">
            <a:xfrm>
              <a:off x="0" y="2343150"/>
              <a:ext cx="1554163" cy="4514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4"/>
                </a:cxn>
                <a:cxn ang="0">
                  <a:pos x="137" y="2844"/>
                </a:cxn>
                <a:cxn ang="0">
                  <a:pos x="979" y="0"/>
                </a:cxn>
                <a:cxn ang="0">
                  <a:pos x="0" y="0"/>
                </a:cxn>
              </a:cxnLst>
              <a:rect l="0" t="0" r="r" b="b"/>
              <a:pathLst>
                <a:path w="979" h="2844">
                  <a:moveTo>
                    <a:pt x="0" y="0"/>
                  </a:moveTo>
                  <a:lnTo>
                    <a:pt x="0" y="2844"/>
                  </a:lnTo>
                  <a:lnTo>
                    <a:pt x="137" y="2844"/>
                  </a:lnTo>
                  <a:lnTo>
                    <a:pt x="9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AF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gray">
            <a:xfrm>
              <a:off x="7007225" y="6116638"/>
              <a:ext cx="655638" cy="741363"/>
            </a:xfrm>
            <a:custGeom>
              <a:avLst/>
              <a:gdLst/>
              <a:ahLst/>
              <a:cxnLst>
                <a:cxn ang="0">
                  <a:pos x="413" y="0"/>
                </a:cxn>
                <a:cxn ang="0">
                  <a:pos x="138" y="0"/>
                </a:cxn>
                <a:cxn ang="0">
                  <a:pos x="0" y="467"/>
                </a:cxn>
                <a:cxn ang="0">
                  <a:pos x="275" y="467"/>
                </a:cxn>
                <a:cxn ang="0">
                  <a:pos x="413" y="0"/>
                </a:cxn>
              </a:cxnLst>
              <a:rect l="0" t="0" r="r" b="b"/>
              <a:pathLst>
                <a:path w="413" h="467">
                  <a:moveTo>
                    <a:pt x="413" y="0"/>
                  </a:moveTo>
                  <a:lnTo>
                    <a:pt x="138" y="0"/>
                  </a:lnTo>
                  <a:lnTo>
                    <a:pt x="0" y="467"/>
                  </a:lnTo>
                  <a:lnTo>
                    <a:pt x="275" y="467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00338D">
                <a:alpha val="95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ctr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gray">
            <a:xfrm>
              <a:off x="4735513" y="1116013"/>
              <a:ext cx="1227138" cy="1227138"/>
            </a:xfrm>
            <a:custGeom>
              <a:avLst/>
              <a:gdLst/>
              <a:ahLst/>
              <a:cxnLst>
                <a:cxn ang="0">
                  <a:pos x="773" y="0"/>
                </a:cxn>
                <a:cxn ang="0">
                  <a:pos x="229" y="0"/>
                </a:cxn>
                <a:cxn ang="0">
                  <a:pos x="0" y="773"/>
                </a:cxn>
                <a:cxn ang="0">
                  <a:pos x="544" y="773"/>
                </a:cxn>
                <a:cxn ang="0">
                  <a:pos x="773" y="0"/>
                </a:cxn>
              </a:cxnLst>
              <a:rect l="0" t="0" r="r" b="b"/>
              <a:pathLst>
                <a:path w="773" h="773">
                  <a:moveTo>
                    <a:pt x="773" y="0"/>
                  </a:moveTo>
                  <a:lnTo>
                    <a:pt x="229" y="0"/>
                  </a:lnTo>
                  <a:lnTo>
                    <a:pt x="0" y="773"/>
                  </a:lnTo>
                  <a:lnTo>
                    <a:pt x="544" y="773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gray">
            <a:xfrm>
              <a:off x="1604963" y="4743450"/>
              <a:ext cx="889000" cy="887413"/>
            </a:xfrm>
            <a:custGeom>
              <a:avLst/>
              <a:gdLst/>
              <a:ahLst/>
              <a:cxnLst>
                <a:cxn ang="0">
                  <a:pos x="0" y="559"/>
                </a:cxn>
                <a:cxn ang="0">
                  <a:pos x="394" y="559"/>
                </a:cxn>
                <a:cxn ang="0">
                  <a:pos x="560" y="0"/>
                </a:cxn>
                <a:cxn ang="0">
                  <a:pos x="166" y="0"/>
                </a:cxn>
                <a:cxn ang="0">
                  <a:pos x="0" y="559"/>
                </a:cxn>
              </a:cxnLst>
              <a:rect l="0" t="0" r="r" b="b"/>
              <a:pathLst>
                <a:path w="560" h="559">
                  <a:moveTo>
                    <a:pt x="0" y="559"/>
                  </a:moveTo>
                  <a:lnTo>
                    <a:pt x="394" y="559"/>
                  </a:lnTo>
                  <a:lnTo>
                    <a:pt x="560" y="0"/>
                  </a:lnTo>
                  <a:lnTo>
                    <a:pt x="166" y="0"/>
                  </a:lnTo>
                  <a:lnTo>
                    <a:pt x="0" y="559"/>
                  </a:lnTo>
                  <a:close/>
                </a:path>
              </a:pathLst>
            </a:custGeom>
            <a:solidFill>
              <a:srgbClr val="4066AA">
                <a:alpha val="95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ctr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gray">
            <a:xfrm>
              <a:off x="1554163" y="0"/>
              <a:ext cx="2344738" cy="2343150"/>
            </a:xfrm>
            <a:custGeom>
              <a:avLst/>
              <a:gdLst/>
              <a:ahLst/>
              <a:cxnLst>
                <a:cxn ang="0">
                  <a:pos x="437" y="0"/>
                </a:cxn>
                <a:cxn ang="0">
                  <a:pos x="0" y="1476"/>
                </a:cxn>
                <a:cxn ang="0">
                  <a:pos x="1040" y="1476"/>
                </a:cxn>
                <a:cxn ang="0">
                  <a:pos x="1477" y="0"/>
                </a:cxn>
                <a:cxn ang="0">
                  <a:pos x="437" y="0"/>
                </a:cxn>
              </a:cxnLst>
              <a:rect l="0" t="0" r="r" b="b"/>
              <a:pathLst>
                <a:path w="1477" h="1476">
                  <a:moveTo>
                    <a:pt x="437" y="0"/>
                  </a:moveTo>
                  <a:lnTo>
                    <a:pt x="0" y="1476"/>
                  </a:lnTo>
                  <a:lnTo>
                    <a:pt x="1040" y="1476"/>
                  </a:lnTo>
                  <a:lnTo>
                    <a:pt x="1477" y="0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4066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gray">
            <a:xfrm>
              <a:off x="0" y="2343150"/>
              <a:ext cx="1554163" cy="32877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71"/>
                </a:cxn>
                <a:cxn ang="0">
                  <a:pos x="366" y="2071"/>
                </a:cxn>
                <a:cxn ang="0">
                  <a:pos x="979" y="0"/>
                </a:cxn>
                <a:cxn ang="0">
                  <a:pos x="0" y="0"/>
                </a:cxn>
              </a:cxnLst>
              <a:rect l="0" t="0" r="r" b="b"/>
              <a:pathLst>
                <a:path w="979" h="2071">
                  <a:moveTo>
                    <a:pt x="0" y="0"/>
                  </a:moveTo>
                  <a:lnTo>
                    <a:pt x="0" y="2071"/>
                  </a:lnTo>
                  <a:lnTo>
                    <a:pt x="366" y="2071"/>
                  </a:lnTo>
                  <a:lnTo>
                    <a:pt x="9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99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" name="Title 7"/>
          <p:cNvSpPr>
            <a:spLocks noGrp="1"/>
          </p:cNvSpPr>
          <p:nvPr userDrawn="1">
            <p:ph type="title"/>
          </p:nvPr>
        </p:nvSpPr>
        <p:spPr bwMode="gray">
          <a:xfrm>
            <a:off x="4932040" y="2708920"/>
            <a:ext cx="3168352" cy="165618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932362" y="4509120"/>
            <a:ext cx="2807989" cy="108011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0" indent="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777" y="0"/>
            <a:ext cx="55242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11"/>
          <p:cNvSpPr>
            <a:spLocks noChangeAspect="1"/>
          </p:cNvSpPr>
          <p:nvPr userDrawn="1"/>
        </p:nvSpPr>
        <p:spPr bwMode="gray">
          <a:xfrm>
            <a:off x="0" y="0"/>
            <a:ext cx="5796136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9877"/>
              </a:cxn>
              <a:cxn ang="0">
                <a:pos x="19370" y="29877"/>
              </a:cxn>
              <a:cxn ang="0">
                <a:pos x="28205" y="0"/>
              </a:cxn>
              <a:cxn ang="0">
                <a:pos x="0" y="0"/>
              </a:cxn>
            </a:cxnLst>
            <a:rect l="0" t="0" r="r" b="b"/>
            <a:pathLst>
              <a:path w="28205" h="29877">
                <a:moveTo>
                  <a:pt x="0" y="0"/>
                </a:moveTo>
                <a:lnTo>
                  <a:pt x="0" y="29877"/>
                </a:lnTo>
                <a:lnTo>
                  <a:pt x="19370" y="29877"/>
                </a:lnTo>
                <a:lnTo>
                  <a:pt x="28205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23528" y="1340768"/>
            <a:ext cx="5112568" cy="20882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 bwMode="gray">
          <a:xfrm>
            <a:off x="323528" y="3645025"/>
            <a:ext cx="4752528" cy="100811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0" indent="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">
    <p:bg>
      <p:bgPr>
        <a:solidFill>
          <a:srgbClr val="BAB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ARDROOM PPL compressed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Freeform 5"/>
          <p:cNvSpPr>
            <a:spLocks noChangeAspect="1"/>
          </p:cNvSpPr>
          <p:nvPr userDrawn="1"/>
        </p:nvSpPr>
        <p:spPr bwMode="gray">
          <a:xfrm>
            <a:off x="0" y="4521200"/>
            <a:ext cx="4537075" cy="233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503"/>
              </a:cxn>
              <a:cxn ang="0">
                <a:pos x="20575" y="12503"/>
              </a:cxn>
              <a:cxn ang="0">
                <a:pos x="24277" y="0"/>
              </a:cxn>
              <a:cxn ang="0">
                <a:pos x="0" y="0"/>
              </a:cxn>
            </a:cxnLst>
            <a:rect l="0" t="0" r="r" b="b"/>
            <a:pathLst>
              <a:path w="24277" h="12503">
                <a:moveTo>
                  <a:pt x="0" y="0"/>
                </a:moveTo>
                <a:lnTo>
                  <a:pt x="0" y="12503"/>
                </a:lnTo>
                <a:lnTo>
                  <a:pt x="20575" y="12503"/>
                </a:lnTo>
                <a:lnTo>
                  <a:pt x="242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23528" y="4941168"/>
            <a:ext cx="3600400" cy="15841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dirty="0" smtClean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6085"/>
            <a:ext cx="5148064" cy="6864085"/>
          </a:xfrm>
          <a:prstGeom prst="rect">
            <a:avLst/>
          </a:prstGeom>
        </p:spPr>
      </p:pic>
      <p:sp>
        <p:nvSpPr>
          <p:cNvPr id="9" name="Freeform 9"/>
          <p:cNvSpPr>
            <a:spLocks noChangeAspect="1"/>
          </p:cNvSpPr>
          <p:nvPr userDrawn="1"/>
        </p:nvSpPr>
        <p:spPr bwMode="ltGray">
          <a:xfrm flipH="1" flipV="1">
            <a:off x="3203848" y="0"/>
            <a:ext cx="5940152" cy="6858000"/>
          </a:xfrm>
          <a:custGeom>
            <a:avLst/>
            <a:gdLst/>
            <a:ahLst/>
            <a:cxnLst>
              <a:cxn ang="0">
                <a:pos x="17951" y="0"/>
              </a:cxn>
              <a:cxn ang="0">
                <a:pos x="0" y="0"/>
              </a:cxn>
              <a:cxn ang="0">
                <a:pos x="0" y="20057"/>
              </a:cxn>
              <a:cxn ang="0">
                <a:pos x="12022" y="20057"/>
              </a:cxn>
              <a:cxn ang="0">
                <a:pos x="17951" y="0"/>
              </a:cxn>
            </a:cxnLst>
            <a:rect l="0" t="0" r="r" b="b"/>
            <a:pathLst>
              <a:path w="17951" h="20057">
                <a:moveTo>
                  <a:pt x="17951" y="0"/>
                </a:moveTo>
                <a:lnTo>
                  <a:pt x="0" y="0"/>
                </a:lnTo>
                <a:lnTo>
                  <a:pt x="0" y="20057"/>
                </a:lnTo>
                <a:lnTo>
                  <a:pt x="12022" y="20057"/>
                </a:lnTo>
                <a:lnTo>
                  <a:pt x="1795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5148064" y="620688"/>
            <a:ext cx="3744416" cy="11521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veliskova\AppData\Local\Microsoft\Windows\Temporary Internet Files\Content.IE5\BG7NI01V\MP900386132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0"/>
            <a:ext cx="4932040" cy="6858000"/>
          </a:xfrm>
          <a:prstGeom prst="rect">
            <a:avLst/>
          </a:prstGeom>
          <a:noFill/>
        </p:spPr>
      </p:pic>
      <p:sp>
        <p:nvSpPr>
          <p:cNvPr id="9" name="Freeform 9"/>
          <p:cNvSpPr>
            <a:spLocks noChangeAspect="1"/>
          </p:cNvSpPr>
          <p:nvPr userDrawn="1"/>
        </p:nvSpPr>
        <p:spPr bwMode="gray">
          <a:xfrm>
            <a:off x="0" y="0"/>
            <a:ext cx="5940152" cy="6858000"/>
          </a:xfrm>
          <a:custGeom>
            <a:avLst/>
            <a:gdLst/>
            <a:ahLst/>
            <a:cxnLst>
              <a:cxn ang="0">
                <a:pos x="17951" y="0"/>
              </a:cxn>
              <a:cxn ang="0">
                <a:pos x="0" y="0"/>
              </a:cxn>
              <a:cxn ang="0">
                <a:pos x="0" y="20057"/>
              </a:cxn>
              <a:cxn ang="0">
                <a:pos x="12022" y="20057"/>
              </a:cxn>
              <a:cxn ang="0">
                <a:pos x="17951" y="0"/>
              </a:cxn>
            </a:cxnLst>
            <a:rect l="0" t="0" r="r" b="b"/>
            <a:pathLst>
              <a:path w="17951" h="20057">
                <a:moveTo>
                  <a:pt x="17951" y="0"/>
                </a:moveTo>
                <a:lnTo>
                  <a:pt x="0" y="0"/>
                </a:lnTo>
                <a:lnTo>
                  <a:pt x="0" y="20057"/>
                </a:lnTo>
                <a:lnTo>
                  <a:pt x="12022" y="20057"/>
                </a:lnTo>
                <a:lnTo>
                  <a:pt x="1795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23528" y="1412776"/>
            <a:ext cx="3744416" cy="11521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 bwMode="gray">
          <a:xfrm>
            <a:off x="323850" y="2708275"/>
            <a:ext cx="3384550" cy="9366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0" indent="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8"/>
          <p:cNvSpPr>
            <a:spLocks noChangeAspect="1"/>
          </p:cNvSpPr>
          <p:nvPr userDrawn="1"/>
        </p:nvSpPr>
        <p:spPr bwMode="gray">
          <a:xfrm>
            <a:off x="0" y="0"/>
            <a:ext cx="4932040" cy="5229200"/>
          </a:xfrm>
          <a:custGeom>
            <a:avLst/>
            <a:gdLst/>
            <a:ahLst/>
            <a:cxnLst>
              <a:cxn ang="0">
                <a:pos x="13230" y="10963"/>
              </a:cxn>
              <a:cxn ang="0">
                <a:pos x="16471" y="0"/>
              </a:cxn>
              <a:cxn ang="0">
                <a:pos x="0" y="0"/>
              </a:cxn>
              <a:cxn ang="0">
                <a:pos x="0" y="10963"/>
              </a:cxn>
              <a:cxn ang="0">
                <a:pos x="13230" y="10963"/>
              </a:cxn>
            </a:cxnLst>
            <a:rect l="0" t="0" r="r" b="b"/>
            <a:pathLst>
              <a:path w="16471" h="10963">
                <a:moveTo>
                  <a:pt x="13230" y="10963"/>
                </a:moveTo>
                <a:lnTo>
                  <a:pt x="16471" y="0"/>
                </a:lnTo>
                <a:lnTo>
                  <a:pt x="0" y="0"/>
                </a:lnTo>
                <a:lnTo>
                  <a:pt x="0" y="10963"/>
                </a:lnTo>
                <a:lnTo>
                  <a:pt x="13230" y="10963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23528" y="3716338"/>
            <a:ext cx="3528392" cy="23764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200"/>
            </a:lvl2pPr>
            <a:lvl3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0" indent="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grpSp>
        <p:nvGrpSpPr>
          <p:cNvPr id="7" name="Group 19"/>
          <p:cNvGrpSpPr>
            <a:grpSpLocks/>
          </p:cNvGrpSpPr>
          <p:nvPr userDrawn="1"/>
        </p:nvGrpSpPr>
        <p:grpSpPr bwMode="gray">
          <a:xfrm>
            <a:off x="128464" y="0"/>
            <a:ext cx="2735263" cy="1530350"/>
            <a:chOff x="68" y="0"/>
            <a:chExt cx="1723" cy="964"/>
          </a:xfrm>
        </p:grpSpPr>
        <p:sp>
          <p:nvSpPr>
            <p:cNvPr id="8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Nadpis, graf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88" y="500063"/>
            <a:ext cx="8328025" cy="106997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1941513" cy="45243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551113" y="1600200"/>
            <a:ext cx="1943100" cy="45243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>
          <a:xfrm>
            <a:off x="357188" y="6357938"/>
            <a:ext cx="712787" cy="3635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071649F-3EE6-48DB-8B59-48B2A37AA6E6}" type="slidenum">
              <a:rPr lang="cs-CZ"/>
              <a:pPr/>
              <a:t>‹#›</a:t>
            </a:fld>
            <a:fld id="{506C4E65-4B86-4B39-99B6-0C91435BE56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Most Desired Company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139907" y="5885656"/>
            <a:ext cx="1316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F42F2-8C62-4E1B-A01C-F14621BF735C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reeform 6"/>
          <p:cNvSpPr>
            <a:spLocks noEditPoints="1"/>
          </p:cNvSpPr>
          <p:nvPr userDrawn="1"/>
        </p:nvSpPr>
        <p:spPr bwMode="gray">
          <a:xfrm>
            <a:off x="0" y="547687"/>
            <a:ext cx="4683125" cy="4848226"/>
          </a:xfrm>
          <a:custGeom>
            <a:avLst/>
            <a:gdLst/>
            <a:ahLst/>
            <a:cxnLst>
              <a:cxn ang="0">
                <a:pos x="2950" y="0"/>
              </a:cxn>
              <a:cxn ang="0">
                <a:pos x="433" y="0"/>
              </a:cxn>
              <a:cxn ang="0">
                <a:pos x="0" y="1461"/>
              </a:cxn>
              <a:cxn ang="0">
                <a:pos x="0" y="3054"/>
              </a:cxn>
              <a:cxn ang="0">
                <a:pos x="2046" y="3054"/>
              </a:cxn>
              <a:cxn ang="0">
                <a:pos x="2950" y="0"/>
              </a:cxn>
              <a:cxn ang="0">
                <a:pos x="2950" y="0"/>
              </a:cxn>
              <a:cxn ang="0">
                <a:pos x="2950" y="0"/>
              </a:cxn>
            </a:cxnLst>
            <a:rect l="0" t="0" r="r" b="b"/>
            <a:pathLst>
              <a:path w="2950" h="3054">
                <a:moveTo>
                  <a:pt x="2950" y="0"/>
                </a:moveTo>
                <a:lnTo>
                  <a:pt x="433" y="0"/>
                </a:lnTo>
                <a:lnTo>
                  <a:pt x="0" y="1461"/>
                </a:lnTo>
                <a:lnTo>
                  <a:pt x="0" y="3054"/>
                </a:lnTo>
                <a:lnTo>
                  <a:pt x="2046" y="3054"/>
                </a:lnTo>
                <a:lnTo>
                  <a:pt x="2950" y="0"/>
                </a:lnTo>
                <a:close/>
                <a:moveTo>
                  <a:pt x="2950" y="0"/>
                </a:moveTo>
                <a:lnTo>
                  <a:pt x="295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827088" y="1844824"/>
            <a:ext cx="2880816" cy="194389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827088" y="4005064"/>
            <a:ext cx="2520776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0" name="Group 19"/>
          <p:cNvGrpSpPr>
            <a:grpSpLocks/>
          </p:cNvGrpSpPr>
          <p:nvPr userDrawn="1"/>
        </p:nvGrpSpPr>
        <p:grpSpPr bwMode="gray">
          <a:xfrm>
            <a:off x="683568" y="548680"/>
            <a:ext cx="1930547" cy="1080120"/>
            <a:chOff x="68" y="0"/>
            <a:chExt cx="1723" cy="964"/>
          </a:xfrm>
          <a:solidFill>
            <a:schemeClr val="accent6"/>
          </a:solidFill>
        </p:grpSpPr>
        <p:sp>
          <p:nvSpPr>
            <p:cNvPr id="21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7389399,71EB6E0708B12DB93F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5229200" cy="6858000"/>
          </a:xfrm>
          <a:prstGeom prst="rect">
            <a:avLst/>
          </a:prstGeom>
        </p:spPr>
      </p:pic>
      <p:sp>
        <p:nvSpPr>
          <p:cNvPr id="13" name="Freeform 22"/>
          <p:cNvSpPr>
            <a:spLocks noChangeAspect="1"/>
          </p:cNvSpPr>
          <p:nvPr userDrawn="1"/>
        </p:nvSpPr>
        <p:spPr bwMode="gray">
          <a:xfrm>
            <a:off x="4139952" y="0"/>
            <a:ext cx="5004048" cy="6859588"/>
          </a:xfrm>
          <a:custGeom>
            <a:avLst/>
            <a:gdLst/>
            <a:ahLst/>
            <a:cxnLst>
              <a:cxn ang="0">
                <a:pos x="6229" y="0"/>
              </a:cxn>
              <a:cxn ang="0">
                <a:pos x="0" y="21055"/>
              </a:cxn>
              <a:cxn ang="0">
                <a:pos x="29957" y="21055"/>
              </a:cxn>
              <a:cxn ang="0">
                <a:pos x="29957" y="0"/>
              </a:cxn>
              <a:cxn ang="0">
                <a:pos x="6229" y="0"/>
              </a:cxn>
            </a:cxnLst>
            <a:rect l="0" t="0" r="r" b="b"/>
            <a:pathLst>
              <a:path w="29957" h="21055">
                <a:moveTo>
                  <a:pt x="6229" y="0"/>
                </a:moveTo>
                <a:lnTo>
                  <a:pt x="0" y="21055"/>
                </a:lnTo>
                <a:lnTo>
                  <a:pt x="29957" y="21055"/>
                </a:lnTo>
                <a:lnTo>
                  <a:pt x="29957" y="0"/>
                </a:lnTo>
                <a:lnTo>
                  <a:pt x="6229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 bwMode="gray">
          <a:xfrm>
            <a:off x="4644008" y="2492896"/>
            <a:ext cx="4104456" cy="2160240"/>
          </a:xfrm>
        </p:spPr>
        <p:txBody>
          <a:bodyPr anchor="t"/>
          <a:lstStyle>
            <a:lvl1pPr algn="r"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8" y="5013325"/>
            <a:ext cx="4105275" cy="1439863"/>
          </a:xfrm>
        </p:spPr>
        <p:txBody>
          <a:bodyPr>
            <a:normAutofit/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gray">
          <a:xfrm>
            <a:off x="2411413" y="1124745"/>
            <a:ext cx="4249166" cy="4968552"/>
          </a:xfrm>
        </p:spPr>
        <p:txBody>
          <a:bodyPr anchor="t" anchorCtr="1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179512" y="1124745"/>
            <a:ext cx="4248026" cy="4968552"/>
          </a:xfrm>
        </p:spPr>
        <p:txBody>
          <a:bodyPr/>
          <a:lstStyle>
            <a:lvl3pPr marL="273050" indent="-273050">
              <a:defRPr/>
            </a:lvl3pPr>
            <a:lvl4pPr marL="536575" indent="-263525">
              <a:defRPr/>
            </a:lvl4pPr>
            <a:lvl5pPr marL="809625" indent="-271463">
              <a:defRPr/>
            </a:lvl5pPr>
            <a:lvl6pPr marL="1071563" indent="-265113"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4645149" y="1124745"/>
            <a:ext cx="4248026" cy="4968552"/>
          </a:xfrm>
        </p:spPr>
        <p:txBody>
          <a:bodyPr/>
          <a:lstStyle>
            <a:lvl3pPr marL="273050" indent="-273050">
              <a:defRPr/>
            </a:lvl3pPr>
            <a:lvl4pPr marL="536575" indent="-263525">
              <a:defRPr/>
            </a:lvl4pPr>
            <a:lvl5pPr marL="809625" indent="-271463">
              <a:defRPr/>
            </a:lvl5pPr>
            <a:lvl6pPr marL="1071563" indent="-265113" defTabSz="1071563">
              <a:tabLst/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179388" y="1125538"/>
            <a:ext cx="4248150" cy="2374900"/>
          </a:xfrm>
        </p:spPr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 bwMode="gray">
          <a:xfrm>
            <a:off x="4643438" y="1125538"/>
            <a:ext cx="4249737" cy="237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 bwMode="gray">
          <a:xfrm>
            <a:off x="179388" y="3716338"/>
            <a:ext cx="4248150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3716338"/>
            <a:ext cx="4249737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50"/>
          <p:cNvSpPr>
            <a:spLocks noGrp="1"/>
          </p:cNvSpPr>
          <p:nvPr>
            <p:ph type="body" idx="1"/>
          </p:nvPr>
        </p:nvSpPr>
        <p:spPr bwMode="gray">
          <a:xfrm>
            <a:off x="179512" y="1124745"/>
            <a:ext cx="8712968" cy="49685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Seventh level</a:t>
            </a:r>
          </a:p>
          <a:p>
            <a:pPr lvl="7"/>
            <a:r>
              <a:rPr lang="en-GB" dirty="0" smtClean="0"/>
              <a:t>Eighth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grpSp>
        <p:nvGrpSpPr>
          <p:cNvPr id="18" name="Group 17"/>
          <p:cNvGrpSpPr/>
          <p:nvPr userDrawn="1"/>
        </p:nvGrpSpPr>
        <p:grpSpPr bwMode="gray">
          <a:xfrm>
            <a:off x="179512" y="1124744"/>
            <a:ext cx="8712968" cy="4968552"/>
            <a:chOff x="179512" y="1124744"/>
            <a:chExt cx="8712968" cy="4968552"/>
          </a:xfrm>
          <a:noFill/>
        </p:grpSpPr>
        <p:sp>
          <p:nvSpPr>
            <p:cNvPr id="29" name="Rectangle 28"/>
            <p:cNvSpPr>
              <a:spLocks noChangeArrowheads="1"/>
            </p:cNvSpPr>
            <p:nvPr userDrawn="1"/>
          </p:nvSpPr>
          <p:spPr bwMode="gray">
            <a:xfrm>
              <a:off x="179512" y="1125120"/>
              <a:ext cx="8712968" cy="4968000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 userDrawn="1"/>
          </p:nvSpPr>
          <p:spPr bwMode="gray">
            <a:xfrm>
              <a:off x="4428240" y="1124744"/>
              <a:ext cx="216000" cy="4968552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 userDrawn="1"/>
          </p:nvSpPr>
          <p:spPr bwMode="gray">
            <a:xfrm rot="5400000">
              <a:off x="4428240" y="-747120"/>
              <a:ext cx="216000" cy="8712480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 userDrawn="1"/>
          </p:nvSpPr>
          <p:spPr bwMode="gray">
            <a:xfrm>
              <a:off x="2196120" y="1124744"/>
              <a:ext cx="216000" cy="4968552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 userDrawn="1"/>
          </p:nvSpPr>
          <p:spPr bwMode="gray">
            <a:xfrm>
              <a:off x="6660360" y="1124744"/>
              <a:ext cx="216000" cy="4968552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8" name="Group 47"/>
          <p:cNvGrpSpPr/>
          <p:nvPr userDrawn="1"/>
        </p:nvGrpSpPr>
        <p:grpSpPr bwMode="gray">
          <a:xfrm>
            <a:off x="0" y="836712"/>
            <a:ext cx="9144000" cy="5544616"/>
            <a:chOff x="0" y="836712"/>
            <a:chExt cx="9144000" cy="5544616"/>
          </a:xfrm>
          <a:noFill/>
        </p:grpSpPr>
        <p:sp>
          <p:nvSpPr>
            <p:cNvPr id="24" name="Rectangle 23"/>
            <p:cNvSpPr>
              <a:spLocks noChangeArrowheads="1"/>
            </p:cNvSpPr>
            <p:nvPr userDrawn="1"/>
          </p:nvSpPr>
          <p:spPr bwMode="gray">
            <a:xfrm rot="16200000">
              <a:off x="4426396" y="944728"/>
              <a:ext cx="288032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Rectangle 5"/>
            <p:cNvSpPr>
              <a:spLocks noChangeArrowheads="1"/>
            </p:cNvSpPr>
            <p:nvPr userDrawn="1"/>
          </p:nvSpPr>
          <p:spPr bwMode="gray">
            <a:xfrm rot="16200000">
              <a:off x="4426397" y="6201312"/>
              <a:ext cx="288032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Rectangle 4"/>
            <p:cNvSpPr/>
            <p:nvPr userDrawn="1"/>
          </p:nvSpPr>
          <p:spPr bwMode="gray">
            <a:xfrm flipV="1">
              <a:off x="0" y="3573120"/>
              <a:ext cx="180000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 userDrawn="1"/>
          </p:nvSpPr>
          <p:spPr bwMode="gray">
            <a:xfrm>
              <a:off x="8892480" y="3573120"/>
              <a:ext cx="251520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Freeform 20"/>
          <p:cNvSpPr>
            <a:spLocks noChangeAspect="1"/>
          </p:cNvSpPr>
          <p:nvPr userDrawn="1"/>
        </p:nvSpPr>
        <p:spPr bwMode="gray">
          <a:xfrm>
            <a:off x="0" y="0"/>
            <a:ext cx="9140825" cy="835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29"/>
              </a:cxn>
              <a:cxn ang="0">
                <a:pos x="18422" y="1729"/>
              </a:cxn>
              <a:cxn ang="0">
                <a:pos x="18935" y="0"/>
              </a:cxn>
              <a:cxn ang="0">
                <a:pos x="0" y="0"/>
              </a:cxn>
            </a:cxnLst>
            <a:rect l="0" t="0" r="r" b="b"/>
            <a:pathLst>
              <a:path w="18935" h="1729">
                <a:moveTo>
                  <a:pt x="0" y="0"/>
                </a:moveTo>
                <a:lnTo>
                  <a:pt x="0" y="1729"/>
                </a:lnTo>
                <a:lnTo>
                  <a:pt x="18422" y="1729"/>
                </a:lnTo>
                <a:lnTo>
                  <a:pt x="18935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 userDrawn="1"/>
        </p:nvSpPr>
        <p:spPr bwMode="gray">
          <a:xfrm>
            <a:off x="8389560" y="6381332"/>
            <a:ext cx="502920" cy="280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/>
          <a:p>
            <a:pPr algn="r" rtl="0" fontAlgn="base">
              <a:spcBef>
                <a:spcPct val="40000"/>
              </a:spcBef>
              <a:spcAft>
                <a:spcPct val="0"/>
              </a:spcAft>
            </a:pPr>
            <a:fld id="{358FC8E3-FE67-4452-9F4E-9A47A20D0542}" type="slidenum">
              <a:rPr lang="en-GB" sz="900" kern="1200" noProof="0" smtClean="0">
                <a:solidFill>
                  <a:srgbClr val="00338D"/>
                </a:solidFill>
                <a:latin typeface="Arial"/>
                <a:ea typeface="+mn-ea"/>
                <a:cs typeface="Arial" charset="0"/>
              </a:rPr>
              <a:pPr algn="r" rtl="0" fontAlgn="base">
                <a:spcBef>
                  <a:spcPct val="40000"/>
                </a:spcBef>
                <a:spcAft>
                  <a:spcPct val="0"/>
                </a:spcAft>
              </a:pPr>
              <a:t>‹#›</a:t>
            </a:fld>
            <a:endParaRPr lang="en-GB" sz="900" kern="1200" dirty="0">
              <a:solidFill>
                <a:srgbClr val="00338D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46" name="Title Placeholder 45"/>
          <p:cNvSpPr>
            <a:spLocks noGrp="1"/>
          </p:cNvSpPr>
          <p:nvPr>
            <p:ph type="title"/>
          </p:nvPr>
        </p:nvSpPr>
        <p:spPr bwMode="gray">
          <a:xfrm>
            <a:off x="179512" y="116632"/>
            <a:ext cx="87129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87" r:id="rId2"/>
    <p:sldLayoutId id="2147483788" r:id="rId3"/>
    <p:sldLayoutId id="2147483786" r:id="rId4"/>
    <p:sldLayoutId id="2147483799" r:id="rId5"/>
    <p:sldLayoutId id="2147483777" r:id="rId6"/>
    <p:sldLayoutId id="2147483775" r:id="rId7"/>
    <p:sldLayoutId id="2147483776" r:id="rId8"/>
    <p:sldLayoutId id="2147483789" r:id="rId9"/>
    <p:sldLayoutId id="2147483790" r:id="rId10"/>
    <p:sldLayoutId id="2147483791" r:id="rId11"/>
    <p:sldLayoutId id="2147483785" r:id="rId12"/>
    <p:sldLayoutId id="2147483792" r:id="rId13"/>
    <p:sldLayoutId id="2147483778" r:id="rId14"/>
    <p:sldLayoutId id="2147483793" r:id="rId15"/>
    <p:sldLayoutId id="2147483794" r:id="rId16"/>
    <p:sldLayoutId id="2147483795" r:id="rId17"/>
    <p:sldLayoutId id="2147483798" r:id="rId18"/>
    <p:sldLayoutId id="2147483796" r:id="rId19"/>
    <p:sldLayoutId id="2147483797" r:id="rId20"/>
    <p:sldLayoutId id="2147483800" r:id="rId21"/>
    <p:sldLayoutId id="2147483780" r:id="rId22"/>
    <p:sldLayoutId id="2147483781" r:id="rId23"/>
    <p:sldLayoutId id="2147483782" r:id="rId24"/>
    <p:sldLayoutId id="2147483783" r:id="rId25"/>
    <p:sldLayoutId id="2147483784" r:id="rId26"/>
    <p:sldLayoutId id="2147483801" r:id="rId27"/>
    <p:sldLayoutId id="2147483802" r:id="rId28"/>
  </p:sldLayoutIdLst>
  <p:txStyles>
    <p:titleStyle>
      <a:lvl1pPr algn="l" defTabSz="914400" rtl="0" eaLnBrk="1" latinLnBrk="0" hangingPunct="1">
        <a:spcBef>
          <a:spcPct val="0"/>
        </a:spcBef>
        <a:buNone/>
        <a:defRPr lang="en-GB" sz="2000" b="1" kern="1200" noProof="0" dirty="0" smtClean="0">
          <a:solidFill>
            <a:schemeClr val="bg1"/>
          </a:solidFill>
          <a:latin typeface="Arial"/>
          <a:ea typeface="+mj-ea"/>
          <a:cs typeface="Arial" pitchFamily="34" charset="0"/>
        </a:defRPr>
      </a:lvl1pPr>
      <a:lvl2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2pPr>
      <a:lvl3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3pPr>
      <a:lvl4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4pPr>
      <a:lvl5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5pPr>
      <a:lvl6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6pPr>
      <a:lvl7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7pPr>
      <a:lvl8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8pPr>
      <a:lvl9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9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lang="en-US" sz="1600" b="1" kern="1200" noProof="0" dirty="0" smtClean="0">
          <a:solidFill>
            <a:srgbClr val="00338D"/>
          </a:solidFill>
          <a:latin typeface="Arial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lang="en-US" sz="1600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2pPr>
      <a:lvl3pPr marL="273050" indent="-273050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■"/>
        <a:defRPr lang="en-US" sz="1600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3pPr>
      <a:lvl4pPr marL="536575" indent="-263525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–"/>
        <a:tabLst/>
        <a:defRPr lang="en-US" sz="1600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4pPr>
      <a:lvl5pPr marL="809625" indent="-271463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■"/>
        <a:tabLst/>
        <a:defRPr lang="en-GB" sz="1600" b="0" kern="1200" baseline="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5pPr>
      <a:lvl6pPr marL="1082675" indent="-273050" algn="l" defTabSz="893763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–"/>
        <a:defRPr lang="en-GB" sz="1600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6pPr>
      <a:lvl7pPr marL="1344613" indent="-266700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■"/>
        <a:defRPr lang="en-GB" sz="1600" kern="1200" baseline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7pPr>
      <a:lvl8pPr marL="1619250" indent="-274638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–"/>
        <a:defRPr lang="en-GB" sz="1600" kern="1200" dirty="0" smtClean="0">
          <a:solidFill>
            <a:schemeClr val="tx1"/>
          </a:solidFill>
          <a:latin typeface="Arial"/>
          <a:ea typeface="+mn-ea"/>
          <a:cs typeface="+mn-cs"/>
        </a:defRPr>
      </a:lvl8pPr>
      <a:lvl9pPr marL="1876425" indent="-257175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■"/>
        <a:defRPr lang="en-GB" sz="1600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hyperlink" Target="http://www.youtube.com/watch?v=lFZ0z5Fm-Ng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3.xml"/><Relationship Id="rId7" Type="http://schemas.openxmlformats.org/officeDocument/2006/relationships/hyperlink" Target="http://www.zpodpalubi.cz/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image" Target="../media/image29.jpe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8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5" Type="http://schemas.openxmlformats.org/officeDocument/2006/relationships/image" Target="../media/image27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5" Type="http://schemas.openxmlformats.org/officeDocument/2006/relationships/image" Target="../media/image27.pn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mailto:recrutiment@kpmg.cz" TargetMode="Externa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kdyzvis.cz/" TargetMode="Externa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pmg.cz/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4320480" cy="2016224"/>
          </a:xfrm>
        </p:spPr>
        <p:txBody>
          <a:bodyPr/>
          <a:lstStyle/>
          <a:p>
            <a:r>
              <a:rPr lang="cs-CZ" sz="3200" dirty="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cs-CZ" sz="3200" dirty="0" smtClean="0">
                <a:solidFill>
                  <a:srgbClr val="FFFFFF"/>
                </a:solidFill>
                <a:latin typeface="Arial" charset="0"/>
              </a:rPr>
            </a:br>
            <a:r>
              <a:rPr lang="cs-CZ" sz="3200" dirty="0" smtClean="0">
                <a:solidFill>
                  <a:srgbClr val="FFFFFF"/>
                </a:solidFill>
                <a:latin typeface="Arial" charset="0"/>
              </a:rPr>
              <a:t>Nové trendy</a:t>
            </a:r>
            <a:br>
              <a:rPr lang="cs-CZ" sz="3200" dirty="0" smtClean="0">
                <a:solidFill>
                  <a:srgbClr val="FFFFFF"/>
                </a:solidFill>
                <a:latin typeface="Arial" charset="0"/>
              </a:rPr>
            </a:br>
            <a:r>
              <a:rPr lang="cs-CZ" sz="3200" dirty="0" smtClean="0">
                <a:solidFill>
                  <a:srgbClr val="FFFFFF"/>
                </a:solidFill>
                <a:latin typeface="Arial" charset="0"/>
              </a:rPr>
              <a:t>v řízení lidí</a:t>
            </a:r>
            <a:endParaRPr lang="en-US" sz="3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5000"/>
              </a:spcBef>
              <a:buClr>
                <a:schemeClr val="accent1"/>
              </a:buClr>
              <a:buSzPct val="75000"/>
            </a:pPr>
            <a:endParaRPr lang="cs-CZ" b="1" dirty="0" smtClean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5000"/>
              </a:spcBef>
              <a:buClr>
                <a:schemeClr val="accent1"/>
              </a:buClr>
              <a:buSzPct val="75000"/>
            </a:pPr>
            <a:endParaRPr lang="cs-CZ" b="1" dirty="0" smtClean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5000"/>
              </a:spcBef>
              <a:buClr>
                <a:schemeClr val="accent1"/>
              </a:buClr>
              <a:buSzPct val="75000"/>
            </a:pPr>
            <a:endParaRPr lang="cs-CZ" b="1" dirty="0">
              <a:latin typeface="Arial" charset="0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 bwMode="gray">
          <a:xfrm>
            <a:off x="354906" y="3573016"/>
            <a:ext cx="457713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r>
              <a:rPr lang="en-US" sz="2000" b="1" dirty="0" err="1" smtClean="0">
                <a:solidFill>
                  <a:schemeClr val="bg1"/>
                </a:solidFill>
              </a:rPr>
              <a:t>Masarykova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univerzita</a:t>
            </a:r>
            <a:r>
              <a:rPr lang="en-US" sz="2000" b="1" dirty="0" smtClean="0">
                <a:solidFill>
                  <a:schemeClr val="bg1"/>
                </a:solidFill>
              </a:rPr>
              <a:t> v </a:t>
            </a:r>
            <a:r>
              <a:rPr lang="en-US" sz="2000" b="1" dirty="0" err="1" smtClean="0">
                <a:solidFill>
                  <a:schemeClr val="bg1"/>
                </a:solidFill>
              </a:rPr>
              <a:t>Brně</a:t>
            </a:r>
            <a:endParaRPr lang="cs-CZ" sz="2000" b="1" dirty="0" smtClean="0">
              <a:solidFill>
                <a:schemeClr val="bg1"/>
              </a:solidFill>
            </a:endParaRPr>
          </a:p>
          <a:p>
            <a:pPr lvl="0">
              <a:defRPr/>
            </a:pPr>
            <a:endParaRPr kumimoji="0" lang="cs-CZ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  <a:p>
            <a:pPr lvl="0"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18. října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201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2</a:t>
            </a:r>
          </a:p>
          <a:p>
            <a:pPr lvl="0">
              <a:spcBef>
                <a:spcPts val="1200"/>
              </a:spcBef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Hana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Velíšková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KPMG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6"/>
          <p:cNvSpPr>
            <a:spLocks noGrp="1" noChangeArrowheads="1"/>
          </p:cNvSpPr>
          <p:nvPr>
            <p:ph type="title"/>
          </p:nvPr>
        </p:nvSpPr>
        <p:spPr>
          <a:xfrm>
            <a:off x="5152542" y="1196459"/>
            <a:ext cx="3851920" cy="864096"/>
          </a:xfrm>
        </p:spPr>
        <p:txBody>
          <a:bodyPr/>
          <a:lstStyle/>
          <a:p>
            <a:pPr algn="l"/>
            <a:r>
              <a:rPr lang="cs-CZ" sz="2800" dirty="0" smtClean="0"/>
              <a:t>E-</a:t>
            </a:r>
            <a:r>
              <a:rPr lang="cs-CZ" sz="2800" dirty="0" err="1" smtClean="0"/>
              <a:t>development</a:t>
            </a:r>
            <a:endParaRPr lang="en-GB" sz="2800" dirty="0" smtClean="0"/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4864510" y="1844531"/>
            <a:ext cx="4676042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Arial" charset="0"/>
              </a:rPr>
              <a:t>E-</a:t>
            </a:r>
            <a:r>
              <a:rPr lang="cs-CZ" sz="2400" dirty="0" err="1" smtClean="0">
                <a:solidFill>
                  <a:schemeClr val="bg1"/>
                </a:solidFill>
                <a:latin typeface="Arial" charset="0"/>
              </a:rPr>
              <a:t>learning</a:t>
            </a:r>
            <a:endParaRPr lang="cs-CZ" sz="2400" dirty="0" smtClean="0">
              <a:solidFill>
                <a:schemeClr val="bg1"/>
              </a:solidFill>
              <a:latin typeface="Arial" charset="0"/>
            </a:endParaRPr>
          </a:p>
          <a:p>
            <a:pPr eaLnBrk="0" hangingPunct="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Arial" charset="0"/>
              </a:rPr>
              <a:t>Virtual</a:t>
            </a:r>
            <a:r>
              <a:rPr lang="cs-CZ" sz="2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Arial" charset="0"/>
              </a:rPr>
              <a:t>classroom</a:t>
            </a:r>
            <a:endParaRPr lang="cs-CZ" sz="2400" dirty="0" smtClean="0">
              <a:solidFill>
                <a:schemeClr val="bg1"/>
              </a:solidFill>
              <a:latin typeface="Arial" charset="0"/>
            </a:endParaRPr>
          </a:p>
          <a:p>
            <a:pPr eaLnBrk="0" hangingPunct="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Arial" charset="0"/>
              </a:rPr>
              <a:t> Virtuální knihovna</a:t>
            </a:r>
          </a:p>
          <a:p>
            <a:pPr eaLnBrk="0" hangingPunct="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Arial" charset="0"/>
              </a:rPr>
              <a:t> Virtuální </a:t>
            </a:r>
            <a:r>
              <a:rPr lang="cs-CZ" sz="2400" dirty="0" err="1" smtClean="0">
                <a:solidFill>
                  <a:schemeClr val="bg1"/>
                </a:solidFill>
                <a:latin typeface="Arial" charset="0"/>
              </a:rPr>
              <a:t>development</a:t>
            </a:r>
            <a:r>
              <a:rPr lang="cs-CZ" sz="2400" dirty="0" smtClean="0">
                <a:solidFill>
                  <a:schemeClr val="bg1"/>
                </a:solidFill>
                <a:latin typeface="Arial" charset="0"/>
              </a:rPr>
              <a:t> centra</a:t>
            </a:r>
            <a:endParaRPr lang="cs-CZ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499992" y="3717032"/>
            <a:ext cx="4676042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Clr>
                <a:schemeClr val="bg1"/>
              </a:buClr>
            </a:pPr>
            <a:r>
              <a:rPr lang="cs-CZ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2800" b="1" dirty="0" err="1" smtClean="0">
                <a:solidFill>
                  <a:schemeClr val="bg1"/>
                </a:solidFill>
                <a:latin typeface="Arial"/>
                <a:ea typeface="+mj-ea"/>
                <a:cs typeface="Arial" pitchFamily="34" charset="0"/>
              </a:rPr>
              <a:t>Knowledge</a:t>
            </a:r>
            <a:r>
              <a:rPr lang="cs-CZ" sz="2800" b="1" dirty="0" smtClean="0">
                <a:solidFill>
                  <a:schemeClr val="bg1"/>
                </a:solidFill>
                <a:latin typeface="Arial"/>
                <a:ea typeface="+mj-ea"/>
                <a:cs typeface="Arial" pitchFamily="34" charset="0"/>
              </a:rPr>
              <a:t> management</a:t>
            </a:r>
          </a:p>
          <a:p>
            <a:pPr eaLnBrk="0" hangingPunct="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Arial" charset="0"/>
              </a:rPr>
              <a:t> Databanky </a:t>
            </a:r>
            <a:r>
              <a:rPr lang="cs-CZ" sz="2400" dirty="0" err="1" smtClean="0">
                <a:solidFill>
                  <a:schemeClr val="bg1"/>
                </a:solidFill>
                <a:latin typeface="Arial" charset="0"/>
              </a:rPr>
              <a:t>know</a:t>
            </a:r>
            <a:r>
              <a:rPr lang="cs-CZ" sz="2400" dirty="0" smtClean="0">
                <a:solidFill>
                  <a:schemeClr val="bg1"/>
                </a:solidFill>
                <a:latin typeface="Arial" charset="0"/>
              </a:rPr>
              <a:t>-</a:t>
            </a:r>
            <a:r>
              <a:rPr lang="cs-CZ" sz="2400" dirty="0" err="1" smtClean="0">
                <a:solidFill>
                  <a:schemeClr val="bg1"/>
                </a:solidFill>
                <a:latin typeface="Arial" charset="0"/>
              </a:rPr>
              <a:t>how</a:t>
            </a:r>
            <a:endParaRPr lang="cs-CZ" sz="2400" dirty="0" smtClean="0">
              <a:solidFill>
                <a:schemeClr val="bg1"/>
              </a:solidFill>
              <a:latin typeface="Arial" charset="0"/>
            </a:endParaRPr>
          </a:p>
          <a:p>
            <a:pPr eaLnBrk="0" hangingPunct="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Arial" charset="0"/>
              </a:rPr>
              <a:t> Intranet</a:t>
            </a:r>
          </a:p>
          <a:p>
            <a:pPr eaLnBrk="0" hangingPunct="0">
              <a:spcBef>
                <a:spcPts val="600"/>
              </a:spcBef>
              <a:buClr>
                <a:schemeClr val="bg1"/>
              </a:buClr>
            </a:pPr>
            <a:endParaRPr lang="cs-CZ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008526" y="343396"/>
            <a:ext cx="4676042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Clr>
                <a:schemeClr val="bg1"/>
              </a:buClr>
            </a:pPr>
            <a:r>
              <a:rPr lang="cs-CZ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2800" b="1" dirty="0" smtClean="0">
                <a:solidFill>
                  <a:schemeClr val="bg1"/>
                </a:solidFill>
                <a:latin typeface="Arial"/>
                <a:ea typeface="+mj-ea"/>
                <a:cs typeface="Arial" pitchFamily="34" charset="0"/>
              </a:rPr>
              <a:t>HR systémy a databáze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283968" y="5434461"/>
            <a:ext cx="4676042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Clr>
                <a:schemeClr val="bg1"/>
              </a:buClr>
            </a:pPr>
            <a:r>
              <a:rPr lang="cs-CZ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2800" b="1" dirty="0" smtClean="0">
                <a:solidFill>
                  <a:schemeClr val="bg1"/>
                </a:solidFill>
                <a:latin typeface="Arial"/>
                <a:ea typeface="+mj-ea"/>
                <a:cs typeface="Arial" pitchFamily="34" charset="0"/>
              </a:rPr>
              <a:t>Firemní sociální sítě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1916832"/>
            <a:ext cx="4392488" cy="2016224"/>
          </a:xfrm>
        </p:spPr>
        <p:txBody>
          <a:bodyPr>
            <a:normAutofit/>
          </a:bodyPr>
          <a:lstStyle/>
          <a:p>
            <a:r>
              <a:rPr lang="cs-CZ" sz="3600" dirty="0" smtClean="0"/>
              <a:t>HR </a:t>
            </a:r>
            <a:br>
              <a:rPr lang="cs-CZ" sz="3600" dirty="0" smtClean="0"/>
            </a:br>
            <a:r>
              <a:rPr lang="cs-CZ" sz="3600" dirty="0" smtClean="0"/>
              <a:t>a sociální média</a:t>
            </a:r>
            <a:endParaRPr lang="en-US" sz="3600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gray">
          <a:xfrm>
            <a:off x="128464" y="0"/>
            <a:ext cx="2735263" cy="1530350"/>
            <a:chOff x="68" y="0"/>
            <a:chExt cx="1723" cy="964"/>
          </a:xfrm>
        </p:grpSpPr>
        <p:sp>
          <p:nvSpPr>
            <p:cNvPr id="7" name="Freeform 8"/>
            <p:cNvSpPr>
              <a:spLocks noEditPoints="1"/>
            </p:cNvSpPr>
            <p:nvPr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dirty="0" smtClean="0"/>
              <a:t>Trh práce se mění</a:t>
            </a:r>
            <a:endParaRPr lang="en-GB" sz="2800" dirty="0"/>
          </a:p>
        </p:txBody>
      </p:sp>
      <p:sp>
        <p:nvSpPr>
          <p:cNvPr id="19458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buNone/>
            </a:pPr>
            <a:endParaRPr lang="en-GB" sz="1800" dirty="0" smtClean="0"/>
          </a:p>
          <a:p>
            <a:pPr eaLnBrk="1" hangingPunct="1">
              <a:buNone/>
            </a:pPr>
            <a:endParaRPr lang="en-GB" sz="1800" dirty="0" smtClean="0"/>
          </a:p>
          <a:p>
            <a:pPr eaLnBrk="1" hangingPunct="1">
              <a:buNone/>
            </a:pPr>
            <a:endParaRPr lang="en-GB" sz="1800" dirty="0" smtClean="0"/>
          </a:p>
          <a:p>
            <a:pPr algn="ctr" eaLnBrk="1" hangingPunct="1">
              <a:buNone/>
            </a:pPr>
            <a:endParaRPr lang="en-GB" sz="1800" dirty="0" smtClean="0"/>
          </a:p>
          <a:p>
            <a:pPr algn="ctr" eaLnBrk="1" hangingPunct="1">
              <a:buNone/>
            </a:pPr>
            <a:endParaRPr lang="en-GB" sz="1800" dirty="0" smtClean="0"/>
          </a:p>
        </p:txBody>
      </p:sp>
      <p:sp>
        <p:nvSpPr>
          <p:cNvPr id="31" name="Freeform 30"/>
          <p:cNvSpPr/>
          <p:nvPr/>
        </p:nvSpPr>
        <p:spPr>
          <a:xfrm>
            <a:off x="470109" y="1412776"/>
            <a:ext cx="2501152" cy="560866"/>
          </a:xfrm>
          <a:custGeom>
            <a:avLst/>
            <a:gdLst>
              <a:gd name="connsiteX0" fmla="*/ 0 w 2501152"/>
              <a:gd name="connsiteY0" fmla="*/ 0 h 864000"/>
              <a:gd name="connsiteX1" fmla="*/ 2501152 w 2501152"/>
              <a:gd name="connsiteY1" fmla="*/ 0 h 864000"/>
              <a:gd name="connsiteX2" fmla="*/ 2501152 w 2501152"/>
              <a:gd name="connsiteY2" fmla="*/ 864000 h 864000"/>
              <a:gd name="connsiteX3" fmla="*/ 0 w 2501152"/>
              <a:gd name="connsiteY3" fmla="*/ 864000 h 864000"/>
              <a:gd name="connsiteX4" fmla="*/ 0 w 2501152"/>
              <a:gd name="connsiteY4" fmla="*/ 0 h 8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1152" h="864000">
                <a:moveTo>
                  <a:pt x="0" y="0"/>
                </a:moveTo>
                <a:lnTo>
                  <a:pt x="2501152" y="0"/>
                </a:lnTo>
                <a:lnTo>
                  <a:pt x="2501152" y="864000"/>
                </a:lnTo>
                <a:lnTo>
                  <a:pt x="0" y="864000"/>
                </a:lnTo>
                <a:lnTo>
                  <a:pt x="0" y="0"/>
                </a:lnTo>
                <a:close/>
              </a:path>
            </a:pathLst>
          </a:custGeom>
          <a:solidFill>
            <a:srgbClr val="F94107"/>
          </a:solid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60" tIns="121920" rIns="213360" bIns="12192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500" kern="1200" dirty="0" smtClean="0"/>
              <a:t>Dynamičtí</a:t>
            </a:r>
            <a:endParaRPr lang="en-US" sz="2500" kern="1200" dirty="0"/>
          </a:p>
        </p:txBody>
      </p:sp>
      <p:sp>
        <p:nvSpPr>
          <p:cNvPr id="32" name="Freeform 31"/>
          <p:cNvSpPr/>
          <p:nvPr/>
        </p:nvSpPr>
        <p:spPr>
          <a:xfrm>
            <a:off x="470109" y="1988840"/>
            <a:ext cx="2501152" cy="3460885"/>
          </a:xfrm>
          <a:custGeom>
            <a:avLst/>
            <a:gdLst>
              <a:gd name="connsiteX0" fmla="*/ 0 w 2501152"/>
              <a:gd name="connsiteY0" fmla="*/ 0 h 3780121"/>
              <a:gd name="connsiteX1" fmla="*/ 2501152 w 2501152"/>
              <a:gd name="connsiteY1" fmla="*/ 0 h 3780121"/>
              <a:gd name="connsiteX2" fmla="*/ 2501152 w 2501152"/>
              <a:gd name="connsiteY2" fmla="*/ 3780121 h 3780121"/>
              <a:gd name="connsiteX3" fmla="*/ 0 w 2501152"/>
              <a:gd name="connsiteY3" fmla="*/ 3780121 h 3780121"/>
              <a:gd name="connsiteX4" fmla="*/ 0 w 2501152"/>
              <a:gd name="connsiteY4" fmla="*/ 0 h 378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1152" h="3780121">
                <a:moveTo>
                  <a:pt x="0" y="0"/>
                </a:moveTo>
                <a:lnTo>
                  <a:pt x="2501152" y="0"/>
                </a:lnTo>
                <a:lnTo>
                  <a:pt x="2501152" y="3780121"/>
                </a:lnTo>
                <a:lnTo>
                  <a:pt x="0" y="37801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cs-CZ" sz="1800" kern="1200" dirty="0" smtClean="0"/>
              <a:t>Zvyklí používat technologie, internet</a:t>
            </a:r>
            <a:endParaRPr lang="en-US" sz="1800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cs-CZ" sz="1800" kern="1200" dirty="0" smtClean="0"/>
              <a:t>Zvládají multitasking</a:t>
            </a:r>
            <a:endParaRPr lang="en-US" sz="1800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cs-CZ" sz="1800" kern="1200" dirty="0" smtClean="0"/>
              <a:t>Rychle se učí</a:t>
            </a:r>
            <a:endParaRPr lang="en-US" sz="1800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cs-CZ" sz="1800" kern="1200" dirty="0" smtClean="0"/>
              <a:t>Snadno se zorientují v dynamickém prostředí</a:t>
            </a:r>
            <a:endParaRPr lang="en-US" sz="1800" kern="1200" dirty="0"/>
          </a:p>
        </p:txBody>
      </p:sp>
      <p:sp>
        <p:nvSpPr>
          <p:cNvPr id="33" name="Freeform 32"/>
          <p:cNvSpPr/>
          <p:nvPr/>
        </p:nvSpPr>
        <p:spPr>
          <a:xfrm>
            <a:off x="3311443" y="1427974"/>
            <a:ext cx="2501152" cy="560866"/>
          </a:xfrm>
          <a:custGeom>
            <a:avLst/>
            <a:gdLst>
              <a:gd name="connsiteX0" fmla="*/ 0 w 2501152"/>
              <a:gd name="connsiteY0" fmla="*/ 0 h 864000"/>
              <a:gd name="connsiteX1" fmla="*/ 2501152 w 2501152"/>
              <a:gd name="connsiteY1" fmla="*/ 0 h 864000"/>
              <a:gd name="connsiteX2" fmla="*/ 2501152 w 2501152"/>
              <a:gd name="connsiteY2" fmla="*/ 864000 h 864000"/>
              <a:gd name="connsiteX3" fmla="*/ 0 w 2501152"/>
              <a:gd name="connsiteY3" fmla="*/ 864000 h 864000"/>
              <a:gd name="connsiteX4" fmla="*/ 0 w 2501152"/>
              <a:gd name="connsiteY4" fmla="*/ 0 h 8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1152" h="864000">
                <a:moveTo>
                  <a:pt x="0" y="0"/>
                </a:moveTo>
                <a:lnTo>
                  <a:pt x="2501152" y="0"/>
                </a:lnTo>
                <a:lnTo>
                  <a:pt x="2501152" y="864000"/>
                </a:lnTo>
                <a:lnTo>
                  <a:pt x="0" y="864000"/>
                </a:lnTo>
                <a:lnTo>
                  <a:pt x="0" y="0"/>
                </a:lnTo>
                <a:close/>
              </a:path>
            </a:pathLst>
          </a:custGeom>
          <a:solidFill>
            <a:srgbClr val="F94107"/>
          </a:solidFill>
        </p:spPr>
        <p:style>
          <a:lnRef idx="2">
            <a:schemeClr val="accent2">
              <a:shade val="80000"/>
              <a:hueOff val="-37041"/>
              <a:satOff val="-332"/>
              <a:lumOff val="11699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80000"/>
              <a:hueOff val="-37041"/>
              <a:satOff val="-332"/>
              <a:lumOff val="1169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60" tIns="121920" rIns="213360" bIns="12192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500" kern="1200" dirty="0" smtClean="0"/>
              <a:t>Ambiciózní</a:t>
            </a:r>
            <a:endParaRPr lang="en-US" sz="2500" kern="1200" dirty="0"/>
          </a:p>
        </p:txBody>
      </p:sp>
      <p:sp>
        <p:nvSpPr>
          <p:cNvPr id="34" name="Freeform 33"/>
          <p:cNvSpPr/>
          <p:nvPr/>
        </p:nvSpPr>
        <p:spPr>
          <a:xfrm>
            <a:off x="3321423" y="1988840"/>
            <a:ext cx="2501152" cy="3460885"/>
          </a:xfrm>
          <a:custGeom>
            <a:avLst/>
            <a:gdLst>
              <a:gd name="connsiteX0" fmla="*/ 0 w 2501152"/>
              <a:gd name="connsiteY0" fmla="*/ 0 h 3780121"/>
              <a:gd name="connsiteX1" fmla="*/ 2501152 w 2501152"/>
              <a:gd name="connsiteY1" fmla="*/ 0 h 3780121"/>
              <a:gd name="connsiteX2" fmla="*/ 2501152 w 2501152"/>
              <a:gd name="connsiteY2" fmla="*/ 3780121 h 3780121"/>
              <a:gd name="connsiteX3" fmla="*/ 0 w 2501152"/>
              <a:gd name="connsiteY3" fmla="*/ 3780121 h 3780121"/>
              <a:gd name="connsiteX4" fmla="*/ 0 w 2501152"/>
              <a:gd name="connsiteY4" fmla="*/ 0 h 378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1152" h="3780121">
                <a:moveTo>
                  <a:pt x="0" y="0"/>
                </a:moveTo>
                <a:lnTo>
                  <a:pt x="2501152" y="0"/>
                </a:lnTo>
                <a:lnTo>
                  <a:pt x="2501152" y="3780121"/>
                </a:lnTo>
                <a:lnTo>
                  <a:pt x="0" y="37801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171450" marR="0" lvl="1" indent="-171450" defTabSz="800100" fontAlgn="auto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Očekávají rychlou kariéru, úspěch</a:t>
            </a:r>
            <a:endParaRPr lang="en-US" dirty="0"/>
          </a:p>
          <a:p>
            <a:pPr marL="171450" marR="0" lvl="1" indent="-171450" defTabSz="800100" fontAlgn="auto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Věří si, dovedou se prezentovat</a:t>
            </a:r>
            <a:endParaRPr lang="en-US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dirty="0"/>
          </a:p>
        </p:txBody>
      </p:sp>
      <p:sp>
        <p:nvSpPr>
          <p:cNvPr id="35" name="Freeform 34"/>
          <p:cNvSpPr/>
          <p:nvPr/>
        </p:nvSpPr>
        <p:spPr>
          <a:xfrm>
            <a:off x="6172737" y="1412776"/>
            <a:ext cx="2501152" cy="560866"/>
          </a:xfrm>
          <a:custGeom>
            <a:avLst/>
            <a:gdLst>
              <a:gd name="connsiteX0" fmla="*/ 0 w 2501152"/>
              <a:gd name="connsiteY0" fmla="*/ 0 h 864000"/>
              <a:gd name="connsiteX1" fmla="*/ 2501152 w 2501152"/>
              <a:gd name="connsiteY1" fmla="*/ 0 h 864000"/>
              <a:gd name="connsiteX2" fmla="*/ 2501152 w 2501152"/>
              <a:gd name="connsiteY2" fmla="*/ 864000 h 864000"/>
              <a:gd name="connsiteX3" fmla="*/ 0 w 2501152"/>
              <a:gd name="connsiteY3" fmla="*/ 864000 h 864000"/>
              <a:gd name="connsiteX4" fmla="*/ 0 w 2501152"/>
              <a:gd name="connsiteY4" fmla="*/ 0 h 8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1152" h="864000">
                <a:moveTo>
                  <a:pt x="0" y="0"/>
                </a:moveTo>
                <a:lnTo>
                  <a:pt x="2501152" y="0"/>
                </a:lnTo>
                <a:lnTo>
                  <a:pt x="2501152" y="864000"/>
                </a:lnTo>
                <a:lnTo>
                  <a:pt x="0" y="864000"/>
                </a:lnTo>
                <a:lnTo>
                  <a:pt x="0" y="0"/>
                </a:lnTo>
                <a:close/>
              </a:path>
            </a:pathLst>
          </a:custGeom>
          <a:solidFill>
            <a:srgbClr val="F94107"/>
          </a:solidFill>
        </p:spPr>
        <p:style>
          <a:lnRef idx="2">
            <a:schemeClr val="accent2">
              <a:shade val="80000"/>
              <a:hueOff val="-74082"/>
              <a:satOff val="-664"/>
              <a:lumOff val="23398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80000"/>
              <a:hueOff val="-74082"/>
              <a:satOff val="-664"/>
              <a:lumOff val="2339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60" tIns="121920" rIns="213360" bIns="12192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500" dirty="0" smtClean="0"/>
              <a:t>Nároční</a:t>
            </a:r>
            <a:endParaRPr lang="en-US" sz="2500" dirty="0" smtClean="0"/>
          </a:p>
        </p:txBody>
      </p:sp>
      <p:sp>
        <p:nvSpPr>
          <p:cNvPr id="36" name="Freeform 35"/>
          <p:cNvSpPr/>
          <p:nvPr/>
        </p:nvSpPr>
        <p:spPr>
          <a:xfrm>
            <a:off x="6172737" y="1988840"/>
            <a:ext cx="2501152" cy="3460885"/>
          </a:xfrm>
          <a:custGeom>
            <a:avLst/>
            <a:gdLst>
              <a:gd name="connsiteX0" fmla="*/ 0 w 2501152"/>
              <a:gd name="connsiteY0" fmla="*/ 0 h 3780121"/>
              <a:gd name="connsiteX1" fmla="*/ 2501152 w 2501152"/>
              <a:gd name="connsiteY1" fmla="*/ 0 h 3780121"/>
              <a:gd name="connsiteX2" fmla="*/ 2501152 w 2501152"/>
              <a:gd name="connsiteY2" fmla="*/ 3780121 h 3780121"/>
              <a:gd name="connsiteX3" fmla="*/ 0 w 2501152"/>
              <a:gd name="connsiteY3" fmla="*/ 3780121 h 3780121"/>
              <a:gd name="connsiteX4" fmla="*/ 0 w 2501152"/>
              <a:gd name="connsiteY4" fmla="*/ 0 h 378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1152" h="3780121">
                <a:moveTo>
                  <a:pt x="0" y="0"/>
                </a:moveTo>
                <a:lnTo>
                  <a:pt x="2501152" y="0"/>
                </a:lnTo>
                <a:lnTo>
                  <a:pt x="2501152" y="3780121"/>
                </a:lnTo>
                <a:lnTo>
                  <a:pt x="0" y="37801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cs-CZ" dirty="0" smtClean="0"/>
              <a:t>Očekávají špičkově vybavené pracovní prostředí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cs-CZ" dirty="0" smtClean="0"/>
              <a:t>Vyžadují partnerský přístup, otevřenost, vysokou míru autonomie, </a:t>
            </a:r>
            <a:r>
              <a:rPr lang="cs-CZ" dirty="0" err="1" smtClean="0"/>
              <a:t>work</a:t>
            </a:r>
            <a:r>
              <a:rPr lang="cs-CZ" dirty="0" smtClean="0"/>
              <a:t>-</a:t>
            </a:r>
            <a:r>
              <a:rPr lang="cs-CZ" dirty="0" err="1" smtClean="0"/>
              <a:t>life</a:t>
            </a:r>
            <a:r>
              <a:rPr lang="cs-CZ" dirty="0" smtClean="0"/>
              <a:t> balance</a:t>
            </a:r>
            <a:endParaRPr lang="en-US" dirty="0" smtClean="0"/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cs-CZ" dirty="0" smtClean="0"/>
              <a:t>Chtějí, aby je práce bavila</a:t>
            </a:r>
            <a:endParaRPr lang="en-US" dirty="0" smtClean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dirty="0" smtClean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dirty="0"/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200" kern="1200" dirty="0"/>
          </a:p>
        </p:txBody>
      </p:sp>
      <p:pic>
        <p:nvPicPr>
          <p:cNvPr id="9" name="Picture 10" descr="http://www.snesclassics.com/history/images/full/nin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464496"/>
            <a:ext cx="2306794" cy="1872208"/>
          </a:xfrm>
          <a:prstGeom prst="rect">
            <a:avLst/>
          </a:prstGeom>
          <a:noFill/>
        </p:spPr>
      </p:pic>
      <p:pic>
        <p:nvPicPr>
          <p:cNvPr id="22" name="Picture 8" descr="http://www.nrcnext.nl/files/2010/11/LadyGaGaGag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4653136"/>
            <a:ext cx="1095771" cy="2204864"/>
          </a:xfrm>
          <a:prstGeom prst="rect">
            <a:avLst/>
          </a:prstGeom>
          <a:noFill/>
        </p:spPr>
      </p:pic>
      <p:pic>
        <p:nvPicPr>
          <p:cNvPr id="41" name="Picture 6" descr="http://www.ecenglish.com/files/blogs/business%20people_000001227086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501008"/>
            <a:ext cx="2421951" cy="1870233"/>
          </a:xfrm>
          <a:prstGeom prst="rect">
            <a:avLst/>
          </a:prstGeom>
          <a:noFill/>
        </p:spPr>
      </p:pic>
      <p:grpSp>
        <p:nvGrpSpPr>
          <p:cNvPr id="2" name="Group 41"/>
          <p:cNvGrpSpPr/>
          <p:nvPr/>
        </p:nvGrpSpPr>
        <p:grpSpPr>
          <a:xfrm>
            <a:off x="6012160" y="5472608"/>
            <a:ext cx="1549156" cy="1412776"/>
            <a:chOff x="6948264" y="3501008"/>
            <a:chExt cx="1621164" cy="1143570"/>
          </a:xfrm>
        </p:grpSpPr>
        <p:pic>
          <p:nvPicPr>
            <p:cNvPr id="43" name="Picture 42" descr="imagesCA1MCW28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48264" y="3501008"/>
              <a:ext cx="1143570" cy="1143570"/>
            </a:xfrm>
            <a:prstGeom prst="rect">
              <a:avLst/>
            </a:prstGeom>
          </p:spPr>
        </p:pic>
        <p:pic>
          <p:nvPicPr>
            <p:cNvPr id="44" name="Picture 43" descr="imagesCAN7MCGO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28384" y="4005064"/>
              <a:ext cx="541044" cy="425198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251520" y="1052736"/>
            <a:ext cx="56166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accent4"/>
                </a:solidFill>
              </a:rPr>
              <a:t>Uchazeči o práci z řad </a:t>
            </a:r>
            <a:r>
              <a:rPr lang="cs-CZ" sz="2000" b="1" dirty="0" err="1" smtClean="0">
                <a:solidFill>
                  <a:schemeClr val="accent4"/>
                </a:solidFill>
              </a:rPr>
              <a:t>Generation</a:t>
            </a:r>
            <a:r>
              <a:rPr lang="cs-CZ" sz="2000" b="1" dirty="0" smtClean="0">
                <a:solidFill>
                  <a:schemeClr val="accent4"/>
                </a:solidFill>
              </a:rPr>
              <a:t> Y jsou:</a:t>
            </a:r>
            <a:endParaRPr lang="en-US" sz="2000" b="1" dirty="0" smtClean="0">
              <a:solidFill>
                <a:schemeClr val="accent4"/>
              </a:solidFill>
            </a:endParaRPr>
          </a:p>
        </p:txBody>
      </p:sp>
      <p:pic>
        <p:nvPicPr>
          <p:cNvPr id="19" name="Picture 16" descr="http://yesyesss.files.wordpress.com/2009/09/geny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4509120"/>
            <a:ext cx="2189420" cy="1713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0"/>
            <a:ext cx="59401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0" name="TextBox 3"/>
          <p:cNvSpPr txBox="1">
            <a:spLocks noChangeArrowheads="1"/>
          </p:cNvSpPr>
          <p:nvPr/>
        </p:nvSpPr>
        <p:spPr bwMode="auto">
          <a:xfrm>
            <a:off x="133351" y="1225427"/>
            <a:ext cx="4254011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971550" algn="l"/>
                <a:tab pos="1257300" algn="l"/>
              </a:tabLst>
            </a:pPr>
            <a:r>
              <a:rPr lang="en-US" sz="2200">
                <a:solidFill>
                  <a:schemeClr val="bg1"/>
                </a:solidFill>
                <a:latin typeface="Univers 65 Bold" pitchFamily="2" charset="0"/>
              </a:rPr>
              <a:t>				DEMONSTRATING</a:t>
            </a:r>
            <a:br>
              <a:rPr lang="en-US" sz="2200">
                <a:solidFill>
                  <a:schemeClr val="bg1"/>
                </a:solidFill>
                <a:latin typeface="Univers 65 Bold" pitchFamily="2" charset="0"/>
              </a:rPr>
            </a:br>
            <a:r>
              <a:rPr lang="en-US" sz="2200">
                <a:solidFill>
                  <a:schemeClr val="bg1"/>
                </a:solidFill>
                <a:latin typeface="Univers 65 Bold" pitchFamily="2" charset="0"/>
              </a:rPr>
              <a:t>	LEADERSHIP IN THE</a:t>
            </a:r>
            <a:br>
              <a:rPr lang="en-US" sz="2200">
                <a:solidFill>
                  <a:schemeClr val="bg1"/>
                </a:solidFill>
                <a:latin typeface="Univers 65 Bold" pitchFamily="2" charset="0"/>
              </a:rPr>
            </a:br>
            <a:r>
              <a:rPr lang="en-US" sz="2200">
                <a:solidFill>
                  <a:schemeClr val="bg1"/>
                </a:solidFill>
                <a:latin typeface="Univers 65 Bold" pitchFamily="2" charset="0"/>
              </a:rPr>
              <a:t>CHANGING ENVIRONMENT</a:t>
            </a:r>
            <a:endParaRPr lang="en-US" sz="3000">
              <a:solidFill>
                <a:schemeClr val="bg1"/>
              </a:solidFill>
              <a:latin typeface="Univers 65 Bold" pitchFamily="2" charset="0"/>
            </a:endParaRPr>
          </a:p>
        </p:txBody>
      </p:sp>
      <p:sp>
        <p:nvSpPr>
          <p:cNvPr id="181251" name="TextBox 4"/>
          <p:cNvSpPr txBox="1">
            <a:spLocks noChangeArrowheads="1"/>
          </p:cNvSpPr>
          <p:nvPr/>
        </p:nvSpPr>
        <p:spPr bwMode="auto">
          <a:xfrm>
            <a:off x="2146789" y="2565276"/>
            <a:ext cx="1935773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71450" algn="l"/>
              </a:tabLst>
            </a:pPr>
            <a:r>
              <a:rPr lang="en-US" sz="1400">
                <a:solidFill>
                  <a:schemeClr val="bg1"/>
                </a:solidFill>
                <a:latin typeface="Univers 65 Bold" pitchFamily="2" charset="0"/>
              </a:rPr>
              <a:t>	How we’re seen:</a:t>
            </a:r>
          </a:p>
          <a:p>
            <a:pPr>
              <a:lnSpc>
                <a:spcPts val="1975"/>
              </a:lnSpc>
              <a:tabLst>
                <a:tab pos="171450" algn="l"/>
              </a:tabLst>
            </a:pPr>
            <a:r>
              <a:rPr lang="en-US" sz="1400">
                <a:solidFill>
                  <a:schemeClr val="bg1"/>
                </a:solidFill>
              </a:rPr>
              <a:t>	Expert</a:t>
            </a:r>
          </a:p>
          <a:p>
            <a:pPr>
              <a:lnSpc>
                <a:spcPts val="1975"/>
              </a:lnSpc>
              <a:tabLst>
                <a:tab pos="171450" algn="l"/>
              </a:tabLst>
            </a:pPr>
            <a:r>
              <a:rPr lang="en-US" sz="1400">
                <a:solidFill>
                  <a:schemeClr val="bg1"/>
                </a:solidFill>
              </a:rPr>
              <a:t>	Global</a:t>
            </a:r>
          </a:p>
          <a:p>
            <a:pPr>
              <a:lnSpc>
                <a:spcPts val="1975"/>
              </a:lnSpc>
              <a:tabLst>
                <a:tab pos="171450" algn="l"/>
              </a:tabLst>
            </a:pPr>
            <a:r>
              <a:rPr lang="en-US" sz="1400">
                <a:solidFill>
                  <a:schemeClr val="bg1"/>
                </a:solidFill>
              </a:rPr>
              <a:t>Forward-thinking</a:t>
            </a:r>
          </a:p>
          <a:p>
            <a:pPr>
              <a:lnSpc>
                <a:spcPts val="1975"/>
              </a:lnSpc>
              <a:tabLst>
                <a:tab pos="171450" algn="l"/>
              </a:tabLst>
            </a:pPr>
            <a:r>
              <a:rPr lang="en-US" sz="1400">
                <a:solidFill>
                  <a:schemeClr val="bg1"/>
                </a:solidFill>
              </a:rPr>
              <a:t>		Value-adding</a:t>
            </a:r>
          </a:p>
          <a:p>
            <a:pPr>
              <a:lnSpc>
                <a:spcPts val="1975"/>
              </a:lnSpc>
              <a:tabLst>
                <a:tab pos="171450" algn="l"/>
              </a:tabLst>
            </a:pPr>
            <a:r>
              <a:rPr lang="en-US" sz="1400">
                <a:solidFill>
                  <a:schemeClr val="bg1"/>
                </a:solidFill>
              </a:rPr>
              <a:t>	Passionate</a:t>
            </a:r>
          </a:p>
        </p:txBody>
      </p:sp>
      <p:pic>
        <p:nvPicPr>
          <p:cNvPr id="181252" name="Picture 35" descr="Blue Grad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 l="710"/>
          <a:stretch>
            <a:fillRect/>
          </a:stretch>
        </p:blipFill>
        <p:spPr bwMode="ltGray">
          <a:xfrm>
            <a:off x="0" y="-23813"/>
            <a:ext cx="6228184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1520" y="260648"/>
            <a:ext cx="5112568" cy="208823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Čím zaujmout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GenY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359406" y="1052736"/>
            <a:ext cx="4536754" cy="5033666"/>
            <a:chOff x="431414" y="1488230"/>
            <a:chExt cx="4536754" cy="5033666"/>
          </a:xfrm>
        </p:grpSpPr>
        <p:sp>
          <p:nvSpPr>
            <p:cNvPr id="17" name="Freeform 16"/>
            <p:cNvSpPr/>
            <p:nvPr/>
          </p:nvSpPr>
          <p:spPr>
            <a:xfrm>
              <a:off x="2037462" y="3342734"/>
              <a:ext cx="1324658" cy="1324658"/>
            </a:xfrm>
            <a:custGeom>
              <a:avLst/>
              <a:gdLst>
                <a:gd name="connsiteX0" fmla="*/ 0 w 1324658"/>
                <a:gd name="connsiteY0" fmla="*/ 662329 h 1324658"/>
                <a:gd name="connsiteX1" fmla="*/ 193992 w 1324658"/>
                <a:gd name="connsiteY1" fmla="*/ 193992 h 1324658"/>
                <a:gd name="connsiteX2" fmla="*/ 662330 w 1324658"/>
                <a:gd name="connsiteY2" fmla="*/ 1 h 1324658"/>
                <a:gd name="connsiteX3" fmla="*/ 1130667 w 1324658"/>
                <a:gd name="connsiteY3" fmla="*/ 193993 h 1324658"/>
                <a:gd name="connsiteX4" fmla="*/ 1324658 w 1324658"/>
                <a:gd name="connsiteY4" fmla="*/ 662331 h 1324658"/>
                <a:gd name="connsiteX5" fmla="*/ 1130666 w 1324658"/>
                <a:gd name="connsiteY5" fmla="*/ 1130668 h 1324658"/>
                <a:gd name="connsiteX6" fmla="*/ 662328 w 1324658"/>
                <a:gd name="connsiteY6" fmla="*/ 1324660 h 1324658"/>
                <a:gd name="connsiteX7" fmla="*/ 193991 w 1324658"/>
                <a:gd name="connsiteY7" fmla="*/ 1130668 h 1324658"/>
                <a:gd name="connsiteX8" fmla="*/ 0 w 1324658"/>
                <a:gd name="connsiteY8" fmla="*/ 662330 h 1324658"/>
                <a:gd name="connsiteX9" fmla="*/ 0 w 1324658"/>
                <a:gd name="connsiteY9" fmla="*/ 662329 h 132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4658" h="1324658">
                  <a:moveTo>
                    <a:pt x="0" y="662329"/>
                  </a:moveTo>
                  <a:cubicBezTo>
                    <a:pt x="0" y="486668"/>
                    <a:pt x="69781" y="318202"/>
                    <a:pt x="193992" y="193992"/>
                  </a:cubicBezTo>
                  <a:cubicBezTo>
                    <a:pt x="318203" y="69781"/>
                    <a:pt x="486669" y="1"/>
                    <a:pt x="662330" y="1"/>
                  </a:cubicBezTo>
                  <a:cubicBezTo>
                    <a:pt x="837991" y="1"/>
                    <a:pt x="1006457" y="69782"/>
                    <a:pt x="1130667" y="193993"/>
                  </a:cubicBezTo>
                  <a:cubicBezTo>
                    <a:pt x="1254878" y="318204"/>
                    <a:pt x="1324658" y="486670"/>
                    <a:pt x="1324658" y="662331"/>
                  </a:cubicBezTo>
                  <a:cubicBezTo>
                    <a:pt x="1324658" y="837992"/>
                    <a:pt x="1254877" y="1006458"/>
                    <a:pt x="1130666" y="1130668"/>
                  </a:cubicBezTo>
                  <a:cubicBezTo>
                    <a:pt x="1006455" y="1254879"/>
                    <a:pt x="837989" y="1324660"/>
                    <a:pt x="662328" y="1324660"/>
                  </a:cubicBezTo>
                  <a:cubicBezTo>
                    <a:pt x="486667" y="1324660"/>
                    <a:pt x="318201" y="1254879"/>
                    <a:pt x="193991" y="1130668"/>
                  </a:cubicBezTo>
                  <a:cubicBezTo>
                    <a:pt x="69780" y="1006457"/>
                    <a:pt x="0" y="837991"/>
                    <a:pt x="0" y="662330"/>
                  </a:cubicBezTo>
                  <a:lnTo>
                    <a:pt x="0" y="66232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13042" tIns="213042" rIns="213042" bIns="213042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400" b="1" kern="1200" dirty="0" smtClean="0">
                  <a:solidFill>
                    <a:schemeClr val="accent4"/>
                  </a:solidFill>
                </a:rPr>
                <a:t>Svě</a:t>
              </a:r>
              <a:r>
                <a:rPr lang="cs-CZ" sz="2400" b="1" dirty="0" smtClean="0">
                  <a:solidFill>
                    <a:schemeClr val="accent4"/>
                  </a:solidFill>
                </a:rPr>
                <a:t>t se mění</a:t>
              </a:r>
              <a:endParaRPr lang="en-US" sz="2400" b="1" kern="1200" dirty="0">
                <a:solidFill>
                  <a:schemeClr val="accent4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16200000">
              <a:off x="2559383" y="2860567"/>
              <a:ext cx="280817" cy="450384"/>
            </a:xfrm>
            <a:custGeom>
              <a:avLst/>
              <a:gdLst>
                <a:gd name="connsiteX0" fmla="*/ 0 w 280817"/>
                <a:gd name="connsiteY0" fmla="*/ 90077 h 450384"/>
                <a:gd name="connsiteX1" fmla="*/ 140409 w 280817"/>
                <a:gd name="connsiteY1" fmla="*/ 90077 h 450384"/>
                <a:gd name="connsiteX2" fmla="*/ 140409 w 280817"/>
                <a:gd name="connsiteY2" fmla="*/ 0 h 450384"/>
                <a:gd name="connsiteX3" fmla="*/ 280817 w 280817"/>
                <a:gd name="connsiteY3" fmla="*/ 225192 h 450384"/>
                <a:gd name="connsiteX4" fmla="*/ 140409 w 280817"/>
                <a:gd name="connsiteY4" fmla="*/ 450384 h 450384"/>
                <a:gd name="connsiteX5" fmla="*/ 140409 w 280817"/>
                <a:gd name="connsiteY5" fmla="*/ 360307 h 450384"/>
                <a:gd name="connsiteX6" fmla="*/ 0 w 280817"/>
                <a:gd name="connsiteY6" fmla="*/ 360307 h 450384"/>
                <a:gd name="connsiteX7" fmla="*/ 0 w 280817"/>
                <a:gd name="connsiteY7" fmla="*/ 90077 h 45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817" h="450384">
                  <a:moveTo>
                    <a:pt x="0" y="90077"/>
                  </a:moveTo>
                  <a:lnTo>
                    <a:pt x="140409" y="90077"/>
                  </a:lnTo>
                  <a:lnTo>
                    <a:pt x="140409" y="0"/>
                  </a:lnTo>
                  <a:lnTo>
                    <a:pt x="280817" y="225192"/>
                  </a:lnTo>
                  <a:lnTo>
                    <a:pt x="140409" y="450384"/>
                  </a:lnTo>
                  <a:lnTo>
                    <a:pt x="140409" y="360307"/>
                  </a:lnTo>
                  <a:lnTo>
                    <a:pt x="0" y="360307"/>
                  </a:lnTo>
                  <a:lnTo>
                    <a:pt x="0" y="9007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-1" tIns="90078" rIns="84245" bIns="9007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037462" y="1488230"/>
              <a:ext cx="1324658" cy="1324658"/>
            </a:xfrm>
            <a:custGeom>
              <a:avLst/>
              <a:gdLst>
                <a:gd name="connsiteX0" fmla="*/ 0 w 1324658"/>
                <a:gd name="connsiteY0" fmla="*/ 662329 h 1324658"/>
                <a:gd name="connsiteX1" fmla="*/ 193992 w 1324658"/>
                <a:gd name="connsiteY1" fmla="*/ 193992 h 1324658"/>
                <a:gd name="connsiteX2" fmla="*/ 662330 w 1324658"/>
                <a:gd name="connsiteY2" fmla="*/ 1 h 1324658"/>
                <a:gd name="connsiteX3" fmla="*/ 1130667 w 1324658"/>
                <a:gd name="connsiteY3" fmla="*/ 193993 h 1324658"/>
                <a:gd name="connsiteX4" fmla="*/ 1324658 w 1324658"/>
                <a:gd name="connsiteY4" fmla="*/ 662331 h 1324658"/>
                <a:gd name="connsiteX5" fmla="*/ 1130666 w 1324658"/>
                <a:gd name="connsiteY5" fmla="*/ 1130668 h 1324658"/>
                <a:gd name="connsiteX6" fmla="*/ 662328 w 1324658"/>
                <a:gd name="connsiteY6" fmla="*/ 1324660 h 1324658"/>
                <a:gd name="connsiteX7" fmla="*/ 193991 w 1324658"/>
                <a:gd name="connsiteY7" fmla="*/ 1130668 h 1324658"/>
                <a:gd name="connsiteX8" fmla="*/ 0 w 1324658"/>
                <a:gd name="connsiteY8" fmla="*/ 662330 h 1324658"/>
                <a:gd name="connsiteX9" fmla="*/ 0 w 1324658"/>
                <a:gd name="connsiteY9" fmla="*/ 662329 h 132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4658" h="1324658">
                  <a:moveTo>
                    <a:pt x="0" y="662329"/>
                  </a:moveTo>
                  <a:cubicBezTo>
                    <a:pt x="0" y="486668"/>
                    <a:pt x="69781" y="318202"/>
                    <a:pt x="193992" y="193992"/>
                  </a:cubicBezTo>
                  <a:cubicBezTo>
                    <a:pt x="318203" y="69781"/>
                    <a:pt x="486669" y="1"/>
                    <a:pt x="662330" y="1"/>
                  </a:cubicBezTo>
                  <a:cubicBezTo>
                    <a:pt x="837991" y="1"/>
                    <a:pt x="1006457" y="69782"/>
                    <a:pt x="1130667" y="193993"/>
                  </a:cubicBezTo>
                  <a:cubicBezTo>
                    <a:pt x="1254878" y="318204"/>
                    <a:pt x="1324658" y="486670"/>
                    <a:pt x="1324658" y="662331"/>
                  </a:cubicBezTo>
                  <a:cubicBezTo>
                    <a:pt x="1324658" y="837992"/>
                    <a:pt x="1254877" y="1006458"/>
                    <a:pt x="1130666" y="1130668"/>
                  </a:cubicBezTo>
                  <a:cubicBezTo>
                    <a:pt x="1006455" y="1254879"/>
                    <a:pt x="837989" y="1324660"/>
                    <a:pt x="662328" y="1324660"/>
                  </a:cubicBezTo>
                  <a:cubicBezTo>
                    <a:pt x="486667" y="1324660"/>
                    <a:pt x="318201" y="1254879"/>
                    <a:pt x="193991" y="1130668"/>
                  </a:cubicBezTo>
                  <a:cubicBezTo>
                    <a:pt x="69780" y="1006457"/>
                    <a:pt x="0" y="837991"/>
                    <a:pt x="0" y="662330"/>
                  </a:cubicBezTo>
                  <a:lnTo>
                    <a:pt x="0" y="66232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09232" tIns="209232" rIns="209232" bIns="20923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400" kern="1200" dirty="0" smtClean="0"/>
                <a:t>97% </a:t>
              </a:r>
              <a:r>
                <a:rPr lang="cs-CZ" sz="1400" kern="1200" dirty="0" smtClean="0"/>
                <a:t>vlastní PC nebo má k němu přístup</a:t>
              </a:r>
              <a:endParaRPr lang="en-US" sz="1400" kern="1200" dirty="0"/>
            </a:p>
          </p:txBody>
        </p:sp>
        <p:sp>
          <p:nvSpPr>
            <p:cNvPr id="20" name="Freeform 19"/>
            <p:cNvSpPr/>
            <p:nvPr/>
          </p:nvSpPr>
          <p:spPr>
            <a:xfrm rot="19800000">
              <a:off x="3355523" y="3320219"/>
              <a:ext cx="280817" cy="450384"/>
            </a:xfrm>
            <a:custGeom>
              <a:avLst/>
              <a:gdLst>
                <a:gd name="connsiteX0" fmla="*/ 0 w 280817"/>
                <a:gd name="connsiteY0" fmla="*/ 90077 h 450384"/>
                <a:gd name="connsiteX1" fmla="*/ 140409 w 280817"/>
                <a:gd name="connsiteY1" fmla="*/ 90077 h 450384"/>
                <a:gd name="connsiteX2" fmla="*/ 140409 w 280817"/>
                <a:gd name="connsiteY2" fmla="*/ 0 h 450384"/>
                <a:gd name="connsiteX3" fmla="*/ 280817 w 280817"/>
                <a:gd name="connsiteY3" fmla="*/ 225192 h 450384"/>
                <a:gd name="connsiteX4" fmla="*/ 140409 w 280817"/>
                <a:gd name="connsiteY4" fmla="*/ 450384 h 450384"/>
                <a:gd name="connsiteX5" fmla="*/ 140409 w 280817"/>
                <a:gd name="connsiteY5" fmla="*/ 360307 h 450384"/>
                <a:gd name="connsiteX6" fmla="*/ 0 w 280817"/>
                <a:gd name="connsiteY6" fmla="*/ 360307 h 450384"/>
                <a:gd name="connsiteX7" fmla="*/ 0 w 280817"/>
                <a:gd name="connsiteY7" fmla="*/ 90077 h 45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817" h="450384">
                  <a:moveTo>
                    <a:pt x="0" y="90077"/>
                  </a:moveTo>
                  <a:lnTo>
                    <a:pt x="140409" y="90077"/>
                  </a:lnTo>
                  <a:lnTo>
                    <a:pt x="140409" y="0"/>
                  </a:lnTo>
                  <a:lnTo>
                    <a:pt x="280817" y="225192"/>
                  </a:lnTo>
                  <a:lnTo>
                    <a:pt x="140409" y="450384"/>
                  </a:lnTo>
                  <a:lnTo>
                    <a:pt x="140409" y="360307"/>
                  </a:lnTo>
                  <a:lnTo>
                    <a:pt x="0" y="360307"/>
                  </a:lnTo>
                  <a:lnTo>
                    <a:pt x="0" y="9007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1">
                <a:shade val="90000"/>
                <a:hueOff val="3619"/>
                <a:satOff val="-7880"/>
                <a:lumOff val="6564"/>
                <a:alphaOff val="0"/>
              </a:schemeClr>
            </a:lnRef>
            <a:fillRef idx="2">
              <a:schemeClr val="accent1">
                <a:shade val="90000"/>
                <a:hueOff val="3619"/>
                <a:satOff val="-7880"/>
                <a:lumOff val="6564"/>
                <a:alphaOff val="0"/>
              </a:schemeClr>
            </a:fillRef>
            <a:effectRef idx="1">
              <a:schemeClr val="accent1">
                <a:shade val="90000"/>
                <a:hueOff val="3619"/>
                <a:satOff val="-7880"/>
                <a:lumOff val="6564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-1" tIns="90076" rIns="84245" bIns="9007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643510" y="2415482"/>
              <a:ext cx="1324658" cy="1324658"/>
            </a:xfrm>
            <a:custGeom>
              <a:avLst/>
              <a:gdLst>
                <a:gd name="connsiteX0" fmla="*/ 0 w 1324658"/>
                <a:gd name="connsiteY0" fmla="*/ 662329 h 1324658"/>
                <a:gd name="connsiteX1" fmla="*/ 193992 w 1324658"/>
                <a:gd name="connsiteY1" fmla="*/ 193992 h 1324658"/>
                <a:gd name="connsiteX2" fmla="*/ 662330 w 1324658"/>
                <a:gd name="connsiteY2" fmla="*/ 1 h 1324658"/>
                <a:gd name="connsiteX3" fmla="*/ 1130667 w 1324658"/>
                <a:gd name="connsiteY3" fmla="*/ 193993 h 1324658"/>
                <a:gd name="connsiteX4" fmla="*/ 1324658 w 1324658"/>
                <a:gd name="connsiteY4" fmla="*/ 662331 h 1324658"/>
                <a:gd name="connsiteX5" fmla="*/ 1130666 w 1324658"/>
                <a:gd name="connsiteY5" fmla="*/ 1130668 h 1324658"/>
                <a:gd name="connsiteX6" fmla="*/ 662328 w 1324658"/>
                <a:gd name="connsiteY6" fmla="*/ 1324660 h 1324658"/>
                <a:gd name="connsiteX7" fmla="*/ 193991 w 1324658"/>
                <a:gd name="connsiteY7" fmla="*/ 1130668 h 1324658"/>
                <a:gd name="connsiteX8" fmla="*/ 0 w 1324658"/>
                <a:gd name="connsiteY8" fmla="*/ 662330 h 1324658"/>
                <a:gd name="connsiteX9" fmla="*/ 0 w 1324658"/>
                <a:gd name="connsiteY9" fmla="*/ 662329 h 132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4658" h="1324658">
                  <a:moveTo>
                    <a:pt x="0" y="662329"/>
                  </a:moveTo>
                  <a:cubicBezTo>
                    <a:pt x="0" y="486668"/>
                    <a:pt x="69781" y="318202"/>
                    <a:pt x="193992" y="193992"/>
                  </a:cubicBezTo>
                  <a:cubicBezTo>
                    <a:pt x="318203" y="69781"/>
                    <a:pt x="486669" y="1"/>
                    <a:pt x="662330" y="1"/>
                  </a:cubicBezTo>
                  <a:cubicBezTo>
                    <a:pt x="837991" y="1"/>
                    <a:pt x="1006457" y="69782"/>
                    <a:pt x="1130667" y="193993"/>
                  </a:cubicBezTo>
                  <a:cubicBezTo>
                    <a:pt x="1254878" y="318204"/>
                    <a:pt x="1324658" y="486670"/>
                    <a:pt x="1324658" y="662331"/>
                  </a:cubicBezTo>
                  <a:cubicBezTo>
                    <a:pt x="1324658" y="837992"/>
                    <a:pt x="1254877" y="1006458"/>
                    <a:pt x="1130666" y="1130668"/>
                  </a:cubicBezTo>
                  <a:cubicBezTo>
                    <a:pt x="1006455" y="1254879"/>
                    <a:pt x="837989" y="1324660"/>
                    <a:pt x="662328" y="1324660"/>
                  </a:cubicBezTo>
                  <a:cubicBezTo>
                    <a:pt x="486667" y="1324660"/>
                    <a:pt x="318201" y="1254879"/>
                    <a:pt x="193991" y="1130668"/>
                  </a:cubicBezTo>
                  <a:cubicBezTo>
                    <a:pt x="69780" y="1006457"/>
                    <a:pt x="0" y="837991"/>
                    <a:pt x="0" y="662330"/>
                  </a:cubicBezTo>
                  <a:lnTo>
                    <a:pt x="0" y="66232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80000"/>
                <a:hueOff val="3630"/>
                <a:satOff val="-7978"/>
                <a:lumOff val="6936"/>
                <a:alphaOff val="0"/>
              </a:schemeClr>
            </a:fillRef>
            <a:effectRef idx="1">
              <a:schemeClr val="accent1">
                <a:shade val="80000"/>
                <a:hueOff val="3630"/>
                <a:satOff val="-7978"/>
                <a:lumOff val="6936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09232" tIns="209232" rIns="209232" bIns="20923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400" kern="1200" dirty="0" smtClean="0"/>
                <a:t>28% </a:t>
              </a:r>
              <a:r>
                <a:rPr lang="cs-CZ" sz="1400" kern="1200" dirty="0" smtClean="0"/>
                <a:t>má blog, </a:t>
              </a:r>
              <a:r>
                <a:rPr lang="nl-NL" sz="1400" kern="1200" dirty="0" smtClean="0"/>
                <a:t>44% </a:t>
              </a:r>
              <a:r>
                <a:rPr lang="cs-CZ" sz="1400" kern="1200" dirty="0" smtClean="0"/>
                <a:t>čte blogy</a:t>
              </a:r>
              <a:endParaRPr lang="en-US" sz="1400" kern="1200" dirty="0"/>
            </a:p>
          </p:txBody>
        </p:sp>
        <p:sp>
          <p:nvSpPr>
            <p:cNvPr id="22" name="Freeform 21"/>
            <p:cNvSpPr/>
            <p:nvPr/>
          </p:nvSpPr>
          <p:spPr>
            <a:xfrm rot="1800000">
              <a:off x="3355523" y="4239524"/>
              <a:ext cx="280817" cy="450384"/>
            </a:xfrm>
            <a:custGeom>
              <a:avLst/>
              <a:gdLst>
                <a:gd name="connsiteX0" fmla="*/ 0 w 280817"/>
                <a:gd name="connsiteY0" fmla="*/ 90077 h 450384"/>
                <a:gd name="connsiteX1" fmla="*/ 140409 w 280817"/>
                <a:gd name="connsiteY1" fmla="*/ 90077 h 450384"/>
                <a:gd name="connsiteX2" fmla="*/ 140409 w 280817"/>
                <a:gd name="connsiteY2" fmla="*/ 0 h 450384"/>
                <a:gd name="connsiteX3" fmla="*/ 280817 w 280817"/>
                <a:gd name="connsiteY3" fmla="*/ 225192 h 450384"/>
                <a:gd name="connsiteX4" fmla="*/ 140409 w 280817"/>
                <a:gd name="connsiteY4" fmla="*/ 450384 h 450384"/>
                <a:gd name="connsiteX5" fmla="*/ 140409 w 280817"/>
                <a:gd name="connsiteY5" fmla="*/ 360307 h 450384"/>
                <a:gd name="connsiteX6" fmla="*/ 0 w 280817"/>
                <a:gd name="connsiteY6" fmla="*/ 360307 h 450384"/>
                <a:gd name="connsiteX7" fmla="*/ 0 w 280817"/>
                <a:gd name="connsiteY7" fmla="*/ 90077 h 45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817" h="450384">
                  <a:moveTo>
                    <a:pt x="0" y="90077"/>
                  </a:moveTo>
                  <a:lnTo>
                    <a:pt x="140409" y="90077"/>
                  </a:lnTo>
                  <a:lnTo>
                    <a:pt x="140409" y="0"/>
                  </a:lnTo>
                  <a:lnTo>
                    <a:pt x="280817" y="225192"/>
                  </a:lnTo>
                  <a:lnTo>
                    <a:pt x="140409" y="450384"/>
                  </a:lnTo>
                  <a:lnTo>
                    <a:pt x="140409" y="360307"/>
                  </a:lnTo>
                  <a:lnTo>
                    <a:pt x="0" y="360307"/>
                  </a:lnTo>
                  <a:lnTo>
                    <a:pt x="0" y="9007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1">
                <a:shade val="90000"/>
                <a:hueOff val="7237"/>
                <a:satOff val="-15759"/>
                <a:lumOff val="13128"/>
                <a:alphaOff val="0"/>
              </a:schemeClr>
            </a:lnRef>
            <a:fillRef idx="2">
              <a:schemeClr val="accent1">
                <a:shade val="90000"/>
                <a:hueOff val="7237"/>
                <a:satOff val="-15759"/>
                <a:lumOff val="13128"/>
                <a:alphaOff val="0"/>
              </a:schemeClr>
            </a:fillRef>
            <a:effectRef idx="1">
              <a:schemeClr val="accent1">
                <a:shade val="90000"/>
                <a:hueOff val="7237"/>
                <a:satOff val="-15759"/>
                <a:lumOff val="13128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-1" tIns="90077" rIns="84245" bIns="9007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643510" y="4269986"/>
              <a:ext cx="1324658" cy="1324658"/>
            </a:xfrm>
            <a:custGeom>
              <a:avLst/>
              <a:gdLst>
                <a:gd name="connsiteX0" fmla="*/ 0 w 1324658"/>
                <a:gd name="connsiteY0" fmla="*/ 662329 h 1324658"/>
                <a:gd name="connsiteX1" fmla="*/ 193992 w 1324658"/>
                <a:gd name="connsiteY1" fmla="*/ 193992 h 1324658"/>
                <a:gd name="connsiteX2" fmla="*/ 662330 w 1324658"/>
                <a:gd name="connsiteY2" fmla="*/ 1 h 1324658"/>
                <a:gd name="connsiteX3" fmla="*/ 1130667 w 1324658"/>
                <a:gd name="connsiteY3" fmla="*/ 193993 h 1324658"/>
                <a:gd name="connsiteX4" fmla="*/ 1324658 w 1324658"/>
                <a:gd name="connsiteY4" fmla="*/ 662331 h 1324658"/>
                <a:gd name="connsiteX5" fmla="*/ 1130666 w 1324658"/>
                <a:gd name="connsiteY5" fmla="*/ 1130668 h 1324658"/>
                <a:gd name="connsiteX6" fmla="*/ 662328 w 1324658"/>
                <a:gd name="connsiteY6" fmla="*/ 1324660 h 1324658"/>
                <a:gd name="connsiteX7" fmla="*/ 193991 w 1324658"/>
                <a:gd name="connsiteY7" fmla="*/ 1130668 h 1324658"/>
                <a:gd name="connsiteX8" fmla="*/ 0 w 1324658"/>
                <a:gd name="connsiteY8" fmla="*/ 662330 h 1324658"/>
                <a:gd name="connsiteX9" fmla="*/ 0 w 1324658"/>
                <a:gd name="connsiteY9" fmla="*/ 662329 h 132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4658" h="1324658">
                  <a:moveTo>
                    <a:pt x="0" y="662329"/>
                  </a:moveTo>
                  <a:cubicBezTo>
                    <a:pt x="0" y="486668"/>
                    <a:pt x="69781" y="318202"/>
                    <a:pt x="193992" y="193992"/>
                  </a:cubicBezTo>
                  <a:cubicBezTo>
                    <a:pt x="318203" y="69781"/>
                    <a:pt x="486669" y="1"/>
                    <a:pt x="662330" y="1"/>
                  </a:cubicBezTo>
                  <a:cubicBezTo>
                    <a:pt x="837991" y="1"/>
                    <a:pt x="1006457" y="69782"/>
                    <a:pt x="1130667" y="193993"/>
                  </a:cubicBezTo>
                  <a:cubicBezTo>
                    <a:pt x="1254878" y="318204"/>
                    <a:pt x="1324658" y="486670"/>
                    <a:pt x="1324658" y="662331"/>
                  </a:cubicBezTo>
                  <a:cubicBezTo>
                    <a:pt x="1324658" y="837992"/>
                    <a:pt x="1254877" y="1006458"/>
                    <a:pt x="1130666" y="1130668"/>
                  </a:cubicBezTo>
                  <a:cubicBezTo>
                    <a:pt x="1006455" y="1254879"/>
                    <a:pt x="837989" y="1324660"/>
                    <a:pt x="662328" y="1324660"/>
                  </a:cubicBezTo>
                  <a:cubicBezTo>
                    <a:pt x="486667" y="1324660"/>
                    <a:pt x="318201" y="1254879"/>
                    <a:pt x="193991" y="1130668"/>
                  </a:cubicBezTo>
                  <a:cubicBezTo>
                    <a:pt x="69780" y="1006457"/>
                    <a:pt x="0" y="837991"/>
                    <a:pt x="0" y="662330"/>
                  </a:cubicBezTo>
                  <a:lnTo>
                    <a:pt x="0" y="66232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80000"/>
                <a:hueOff val="7260"/>
                <a:satOff val="-15957"/>
                <a:lumOff val="13872"/>
                <a:alphaOff val="0"/>
              </a:schemeClr>
            </a:fillRef>
            <a:effectRef idx="1">
              <a:schemeClr val="accent1">
                <a:shade val="80000"/>
                <a:hueOff val="7260"/>
                <a:satOff val="-15957"/>
                <a:lumOff val="13872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09232" tIns="209232" rIns="209232" bIns="20923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400" kern="1200" dirty="0" smtClean="0"/>
                <a:t>57% </a:t>
              </a:r>
              <a:r>
                <a:rPr lang="cs-CZ" sz="1400" kern="1200" dirty="0" smtClean="0"/>
                <a:t>má profil na </a:t>
              </a:r>
              <a:r>
                <a:rPr lang="nl-NL" sz="1400" kern="1200" dirty="0" smtClean="0"/>
                <a:t>Facebook</a:t>
              </a:r>
              <a:r>
                <a:rPr lang="cs-CZ" sz="1400" kern="1200" dirty="0" smtClean="0"/>
                <a:t>u</a:t>
              </a:r>
              <a:endParaRPr lang="en-US" sz="1400" kern="1200" dirty="0"/>
            </a:p>
          </p:txBody>
        </p:sp>
        <p:sp>
          <p:nvSpPr>
            <p:cNvPr id="24" name="Freeform 23"/>
            <p:cNvSpPr/>
            <p:nvPr/>
          </p:nvSpPr>
          <p:spPr>
            <a:xfrm rot="5400000">
              <a:off x="2559383" y="4699176"/>
              <a:ext cx="280817" cy="450384"/>
            </a:xfrm>
            <a:custGeom>
              <a:avLst/>
              <a:gdLst>
                <a:gd name="connsiteX0" fmla="*/ 0 w 280817"/>
                <a:gd name="connsiteY0" fmla="*/ 90077 h 450384"/>
                <a:gd name="connsiteX1" fmla="*/ 140409 w 280817"/>
                <a:gd name="connsiteY1" fmla="*/ 90077 h 450384"/>
                <a:gd name="connsiteX2" fmla="*/ 140409 w 280817"/>
                <a:gd name="connsiteY2" fmla="*/ 0 h 450384"/>
                <a:gd name="connsiteX3" fmla="*/ 280817 w 280817"/>
                <a:gd name="connsiteY3" fmla="*/ 225192 h 450384"/>
                <a:gd name="connsiteX4" fmla="*/ 140409 w 280817"/>
                <a:gd name="connsiteY4" fmla="*/ 450384 h 450384"/>
                <a:gd name="connsiteX5" fmla="*/ 140409 w 280817"/>
                <a:gd name="connsiteY5" fmla="*/ 360307 h 450384"/>
                <a:gd name="connsiteX6" fmla="*/ 0 w 280817"/>
                <a:gd name="connsiteY6" fmla="*/ 360307 h 450384"/>
                <a:gd name="connsiteX7" fmla="*/ 0 w 280817"/>
                <a:gd name="connsiteY7" fmla="*/ 90077 h 45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817" h="450384">
                  <a:moveTo>
                    <a:pt x="0" y="90077"/>
                  </a:moveTo>
                  <a:lnTo>
                    <a:pt x="140409" y="90077"/>
                  </a:lnTo>
                  <a:lnTo>
                    <a:pt x="140409" y="0"/>
                  </a:lnTo>
                  <a:lnTo>
                    <a:pt x="280817" y="225192"/>
                  </a:lnTo>
                  <a:lnTo>
                    <a:pt x="140409" y="450384"/>
                  </a:lnTo>
                  <a:lnTo>
                    <a:pt x="140409" y="360307"/>
                  </a:lnTo>
                  <a:lnTo>
                    <a:pt x="0" y="360307"/>
                  </a:lnTo>
                  <a:lnTo>
                    <a:pt x="0" y="9007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1">
                <a:shade val="90000"/>
                <a:hueOff val="10856"/>
                <a:satOff val="-23639"/>
                <a:lumOff val="19692"/>
                <a:alphaOff val="0"/>
              </a:schemeClr>
            </a:lnRef>
            <a:fillRef idx="2">
              <a:schemeClr val="accent1">
                <a:shade val="90000"/>
                <a:hueOff val="10856"/>
                <a:satOff val="-23639"/>
                <a:lumOff val="19692"/>
                <a:alphaOff val="0"/>
              </a:schemeClr>
            </a:fillRef>
            <a:effectRef idx="1">
              <a:schemeClr val="accent1">
                <a:shade val="90000"/>
                <a:hueOff val="10856"/>
                <a:satOff val="-23639"/>
                <a:lumOff val="19692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0" tIns="90075" rIns="84245" bIns="9007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037462" y="5197238"/>
              <a:ext cx="1324658" cy="1324658"/>
            </a:xfrm>
            <a:custGeom>
              <a:avLst/>
              <a:gdLst>
                <a:gd name="connsiteX0" fmla="*/ 0 w 1324658"/>
                <a:gd name="connsiteY0" fmla="*/ 662329 h 1324658"/>
                <a:gd name="connsiteX1" fmla="*/ 193992 w 1324658"/>
                <a:gd name="connsiteY1" fmla="*/ 193992 h 1324658"/>
                <a:gd name="connsiteX2" fmla="*/ 662330 w 1324658"/>
                <a:gd name="connsiteY2" fmla="*/ 1 h 1324658"/>
                <a:gd name="connsiteX3" fmla="*/ 1130667 w 1324658"/>
                <a:gd name="connsiteY3" fmla="*/ 193993 h 1324658"/>
                <a:gd name="connsiteX4" fmla="*/ 1324658 w 1324658"/>
                <a:gd name="connsiteY4" fmla="*/ 662331 h 1324658"/>
                <a:gd name="connsiteX5" fmla="*/ 1130666 w 1324658"/>
                <a:gd name="connsiteY5" fmla="*/ 1130668 h 1324658"/>
                <a:gd name="connsiteX6" fmla="*/ 662328 w 1324658"/>
                <a:gd name="connsiteY6" fmla="*/ 1324660 h 1324658"/>
                <a:gd name="connsiteX7" fmla="*/ 193991 w 1324658"/>
                <a:gd name="connsiteY7" fmla="*/ 1130668 h 1324658"/>
                <a:gd name="connsiteX8" fmla="*/ 0 w 1324658"/>
                <a:gd name="connsiteY8" fmla="*/ 662330 h 1324658"/>
                <a:gd name="connsiteX9" fmla="*/ 0 w 1324658"/>
                <a:gd name="connsiteY9" fmla="*/ 662329 h 132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4658" h="1324658">
                  <a:moveTo>
                    <a:pt x="0" y="662329"/>
                  </a:moveTo>
                  <a:cubicBezTo>
                    <a:pt x="0" y="486668"/>
                    <a:pt x="69781" y="318202"/>
                    <a:pt x="193992" y="193992"/>
                  </a:cubicBezTo>
                  <a:cubicBezTo>
                    <a:pt x="318203" y="69781"/>
                    <a:pt x="486669" y="1"/>
                    <a:pt x="662330" y="1"/>
                  </a:cubicBezTo>
                  <a:cubicBezTo>
                    <a:pt x="837991" y="1"/>
                    <a:pt x="1006457" y="69782"/>
                    <a:pt x="1130667" y="193993"/>
                  </a:cubicBezTo>
                  <a:cubicBezTo>
                    <a:pt x="1254878" y="318204"/>
                    <a:pt x="1324658" y="486670"/>
                    <a:pt x="1324658" y="662331"/>
                  </a:cubicBezTo>
                  <a:cubicBezTo>
                    <a:pt x="1324658" y="837992"/>
                    <a:pt x="1254877" y="1006458"/>
                    <a:pt x="1130666" y="1130668"/>
                  </a:cubicBezTo>
                  <a:cubicBezTo>
                    <a:pt x="1006455" y="1254879"/>
                    <a:pt x="837989" y="1324660"/>
                    <a:pt x="662328" y="1324660"/>
                  </a:cubicBezTo>
                  <a:cubicBezTo>
                    <a:pt x="486667" y="1324660"/>
                    <a:pt x="318201" y="1254879"/>
                    <a:pt x="193991" y="1130668"/>
                  </a:cubicBezTo>
                  <a:cubicBezTo>
                    <a:pt x="69780" y="1006457"/>
                    <a:pt x="0" y="837991"/>
                    <a:pt x="0" y="662330"/>
                  </a:cubicBezTo>
                  <a:lnTo>
                    <a:pt x="0" y="66232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80000"/>
                <a:hueOff val="10891"/>
                <a:satOff val="-23935"/>
                <a:lumOff val="20808"/>
                <a:alphaOff val="0"/>
              </a:schemeClr>
            </a:fillRef>
            <a:effectRef idx="1">
              <a:schemeClr val="accent1">
                <a:shade val="80000"/>
                <a:hueOff val="10891"/>
                <a:satOff val="-23935"/>
                <a:lumOff val="20808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09232" tIns="209232" rIns="209232" bIns="20923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400" kern="1200" dirty="0" smtClean="0"/>
                <a:t>34% </a:t>
              </a:r>
              <a:r>
                <a:rPr lang="cs-CZ" sz="1400" kern="1200" dirty="0" smtClean="0"/>
                <a:t>používá</a:t>
              </a:r>
              <a:r>
                <a:rPr lang="nl-NL" sz="1400" kern="1200" dirty="0" smtClean="0"/>
                <a:t> web</a:t>
              </a:r>
              <a:r>
                <a:rPr lang="cs-CZ" sz="1400" kern="1200" dirty="0" smtClean="0"/>
                <a:t> jako primární </a:t>
              </a:r>
              <a:r>
                <a:rPr lang="cs-CZ" sz="1400" kern="1200" dirty="0" err="1" smtClean="0"/>
                <a:t>zroj</a:t>
              </a:r>
              <a:r>
                <a:rPr lang="cs-CZ" sz="1400" kern="1200" dirty="0" smtClean="0"/>
                <a:t> nových zpráv</a:t>
              </a:r>
              <a:endParaRPr lang="en-US" sz="1400" kern="1200" dirty="0"/>
            </a:p>
          </p:txBody>
        </p:sp>
        <p:sp>
          <p:nvSpPr>
            <p:cNvPr id="26" name="Freeform 25"/>
            <p:cNvSpPr/>
            <p:nvPr/>
          </p:nvSpPr>
          <p:spPr>
            <a:xfrm rot="19800000">
              <a:off x="1763242" y="4239523"/>
              <a:ext cx="280818" cy="450385"/>
            </a:xfrm>
            <a:custGeom>
              <a:avLst/>
              <a:gdLst>
                <a:gd name="connsiteX0" fmla="*/ 0 w 280817"/>
                <a:gd name="connsiteY0" fmla="*/ 90077 h 450384"/>
                <a:gd name="connsiteX1" fmla="*/ 140409 w 280817"/>
                <a:gd name="connsiteY1" fmla="*/ 90077 h 450384"/>
                <a:gd name="connsiteX2" fmla="*/ 140409 w 280817"/>
                <a:gd name="connsiteY2" fmla="*/ 0 h 450384"/>
                <a:gd name="connsiteX3" fmla="*/ 280817 w 280817"/>
                <a:gd name="connsiteY3" fmla="*/ 225192 h 450384"/>
                <a:gd name="connsiteX4" fmla="*/ 140409 w 280817"/>
                <a:gd name="connsiteY4" fmla="*/ 450384 h 450384"/>
                <a:gd name="connsiteX5" fmla="*/ 140409 w 280817"/>
                <a:gd name="connsiteY5" fmla="*/ 360307 h 450384"/>
                <a:gd name="connsiteX6" fmla="*/ 0 w 280817"/>
                <a:gd name="connsiteY6" fmla="*/ 360307 h 450384"/>
                <a:gd name="connsiteX7" fmla="*/ 0 w 280817"/>
                <a:gd name="connsiteY7" fmla="*/ 90077 h 45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817" h="450384">
                  <a:moveTo>
                    <a:pt x="280817" y="360307"/>
                  </a:moveTo>
                  <a:lnTo>
                    <a:pt x="140408" y="360307"/>
                  </a:lnTo>
                  <a:lnTo>
                    <a:pt x="140408" y="450384"/>
                  </a:lnTo>
                  <a:lnTo>
                    <a:pt x="0" y="225192"/>
                  </a:lnTo>
                  <a:lnTo>
                    <a:pt x="140408" y="0"/>
                  </a:lnTo>
                  <a:lnTo>
                    <a:pt x="140408" y="90077"/>
                  </a:lnTo>
                  <a:lnTo>
                    <a:pt x="280817" y="90077"/>
                  </a:lnTo>
                  <a:lnTo>
                    <a:pt x="280817" y="36030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1">
                <a:shade val="90000"/>
                <a:hueOff val="14474"/>
                <a:satOff val="-31518"/>
                <a:lumOff val="26256"/>
                <a:alphaOff val="0"/>
              </a:schemeClr>
            </a:lnRef>
            <a:fillRef idx="2">
              <a:schemeClr val="accent1">
                <a:shade val="90000"/>
                <a:hueOff val="14474"/>
                <a:satOff val="-31518"/>
                <a:lumOff val="26256"/>
                <a:alphaOff val="0"/>
              </a:schemeClr>
            </a:fillRef>
            <a:effectRef idx="1">
              <a:schemeClr val="accent1">
                <a:shade val="90000"/>
                <a:hueOff val="14474"/>
                <a:satOff val="-31518"/>
                <a:lumOff val="26256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4244" tIns="90078" rIns="1" bIns="9007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31414" y="4269986"/>
              <a:ext cx="1324658" cy="1324658"/>
            </a:xfrm>
            <a:custGeom>
              <a:avLst/>
              <a:gdLst>
                <a:gd name="connsiteX0" fmla="*/ 0 w 1324658"/>
                <a:gd name="connsiteY0" fmla="*/ 662329 h 1324658"/>
                <a:gd name="connsiteX1" fmla="*/ 193992 w 1324658"/>
                <a:gd name="connsiteY1" fmla="*/ 193992 h 1324658"/>
                <a:gd name="connsiteX2" fmla="*/ 662330 w 1324658"/>
                <a:gd name="connsiteY2" fmla="*/ 1 h 1324658"/>
                <a:gd name="connsiteX3" fmla="*/ 1130667 w 1324658"/>
                <a:gd name="connsiteY3" fmla="*/ 193993 h 1324658"/>
                <a:gd name="connsiteX4" fmla="*/ 1324658 w 1324658"/>
                <a:gd name="connsiteY4" fmla="*/ 662331 h 1324658"/>
                <a:gd name="connsiteX5" fmla="*/ 1130666 w 1324658"/>
                <a:gd name="connsiteY5" fmla="*/ 1130668 h 1324658"/>
                <a:gd name="connsiteX6" fmla="*/ 662328 w 1324658"/>
                <a:gd name="connsiteY6" fmla="*/ 1324660 h 1324658"/>
                <a:gd name="connsiteX7" fmla="*/ 193991 w 1324658"/>
                <a:gd name="connsiteY7" fmla="*/ 1130668 h 1324658"/>
                <a:gd name="connsiteX8" fmla="*/ 0 w 1324658"/>
                <a:gd name="connsiteY8" fmla="*/ 662330 h 1324658"/>
                <a:gd name="connsiteX9" fmla="*/ 0 w 1324658"/>
                <a:gd name="connsiteY9" fmla="*/ 662329 h 132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4658" h="1324658">
                  <a:moveTo>
                    <a:pt x="0" y="662329"/>
                  </a:moveTo>
                  <a:cubicBezTo>
                    <a:pt x="0" y="486668"/>
                    <a:pt x="69781" y="318202"/>
                    <a:pt x="193992" y="193992"/>
                  </a:cubicBezTo>
                  <a:cubicBezTo>
                    <a:pt x="318203" y="69781"/>
                    <a:pt x="486669" y="1"/>
                    <a:pt x="662330" y="1"/>
                  </a:cubicBezTo>
                  <a:cubicBezTo>
                    <a:pt x="837991" y="1"/>
                    <a:pt x="1006457" y="69782"/>
                    <a:pt x="1130667" y="193993"/>
                  </a:cubicBezTo>
                  <a:cubicBezTo>
                    <a:pt x="1254878" y="318204"/>
                    <a:pt x="1324658" y="486670"/>
                    <a:pt x="1324658" y="662331"/>
                  </a:cubicBezTo>
                  <a:cubicBezTo>
                    <a:pt x="1324658" y="837992"/>
                    <a:pt x="1254877" y="1006458"/>
                    <a:pt x="1130666" y="1130668"/>
                  </a:cubicBezTo>
                  <a:cubicBezTo>
                    <a:pt x="1006455" y="1254879"/>
                    <a:pt x="837989" y="1324660"/>
                    <a:pt x="662328" y="1324660"/>
                  </a:cubicBezTo>
                  <a:cubicBezTo>
                    <a:pt x="486667" y="1324660"/>
                    <a:pt x="318201" y="1254879"/>
                    <a:pt x="193991" y="1130668"/>
                  </a:cubicBezTo>
                  <a:cubicBezTo>
                    <a:pt x="69780" y="1006457"/>
                    <a:pt x="0" y="837991"/>
                    <a:pt x="0" y="662330"/>
                  </a:cubicBezTo>
                  <a:lnTo>
                    <a:pt x="0" y="66232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80000"/>
                <a:hueOff val="14521"/>
                <a:satOff val="-31914"/>
                <a:lumOff val="27744"/>
                <a:alphaOff val="0"/>
              </a:schemeClr>
            </a:fillRef>
            <a:effectRef idx="1">
              <a:schemeClr val="accent1">
                <a:shade val="80000"/>
                <a:hueOff val="14521"/>
                <a:satOff val="-31914"/>
                <a:lumOff val="27744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09232" tIns="209232" rIns="209232" bIns="20923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400" kern="1200" dirty="0" smtClean="0"/>
                <a:t>76% </a:t>
              </a:r>
              <a:r>
                <a:rPr lang="cs-CZ" sz="1400" kern="1200" dirty="0" smtClean="0"/>
                <a:t>používá</a:t>
              </a:r>
              <a:r>
                <a:rPr lang="nl-NL" sz="1400" kern="1200" dirty="0" smtClean="0"/>
                <a:t> messagin</a:t>
              </a:r>
              <a:r>
                <a:rPr lang="cs-CZ" sz="1400" kern="1200" dirty="0" smtClean="0"/>
                <a:t>g</a:t>
              </a:r>
              <a:r>
                <a:rPr lang="nl-NL" sz="1400" kern="1200" dirty="0" smtClean="0"/>
                <a:t> 15% </a:t>
              </a:r>
              <a:r>
                <a:rPr lang="cs-CZ" sz="1400" kern="1200" dirty="0" smtClean="0"/>
                <a:t>je on-line </a:t>
              </a:r>
              <a:r>
                <a:rPr lang="nl-NL" sz="1400" kern="1200" dirty="0" smtClean="0"/>
                <a:t>24/7</a:t>
              </a:r>
              <a:endParaRPr lang="en-US" sz="1400" kern="1200" dirty="0"/>
            </a:p>
          </p:txBody>
        </p:sp>
        <p:sp>
          <p:nvSpPr>
            <p:cNvPr id="28" name="Freeform 27"/>
            <p:cNvSpPr/>
            <p:nvPr/>
          </p:nvSpPr>
          <p:spPr>
            <a:xfrm rot="23400000">
              <a:off x="1763242" y="3320219"/>
              <a:ext cx="280818" cy="450384"/>
            </a:xfrm>
            <a:custGeom>
              <a:avLst/>
              <a:gdLst>
                <a:gd name="connsiteX0" fmla="*/ 0 w 280817"/>
                <a:gd name="connsiteY0" fmla="*/ 90077 h 450384"/>
                <a:gd name="connsiteX1" fmla="*/ 140409 w 280817"/>
                <a:gd name="connsiteY1" fmla="*/ 90077 h 450384"/>
                <a:gd name="connsiteX2" fmla="*/ 140409 w 280817"/>
                <a:gd name="connsiteY2" fmla="*/ 0 h 450384"/>
                <a:gd name="connsiteX3" fmla="*/ 280817 w 280817"/>
                <a:gd name="connsiteY3" fmla="*/ 225192 h 450384"/>
                <a:gd name="connsiteX4" fmla="*/ 140409 w 280817"/>
                <a:gd name="connsiteY4" fmla="*/ 450384 h 450384"/>
                <a:gd name="connsiteX5" fmla="*/ 140409 w 280817"/>
                <a:gd name="connsiteY5" fmla="*/ 360307 h 450384"/>
                <a:gd name="connsiteX6" fmla="*/ 0 w 280817"/>
                <a:gd name="connsiteY6" fmla="*/ 360307 h 450384"/>
                <a:gd name="connsiteX7" fmla="*/ 0 w 280817"/>
                <a:gd name="connsiteY7" fmla="*/ 90077 h 45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817" h="450384">
                  <a:moveTo>
                    <a:pt x="280817" y="360307"/>
                  </a:moveTo>
                  <a:lnTo>
                    <a:pt x="140408" y="360307"/>
                  </a:lnTo>
                  <a:lnTo>
                    <a:pt x="140408" y="450384"/>
                  </a:lnTo>
                  <a:lnTo>
                    <a:pt x="0" y="225192"/>
                  </a:lnTo>
                  <a:lnTo>
                    <a:pt x="140408" y="0"/>
                  </a:lnTo>
                  <a:lnTo>
                    <a:pt x="140408" y="90077"/>
                  </a:lnTo>
                  <a:lnTo>
                    <a:pt x="280817" y="90077"/>
                  </a:lnTo>
                  <a:lnTo>
                    <a:pt x="280817" y="36030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1">
                <a:shade val="90000"/>
                <a:hueOff val="18093"/>
                <a:satOff val="-39398"/>
                <a:lumOff val="32820"/>
                <a:alphaOff val="0"/>
              </a:schemeClr>
            </a:lnRef>
            <a:fillRef idx="2">
              <a:schemeClr val="accent1">
                <a:shade val="90000"/>
                <a:hueOff val="18093"/>
                <a:satOff val="-39398"/>
                <a:lumOff val="32820"/>
                <a:alphaOff val="0"/>
              </a:schemeClr>
            </a:fillRef>
            <a:effectRef idx="1">
              <a:schemeClr val="accent1">
                <a:shade val="90000"/>
                <a:hueOff val="18093"/>
                <a:satOff val="-39398"/>
                <a:lumOff val="3282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4245" tIns="90076" rIns="0" bIns="9007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31414" y="2415482"/>
              <a:ext cx="1324658" cy="1324658"/>
            </a:xfrm>
            <a:custGeom>
              <a:avLst/>
              <a:gdLst>
                <a:gd name="connsiteX0" fmla="*/ 0 w 1324658"/>
                <a:gd name="connsiteY0" fmla="*/ 662329 h 1324658"/>
                <a:gd name="connsiteX1" fmla="*/ 193992 w 1324658"/>
                <a:gd name="connsiteY1" fmla="*/ 193992 h 1324658"/>
                <a:gd name="connsiteX2" fmla="*/ 662330 w 1324658"/>
                <a:gd name="connsiteY2" fmla="*/ 1 h 1324658"/>
                <a:gd name="connsiteX3" fmla="*/ 1130667 w 1324658"/>
                <a:gd name="connsiteY3" fmla="*/ 193993 h 1324658"/>
                <a:gd name="connsiteX4" fmla="*/ 1324658 w 1324658"/>
                <a:gd name="connsiteY4" fmla="*/ 662331 h 1324658"/>
                <a:gd name="connsiteX5" fmla="*/ 1130666 w 1324658"/>
                <a:gd name="connsiteY5" fmla="*/ 1130668 h 1324658"/>
                <a:gd name="connsiteX6" fmla="*/ 662328 w 1324658"/>
                <a:gd name="connsiteY6" fmla="*/ 1324660 h 1324658"/>
                <a:gd name="connsiteX7" fmla="*/ 193991 w 1324658"/>
                <a:gd name="connsiteY7" fmla="*/ 1130668 h 1324658"/>
                <a:gd name="connsiteX8" fmla="*/ 0 w 1324658"/>
                <a:gd name="connsiteY8" fmla="*/ 662330 h 1324658"/>
                <a:gd name="connsiteX9" fmla="*/ 0 w 1324658"/>
                <a:gd name="connsiteY9" fmla="*/ 662329 h 132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4658" h="1324658">
                  <a:moveTo>
                    <a:pt x="0" y="662329"/>
                  </a:moveTo>
                  <a:cubicBezTo>
                    <a:pt x="0" y="486668"/>
                    <a:pt x="69781" y="318202"/>
                    <a:pt x="193992" y="193992"/>
                  </a:cubicBezTo>
                  <a:cubicBezTo>
                    <a:pt x="318203" y="69781"/>
                    <a:pt x="486669" y="1"/>
                    <a:pt x="662330" y="1"/>
                  </a:cubicBezTo>
                  <a:cubicBezTo>
                    <a:pt x="837991" y="1"/>
                    <a:pt x="1006457" y="69782"/>
                    <a:pt x="1130667" y="193993"/>
                  </a:cubicBezTo>
                  <a:cubicBezTo>
                    <a:pt x="1254878" y="318204"/>
                    <a:pt x="1324658" y="486670"/>
                    <a:pt x="1324658" y="662331"/>
                  </a:cubicBezTo>
                  <a:cubicBezTo>
                    <a:pt x="1324658" y="837992"/>
                    <a:pt x="1254877" y="1006458"/>
                    <a:pt x="1130666" y="1130668"/>
                  </a:cubicBezTo>
                  <a:cubicBezTo>
                    <a:pt x="1006455" y="1254879"/>
                    <a:pt x="837989" y="1324660"/>
                    <a:pt x="662328" y="1324660"/>
                  </a:cubicBezTo>
                  <a:cubicBezTo>
                    <a:pt x="486667" y="1324660"/>
                    <a:pt x="318201" y="1254879"/>
                    <a:pt x="193991" y="1130668"/>
                  </a:cubicBezTo>
                  <a:cubicBezTo>
                    <a:pt x="69780" y="1006457"/>
                    <a:pt x="0" y="837991"/>
                    <a:pt x="0" y="662330"/>
                  </a:cubicBezTo>
                  <a:lnTo>
                    <a:pt x="0" y="66232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80000"/>
                <a:hueOff val="18151"/>
                <a:satOff val="-39892"/>
                <a:lumOff val="34680"/>
                <a:alphaOff val="0"/>
              </a:schemeClr>
            </a:fillRef>
            <a:effectRef idx="1">
              <a:schemeClr val="accent1">
                <a:shade val="80000"/>
                <a:hueOff val="18151"/>
                <a:satOff val="-39892"/>
                <a:lumOff val="3468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09232" tIns="209232" rIns="209232" bIns="20923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400" kern="1200" dirty="0" smtClean="0"/>
                <a:t>94% </a:t>
              </a:r>
              <a:r>
                <a:rPr lang="cs-CZ" sz="1400" kern="1200" dirty="0" smtClean="0"/>
                <a:t>vlastní mobil</a:t>
              </a:r>
              <a:endParaRPr lang="en-US" sz="1400" kern="1200" dirty="0"/>
            </a:p>
          </p:txBody>
        </p:sp>
      </p:grpSp>
      <p:sp>
        <p:nvSpPr>
          <p:cNvPr id="30" name="Cloud Callout 29"/>
          <p:cNvSpPr/>
          <p:nvPr/>
        </p:nvSpPr>
        <p:spPr>
          <a:xfrm>
            <a:off x="4139952" y="0"/>
            <a:ext cx="4176464" cy="1484784"/>
          </a:xfrm>
          <a:prstGeom prst="cloudCallout">
            <a:avLst>
              <a:gd name="adj1" fmla="val -51550"/>
              <a:gd name="adj2" fmla="val 56985"/>
            </a:avLst>
          </a:prstGeom>
          <a:solidFill>
            <a:srgbClr val="FB75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>
                <a:solidFill>
                  <a:schemeClr val="bg1"/>
                </a:solidFill>
              </a:rPr>
              <a:t>Social Media =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1" name="Picture 4" descr="Key Clip 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76672"/>
            <a:ext cx="636665" cy="626054"/>
          </a:xfrm>
          <a:prstGeom prst="rect">
            <a:avLst/>
          </a:prstGeom>
          <a:noFill/>
        </p:spPr>
      </p:pic>
      <p:sp>
        <p:nvSpPr>
          <p:cNvPr id="32" name="TextBox 31">
            <a:hlinkClick r:id="rId7"/>
          </p:cNvPr>
          <p:cNvSpPr txBox="1"/>
          <p:nvPr/>
        </p:nvSpPr>
        <p:spPr>
          <a:xfrm>
            <a:off x="5004048" y="4797152"/>
            <a:ext cx="3960440" cy="307777"/>
          </a:xfrm>
          <a:prstGeom prst="rect">
            <a:avLst/>
          </a:prstGeom>
          <a:solidFill>
            <a:srgbClr val="FB754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hlinkClick r:id="rId7"/>
              </a:rPr>
              <a:t>http://www.youtube.com/watch?v=lFZ0z5Fm-Ng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0" name="TextBox 3"/>
          <p:cNvSpPr txBox="1">
            <a:spLocks noChangeArrowheads="1"/>
          </p:cNvSpPr>
          <p:nvPr/>
        </p:nvSpPr>
        <p:spPr bwMode="auto">
          <a:xfrm>
            <a:off x="133351" y="1441451"/>
            <a:ext cx="4254011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971550" algn="l"/>
                <a:tab pos="1257300" algn="l"/>
              </a:tabLst>
            </a:pPr>
            <a:r>
              <a:rPr lang="en-US" sz="2200">
                <a:solidFill>
                  <a:schemeClr val="bg1"/>
                </a:solidFill>
                <a:latin typeface="Univers 65 Bold" pitchFamily="2" charset="0"/>
              </a:rPr>
              <a:t>				DEMONSTRATING</a:t>
            </a:r>
            <a:br>
              <a:rPr lang="en-US" sz="2200">
                <a:solidFill>
                  <a:schemeClr val="bg1"/>
                </a:solidFill>
                <a:latin typeface="Univers 65 Bold" pitchFamily="2" charset="0"/>
              </a:rPr>
            </a:br>
            <a:r>
              <a:rPr lang="en-US" sz="2200">
                <a:solidFill>
                  <a:schemeClr val="bg1"/>
                </a:solidFill>
                <a:latin typeface="Univers 65 Bold" pitchFamily="2" charset="0"/>
              </a:rPr>
              <a:t>	LEADERSHIP IN THE</a:t>
            </a:r>
            <a:br>
              <a:rPr lang="en-US" sz="2200">
                <a:solidFill>
                  <a:schemeClr val="bg1"/>
                </a:solidFill>
                <a:latin typeface="Univers 65 Bold" pitchFamily="2" charset="0"/>
              </a:rPr>
            </a:br>
            <a:r>
              <a:rPr lang="en-US" sz="2200">
                <a:solidFill>
                  <a:schemeClr val="bg1"/>
                </a:solidFill>
                <a:latin typeface="Univers 65 Bold" pitchFamily="2" charset="0"/>
              </a:rPr>
              <a:t>CHANGING ENVIRONMENT</a:t>
            </a:r>
            <a:endParaRPr lang="en-US" sz="3000">
              <a:solidFill>
                <a:schemeClr val="bg1"/>
              </a:solidFill>
              <a:latin typeface="Univers 65 Bold" pitchFamily="2" charset="0"/>
            </a:endParaRPr>
          </a:p>
        </p:txBody>
      </p:sp>
      <p:sp>
        <p:nvSpPr>
          <p:cNvPr id="181251" name="TextBox 4"/>
          <p:cNvSpPr txBox="1">
            <a:spLocks noChangeArrowheads="1"/>
          </p:cNvSpPr>
          <p:nvPr/>
        </p:nvSpPr>
        <p:spPr bwMode="auto">
          <a:xfrm>
            <a:off x="2146789" y="2781300"/>
            <a:ext cx="1935773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71450" algn="l"/>
              </a:tabLst>
            </a:pPr>
            <a:r>
              <a:rPr lang="en-US" sz="1400">
                <a:solidFill>
                  <a:schemeClr val="bg1"/>
                </a:solidFill>
                <a:latin typeface="Univers 65 Bold" pitchFamily="2" charset="0"/>
              </a:rPr>
              <a:t>	How we’re seen:</a:t>
            </a:r>
          </a:p>
          <a:p>
            <a:pPr>
              <a:lnSpc>
                <a:spcPts val="1975"/>
              </a:lnSpc>
              <a:tabLst>
                <a:tab pos="171450" algn="l"/>
              </a:tabLst>
            </a:pPr>
            <a:r>
              <a:rPr lang="en-US" sz="1400">
                <a:solidFill>
                  <a:schemeClr val="bg1"/>
                </a:solidFill>
              </a:rPr>
              <a:t>	Expert</a:t>
            </a:r>
          </a:p>
          <a:p>
            <a:pPr>
              <a:lnSpc>
                <a:spcPts val="1975"/>
              </a:lnSpc>
              <a:tabLst>
                <a:tab pos="171450" algn="l"/>
              </a:tabLst>
            </a:pPr>
            <a:r>
              <a:rPr lang="en-US" sz="1400">
                <a:solidFill>
                  <a:schemeClr val="bg1"/>
                </a:solidFill>
              </a:rPr>
              <a:t>	Global</a:t>
            </a:r>
          </a:p>
          <a:p>
            <a:pPr>
              <a:lnSpc>
                <a:spcPts val="1975"/>
              </a:lnSpc>
              <a:tabLst>
                <a:tab pos="171450" algn="l"/>
              </a:tabLst>
            </a:pPr>
            <a:r>
              <a:rPr lang="en-US" sz="1400">
                <a:solidFill>
                  <a:schemeClr val="bg1"/>
                </a:solidFill>
              </a:rPr>
              <a:t>Forward-thinking</a:t>
            </a:r>
          </a:p>
          <a:p>
            <a:pPr>
              <a:lnSpc>
                <a:spcPts val="1975"/>
              </a:lnSpc>
              <a:tabLst>
                <a:tab pos="171450" algn="l"/>
              </a:tabLst>
            </a:pPr>
            <a:r>
              <a:rPr lang="en-US" sz="1400">
                <a:solidFill>
                  <a:schemeClr val="bg1"/>
                </a:solidFill>
              </a:rPr>
              <a:t>		Value-adding</a:t>
            </a:r>
          </a:p>
          <a:p>
            <a:pPr>
              <a:lnSpc>
                <a:spcPts val="1975"/>
              </a:lnSpc>
              <a:tabLst>
                <a:tab pos="171450" algn="l"/>
              </a:tabLst>
            </a:pPr>
            <a:r>
              <a:rPr lang="en-US" sz="1400">
                <a:solidFill>
                  <a:schemeClr val="bg1"/>
                </a:solidFill>
              </a:rPr>
              <a:t>	Passionate</a:t>
            </a:r>
          </a:p>
        </p:txBody>
      </p:sp>
      <p:pic>
        <p:nvPicPr>
          <p:cNvPr id="181252" name="Picture 35" descr="Blue Grad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 l="710"/>
          <a:stretch>
            <a:fillRect/>
          </a:stretch>
        </p:blipFill>
        <p:spPr bwMode="ltGray">
          <a:xfrm>
            <a:off x="0" y="-23813"/>
            <a:ext cx="493204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07504" y="188640"/>
            <a:ext cx="6192688" cy="1512242"/>
          </a:xfrm>
          <a:prstGeom prst="rect">
            <a:avLst/>
          </a:prstGeom>
        </p:spPr>
        <p:txBody>
          <a:bodyPr/>
          <a:lstStyle/>
          <a:p>
            <a:pPr marL="180000" indent="-457200">
              <a:lnSpc>
                <a:spcPct val="120000"/>
              </a:lnSpc>
              <a:buClr>
                <a:schemeClr val="bg1"/>
              </a:buClr>
              <a:buSzPct val="120000"/>
              <a:defRPr/>
            </a:pPr>
            <a:r>
              <a:rPr lang="cs-CZ" sz="2800" b="1" dirty="0" smtClean="0">
                <a:solidFill>
                  <a:schemeClr val="bg1"/>
                </a:solidFill>
              </a:rPr>
              <a:t>Nábor absolventů v KPMG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180000" indent="-457200">
              <a:lnSpc>
                <a:spcPct val="120000"/>
              </a:lnSpc>
              <a:buClr>
                <a:schemeClr val="bg1"/>
              </a:buClr>
              <a:buSzPct val="120000"/>
              <a:defRPr/>
            </a:pPr>
            <a:endParaRPr lang="en-US" sz="900" b="1" dirty="0" smtClean="0">
              <a:solidFill>
                <a:schemeClr val="bg1"/>
              </a:solidFill>
            </a:endParaRPr>
          </a:p>
          <a:p>
            <a:pPr marL="180000" indent="-457200">
              <a:lnSpc>
                <a:spcPct val="120000"/>
              </a:lnSpc>
              <a:buClr>
                <a:schemeClr val="bg1"/>
              </a:buClr>
              <a:buSzPct val="120000"/>
              <a:defRPr/>
            </a:pPr>
            <a:endParaRPr lang="en-US" sz="200" b="1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cs-CZ" sz="2300" dirty="0" err="1" smtClean="0">
                <a:solidFill>
                  <a:schemeClr val="bg1"/>
                </a:solidFill>
              </a:rPr>
              <a:t>Facebook</a:t>
            </a:r>
            <a:r>
              <a:rPr lang="cs-CZ" sz="2300" dirty="0" smtClean="0">
                <a:solidFill>
                  <a:schemeClr val="bg1"/>
                </a:solidFill>
              </a:rPr>
              <a:t>   - přes 1700 fanoušků</a:t>
            </a:r>
          </a:p>
          <a:p>
            <a:pPr>
              <a:lnSpc>
                <a:spcPct val="120000"/>
              </a:lnSpc>
            </a:pPr>
            <a:r>
              <a:rPr lang="cs-CZ" sz="2300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cs-CZ" sz="2300" dirty="0" smtClean="0">
                <a:solidFill>
                  <a:schemeClr val="bg1"/>
                </a:solidFill>
              </a:rPr>
              <a:t> Blogujeme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cs-CZ" sz="23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US" sz="23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15" name="Picture 14" descr="logo_faceboo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764704"/>
            <a:ext cx="1872208" cy="703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Z podpalubí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1484784"/>
            <a:ext cx="1924050" cy="904876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/>
          <a:srcRect l="27460" t="12270" r="25000" b="3567"/>
          <a:stretch>
            <a:fillRect/>
          </a:stretch>
        </p:blipFill>
        <p:spPr bwMode="auto">
          <a:xfrm>
            <a:off x="3491880" y="1916832"/>
            <a:ext cx="1828800" cy="2590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2" descr="C:\Users\gkotoucova\AppData\Local\Microsoft\Windows\Temporary Internet Files\Content.Outlook\F0GPF9TW\1111_Shadowing_Programme_A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2780928"/>
            <a:ext cx="1941624" cy="27464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1110_Danova-soutez_A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39752" y="3893191"/>
            <a:ext cx="2097742" cy="29648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1916832"/>
            <a:ext cx="4392488" cy="2016224"/>
          </a:xfrm>
        </p:spPr>
        <p:txBody>
          <a:bodyPr>
            <a:normAutofit/>
          </a:bodyPr>
          <a:lstStyle/>
          <a:p>
            <a:r>
              <a:rPr lang="cs-CZ" sz="3600" dirty="0" smtClean="0"/>
              <a:t>Uplatnění Gen Y </a:t>
            </a:r>
            <a:br>
              <a:rPr lang="cs-CZ" sz="3600" dirty="0" smtClean="0"/>
            </a:br>
            <a:r>
              <a:rPr lang="cs-CZ" sz="3600" dirty="0" smtClean="0"/>
              <a:t>na trhu práce</a:t>
            </a:r>
            <a:endParaRPr lang="en-US" sz="3600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gray">
          <a:xfrm>
            <a:off x="128464" y="0"/>
            <a:ext cx="2735263" cy="1530350"/>
            <a:chOff x="68" y="0"/>
            <a:chExt cx="1723" cy="964"/>
          </a:xfrm>
        </p:grpSpPr>
        <p:sp>
          <p:nvSpPr>
            <p:cNvPr id="7" name="Freeform 8"/>
            <p:cNvSpPr>
              <a:spLocks noEditPoints="1"/>
            </p:cNvSpPr>
            <p:nvPr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>
                <a:latin typeface="+mn-lt"/>
                <a:ea typeface="+mn-ea"/>
                <a:cs typeface="+mn-cs"/>
              </a:rPr>
              <a:t>Demografický trend</a:t>
            </a:r>
            <a:endParaRPr lang="en-US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1124744"/>
            <a:ext cx="8890520" cy="5580856"/>
          </a:xfrm>
        </p:spPr>
        <p:txBody>
          <a:bodyPr>
            <a:noAutofit/>
          </a:bodyPr>
          <a:lstStyle/>
          <a:p>
            <a:pPr marL="0" indent="-144000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cs-CZ" sz="2000" dirty="0" smtClean="0"/>
              <a:t>Soutěž o absolventy na trhu práce poroste</a:t>
            </a:r>
            <a:endParaRPr lang="en-US" sz="20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323528" y="1700808"/>
            <a:ext cx="7764472" cy="4884931"/>
            <a:chOff x="395536" y="1928445"/>
            <a:chExt cx="7764472" cy="4884931"/>
          </a:xfrm>
        </p:grpSpPr>
        <p:pic>
          <p:nvPicPr>
            <p:cNvPr id="7" name="Picture 6" descr="graf_porodhist_1109939266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536" y="1928445"/>
              <a:ext cx="7344816" cy="4229608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6876256" y="4088685"/>
              <a:ext cx="0" cy="2160240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724128" y="6320933"/>
              <a:ext cx="1199431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cs-CZ" sz="1600" b="1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Current</a:t>
              </a:r>
              <a:r>
                <a:rPr lang="cs-CZ" sz="16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 AA1</a:t>
              </a:r>
            </a:p>
            <a:p>
              <a:r>
                <a:rPr lang="cs-CZ" sz="16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  (</a:t>
              </a:r>
              <a:r>
                <a:rPr lang="cs-CZ" sz="16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sym typeface="Symbol"/>
                </a:rPr>
                <a:t>1986/87)</a:t>
              </a:r>
              <a:endParaRPr lang="en-US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7020272" y="4077072"/>
              <a:ext cx="0" cy="21602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020272" y="6309320"/>
              <a:ext cx="1139736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cs-CZ" sz="1600" b="1" dirty="0" err="1" smtClean="0">
                  <a:solidFill>
                    <a:srgbClr val="FF0000"/>
                  </a:solidFill>
                </a:rPr>
                <a:t>Current</a:t>
              </a:r>
              <a:r>
                <a:rPr lang="cs-CZ" sz="1600" b="1" dirty="0" smtClean="0">
                  <a:solidFill>
                    <a:srgbClr val="FF0000"/>
                  </a:solidFill>
                </a:rPr>
                <a:t> KIP</a:t>
              </a:r>
            </a:p>
            <a:p>
              <a:r>
                <a:rPr lang="cs-CZ" sz="1600" b="1" dirty="0" smtClean="0">
                  <a:solidFill>
                    <a:srgbClr val="FF0000"/>
                  </a:solidFill>
                </a:rPr>
                <a:t>  (</a:t>
              </a:r>
              <a:r>
                <a:rPr lang="cs-CZ" sz="1600" b="1" dirty="0" smtClean="0">
                  <a:solidFill>
                    <a:srgbClr val="FF0000"/>
                  </a:solidFill>
                  <a:sym typeface="Symbol"/>
                </a:rPr>
                <a:t>1988/90)</a:t>
              </a:r>
              <a:endParaRPr lang="en-US" sz="1600" b="1" dirty="0" smtClean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0995" y="0"/>
            <a:ext cx="70330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0" name="TextBox 3"/>
          <p:cNvSpPr txBox="1">
            <a:spLocks noChangeArrowheads="1"/>
          </p:cNvSpPr>
          <p:nvPr/>
        </p:nvSpPr>
        <p:spPr bwMode="auto">
          <a:xfrm>
            <a:off x="133351" y="1441451"/>
            <a:ext cx="4254011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971550" algn="l"/>
                <a:tab pos="1257300" algn="l"/>
              </a:tabLst>
            </a:pPr>
            <a:r>
              <a:rPr lang="en-US" sz="2200">
                <a:solidFill>
                  <a:schemeClr val="bg1"/>
                </a:solidFill>
                <a:latin typeface="Univers 65 Bold" pitchFamily="2" charset="0"/>
              </a:rPr>
              <a:t>				DEMONSTRATING</a:t>
            </a:r>
            <a:br>
              <a:rPr lang="en-US" sz="2200">
                <a:solidFill>
                  <a:schemeClr val="bg1"/>
                </a:solidFill>
                <a:latin typeface="Univers 65 Bold" pitchFamily="2" charset="0"/>
              </a:rPr>
            </a:br>
            <a:r>
              <a:rPr lang="en-US" sz="2200">
                <a:solidFill>
                  <a:schemeClr val="bg1"/>
                </a:solidFill>
                <a:latin typeface="Univers 65 Bold" pitchFamily="2" charset="0"/>
              </a:rPr>
              <a:t>	LEADERSHIP IN THE</a:t>
            </a:r>
            <a:br>
              <a:rPr lang="en-US" sz="2200">
                <a:solidFill>
                  <a:schemeClr val="bg1"/>
                </a:solidFill>
                <a:latin typeface="Univers 65 Bold" pitchFamily="2" charset="0"/>
              </a:rPr>
            </a:br>
            <a:r>
              <a:rPr lang="en-US" sz="2200">
                <a:solidFill>
                  <a:schemeClr val="bg1"/>
                </a:solidFill>
                <a:latin typeface="Univers 65 Bold" pitchFamily="2" charset="0"/>
              </a:rPr>
              <a:t>CHANGING ENVIRONMENT</a:t>
            </a:r>
            <a:endParaRPr lang="en-US" sz="3000">
              <a:solidFill>
                <a:schemeClr val="bg1"/>
              </a:solidFill>
              <a:latin typeface="Univers 65 Bold" pitchFamily="2" charset="0"/>
            </a:endParaRPr>
          </a:p>
        </p:txBody>
      </p:sp>
      <p:sp>
        <p:nvSpPr>
          <p:cNvPr id="181251" name="TextBox 4"/>
          <p:cNvSpPr txBox="1">
            <a:spLocks noChangeArrowheads="1"/>
          </p:cNvSpPr>
          <p:nvPr/>
        </p:nvSpPr>
        <p:spPr bwMode="auto">
          <a:xfrm>
            <a:off x="2146789" y="2781300"/>
            <a:ext cx="1935773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71450" algn="l"/>
              </a:tabLst>
            </a:pPr>
            <a:r>
              <a:rPr lang="en-US" sz="1400">
                <a:solidFill>
                  <a:schemeClr val="bg1"/>
                </a:solidFill>
                <a:latin typeface="Univers 65 Bold" pitchFamily="2" charset="0"/>
              </a:rPr>
              <a:t>	How we’re seen:</a:t>
            </a:r>
          </a:p>
          <a:p>
            <a:pPr>
              <a:lnSpc>
                <a:spcPts val="1975"/>
              </a:lnSpc>
              <a:tabLst>
                <a:tab pos="171450" algn="l"/>
              </a:tabLst>
            </a:pPr>
            <a:r>
              <a:rPr lang="en-US" sz="1400">
                <a:solidFill>
                  <a:schemeClr val="bg1"/>
                </a:solidFill>
              </a:rPr>
              <a:t>	Expert</a:t>
            </a:r>
          </a:p>
          <a:p>
            <a:pPr>
              <a:lnSpc>
                <a:spcPts val="1975"/>
              </a:lnSpc>
              <a:tabLst>
                <a:tab pos="171450" algn="l"/>
              </a:tabLst>
            </a:pPr>
            <a:r>
              <a:rPr lang="en-US" sz="1400">
                <a:solidFill>
                  <a:schemeClr val="bg1"/>
                </a:solidFill>
              </a:rPr>
              <a:t>	Global</a:t>
            </a:r>
          </a:p>
          <a:p>
            <a:pPr>
              <a:lnSpc>
                <a:spcPts val="1975"/>
              </a:lnSpc>
              <a:tabLst>
                <a:tab pos="171450" algn="l"/>
              </a:tabLst>
            </a:pPr>
            <a:r>
              <a:rPr lang="en-US" sz="1400">
                <a:solidFill>
                  <a:schemeClr val="bg1"/>
                </a:solidFill>
              </a:rPr>
              <a:t>Forward-thinking</a:t>
            </a:r>
          </a:p>
          <a:p>
            <a:pPr>
              <a:lnSpc>
                <a:spcPts val="1975"/>
              </a:lnSpc>
              <a:tabLst>
                <a:tab pos="171450" algn="l"/>
              </a:tabLst>
            </a:pPr>
            <a:r>
              <a:rPr lang="en-US" sz="1400">
                <a:solidFill>
                  <a:schemeClr val="bg1"/>
                </a:solidFill>
              </a:rPr>
              <a:t>		Value-adding</a:t>
            </a:r>
          </a:p>
          <a:p>
            <a:pPr>
              <a:lnSpc>
                <a:spcPts val="1975"/>
              </a:lnSpc>
              <a:tabLst>
                <a:tab pos="171450" algn="l"/>
              </a:tabLst>
            </a:pPr>
            <a:r>
              <a:rPr lang="en-US" sz="1400">
                <a:solidFill>
                  <a:schemeClr val="bg1"/>
                </a:solidFill>
              </a:rPr>
              <a:t>	Passionate</a:t>
            </a:r>
          </a:p>
        </p:txBody>
      </p:sp>
      <p:pic>
        <p:nvPicPr>
          <p:cNvPr id="181252" name="Picture 35" descr="Blue Grad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 l="710"/>
          <a:stretch>
            <a:fillRect/>
          </a:stretch>
        </p:blipFill>
        <p:spPr bwMode="ltGray">
          <a:xfrm>
            <a:off x="0" y="-23813"/>
            <a:ext cx="6156176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79512" y="116632"/>
            <a:ext cx="6048672" cy="6453336"/>
          </a:xfrm>
          <a:prstGeom prst="rect">
            <a:avLst/>
          </a:prstGeom>
        </p:spPr>
        <p:txBody>
          <a:bodyPr/>
          <a:lstStyle/>
          <a:p>
            <a:pPr marL="180000" indent="-216000">
              <a:lnSpc>
                <a:spcPct val="150000"/>
              </a:lnSpc>
              <a:buClr>
                <a:schemeClr val="bg1"/>
              </a:buClr>
              <a:buSzPct val="120000"/>
              <a:defRPr/>
            </a:pPr>
            <a:r>
              <a:rPr lang="cs-CZ" sz="2800" b="1" dirty="0" smtClean="0">
                <a:solidFill>
                  <a:schemeClr val="bg1"/>
                </a:solidFill>
              </a:rPr>
              <a:t>Co hledají absolventi?</a:t>
            </a:r>
          </a:p>
          <a:p>
            <a:pPr marL="180000" indent="-216000">
              <a:lnSpc>
                <a:spcPct val="150000"/>
              </a:lnSpc>
              <a:buClr>
                <a:schemeClr val="bg1"/>
              </a:buClr>
              <a:buSzPct val="120000"/>
              <a:defRPr/>
            </a:pPr>
            <a:endParaRPr lang="cs-CZ" sz="1400" b="1" dirty="0" smtClean="0">
              <a:solidFill>
                <a:schemeClr val="bg1"/>
              </a:solidFill>
            </a:endParaRPr>
          </a:p>
          <a:p>
            <a:pPr indent="-216000">
              <a:lnSpc>
                <a:spcPct val="150000"/>
              </a:lnSpc>
              <a:buClr>
                <a:schemeClr val="bg1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bg1"/>
                </a:solidFill>
              </a:rPr>
              <a:t>Výzvu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</a:p>
          <a:p>
            <a:pPr lvl="1" indent="-216000">
              <a:lnSpc>
                <a:spcPct val="150000"/>
              </a:lnSpc>
              <a:buClr>
                <a:schemeClr val="bg1"/>
              </a:buClr>
              <a:buSzPct val="120000"/>
              <a:defRPr/>
            </a:pPr>
            <a:r>
              <a:rPr lang="cs-CZ" sz="2000" dirty="0" smtClean="0">
                <a:solidFill>
                  <a:schemeClr val="bg1"/>
                </a:solidFill>
              </a:rPr>
              <a:t>chtějí se učit, rychle kariérově růst, budovat</a:t>
            </a:r>
          </a:p>
          <a:p>
            <a:pPr lvl="1" indent="-216000">
              <a:lnSpc>
                <a:spcPct val="150000"/>
              </a:lnSpc>
              <a:buClr>
                <a:schemeClr val="bg1"/>
              </a:buClr>
              <a:buSzPct val="120000"/>
              <a:defRPr/>
            </a:pPr>
            <a:r>
              <a:rPr lang="cs-CZ" sz="2000" dirty="0" smtClean="0">
                <a:solidFill>
                  <a:schemeClr val="bg1"/>
                </a:solidFill>
              </a:rPr>
              <a:t>		globální kariéru</a:t>
            </a:r>
          </a:p>
          <a:p>
            <a:pPr indent="-216000">
              <a:lnSpc>
                <a:spcPct val="150000"/>
              </a:lnSpc>
              <a:buClr>
                <a:schemeClr val="bg1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bg1"/>
                </a:solidFill>
              </a:rPr>
              <a:t>Práci, která má hlubší smysl </a:t>
            </a:r>
          </a:p>
          <a:p>
            <a:pPr indent="-216000">
              <a:lnSpc>
                <a:spcPct val="150000"/>
              </a:lnSpc>
              <a:buClr>
                <a:schemeClr val="bg1"/>
              </a:buClr>
              <a:buSzPct val="120000"/>
              <a:defRPr/>
            </a:pPr>
            <a:r>
              <a:rPr lang="cs-CZ" sz="2400" dirty="0" smtClean="0">
                <a:solidFill>
                  <a:schemeClr val="bg1"/>
                </a:solidFill>
              </a:rPr>
              <a:t>    </a:t>
            </a:r>
            <a:r>
              <a:rPr lang="cs-CZ" sz="2000" dirty="0" smtClean="0">
                <a:solidFill>
                  <a:schemeClr val="bg1"/>
                </a:solidFill>
              </a:rPr>
              <a:t>zajímají se o kulturu firmy, vizi, misi                                    	a hodnoty firmy</a:t>
            </a:r>
          </a:p>
          <a:p>
            <a:pPr indent="-216000">
              <a:lnSpc>
                <a:spcPct val="150000"/>
              </a:lnSpc>
              <a:buClr>
                <a:schemeClr val="bg1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bg1"/>
                </a:solidFill>
              </a:rPr>
              <a:t>Přátelskou atmosféru</a:t>
            </a:r>
          </a:p>
          <a:p>
            <a:pPr indent="-216000">
              <a:lnSpc>
                <a:spcPct val="150000"/>
              </a:lnSpc>
              <a:buClr>
                <a:schemeClr val="bg1"/>
              </a:buClr>
              <a:buSzPct val="120000"/>
              <a:defRPr/>
            </a:pPr>
            <a:r>
              <a:rPr lang="cs-CZ" sz="2000" dirty="0" smtClean="0">
                <a:solidFill>
                  <a:schemeClr val="bg1"/>
                </a:solidFill>
              </a:rPr>
              <a:t>    chtějí se v práci bavit</a:t>
            </a:r>
          </a:p>
          <a:p>
            <a:pPr indent="-216000">
              <a:lnSpc>
                <a:spcPct val="150000"/>
              </a:lnSpc>
              <a:buClr>
                <a:schemeClr val="bg1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bg1"/>
                </a:solidFill>
              </a:rPr>
              <a:t>Dobré platové podmínky</a:t>
            </a:r>
          </a:p>
          <a:p>
            <a:pPr indent="-216000">
              <a:lnSpc>
                <a:spcPct val="150000"/>
              </a:lnSpc>
              <a:buClr>
                <a:schemeClr val="bg1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bg1"/>
                </a:solidFill>
              </a:rPr>
              <a:t>Špičkové technologie</a:t>
            </a:r>
          </a:p>
          <a:p>
            <a:pPr indent="-216000">
              <a:lnSpc>
                <a:spcPct val="150000"/>
              </a:lnSpc>
              <a:buClr>
                <a:schemeClr val="bg1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2400" b="1" dirty="0" err="1" smtClean="0">
                <a:solidFill>
                  <a:schemeClr val="bg1"/>
                </a:solidFill>
              </a:rPr>
              <a:t>Work</a:t>
            </a:r>
            <a:r>
              <a:rPr lang="cs-CZ" sz="2400" b="1" dirty="0" smtClean="0">
                <a:solidFill>
                  <a:schemeClr val="bg1"/>
                </a:solidFill>
              </a:rPr>
              <a:t>–</a:t>
            </a:r>
            <a:r>
              <a:rPr lang="cs-CZ" sz="2400" b="1" dirty="0" err="1" smtClean="0">
                <a:solidFill>
                  <a:schemeClr val="bg1"/>
                </a:solidFill>
              </a:rPr>
              <a:t>life</a:t>
            </a:r>
            <a:r>
              <a:rPr lang="cs-CZ" sz="2400" b="1" dirty="0" smtClean="0">
                <a:solidFill>
                  <a:schemeClr val="bg1"/>
                </a:solidFill>
              </a:rPr>
              <a:t> balance</a:t>
            </a:r>
          </a:p>
          <a:p>
            <a:pPr marL="457200" indent="-216000">
              <a:lnSpc>
                <a:spcPct val="150000"/>
              </a:lnSpc>
            </a:pPr>
            <a:endParaRPr lang="cs-CZ" sz="2400" dirty="0" smtClean="0">
              <a:solidFill>
                <a:schemeClr val="bg1"/>
              </a:solidFill>
            </a:endParaRPr>
          </a:p>
          <a:p>
            <a:pPr marL="457200" indent="-216000">
              <a:lnSpc>
                <a:spcPct val="150000"/>
              </a:lnSpc>
              <a:buFont typeface="+mj-lt"/>
              <a:buAutoNum type="arabicPeriod"/>
            </a:pPr>
            <a:endParaRPr lang="cs-CZ" sz="2000" dirty="0" smtClean="0">
              <a:solidFill>
                <a:schemeClr val="bg1"/>
              </a:solidFill>
            </a:endParaRPr>
          </a:p>
          <a:p>
            <a:pPr marL="180000" indent="-216000">
              <a:lnSpc>
                <a:spcPct val="150000"/>
              </a:lnSpc>
              <a:buClr>
                <a:schemeClr val="bg1"/>
              </a:buClr>
              <a:buSzPct val="120000"/>
              <a:defRPr/>
            </a:pPr>
            <a:endParaRPr lang="cs-CZ" sz="2800" b="1" dirty="0" smtClean="0">
              <a:solidFill>
                <a:schemeClr val="bg1"/>
              </a:solidFill>
            </a:endParaRPr>
          </a:p>
          <a:p>
            <a:pPr marL="180000" indent="-216000">
              <a:lnSpc>
                <a:spcPct val="150000"/>
              </a:lnSpc>
              <a:buClr>
                <a:schemeClr val="bg1"/>
              </a:buClr>
              <a:buSzPct val="120000"/>
              <a:defRPr/>
            </a:pPr>
            <a:endParaRPr lang="cs-CZ" sz="900" b="1" dirty="0" smtClean="0">
              <a:solidFill>
                <a:schemeClr val="bg1"/>
              </a:solidFill>
            </a:endParaRPr>
          </a:p>
          <a:p>
            <a:pPr marL="180000" indent="-216000">
              <a:lnSpc>
                <a:spcPct val="150000"/>
              </a:lnSpc>
              <a:buClr>
                <a:schemeClr val="bg1"/>
              </a:buClr>
              <a:buSzPct val="120000"/>
              <a:defRPr/>
            </a:pPr>
            <a:endParaRPr lang="cs-CZ" sz="200" b="1" dirty="0" smtClean="0">
              <a:solidFill>
                <a:schemeClr val="bg1"/>
              </a:solidFill>
            </a:endParaRPr>
          </a:p>
          <a:p>
            <a:pPr indent="-216000">
              <a:lnSpc>
                <a:spcPct val="150000"/>
              </a:lnSpc>
            </a:pPr>
            <a:endParaRPr lang="cs-CZ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285" y="116632"/>
            <a:ext cx="8158163" cy="563563"/>
          </a:xfrm>
        </p:spPr>
        <p:txBody>
          <a:bodyPr/>
          <a:lstStyle/>
          <a:p>
            <a:pPr>
              <a:defRPr/>
            </a:pPr>
            <a:r>
              <a:rPr lang="cs-CZ" sz="2800" dirty="0" smtClean="0"/>
              <a:t>Preference studentů Masarykovy univerzity</a:t>
            </a:r>
            <a:endParaRPr lang="en-US" sz="2800" dirty="0" smtClean="0"/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23528" y="836712"/>
            <a:ext cx="6408712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srgbClr val="00338D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b="1" dirty="0" smtClean="0">
                <a:solidFill>
                  <a:srgbClr val="00338D"/>
                </a:solidFill>
                <a:cs typeface="Arial" pitchFamily="34" charset="0"/>
              </a:rPr>
              <a:t>Průzkum </a:t>
            </a:r>
            <a:r>
              <a:rPr lang="en-US" b="1" dirty="0" smtClean="0">
                <a:solidFill>
                  <a:srgbClr val="00338D"/>
                </a:solidFill>
                <a:cs typeface="Arial" pitchFamily="34" charset="0"/>
              </a:rPr>
              <a:t>The Most Desired Company 2012</a:t>
            </a:r>
            <a:r>
              <a:rPr lang="cs-CZ" b="1" dirty="0" smtClean="0">
                <a:solidFill>
                  <a:srgbClr val="00338D"/>
                </a:solidFill>
                <a:cs typeface="Arial" pitchFamily="34" charset="0"/>
              </a:rPr>
              <a:t>:</a:t>
            </a:r>
            <a:endParaRPr lang="en-US" b="1" dirty="0" smtClean="0">
              <a:solidFill>
                <a:srgbClr val="00338D"/>
              </a:solidFill>
              <a:cs typeface="Arial" pitchFamily="34" charset="0"/>
            </a:endParaRPr>
          </a:p>
        </p:txBody>
      </p:sp>
      <p:graphicFrame>
        <p:nvGraphicFramePr>
          <p:cNvPr id="9" name="Content Placeholder 6"/>
          <p:cNvGraphicFramePr>
            <a:graphicFrameLocks noGrp="1"/>
          </p:cNvGraphicFramePr>
          <p:nvPr>
            <p:ph idx="1"/>
          </p:nvPr>
        </p:nvGraphicFramePr>
        <p:xfrm>
          <a:off x="395536" y="1734810"/>
          <a:ext cx="7931226" cy="435848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{74C1A8A3-306A-4EB7-A6B1-4F7E0EB9C5D6}</a:tableStyleId>
              </a:tblPr>
              <a:tblGrid>
                <a:gridCol w="3965613"/>
                <a:gridCol w="3965613"/>
              </a:tblGrid>
              <a:tr h="3518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Pořadí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39" marR="91439" marT="45713" marB="45713"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Společnost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39" marR="91439" marT="45713" marB="45713">
                    <a:solidFill>
                      <a:srgbClr val="990033"/>
                    </a:solidFill>
                  </a:tcPr>
                </a:tc>
              </a:tr>
              <a:tr h="2304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1.</a:t>
                      </a:r>
                      <a:endPara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20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Google</a:t>
                      </a:r>
                      <a:endParaRPr lang="cs-CZ" sz="20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3042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2.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39" marR="91439" marT="45713" marB="45713">
                    <a:solidFill>
                      <a:srgbClr val="4066A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2000" b="1" kern="1200" dirty="0" smtClean="0">
                          <a:solidFill>
                            <a:schemeClr val="bg1"/>
                          </a:solidFill>
                        </a:rPr>
                        <a:t>KPMG</a:t>
                      </a:r>
                      <a:endParaRPr lang="cs-CZ" sz="2000" b="1" kern="120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4066AA"/>
                    </a:solidFill>
                  </a:tcPr>
                </a:tc>
              </a:tr>
              <a:tr h="2304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3.</a:t>
                      </a:r>
                      <a:endPara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20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PricewaterhouseCoopers</a:t>
                      </a:r>
                      <a:endParaRPr lang="cs-CZ" sz="20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304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4.</a:t>
                      </a:r>
                      <a:endPara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20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Ernst &amp; </a:t>
                      </a:r>
                      <a:r>
                        <a:rPr lang="cs-CZ" sz="20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Young</a:t>
                      </a:r>
                      <a:endParaRPr lang="cs-CZ" sz="20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30428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5.</a:t>
                      </a:r>
                      <a:endPara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20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IBM</a:t>
                      </a:r>
                      <a:endParaRPr lang="cs-CZ" sz="20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30428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6. - 7.</a:t>
                      </a:r>
                      <a:endPara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20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ČSOB</a:t>
                      </a:r>
                      <a:endParaRPr lang="cs-CZ" sz="20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30428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6. - 7.</a:t>
                      </a:r>
                      <a:endPara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20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L´</a:t>
                      </a:r>
                      <a:r>
                        <a:rPr lang="cs-CZ" sz="20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Oréal</a:t>
                      </a:r>
                      <a:r>
                        <a:rPr lang="cs-CZ" sz="20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ČR</a:t>
                      </a:r>
                      <a:endParaRPr lang="cs-CZ" sz="20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304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8.</a:t>
                      </a:r>
                      <a:r>
                        <a:rPr lang="cs-CZ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-</a:t>
                      </a:r>
                      <a:r>
                        <a:rPr lang="cs-CZ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9. </a:t>
                      </a:r>
                      <a:endPara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20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ČEZ</a:t>
                      </a:r>
                      <a:endParaRPr lang="cs-CZ" sz="20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304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8.</a:t>
                      </a:r>
                      <a:r>
                        <a:rPr lang="cs-CZ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-</a:t>
                      </a:r>
                      <a:r>
                        <a:rPr lang="cs-CZ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9. </a:t>
                      </a:r>
                      <a:endPara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20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Coca - Cola</a:t>
                      </a:r>
                      <a:endParaRPr lang="cs-CZ" sz="20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30428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10.</a:t>
                      </a:r>
                      <a:endPara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20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Škoda Auto</a:t>
                      </a:r>
                      <a:endParaRPr lang="cs-CZ" sz="20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98403436,8629B40FAD8E997BBA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-1"/>
            <a:ext cx="5148064" cy="6877185"/>
          </a:xfrm>
          <a:prstGeom prst="rect">
            <a:avLst/>
          </a:prstGeom>
        </p:spPr>
      </p:pic>
      <p:sp>
        <p:nvSpPr>
          <p:cNvPr id="181250" name="TextBox 3"/>
          <p:cNvSpPr txBox="1">
            <a:spLocks noChangeArrowheads="1"/>
          </p:cNvSpPr>
          <p:nvPr/>
        </p:nvSpPr>
        <p:spPr bwMode="auto">
          <a:xfrm>
            <a:off x="133351" y="1441451"/>
            <a:ext cx="4254011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971550" algn="l"/>
                <a:tab pos="1257300" algn="l"/>
              </a:tabLst>
            </a:pPr>
            <a:r>
              <a:rPr lang="en-US" sz="2200">
                <a:solidFill>
                  <a:schemeClr val="bg1"/>
                </a:solidFill>
                <a:latin typeface="Univers 65 Bold" pitchFamily="2" charset="0"/>
              </a:rPr>
              <a:t>				DEMONSTRATING</a:t>
            </a:r>
            <a:br>
              <a:rPr lang="en-US" sz="2200">
                <a:solidFill>
                  <a:schemeClr val="bg1"/>
                </a:solidFill>
                <a:latin typeface="Univers 65 Bold" pitchFamily="2" charset="0"/>
              </a:rPr>
            </a:br>
            <a:r>
              <a:rPr lang="en-US" sz="2200">
                <a:solidFill>
                  <a:schemeClr val="bg1"/>
                </a:solidFill>
                <a:latin typeface="Univers 65 Bold" pitchFamily="2" charset="0"/>
              </a:rPr>
              <a:t>	LEADERSHIP IN THE</a:t>
            </a:r>
            <a:br>
              <a:rPr lang="en-US" sz="2200">
                <a:solidFill>
                  <a:schemeClr val="bg1"/>
                </a:solidFill>
                <a:latin typeface="Univers 65 Bold" pitchFamily="2" charset="0"/>
              </a:rPr>
            </a:br>
            <a:r>
              <a:rPr lang="en-US" sz="2200">
                <a:solidFill>
                  <a:schemeClr val="bg1"/>
                </a:solidFill>
                <a:latin typeface="Univers 65 Bold" pitchFamily="2" charset="0"/>
              </a:rPr>
              <a:t>CHANGING ENVIRONMENT</a:t>
            </a:r>
            <a:endParaRPr lang="en-US" sz="3000">
              <a:solidFill>
                <a:schemeClr val="bg1"/>
              </a:solidFill>
              <a:latin typeface="Univers 65 Bold" pitchFamily="2" charset="0"/>
            </a:endParaRPr>
          </a:p>
        </p:txBody>
      </p:sp>
      <p:sp>
        <p:nvSpPr>
          <p:cNvPr id="181251" name="TextBox 4"/>
          <p:cNvSpPr txBox="1">
            <a:spLocks noChangeArrowheads="1"/>
          </p:cNvSpPr>
          <p:nvPr/>
        </p:nvSpPr>
        <p:spPr bwMode="auto">
          <a:xfrm>
            <a:off x="2146789" y="2781300"/>
            <a:ext cx="1935773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71450" algn="l"/>
              </a:tabLst>
            </a:pPr>
            <a:r>
              <a:rPr lang="en-US" sz="1400">
                <a:solidFill>
                  <a:schemeClr val="bg1"/>
                </a:solidFill>
                <a:latin typeface="Univers 65 Bold" pitchFamily="2" charset="0"/>
              </a:rPr>
              <a:t>	How we’re seen:</a:t>
            </a:r>
          </a:p>
          <a:p>
            <a:pPr>
              <a:lnSpc>
                <a:spcPts val="1975"/>
              </a:lnSpc>
              <a:tabLst>
                <a:tab pos="171450" algn="l"/>
              </a:tabLst>
            </a:pPr>
            <a:r>
              <a:rPr lang="en-US" sz="1400">
                <a:solidFill>
                  <a:schemeClr val="bg1"/>
                </a:solidFill>
              </a:rPr>
              <a:t>	Expert</a:t>
            </a:r>
          </a:p>
          <a:p>
            <a:pPr>
              <a:lnSpc>
                <a:spcPts val="1975"/>
              </a:lnSpc>
              <a:tabLst>
                <a:tab pos="171450" algn="l"/>
              </a:tabLst>
            </a:pPr>
            <a:r>
              <a:rPr lang="en-US" sz="1400">
                <a:solidFill>
                  <a:schemeClr val="bg1"/>
                </a:solidFill>
              </a:rPr>
              <a:t>	Global</a:t>
            </a:r>
          </a:p>
          <a:p>
            <a:pPr>
              <a:lnSpc>
                <a:spcPts val="1975"/>
              </a:lnSpc>
              <a:tabLst>
                <a:tab pos="171450" algn="l"/>
              </a:tabLst>
            </a:pPr>
            <a:r>
              <a:rPr lang="en-US" sz="1400">
                <a:solidFill>
                  <a:schemeClr val="bg1"/>
                </a:solidFill>
              </a:rPr>
              <a:t>Forward-thinking</a:t>
            </a:r>
          </a:p>
          <a:p>
            <a:pPr>
              <a:lnSpc>
                <a:spcPts val="1975"/>
              </a:lnSpc>
              <a:tabLst>
                <a:tab pos="171450" algn="l"/>
              </a:tabLst>
            </a:pPr>
            <a:r>
              <a:rPr lang="en-US" sz="1400">
                <a:solidFill>
                  <a:schemeClr val="bg1"/>
                </a:solidFill>
              </a:rPr>
              <a:t>		Value-adding</a:t>
            </a:r>
          </a:p>
          <a:p>
            <a:pPr>
              <a:lnSpc>
                <a:spcPts val="1975"/>
              </a:lnSpc>
              <a:tabLst>
                <a:tab pos="171450" algn="l"/>
              </a:tabLst>
            </a:pPr>
            <a:r>
              <a:rPr lang="en-US" sz="1400">
                <a:solidFill>
                  <a:schemeClr val="bg1"/>
                </a:solidFill>
              </a:rPr>
              <a:t>	Passionate</a:t>
            </a:r>
          </a:p>
        </p:txBody>
      </p:sp>
      <p:pic>
        <p:nvPicPr>
          <p:cNvPr id="181252" name="Picture 35" descr="Blue Grad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 l="710"/>
          <a:stretch>
            <a:fillRect/>
          </a:stretch>
        </p:blipFill>
        <p:spPr bwMode="ltGray">
          <a:xfrm>
            <a:off x="0" y="-23813"/>
            <a:ext cx="6156176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79512" y="116632"/>
            <a:ext cx="6048672" cy="6453336"/>
          </a:xfrm>
          <a:prstGeom prst="rect">
            <a:avLst/>
          </a:prstGeom>
        </p:spPr>
        <p:txBody>
          <a:bodyPr/>
          <a:lstStyle/>
          <a:p>
            <a:pPr marL="180000" indent="-216000">
              <a:lnSpc>
                <a:spcPct val="150000"/>
              </a:lnSpc>
              <a:buClr>
                <a:schemeClr val="bg1"/>
              </a:buClr>
              <a:buSzPct val="120000"/>
              <a:defRPr/>
            </a:pPr>
            <a:r>
              <a:rPr lang="cs-CZ" sz="2800" b="1" dirty="0" smtClean="0">
                <a:solidFill>
                  <a:schemeClr val="bg1"/>
                </a:solidFill>
              </a:rPr>
              <a:t>Co hledají zaměstnavatelé?</a:t>
            </a:r>
          </a:p>
          <a:p>
            <a:pPr marL="180000" indent="-216000">
              <a:lnSpc>
                <a:spcPct val="150000"/>
              </a:lnSpc>
              <a:buClr>
                <a:schemeClr val="bg1"/>
              </a:buClr>
              <a:buSzPct val="120000"/>
              <a:defRPr/>
            </a:pPr>
            <a:endParaRPr lang="cs-CZ" sz="1400" b="1" dirty="0" smtClean="0">
              <a:solidFill>
                <a:schemeClr val="bg1"/>
              </a:solidFill>
            </a:endParaRPr>
          </a:p>
          <a:p>
            <a:pPr indent="-216000">
              <a:lnSpc>
                <a:spcPct val="150000"/>
              </a:lnSpc>
              <a:buClr>
                <a:schemeClr val="bg1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bg1"/>
                </a:solidFill>
              </a:rPr>
              <a:t>Angažovanost</a:t>
            </a:r>
          </a:p>
          <a:p>
            <a:pPr indent="-216000">
              <a:lnSpc>
                <a:spcPct val="150000"/>
              </a:lnSpc>
              <a:buClr>
                <a:schemeClr val="bg1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bg1"/>
                </a:solidFill>
              </a:rPr>
              <a:t>Vnitřní motivaci</a:t>
            </a:r>
            <a:endParaRPr lang="cs-CZ" sz="2400" dirty="0" smtClean="0">
              <a:solidFill>
                <a:schemeClr val="bg1"/>
              </a:solidFill>
            </a:endParaRPr>
          </a:p>
          <a:p>
            <a:pPr indent="-216000">
              <a:lnSpc>
                <a:spcPct val="150000"/>
              </a:lnSpc>
              <a:buClr>
                <a:schemeClr val="bg1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bg1"/>
                </a:solidFill>
              </a:rPr>
              <a:t>Flexibilitu</a:t>
            </a:r>
          </a:p>
          <a:p>
            <a:pPr lvl="1" indent="-216000">
              <a:lnSpc>
                <a:spcPct val="150000"/>
              </a:lnSpc>
              <a:buClr>
                <a:schemeClr val="bg1"/>
              </a:buClr>
              <a:buSzPct val="120000"/>
              <a:buFont typeface="Arial" pitchFamily="34" charset="0"/>
              <a:buChar char="−"/>
              <a:defRPr/>
            </a:pPr>
            <a:r>
              <a:rPr lang="cs-CZ" sz="2000" dirty="0" smtClean="0">
                <a:solidFill>
                  <a:schemeClr val="bg1"/>
                </a:solidFill>
              </a:rPr>
              <a:t>Ochotu se učit a růst</a:t>
            </a:r>
          </a:p>
          <a:p>
            <a:pPr lvl="1" indent="-216000">
              <a:lnSpc>
                <a:spcPct val="150000"/>
              </a:lnSpc>
              <a:buClr>
                <a:schemeClr val="bg1"/>
              </a:buClr>
              <a:buSzPct val="120000"/>
              <a:buFont typeface="Arial" pitchFamily="34" charset="0"/>
              <a:buChar char="−"/>
              <a:defRPr/>
            </a:pPr>
            <a:r>
              <a:rPr lang="cs-CZ" sz="2000" dirty="0" smtClean="0">
                <a:solidFill>
                  <a:schemeClr val="bg1"/>
                </a:solidFill>
              </a:rPr>
              <a:t>Přizpůsobení se změnám</a:t>
            </a:r>
          </a:p>
          <a:p>
            <a:pPr lvl="1" indent="-216000">
              <a:lnSpc>
                <a:spcPct val="150000"/>
              </a:lnSpc>
              <a:buClr>
                <a:schemeClr val="bg1"/>
              </a:buClr>
              <a:buSzPct val="120000"/>
              <a:buFont typeface="Arial" pitchFamily="34" charset="0"/>
              <a:buChar char="−"/>
              <a:defRPr/>
            </a:pPr>
            <a:r>
              <a:rPr lang="cs-CZ" sz="2000" dirty="0" smtClean="0">
                <a:solidFill>
                  <a:schemeClr val="bg1"/>
                </a:solidFill>
              </a:rPr>
              <a:t>Ochotu pracovat přesčas</a:t>
            </a:r>
          </a:p>
          <a:p>
            <a:pPr indent="-216000">
              <a:lnSpc>
                <a:spcPct val="150000"/>
              </a:lnSpc>
              <a:buClr>
                <a:schemeClr val="bg1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bg1"/>
                </a:solidFill>
              </a:rPr>
              <a:t>Týmové naladění</a:t>
            </a:r>
          </a:p>
          <a:p>
            <a:pPr indent="-216000">
              <a:lnSpc>
                <a:spcPct val="150000"/>
              </a:lnSpc>
              <a:buClr>
                <a:schemeClr val="bg1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bg1"/>
                </a:solidFill>
              </a:rPr>
              <a:t>Schopnost zvládat více úkolů</a:t>
            </a:r>
          </a:p>
          <a:p>
            <a:pPr indent="-216000">
              <a:lnSpc>
                <a:spcPct val="150000"/>
              </a:lnSpc>
              <a:buClr>
                <a:schemeClr val="bg1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bg1"/>
                </a:solidFill>
              </a:rPr>
              <a:t>Samostatnost</a:t>
            </a:r>
          </a:p>
          <a:p>
            <a:pPr indent="-216000">
              <a:lnSpc>
                <a:spcPct val="150000"/>
              </a:lnSpc>
              <a:buClr>
                <a:schemeClr val="bg1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bg1"/>
                </a:solidFill>
              </a:rPr>
              <a:t>Jazykové vybavení</a:t>
            </a:r>
          </a:p>
          <a:p>
            <a:pPr marL="457200" indent="-216000">
              <a:lnSpc>
                <a:spcPct val="150000"/>
              </a:lnSpc>
            </a:pPr>
            <a:endParaRPr lang="cs-CZ" sz="2400" dirty="0" smtClean="0">
              <a:solidFill>
                <a:schemeClr val="bg1"/>
              </a:solidFill>
            </a:endParaRPr>
          </a:p>
          <a:p>
            <a:pPr marL="457200" indent="-216000">
              <a:lnSpc>
                <a:spcPct val="150000"/>
              </a:lnSpc>
              <a:buFont typeface="+mj-lt"/>
              <a:buAutoNum type="arabicPeriod"/>
            </a:pPr>
            <a:endParaRPr lang="cs-CZ" sz="2000" dirty="0" smtClean="0">
              <a:solidFill>
                <a:schemeClr val="bg1"/>
              </a:solidFill>
            </a:endParaRPr>
          </a:p>
          <a:p>
            <a:pPr marL="180000" indent="-216000">
              <a:lnSpc>
                <a:spcPct val="150000"/>
              </a:lnSpc>
              <a:buClr>
                <a:schemeClr val="bg1"/>
              </a:buClr>
              <a:buSzPct val="120000"/>
              <a:defRPr/>
            </a:pPr>
            <a:endParaRPr lang="cs-CZ" sz="2800" b="1" dirty="0" smtClean="0">
              <a:solidFill>
                <a:schemeClr val="bg1"/>
              </a:solidFill>
            </a:endParaRPr>
          </a:p>
          <a:p>
            <a:pPr marL="180000" indent="-216000">
              <a:lnSpc>
                <a:spcPct val="150000"/>
              </a:lnSpc>
              <a:buClr>
                <a:schemeClr val="bg1"/>
              </a:buClr>
              <a:buSzPct val="120000"/>
              <a:defRPr/>
            </a:pPr>
            <a:endParaRPr lang="cs-CZ" sz="900" b="1" dirty="0" smtClean="0">
              <a:solidFill>
                <a:schemeClr val="bg1"/>
              </a:solidFill>
            </a:endParaRPr>
          </a:p>
          <a:p>
            <a:pPr marL="180000" indent="-216000">
              <a:lnSpc>
                <a:spcPct val="150000"/>
              </a:lnSpc>
              <a:buClr>
                <a:schemeClr val="bg1"/>
              </a:buClr>
              <a:buSzPct val="120000"/>
              <a:defRPr/>
            </a:pPr>
            <a:endParaRPr lang="cs-CZ" sz="200" b="1" dirty="0" smtClean="0">
              <a:solidFill>
                <a:schemeClr val="bg1"/>
              </a:solidFill>
            </a:endParaRPr>
          </a:p>
          <a:p>
            <a:pPr indent="-216000">
              <a:lnSpc>
                <a:spcPct val="150000"/>
              </a:lnSpc>
            </a:pPr>
            <a:endParaRPr lang="cs-CZ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1556792"/>
            <a:ext cx="2880816" cy="194389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Program přednášky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2853556"/>
            <a:ext cx="3456384" cy="10795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/>
              <a:t>HR Business </a:t>
            </a:r>
            <a:r>
              <a:rPr lang="cs-CZ" sz="2000" dirty="0" err="1" smtClean="0"/>
              <a:t>partnering</a:t>
            </a:r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/>
              <a:t>Nové možnosti HR díky </a:t>
            </a:r>
            <a:r>
              <a:rPr lang="cs-CZ" sz="2000" dirty="0" smtClean="0"/>
              <a:t>technologiím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/>
              <a:t>HR </a:t>
            </a:r>
            <a:r>
              <a:rPr lang="cs-CZ" sz="2000" dirty="0" smtClean="0"/>
              <a:t>a </a:t>
            </a:r>
            <a:r>
              <a:rPr lang="cs-CZ" sz="2000" dirty="0"/>
              <a:t>sociální </a:t>
            </a:r>
            <a:r>
              <a:rPr lang="cs-CZ" sz="2000" dirty="0" smtClean="0"/>
              <a:t>média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/>
              <a:t>Uplatnění Gen </a:t>
            </a:r>
            <a:r>
              <a:rPr lang="cs-CZ" sz="2000" dirty="0" smtClean="0"/>
              <a:t>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Prostor pro otázky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707904" y="3573016"/>
            <a:ext cx="5256584" cy="2664296"/>
            <a:chOff x="2934" y="2160"/>
            <a:chExt cx="3096" cy="1552"/>
          </a:xfrm>
          <a:noFill/>
        </p:grpSpPr>
        <p:graphicFrame>
          <p:nvGraphicFramePr>
            <p:cNvPr id="5" name="Object 5"/>
            <p:cNvGraphicFramePr>
              <a:graphicFrameLocks/>
            </p:cNvGraphicFramePr>
            <p:nvPr/>
          </p:nvGraphicFramePr>
          <p:xfrm>
            <a:off x="2934" y="2160"/>
            <a:ext cx="2616" cy="1552"/>
          </p:xfrm>
          <a:graphic>
            <a:graphicData uri="http://schemas.openxmlformats.org/presentationml/2006/ole">
              <p:oleObj spid="_x0000_s80898" name="ClipArt" r:id="rId3" imgW="2261880" imgH="1369800" progId="">
                <p:embed/>
              </p:oleObj>
            </a:graphicData>
          </a:graphic>
        </p:graphicFrame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887" y="2383"/>
              <a:ext cx="1760" cy="21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buSzPct val="100000"/>
                <a:buFontTx/>
                <a:buChar char="•"/>
              </a:pPr>
              <a:r>
                <a:rPr lang="cs-CZ" b="1" dirty="0">
                  <a:solidFill>
                    <a:schemeClr val="accent4"/>
                  </a:solidFill>
                </a:rPr>
                <a:t> </a:t>
              </a:r>
              <a:r>
                <a:rPr lang="en-US" b="1" dirty="0">
                  <a:solidFill>
                    <a:schemeClr val="accent4"/>
                  </a:solidFill>
                </a:rPr>
                <a:t>Liberec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766" y="2704"/>
              <a:ext cx="727" cy="21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buSzPct val="100000"/>
                <a:buFontTx/>
                <a:buChar char="•"/>
              </a:pPr>
              <a:r>
                <a:rPr lang="cs-CZ" b="1" dirty="0">
                  <a:solidFill>
                    <a:schemeClr val="accent4"/>
                  </a:solidFill>
                </a:rPr>
                <a:t> </a:t>
              </a:r>
              <a:r>
                <a:rPr lang="en-US" b="1" dirty="0">
                  <a:solidFill>
                    <a:schemeClr val="accent4"/>
                  </a:solidFill>
                </a:rPr>
                <a:t>Praha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628" y="3203"/>
              <a:ext cx="1438" cy="21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4">
                    <a:lumMod val="50000"/>
                  </a:schemeClr>
                </a:buClr>
                <a:buSzPct val="100000"/>
                <a:buFontTx/>
                <a:buChar char="•"/>
              </a:pPr>
              <a:r>
                <a:rPr lang="cs-CZ" b="1" dirty="0">
                  <a:solidFill>
                    <a:schemeClr val="bg1"/>
                  </a:solidFill>
                </a:rPr>
                <a:t> </a:t>
              </a:r>
              <a:r>
                <a:rPr lang="cs-CZ" b="1" dirty="0" smtClean="0">
                  <a:solidFill>
                    <a:schemeClr val="accent4"/>
                  </a:solidFill>
                </a:rPr>
                <a:t>České</a:t>
              </a:r>
              <a:r>
                <a:rPr lang="cs-CZ" b="1" dirty="0" smtClean="0">
                  <a:solidFill>
                    <a:schemeClr val="bg1"/>
                  </a:solidFill>
                </a:rPr>
                <a:t> </a:t>
              </a:r>
              <a:r>
                <a:rPr lang="cs-CZ" b="1" dirty="0" smtClean="0">
                  <a:solidFill>
                    <a:schemeClr val="accent4"/>
                  </a:solidFill>
                </a:rPr>
                <a:t>Budějovice</a:t>
              </a:r>
              <a:endParaRPr lang="cs-CZ" b="1" dirty="0">
                <a:solidFill>
                  <a:schemeClr val="accent4"/>
                </a:solidFill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793" y="3371"/>
              <a:ext cx="726" cy="21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2060"/>
                </a:buClr>
                <a:buSzPct val="100000"/>
                <a:buFontTx/>
                <a:buChar char="•"/>
              </a:pPr>
              <a:r>
                <a:rPr lang="cs-CZ" b="1" dirty="0">
                  <a:solidFill>
                    <a:schemeClr val="bg1"/>
                  </a:solidFill>
                </a:rPr>
                <a:t> </a:t>
              </a:r>
              <a:r>
                <a:rPr lang="cs-CZ" b="1" dirty="0">
                  <a:solidFill>
                    <a:schemeClr val="accent4"/>
                  </a:solidFill>
                </a:rPr>
                <a:t>Brno</a:t>
              </a:r>
              <a:endParaRPr lang="en-US" b="1" dirty="0">
                <a:solidFill>
                  <a:schemeClr val="accent4"/>
                </a:solidFill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262" y="2846"/>
              <a:ext cx="768" cy="21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2060"/>
                </a:buClr>
                <a:buSzPct val="100000"/>
                <a:buFontTx/>
                <a:buChar char="•"/>
              </a:pPr>
              <a:r>
                <a:rPr lang="cs-CZ" b="1" dirty="0">
                  <a:solidFill>
                    <a:schemeClr val="bg1"/>
                  </a:solidFill>
                </a:rPr>
                <a:t> </a:t>
              </a:r>
              <a:r>
                <a:rPr lang="cs-CZ" b="1" dirty="0" smtClean="0">
                  <a:solidFill>
                    <a:schemeClr val="bg1"/>
                  </a:solidFill>
                </a:rPr>
                <a:t>   </a:t>
              </a:r>
              <a:endParaRPr lang="en-US" b="1" dirty="0"/>
            </a:p>
          </p:txBody>
        </p:sp>
      </p:grpSp>
      <p:pic>
        <p:nvPicPr>
          <p:cNvPr id="11" name="Picture 10" descr="prague_offi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429000"/>
            <a:ext cx="720080" cy="117165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Picture 13" descr="nova-budejovi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5157192"/>
            <a:ext cx="1368152" cy="9363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3" name="Picture 12" descr="nova-brn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05583" y="5838644"/>
            <a:ext cx="1210194" cy="8074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4" name="Picture 13" descr="nova-ostrav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4941168"/>
            <a:ext cx="722435" cy="108280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3501008"/>
            <a:ext cx="800404" cy="75827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835885" y="4725144"/>
            <a:ext cx="9764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b="1" dirty="0" smtClean="0">
                <a:solidFill>
                  <a:schemeClr val="accent4"/>
                </a:solidFill>
              </a:rPr>
              <a:t>Ostrava</a:t>
            </a:r>
            <a:endParaRPr lang="en-US" b="1" dirty="0" smtClean="0">
              <a:solidFill>
                <a:schemeClr val="accent4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27984" y="1052736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defTabSz="762000">
              <a:spcBef>
                <a:spcPct val="50000"/>
              </a:spcBef>
              <a:tabLst>
                <a:tab pos="2921000" algn="r"/>
              </a:tabLst>
              <a:defRPr/>
            </a:pPr>
            <a:r>
              <a:rPr lang="cs-CZ" sz="2800" b="1" kern="0" dirty="0" smtClean="0">
                <a:solidFill>
                  <a:schemeClr val="accent4"/>
                </a:solidFill>
              </a:rPr>
              <a:t>KPMG Česká republika</a:t>
            </a:r>
          </a:p>
          <a:p>
            <a:pPr lvl="1" indent="228600" defTabSz="762000">
              <a:spcBef>
                <a:spcPct val="50000"/>
              </a:spcBef>
              <a:buClr>
                <a:schemeClr val="accent4"/>
              </a:buClr>
              <a:buFont typeface="Arial" pitchFamily="34" charset="0"/>
              <a:buChar char="−"/>
              <a:tabLst>
                <a:tab pos="2921000" algn="r"/>
              </a:tabLst>
              <a:defRPr/>
            </a:pPr>
            <a:r>
              <a:rPr lang="cs-CZ" sz="2000" kern="0" dirty="0" smtClean="0">
                <a:solidFill>
                  <a:schemeClr val="accent4"/>
                </a:solidFill>
              </a:rPr>
              <a:t>Založena roku 1990</a:t>
            </a:r>
          </a:p>
          <a:p>
            <a:pPr lvl="1" indent="228600" defTabSz="762000">
              <a:spcBef>
                <a:spcPct val="50000"/>
              </a:spcBef>
              <a:buClr>
                <a:schemeClr val="accent4"/>
              </a:buClr>
              <a:buFont typeface="Arial" pitchFamily="34" charset="0"/>
              <a:buChar char="−"/>
              <a:tabLst>
                <a:tab pos="2921000" algn="r"/>
              </a:tabLst>
              <a:defRPr/>
            </a:pPr>
            <a:r>
              <a:rPr lang="cs-CZ" sz="2000" kern="0" dirty="0" smtClean="0">
                <a:solidFill>
                  <a:schemeClr val="accent4"/>
                </a:solidFill>
              </a:rPr>
              <a:t>760</a:t>
            </a:r>
            <a:r>
              <a:rPr lang="en-US" sz="2000" kern="0" dirty="0" smtClean="0">
                <a:solidFill>
                  <a:schemeClr val="accent4"/>
                </a:solidFill>
              </a:rPr>
              <a:t> </a:t>
            </a:r>
            <a:r>
              <a:rPr lang="cs-CZ" sz="2000" kern="0" dirty="0" smtClean="0">
                <a:solidFill>
                  <a:schemeClr val="accent4"/>
                </a:solidFill>
              </a:rPr>
              <a:t>zaměstnanců</a:t>
            </a:r>
          </a:p>
          <a:p>
            <a:pPr lvl="1" indent="228600" defTabSz="762000">
              <a:spcBef>
                <a:spcPct val="50000"/>
              </a:spcBef>
              <a:buClr>
                <a:schemeClr val="accent4"/>
              </a:buClr>
              <a:buFont typeface="Arial" pitchFamily="34" charset="0"/>
              <a:buChar char="−"/>
              <a:tabLst>
                <a:tab pos="2921000" algn="r"/>
              </a:tabLst>
              <a:defRPr/>
            </a:pPr>
            <a:r>
              <a:rPr lang="cs-CZ" sz="2000" kern="0" dirty="0" smtClean="0">
                <a:solidFill>
                  <a:schemeClr val="accent4"/>
                </a:solidFill>
              </a:rPr>
              <a:t>29 partnerů</a:t>
            </a:r>
            <a:endParaRPr lang="cs-CZ" sz="2400" kern="0" dirty="0" smtClean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827584" y="5085184"/>
            <a:ext cx="2088232" cy="648072"/>
          </a:xfrm>
          <a:prstGeom prst="horizontalScroll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KPMG Case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5"/>
            <a:ext cx="8712968" cy="5040559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Soutěž v řešení případových studií </a:t>
            </a:r>
          </a:p>
          <a:p>
            <a:r>
              <a:rPr lang="cs-CZ" sz="2000" dirty="0" smtClean="0"/>
              <a:t>čtyřčlenných týmů</a:t>
            </a:r>
          </a:p>
          <a:p>
            <a:endParaRPr lang="cs-CZ" sz="2000" dirty="0" smtClean="0"/>
          </a:p>
          <a:p>
            <a:r>
              <a:rPr lang="cs-CZ" sz="2000" dirty="0" smtClean="0"/>
              <a:t>Registrace do lokálního kola</a:t>
            </a:r>
          </a:p>
          <a:p>
            <a:r>
              <a:rPr lang="cs-CZ" sz="2000" dirty="0" smtClean="0"/>
              <a:t>Do: 31. 1. 2013</a:t>
            </a:r>
          </a:p>
          <a:p>
            <a:endParaRPr lang="cs-CZ" sz="2000" dirty="0" smtClean="0"/>
          </a:p>
          <a:p>
            <a:r>
              <a:rPr lang="cs-CZ" sz="2000" dirty="0" smtClean="0"/>
              <a:t>Mezinárodní kolo proběhne v MADRIDU</a:t>
            </a:r>
          </a:p>
          <a:p>
            <a:r>
              <a:rPr lang="cs-CZ" sz="2000" dirty="0" smtClean="0"/>
              <a:t>Kdy: 2.-5. duben 2013</a:t>
            </a:r>
          </a:p>
          <a:p>
            <a:endParaRPr lang="cs-CZ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0000"/>
                </a:solidFill>
              </a:rPr>
              <a:t>	    </a:t>
            </a:r>
            <a:r>
              <a:rPr lang="cs-CZ" sz="2000" dirty="0" smtClean="0">
                <a:solidFill>
                  <a:schemeClr val="bg1"/>
                </a:solidFill>
              </a:rPr>
              <a:t>MADRID!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92080" y="1052736"/>
            <a:ext cx="3503472" cy="5048140"/>
          </a:xfrm>
          <a:prstGeom prst="round2DiagRect">
            <a:avLst>
              <a:gd name="adj1" fmla="val 16667"/>
              <a:gd name="adj2" fmla="val 541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Shadowing</a:t>
            </a:r>
            <a:endParaRPr lang="en-US" dirty="0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4320480" cy="496855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Stínování v daňovém poradenství</a:t>
            </a:r>
          </a:p>
          <a:p>
            <a:endParaRPr lang="cs-CZ" sz="2000" dirty="0" smtClean="0"/>
          </a:p>
          <a:p>
            <a:pPr>
              <a:buFont typeface="Arial" charset="0"/>
              <a:buNone/>
            </a:pPr>
            <a:r>
              <a:rPr lang="cs-CZ" sz="2000" dirty="0" smtClean="0"/>
              <a:t>Kdy: leden – duben 2013</a:t>
            </a:r>
          </a:p>
          <a:p>
            <a:pPr>
              <a:buFont typeface="Arial" charset="0"/>
              <a:buNone/>
            </a:pPr>
            <a:r>
              <a:rPr lang="cs-CZ" sz="2000" dirty="0" smtClean="0"/>
              <a:t>Kde: KPMG Praha</a:t>
            </a:r>
          </a:p>
          <a:p>
            <a:pPr>
              <a:buFont typeface="Arial" charset="0"/>
              <a:buNone/>
            </a:pPr>
            <a:r>
              <a:rPr lang="cs-CZ" sz="2000" dirty="0" smtClean="0"/>
              <a:t>Kdo: studenti 4. nebo 5. ročníku</a:t>
            </a:r>
          </a:p>
          <a:p>
            <a:pPr>
              <a:buFont typeface="Arial" charset="0"/>
              <a:buNone/>
            </a:pPr>
            <a:endParaRPr lang="cs-CZ" sz="2000" dirty="0" smtClean="0"/>
          </a:p>
          <a:p>
            <a:pPr>
              <a:buFont typeface="Arial" charset="0"/>
              <a:buNone/>
            </a:pPr>
            <a:r>
              <a:rPr lang="cs-CZ" sz="2000" dirty="0" smtClean="0"/>
              <a:t>Registrace:</a:t>
            </a:r>
          </a:p>
          <a:p>
            <a:r>
              <a:rPr lang="cs-CZ" sz="2000" dirty="0" smtClean="0"/>
              <a:t>Zaslat CV + motivační dopis</a:t>
            </a:r>
          </a:p>
          <a:p>
            <a:r>
              <a:rPr lang="cs-CZ" sz="2000" dirty="0" err="1">
                <a:hlinkClick r:id="rId2"/>
              </a:rPr>
              <a:t>r</a:t>
            </a:r>
            <a:r>
              <a:rPr lang="cs-CZ" sz="2000" dirty="0" err="1" smtClean="0">
                <a:hlinkClick r:id="rId2"/>
              </a:rPr>
              <a:t>ecrutiment</a:t>
            </a:r>
            <a:r>
              <a:rPr lang="cs-CZ" sz="2000" dirty="0" smtClean="0">
                <a:hlinkClick r:id="rId2"/>
              </a:rPr>
              <a:t>@</a:t>
            </a:r>
            <a:r>
              <a:rPr lang="cs-CZ" sz="2000" dirty="0" err="1" smtClean="0">
                <a:hlinkClick r:id="rId2"/>
              </a:rPr>
              <a:t>kpmg.cz</a:t>
            </a:r>
            <a:endParaRPr lang="cs-CZ" sz="2000" dirty="0" smtClean="0"/>
          </a:p>
          <a:p>
            <a:r>
              <a:rPr lang="cs-CZ" sz="2000" dirty="0" smtClean="0"/>
              <a:t>DEADLINE 31.12.2012</a:t>
            </a:r>
          </a:p>
          <a:p>
            <a:endParaRPr lang="en-US" sz="1600" dirty="0"/>
          </a:p>
        </p:txBody>
      </p:sp>
      <p:pic>
        <p:nvPicPr>
          <p:cNvPr id="43010" name="Picture 2" descr="C:\Users\gkotoucova\AppData\Local\Microsoft\Windows\Temporary Internet Files\Content.Outlook\F0GPF9TW\1111_Shadowing_Programme_A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32040" y="1124863"/>
            <a:ext cx="3528392" cy="49907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Velká daňová soutěž</a:t>
            </a:r>
            <a:endParaRPr lang="en-US" dirty="0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4320480" cy="496855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Orientuješ se v daních?</a:t>
            </a:r>
          </a:p>
          <a:p>
            <a:r>
              <a:rPr lang="cs-CZ" sz="2000" dirty="0" smtClean="0"/>
              <a:t>Zapoj se do soutěže na</a:t>
            </a:r>
          </a:p>
          <a:p>
            <a:r>
              <a:rPr lang="cs-CZ" sz="2000" dirty="0">
                <a:hlinkClick r:id="rId2"/>
              </a:rPr>
              <a:t>www.</a:t>
            </a:r>
            <a:r>
              <a:rPr lang="cs-CZ" sz="2000" dirty="0" err="1">
                <a:hlinkClick r:id="rId2"/>
              </a:rPr>
              <a:t>kdyzvis.cz</a:t>
            </a:r>
            <a:endParaRPr lang="cs-CZ" sz="2000" dirty="0"/>
          </a:p>
          <a:p>
            <a:endParaRPr lang="cs-CZ" sz="2000" dirty="0" smtClean="0"/>
          </a:p>
          <a:p>
            <a:endParaRPr lang="cs-CZ" sz="2000" dirty="0" smtClean="0"/>
          </a:p>
          <a:p>
            <a:pPr>
              <a:buFont typeface="Arial" charset="0"/>
              <a:buNone/>
            </a:pPr>
            <a:r>
              <a:rPr lang="cs-CZ" sz="2000" dirty="0" smtClean="0"/>
              <a:t>Výhry:</a:t>
            </a:r>
          </a:p>
          <a:p>
            <a:pPr>
              <a:buFont typeface="Arial" charset="0"/>
              <a:buNone/>
            </a:pPr>
            <a:r>
              <a:rPr lang="cs-CZ" sz="2000" dirty="0" smtClean="0"/>
              <a:t>- stáž v daňovém oddělení</a:t>
            </a:r>
            <a:endParaRPr lang="cs-CZ" sz="2000" dirty="0"/>
          </a:p>
          <a:p>
            <a:pPr>
              <a:buFontTx/>
              <a:buChar char="-"/>
            </a:pPr>
            <a:r>
              <a:rPr lang="cs-CZ" sz="2000" dirty="0" smtClean="0"/>
              <a:t> </a:t>
            </a:r>
            <a:r>
              <a:rPr lang="cs-CZ" sz="2000" dirty="0" err="1" smtClean="0"/>
              <a:t>iPhone</a:t>
            </a:r>
            <a:r>
              <a:rPr lang="cs-CZ" sz="2000" dirty="0" smtClean="0"/>
              <a:t> 5</a:t>
            </a:r>
          </a:p>
          <a:p>
            <a:pPr>
              <a:buFontTx/>
              <a:buChar char="-"/>
            </a:pPr>
            <a:r>
              <a:rPr lang="cs-CZ" sz="2000" dirty="0" smtClean="0"/>
              <a:t> studijní jazykový pobyt</a:t>
            </a:r>
          </a:p>
          <a:p>
            <a:pPr>
              <a:buFont typeface="Arial" charset="0"/>
              <a:buNone/>
            </a:pPr>
            <a:endParaRPr lang="cs-CZ" sz="2000" dirty="0" smtClean="0"/>
          </a:p>
          <a:p>
            <a:pPr>
              <a:buFont typeface="Arial" charset="0"/>
              <a:buNone/>
            </a:pPr>
            <a:r>
              <a:rPr lang="cs-CZ" sz="2000" dirty="0" smtClean="0"/>
              <a:t>DEADLINE: 16.11.2012</a:t>
            </a:r>
          </a:p>
          <a:p>
            <a:endParaRPr lang="en-US" sz="1600" dirty="0"/>
          </a:p>
        </p:txBody>
      </p:sp>
      <p:pic>
        <p:nvPicPr>
          <p:cNvPr id="43010" name="Picture 2" descr="C:\Users\gkotoucova\AppData\Local\Microsoft\Windows\Temporary Internet Files\Content.Outlook\F0GPF9TW\1111_Shadowing_Programme_A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33425" y="1124863"/>
            <a:ext cx="3525622" cy="49907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Akce</a:t>
            </a:r>
            <a:endParaRPr lang="en-US" dirty="0"/>
          </a:p>
        </p:txBody>
      </p:sp>
      <p:pic>
        <p:nvPicPr>
          <p:cNvPr id="43010" name="Picture 2" descr="C:\Users\gkotoucova\AppData\Local\Microsoft\Windows\Temporary Internet Files\Content.Outlook\F0GPF9TW\1111_Shadowing_Programme_A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131840" y="188640"/>
            <a:ext cx="5796136" cy="60434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251520" y="1124744"/>
            <a:ext cx="2952328" cy="496855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In-house</a:t>
            </a:r>
            <a:r>
              <a:rPr kumimoji="0" lang="cs-CZ" sz="2000" b="1" i="0" u="none" strike="noStrike" kern="1200" cap="none" spc="0" normalizeH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workshopy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2000" b="1" baseline="0" dirty="0" smtClean="0">
              <a:solidFill>
                <a:srgbClr val="00338D"/>
              </a:solidFill>
              <a:latin typeface="Arial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000" b="1" i="0" u="none" strike="noStrike" kern="1200" cap="none" spc="0" normalizeH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2000" b="1" baseline="0" dirty="0" smtClean="0">
              <a:solidFill>
                <a:srgbClr val="00338D"/>
              </a:solidFill>
              <a:latin typeface="Arial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000" b="1" i="0" u="none" strike="noStrike" kern="1200" cap="none" spc="0" normalizeH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000" b="1" baseline="0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Veletrhy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000" b="1" i="0" u="none" strike="noStrike" kern="1200" cap="none" spc="0" normalizeH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000" b="1" i="0" u="none" strike="noStrike" kern="1200" cap="none" spc="0" normalizeH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2000" b="1" baseline="0" dirty="0" smtClean="0">
              <a:solidFill>
                <a:srgbClr val="00338D"/>
              </a:solidFill>
              <a:latin typeface="Arial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000" b="1" i="0" u="none" strike="noStrike" kern="1200" cap="none" spc="0" normalizeH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000" b="1" i="0" u="none" strike="noStrike" kern="1200" cap="none" spc="0" normalizeH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Další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info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na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  <a:hlinkClick r:id="rId3"/>
              </a:rPr>
              <a:t>www.kpmg.cz</a:t>
            </a:r>
            <a:endParaRPr kumimoji="0" lang="en-US" sz="2000" b="1" i="0" u="none" strike="noStrike" kern="1200" cap="none" spc="0" normalizeH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412" y="2708920"/>
            <a:ext cx="3672532" cy="2376487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 </a:t>
            </a:r>
            <a:r>
              <a:rPr lang="en-US" dirty="0" smtClean="0">
                <a:solidFill>
                  <a:schemeClr val="bg1"/>
                </a:solidFill>
              </a:rPr>
              <a:t>201</a:t>
            </a:r>
            <a:r>
              <a:rPr lang="cs-CZ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KPMG </a:t>
            </a:r>
            <a:r>
              <a:rPr lang="en-US" dirty="0" err="1">
                <a:solidFill>
                  <a:schemeClr val="bg1"/>
                </a:solidFill>
              </a:rPr>
              <a:t>Česká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republika</a:t>
            </a:r>
            <a:r>
              <a:rPr lang="en-US" dirty="0">
                <a:solidFill>
                  <a:schemeClr val="bg1"/>
                </a:solidFill>
              </a:rPr>
              <a:t>, s.r.o., a Czech limited liability company and a member firm of the KPMG network of independent member firms affiliated with KPMG International Cooperative (“KPMG International“), a Swiss entity. All rights reserved</a:t>
            </a:r>
            <a:r>
              <a:rPr lang="en-US" dirty="0" smtClean="0">
                <a:solidFill>
                  <a:schemeClr val="bg1"/>
                </a:solidFill>
              </a:rPr>
              <a:t>. Printed in the Czech Republic</a:t>
            </a:r>
            <a:r>
              <a:rPr lang="en-US" sz="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/>
              </a:rPr>
              <a:t>The KPMG name, logo and ‘cutting through complexity’ are registered trademarks or trademarks of KPMG International Cooperative (KPMG International).</a:t>
            </a:r>
            <a:endParaRPr lang="en-US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484784"/>
            <a:ext cx="44644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Prostor pro otázky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1916832"/>
            <a:ext cx="3461923" cy="2016224"/>
          </a:xfrm>
        </p:spPr>
        <p:txBody>
          <a:bodyPr>
            <a:normAutofit/>
          </a:bodyPr>
          <a:lstStyle/>
          <a:p>
            <a:r>
              <a:rPr lang="cs-CZ" sz="3600" dirty="0" smtClean="0"/>
              <a:t>HR Business </a:t>
            </a:r>
            <a:r>
              <a:rPr lang="cs-CZ" sz="3600" dirty="0" err="1" smtClean="0"/>
              <a:t>partnering</a:t>
            </a:r>
            <a:endParaRPr lang="en-US" sz="3600" dirty="0"/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gray">
          <a:xfrm>
            <a:off x="128464" y="0"/>
            <a:ext cx="2735263" cy="1530350"/>
            <a:chOff x="68" y="0"/>
            <a:chExt cx="1723" cy="964"/>
          </a:xfrm>
        </p:grpSpPr>
        <p:sp>
          <p:nvSpPr>
            <p:cNvPr id="7" name="Freeform 8"/>
            <p:cNvSpPr>
              <a:spLocks noEditPoints="1"/>
            </p:cNvSpPr>
            <p:nvPr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 flipV="1">
            <a:off x="272562" y="2151064"/>
            <a:ext cx="2158512" cy="446087"/>
          </a:xfrm>
          <a:prstGeom prst="roundRect">
            <a:avLst>
              <a:gd name="adj" fmla="val 0"/>
            </a:avLst>
          </a:prstGeom>
          <a:solidFill>
            <a:srgbClr val="FA5C2A"/>
          </a:solidFill>
          <a:ln w="6350">
            <a:solidFill>
              <a:srgbClr val="90262B"/>
            </a:solidFill>
            <a:round/>
            <a:headEnd/>
            <a:tailEnd/>
          </a:ln>
          <a:effectLst/>
        </p:spPr>
        <p:txBody>
          <a:bodyPr rot="10800000" lIns="0" tIns="0" rIns="0" bIns="0" anchor="ctr"/>
          <a:lstStyle/>
          <a:p>
            <a:pPr eaLnBrk="0" hangingPunct="0">
              <a:lnSpc>
                <a:spcPct val="75000"/>
              </a:lnSpc>
              <a:spcBef>
                <a:spcPct val="50000"/>
              </a:spcBef>
            </a:pPr>
            <a:r>
              <a:rPr lang="cs-CZ" sz="1700" b="1">
                <a:latin typeface="Arial" charset="0"/>
              </a:rPr>
              <a:t> V centru pozornosti</a:t>
            </a:r>
            <a:endParaRPr lang="en-US" sz="1700" b="1">
              <a:latin typeface="Arial" charset="0"/>
            </a:endParaRPr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 flipV="1">
            <a:off x="4873869" y="2151064"/>
            <a:ext cx="1905000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CDDFEB"/>
              </a:gs>
              <a:gs pos="100000">
                <a:srgbClr val="66CCFF"/>
              </a:gs>
            </a:gsLst>
            <a:lin ang="27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rot="10800000" lIns="72000" tIns="0" rIns="0" bIns="0" anchor="ctr"/>
          <a:lstStyle/>
          <a:p>
            <a:pPr eaLnBrk="0" hangingPunct="0">
              <a:lnSpc>
                <a:spcPct val="75000"/>
              </a:lnSpc>
            </a:pPr>
            <a:r>
              <a:rPr lang="cs-CZ" sz="1600" b="1">
                <a:latin typeface="Arial" charset="0"/>
              </a:rPr>
              <a:t>Procesy</a:t>
            </a:r>
            <a:endParaRPr lang="en-US" sz="1600" b="1">
              <a:latin typeface="Arial" charset="0"/>
            </a:endParaRP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 flipV="1">
            <a:off x="2703636" y="2151064"/>
            <a:ext cx="1900603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CDDFEB"/>
              </a:gs>
              <a:gs pos="100000">
                <a:srgbClr val="66CCFF"/>
              </a:gs>
            </a:gsLst>
            <a:lin ang="27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rot="10800000" lIns="72000" tIns="0" rIns="0" bIns="0" anchor="ctr"/>
          <a:lstStyle/>
          <a:p>
            <a:pPr eaLnBrk="0" hangingPunct="0">
              <a:lnSpc>
                <a:spcPct val="75000"/>
              </a:lnSpc>
            </a:pPr>
            <a:r>
              <a:rPr lang="cs-CZ" sz="1600" b="1">
                <a:latin typeface="Arial" charset="0"/>
              </a:rPr>
              <a:t>Dokumentace</a:t>
            </a:r>
            <a:endParaRPr lang="en-US" sz="1600" b="1">
              <a:latin typeface="Arial" charset="0"/>
            </a:endParaRP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2435469" y="2379663"/>
            <a:ext cx="241789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4605704" y="2376488"/>
            <a:ext cx="24471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72000" tIns="0" rIns="0" bIns="0" anchor="ctr"/>
          <a:lstStyle/>
          <a:p>
            <a:endParaRPr lang="en-US"/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 flipV="1">
            <a:off x="7048500" y="2151064"/>
            <a:ext cx="1900604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CDDFEB"/>
              </a:gs>
              <a:gs pos="100000">
                <a:srgbClr val="66CCFF"/>
              </a:gs>
            </a:gsLst>
            <a:lin ang="27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rot="10800000" lIns="72000" tIns="0" rIns="0" bIns="0" anchor="ctr"/>
          <a:lstStyle/>
          <a:p>
            <a:pPr eaLnBrk="0" hangingPunct="0">
              <a:lnSpc>
                <a:spcPct val="75000"/>
              </a:lnSpc>
            </a:pPr>
            <a:r>
              <a:rPr lang="cs-CZ" sz="1600" b="1">
                <a:latin typeface="Arial" charset="0"/>
              </a:rPr>
              <a:t>Lidé</a:t>
            </a:r>
            <a:endParaRPr lang="en-US" sz="1600" b="1">
              <a:latin typeface="Arial" charset="0"/>
            </a:endParaRP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6781800" y="2376488"/>
            <a:ext cx="24178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72000" tIns="0" rIns="0" bIns="0" anchor="ctr"/>
          <a:lstStyle/>
          <a:p>
            <a:endParaRPr lang="en-US"/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 flipV="1">
            <a:off x="272562" y="3232150"/>
            <a:ext cx="2158512" cy="446088"/>
          </a:xfrm>
          <a:prstGeom prst="roundRect">
            <a:avLst>
              <a:gd name="adj" fmla="val 0"/>
            </a:avLst>
          </a:prstGeom>
          <a:solidFill>
            <a:srgbClr val="FA5C2A"/>
          </a:solidFill>
          <a:ln w="6350">
            <a:solidFill>
              <a:srgbClr val="90262B"/>
            </a:solidFill>
            <a:round/>
            <a:headEnd/>
            <a:tailEnd/>
          </a:ln>
          <a:effectLst/>
        </p:spPr>
        <p:txBody>
          <a:bodyPr rot="10800000" lIns="0" tIns="0" rIns="0" bIns="0" anchor="ctr"/>
          <a:lstStyle/>
          <a:p>
            <a:pPr eaLnBrk="0" hangingPunct="0">
              <a:spcBef>
                <a:spcPct val="50000"/>
              </a:spcBef>
            </a:pPr>
            <a:r>
              <a:rPr lang="cs-CZ" sz="1700" b="1">
                <a:latin typeface="Arial" charset="0"/>
              </a:rPr>
              <a:t> Cílem</a:t>
            </a:r>
            <a:endParaRPr lang="en-US" sz="1700" b="1">
              <a:latin typeface="Arial" charset="0"/>
            </a:endParaRPr>
          </a:p>
        </p:txBody>
      </p:sp>
      <p:sp>
        <p:nvSpPr>
          <p:cNvPr id="46090" name="AutoShape 10"/>
          <p:cNvSpPr>
            <a:spLocks noChangeArrowheads="1"/>
          </p:cNvSpPr>
          <p:nvPr/>
        </p:nvSpPr>
        <p:spPr bwMode="auto">
          <a:xfrm flipV="1">
            <a:off x="4873869" y="3232150"/>
            <a:ext cx="1905000" cy="44608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CDDFEB"/>
              </a:gs>
              <a:gs pos="100000">
                <a:srgbClr val="66CCFF"/>
              </a:gs>
            </a:gsLst>
            <a:lin ang="27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rot="10800000" lIns="72000" tIns="0" rIns="0" bIns="0" anchor="ctr"/>
          <a:lstStyle/>
          <a:p>
            <a:pPr eaLnBrk="0" hangingPunct="0">
              <a:lnSpc>
                <a:spcPct val="75000"/>
              </a:lnSpc>
            </a:pPr>
            <a:r>
              <a:rPr lang="cs-CZ" sz="1600" b="1">
                <a:latin typeface="Arial" charset="0"/>
              </a:rPr>
              <a:t>Funkčnost systémů</a:t>
            </a:r>
            <a:endParaRPr lang="en-US" sz="1600" b="1">
              <a:latin typeface="Arial" charset="0"/>
            </a:endParaRPr>
          </a:p>
        </p:txBody>
      </p:sp>
      <p:sp>
        <p:nvSpPr>
          <p:cNvPr id="46091" name="AutoShape 11"/>
          <p:cNvSpPr>
            <a:spLocks noChangeArrowheads="1"/>
          </p:cNvSpPr>
          <p:nvPr/>
        </p:nvSpPr>
        <p:spPr bwMode="auto">
          <a:xfrm flipV="1">
            <a:off x="2703636" y="3232150"/>
            <a:ext cx="1900603" cy="44608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CDDFEB"/>
              </a:gs>
              <a:gs pos="100000">
                <a:srgbClr val="66CCFF"/>
              </a:gs>
            </a:gsLst>
            <a:lin ang="27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rot="10800000" lIns="72000" tIns="0" rIns="0" bIns="0" anchor="ctr"/>
          <a:lstStyle/>
          <a:p>
            <a:pPr eaLnBrk="0" hangingPunct="0">
              <a:lnSpc>
                <a:spcPct val="75000"/>
              </a:lnSpc>
            </a:pPr>
            <a:r>
              <a:rPr lang="cs-CZ" sz="1600" b="1">
                <a:latin typeface="Arial" charset="0"/>
              </a:rPr>
              <a:t>Struktury a pravidla</a:t>
            </a:r>
            <a:endParaRPr lang="en-US" sz="1600" b="1">
              <a:latin typeface="Arial" charset="0"/>
            </a:endParaRP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2435469" y="3427413"/>
            <a:ext cx="241789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>
            <a:off x="4605704" y="3422650"/>
            <a:ext cx="24471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72000" tIns="0" rIns="0" bIns="0" anchor="ctr"/>
          <a:lstStyle/>
          <a:p>
            <a:endParaRPr lang="en-US"/>
          </a:p>
        </p:txBody>
      </p:sp>
      <p:sp>
        <p:nvSpPr>
          <p:cNvPr id="46094" name="AutoShape 14"/>
          <p:cNvSpPr>
            <a:spLocks noChangeArrowheads="1"/>
          </p:cNvSpPr>
          <p:nvPr/>
        </p:nvSpPr>
        <p:spPr bwMode="auto">
          <a:xfrm flipV="1">
            <a:off x="7048500" y="3232150"/>
            <a:ext cx="1900604" cy="44608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CDDFEB"/>
              </a:gs>
              <a:gs pos="100000">
                <a:srgbClr val="66CCFF"/>
              </a:gs>
            </a:gsLst>
            <a:lin ang="27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rot="10800000" lIns="72000" tIns="0" rIns="0" bIns="0" anchor="ctr"/>
          <a:lstStyle/>
          <a:p>
            <a:pPr eaLnBrk="0" hangingPunct="0">
              <a:lnSpc>
                <a:spcPct val="75000"/>
              </a:lnSpc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cs-CZ" sz="1600" b="1">
                <a:latin typeface="Arial" charset="0"/>
              </a:rPr>
              <a:t>Neustálý rozvoj</a:t>
            </a:r>
            <a:endParaRPr lang="en-US" sz="1600" b="1">
              <a:latin typeface="Arial" charset="0"/>
            </a:endParaRP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6781800" y="3422650"/>
            <a:ext cx="24178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72000" tIns="0" rIns="0" bIns="0" anchor="ctr"/>
          <a:lstStyle/>
          <a:p>
            <a:endParaRPr lang="en-US"/>
          </a:p>
        </p:txBody>
      </p:sp>
      <p:sp>
        <p:nvSpPr>
          <p:cNvPr id="46096" name="AutoShape 16"/>
          <p:cNvSpPr>
            <a:spLocks noChangeArrowheads="1"/>
          </p:cNvSpPr>
          <p:nvPr/>
        </p:nvSpPr>
        <p:spPr bwMode="auto">
          <a:xfrm flipV="1">
            <a:off x="272562" y="3773488"/>
            <a:ext cx="2158512" cy="444500"/>
          </a:xfrm>
          <a:prstGeom prst="roundRect">
            <a:avLst>
              <a:gd name="adj" fmla="val 0"/>
            </a:avLst>
          </a:prstGeom>
          <a:solidFill>
            <a:srgbClr val="FA5C2A"/>
          </a:solidFill>
          <a:ln w="6350">
            <a:solidFill>
              <a:srgbClr val="90262B"/>
            </a:solidFill>
            <a:round/>
            <a:headEnd/>
            <a:tailEnd/>
          </a:ln>
          <a:effectLst/>
        </p:spPr>
        <p:txBody>
          <a:bodyPr rot="10800000" lIns="0" tIns="0" rIns="0" bIns="0" anchor="ctr"/>
          <a:lstStyle/>
          <a:p>
            <a:pPr eaLnBrk="0" hangingPunct="0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cs-CZ" sz="1700" b="1">
                <a:latin typeface="Arial" charset="0"/>
              </a:rPr>
              <a:t> Styl práce</a:t>
            </a:r>
            <a:endParaRPr lang="en-US" sz="1700" b="1">
              <a:latin typeface="Arial" charset="0"/>
            </a:endParaRPr>
          </a:p>
        </p:txBody>
      </p:sp>
      <p:sp>
        <p:nvSpPr>
          <p:cNvPr id="46097" name="AutoShape 17"/>
          <p:cNvSpPr>
            <a:spLocks noChangeArrowheads="1"/>
          </p:cNvSpPr>
          <p:nvPr/>
        </p:nvSpPr>
        <p:spPr bwMode="auto">
          <a:xfrm flipV="1">
            <a:off x="7048500" y="3773488"/>
            <a:ext cx="1900604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CDDFEB"/>
              </a:gs>
              <a:gs pos="100000">
                <a:srgbClr val="66CCFF"/>
              </a:gs>
            </a:gsLst>
            <a:lin ang="27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rot="10800000" lIns="72000" tIns="0" rIns="0" bIns="0" anchor="ctr"/>
          <a:lstStyle/>
          <a:p>
            <a:pPr eaLnBrk="0" hangingPunct="0">
              <a:lnSpc>
                <a:spcPct val="75000"/>
              </a:lnSpc>
            </a:pPr>
            <a:r>
              <a:rPr lang="en-GB" sz="1600" b="1">
                <a:latin typeface="Arial" charset="0"/>
              </a:rPr>
              <a:t>Intera</a:t>
            </a:r>
            <a:r>
              <a:rPr lang="cs-CZ" sz="1600" b="1">
                <a:latin typeface="Arial" charset="0"/>
              </a:rPr>
              <a:t>ktivní</a:t>
            </a:r>
            <a:endParaRPr lang="en-US" sz="1600" b="1">
              <a:latin typeface="Arial" charset="0"/>
            </a:endParaRPr>
          </a:p>
        </p:txBody>
      </p:sp>
      <p:sp>
        <p:nvSpPr>
          <p:cNvPr id="46098" name="AutoShape 18"/>
          <p:cNvSpPr>
            <a:spLocks noChangeArrowheads="1"/>
          </p:cNvSpPr>
          <p:nvPr/>
        </p:nvSpPr>
        <p:spPr bwMode="auto">
          <a:xfrm flipV="1">
            <a:off x="4873869" y="3773488"/>
            <a:ext cx="1905000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CDDFEB"/>
              </a:gs>
              <a:gs pos="100000">
                <a:srgbClr val="66CCFF"/>
              </a:gs>
            </a:gsLst>
            <a:lin ang="27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rot="10800000" lIns="72000" tIns="0" rIns="0" bIns="0" anchor="ctr"/>
          <a:lstStyle/>
          <a:p>
            <a:pPr eaLnBrk="0" hangingPunct="0">
              <a:lnSpc>
                <a:spcPct val="75000"/>
              </a:lnSpc>
            </a:pPr>
            <a:r>
              <a:rPr lang="en-GB" sz="1600" b="1">
                <a:latin typeface="Arial" charset="0"/>
              </a:rPr>
              <a:t>Proa</a:t>
            </a:r>
            <a:r>
              <a:rPr lang="cs-CZ" sz="1600" b="1">
                <a:latin typeface="Arial" charset="0"/>
              </a:rPr>
              <a:t>ktivní</a:t>
            </a:r>
            <a:endParaRPr lang="en-US" sz="1600" b="1">
              <a:latin typeface="Arial" charset="0"/>
            </a:endParaRPr>
          </a:p>
        </p:txBody>
      </p:sp>
      <p:sp>
        <p:nvSpPr>
          <p:cNvPr id="46099" name="AutoShape 19"/>
          <p:cNvSpPr>
            <a:spLocks noChangeArrowheads="1"/>
          </p:cNvSpPr>
          <p:nvPr/>
        </p:nvSpPr>
        <p:spPr bwMode="auto">
          <a:xfrm flipV="1">
            <a:off x="2703636" y="3773488"/>
            <a:ext cx="1900603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CDDFEB"/>
              </a:gs>
              <a:gs pos="100000">
                <a:srgbClr val="66CCFF"/>
              </a:gs>
            </a:gsLst>
            <a:lin ang="27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rot="10800000" lIns="72000" tIns="0" rIns="0" bIns="0" anchor="ctr"/>
          <a:lstStyle/>
          <a:p>
            <a:pPr eaLnBrk="0" hangingPunct="0">
              <a:lnSpc>
                <a:spcPct val="75000"/>
              </a:lnSpc>
            </a:pPr>
            <a:endParaRPr lang="cs-CZ" sz="1600" b="1">
              <a:latin typeface="Arial" charset="0"/>
            </a:endParaRPr>
          </a:p>
          <a:p>
            <a:pPr eaLnBrk="0" hangingPunct="0">
              <a:lnSpc>
                <a:spcPct val="75000"/>
              </a:lnSpc>
            </a:pPr>
            <a:r>
              <a:rPr lang="cs-CZ" sz="1600" b="1">
                <a:latin typeface="Arial" charset="0"/>
              </a:rPr>
              <a:t>Reaktivní</a:t>
            </a:r>
            <a:endParaRPr lang="en-US" sz="1600" b="1">
              <a:latin typeface="Arial" charset="0"/>
            </a:endParaRPr>
          </a:p>
          <a:p>
            <a:pPr eaLnBrk="0" hangingPunct="0">
              <a:lnSpc>
                <a:spcPct val="75000"/>
              </a:lnSpc>
            </a:pPr>
            <a:endParaRPr lang="en-US" sz="1600" b="1">
              <a:latin typeface="Arial" charset="0"/>
            </a:endParaRPr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>
            <a:off x="2435469" y="3957638"/>
            <a:ext cx="241789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01" name="Line 21"/>
          <p:cNvSpPr>
            <a:spLocks noChangeShapeType="1"/>
          </p:cNvSpPr>
          <p:nvPr/>
        </p:nvSpPr>
        <p:spPr bwMode="auto">
          <a:xfrm>
            <a:off x="4605704" y="3951288"/>
            <a:ext cx="24471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72000" tIns="0" rIns="0" bIns="0" anchor="ctr"/>
          <a:lstStyle/>
          <a:p>
            <a:endParaRPr lang="en-US"/>
          </a:p>
        </p:txBody>
      </p:sp>
      <p:sp>
        <p:nvSpPr>
          <p:cNvPr id="46102" name="Line 22"/>
          <p:cNvSpPr>
            <a:spLocks noChangeShapeType="1"/>
          </p:cNvSpPr>
          <p:nvPr/>
        </p:nvSpPr>
        <p:spPr bwMode="auto">
          <a:xfrm>
            <a:off x="6781800" y="3951288"/>
            <a:ext cx="24178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72000" tIns="0" rIns="0" bIns="0" anchor="ctr"/>
          <a:lstStyle/>
          <a:p>
            <a:endParaRPr lang="en-US"/>
          </a:p>
        </p:txBody>
      </p:sp>
      <p:sp>
        <p:nvSpPr>
          <p:cNvPr id="46103" name="AutoShape 23"/>
          <p:cNvSpPr>
            <a:spLocks noChangeArrowheads="1"/>
          </p:cNvSpPr>
          <p:nvPr/>
        </p:nvSpPr>
        <p:spPr bwMode="auto">
          <a:xfrm flipV="1">
            <a:off x="272562" y="4313239"/>
            <a:ext cx="2158512" cy="446087"/>
          </a:xfrm>
          <a:prstGeom prst="roundRect">
            <a:avLst>
              <a:gd name="adj" fmla="val 0"/>
            </a:avLst>
          </a:prstGeom>
          <a:solidFill>
            <a:srgbClr val="FA5C2A"/>
          </a:solidFill>
          <a:ln w="6350">
            <a:solidFill>
              <a:srgbClr val="90262B"/>
            </a:solidFill>
            <a:round/>
            <a:headEnd/>
            <a:tailEnd/>
          </a:ln>
          <a:effectLst/>
        </p:spPr>
        <p:txBody>
          <a:bodyPr rot="10800000" lIns="0" tIns="0" rIns="0" bIns="0" anchor="ctr"/>
          <a:lstStyle/>
          <a:p>
            <a:pPr eaLnBrk="0" hangingPunct="0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cs-CZ" sz="1700" b="1">
                <a:latin typeface="Arial" charset="0"/>
              </a:rPr>
              <a:t> Komunikace</a:t>
            </a:r>
            <a:endParaRPr lang="en-GB" sz="1700" b="1">
              <a:latin typeface="Arial" charset="0"/>
            </a:endParaRPr>
          </a:p>
        </p:txBody>
      </p:sp>
      <p:sp>
        <p:nvSpPr>
          <p:cNvPr id="46104" name="AutoShape 24"/>
          <p:cNvSpPr>
            <a:spLocks noChangeArrowheads="1"/>
          </p:cNvSpPr>
          <p:nvPr/>
        </p:nvSpPr>
        <p:spPr bwMode="auto">
          <a:xfrm flipV="1">
            <a:off x="7048500" y="4313239"/>
            <a:ext cx="1900604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CDDFEB"/>
              </a:gs>
              <a:gs pos="100000">
                <a:srgbClr val="66CCFF"/>
              </a:gs>
            </a:gsLst>
            <a:lin ang="27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rot="10800000" lIns="72000" tIns="0" rIns="0" bIns="0" anchor="ctr"/>
          <a:lstStyle/>
          <a:p>
            <a:pPr eaLnBrk="0" hangingPunct="0">
              <a:lnSpc>
                <a:spcPct val="75000"/>
              </a:lnSpc>
            </a:pPr>
            <a:r>
              <a:rPr lang="cs-CZ" sz="1600" b="1">
                <a:latin typeface="Arial" charset="0"/>
              </a:rPr>
              <a:t>Všemi směry</a:t>
            </a:r>
            <a:endParaRPr lang="en-US" sz="1600" b="1">
              <a:latin typeface="Arial" charset="0"/>
            </a:endParaRPr>
          </a:p>
        </p:txBody>
      </p:sp>
      <p:sp>
        <p:nvSpPr>
          <p:cNvPr id="46105" name="AutoShape 25"/>
          <p:cNvSpPr>
            <a:spLocks noChangeArrowheads="1"/>
          </p:cNvSpPr>
          <p:nvPr/>
        </p:nvSpPr>
        <p:spPr bwMode="auto">
          <a:xfrm flipV="1">
            <a:off x="4873869" y="4313239"/>
            <a:ext cx="1905000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CDDFEB"/>
              </a:gs>
              <a:gs pos="100000">
                <a:srgbClr val="66CCFF"/>
              </a:gs>
            </a:gsLst>
            <a:lin ang="27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rot="10800000" lIns="72000" tIns="0" rIns="0" bIns="0" anchor="ctr"/>
          <a:lstStyle/>
          <a:p>
            <a:pPr eaLnBrk="0" hangingPunct="0">
              <a:lnSpc>
                <a:spcPct val="75000"/>
              </a:lnSpc>
            </a:pPr>
            <a:r>
              <a:rPr lang="cs-CZ" sz="1600" b="1">
                <a:latin typeface="Arial" charset="0"/>
              </a:rPr>
              <a:t>Shora dolů a zdola nahoru</a:t>
            </a:r>
            <a:endParaRPr lang="en-US" sz="1600" b="1">
              <a:latin typeface="Arial" charset="0"/>
            </a:endParaRPr>
          </a:p>
        </p:txBody>
      </p:sp>
      <p:sp>
        <p:nvSpPr>
          <p:cNvPr id="46106" name="AutoShape 26"/>
          <p:cNvSpPr>
            <a:spLocks noChangeArrowheads="1"/>
          </p:cNvSpPr>
          <p:nvPr/>
        </p:nvSpPr>
        <p:spPr bwMode="auto">
          <a:xfrm flipV="1">
            <a:off x="2703636" y="4313239"/>
            <a:ext cx="1900603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CDDFEB"/>
              </a:gs>
              <a:gs pos="100000">
                <a:srgbClr val="66CCFF"/>
              </a:gs>
            </a:gsLst>
            <a:lin ang="27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rot="10800000" lIns="72000" tIns="0" rIns="0" bIns="0" anchor="ctr"/>
          <a:lstStyle/>
          <a:p>
            <a:pPr eaLnBrk="0" hangingPunct="0">
              <a:lnSpc>
                <a:spcPct val="75000"/>
              </a:lnSpc>
            </a:pPr>
            <a:r>
              <a:rPr lang="cs-CZ" sz="1600" b="1">
                <a:latin typeface="Arial" charset="0"/>
              </a:rPr>
              <a:t>Shora dolů</a:t>
            </a:r>
            <a:endParaRPr lang="en-US" sz="1600" b="1">
              <a:latin typeface="Arial" charset="0"/>
            </a:endParaRPr>
          </a:p>
        </p:txBody>
      </p:sp>
      <p:sp>
        <p:nvSpPr>
          <p:cNvPr id="46107" name="Line 27"/>
          <p:cNvSpPr>
            <a:spLocks noChangeShapeType="1"/>
          </p:cNvSpPr>
          <p:nvPr/>
        </p:nvSpPr>
        <p:spPr bwMode="auto">
          <a:xfrm>
            <a:off x="2435469" y="4462463"/>
            <a:ext cx="241789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08" name="Line 28"/>
          <p:cNvSpPr>
            <a:spLocks noChangeShapeType="1"/>
          </p:cNvSpPr>
          <p:nvPr/>
        </p:nvSpPr>
        <p:spPr bwMode="auto">
          <a:xfrm>
            <a:off x="4605704" y="4457700"/>
            <a:ext cx="24471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72000" tIns="0" rIns="0" bIns="0" anchor="ctr"/>
          <a:lstStyle/>
          <a:p>
            <a:endParaRPr lang="en-US"/>
          </a:p>
        </p:txBody>
      </p:sp>
      <p:sp>
        <p:nvSpPr>
          <p:cNvPr id="46109" name="Line 29"/>
          <p:cNvSpPr>
            <a:spLocks noChangeShapeType="1"/>
          </p:cNvSpPr>
          <p:nvPr/>
        </p:nvSpPr>
        <p:spPr bwMode="auto">
          <a:xfrm>
            <a:off x="6781800" y="4457700"/>
            <a:ext cx="24178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72000" tIns="0" rIns="0" bIns="0" anchor="ctr"/>
          <a:lstStyle/>
          <a:p>
            <a:endParaRPr lang="en-US"/>
          </a:p>
        </p:txBody>
      </p:sp>
      <p:sp>
        <p:nvSpPr>
          <p:cNvPr id="46110" name="AutoShape 30"/>
          <p:cNvSpPr>
            <a:spLocks noChangeArrowheads="1"/>
          </p:cNvSpPr>
          <p:nvPr/>
        </p:nvSpPr>
        <p:spPr bwMode="auto">
          <a:xfrm flipV="1">
            <a:off x="272562" y="5395913"/>
            <a:ext cx="2158512" cy="444500"/>
          </a:xfrm>
          <a:prstGeom prst="roundRect">
            <a:avLst>
              <a:gd name="adj" fmla="val 0"/>
            </a:avLst>
          </a:prstGeom>
          <a:solidFill>
            <a:srgbClr val="FA5C2A"/>
          </a:solidFill>
          <a:ln w="6350">
            <a:solidFill>
              <a:srgbClr val="90262B"/>
            </a:solidFill>
            <a:round/>
            <a:headEnd/>
            <a:tailEnd/>
          </a:ln>
          <a:effectLst/>
        </p:spPr>
        <p:txBody>
          <a:bodyPr rot="10800000" lIns="0" tIns="0" rIns="0" bIns="0" anchor="ctr"/>
          <a:lstStyle/>
          <a:p>
            <a:pPr eaLnBrk="0" hangingPunct="0">
              <a:spcBef>
                <a:spcPct val="50000"/>
              </a:spcBef>
            </a:pPr>
            <a:r>
              <a:rPr lang="cs-CZ" sz="1700" b="1">
                <a:latin typeface="Arial" charset="0"/>
              </a:rPr>
              <a:t>  Vlastník procesu</a:t>
            </a:r>
            <a:endParaRPr lang="en-US" sz="1700" b="1">
              <a:latin typeface="Arial" charset="0"/>
            </a:endParaRPr>
          </a:p>
        </p:txBody>
      </p:sp>
      <p:sp>
        <p:nvSpPr>
          <p:cNvPr id="46111" name="AutoShape 31"/>
          <p:cNvSpPr>
            <a:spLocks noChangeArrowheads="1"/>
          </p:cNvSpPr>
          <p:nvPr/>
        </p:nvSpPr>
        <p:spPr bwMode="auto">
          <a:xfrm flipV="1">
            <a:off x="7048500" y="5395913"/>
            <a:ext cx="1900604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CDDFEB"/>
              </a:gs>
              <a:gs pos="100000">
                <a:srgbClr val="66CCFF"/>
              </a:gs>
            </a:gsLst>
            <a:lin ang="27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rot="10800000" lIns="72000" tIns="0" rIns="0" bIns="0" anchor="ctr"/>
          <a:lstStyle/>
          <a:p>
            <a:pPr eaLnBrk="0" hangingPunct="0">
              <a:lnSpc>
                <a:spcPct val="75000"/>
              </a:lnSpc>
            </a:pPr>
            <a:r>
              <a:rPr lang="cs-CZ" sz="1600" b="1">
                <a:latin typeface="Arial" charset="0"/>
              </a:rPr>
              <a:t>Nadřízený</a:t>
            </a:r>
            <a:r>
              <a:rPr lang="en-GB" sz="1600" b="1">
                <a:latin typeface="Arial" charset="0"/>
              </a:rPr>
              <a:t>/</a:t>
            </a:r>
            <a:r>
              <a:rPr lang="cs-CZ" sz="1600" b="1">
                <a:latin typeface="Arial" charset="0"/>
              </a:rPr>
              <a:t>  zaměstnanec</a:t>
            </a:r>
            <a:r>
              <a:rPr lang="en-GB" sz="1600" b="1">
                <a:latin typeface="Arial" charset="0"/>
              </a:rPr>
              <a:t>/ t</a:t>
            </a:r>
            <a:r>
              <a:rPr lang="cs-CZ" sz="1600" b="1">
                <a:latin typeface="Arial" charset="0"/>
              </a:rPr>
              <a:t>ý</a:t>
            </a:r>
            <a:r>
              <a:rPr lang="en-GB" sz="1600" b="1">
                <a:latin typeface="Arial" charset="0"/>
              </a:rPr>
              <a:t>m</a:t>
            </a:r>
            <a:endParaRPr lang="en-US" sz="1600" b="1">
              <a:latin typeface="Arial" charset="0"/>
            </a:endParaRPr>
          </a:p>
        </p:txBody>
      </p:sp>
      <p:sp>
        <p:nvSpPr>
          <p:cNvPr id="46112" name="AutoShape 32"/>
          <p:cNvSpPr>
            <a:spLocks noChangeArrowheads="1"/>
          </p:cNvSpPr>
          <p:nvPr/>
        </p:nvSpPr>
        <p:spPr bwMode="auto">
          <a:xfrm flipV="1">
            <a:off x="4873869" y="5395913"/>
            <a:ext cx="1905000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CDDFEB"/>
              </a:gs>
              <a:gs pos="100000">
                <a:srgbClr val="66CCFF"/>
              </a:gs>
            </a:gsLst>
            <a:lin ang="27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rot="10800000" lIns="72000" tIns="0" rIns="0" bIns="0" anchor="ctr"/>
          <a:lstStyle/>
          <a:p>
            <a:pPr eaLnBrk="0" hangingPunct="0">
              <a:lnSpc>
                <a:spcPct val="75000"/>
              </a:lnSpc>
            </a:pPr>
            <a:r>
              <a:rPr lang="cs-CZ" sz="1600" b="1">
                <a:latin typeface="Arial" charset="0"/>
              </a:rPr>
              <a:t>Personalista/</a:t>
            </a:r>
          </a:p>
          <a:p>
            <a:pPr eaLnBrk="0" hangingPunct="0">
              <a:lnSpc>
                <a:spcPct val="75000"/>
              </a:lnSpc>
            </a:pPr>
            <a:r>
              <a:rPr lang="cs-CZ" sz="1600" b="1">
                <a:latin typeface="Arial" charset="0"/>
              </a:rPr>
              <a:t>Nadřízený</a:t>
            </a:r>
            <a:endParaRPr lang="en-US" sz="1600" b="1">
              <a:latin typeface="Arial" charset="0"/>
            </a:endParaRPr>
          </a:p>
        </p:txBody>
      </p:sp>
      <p:sp>
        <p:nvSpPr>
          <p:cNvPr id="46113" name="AutoShape 33"/>
          <p:cNvSpPr>
            <a:spLocks noChangeArrowheads="1"/>
          </p:cNvSpPr>
          <p:nvPr/>
        </p:nvSpPr>
        <p:spPr bwMode="auto">
          <a:xfrm flipV="1">
            <a:off x="2703636" y="5395913"/>
            <a:ext cx="1900603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CDDFEB"/>
              </a:gs>
              <a:gs pos="100000">
                <a:srgbClr val="66CCFF"/>
              </a:gs>
            </a:gsLst>
            <a:lin ang="27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rot="10800000" lIns="72000" tIns="0" rIns="0" bIns="0" anchor="ctr"/>
          <a:lstStyle/>
          <a:p>
            <a:pPr eaLnBrk="0" hangingPunct="0">
              <a:lnSpc>
                <a:spcPct val="75000"/>
              </a:lnSpc>
            </a:pPr>
            <a:r>
              <a:rPr lang="cs-CZ" sz="1600" b="1">
                <a:latin typeface="Arial" charset="0"/>
              </a:rPr>
              <a:t>Personalista</a:t>
            </a:r>
            <a:endParaRPr lang="en-US" sz="1600" b="1">
              <a:latin typeface="Arial" charset="0"/>
            </a:endParaRPr>
          </a:p>
        </p:txBody>
      </p:sp>
      <p:sp>
        <p:nvSpPr>
          <p:cNvPr id="46114" name="Line 34"/>
          <p:cNvSpPr>
            <a:spLocks noChangeShapeType="1"/>
          </p:cNvSpPr>
          <p:nvPr/>
        </p:nvSpPr>
        <p:spPr bwMode="auto">
          <a:xfrm>
            <a:off x="2435469" y="5632450"/>
            <a:ext cx="241789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15" name="AutoShape 35"/>
          <p:cNvSpPr>
            <a:spLocks noChangeArrowheads="1"/>
          </p:cNvSpPr>
          <p:nvPr/>
        </p:nvSpPr>
        <p:spPr bwMode="auto">
          <a:xfrm flipV="1">
            <a:off x="272562" y="2692400"/>
            <a:ext cx="2158512" cy="444500"/>
          </a:xfrm>
          <a:prstGeom prst="roundRect">
            <a:avLst>
              <a:gd name="adj" fmla="val 0"/>
            </a:avLst>
          </a:prstGeom>
          <a:solidFill>
            <a:srgbClr val="FA5C2A"/>
          </a:solidFill>
          <a:ln w="6350">
            <a:solidFill>
              <a:srgbClr val="90262B"/>
            </a:solidFill>
            <a:round/>
            <a:headEnd/>
            <a:tailEnd/>
          </a:ln>
          <a:effectLst/>
        </p:spPr>
        <p:txBody>
          <a:bodyPr rot="10800000" lIns="0" tIns="0" rIns="0" bIns="0" anchor="ctr"/>
          <a:lstStyle/>
          <a:p>
            <a:pPr eaLnBrk="0" hangingPunct="0">
              <a:spcBef>
                <a:spcPct val="50000"/>
              </a:spcBef>
            </a:pPr>
            <a:r>
              <a:rPr lang="cs-CZ" sz="1700" b="1">
                <a:latin typeface="Arial" charset="0"/>
              </a:rPr>
              <a:t> Hodnotí se</a:t>
            </a:r>
            <a:endParaRPr lang="en-US" sz="1700" b="1">
              <a:latin typeface="Arial" charset="0"/>
            </a:endParaRPr>
          </a:p>
        </p:txBody>
      </p:sp>
      <p:sp>
        <p:nvSpPr>
          <p:cNvPr id="46116" name="AutoShape 36"/>
          <p:cNvSpPr>
            <a:spLocks noChangeArrowheads="1"/>
          </p:cNvSpPr>
          <p:nvPr/>
        </p:nvSpPr>
        <p:spPr bwMode="auto">
          <a:xfrm flipV="1">
            <a:off x="7048500" y="2692400"/>
            <a:ext cx="1900604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CDDFEB"/>
              </a:gs>
              <a:gs pos="100000">
                <a:srgbClr val="66CCFF"/>
              </a:gs>
            </a:gsLst>
            <a:lin ang="27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rot="10800000" lIns="72000" tIns="0" rIns="0" bIns="0" anchor="ctr"/>
          <a:lstStyle/>
          <a:p>
            <a:pPr eaLnBrk="0" hangingPunct="0">
              <a:lnSpc>
                <a:spcPct val="75000"/>
              </a:lnSpc>
            </a:pPr>
            <a:r>
              <a:rPr lang="cs-CZ" sz="1600" b="1">
                <a:latin typeface="Arial" charset="0"/>
              </a:rPr>
              <a:t>Výsledky / Kompetence</a:t>
            </a:r>
            <a:endParaRPr lang="en-US" sz="1600" b="1">
              <a:latin typeface="Arial" charset="0"/>
            </a:endParaRPr>
          </a:p>
        </p:txBody>
      </p:sp>
      <p:sp>
        <p:nvSpPr>
          <p:cNvPr id="46117" name="AutoShape 37"/>
          <p:cNvSpPr>
            <a:spLocks noChangeArrowheads="1"/>
          </p:cNvSpPr>
          <p:nvPr/>
        </p:nvSpPr>
        <p:spPr bwMode="auto">
          <a:xfrm flipV="1">
            <a:off x="4873869" y="2692400"/>
            <a:ext cx="1905000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CDDFEB"/>
              </a:gs>
              <a:gs pos="100000">
                <a:srgbClr val="66CCFF"/>
              </a:gs>
            </a:gsLst>
            <a:lin ang="27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rot="10800000" lIns="72000" tIns="0" rIns="0" bIns="0" anchor="ctr"/>
          <a:lstStyle/>
          <a:p>
            <a:pPr eaLnBrk="0" hangingPunct="0">
              <a:lnSpc>
                <a:spcPct val="75000"/>
              </a:lnSpc>
            </a:pPr>
            <a:r>
              <a:rPr lang="cs-CZ" sz="1600" b="1">
                <a:latin typeface="Arial" charset="0"/>
              </a:rPr>
              <a:t>Výkon</a:t>
            </a:r>
            <a:endParaRPr lang="en-US" sz="1600" b="1">
              <a:latin typeface="Arial" charset="0"/>
            </a:endParaRPr>
          </a:p>
        </p:txBody>
      </p:sp>
      <p:sp>
        <p:nvSpPr>
          <p:cNvPr id="46118" name="AutoShape 38"/>
          <p:cNvSpPr>
            <a:spLocks noChangeArrowheads="1"/>
          </p:cNvSpPr>
          <p:nvPr/>
        </p:nvSpPr>
        <p:spPr bwMode="auto">
          <a:xfrm flipV="1">
            <a:off x="2703636" y="2692400"/>
            <a:ext cx="1900603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CDDFEB"/>
              </a:gs>
              <a:gs pos="100000">
                <a:srgbClr val="66CCFF"/>
              </a:gs>
            </a:gsLst>
            <a:lin ang="27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rot="10800000" lIns="72000" tIns="0" rIns="0" bIns="0" anchor="ctr"/>
          <a:lstStyle/>
          <a:p>
            <a:pPr eaLnBrk="0" hangingPunct="0">
              <a:lnSpc>
                <a:spcPct val="75000"/>
              </a:lnSpc>
            </a:pPr>
            <a:r>
              <a:rPr lang="cs-CZ" sz="1600" b="1">
                <a:latin typeface="Arial" charset="0"/>
              </a:rPr>
              <a:t>Pracovní činnost</a:t>
            </a:r>
            <a:endParaRPr lang="en-US" sz="1600" b="1">
              <a:latin typeface="Arial" charset="0"/>
            </a:endParaRPr>
          </a:p>
        </p:txBody>
      </p:sp>
      <p:sp>
        <p:nvSpPr>
          <p:cNvPr id="46119" name="Line 39"/>
          <p:cNvSpPr>
            <a:spLocks noChangeShapeType="1"/>
          </p:cNvSpPr>
          <p:nvPr/>
        </p:nvSpPr>
        <p:spPr bwMode="auto">
          <a:xfrm>
            <a:off x="2435469" y="2919413"/>
            <a:ext cx="241789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20" name="AutoShape 40"/>
          <p:cNvSpPr>
            <a:spLocks noChangeArrowheads="1"/>
          </p:cNvSpPr>
          <p:nvPr/>
        </p:nvSpPr>
        <p:spPr bwMode="auto">
          <a:xfrm flipV="1">
            <a:off x="272562" y="4854575"/>
            <a:ext cx="2158512" cy="446088"/>
          </a:xfrm>
          <a:prstGeom prst="roundRect">
            <a:avLst>
              <a:gd name="adj" fmla="val 0"/>
            </a:avLst>
          </a:prstGeom>
          <a:solidFill>
            <a:srgbClr val="FA5C2A"/>
          </a:solidFill>
          <a:ln w="6350">
            <a:solidFill>
              <a:srgbClr val="90262B"/>
            </a:solidFill>
            <a:round/>
            <a:headEnd/>
            <a:tailEnd/>
          </a:ln>
          <a:effectLst/>
        </p:spPr>
        <p:txBody>
          <a:bodyPr rot="10800000" lIns="0" tIns="0" rIns="0" bIns="0" anchor="ctr"/>
          <a:lstStyle/>
          <a:p>
            <a:pPr eaLnBrk="0" hangingPunct="0">
              <a:spcBef>
                <a:spcPct val="50000"/>
              </a:spcBef>
            </a:pPr>
            <a:r>
              <a:rPr lang="cs-CZ" sz="1700" b="1">
                <a:latin typeface="Arial" charset="0"/>
              </a:rPr>
              <a:t>  </a:t>
            </a:r>
            <a:r>
              <a:rPr lang="en-GB" sz="1700" b="1">
                <a:latin typeface="Arial" charset="0"/>
              </a:rPr>
              <a:t>Role</a:t>
            </a:r>
            <a:r>
              <a:rPr lang="cs-CZ" sz="1700" b="1">
                <a:latin typeface="Arial" charset="0"/>
              </a:rPr>
              <a:t> LM</a:t>
            </a:r>
            <a:endParaRPr lang="en-US" sz="1700" b="1">
              <a:latin typeface="Arial" charset="0"/>
            </a:endParaRPr>
          </a:p>
        </p:txBody>
      </p:sp>
      <p:sp>
        <p:nvSpPr>
          <p:cNvPr id="46121" name="AutoShape 41"/>
          <p:cNvSpPr>
            <a:spLocks noChangeArrowheads="1"/>
          </p:cNvSpPr>
          <p:nvPr/>
        </p:nvSpPr>
        <p:spPr bwMode="auto">
          <a:xfrm flipV="1">
            <a:off x="7048500" y="4854575"/>
            <a:ext cx="1900604" cy="44608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CDDFEB"/>
              </a:gs>
              <a:gs pos="100000">
                <a:srgbClr val="66CCFF"/>
              </a:gs>
            </a:gsLst>
            <a:lin ang="27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rot="10800000" lIns="72000" tIns="0" rIns="0" bIns="0" anchor="ctr"/>
          <a:lstStyle/>
          <a:p>
            <a:pPr eaLnBrk="0" hangingPunct="0">
              <a:lnSpc>
                <a:spcPct val="75000"/>
              </a:lnSpc>
            </a:pPr>
            <a:endParaRPr lang="cs-CZ" sz="1600" b="1">
              <a:latin typeface="Arial" charset="0"/>
            </a:endParaRPr>
          </a:p>
          <a:p>
            <a:pPr eaLnBrk="0" hangingPunct="0">
              <a:lnSpc>
                <a:spcPct val="75000"/>
              </a:lnSpc>
            </a:pPr>
            <a:r>
              <a:rPr lang="cs-CZ" sz="1600" b="1">
                <a:latin typeface="Arial" charset="0"/>
              </a:rPr>
              <a:t>„Kouč“</a:t>
            </a:r>
            <a:endParaRPr lang="en-US" sz="1600" b="1">
              <a:latin typeface="Arial" charset="0"/>
            </a:endParaRPr>
          </a:p>
          <a:p>
            <a:pPr eaLnBrk="0" hangingPunct="0">
              <a:lnSpc>
                <a:spcPct val="75000"/>
              </a:lnSpc>
            </a:pPr>
            <a:endParaRPr lang="en-US" sz="1600" b="1">
              <a:latin typeface="Arial" charset="0"/>
            </a:endParaRPr>
          </a:p>
        </p:txBody>
      </p:sp>
      <p:sp>
        <p:nvSpPr>
          <p:cNvPr id="46122" name="AutoShape 42"/>
          <p:cNvSpPr>
            <a:spLocks noChangeArrowheads="1"/>
          </p:cNvSpPr>
          <p:nvPr/>
        </p:nvSpPr>
        <p:spPr bwMode="auto">
          <a:xfrm flipV="1">
            <a:off x="4873869" y="4854575"/>
            <a:ext cx="1905000" cy="44608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CDDFEB"/>
              </a:gs>
              <a:gs pos="100000">
                <a:srgbClr val="66CCFF"/>
              </a:gs>
            </a:gsLst>
            <a:lin ang="27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rot="10800000" lIns="72000" tIns="0" rIns="0" bIns="0" anchor="ctr"/>
          <a:lstStyle/>
          <a:p>
            <a:pPr eaLnBrk="0" hangingPunct="0">
              <a:lnSpc>
                <a:spcPct val="75000"/>
              </a:lnSpc>
            </a:pPr>
            <a:endParaRPr lang="cs-CZ" sz="1600" b="1">
              <a:latin typeface="Arial" charset="0"/>
            </a:endParaRPr>
          </a:p>
          <a:p>
            <a:pPr eaLnBrk="0" hangingPunct="0">
              <a:lnSpc>
                <a:spcPct val="75000"/>
              </a:lnSpc>
            </a:pPr>
            <a:r>
              <a:rPr lang="cs-CZ" sz="1600" b="1">
                <a:latin typeface="Arial" charset="0"/>
              </a:rPr>
              <a:t>„Soudce“</a:t>
            </a:r>
            <a:endParaRPr lang="en-US" sz="1600" b="1">
              <a:latin typeface="Arial" charset="0"/>
            </a:endParaRPr>
          </a:p>
          <a:p>
            <a:pPr eaLnBrk="0" hangingPunct="0">
              <a:lnSpc>
                <a:spcPct val="75000"/>
              </a:lnSpc>
            </a:pPr>
            <a:endParaRPr lang="en-US" sz="1600" b="1">
              <a:latin typeface="Arial" charset="0"/>
            </a:endParaRPr>
          </a:p>
        </p:txBody>
      </p:sp>
      <p:sp>
        <p:nvSpPr>
          <p:cNvPr id="46123" name="AutoShape 43"/>
          <p:cNvSpPr>
            <a:spLocks noChangeArrowheads="1"/>
          </p:cNvSpPr>
          <p:nvPr/>
        </p:nvSpPr>
        <p:spPr bwMode="auto">
          <a:xfrm flipV="1">
            <a:off x="2703636" y="4854575"/>
            <a:ext cx="1900603" cy="44608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CDDFEB"/>
              </a:gs>
              <a:gs pos="100000">
                <a:srgbClr val="66CCFF"/>
              </a:gs>
            </a:gsLst>
            <a:lin ang="27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rot="10800000" lIns="72000" tIns="0" rIns="0" bIns="0" anchor="ctr"/>
          <a:lstStyle/>
          <a:p>
            <a:pPr eaLnBrk="0" hangingPunct="0">
              <a:lnSpc>
                <a:spcPct val="75000"/>
              </a:lnSpc>
            </a:pPr>
            <a:r>
              <a:rPr lang="cs-CZ" sz="1600" b="1">
                <a:latin typeface="Arial" charset="0"/>
              </a:rPr>
              <a:t>„</a:t>
            </a:r>
            <a:r>
              <a:rPr lang="en-US" sz="1600" b="1">
                <a:latin typeface="Arial" charset="0"/>
              </a:rPr>
              <a:t>Polic</a:t>
            </a:r>
            <a:r>
              <a:rPr lang="cs-CZ" sz="1600" b="1">
                <a:latin typeface="Arial" charset="0"/>
              </a:rPr>
              <a:t>ista“</a:t>
            </a:r>
            <a:endParaRPr lang="en-US" sz="1600" b="1">
              <a:latin typeface="Arial" charset="0"/>
            </a:endParaRPr>
          </a:p>
        </p:txBody>
      </p:sp>
      <p:sp>
        <p:nvSpPr>
          <p:cNvPr id="46124" name="Line 44"/>
          <p:cNvSpPr>
            <a:spLocks noChangeShapeType="1"/>
          </p:cNvSpPr>
          <p:nvPr/>
        </p:nvSpPr>
        <p:spPr bwMode="auto">
          <a:xfrm>
            <a:off x="2435469" y="5073650"/>
            <a:ext cx="241789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25" name="Line 45"/>
          <p:cNvSpPr>
            <a:spLocks noChangeShapeType="1"/>
          </p:cNvSpPr>
          <p:nvPr/>
        </p:nvSpPr>
        <p:spPr bwMode="auto">
          <a:xfrm>
            <a:off x="4605704" y="5070475"/>
            <a:ext cx="24471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72000" tIns="0" rIns="0" bIns="0" anchor="ctr"/>
          <a:lstStyle/>
          <a:p>
            <a:endParaRPr lang="en-US"/>
          </a:p>
        </p:txBody>
      </p:sp>
      <p:sp>
        <p:nvSpPr>
          <p:cNvPr id="46126" name="Line 46"/>
          <p:cNvSpPr>
            <a:spLocks noChangeShapeType="1"/>
          </p:cNvSpPr>
          <p:nvPr/>
        </p:nvSpPr>
        <p:spPr bwMode="auto">
          <a:xfrm>
            <a:off x="6781800" y="5070475"/>
            <a:ext cx="24178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72000" tIns="0" rIns="0" bIns="0" anchor="ctr"/>
          <a:lstStyle/>
          <a:p>
            <a:endParaRPr lang="en-US"/>
          </a:p>
        </p:txBody>
      </p:sp>
      <p:sp>
        <p:nvSpPr>
          <p:cNvPr id="46127" name="Text Box 47"/>
          <p:cNvSpPr txBox="1">
            <a:spLocks noChangeArrowheads="1"/>
          </p:cNvSpPr>
          <p:nvPr/>
        </p:nvSpPr>
        <p:spPr bwMode="auto">
          <a:xfrm>
            <a:off x="2798885" y="1231900"/>
            <a:ext cx="1405304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23863" eaLnBrk="0" hangingPunct="0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cs-CZ" sz="2000" b="1" dirty="0">
                <a:solidFill>
                  <a:srgbClr val="F94107"/>
                </a:solidFill>
                <a:latin typeface="Arial" charset="0"/>
              </a:rPr>
              <a:t>70. léta</a:t>
            </a:r>
            <a:endParaRPr lang="en-GB" sz="2000" b="1" dirty="0">
              <a:solidFill>
                <a:srgbClr val="F94107"/>
              </a:solidFill>
              <a:latin typeface="Arial" charset="0"/>
            </a:endParaRPr>
          </a:p>
        </p:txBody>
      </p:sp>
      <p:sp>
        <p:nvSpPr>
          <p:cNvPr id="46128" name="Text Box 48"/>
          <p:cNvSpPr txBox="1">
            <a:spLocks noChangeArrowheads="1"/>
          </p:cNvSpPr>
          <p:nvPr/>
        </p:nvSpPr>
        <p:spPr bwMode="auto">
          <a:xfrm>
            <a:off x="5007220" y="1231900"/>
            <a:ext cx="149469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23863" eaLnBrk="0" hangingPunct="0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cs-CZ" sz="2000" b="1">
                <a:solidFill>
                  <a:srgbClr val="F94107"/>
                </a:solidFill>
                <a:latin typeface="Arial" charset="0"/>
              </a:rPr>
              <a:t>80. léta</a:t>
            </a:r>
          </a:p>
        </p:txBody>
      </p:sp>
      <p:sp>
        <p:nvSpPr>
          <p:cNvPr id="46129" name="Text Box 49"/>
          <p:cNvSpPr txBox="1">
            <a:spLocks noChangeArrowheads="1"/>
          </p:cNvSpPr>
          <p:nvPr/>
        </p:nvSpPr>
        <p:spPr bwMode="auto">
          <a:xfrm>
            <a:off x="7027985" y="1231900"/>
            <a:ext cx="149762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23863" eaLnBrk="0" hangingPunct="0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cs-CZ" sz="2000" b="1">
                <a:solidFill>
                  <a:srgbClr val="F94107"/>
                </a:solidFill>
                <a:latin typeface="Arial" charset="0"/>
              </a:rPr>
              <a:t>90. léta</a:t>
            </a:r>
            <a:endParaRPr lang="en-GB" sz="2000" b="1">
              <a:solidFill>
                <a:srgbClr val="F94107"/>
              </a:solidFill>
              <a:latin typeface="Arial" charset="0"/>
            </a:endParaRPr>
          </a:p>
        </p:txBody>
      </p:sp>
      <p:sp>
        <p:nvSpPr>
          <p:cNvPr id="46130" name="Line 50"/>
          <p:cNvSpPr>
            <a:spLocks noChangeShapeType="1"/>
          </p:cNvSpPr>
          <p:nvPr/>
        </p:nvSpPr>
        <p:spPr bwMode="auto">
          <a:xfrm>
            <a:off x="4621823" y="5583238"/>
            <a:ext cx="243254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72000" tIns="0" rIns="0" bIns="0" anchor="ctr"/>
          <a:lstStyle/>
          <a:p>
            <a:endParaRPr lang="en-US"/>
          </a:p>
        </p:txBody>
      </p:sp>
      <p:sp>
        <p:nvSpPr>
          <p:cNvPr id="46131" name="Line 51"/>
          <p:cNvSpPr>
            <a:spLocks noChangeShapeType="1"/>
          </p:cNvSpPr>
          <p:nvPr/>
        </p:nvSpPr>
        <p:spPr bwMode="auto">
          <a:xfrm>
            <a:off x="4598377" y="2905125"/>
            <a:ext cx="24178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72000" tIns="0" rIns="0" bIns="0" anchor="ctr"/>
          <a:lstStyle/>
          <a:p>
            <a:endParaRPr lang="en-US"/>
          </a:p>
        </p:txBody>
      </p:sp>
      <p:sp>
        <p:nvSpPr>
          <p:cNvPr id="46132" name="Line 52"/>
          <p:cNvSpPr>
            <a:spLocks noChangeShapeType="1"/>
          </p:cNvSpPr>
          <p:nvPr/>
        </p:nvSpPr>
        <p:spPr bwMode="auto">
          <a:xfrm>
            <a:off x="6793523" y="5656263"/>
            <a:ext cx="24178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72000" tIns="0" rIns="0" bIns="0" anchor="ctr"/>
          <a:lstStyle/>
          <a:p>
            <a:endParaRPr lang="en-US"/>
          </a:p>
        </p:txBody>
      </p:sp>
      <p:sp>
        <p:nvSpPr>
          <p:cNvPr id="46133" name="Line 53"/>
          <p:cNvSpPr>
            <a:spLocks noChangeShapeType="1"/>
          </p:cNvSpPr>
          <p:nvPr/>
        </p:nvSpPr>
        <p:spPr bwMode="auto">
          <a:xfrm>
            <a:off x="6793523" y="2905125"/>
            <a:ext cx="24178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72000" tIns="0" rIns="0" bIns="0" anchor="ctr"/>
          <a:lstStyle/>
          <a:p>
            <a:endParaRPr lang="en-US"/>
          </a:p>
        </p:txBody>
      </p:sp>
      <p:sp>
        <p:nvSpPr>
          <p:cNvPr id="46134" name="Rectangle 5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Jak se vyvíjí přístup k řízení lidí?</a:t>
            </a:r>
          </a:p>
        </p:txBody>
      </p:sp>
      <p:sp>
        <p:nvSpPr>
          <p:cNvPr id="46135" name="AutoShape 55"/>
          <p:cNvSpPr>
            <a:spLocks noChangeArrowheads="1"/>
          </p:cNvSpPr>
          <p:nvPr/>
        </p:nvSpPr>
        <p:spPr bwMode="auto">
          <a:xfrm flipV="1">
            <a:off x="272562" y="1609725"/>
            <a:ext cx="2158512" cy="446088"/>
          </a:xfrm>
          <a:prstGeom prst="roundRect">
            <a:avLst>
              <a:gd name="adj" fmla="val 0"/>
            </a:avLst>
          </a:prstGeom>
          <a:solidFill>
            <a:srgbClr val="FA5C2A"/>
          </a:solidFill>
          <a:ln w="6350">
            <a:solidFill>
              <a:srgbClr val="90262B"/>
            </a:solidFill>
            <a:round/>
            <a:headEnd/>
            <a:tailEnd/>
          </a:ln>
          <a:effectLst/>
        </p:spPr>
        <p:txBody>
          <a:bodyPr rot="10800000" lIns="0" tIns="0" rIns="0" bIns="0" anchor="ctr"/>
          <a:lstStyle/>
          <a:p>
            <a:pPr eaLnBrk="0" hangingPunct="0">
              <a:lnSpc>
                <a:spcPct val="75000"/>
              </a:lnSpc>
              <a:spcBef>
                <a:spcPct val="50000"/>
              </a:spcBef>
            </a:pPr>
            <a:r>
              <a:rPr lang="cs-CZ" sz="1700" b="1" dirty="0">
                <a:latin typeface="Arial" charset="0"/>
              </a:rPr>
              <a:t> Role personalisty</a:t>
            </a:r>
            <a:endParaRPr lang="en-US" sz="1700" b="1" dirty="0">
              <a:latin typeface="Arial" charset="0"/>
            </a:endParaRPr>
          </a:p>
        </p:txBody>
      </p:sp>
      <p:sp>
        <p:nvSpPr>
          <p:cNvPr id="46136" name="AutoShape 56"/>
          <p:cNvSpPr>
            <a:spLocks noChangeArrowheads="1"/>
          </p:cNvSpPr>
          <p:nvPr/>
        </p:nvSpPr>
        <p:spPr bwMode="auto">
          <a:xfrm flipV="1">
            <a:off x="4873869" y="1609725"/>
            <a:ext cx="1905000" cy="44608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CDDFEB"/>
              </a:gs>
              <a:gs pos="100000">
                <a:srgbClr val="66CCFF"/>
              </a:gs>
            </a:gsLst>
            <a:lin ang="27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rot="10800000" lIns="72000" tIns="0" rIns="0" bIns="0" anchor="ctr"/>
          <a:lstStyle/>
          <a:p>
            <a:pPr eaLnBrk="0" hangingPunct="0">
              <a:lnSpc>
                <a:spcPct val="75000"/>
              </a:lnSpc>
            </a:pPr>
            <a:r>
              <a:rPr lang="cs-CZ" sz="1600" b="1">
                <a:latin typeface="Arial" charset="0"/>
              </a:rPr>
              <a:t>Funkční expert</a:t>
            </a:r>
            <a:endParaRPr lang="en-US" sz="1600" b="1">
              <a:latin typeface="Arial" charset="0"/>
            </a:endParaRPr>
          </a:p>
        </p:txBody>
      </p:sp>
      <p:sp>
        <p:nvSpPr>
          <p:cNvPr id="46137" name="AutoShape 57"/>
          <p:cNvSpPr>
            <a:spLocks noChangeArrowheads="1"/>
          </p:cNvSpPr>
          <p:nvPr/>
        </p:nvSpPr>
        <p:spPr bwMode="auto">
          <a:xfrm flipV="1">
            <a:off x="2703636" y="1609725"/>
            <a:ext cx="1900603" cy="44608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CDDFEB"/>
              </a:gs>
              <a:gs pos="100000">
                <a:srgbClr val="66CCFF"/>
              </a:gs>
            </a:gsLst>
            <a:lin ang="27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rot="10800000" lIns="72000" tIns="0" rIns="0" bIns="0" anchor="ctr"/>
          <a:lstStyle/>
          <a:p>
            <a:pPr eaLnBrk="0" hangingPunct="0">
              <a:lnSpc>
                <a:spcPct val="75000"/>
              </a:lnSpc>
            </a:pPr>
            <a:r>
              <a:rPr lang="cs-CZ" sz="1600" b="1" dirty="0">
                <a:latin typeface="Arial" charset="0"/>
              </a:rPr>
              <a:t>Administrátor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46138" name="Line 58"/>
          <p:cNvSpPr>
            <a:spLocks noChangeShapeType="1"/>
          </p:cNvSpPr>
          <p:nvPr/>
        </p:nvSpPr>
        <p:spPr bwMode="auto">
          <a:xfrm>
            <a:off x="2435469" y="1846263"/>
            <a:ext cx="241789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139" name="Line 59"/>
          <p:cNvSpPr>
            <a:spLocks noChangeShapeType="1"/>
          </p:cNvSpPr>
          <p:nvPr/>
        </p:nvSpPr>
        <p:spPr bwMode="auto">
          <a:xfrm>
            <a:off x="4605704" y="1830388"/>
            <a:ext cx="24471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72000" tIns="0" rIns="0" bIns="0" anchor="ctr"/>
          <a:lstStyle/>
          <a:p>
            <a:endParaRPr lang="en-US"/>
          </a:p>
        </p:txBody>
      </p:sp>
      <p:sp>
        <p:nvSpPr>
          <p:cNvPr id="46140" name="AutoShape 60"/>
          <p:cNvSpPr>
            <a:spLocks noChangeArrowheads="1"/>
          </p:cNvSpPr>
          <p:nvPr/>
        </p:nvSpPr>
        <p:spPr bwMode="auto">
          <a:xfrm flipV="1">
            <a:off x="7048500" y="1609725"/>
            <a:ext cx="1900604" cy="44608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CDDFEB"/>
              </a:gs>
              <a:gs pos="100000">
                <a:srgbClr val="66CCFF"/>
              </a:gs>
            </a:gsLst>
            <a:lin ang="27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rot="10800000" lIns="72000" tIns="0" rIns="0" bIns="0" anchor="ctr"/>
          <a:lstStyle/>
          <a:p>
            <a:pPr eaLnBrk="0" hangingPunct="0">
              <a:lnSpc>
                <a:spcPct val="75000"/>
              </a:lnSpc>
            </a:pPr>
            <a:r>
              <a:rPr lang="cs-CZ" sz="1600" b="1">
                <a:latin typeface="Arial" charset="0"/>
              </a:rPr>
              <a:t>Partner managementu</a:t>
            </a:r>
            <a:endParaRPr lang="en-US" sz="1600" b="1">
              <a:latin typeface="Arial" charset="0"/>
            </a:endParaRPr>
          </a:p>
        </p:txBody>
      </p:sp>
      <p:sp>
        <p:nvSpPr>
          <p:cNvPr id="46141" name="Line 61"/>
          <p:cNvSpPr>
            <a:spLocks noChangeShapeType="1"/>
          </p:cNvSpPr>
          <p:nvPr/>
        </p:nvSpPr>
        <p:spPr bwMode="auto">
          <a:xfrm>
            <a:off x="6781800" y="1830388"/>
            <a:ext cx="24178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72000" tIns="0" rIns="0" bIns="0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ChangeArrowheads="1"/>
          </p:cNvSpPr>
          <p:nvPr/>
        </p:nvSpPr>
        <p:spPr bwMode="auto">
          <a:xfrm>
            <a:off x="755576" y="5833953"/>
            <a:ext cx="3528392" cy="914400"/>
          </a:xfrm>
          <a:prstGeom prst="rightArrow">
            <a:avLst>
              <a:gd name="adj1" fmla="val 50000"/>
              <a:gd name="adj2" fmla="val 96658"/>
            </a:avLst>
          </a:prstGeom>
          <a:solidFill>
            <a:srgbClr val="F9410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cs-CZ" sz="2000" b="1" dirty="0" smtClean="0">
                <a:solidFill>
                  <a:schemeClr val="bg1"/>
                </a:solidFill>
              </a:rPr>
              <a:t>4. Advokát zaměstnanců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auto">
          <a:xfrm>
            <a:off x="827584" y="4360228"/>
            <a:ext cx="3528392" cy="914400"/>
          </a:xfrm>
          <a:prstGeom prst="rightArrow">
            <a:avLst>
              <a:gd name="adj1" fmla="val 50000"/>
              <a:gd name="adj2" fmla="val 96658"/>
            </a:avLst>
          </a:prstGeom>
          <a:solidFill>
            <a:srgbClr val="F9410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cs-CZ" sz="2000" b="1" dirty="0" smtClean="0">
                <a:solidFill>
                  <a:schemeClr val="bg1"/>
                </a:solidFill>
              </a:rPr>
              <a:t>3. Agent změny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827584" y="2886502"/>
            <a:ext cx="3528392" cy="914400"/>
          </a:xfrm>
          <a:prstGeom prst="rightArrow">
            <a:avLst>
              <a:gd name="adj1" fmla="val 50000"/>
              <a:gd name="adj2" fmla="val 96658"/>
            </a:avLst>
          </a:prstGeom>
          <a:solidFill>
            <a:srgbClr val="F9410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cs-CZ" sz="2000" b="1" dirty="0" smtClean="0">
                <a:solidFill>
                  <a:schemeClr val="bg1"/>
                </a:solidFill>
              </a:rPr>
              <a:t>2. Procesní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smtClean="0">
                <a:solidFill>
                  <a:schemeClr val="bg1"/>
                </a:solidFill>
              </a:rPr>
              <a:t>expert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827584" y="1412776"/>
            <a:ext cx="3528392" cy="914400"/>
          </a:xfrm>
          <a:prstGeom prst="rightArrow">
            <a:avLst>
              <a:gd name="adj1" fmla="val 50000"/>
              <a:gd name="adj2" fmla="val 96658"/>
            </a:avLst>
          </a:prstGeom>
          <a:solidFill>
            <a:srgbClr val="F9410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1371600" indent="-1371600">
              <a:lnSpc>
                <a:spcPct val="120000"/>
              </a:lnSpc>
            </a:pPr>
            <a:r>
              <a:rPr lang="cs-CZ" sz="2000" b="1" dirty="0" smtClean="0">
                <a:solidFill>
                  <a:schemeClr val="bg1"/>
                </a:solidFill>
              </a:rPr>
              <a:t>1. Strategický</a:t>
            </a:r>
            <a:r>
              <a:rPr lang="en-GB" sz="2000" b="1" dirty="0" smtClean="0">
                <a:solidFill>
                  <a:schemeClr val="bg1"/>
                </a:solidFill>
              </a:rPr>
              <a:t> partner</a:t>
            </a:r>
            <a:endParaRPr lang="en-GB" sz="2000" dirty="0" smtClean="0">
              <a:solidFill>
                <a:schemeClr val="bg1"/>
              </a:solidFill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404664"/>
            <a:ext cx="5328592" cy="864096"/>
          </a:xfrm>
        </p:spPr>
        <p:txBody>
          <a:bodyPr/>
          <a:lstStyle/>
          <a:p>
            <a:pPr algn="l"/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HR podle </a:t>
            </a:r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Davea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Ulricha</a:t>
            </a:r>
            <a:endPara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4720494" y="1568986"/>
            <a:ext cx="46760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" charset="0"/>
              </a:rPr>
              <a:t> HR strategie je v souladu</a:t>
            </a:r>
          </a:p>
          <a:p>
            <a:pPr eaLnBrk="0" hangingPunct="0">
              <a:buClr>
                <a:schemeClr val="bg1"/>
              </a:buClr>
            </a:pPr>
            <a:r>
              <a:rPr lang="cs-CZ" sz="2000" dirty="0">
                <a:solidFill>
                  <a:schemeClr val="bg1"/>
                </a:solidFill>
                <a:latin typeface="Arial" charset="0"/>
              </a:rPr>
              <a:t>    se strategií společnosti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4720494" y="2924944"/>
            <a:ext cx="36263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" charset="0"/>
              </a:rPr>
              <a:t> HR procesy jsou efektivní  </a:t>
            </a:r>
          </a:p>
          <a:p>
            <a:pPr eaLnBrk="0" hangingPunct="0">
              <a:buClr>
                <a:schemeClr val="bg1"/>
              </a:buClr>
            </a:pPr>
            <a:r>
              <a:rPr lang="cs-CZ" sz="2000" dirty="0">
                <a:solidFill>
                  <a:schemeClr val="bg1"/>
                </a:solidFill>
                <a:latin typeface="Arial" charset="0"/>
              </a:rPr>
              <a:t>    a představují 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„</a:t>
            </a:r>
            <a:r>
              <a:rPr lang="cs-CZ" sz="2000" dirty="0" err="1" smtClean="0">
                <a:solidFill>
                  <a:schemeClr val="bg1"/>
                </a:solidFill>
                <a:latin typeface="Arial" charset="0"/>
              </a:rPr>
              <a:t>best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  <a:latin typeface="Arial" charset="0"/>
              </a:rPr>
              <a:t>practice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“</a:t>
            </a:r>
            <a:endParaRPr lang="cs-CZ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4720494" y="4521314"/>
            <a:ext cx="34435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HR spoluřídí 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změny </a:t>
            </a:r>
          </a:p>
          <a:p>
            <a:pPr eaLnBrk="0" hangingPunct="0">
              <a:buClr>
                <a:schemeClr val="bg1"/>
              </a:buClr>
            </a:pPr>
            <a:r>
              <a:rPr lang="cs-CZ" sz="2000" dirty="0">
                <a:solidFill>
                  <a:schemeClr val="bg1"/>
                </a:solidFill>
                <a:latin typeface="Arial" charset="0"/>
              </a:rPr>
              <a:t>    a transformaci společnosti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4648486" y="5805264"/>
            <a:ext cx="37273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HR pomáhá vedení 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pochopit </a:t>
            </a:r>
            <a:endParaRPr lang="cs-CZ" sz="2000" dirty="0" smtClean="0">
              <a:solidFill>
                <a:schemeClr val="bg1"/>
              </a:solidFill>
              <a:latin typeface="Arial" charset="0"/>
            </a:endParaRPr>
          </a:p>
          <a:p>
            <a:pPr eaLnBrk="0" hangingPunct="0">
              <a:buClr>
                <a:schemeClr val="bg1"/>
              </a:buClr>
            </a:pP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    oprávněné 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nároky 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a 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potřeby </a:t>
            </a:r>
            <a:endParaRPr lang="cs-CZ" sz="2000" dirty="0" smtClean="0">
              <a:solidFill>
                <a:schemeClr val="bg1"/>
              </a:solidFill>
              <a:latin typeface="Arial" charset="0"/>
            </a:endParaRPr>
          </a:p>
          <a:p>
            <a:pPr eaLnBrk="0" hangingPunct="0">
              <a:buClr>
                <a:schemeClr val="bg1"/>
              </a:buClr>
            </a:pP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    zaměstnanců</a:t>
            </a:r>
            <a:endParaRPr lang="cs-CZ" sz="20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nimBg="1"/>
      <p:bldP spid="61443" grpId="0" animBg="1"/>
      <p:bldP spid="61444" grpId="0" animBg="1"/>
      <p:bldP spid="61445" grpId="0" animBg="1"/>
      <p:bldP spid="61448" grpId="0"/>
      <p:bldP spid="61450" grpId="0"/>
      <p:bldP spid="61451" grpId="0"/>
      <p:bldP spid="614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HR business </a:t>
            </a:r>
            <a:r>
              <a:rPr lang="cs-CZ" sz="2400" dirty="0" err="1" smtClean="0"/>
              <a:t>partnering</a:t>
            </a:r>
            <a:r>
              <a:rPr lang="cs-CZ" sz="2400" dirty="0" smtClean="0"/>
              <a:t> v dennodenní praxi</a:t>
            </a:r>
            <a:endParaRPr lang="en-GB" sz="2400" dirty="0"/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278954" y="2492896"/>
            <a:ext cx="4075155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cs-CZ" sz="1800" dirty="0">
              <a:latin typeface="Arial" charset="0"/>
            </a:endParaRPr>
          </a:p>
          <a:p>
            <a:pPr eaLnBrk="0" hangingPunct="0"/>
            <a:endParaRPr lang="cs-CZ" sz="1800" dirty="0">
              <a:latin typeface="Arial" charset="0"/>
            </a:endParaRPr>
          </a:p>
          <a:p>
            <a:pPr eaLnBrk="0" hangingPunct="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û"/>
            </a:pPr>
            <a:r>
              <a:rPr lang="cs-CZ" sz="1800" dirty="0">
                <a:latin typeface="Arial" charset="0"/>
              </a:rPr>
              <a:t>  seděli jsme v personálním oddělení</a:t>
            </a:r>
          </a:p>
          <a:p>
            <a:pPr eaLnBrk="0" hangingPunct="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û"/>
            </a:pPr>
            <a:r>
              <a:rPr lang="cs-CZ" sz="1800" dirty="0">
                <a:latin typeface="Arial" charset="0"/>
              </a:rPr>
              <a:t>  čekali jsme, až zazvoní telefon</a:t>
            </a:r>
          </a:p>
          <a:p>
            <a:pPr eaLnBrk="0" hangingPunct="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û"/>
            </a:pPr>
            <a:r>
              <a:rPr lang="cs-CZ" sz="1800" dirty="0">
                <a:latin typeface="Arial" charset="0"/>
              </a:rPr>
              <a:t>  dělali jsme, co nám řekli manažeři</a:t>
            </a:r>
          </a:p>
          <a:p>
            <a:pPr eaLnBrk="0" hangingPunct="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û"/>
            </a:pPr>
            <a:r>
              <a:rPr lang="cs-CZ" sz="1800" dirty="0">
                <a:latin typeface="Arial" charset="0"/>
              </a:rPr>
              <a:t>  starali jsme se o zaměstnance</a:t>
            </a:r>
          </a:p>
          <a:p>
            <a:pPr eaLnBrk="0" hangingPunct="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û"/>
            </a:pPr>
            <a:r>
              <a:rPr lang="cs-CZ" sz="1800" dirty="0">
                <a:latin typeface="Arial" charset="0"/>
              </a:rPr>
              <a:t>  věnovali jsme se administrativě</a:t>
            </a:r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4913965" y="5753347"/>
            <a:ext cx="3537148" cy="525016"/>
          </a:xfrm>
          <a:prstGeom prst="rect">
            <a:avLst/>
          </a:prstGeom>
          <a:solidFill>
            <a:srgbClr val="00B050"/>
          </a:solidFill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34152" name="Rectangle 8"/>
          <p:cNvSpPr>
            <a:spLocks noChangeArrowheads="1"/>
          </p:cNvSpPr>
          <p:nvPr/>
        </p:nvSpPr>
        <p:spPr bwMode="auto">
          <a:xfrm>
            <a:off x="1034289" y="5753347"/>
            <a:ext cx="1671546" cy="504056"/>
          </a:xfrm>
          <a:prstGeom prst="rect">
            <a:avLst/>
          </a:prstGeom>
          <a:solidFill>
            <a:srgbClr val="FA5C2A"/>
          </a:solidFill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cs-CZ" b="1" dirty="0" smtClean="0">
                <a:solidFill>
                  <a:schemeClr val="bg1"/>
                </a:solidFill>
              </a:rPr>
              <a:t>     SERVIS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4342465" y="2098327"/>
            <a:ext cx="4419600" cy="4396060"/>
          </a:xfrm>
          <a:prstGeom prst="rect">
            <a:avLst/>
          </a:prstGeom>
          <a:noFill/>
          <a:ln w="5715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4620153" y="2603152"/>
            <a:ext cx="4191000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chemeClr val="accent3">
                  <a:lumMod val="75000"/>
                </a:schemeClr>
              </a:buClr>
            </a:pPr>
            <a:endParaRPr lang="cs-CZ" sz="1800" dirty="0">
              <a:latin typeface="Arial" charset="0"/>
            </a:endParaRPr>
          </a:p>
          <a:p>
            <a:pPr eaLnBrk="0" hangingPunct="0">
              <a:buClr>
                <a:schemeClr val="accent3">
                  <a:lumMod val="75000"/>
                </a:schemeClr>
              </a:buClr>
            </a:pPr>
            <a:endParaRPr lang="cs-CZ" sz="1000" dirty="0">
              <a:latin typeface="Arial" charset="0"/>
            </a:endParaRPr>
          </a:p>
          <a:p>
            <a:pPr eaLnBrk="0" hangingPunct="0">
              <a:lnSpc>
                <a:spcPct val="150000"/>
              </a:lnSpc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cs-CZ" sz="1800" dirty="0">
                <a:latin typeface="Arial" charset="0"/>
              </a:rPr>
              <a:t>  pracujeme u klientů</a:t>
            </a:r>
          </a:p>
          <a:p>
            <a:pPr eaLnBrk="0" hangingPunct="0">
              <a:lnSpc>
                <a:spcPct val="150000"/>
              </a:lnSpc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cs-CZ" sz="1800" dirty="0">
                <a:latin typeface="Arial" charset="0"/>
              </a:rPr>
              <a:t>  </a:t>
            </a:r>
            <a:r>
              <a:rPr lang="cs-CZ" sz="1800" dirty="0" err="1">
                <a:latin typeface="Arial" charset="0"/>
              </a:rPr>
              <a:t>proaktivně</a:t>
            </a:r>
            <a:r>
              <a:rPr lang="cs-CZ" sz="1800" dirty="0">
                <a:latin typeface="Arial" charset="0"/>
              </a:rPr>
              <a:t> předvídáme potřeby</a:t>
            </a:r>
          </a:p>
          <a:p>
            <a:pPr eaLnBrk="0" hangingPunct="0">
              <a:lnSpc>
                <a:spcPct val="150000"/>
              </a:lnSpc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cs-CZ" sz="1800" dirty="0">
                <a:latin typeface="Arial" charset="0"/>
              </a:rPr>
              <a:t>  koučujeme manažery</a:t>
            </a:r>
          </a:p>
          <a:p>
            <a:pPr eaLnBrk="0" hangingPunct="0">
              <a:lnSpc>
                <a:spcPct val="150000"/>
              </a:lnSpc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cs-CZ" sz="1800" dirty="0">
                <a:latin typeface="Arial" charset="0"/>
              </a:rPr>
              <a:t>  vytváříme systémy pro práci s lidmi</a:t>
            </a:r>
          </a:p>
          <a:p>
            <a:pPr eaLnBrk="0" hangingPunct="0">
              <a:lnSpc>
                <a:spcPct val="150000"/>
              </a:lnSpc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cs-CZ" sz="1800" dirty="0">
                <a:latin typeface="Arial" charset="0"/>
              </a:rPr>
              <a:t>  snižujeme byrokracii</a:t>
            </a:r>
          </a:p>
          <a:p>
            <a:pPr eaLnBrk="0" hangingPunct="0">
              <a:buClr>
                <a:schemeClr val="accent3">
                  <a:lumMod val="75000"/>
                </a:schemeClr>
              </a:buClr>
              <a:buFontTx/>
              <a:buChar char="•"/>
            </a:pPr>
            <a:endParaRPr lang="cs-CZ" sz="1400" dirty="0">
              <a:latin typeface="Arial" charset="0"/>
            </a:endParaRPr>
          </a:p>
          <a:p>
            <a:pPr eaLnBrk="0" hangingPunct="0">
              <a:buClr>
                <a:schemeClr val="accent3">
                  <a:lumMod val="75000"/>
                </a:schemeClr>
              </a:buClr>
              <a:buFontTx/>
              <a:buChar char="•"/>
            </a:pPr>
            <a:endParaRPr lang="cs-CZ" sz="1800" dirty="0">
              <a:latin typeface="Arial" charset="0"/>
            </a:endParaRPr>
          </a:p>
          <a:p>
            <a:pPr eaLnBrk="0" hangingPunct="0">
              <a:buClr>
                <a:schemeClr val="accent3">
                  <a:lumMod val="75000"/>
                </a:schemeClr>
              </a:buClr>
            </a:pPr>
            <a:r>
              <a:rPr lang="cs-CZ" sz="1800" dirty="0">
                <a:latin typeface="Arial" charset="0"/>
              </a:rPr>
              <a:t>    </a:t>
            </a:r>
            <a:endParaRPr lang="cs-CZ" sz="1800" b="1" dirty="0">
              <a:latin typeface="Arial" charset="0"/>
            </a:endParaRPr>
          </a:p>
          <a:p>
            <a:pPr eaLnBrk="0" hangingPunct="0">
              <a:buClr>
                <a:schemeClr val="accent3">
                  <a:lumMod val="75000"/>
                </a:schemeClr>
              </a:buClr>
            </a:pPr>
            <a:r>
              <a:rPr lang="cs-CZ" sz="1800" b="1" dirty="0">
                <a:latin typeface="Arial" charset="0"/>
              </a:rPr>
              <a:t>    </a:t>
            </a:r>
            <a:r>
              <a:rPr lang="cs-CZ" sz="1800" b="1" dirty="0" smtClean="0">
                <a:latin typeface="Arial" charset="0"/>
              </a:rPr>
              <a:t> </a:t>
            </a:r>
            <a:r>
              <a:rPr lang="cs-CZ" sz="1800" b="1" dirty="0" smtClean="0">
                <a:solidFill>
                  <a:schemeClr val="bg1"/>
                </a:solidFill>
                <a:latin typeface="Arial" charset="0"/>
              </a:rPr>
              <a:t>STRATEGICKÉ </a:t>
            </a:r>
            <a:r>
              <a:rPr lang="cs-CZ" sz="1800" b="1" dirty="0">
                <a:solidFill>
                  <a:schemeClr val="bg1"/>
                </a:solidFill>
                <a:latin typeface="Arial" charset="0"/>
              </a:rPr>
              <a:t>PARTNERSTVÍ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714065" y="2301527"/>
            <a:ext cx="1219200" cy="655638"/>
            <a:chOff x="5714065" y="2301527"/>
            <a:chExt cx="1219200" cy="655638"/>
          </a:xfrm>
        </p:grpSpPr>
        <p:sp>
          <p:nvSpPr>
            <p:cNvPr id="134156" name="AutoShape 12"/>
            <p:cNvSpPr>
              <a:spLocks noChangeArrowheads="1"/>
            </p:cNvSpPr>
            <p:nvPr/>
          </p:nvSpPr>
          <p:spPr bwMode="auto">
            <a:xfrm>
              <a:off x="5714065" y="2347565"/>
              <a:ext cx="1219200" cy="609600"/>
            </a:xfrm>
            <a:prstGeom prst="bevel">
              <a:avLst>
                <a:gd name="adj" fmla="val 12500"/>
              </a:avLst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GB" sz="3200">
                <a:latin typeface="FormataCondensed" charset="0"/>
              </a:endParaRPr>
            </a:p>
          </p:txBody>
        </p:sp>
        <p:sp>
          <p:nvSpPr>
            <p:cNvPr id="134157" name="Text Box 13"/>
            <p:cNvSpPr txBox="1">
              <a:spLocks noChangeArrowheads="1"/>
            </p:cNvSpPr>
            <p:nvPr/>
          </p:nvSpPr>
          <p:spPr bwMode="auto">
            <a:xfrm>
              <a:off x="5782939" y="2301527"/>
              <a:ext cx="110959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3600" dirty="0">
                  <a:solidFill>
                    <a:schemeClr val="bg1"/>
                  </a:solidFill>
                  <a:latin typeface="Arial Narrow" pitchFamily="34" charset="0"/>
                </a:rPr>
                <a:t>dnes:</a:t>
              </a:r>
            </a:p>
          </p:txBody>
        </p:sp>
      </p:grpSp>
      <p:sp>
        <p:nvSpPr>
          <p:cNvPr id="134158" name="AutoShape 14"/>
          <p:cNvSpPr>
            <a:spLocks noChangeArrowheads="1"/>
          </p:cNvSpPr>
          <p:nvPr/>
        </p:nvSpPr>
        <p:spPr bwMode="auto">
          <a:xfrm>
            <a:off x="1980265" y="1247427"/>
            <a:ext cx="4114800" cy="685800"/>
          </a:xfrm>
          <a:prstGeom prst="curvedDownArrow">
            <a:avLst>
              <a:gd name="adj1" fmla="val 72613"/>
              <a:gd name="adj2" fmla="val 202613"/>
              <a:gd name="adj3" fmla="val 33333"/>
            </a:avLst>
          </a:prstGeom>
          <a:solidFill>
            <a:srgbClr val="FA5C2A"/>
          </a:solidFill>
          <a:ln w="28575">
            <a:solidFill>
              <a:srgbClr val="B54C6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9" name="Rectangle 15"/>
          <p:cNvSpPr>
            <a:spLocks noChangeArrowheads="1"/>
          </p:cNvSpPr>
          <p:nvPr/>
        </p:nvSpPr>
        <p:spPr bwMode="auto">
          <a:xfrm>
            <a:off x="107504" y="980728"/>
            <a:ext cx="8883162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61975" indent="-561975" eaLnBrk="0" hangingPunct="0">
              <a:lnSpc>
                <a:spcPct val="90000"/>
              </a:lnSpc>
              <a:spcBef>
                <a:spcPct val="20000"/>
              </a:spcBef>
              <a:buClr>
                <a:srgbClr val="A61E4C"/>
              </a:buClr>
              <a:buFont typeface="Wingdings" pitchFamily="2" charset="2"/>
              <a:buNone/>
            </a:pPr>
            <a:endParaRPr lang="cs-CZ" sz="2600">
              <a:solidFill>
                <a:schemeClr val="folHlink"/>
              </a:solidFill>
              <a:latin typeface="Arial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294465" y="2301527"/>
            <a:ext cx="1219200" cy="655638"/>
            <a:chOff x="1294465" y="2301527"/>
            <a:chExt cx="1219200" cy="655638"/>
          </a:xfrm>
          <a:solidFill>
            <a:srgbClr val="FA5C2A"/>
          </a:solidFill>
        </p:grpSpPr>
        <p:sp>
          <p:nvSpPr>
            <p:cNvPr id="134149" name="AutoShape 5"/>
            <p:cNvSpPr>
              <a:spLocks noChangeArrowheads="1"/>
            </p:cNvSpPr>
            <p:nvPr/>
          </p:nvSpPr>
          <p:spPr bwMode="auto">
            <a:xfrm>
              <a:off x="1294465" y="2347565"/>
              <a:ext cx="1219200" cy="609600"/>
            </a:xfrm>
            <a:prstGeom prst="bevel">
              <a:avLst>
                <a:gd name="adj" fmla="val 12500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GB" sz="2400">
                <a:latin typeface="Arial Narrow" pitchFamily="34" charset="0"/>
              </a:endParaRPr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1317912" y="2301527"/>
              <a:ext cx="1132041" cy="6463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3600" dirty="0">
                  <a:solidFill>
                    <a:schemeClr val="bg1"/>
                  </a:solidFill>
                  <a:latin typeface="Arial Narrow" pitchFamily="34" charset="0"/>
                </a:rPr>
                <a:t>dříve: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Komplexnost rolí HR</a:t>
            </a:r>
            <a:endParaRPr lang="en-CA" sz="2400" dirty="0" smtClean="0"/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3417363" y="327660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sz="18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496391" y="2570164"/>
            <a:ext cx="15664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000" b="1" i="1" dirty="0">
                <a:solidFill>
                  <a:srgbClr val="000099"/>
                </a:solidFill>
                <a:latin typeface="Arial" charset="0"/>
              </a:rPr>
              <a:t>Strategický</a:t>
            </a:r>
          </a:p>
          <a:p>
            <a:pPr algn="ctr"/>
            <a:r>
              <a:rPr lang="cs-CZ" sz="2000" b="1" i="1" dirty="0">
                <a:solidFill>
                  <a:srgbClr val="000099"/>
                </a:solidFill>
                <a:latin typeface="Arial" charset="0"/>
              </a:rPr>
              <a:t>partner</a:t>
            </a:r>
            <a:endParaRPr lang="en-GB" sz="2000" b="1" i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5216279" y="2582864"/>
            <a:ext cx="9829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000" b="1" i="1" dirty="0">
                <a:solidFill>
                  <a:srgbClr val="000099"/>
                </a:solidFill>
                <a:latin typeface="Arial" charset="0"/>
              </a:rPr>
              <a:t>Agent</a:t>
            </a:r>
          </a:p>
          <a:p>
            <a:pPr algn="ctr"/>
            <a:r>
              <a:rPr lang="cs-CZ" sz="2000" b="1" i="1" dirty="0">
                <a:solidFill>
                  <a:srgbClr val="000099"/>
                </a:solidFill>
                <a:latin typeface="Arial" charset="0"/>
              </a:rPr>
              <a:t>změny</a:t>
            </a:r>
            <a:endParaRPr lang="en-GB" sz="2000" b="1" i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2644005" y="4081464"/>
            <a:ext cx="12682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000" b="1" i="1">
                <a:solidFill>
                  <a:srgbClr val="000099"/>
                </a:solidFill>
                <a:latin typeface="Arial" charset="0"/>
              </a:rPr>
              <a:t>Procesní</a:t>
            </a:r>
          </a:p>
          <a:p>
            <a:pPr algn="ctr"/>
            <a:r>
              <a:rPr lang="cs-CZ" sz="2000" b="1" i="1">
                <a:solidFill>
                  <a:srgbClr val="000099"/>
                </a:solidFill>
                <a:latin typeface="Arial" charset="0"/>
              </a:rPr>
              <a:t>expert</a:t>
            </a:r>
            <a:endParaRPr lang="en-GB" sz="2000" b="1" i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4930193" y="4081464"/>
            <a:ext cx="18101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000" b="1" i="1">
                <a:solidFill>
                  <a:srgbClr val="000099"/>
                </a:solidFill>
                <a:latin typeface="Arial" charset="0"/>
              </a:rPr>
              <a:t>Advokát </a:t>
            </a:r>
          </a:p>
          <a:p>
            <a:pPr algn="ctr"/>
            <a:r>
              <a:rPr lang="cs-CZ" sz="2000" b="1" i="1">
                <a:solidFill>
                  <a:srgbClr val="000099"/>
                </a:solidFill>
                <a:latin typeface="Arial" charset="0"/>
              </a:rPr>
              <a:t>zaměstnanců</a:t>
            </a:r>
            <a:endParaRPr lang="en-IE" sz="2000" b="1" i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2822876" y="1244601"/>
            <a:ext cx="33826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cs-CZ" sz="2400" b="1" dirty="0">
                <a:solidFill>
                  <a:srgbClr val="F94107"/>
                </a:solidFill>
                <a:latin typeface="Arial" charset="0"/>
              </a:rPr>
              <a:t>Budoucí – strategické</a:t>
            </a:r>
          </a:p>
          <a:p>
            <a:pPr algn="ctr"/>
            <a:r>
              <a:rPr lang="cs-CZ" sz="2400" b="1" dirty="0">
                <a:solidFill>
                  <a:srgbClr val="F94107"/>
                </a:solidFill>
                <a:latin typeface="Arial" charset="0"/>
              </a:rPr>
              <a:t>zaměření</a:t>
            </a:r>
            <a:endParaRPr lang="en-GB" sz="2400" b="1" dirty="0">
              <a:solidFill>
                <a:srgbClr val="F94107"/>
              </a:solidFill>
              <a:latin typeface="Arial" charset="0"/>
            </a:endParaRP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2665458" y="5403851"/>
            <a:ext cx="37385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cs-CZ" sz="2400" b="1">
                <a:solidFill>
                  <a:srgbClr val="F94107"/>
                </a:solidFill>
                <a:latin typeface="Arial" charset="0"/>
              </a:rPr>
              <a:t>Každodenní – operativní</a:t>
            </a:r>
          </a:p>
          <a:p>
            <a:pPr algn="ctr"/>
            <a:r>
              <a:rPr lang="cs-CZ" sz="2400" b="1">
                <a:solidFill>
                  <a:srgbClr val="F94107"/>
                </a:solidFill>
                <a:latin typeface="Arial" charset="0"/>
              </a:rPr>
              <a:t>zaměření</a:t>
            </a:r>
            <a:endParaRPr lang="en-GB" sz="2400" b="1">
              <a:solidFill>
                <a:srgbClr val="F94107"/>
              </a:solidFill>
              <a:latin typeface="Arial" charset="0"/>
            </a:endParaRPr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467544" y="3406776"/>
            <a:ext cx="192258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/>
            <a:r>
              <a:rPr lang="cs-CZ" sz="2000" b="1">
                <a:solidFill>
                  <a:srgbClr val="F94107"/>
                </a:solidFill>
                <a:latin typeface="Arial" charset="0"/>
              </a:rPr>
              <a:t>Odborné</a:t>
            </a:r>
          </a:p>
          <a:p>
            <a:pPr algn="ctr"/>
            <a:r>
              <a:rPr lang="cs-CZ" sz="2000" b="1">
                <a:solidFill>
                  <a:srgbClr val="F94107"/>
                </a:solidFill>
                <a:latin typeface="Arial" charset="0"/>
              </a:rPr>
              <a:t>znalosti </a:t>
            </a:r>
            <a:endParaRPr lang="en-IE" sz="2000" b="1">
              <a:solidFill>
                <a:srgbClr val="F94107"/>
              </a:solidFill>
              <a:latin typeface="Arial" charset="0"/>
            </a:endParaRPr>
          </a:p>
        </p:txBody>
      </p:sp>
      <p:sp>
        <p:nvSpPr>
          <p:cNvPr id="62481" name="AutoShape 17"/>
          <p:cNvSpPr>
            <a:spLocks noChangeArrowheads="1"/>
          </p:cNvSpPr>
          <p:nvPr/>
        </p:nvSpPr>
        <p:spPr bwMode="auto">
          <a:xfrm>
            <a:off x="2504429" y="2260600"/>
            <a:ext cx="4038600" cy="2997200"/>
          </a:xfrm>
          <a:custGeom>
            <a:avLst/>
            <a:gdLst>
              <a:gd name="G0" fmla="+- 8738 0 0"/>
              <a:gd name="G1" fmla="+- 9638 0 0"/>
              <a:gd name="G2" fmla="+- 5229 0 0"/>
              <a:gd name="G3" fmla="+- 21600 0 8738"/>
              <a:gd name="G4" fmla="+- 21600 0 9638"/>
              <a:gd name="G5" fmla="+- 21600 0 5229"/>
              <a:gd name="G6" fmla="+- 8738 0 10800"/>
              <a:gd name="G7" fmla="+- 9638 0 10800"/>
              <a:gd name="G8" fmla="*/ G7 5229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8738" y="5229"/>
                </a:lnTo>
                <a:lnTo>
                  <a:pt x="9638" y="5229"/>
                </a:lnTo>
                <a:lnTo>
                  <a:pt x="9638" y="9638"/>
                </a:lnTo>
                <a:lnTo>
                  <a:pt x="5229" y="9638"/>
                </a:lnTo>
                <a:lnTo>
                  <a:pt x="5229" y="8738"/>
                </a:lnTo>
                <a:lnTo>
                  <a:pt x="0" y="10800"/>
                </a:lnTo>
                <a:lnTo>
                  <a:pt x="5229" y="12862"/>
                </a:lnTo>
                <a:lnTo>
                  <a:pt x="5229" y="11962"/>
                </a:lnTo>
                <a:lnTo>
                  <a:pt x="9638" y="11962"/>
                </a:lnTo>
                <a:lnTo>
                  <a:pt x="9638" y="16371"/>
                </a:lnTo>
                <a:lnTo>
                  <a:pt x="8738" y="16371"/>
                </a:lnTo>
                <a:lnTo>
                  <a:pt x="10800" y="21600"/>
                </a:lnTo>
                <a:lnTo>
                  <a:pt x="12862" y="16371"/>
                </a:lnTo>
                <a:lnTo>
                  <a:pt x="11962" y="16371"/>
                </a:lnTo>
                <a:lnTo>
                  <a:pt x="11962" y="11962"/>
                </a:lnTo>
                <a:lnTo>
                  <a:pt x="16371" y="11962"/>
                </a:lnTo>
                <a:lnTo>
                  <a:pt x="16371" y="12862"/>
                </a:lnTo>
                <a:lnTo>
                  <a:pt x="21600" y="10800"/>
                </a:lnTo>
                <a:lnTo>
                  <a:pt x="16371" y="8738"/>
                </a:lnTo>
                <a:lnTo>
                  <a:pt x="16371" y="9638"/>
                </a:lnTo>
                <a:lnTo>
                  <a:pt x="11962" y="9638"/>
                </a:lnTo>
                <a:lnTo>
                  <a:pt x="11962" y="5229"/>
                </a:lnTo>
                <a:lnTo>
                  <a:pt x="12862" y="5229"/>
                </a:lnTo>
                <a:close/>
              </a:path>
            </a:pathLst>
          </a:custGeom>
          <a:solidFill>
            <a:srgbClr val="F94107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62484" name="Text Box 20"/>
          <p:cNvSpPr txBox="1">
            <a:spLocks noChangeArrowheads="1"/>
          </p:cNvSpPr>
          <p:nvPr/>
        </p:nvSpPr>
        <p:spPr bwMode="auto">
          <a:xfrm>
            <a:off x="6777491" y="3406776"/>
            <a:ext cx="176139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/>
            <a:r>
              <a:rPr lang="en-IE" sz="2000" b="1">
                <a:solidFill>
                  <a:srgbClr val="F94107"/>
                </a:solidFill>
                <a:latin typeface="Arial" charset="0"/>
              </a:rPr>
              <a:t>„</a:t>
            </a:r>
            <a:r>
              <a:rPr lang="cs-CZ" sz="2000" b="1">
                <a:solidFill>
                  <a:srgbClr val="F94107"/>
                </a:solidFill>
                <a:latin typeface="Arial" charset="0"/>
              </a:rPr>
              <a:t>Měkké“ </a:t>
            </a:r>
          </a:p>
          <a:p>
            <a:pPr algn="ctr"/>
            <a:r>
              <a:rPr lang="cs-CZ" sz="2000" b="1">
                <a:solidFill>
                  <a:srgbClr val="F94107"/>
                </a:solidFill>
                <a:latin typeface="Arial" charset="0"/>
              </a:rPr>
              <a:t>dovednosti</a:t>
            </a:r>
            <a:r>
              <a:rPr lang="en-IE" sz="2000" b="1">
                <a:solidFill>
                  <a:srgbClr val="F94107"/>
                </a:solidFill>
                <a:latin typeface="Arial" charset="0"/>
              </a:rPr>
              <a:t>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548680"/>
            <a:ext cx="4536504" cy="1152128"/>
          </a:xfrm>
        </p:spPr>
        <p:txBody>
          <a:bodyPr/>
          <a:lstStyle/>
          <a:p>
            <a:r>
              <a:rPr lang="cs-CZ" sz="2400" dirty="0" smtClean="0"/>
              <a:t>Nejčastější chybné role HR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187624" y="1844303"/>
            <a:ext cx="3384550" cy="936625"/>
          </a:xfrm>
        </p:spPr>
        <p:txBody>
          <a:bodyPr>
            <a:noAutofit/>
          </a:bodyPr>
          <a:lstStyle/>
          <a:p>
            <a:pPr lvl="0" indent="-252000">
              <a:buFont typeface="Arial" pitchFamily="34" charset="0"/>
              <a:buChar char="•"/>
              <a:defRPr/>
            </a:pPr>
            <a:r>
              <a:rPr lang="cs-CZ" sz="2000" dirty="0"/>
              <a:t>Byrokrat</a:t>
            </a:r>
          </a:p>
          <a:p>
            <a:pPr lvl="1" indent="-252000">
              <a:buFont typeface="Arial" pitchFamily="34" charset="0"/>
              <a:buChar char="•"/>
              <a:defRPr/>
            </a:pPr>
            <a:endParaRPr lang="cs-CZ" sz="2000" dirty="0"/>
          </a:p>
          <a:p>
            <a:pPr lvl="0" indent="-252000">
              <a:buFont typeface="Arial" pitchFamily="34" charset="0"/>
              <a:buChar char="•"/>
              <a:defRPr/>
            </a:pPr>
            <a:r>
              <a:rPr lang="cs-CZ" sz="2000" dirty="0"/>
              <a:t>Služka pro všechno </a:t>
            </a:r>
          </a:p>
          <a:p>
            <a:pPr lvl="0" indent="-252000">
              <a:buFont typeface="Arial" pitchFamily="34" charset="0"/>
              <a:buChar char="•"/>
              <a:defRPr/>
            </a:pPr>
            <a:endParaRPr lang="cs-CZ" sz="2000" dirty="0"/>
          </a:p>
          <a:p>
            <a:pPr lvl="0" indent="-252000">
              <a:buFont typeface="Arial" pitchFamily="34" charset="0"/>
              <a:buChar char="•"/>
              <a:defRPr/>
            </a:pPr>
            <a:r>
              <a:rPr lang="cs-CZ" sz="2000" dirty="0"/>
              <a:t>Odborář</a:t>
            </a:r>
          </a:p>
          <a:p>
            <a:pPr lvl="0" indent="-252000">
              <a:buFont typeface="Arial" pitchFamily="34" charset="0"/>
              <a:buChar char="•"/>
              <a:defRPr/>
            </a:pPr>
            <a:endParaRPr lang="cs-CZ" sz="2000" dirty="0"/>
          </a:p>
          <a:p>
            <a:pPr lvl="0" indent="-252000">
              <a:buFont typeface="Arial" pitchFamily="34" charset="0"/>
              <a:buChar char="•"/>
              <a:defRPr/>
            </a:pPr>
            <a:r>
              <a:rPr lang="cs-CZ" sz="2000" dirty="0"/>
              <a:t>Šedá eminence</a:t>
            </a:r>
          </a:p>
          <a:p>
            <a:pPr lvl="0" indent="-252000">
              <a:buFont typeface="Arial" pitchFamily="34" charset="0"/>
              <a:buChar char="•"/>
              <a:defRPr/>
            </a:pPr>
            <a:endParaRPr lang="cs-CZ" sz="2000" dirty="0"/>
          </a:p>
          <a:p>
            <a:pPr lvl="0" indent="-252000">
              <a:buFont typeface="Arial" pitchFamily="34" charset="0"/>
              <a:buChar char="•"/>
              <a:defRPr/>
            </a:pPr>
            <a:r>
              <a:rPr lang="cs-CZ" sz="2000" dirty="0"/>
              <a:t>Alchymista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7" name="Picture 6" descr="j03053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0802" y="1433324"/>
            <a:ext cx="633046" cy="915987"/>
          </a:xfrm>
          <a:prstGeom prst="rect">
            <a:avLst/>
          </a:prstGeom>
          <a:noFill/>
        </p:spPr>
      </p:pic>
      <p:pic>
        <p:nvPicPr>
          <p:cNvPr id="8" name="Picture 8" descr="richelie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738" y="4149080"/>
            <a:ext cx="910118" cy="107796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9" descr="union_strik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8323" y="3284984"/>
            <a:ext cx="1223597" cy="1122363"/>
          </a:xfrm>
          <a:prstGeom prst="rect">
            <a:avLst/>
          </a:prstGeom>
          <a:noFill/>
        </p:spPr>
      </p:pic>
      <p:pic>
        <p:nvPicPr>
          <p:cNvPr id="10" name="Picture 7" descr="C:\Users\hveliskova\AppData\Local\Microsoft\Windows\Temporary Internet Files\Content.IE5\1OABEIS0\MC90028718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53404"/>
            <a:ext cx="1095800" cy="1224136"/>
          </a:xfrm>
          <a:prstGeom prst="rect">
            <a:avLst/>
          </a:prstGeom>
          <a:noFill/>
        </p:spPr>
      </p:pic>
      <p:pic>
        <p:nvPicPr>
          <p:cNvPr id="11" name="Picture 9" descr="C:\Users\hveliskova\AppData\Local\Microsoft\Windows\Temporary Internet Files\Content.IE5\1OABEIS0\MC90032436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5084669"/>
            <a:ext cx="1584176" cy="1773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1916832"/>
            <a:ext cx="4392488" cy="2016224"/>
          </a:xfrm>
        </p:spPr>
        <p:txBody>
          <a:bodyPr>
            <a:normAutofit/>
          </a:bodyPr>
          <a:lstStyle/>
          <a:p>
            <a:r>
              <a:rPr lang="cs-CZ" sz="3600" dirty="0" smtClean="0"/>
              <a:t>Nové možnosti HR díky technologiím</a:t>
            </a:r>
            <a:endParaRPr lang="en-US" sz="3600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gray">
          <a:xfrm>
            <a:off x="128464" y="0"/>
            <a:ext cx="2735263" cy="1530350"/>
            <a:chOff x="68" y="0"/>
            <a:chExt cx="1723" cy="964"/>
          </a:xfrm>
        </p:grpSpPr>
        <p:sp>
          <p:nvSpPr>
            <p:cNvPr id="7" name="Freeform 8"/>
            <p:cNvSpPr>
              <a:spLocks noEditPoints="1"/>
            </p:cNvSpPr>
            <p:nvPr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Global PowerPoint Toolbar"/>
  <p:tag name="TOOLBARVERSION" val="4.03"/>
  <p:tag name="TYPE" val="Screen"/>
  <p:tag name="KEYWORD" val="SCREEN"/>
  <p:tag name="TEMPLATEVERSION" val="22/02/2011 14:18: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PNGS\BLUE GRAD.PNG"/>
  <p:tag name="PSDSOURCE" val="C:\___KPMG Rome\__PPTs\Bill_Rachel\"/>
  <p:tag name="PSDSOURCELAYER" val="Blue Gra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PNGS\BLUE GRAD.PNG"/>
  <p:tag name="PSDSOURCE" val="C:\___KPMG Rome\__PPTs\Bill_Rachel\"/>
  <p:tag name="PSDSOURCELAYER" val="Blue Gra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PNGS\BLUE GRAD.PNG"/>
  <p:tag name="PSDSOURCE" val="C:\___KPMG Rome\__PPTs\Bill_Rachel\"/>
  <p:tag name="PSDSOURCELAYER" val="Blue Gra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PNGS\BLUE GRAD.PNG"/>
  <p:tag name="PSDSOURCE" val="C:\___KPMG Rome\__PPTs\Bill_Rachel\"/>
  <p:tag name="PSDSOURCELAYER" val="Blue Grad"/>
</p:tagLst>
</file>

<file path=ppt/theme/theme1.xml><?xml version="1.0" encoding="utf-8"?>
<a:theme xmlns:a="http://schemas.openxmlformats.org/drawingml/2006/main" name="CREATE SCREEN">
  <a:themeElements>
    <a:clrScheme name="KPMG Colours">
      <a:dk1>
        <a:srgbClr val="000000"/>
      </a:dk1>
      <a:lt1>
        <a:srgbClr val="FFFFFF"/>
      </a:lt1>
      <a:dk2>
        <a:srgbClr val="007C92"/>
      </a:dk2>
      <a:lt2>
        <a:srgbClr val="747678"/>
      </a:lt2>
      <a:accent1>
        <a:srgbClr val="8E258D"/>
      </a:accent1>
      <a:accent2>
        <a:srgbClr val="A79E70"/>
      </a:accent2>
      <a:accent3>
        <a:srgbClr val="7AB800"/>
      </a:accent3>
      <a:accent4>
        <a:srgbClr val="00338D"/>
      </a:accent4>
      <a:accent5>
        <a:srgbClr val="C84E00"/>
      </a:accent5>
      <a:accent6>
        <a:srgbClr val="EBB700"/>
      </a:accent6>
      <a:hlink>
        <a:srgbClr val="007C92"/>
      </a:hlink>
      <a:folHlink>
        <a:srgbClr val="8E258D"/>
      </a:folHlink>
    </a:clrScheme>
    <a:fontScheme name="KPMG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600" dirty="0" smtClean="0"/>
        </a:defPPr>
      </a:lstStyle>
    </a:txDef>
  </a:objectDefaults>
  <a:extraClrSchemeLst>
    <a:extraClrScheme>
      <a:clrScheme name="KPMG Colours">
        <a:dk1>
          <a:srgbClr val="000000"/>
        </a:dk1>
        <a:lt1>
          <a:srgbClr val="FFFFFF"/>
        </a:lt1>
        <a:dk2>
          <a:srgbClr val="007C92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7AB800"/>
        </a:accent3>
        <a:accent4>
          <a:srgbClr val="00338D"/>
        </a:accent4>
        <a:accent5>
          <a:srgbClr val="C84E00"/>
        </a:accent5>
        <a:accent6>
          <a:srgbClr val="EBB700"/>
        </a:accent6>
        <a:hlink>
          <a:srgbClr val="007C92"/>
        </a:hlink>
        <a:folHlink>
          <a:srgbClr val="8E258D"/>
        </a:folHlink>
      </a:clrScheme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5518</TotalTime>
  <Words>851</Words>
  <Application>Microsoft Office PowerPoint</Application>
  <PresentationFormat>On-screen Show (4:3)</PresentationFormat>
  <Paragraphs>328</Paragraphs>
  <Slides>24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CREATE SCREEN</vt:lpstr>
      <vt:lpstr>ClipArt</vt:lpstr>
      <vt:lpstr> Nové trendy v řízení lidí</vt:lpstr>
      <vt:lpstr>Program přednášky</vt:lpstr>
      <vt:lpstr>HR Business partnering</vt:lpstr>
      <vt:lpstr>Jak se vyvíjí přístup k řízení lidí?</vt:lpstr>
      <vt:lpstr>Role HR podle Davea Ulricha</vt:lpstr>
      <vt:lpstr>HR business partnering v dennodenní praxi</vt:lpstr>
      <vt:lpstr>Komplexnost rolí HR</vt:lpstr>
      <vt:lpstr>Nejčastější chybné role HR</vt:lpstr>
      <vt:lpstr>Nové možnosti HR díky technologiím</vt:lpstr>
      <vt:lpstr>E-development</vt:lpstr>
      <vt:lpstr>HR  a sociální média</vt:lpstr>
      <vt:lpstr>Trh práce se mění</vt:lpstr>
      <vt:lpstr>Slide 12</vt:lpstr>
      <vt:lpstr>Slide 13</vt:lpstr>
      <vt:lpstr>Uplatnění Gen Y  na trhu práce</vt:lpstr>
      <vt:lpstr>Demografický trend</vt:lpstr>
      <vt:lpstr>Slide 16</vt:lpstr>
      <vt:lpstr>Preference studentů Masarykovy univerzity</vt:lpstr>
      <vt:lpstr>Slide 18</vt:lpstr>
      <vt:lpstr>KPMG Case Competition</vt:lpstr>
      <vt:lpstr>Shadowing</vt:lpstr>
      <vt:lpstr>Velká daňová soutěž</vt:lpstr>
      <vt:lpstr>Akce</vt:lpstr>
      <vt:lpstr>Slide 23</vt:lpstr>
    </vt:vector>
  </TitlesOfParts>
  <Company>KPMG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KPMG Screen 3:4 (2007 v4.0)</dc:title>
  <dc:creator>Nick Nifadéll</dc:creator>
  <cp:lastModifiedBy>KPMG</cp:lastModifiedBy>
  <cp:revision>552</cp:revision>
  <dcterms:created xsi:type="dcterms:W3CDTF">2010-10-27T15:39:50Z</dcterms:created>
  <dcterms:modified xsi:type="dcterms:W3CDTF">2012-10-22T15:25:34Z</dcterms:modified>
</cp:coreProperties>
</file>