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256" r:id="rId2"/>
    <p:sldId id="300" r:id="rId3"/>
    <p:sldId id="267" r:id="rId4"/>
    <p:sldId id="268" r:id="rId5"/>
    <p:sldId id="305" r:id="rId6"/>
    <p:sldId id="309" r:id="rId7"/>
    <p:sldId id="308" r:id="rId8"/>
    <p:sldId id="301" r:id="rId9"/>
    <p:sldId id="312" r:id="rId10"/>
    <p:sldId id="310" r:id="rId11"/>
    <p:sldId id="307" r:id="rId12"/>
    <p:sldId id="306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2" r:id="rId21"/>
    <p:sldId id="323" r:id="rId22"/>
    <p:sldId id="324" r:id="rId23"/>
    <p:sldId id="326" r:id="rId24"/>
    <p:sldId id="329" r:id="rId25"/>
    <p:sldId id="330" r:id="rId26"/>
    <p:sldId id="331" r:id="rId27"/>
    <p:sldId id="332" r:id="rId28"/>
    <p:sldId id="333" r:id="rId29"/>
    <p:sldId id="334" r:id="rId30"/>
    <p:sldId id="336" r:id="rId31"/>
    <p:sldId id="337" r:id="rId32"/>
    <p:sldId id="338" r:id="rId33"/>
    <p:sldId id="339" r:id="rId34"/>
    <p:sldId id="340" r:id="rId35"/>
    <p:sldId id="341" r:id="rId36"/>
    <p:sldId id="343" r:id="rId37"/>
    <p:sldId id="344" r:id="rId38"/>
    <p:sldId id="345" r:id="rId39"/>
    <p:sldId id="346" r:id="rId40"/>
    <p:sldId id="348" r:id="rId41"/>
    <p:sldId id="349" r:id="rId42"/>
    <p:sldId id="350" r:id="rId43"/>
    <p:sldId id="351" r:id="rId44"/>
    <p:sldId id="352" r:id="rId45"/>
    <p:sldId id="353" r:id="rId46"/>
    <p:sldId id="354" r:id="rId47"/>
    <p:sldId id="356" r:id="rId48"/>
    <p:sldId id="357" r:id="rId49"/>
    <p:sldId id="358" r:id="rId50"/>
    <p:sldId id="359" r:id="rId51"/>
    <p:sldId id="360" r:id="rId52"/>
    <p:sldId id="361" r:id="rId53"/>
    <p:sldId id="362" r:id="rId54"/>
    <p:sldId id="363" r:id="rId55"/>
    <p:sldId id="365" r:id="rId56"/>
    <p:sldId id="367" r:id="rId57"/>
  </p:sldIdLst>
  <p:sldSz cx="9144000" cy="6858000" type="screen4x3"/>
  <p:notesSz cx="6781800" cy="9926638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94766" autoAdjust="0"/>
  </p:normalViewPr>
  <p:slideViewPr>
    <p:cSldViewPr>
      <p:cViewPr>
        <p:scale>
          <a:sx n="75" d="100"/>
          <a:sy n="75" d="100"/>
        </p:scale>
        <p:origin x="-1152" y="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A6DB935-90F6-4D64-B2FD-778FB7C13D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348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4D1AF-5306-43E3-8C6D-7D14884944AE}" type="datetimeFigureOut">
              <a:rPr lang="cs-CZ" smtClean="0"/>
              <a:pPr/>
              <a:t>21.9.2013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7863" y="4714875"/>
            <a:ext cx="54260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1CDC3-6596-40C7-A755-49A89A1026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812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4E36-6E1D-41E3-9E35-6E76E545CC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02225-5F6F-491F-B402-612F65C614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6EDF3-D75D-4E8F-91CD-54D512189E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10BC8-205A-4E99-9B21-8C2498A321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FB701-FB50-42A0-9448-F58BE6E082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FFE08-697F-4E97-80FE-F758A1690A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C8396-630F-458E-A3D3-E7CC4A1EE7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01F79-12AB-400A-8F59-341D8C4AB1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E320F-4718-4ECA-A26E-792170AA7F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2833F-BDEE-42A7-9A6E-C578A152CE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A3453-A06D-42DB-A5B7-6630F408F7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E7AE70E-7154-481E-8735-4B3384B1CA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sanet.org/" TargetMode="External"/><Relationship Id="rId2" Type="http://schemas.openxmlformats.org/officeDocument/2006/relationships/hyperlink" Target="http://www.ecprnet.e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epsa.cz/" TargetMode="External"/><Relationship Id="rId4" Type="http://schemas.openxmlformats.org/officeDocument/2006/relationships/hyperlink" Target="http://www.ipsa.org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pv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pvboWjvB4i0&amp;feature=watch_response_rev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atzastupci.cz/" TargetMode="External"/><Relationship Id="rId3" Type="http://schemas.openxmlformats.org/officeDocument/2006/relationships/hyperlink" Target="http://www.cka.cz/" TargetMode="External"/><Relationship Id="rId7" Type="http://schemas.openxmlformats.org/officeDocument/2006/relationships/hyperlink" Target="http://www.kdpcr.cz/" TargetMode="External"/><Relationship Id="rId12" Type="http://schemas.openxmlformats.org/officeDocument/2006/relationships/hyperlink" Target="http://www.dent.cz/" TargetMode="External"/><Relationship Id="rId2" Type="http://schemas.openxmlformats.org/officeDocument/2006/relationships/hyperlink" Target="http://www.cak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acr.cz/" TargetMode="External"/><Relationship Id="rId11" Type="http://schemas.openxmlformats.org/officeDocument/2006/relationships/hyperlink" Target="http://www.lkcr.cz/" TargetMode="External"/><Relationship Id="rId5" Type="http://schemas.openxmlformats.org/officeDocument/2006/relationships/hyperlink" Target="http://www.exekutorskakomora.cz/" TargetMode="External"/><Relationship Id="rId10" Type="http://schemas.openxmlformats.org/officeDocument/2006/relationships/hyperlink" Target="http://www.lekarnici.cz/" TargetMode="External"/><Relationship Id="rId4" Type="http://schemas.openxmlformats.org/officeDocument/2006/relationships/hyperlink" Target="http://www.ckait.cz/" TargetMode="External"/><Relationship Id="rId9" Type="http://schemas.openxmlformats.org/officeDocument/2006/relationships/hyperlink" Target="http://www.nkcr.cz/" TargetMode="Externa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776"/>
            <a:ext cx="7772400" cy="2952327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Přednáška č. 1:</a:t>
            </a:r>
            <a:b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</a:br>
            <a:r>
              <a:rPr lang="pl-PL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Úvod </a:t>
            </a:r>
            <a:r>
              <a:rPr lang="pl-PL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do problematiky - co je politologie, předmět, </a:t>
            </a:r>
            <a:r>
              <a:rPr lang="pl-PL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přístupy, současný stav disciplíny</a:t>
            </a:r>
            <a:endParaRPr lang="cs-CZ" dirty="0" smtClean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56720"/>
            <a:ext cx="6400800" cy="1752600"/>
          </a:xfrm>
        </p:spPr>
        <p:txBody>
          <a:bodyPr/>
          <a:lstStyle/>
          <a:p>
            <a:pPr eaLnBrk="1" hangingPunct="1"/>
            <a:endParaRPr lang="cs-CZ" dirty="0" smtClean="0">
              <a:latin typeface="Cambria" pitchFamily="18" charset="0"/>
            </a:endParaRPr>
          </a:p>
          <a:p>
            <a:pPr eaLnBrk="1" hangingPunct="1"/>
            <a:r>
              <a:rPr lang="cs-CZ" dirty="0" smtClean="0">
                <a:latin typeface="Cambria" pitchFamily="18" charset="0"/>
              </a:rPr>
              <a:t>22.09. 2013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solidFill>
                  <a:srgbClr val="66FF33"/>
                </a:solidFill>
                <a:latin typeface="Cambria" pitchFamily="18" charset="0"/>
              </a:rPr>
              <a:t>Politologie v mezinárodním kontextu</a:t>
            </a:r>
            <a:endParaRPr lang="cs-CZ" sz="4000" dirty="0">
              <a:solidFill>
                <a:srgbClr val="66FF33"/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The European Consortium for Political Research</a:t>
            </a:r>
            <a:r>
              <a:rPr lang="cs-CZ" dirty="0" smtClean="0">
                <a:latin typeface="Cambria" pitchFamily="18" charset="0"/>
              </a:rPr>
              <a:t> (ECPR) - </a:t>
            </a:r>
            <a:r>
              <a:rPr lang="cs-CZ" dirty="0" smtClean="0">
                <a:latin typeface="Cambria" pitchFamily="18" charset="0"/>
                <a:hlinkClick r:id="rId2"/>
              </a:rPr>
              <a:t>www.</a:t>
            </a:r>
            <a:r>
              <a:rPr lang="cs-CZ" dirty="0" err="1" smtClean="0">
                <a:latin typeface="Cambria" pitchFamily="18" charset="0"/>
                <a:hlinkClick r:id="rId2"/>
              </a:rPr>
              <a:t>ecprnet.eu</a:t>
            </a:r>
            <a:r>
              <a:rPr lang="cs-CZ" dirty="0" smtClean="0">
                <a:latin typeface="Cambria" pitchFamily="18" charset="0"/>
                <a:hlinkClick r:id="rId2"/>
              </a:rPr>
              <a:t>/</a:t>
            </a:r>
            <a:endParaRPr lang="cs-CZ" dirty="0" smtClean="0">
              <a:latin typeface="Cambria" pitchFamily="18" charset="0"/>
            </a:endParaRPr>
          </a:p>
          <a:p>
            <a:r>
              <a:rPr lang="en-US" dirty="0" smtClean="0">
                <a:latin typeface="Cambria" pitchFamily="18" charset="0"/>
              </a:rPr>
              <a:t>The American Political Science Association</a:t>
            </a:r>
            <a:r>
              <a:rPr lang="cs-CZ" dirty="0" smtClean="0">
                <a:latin typeface="Cambria" pitchFamily="18" charset="0"/>
              </a:rPr>
              <a:t> (APSA) - </a:t>
            </a:r>
            <a:r>
              <a:rPr lang="cs-CZ" dirty="0" smtClean="0">
                <a:latin typeface="Cambria" pitchFamily="18" charset="0"/>
                <a:hlinkClick r:id="rId3"/>
              </a:rPr>
              <a:t>www.</a:t>
            </a:r>
            <a:r>
              <a:rPr lang="cs-CZ" dirty="0" err="1" smtClean="0">
                <a:latin typeface="Cambria" pitchFamily="18" charset="0"/>
                <a:hlinkClick r:id="rId3"/>
              </a:rPr>
              <a:t>apsanet.org</a:t>
            </a:r>
            <a:r>
              <a:rPr lang="cs-CZ" dirty="0" smtClean="0">
                <a:latin typeface="Cambria" pitchFamily="18" charset="0"/>
                <a:hlinkClick r:id="rId3"/>
              </a:rPr>
              <a:t>/</a:t>
            </a:r>
            <a:endParaRPr lang="cs-CZ" dirty="0" smtClean="0">
              <a:latin typeface="Cambria" pitchFamily="18" charset="0"/>
            </a:endParaRPr>
          </a:p>
          <a:p>
            <a:r>
              <a:rPr lang="en-US" dirty="0" smtClean="0">
                <a:latin typeface="Cambria" pitchFamily="18" charset="0"/>
              </a:rPr>
              <a:t>International Political Science Association (IPSA)</a:t>
            </a:r>
            <a:r>
              <a:rPr lang="cs-CZ" dirty="0" smtClean="0">
                <a:latin typeface="Cambria" pitchFamily="18" charset="0"/>
              </a:rPr>
              <a:t> - </a:t>
            </a:r>
            <a:r>
              <a:rPr lang="cs-CZ" dirty="0" smtClean="0">
                <a:latin typeface="Cambria" pitchFamily="18" charset="0"/>
                <a:hlinkClick r:id="rId4"/>
              </a:rPr>
              <a:t>www.</a:t>
            </a:r>
            <a:r>
              <a:rPr lang="cs-CZ" dirty="0" err="1" smtClean="0">
                <a:latin typeface="Cambria" pitchFamily="18" charset="0"/>
                <a:hlinkClick r:id="rId4"/>
              </a:rPr>
              <a:t>ipsa.org</a:t>
            </a:r>
            <a:r>
              <a:rPr lang="cs-CZ" dirty="0" smtClean="0">
                <a:latin typeface="Cambria" pitchFamily="18" charset="0"/>
                <a:hlinkClick r:id="rId4"/>
              </a:rPr>
              <a:t>/</a:t>
            </a:r>
            <a:endParaRPr lang="cs-CZ" dirty="0" smtClean="0">
              <a:latin typeface="Cambria" pitchFamily="18" charset="0"/>
            </a:endParaRPr>
          </a:p>
          <a:p>
            <a:r>
              <a:rPr lang="fr-FR" dirty="0" smtClean="0">
                <a:latin typeface="Cambria" pitchFamily="18" charset="0"/>
              </a:rPr>
              <a:t>Central European Political Science Association (CEPSA)</a:t>
            </a:r>
            <a:r>
              <a:rPr lang="cs-CZ" dirty="0" smtClean="0">
                <a:latin typeface="Cambria" pitchFamily="18" charset="0"/>
              </a:rPr>
              <a:t> – </a:t>
            </a:r>
            <a:r>
              <a:rPr lang="cs-CZ" dirty="0" smtClean="0">
                <a:latin typeface="Cambria" pitchFamily="18" charset="0"/>
                <a:hlinkClick r:id="rId5"/>
              </a:rPr>
              <a:t>www.</a:t>
            </a:r>
            <a:r>
              <a:rPr lang="cs-CZ" dirty="0" err="1" smtClean="0">
                <a:latin typeface="Cambria" pitchFamily="18" charset="0"/>
                <a:hlinkClick r:id="rId5"/>
              </a:rPr>
              <a:t>cepsa.cz</a:t>
            </a:r>
            <a:endParaRPr lang="cs-CZ" dirty="0" smtClean="0">
              <a:latin typeface="Cambria" pitchFamily="18" charset="0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solidFill>
                  <a:srgbClr val="66FF33"/>
                </a:solidFill>
                <a:latin typeface="Cambria" pitchFamily="18" charset="0"/>
              </a:rPr>
              <a:t>Česká politologie</a:t>
            </a:r>
            <a:endParaRPr lang="cs-CZ" sz="4000" dirty="0">
              <a:solidFill>
                <a:srgbClr val="66FF33"/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Pracoviště: FF UK, FSV UK, FSS MU, FF UP, FF UHK, …</a:t>
            </a:r>
          </a:p>
          <a:p>
            <a:r>
              <a:rPr lang="cs-CZ" dirty="0" smtClean="0">
                <a:latin typeface="Cambria" pitchFamily="18" charset="0"/>
              </a:rPr>
              <a:t>Asociace: Česká společnost pro politické vědy (</a:t>
            </a:r>
            <a:r>
              <a:rPr lang="cs-CZ" dirty="0" smtClean="0">
                <a:latin typeface="Cambria" pitchFamily="18" charset="0"/>
                <a:hlinkClick r:id="rId2"/>
              </a:rPr>
              <a:t>http://www.</a:t>
            </a:r>
            <a:r>
              <a:rPr lang="cs-CZ" dirty="0" err="1" smtClean="0">
                <a:latin typeface="Cambria" pitchFamily="18" charset="0"/>
                <a:hlinkClick r:id="rId2"/>
              </a:rPr>
              <a:t>cspv.cz</a:t>
            </a:r>
            <a:r>
              <a:rPr lang="cs-CZ" dirty="0" smtClean="0">
                <a:latin typeface="Cambria" pitchFamily="18" charset="0"/>
                <a:hlinkClick r:id="rId2"/>
              </a:rPr>
              <a:t>/</a:t>
            </a:r>
            <a:r>
              <a:rPr lang="cs-CZ" dirty="0" smtClean="0">
                <a:latin typeface="Cambria" pitchFamily="18" charset="0"/>
              </a:rPr>
              <a:t>)</a:t>
            </a:r>
          </a:p>
          <a:p>
            <a:r>
              <a:rPr lang="cs-CZ" dirty="0" smtClean="0">
                <a:latin typeface="Cambria" pitchFamily="18" charset="0"/>
              </a:rPr>
              <a:t>Časopisy: Politologická revue, Mezinárodní vztahy, Mezinárodní politika, Politologický časopis, Středoevropské politické studie</a:t>
            </a:r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17288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solidFill>
                  <a:srgbClr val="66FF33"/>
                </a:solidFill>
                <a:latin typeface="Cambria" pitchFamily="18" charset="0"/>
              </a:rPr>
              <a:t>Doporučená literatura</a:t>
            </a:r>
            <a:endParaRPr lang="cs-CZ" sz="4000" dirty="0">
              <a:solidFill>
                <a:srgbClr val="66FF33"/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Cambria" pitchFamily="18" charset="0"/>
              </a:rPr>
              <a:t>Schmitt</a:t>
            </a:r>
            <a:r>
              <a:rPr lang="cs-CZ" dirty="0" smtClean="0">
                <a:latin typeface="Cambria" pitchFamily="18" charset="0"/>
              </a:rPr>
              <a:t>, </a:t>
            </a:r>
            <a:r>
              <a:rPr lang="cs-CZ" dirty="0" err="1" smtClean="0">
                <a:latin typeface="Cambria" pitchFamily="18" charset="0"/>
              </a:rPr>
              <a:t>Carl</a:t>
            </a:r>
            <a:r>
              <a:rPr lang="cs-CZ" dirty="0" smtClean="0">
                <a:latin typeface="Cambria" pitchFamily="18" charset="0"/>
              </a:rPr>
              <a:t>. 2007. </a:t>
            </a:r>
            <a:r>
              <a:rPr lang="cs-CZ" i="1" dirty="0" smtClean="0">
                <a:latin typeface="Cambria" pitchFamily="18" charset="0"/>
              </a:rPr>
              <a:t>Pojem </a:t>
            </a:r>
            <a:r>
              <a:rPr lang="cs-CZ" i="1" dirty="0" err="1" smtClean="0">
                <a:latin typeface="Cambria" pitchFamily="18" charset="0"/>
              </a:rPr>
              <a:t>politična</a:t>
            </a:r>
            <a:r>
              <a:rPr lang="cs-CZ" dirty="0" smtClean="0">
                <a:latin typeface="Cambria" pitchFamily="18" charset="0"/>
              </a:rPr>
              <a:t>. Praha: </a:t>
            </a:r>
            <a:r>
              <a:rPr lang="cs-CZ" dirty="0" err="1" smtClean="0">
                <a:latin typeface="Cambria" pitchFamily="18" charset="0"/>
              </a:rPr>
              <a:t>Oikoymenh</a:t>
            </a:r>
            <a:r>
              <a:rPr lang="cs-CZ" dirty="0" smtClean="0">
                <a:latin typeface="Cambria" pitchFamily="18" charset="0"/>
              </a:rPr>
              <a:t>.</a:t>
            </a:r>
          </a:p>
          <a:p>
            <a:r>
              <a:rPr lang="cs-CZ" dirty="0" err="1" smtClean="0">
                <a:latin typeface="Cambria" pitchFamily="18" charset="0"/>
              </a:rPr>
              <a:t>Berg</a:t>
            </a:r>
            <a:r>
              <a:rPr lang="cs-CZ" dirty="0" smtClean="0">
                <a:latin typeface="Cambria" pitchFamily="18" charset="0"/>
              </a:rPr>
              <a:t>-</a:t>
            </a:r>
            <a:r>
              <a:rPr lang="cs-CZ" dirty="0" err="1" smtClean="0">
                <a:latin typeface="Cambria" pitchFamily="18" charset="0"/>
              </a:rPr>
              <a:t>Schlosser</a:t>
            </a:r>
            <a:r>
              <a:rPr lang="cs-CZ" dirty="0" smtClean="0">
                <a:latin typeface="Cambria" pitchFamily="18" charset="0"/>
              </a:rPr>
              <a:t>, </a:t>
            </a:r>
            <a:r>
              <a:rPr lang="cs-CZ" dirty="0" err="1" smtClean="0">
                <a:latin typeface="Cambria" pitchFamily="18" charset="0"/>
              </a:rPr>
              <a:t>Dirk</a:t>
            </a:r>
            <a:r>
              <a:rPr lang="cs-CZ" dirty="0" smtClean="0">
                <a:latin typeface="Cambria" pitchFamily="18" charset="0"/>
              </a:rPr>
              <a:t>. </a:t>
            </a:r>
            <a:r>
              <a:rPr lang="cs-CZ" dirty="0" err="1" smtClean="0">
                <a:latin typeface="Cambria" pitchFamily="18" charset="0"/>
              </a:rPr>
              <a:t>Stammen</a:t>
            </a:r>
            <a:r>
              <a:rPr lang="cs-CZ" dirty="0" smtClean="0">
                <a:latin typeface="Cambria" pitchFamily="18" charset="0"/>
              </a:rPr>
              <a:t>, </a:t>
            </a:r>
            <a:r>
              <a:rPr lang="cs-CZ" dirty="0" err="1" smtClean="0">
                <a:latin typeface="Cambria" pitchFamily="18" charset="0"/>
              </a:rPr>
              <a:t>Theo</a:t>
            </a:r>
            <a:r>
              <a:rPr lang="cs-CZ" dirty="0" smtClean="0">
                <a:latin typeface="Cambria" pitchFamily="18" charset="0"/>
              </a:rPr>
              <a:t>. 2000. </a:t>
            </a:r>
            <a:r>
              <a:rPr lang="cs-CZ" i="1" dirty="0" smtClean="0">
                <a:latin typeface="Cambria" pitchFamily="18" charset="0"/>
              </a:rPr>
              <a:t>Úvod do politické vědy</a:t>
            </a:r>
            <a:r>
              <a:rPr lang="cs-CZ" dirty="0" smtClean="0">
                <a:latin typeface="Cambria" pitchFamily="18" charset="0"/>
              </a:rPr>
              <a:t>. Praha: ISE.</a:t>
            </a:r>
          </a:p>
          <a:p>
            <a:r>
              <a:rPr lang="cs-CZ" dirty="0" err="1" smtClean="0">
                <a:latin typeface="Cambria" pitchFamily="18" charset="0"/>
              </a:rPr>
              <a:t>Heywood</a:t>
            </a:r>
            <a:r>
              <a:rPr lang="cs-CZ" dirty="0" smtClean="0">
                <a:latin typeface="Cambria" pitchFamily="18" charset="0"/>
              </a:rPr>
              <a:t>, </a:t>
            </a:r>
            <a:r>
              <a:rPr lang="cs-CZ" dirty="0" err="1" smtClean="0">
                <a:latin typeface="Cambria" pitchFamily="18" charset="0"/>
              </a:rPr>
              <a:t>Andrew</a:t>
            </a:r>
            <a:r>
              <a:rPr lang="cs-CZ" dirty="0" smtClean="0">
                <a:latin typeface="Cambria" pitchFamily="18" charset="0"/>
              </a:rPr>
              <a:t>. 2004. </a:t>
            </a:r>
            <a:r>
              <a:rPr lang="cs-CZ" i="1" dirty="0" smtClean="0">
                <a:latin typeface="Cambria" pitchFamily="18" charset="0"/>
              </a:rPr>
              <a:t>Politologie</a:t>
            </a:r>
            <a:r>
              <a:rPr lang="cs-CZ" dirty="0" smtClean="0">
                <a:latin typeface="Cambria" pitchFamily="18" charset="0"/>
              </a:rPr>
              <a:t>. Praha: </a:t>
            </a:r>
            <a:r>
              <a:rPr lang="cs-CZ" dirty="0" err="1" smtClean="0">
                <a:latin typeface="Cambria" pitchFamily="18" charset="0"/>
              </a:rPr>
              <a:t>Eurolex</a:t>
            </a:r>
            <a:r>
              <a:rPr lang="cs-CZ" dirty="0" smtClean="0">
                <a:latin typeface="Cambria" pitchFamily="18" charset="0"/>
              </a:rPr>
              <a:t> Bohemia.</a:t>
            </a:r>
          </a:p>
          <a:p>
            <a:r>
              <a:rPr lang="cs-CZ" dirty="0" smtClean="0">
                <a:latin typeface="Cambria" pitchFamily="18" charset="0"/>
              </a:rPr>
              <a:t>Weber, Max. 1997. </a:t>
            </a:r>
            <a:r>
              <a:rPr lang="cs-CZ" i="1" dirty="0" smtClean="0">
                <a:latin typeface="Cambria" pitchFamily="18" charset="0"/>
              </a:rPr>
              <a:t>Autorita, etika a společnost</a:t>
            </a:r>
            <a:r>
              <a:rPr lang="cs-CZ" dirty="0" smtClean="0">
                <a:latin typeface="Cambria" pitchFamily="18" charset="0"/>
              </a:rPr>
              <a:t>. Praha: Mladá fronta.</a:t>
            </a:r>
          </a:p>
        </p:txBody>
      </p:sp>
    </p:spTree>
    <p:extLst>
      <p:ext uri="{BB962C8B-B14F-4D97-AF65-F5344CB8AC3E}">
        <p14:creationId xmlns:p14="http://schemas.microsoft.com/office/powerpoint/2010/main" val="110952711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776"/>
            <a:ext cx="7772400" cy="2952327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Přednáška č. </a:t>
            </a:r>
            <a: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2:</a:t>
            </a:r>
            <a: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/>
            </a:r>
            <a:b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</a:br>
            <a:r>
              <a:rPr lang="pl-PL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Politická filosofie a teorie</a:t>
            </a:r>
            <a:endParaRPr lang="cs-CZ" dirty="0" smtClean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56720"/>
            <a:ext cx="6400800" cy="1752600"/>
          </a:xfrm>
        </p:spPr>
        <p:txBody>
          <a:bodyPr/>
          <a:lstStyle/>
          <a:p>
            <a:pPr eaLnBrk="1" hangingPunct="1"/>
            <a:endParaRPr lang="cs-CZ" dirty="0" smtClean="0">
              <a:latin typeface="Cambria" pitchFamily="18" charset="0"/>
            </a:endParaRPr>
          </a:p>
          <a:p>
            <a:pPr eaLnBrk="1" hangingPunct="1"/>
            <a:r>
              <a:rPr lang="cs-CZ" dirty="0" smtClean="0">
                <a:latin typeface="Cambria" pitchFamily="18" charset="0"/>
              </a:rPr>
              <a:t>22.09. 2013</a:t>
            </a:r>
          </a:p>
        </p:txBody>
      </p:sp>
    </p:spTree>
    <p:extLst>
      <p:ext uri="{BB962C8B-B14F-4D97-AF65-F5344CB8AC3E}">
        <p14:creationId xmlns:p14="http://schemas.microsoft.com/office/powerpoint/2010/main" val="18610556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628800"/>
            <a:ext cx="8229600" cy="48245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800" dirty="0" smtClean="0">
                <a:latin typeface="Cambria" pitchFamily="18" charset="0"/>
              </a:rPr>
              <a:t>Úvod do politické filosofie</a:t>
            </a:r>
          </a:p>
          <a:p>
            <a:r>
              <a:rPr lang="cs-CZ" sz="2800" dirty="0" smtClean="0">
                <a:latin typeface="Cambria" pitchFamily="18" charset="0"/>
              </a:rPr>
              <a:t>Klasická politická filosofie</a:t>
            </a:r>
          </a:p>
          <a:p>
            <a:r>
              <a:rPr lang="cs-CZ" sz="2800" dirty="0" smtClean="0">
                <a:latin typeface="Cambria" pitchFamily="18" charset="0"/>
              </a:rPr>
              <a:t>Moderní politická filosofie</a:t>
            </a:r>
          </a:p>
          <a:p>
            <a:r>
              <a:rPr lang="cs-CZ" sz="2800" dirty="0" smtClean="0">
                <a:latin typeface="Cambria" pitchFamily="18" charset="0"/>
              </a:rPr>
              <a:t>Současné otázky</a:t>
            </a:r>
          </a:p>
          <a:p>
            <a:pPr marL="0" indent="0">
              <a:buNone/>
            </a:pPr>
            <a:endParaRPr lang="cs-CZ" sz="2800" dirty="0" smtClean="0">
              <a:latin typeface="Cambria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32989577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Tradice politické filosofie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>
                <a:latin typeface="Cambria" pitchFamily="18" charset="0"/>
              </a:rPr>
              <a:t>Cílem klasické politické filosofie– odhalit objektivní pravdu o podstatě lidského života  celku společnosti, zabývá se otázkami dobrého života a spočívá na metafyzickém základě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600" dirty="0" smtClean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>
                <a:latin typeface="Cambria" pitchFamily="18" charset="0"/>
              </a:rPr>
              <a:t>Cílem moderní politické filosofie – promýšlet zvládání společenských konfliktů, spočívá na zpochybnění metafyzických základů etiky a politiky</a:t>
            </a:r>
            <a:endParaRPr lang="cs-CZ" sz="2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2975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Klasická politická filosofie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pt-BR" sz="2300" b="1" dirty="0" smtClean="0">
                <a:latin typeface="Cambria" pitchFamily="18" charset="0"/>
              </a:rPr>
              <a:t>Plat</a:t>
            </a:r>
            <a:r>
              <a:rPr lang="cs-CZ" sz="2300" b="1" dirty="0" smtClean="0">
                <a:latin typeface="Cambria" pitchFamily="18" charset="0"/>
              </a:rPr>
              <a:t>ó</a:t>
            </a:r>
            <a:r>
              <a:rPr lang="pt-BR" sz="2300" b="1" dirty="0" smtClean="0">
                <a:latin typeface="Cambria" pitchFamily="18" charset="0"/>
              </a:rPr>
              <a:t>n </a:t>
            </a:r>
            <a:r>
              <a:rPr lang="pt-BR" sz="2300" b="1" dirty="0">
                <a:latin typeface="Cambria" pitchFamily="18" charset="0"/>
              </a:rPr>
              <a:t>(427–347 </a:t>
            </a:r>
            <a:r>
              <a:rPr lang="pt-BR" sz="2300" b="1" dirty="0" smtClean="0">
                <a:latin typeface="Cambria" pitchFamily="18" charset="0"/>
              </a:rPr>
              <a:t>p</a:t>
            </a:r>
            <a:r>
              <a:rPr lang="cs-CZ" sz="2300" b="1" dirty="0" smtClean="0">
                <a:latin typeface="Cambria" pitchFamily="18" charset="0"/>
              </a:rPr>
              <a:t>ř</a:t>
            </a:r>
            <a:r>
              <a:rPr lang="pt-BR" sz="2300" b="1" dirty="0" smtClean="0">
                <a:latin typeface="Cambria" pitchFamily="18" charset="0"/>
              </a:rPr>
              <a:t>. </a:t>
            </a:r>
            <a:r>
              <a:rPr lang="pt-BR" sz="2300" b="1" dirty="0">
                <a:latin typeface="Cambria" pitchFamily="18" charset="0"/>
              </a:rPr>
              <a:t>n. l</a:t>
            </a:r>
            <a:r>
              <a:rPr lang="pt-BR" sz="2300" b="1" dirty="0" smtClean="0">
                <a:latin typeface="Cambria" pitchFamily="18" charset="0"/>
              </a:rPr>
              <a:t>.)</a:t>
            </a:r>
            <a:endParaRPr lang="cs-CZ" sz="2300" b="1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žák Sokrata 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Hledání ideálního politického zřízení – vláda filosofů – obec jako realizace ideálu dobra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Hierarchie ve společnosti je spravedlivá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Hlavní třídy: vládci, bojovníci, pracovníci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Důležité ctnosti obce: moudrost, statečnost, rozumnost, spravedlnost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8046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Klasická politická filosofie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pt-BR" sz="2300" b="1" dirty="0" smtClean="0">
                <a:latin typeface="Cambria" pitchFamily="18" charset="0"/>
              </a:rPr>
              <a:t>Aristotel</a:t>
            </a:r>
            <a:r>
              <a:rPr lang="cs-CZ" sz="2300" b="1" dirty="0" smtClean="0">
                <a:latin typeface="Cambria" pitchFamily="18" charset="0"/>
              </a:rPr>
              <a:t>é</a:t>
            </a:r>
            <a:r>
              <a:rPr lang="pt-BR" sz="2300" b="1" dirty="0" smtClean="0">
                <a:latin typeface="Cambria" pitchFamily="18" charset="0"/>
              </a:rPr>
              <a:t>s </a:t>
            </a:r>
            <a:r>
              <a:rPr lang="pt-BR" sz="2300" b="1" dirty="0">
                <a:latin typeface="Cambria" pitchFamily="18" charset="0"/>
              </a:rPr>
              <a:t>(384–322 </a:t>
            </a:r>
            <a:r>
              <a:rPr lang="pt-BR" sz="2300" b="1" dirty="0" smtClean="0">
                <a:latin typeface="Cambria" pitchFamily="18" charset="0"/>
              </a:rPr>
              <a:t>p</a:t>
            </a:r>
            <a:r>
              <a:rPr lang="cs-CZ" sz="2300" b="1" dirty="0" smtClean="0">
                <a:latin typeface="Cambria" pitchFamily="18" charset="0"/>
              </a:rPr>
              <a:t>ř</a:t>
            </a:r>
            <a:r>
              <a:rPr lang="pt-BR" sz="2300" b="1" dirty="0" smtClean="0">
                <a:latin typeface="Cambria" pitchFamily="18" charset="0"/>
              </a:rPr>
              <a:t>. </a:t>
            </a:r>
            <a:r>
              <a:rPr lang="pt-BR" sz="2300" b="1" dirty="0">
                <a:latin typeface="Cambria" pitchFamily="18" charset="0"/>
              </a:rPr>
              <a:t>n. l</a:t>
            </a:r>
            <a:r>
              <a:rPr lang="pt-BR" sz="2300" b="1" dirty="0" smtClean="0">
                <a:latin typeface="Cambria" pitchFamily="18" charset="0"/>
              </a:rPr>
              <a:t>.)</a:t>
            </a:r>
            <a:endParaRPr lang="cs-CZ" sz="2300" b="1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„</a:t>
            </a:r>
            <a:r>
              <a:rPr lang="cs-CZ" sz="2300" dirty="0" err="1" smtClean="0">
                <a:latin typeface="Cambria" pitchFamily="18" charset="0"/>
              </a:rPr>
              <a:t>zoon</a:t>
            </a:r>
            <a:r>
              <a:rPr lang="cs-CZ" sz="2300" dirty="0" smtClean="0">
                <a:latin typeface="Cambria" pitchFamily="18" charset="0"/>
              </a:rPr>
              <a:t> </a:t>
            </a:r>
            <a:r>
              <a:rPr lang="cs-CZ" sz="2300" dirty="0" err="1" smtClean="0">
                <a:latin typeface="Cambria" pitchFamily="18" charset="0"/>
              </a:rPr>
              <a:t>politikon</a:t>
            </a:r>
            <a:r>
              <a:rPr lang="cs-CZ" sz="2300" dirty="0" smtClean="0">
                <a:latin typeface="Cambria" pitchFamily="18" charset="0"/>
              </a:rPr>
              <a:t>“ – „polis“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Obec jako péče o dokonalý život – existuje kvůli němu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Typologie zřízení – hledání příčin úpadku států 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>
                <a:latin typeface="Cambria" pitchFamily="18" charset="0"/>
              </a:rPr>
              <a:t> </a:t>
            </a:r>
            <a:r>
              <a:rPr lang="cs-CZ" sz="2300" dirty="0" smtClean="0">
                <a:latin typeface="Cambria" pitchFamily="18" charset="0"/>
              </a:rPr>
              <a:t>6 variant – 2 x 3 (dobré/špatné)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Království/</a:t>
            </a:r>
            <a:r>
              <a:rPr lang="cs-CZ" sz="2300" dirty="0" err="1" smtClean="0">
                <a:latin typeface="Cambria" pitchFamily="18" charset="0"/>
              </a:rPr>
              <a:t>tyranis</a:t>
            </a:r>
            <a:r>
              <a:rPr lang="cs-CZ" sz="2300" dirty="0" smtClean="0">
                <a:latin typeface="Cambria" pitchFamily="18" charset="0"/>
              </a:rPr>
              <a:t> – Aristokracie/oligarchie – </a:t>
            </a:r>
            <a:r>
              <a:rPr lang="cs-CZ" sz="2300" dirty="0" err="1" smtClean="0">
                <a:latin typeface="Cambria" pitchFamily="18" charset="0"/>
              </a:rPr>
              <a:t>Politeia</a:t>
            </a:r>
            <a:r>
              <a:rPr lang="cs-CZ" sz="2300" dirty="0" smtClean="0">
                <a:latin typeface="Cambria" pitchFamily="18" charset="0"/>
              </a:rPr>
              <a:t>/demokracie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Konflikt ve státu jako střet bohatých a chudých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Nejlepší ústava – kombinace oligarchie a demokracie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Tři ekonomické třídy – sociální podmínky stabilní obce – střední třída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2384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Moderní politická filosofie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pt-BR" sz="2300" b="1" dirty="0" smtClean="0">
                <a:latin typeface="Cambria" pitchFamily="18" charset="0"/>
              </a:rPr>
              <a:t>T</a:t>
            </a:r>
            <a:r>
              <a:rPr lang="cs-CZ" sz="2300" b="1" dirty="0" err="1" smtClean="0">
                <a:latin typeface="Cambria" pitchFamily="18" charset="0"/>
              </a:rPr>
              <a:t>homas</a:t>
            </a:r>
            <a:r>
              <a:rPr lang="pt-BR" sz="2300" b="1" dirty="0" smtClean="0">
                <a:latin typeface="Cambria" pitchFamily="18" charset="0"/>
              </a:rPr>
              <a:t> Hobbes </a:t>
            </a:r>
            <a:r>
              <a:rPr lang="pt-BR" sz="2300" b="1" dirty="0">
                <a:latin typeface="Cambria" pitchFamily="18" charset="0"/>
              </a:rPr>
              <a:t>(1588–1679</a:t>
            </a:r>
            <a:r>
              <a:rPr lang="pt-BR" sz="2300" b="1" dirty="0" smtClean="0">
                <a:latin typeface="Cambria" pitchFamily="18" charset="0"/>
              </a:rPr>
              <a:t>)</a:t>
            </a:r>
            <a:endParaRPr lang="cs-CZ" sz="2300" b="1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Zdůvodnění politické autority – zajištění bezpečí občanů a stability společnosti, ne usilování o dokonalost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Lidská přirozenost, přirozený stav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Teorie společenské smlouvy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2300" b="1" dirty="0" smtClean="0">
                <a:latin typeface="Cambria" pitchFamily="18" charset="0"/>
              </a:rPr>
              <a:t>John Locke </a:t>
            </a:r>
            <a:r>
              <a:rPr lang="cs-CZ" sz="2300" b="1" dirty="0">
                <a:latin typeface="Cambria" pitchFamily="18" charset="0"/>
              </a:rPr>
              <a:t>(1632–1704)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Přirozená práva jednotlivců – život, svoboda, majetek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Legitimita vlády – dodržování těchto práv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Vláda práva – omezená vláda založená na konsenzu ovládaných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3812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Moderní politická filosofie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cs-CZ" sz="2300" b="1" dirty="0" smtClean="0">
                <a:latin typeface="Cambria" pitchFamily="18" charset="0"/>
              </a:rPr>
              <a:t>Jean-Jacques Rousseau </a:t>
            </a:r>
            <a:r>
              <a:rPr lang="pt-BR" sz="2300" b="1" dirty="0" smtClean="0">
                <a:latin typeface="Cambria" pitchFamily="18" charset="0"/>
              </a:rPr>
              <a:t>(1588–1679)</a:t>
            </a:r>
            <a:endParaRPr lang="cs-CZ" sz="2300" b="1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Zdroj teorie radikální demokracie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Liberální svoboda vs. republikánská účast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Přímá demokracie vs. reprezentativní vládnutí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Deliberace vs. vláda většiny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7544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628800"/>
            <a:ext cx="8229600" cy="48245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800" dirty="0">
                <a:latin typeface="Cambria" pitchFamily="18" charset="0"/>
              </a:rPr>
              <a:t>Neujasněná </a:t>
            </a:r>
            <a:r>
              <a:rPr lang="cs-CZ" sz="2800" b="1" dirty="0">
                <a:latin typeface="Cambria" pitchFamily="18" charset="0"/>
              </a:rPr>
              <a:t>terminologie</a:t>
            </a:r>
            <a:r>
              <a:rPr lang="cs-CZ" sz="2800" dirty="0">
                <a:latin typeface="Cambria" pitchFamily="18" charset="0"/>
              </a:rPr>
              <a:t> </a:t>
            </a:r>
            <a:r>
              <a:rPr lang="cs-CZ" sz="2800" dirty="0" smtClean="0">
                <a:latin typeface="Cambria" pitchFamily="18" charset="0"/>
              </a:rPr>
              <a:t>(nejen) v </a:t>
            </a:r>
            <a:r>
              <a:rPr lang="cs-CZ" sz="2800" dirty="0">
                <a:latin typeface="Cambria" pitchFamily="18" charset="0"/>
              </a:rPr>
              <a:t>češtině: </a:t>
            </a:r>
          </a:p>
          <a:p>
            <a:pPr marL="0" indent="0">
              <a:buNone/>
            </a:pPr>
            <a:r>
              <a:rPr lang="cs-CZ" sz="2800" i="1" dirty="0" smtClean="0">
                <a:latin typeface="Cambria" pitchFamily="18" charset="0"/>
              </a:rPr>
              <a:t>věda </a:t>
            </a:r>
            <a:r>
              <a:rPr lang="cs-CZ" sz="2800" i="1" dirty="0">
                <a:latin typeface="Cambria" pitchFamily="18" charset="0"/>
              </a:rPr>
              <a:t>o </a:t>
            </a:r>
            <a:r>
              <a:rPr lang="cs-CZ" sz="2800" i="1" dirty="0" smtClean="0">
                <a:latin typeface="Cambria" pitchFamily="18" charset="0"/>
              </a:rPr>
              <a:t>politice - politologie </a:t>
            </a:r>
            <a:r>
              <a:rPr lang="cs-CZ" sz="2800" i="1" dirty="0">
                <a:latin typeface="Cambria" pitchFamily="18" charset="0"/>
              </a:rPr>
              <a:t>– politická věda </a:t>
            </a:r>
            <a:r>
              <a:rPr lang="cs-CZ" sz="2800" i="1" dirty="0" smtClean="0">
                <a:latin typeface="Cambria" pitchFamily="18" charset="0"/>
              </a:rPr>
              <a:t>- politické vědy</a:t>
            </a:r>
            <a:endParaRPr lang="cs-CZ" sz="2800" i="1" dirty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 smtClean="0">
                <a:latin typeface="Cambria" pitchFamily="18" charset="0"/>
              </a:rPr>
              <a:t>Politologie - „</a:t>
            </a:r>
            <a:r>
              <a:rPr lang="cs-CZ" sz="2800" b="1" dirty="0">
                <a:latin typeface="Cambria" pitchFamily="18" charset="0"/>
              </a:rPr>
              <a:t>polis“</a:t>
            </a:r>
            <a:r>
              <a:rPr lang="cs-CZ" sz="2800" dirty="0">
                <a:latin typeface="Cambria" pitchFamily="18" charset="0"/>
              </a:rPr>
              <a:t> </a:t>
            </a:r>
            <a:r>
              <a:rPr lang="cs-CZ" sz="2800" dirty="0" smtClean="0">
                <a:latin typeface="Cambria" pitchFamily="18" charset="0"/>
              </a:rPr>
              <a:t>(obec či řecký </a:t>
            </a:r>
            <a:r>
              <a:rPr lang="cs-CZ" sz="2800" dirty="0">
                <a:latin typeface="Cambria" pitchFamily="18" charset="0"/>
              </a:rPr>
              <a:t>městský </a:t>
            </a:r>
            <a:r>
              <a:rPr lang="cs-CZ" sz="2800" dirty="0" smtClean="0">
                <a:latin typeface="Cambria" pitchFamily="18" charset="0"/>
              </a:rPr>
              <a:t>stát) + „</a:t>
            </a:r>
            <a:r>
              <a:rPr lang="cs-CZ" sz="2800" b="1" dirty="0" smtClean="0">
                <a:latin typeface="Cambria" pitchFamily="18" charset="0"/>
              </a:rPr>
              <a:t>logos</a:t>
            </a:r>
            <a:r>
              <a:rPr lang="cs-CZ" sz="2800" dirty="0" smtClean="0">
                <a:latin typeface="Cambria" pitchFamily="18" charset="0"/>
              </a:rPr>
              <a:t>“ (rozum, slovo) ALE správně: „</a:t>
            </a:r>
            <a:r>
              <a:rPr lang="cs-CZ" sz="2800" b="1" dirty="0" err="1" smtClean="0">
                <a:latin typeface="Cambria" pitchFamily="18" charset="0"/>
              </a:rPr>
              <a:t>politikos</a:t>
            </a:r>
            <a:r>
              <a:rPr lang="cs-CZ" sz="2800" dirty="0" smtClean="0">
                <a:latin typeface="Cambria" pitchFamily="18" charset="0"/>
              </a:rPr>
              <a:t>“ (občanský, ústavní, veřejný) + „</a:t>
            </a:r>
            <a:r>
              <a:rPr lang="cs-CZ" sz="2800" b="1" dirty="0" smtClean="0">
                <a:latin typeface="Cambria" pitchFamily="18" charset="0"/>
              </a:rPr>
              <a:t>logos</a:t>
            </a:r>
            <a:r>
              <a:rPr lang="cs-CZ" sz="2800" dirty="0" smtClean="0">
                <a:latin typeface="Cambria" pitchFamily="18" charset="0"/>
              </a:rPr>
              <a:t>“ NEBO „</a:t>
            </a:r>
            <a:r>
              <a:rPr lang="cs-CZ" sz="2800" b="1" dirty="0" smtClean="0">
                <a:latin typeface="Cambria" pitchFamily="18" charset="0"/>
              </a:rPr>
              <a:t>epistémé</a:t>
            </a:r>
            <a:r>
              <a:rPr lang="cs-CZ" sz="2800" dirty="0" smtClean="0">
                <a:latin typeface="Cambria" pitchFamily="18" charset="0"/>
              </a:rPr>
              <a:t> </a:t>
            </a:r>
            <a:r>
              <a:rPr lang="cs-CZ" sz="2800" b="1" dirty="0" err="1" smtClean="0">
                <a:latin typeface="Cambria" pitchFamily="18" charset="0"/>
              </a:rPr>
              <a:t>politiké</a:t>
            </a:r>
            <a:r>
              <a:rPr lang="cs-CZ" sz="2800" dirty="0" smtClean="0">
                <a:latin typeface="Cambria" pitchFamily="18" charset="0"/>
              </a:rPr>
              <a:t>“ (znalost či věda o veřejných věcech – </a:t>
            </a:r>
            <a:r>
              <a:rPr lang="cs-CZ" sz="2800" dirty="0" err="1">
                <a:latin typeface="Cambria" pitchFamily="18" charset="0"/>
              </a:rPr>
              <a:t>A</a:t>
            </a:r>
            <a:r>
              <a:rPr lang="cs-CZ" sz="2800" dirty="0" err="1" smtClean="0">
                <a:latin typeface="Cambria" pitchFamily="18" charset="0"/>
              </a:rPr>
              <a:t>ristotelés</a:t>
            </a:r>
            <a:r>
              <a:rPr lang="cs-CZ" sz="2800" dirty="0" smtClean="0">
                <a:latin typeface="Cambria" pitchFamily="18" charset="0"/>
              </a:rPr>
              <a:t>)</a:t>
            </a:r>
            <a:endParaRPr lang="cs-CZ" sz="2800" u="sng" dirty="0">
              <a:latin typeface="Cambria" pitchFamily="18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>
                <a:latin typeface="Cambria" pitchFamily="18" charset="0"/>
              </a:rPr>
              <a:t>Zahraničí: </a:t>
            </a:r>
            <a:r>
              <a:rPr lang="cs-CZ" sz="2800" i="1" dirty="0" err="1">
                <a:latin typeface="Cambria" pitchFamily="18" charset="0"/>
              </a:rPr>
              <a:t>political</a:t>
            </a:r>
            <a:r>
              <a:rPr lang="cs-CZ" sz="2800" i="1" dirty="0">
                <a:latin typeface="Cambria" pitchFamily="18" charset="0"/>
              </a:rPr>
              <a:t> science, la science </a:t>
            </a:r>
            <a:r>
              <a:rPr lang="cs-CZ" sz="2800" i="1" dirty="0" err="1">
                <a:latin typeface="Cambria" pitchFamily="18" charset="0"/>
              </a:rPr>
              <a:t>politique</a:t>
            </a:r>
            <a:r>
              <a:rPr lang="cs-CZ" sz="2800" i="1" dirty="0">
                <a:latin typeface="Cambria" pitchFamily="18" charset="0"/>
              </a:rPr>
              <a:t>, </a:t>
            </a:r>
            <a:r>
              <a:rPr lang="cs-CZ" sz="2800" i="1" dirty="0" err="1" smtClean="0">
                <a:latin typeface="Cambria" pitchFamily="18" charset="0"/>
              </a:rPr>
              <a:t>Politikwissenschaft</a:t>
            </a:r>
            <a:endParaRPr lang="cs-CZ" sz="2800" i="1" dirty="0">
              <a:latin typeface="Cambria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Terminologie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Současné debaty</a:t>
            </a:r>
            <a:r>
              <a:rPr lang="cs-CZ" sz="36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: </a:t>
            </a: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moderní </a:t>
            </a:r>
            <a:r>
              <a:rPr lang="cs-CZ" sz="36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liberalismus vs. libertarianismus </a:t>
            </a:r>
            <a:endParaRPr lang="cs-CZ" sz="3600" dirty="0" smtClean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Moderní liberalismus vs. libertarianismus (F. A. Hayek, J. </a:t>
            </a:r>
            <a:r>
              <a:rPr lang="cs-CZ" sz="2300" dirty="0" err="1" smtClean="0">
                <a:latin typeface="Cambria" pitchFamily="18" charset="0"/>
              </a:rPr>
              <a:t>Rawls</a:t>
            </a:r>
            <a:r>
              <a:rPr lang="cs-CZ" sz="2300" dirty="0" smtClean="0">
                <a:latin typeface="Cambria" pitchFamily="18" charset="0"/>
              </a:rPr>
              <a:t>, R. </a:t>
            </a:r>
            <a:r>
              <a:rPr lang="cs-CZ" sz="2300" dirty="0" err="1" smtClean="0">
                <a:latin typeface="Cambria" pitchFamily="18" charset="0"/>
              </a:rPr>
              <a:t>Nozick</a:t>
            </a:r>
            <a:r>
              <a:rPr lang="cs-CZ" sz="2300" dirty="0" smtClean="0">
                <a:latin typeface="Cambria" pitchFamily="18" charset="0"/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2300" dirty="0" err="1">
                <a:latin typeface="Cambria" pitchFamily="18" charset="0"/>
              </a:rPr>
              <a:t>Rawls</a:t>
            </a:r>
            <a:r>
              <a:rPr lang="cs-CZ" sz="2300" dirty="0">
                <a:latin typeface="Cambria" pitchFamily="18" charset="0"/>
              </a:rPr>
              <a:t>: </a:t>
            </a: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(</a:t>
            </a:r>
            <a:r>
              <a:rPr lang="cs-CZ" sz="2300" dirty="0">
                <a:latin typeface="Cambria" pitchFamily="18" charset="0"/>
              </a:rPr>
              <a:t>a) Každá osoba má rovné právo na plně adekvátní rozvrh rovných základních </a:t>
            </a:r>
            <a:r>
              <a:rPr lang="cs-CZ" sz="2300" dirty="0" smtClean="0">
                <a:latin typeface="Cambria" pitchFamily="18" charset="0"/>
              </a:rPr>
              <a:t>práv a </a:t>
            </a:r>
            <a:r>
              <a:rPr lang="cs-CZ" sz="2300" dirty="0">
                <a:latin typeface="Cambria" pitchFamily="18" charset="0"/>
              </a:rPr>
              <a:t>svobod, který je slučitelný s obdobným rozvrhem svobod pro všechny.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>
                <a:latin typeface="Cambria" pitchFamily="18" charset="0"/>
              </a:rPr>
              <a:t>(b) Společenské a ekonomické nerovnosti musejí splňovat dvě podmínky. Za </a:t>
            </a:r>
            <a:r>
              <a:rPr lang="cs-CZ" sz="2300" dirty="0" smtClean="0">
                <a:latin typeface="Cambria" pitchFamily="18" charset="0"/>
              </a:rPr>
              <a:t>prvé, musejí </a:t>
            </a:r>
            <a:r>
              <a:rPr lang="cs-CZ" sz="2300" dirty="0">
                <a:latin typeface="Cambria" pitchFamily="18" charset="0"/>
              </a:rPr>
              <a:t>být spojeny s úřady a pozicemi přístupnými všem za podmínek férové </a:t>
            </a:r>
            <a:r>
              <a:rPr lang="cs-CZ" sz="2300" dirty="0" smtClean="0">
                <a:latin typeface="Cambria" pitchFamily="18" charset="0"/>
              </a:rPr>
              <a:t>rovné příležitosti</a:t>
            </a:r>
            <a:r>
              <a:rPr lang="cs-CZ" sz="2300" dirty="0">
                <a:latin typeface="Cambria" pitchFamily="18" charset="0"/>
              </a:rPr>
              <a:t>; a za druhé, musejí sloužit k co největšímu prospěchu </a:t>
            </a:r>
            <a:r>
              <a:rPr lang="cs-CZ" sz="2300" dirty="0" smtClean="0">
                <a:latin typeface="Cambria" pitchFamily="18" charset="0"/>
              </a:rPr>
              <a:t>nejméně zvýhodněným </a:t>
            </a:r>
            <a:r>
              <a:rPr lang="cs-CZ" sz="2300" dirty="0">
                <a:latin typeface="Cambria" pitchFamily="18" charset="0"/>
              </a:rPr>
              <a:t>členům společnosti</a:t>
            </a:r>
            <a:r>
              <a:rPr lang="cs-CZ" sz="2300" dirty="0" smtClean="0">
                <a:latin typeface="Cambria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2300" dirty="0" err="1" smtClean="0">
                <a:latin typeface="Cambria" pitchFamily="18" charset="0"/>
              </a:rPr>
              <a:t>Nozick</a:t>
            </a:r>
            <a:r>
              <a:rPr lang="cs-CZ" sz="2300" dirty="0" smtClean="0">
                <a:latin typeface="Cambria" pitchFamily="18" charset="0"/>
              </a:rPr>
              <a:t>: 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„stát jako noční hlídač“</a:t>
            </a:r>
          </a:p>
        </p:txBody>
      </p:sp>
    </p:spTree>
    <p:extLst>
      <p:ext uri="{BB962C8B-B14F-4D97-AF65-F5344CB8AC3E}">
        <p14:creationId xmlns:p14="http://schemas.microsoft.com/office/powerpoint/2010/main" val="18513841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Současné debaty: </a:t>
            </a: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k</a:t>
            </a:r>
            <a:r>
              <a:rPr lang="cs-CZ" sz="4000" dirty="0" smtClean="0">
                <a:solidFill>
                  <a:srgbClr val="66FF33"/>
                </a:solidFill>
                <a:latin typeface="Cambria" pitchFamily="18" charset="0"/>
              </a:rPr>
              <a:t>omunitarismus vs. liberalismus</a:t>
            </a:r>
            <a:endParaRPr lang="cs-CZ" sz="4000" dirty="0">
              <a:solidFill>
                <a:srgbClr val="66FF33"/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>
                <a:latin typeface="Cambria" pitchFamily="18" charset="0"/>
              </a:rPr>
              <a:t>Reakce na teorii spravedlnosti J. </a:t>
            </a:r>
            <a:r>
              <a:rPr lang="cs-CZ" sz="2800" dirty="0" err="1" smtClean="0">
                <a:latin typeface="Cambria" pitchFamily="18" charset="0"/>
              </a:rPr>
              <a:t>Rawlse</a:t>
            </a:r>
            <a:r>
              <a:rPr lang="cs-CZ" sz="2800" dirty="0" smtClean="0">
                <a:latin typeface="Cambria" pitchFamily="18" charset="0"/>
              </a:rPr>
              <a:t> : kritika předpokladů teorie spravedlnosti – lidé jako atomizovaná individua:</a:t>
            </a:r>
          </a:p>
          <a:p>
            <a:r>
              <a:rPr lang="cs-CZ" sz="2800" dirty="0" smtClean="0">
                <a:latin typeface="Cambria" pitchFamily="18" charset="0"/>
              </a:rPr>
              <a:t>Hodnoty a normy se vytváří v rámci debat ve veřejném prostoru</a:t>
            </a:r>
          </a:p>
          <a:p>
            <a:r>
              <a:rPr lang="cs-CZ" sz="2800" dirty="0" smtClean="0">
                <a:latin typeface="Cambria" pitchFamily="18" charset="0"/>
              </a:rPr>
              <a:t>Závislost jedince na komunitě/společenství</a:t>
            </a:r>
          </a:p>
          <a:p>
            <a:r>
              <a:rPr lang="cs-CZ" sz="2800" dirty="0" smtClean="0">
                <a:latin typeface="Cambria" pitchFamily="18" charset="0"/>
              </a:rPr>
              <a:t>Koncepty pozitivních práv (vs. přirozená práva) a sociálního kapitálu</a:t>
            </a:r>
          </a:p>
          <a:p>
            <a:r>
              <a:rPr lang="cs-CZ" sz="2800" dirty="0" smtClean="0">
                <a:latin typeface="Cambria" pitchFamily="18" charset="0"/>
              </a:rPr>
              <a:t>Úzké sepětí s republikanismem</a:t>
            </a:r>
          </a:p>
          <a:p>
            <a:r>
              <a:rPr lang="cs-CZ" sz="2800" dirty="0" smtClean="0">
                <a:latin typeface="Cambria" pitchFamily="18" charset="0"/>
              </a:rPr>
              <a:t>Ch. </a:t>
            </a:r>
            <a:r>
              <a:rPr lang="cs-CZ" sz="2800" dirty="0" err="1" smtClean="0">
                <a:latin typeface="Cambria" pitchFamily="18" charset="0"/>
              </a:rPr>
              <a:t>Taylor</a:t>
            </a:r>
            <a:r>
              <a:rPr lang="cs-CZ" sz="2800" dirty="0" smtClean="0">
                <a:latin typeface="Cambria" pitchFamily="18" charset="0"/>
              </a:rPr>
              <a:t>, M. </a:t>
            </a:r>
            <a:r>
              <a:rPr lang="cs-CZ" sz="2800" dirty="0" err="1" smtClean="0">
                <a:latin typeface="Cambria" pitchFamily="18" charset="0"/>
              </a:rPr>
              <a:t>Walzer</a:t>
            </a:r>
            <a:endParaRPr lang="cs-CZ" sz="28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145184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Současné debaty: k</a:t>
            </a:r>
            <a:r>
              <a:rPr lang="cs-CZ" dirty="0">
                <a:solidFill>
                  <a:srgbClr val="66FF33"/>
                </a:solidFill>
                <a:latin typeface="Cambria" pitchFamily="18" charset="0"/>
              </a:rPr>
              <a:t>omunitarismus vs. liberalismus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>
                <a:latin typeface="Cambria" pitchFamily="18" charset="0"/>
              </a:rPr>
              <a:t>Deontologická</a:t>
            </a:r>
            <a:r>
              <a:rPr lang="cs-CZ" dirty="0" smtClean="0">
                <a:latin typeface="Cambria" pitchFamily="18" charset="0"/>
              </a:rPr>
              <a:t> (</a:t>
            </a:r>
            <a:r>
              <a:rPr lang="cs-CZ" dirty="0" err="1" smtClean="0">
                <a:latin typeface="Cambria" pitchFamily="18" charset="0"/>
              </a:rPr>
              <a:t>proceduralistická</a:t>
            </a:r>
            <a:r>
              <a:rPr lang="cs-CZ" dirty="0" smtClean="0">
                <a:latin typeface="Cambria" pitchFamily="18" charset="0"/>
              </a:rPr>
              <a:t>) etika vs. etika </a:t>
            </a:r>
            <a:r>
              <a:rPr lang="cs-CZ" b="1" dirty="0" smtClean="0">
                <a:latin typeface="Cambria" pitchFamily="18" charset="0"/>
              </a:rPr>
              <a:t>společného dobra </a:t>
            </a:r>
            <a:r>
              <a:rPr lang="cs-CZ" dirty="0" smtClean="0">
                <a:latin typeface="Cambria" pitchFamily="18" charset="0"/>
              </a:rPr>
              <a:t>(ctnosti)</a:t>
            </a:r>
          </a:p>
          <a:p>
            <a:endParaRPr lang="cs-CZ" dirty="0">
              <a:latin typeface="Cambria" pitchFamily="18" charset="0"/>
            </a:endParaRPr>
          </a:p>
          <a:p>
            <a:r>
              <a:rPr lang="cs-CZ" dirty="0" smtClean="0">
                <a:latin typeface="Cambria" pitchFamily="18" charset="0"/>
              </a:rPr>
              <a:t>Je důležitější právo nebo dobro?</a:t>
            </a:r>
          </a:p>
          <a:p>
            <a:r>
              <a:rPr lang="cs-CZ" dirty="0" smtClean="0">
                <a:latin typeface="Cambria" pitchFamily="18" charset="0"/>
              </a:rPr>
              <a:t>Formují etické účely jáství nebo jáství rozhoduje o účelech?</a:t>
            </a:r>
          </a:p>
          <a:p>
            <a:r>
              <a:rPr lang="cs-CZ" dirty="0" smtClean="0">
                <a:latin typeface="Cambria" pitchFamily="18" charset="0"/>
              </a:rPr>
              <a:t>Co je prvotní – jedinec nebo společnost?</a:t>
            </a:r>
          </a:p>
          <a:p>
            <a:endParaRPr lang="cs-CZ" dirty="0">
              <a:latin typeface="Cambria" pitchFamily="18" charset="0"/>
            </a:endParaRPr>
          </a:p>
          <a:p>
            <a:r>
              <a:rPr lang="cs-CZ" dirty="0" smtClean="0">
                <a:latin typeface="Cambria" pitchFamily="18" charset="0"/>
              </a:rPr>
              <a:t>Perspektiva ontologická (atomisté vs. holisté) vs. perspektiva obhajoby (individuální práva a svoboda vs. společný život a dobro kolektivu)</a:t>
            </a:r>
            <a:r>
              <a:rPr lang="cs-CZ" dirty="0">
                <a:latin typeface="Cambria" pitchFamily="18" charset="0"/>
              </a:rPr>
              <a:t> </a:t>
            </a:r>
            <a:endParaRPr lang="cs-CZ" dirty="0" smtClean="0">
              <a:latin typeface="Cambria" pitchFamily="18" charset="0"/>
            </a:endParaRPr>
          </a:p>
          <a:p>
            <a:r>
              <a:rPr lang="cs-CZ" dirty="0" smtClean="0">
                <a:latin typeface="Cambria" pitchFamily="18" charset="0"/>
              </a:rPr>
              <a:t>Souvislost </a:t>
            </a:r>
            <a:r>
              <a:rPr lang="cs-CZ" dirty="0">
                <a:latin typeface="Cambria" pitchFamily="18" charset="0"/>
              </a:rPr>
              <a:t>s ekonomií: distributivní </a:t>
            </a:r>
            <a:r>
              <a:rPr lang="cs-CZ" dirty="0" smtClean="0">
                <a:latin typeface="Cambria" pitchFamily="18" charset="0"/>
              </a:rPr>
              <a:t>spravedlnost atd.</a:t>
            </a:r>
            <a:endParaRPr lang="cs-CZ" dirty="0">
              <a:latin typeface="Cambria" pitchFamily="18" charset="0"/>
            </a:endParaRPr>
          </a:p>
          <a:p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275266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Současné debaty: </a:t>
            </a:r>
            <a:r>
              <a:rPr lang="cs-CZ" sz="2800" dirty="0">
                <a:solidFill>
                  <a:srgbClr val="66FF33"/>
                </a:solidFill>
                <a:latin typeface="Cambria" pitchFamily="18" charset="0"/>
              </a:rPr>
              <a:t>republikanismus vs. liberalismus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latin typeface="Cambria" pitchFamily="18" charset="0"/>
              </a:rPr>
              <a:t>J. </a:t>
            </a:r>
            <a:r>
              <a:rPr lang="cs-CZ" sz="2400" dirty="0" err="1" smtClean="0">
                <a:latin typeface="Cambria" pitchFamily="18" charset="0"/>
              </a:rPr>
              <a:t>Schumpeter</a:t>
            </a:r>
            <a:endParaRPr lang="cs-CZ" sz="2400" dirty="0" smtClean="0">
              <a:latin typeface="Cambria" pitchFamily="18" charset="0"/>
            </a:endParaRPr>
          </a:p>
          <a:p>
            <a:r>
              <a:rPr lang="cs-CZ" sz="2400" dirty="0" smtClean="0">
                <a:latin typeface="Cambria" pitchFamily="18" charset="0"/>
              </a:rPr>
              <a:t>Alternativy mocenského uspořádání – T. </a:t>
            </a:r>
            <a:r>
              <a:rPr lang="cs-CZ" sz="2400" dirty="0" err="1" smtClean="0">
                <a:latin typeface="Cambria" pitchFamily="18" charset="0"/>
              </a:rPr>
              <a:t>Hobbes</a:t>
            </a:r>
            <a:r>
              <a:rPr lang="cs-CZ" sz="2400" dirty="0" smtClean="0">
                <a:latin typeface="Cambria" pitchFamily="18" charset="0"/>
              </a:rPr>
              <a:t>: boj všech proti všem vs. </a:t>
            </a:r>
            <a:r>
              <a:rPr lang="cs-CZ" sz="2400" dirty="0" err="1" smtClean="0">
                <a:latin typeface="Cambria" pitchFamily="18" charset="0"/>
              </a:rPr>
              <a:t>Leviathan</a:t>
            </a:r>
            <a:r>
              <a:rPr lang="cs-CZ" sz="2400" dirty="0" smtClean="0">
                <a:latin typeface="Cambria" pitchFamily="18" charset="0"/>
              </a:rPr>
              <a:t> X strukturovaná demokratická soutěž o moc založená na pobídkách</a:t>
            </a:r>
          </a:p>
          <a:p>
            <a:r>
              <a:rPr lang="cs-CZ" sz="2400" dirty="0" smtClean="0">
                <a:latin typeface="Cambria" pitchFamily="18" charset="0"/>
              </a:rPr>
              <a:t>Poddání se moci vs. její omezení vs. soutěž o ni</a:t>
            </a:r>
          </a:p>
          <a:p>
            <a:r>
              <a:rPr lang="cs-CZ" sz="2400" dirty="0" smtClean="0">
                <a:latin typeface="Cambria" pitchFamily="18" charset="0"/>
              </a:rPr>
              <a:t>Praktická definice: střídání politických stran u moci</a:t>
            </a:r>
          </a:p>
          <a:p>
            <a:r>
              <a:rPr lang="cs-CZ" sz="2400" dirty="0" smtClean="0">
                <a:latin typeface="Cambria" pitchFamily="18" charset="0"/>
              </a:rPr>
              <a:t>Minimalistické pojetí – instituce</a:t>
            </a:r>
          </a:p>
          <a:p>
            <a:r>
              <a:rPr lang="cs-CZ" sz="2400" dirty="0" smtClean="0">
                <a:latin typeface="Cambria" pitchFamily="18" charset="0"/>
              </a:rPr>
              <a:t>Problém </a:t>
            </a:r>
            <a:r>
              <a:rPr lang="cs-CZ" sz="2400" dirty="0" err="1" smtClean="0">
                <a:latin typeface="Cambria" pitchFamily="18" charset="0"/>
              </a:rPr>
              <a:t>reprezentativity</a:t>
            </a:r>
            <a:r>
              <a:rPr lang="cs-CZ" sz="2400" dirty="0" smtClean="0">
                <a:latin typeface="Cambria" pitchFamily="18" charset="0"/>
              </a:rPr>
              <a:t> voličů (vs. </a:t>
            </a:r>
            <a:r>
              <a:rPr lang="cs-CZ" sz="2400" dirty="0" err="1" smtClean="0">
                <a:latin typeface="Cambria" pitchFamily="18" charset="0"/>
              </a:rPr>
              <a:t>konsocianismus</a:t>
            </a:r>
            <a:r>
              <a:rPr lang="cs-CZ" sz="2400" dirty="0" smtClean="0">
                <a:latin typeface="Cambria" pitchFamily="18" charset="0"/>
              </a:rPr>
              <a:t> a problém menšin)</a:t>
            </a:r>
            <a:endParaRPr lang="cs-CZ" sz="24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555786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Současné debaty: oživení marxismu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(</a:t>
            </a:r>
            <a:r>
              <a:rPr lang="cs-CZ" sz="2300" dirty="0" err="1" smtClean="0">
                <a:latin typeface="Cambria" pitchFamily="18" charset="0"/>
              </a:rPr>
              <a:t>neo</a:t>
            </a:r>
            <a:r>
              <a:rPr lang="cs-CZ" sz="2300" dirty="0" smtClean="0">
                <a:latin typeface="Cambria" pitchFamily="18" charset="0"/>
              </a:rPr>
              <a:t>-, post-)marxismus vs. liberalismus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Slavoj </a:t>
            </a:r>
            <a:r>
              <a:rPr lang="cs-CZ" sz="2300" dirty="0" err="1" smtClean="0">
                <a:latin typeface="Cambria" pitchFamily="18" charset="0"/>
              </a:rPr>
              <a:t>Žižek</a:t>
            </a:r>
            <a:r>
              <a:rPr lang="cs-CZ" sz="2300" dirty="0" smtClean="0">
                <a:latin typeface="Cambria" pitchFamily="18" charset="0"/>
              </a:rPr>
              <a:t>, </a:t>
            </a:r>
            <a:r>
              <a:rPr lang="cs-CZ" sz="2300" dirty="0">
                <a:latin typeface="Cambria" pitchFamily="18" charset="0"/>
              </a:rPr>
              <a:t>Jacques </a:t>
            </a:r>
            <a:r>
              <a:rPr lang="cs-CZ" sz="2300" dirty="0" err="1" smtClean="0">
                <a:latin typeface="Cambria" pitchFamily="18" charset="0"/>
              </a:rPr>
              <a:t>Rancière</a:t>
            </a:r>
            <a:r>
              <a:rPr lang="cs-CZ" sz="2300" dirty="0" smtClean="0">
                <a:latin typeface="Cambria" pitchFamily="18" charset="0"/>
              </a:rPr>
              <a:t>, </a:t>
            </a:r>
            <a:r>
              <a:rPr lang="cs-CZ" sz="2300" dirty="0">
                <a:latin typeface="Cambria" pitchFamily="18" charset="0"/>
              </a:rPr>
              <a:t>A</a:t>
            </a:r>
            <a:r>
              <a:rPr lang="cs-CZ" sz="2300" dirty="0" smtClean="0">
                <a:latin typeface="Cambria" pitchFamily="18" charset="0"/>
              </a:rPr>
              <a:t>lain </a:t>
            </a:r>
            <a:r>
              <a:rPr lang="cs-CZ" sz="2300" dirty="0" err="1" smtClean="0">
                <a:latin typeface="Cambria" pitchFamily="18" charset="0"/>
              </a:rPr>
              <a:t>Badiou</a:t>
            </a:r>
            <a:r>
              <a:rPr lang="cs-CZ" sz="2300" dirty="0">
                <a:latin typeface="Cambria" pitchFamily="18" charset="0"/>
              </a:rPr>
              <a:t>, </a:t>
            </a:r>
            <a:r>
              <a:rPr lang="cs-CZ" sz="2300" dirty="0" err="1" smtClean="0">
                <a:latin typeface="Cambria" pitchFamily="18" charset="0"/>
              </a:rPr>
              <a:t>Étienne</a:t>
            </a:r>
            <a:r>
              <a:rPr lang="cs-CZ" sz="2300" dirty="0" smtClean="0">
                <a:latin typeface="Cambria" pitchFamily="18" charset="0"/>
              </a:rPr>
              <a:t> </a:t>
            </a:r>
            <a:r>
              <a:rPr lang="cs-CZ" sz="2300" dirty="0" err="1">
                <a:latin typeface="Cambria" pitchFamily="18" charset="0"/>
              </a:rPr>
              <a:t>Balibar</a:t>
            </a:r>
            <a:r>
              <a:rPr lang="cs-CZ" sz="2300" dirty="0">
                <a:latin typeface="Cambria" pitchFamily="18" charset="0"/>
              </a:rPr>
              <a:t>, Jacques </a:t>
            </a:r>
            <a:r>
              <a:rPr lang="cs-CZ" sz="2300" dirty="0" err="1">
                <a:latin typeface="Cambria" pitchFamily="18" charset="0"/>
              </a:rPr>
              <a:t>Ranciére</a:t>
            </a:r>
            <a:r>
              <a:rPr lang="cs-CZ" sz="2300" dirty="0">
                <a:latin typeface="Cambria" pitchFamily="18" charset="0"/>
              </a:rPr>
              <a:t>, Paul </a:t>
            </a:r>
            <a:r>
              <a:rPr lang="cs-CZ" sz="2300" dirty="0" err="1">
                <a:latin typeface="Cambria" pitchFamily="18" charset="0"/>
              </a:rPr>
              <a:t>Virilio</a:t>
            </a:r>
            <a:r>
              <a:rPr lang="cs-CZ" sz="2300" dirty="0">
                <a:latin typeface="Cambria" pitchFamily="18" charset="0"/>
              </a:rPr>
              <a:t>, Giorgio </a:t>
            </a:r>
            <a:r>
              <a:rPr lang="cs-CZ" sz="2300" dirty="0" err="1" smtClean="0">
                <a:latin typeface="Cambria" pitchFamily="18" charset="0"/>
              </a:rPr>
              <a:t>Agamben</a:t>
            </a: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>
                <a:latin typeface="Cambria" pitchFamily="18" charset="0"/>
                <a:hlinkClick r:id="rId2"/>
              </a:rPr>
              <a:t>http://</a:t>
            </a:r>
            <a:r>
              <a:rPr lang="cs-CZ" sz="2300" dirty="0" smtClean="0">
                <a:latin typeface="Cambria" pitchFamily="18" charset="0"/>
                <a:hlinkClick r:id="rId2"/>
              </a:rPr>
              <a:t>www.youtube.com/watch?v=pvboWjvB4i0&amp;feature=watch_response_rev</a:t>
            </a: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3422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solidFill>
                  <a:srgbClr val="66FF33"/>
                </a:solidFill>
                <a:latin typeface="Cambria" pitchFamily="18" charset="0"/>
              </a:rPr>
              <a:t>Doporučená literatura</a:t>
            </a:r>
            <a:endParaRPr lang="cs-CZ" sz="4000" dirty="0">
              <a:solidFill>
                <a:srgbClr val="66FF33"/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1000" indent="-381000" eaLnBrk="1" hangingPunct="1"/>
            <a:r>
              <a:rPr lang="en-GB" sz="1600" dirty="0">
                <a:latin typeface="Cambria" pitchFamily="18" charset="0"/>
              </a:rPr>
              <a:t>ADORNO, Theodor W. HORKHEIMER, Max. 2002. </a:t>
            </a:r>
            <a:r>
              <a:rPr lang="en-GB" sz="1600" i="1" dirty="0">
                <a:latin typeface="Cambria" pitchFamily="18" charset="0"/>
              </a:rPr>
              <a:t>Dialectic of Enlightenment</a:t>
            </a:r>
            <a:r>
              <a:rPr lang="en-GB" sz="1600" dirty="0">
                <a:latin typeface="Cambria" pitchFamily="18" charset="0"/>
              </a:rPr>
              <a:t>. New York: Continuum.</a:t>
            </a:r>
          </a:p>
          <a:p>
            <a:pPr marL="381000" indent="-381000" eaLnBrk="1" hangingPunct="1"/>
            <a:r>
              <a:rPr lang="cs-CZ" sz="1600" dirty="0">
                <a:latin typeface="Cambria" pitchFamily="18" charset="0"/>
              </a:rPr>
              <a:t>CABADA, </a:t>
            </a:r>
            <a:r>
              <a:rPr lang="cs-CZ" sz="1600" dirty="0" smtClean="0">
                <a:latin typeface="Cambria" pitchFamily="18" charset="0"/>
              </a:rPr>
              <a:t>Ladislav. KUBÁT</a:t>
            </a:r>
            <a:r>
              <a:rPr lang="cs-CZ" sz="1600" dirty="0">
                <a:latin typeface="Cambria" pitchFamily="18" charset="0"/>
              </a:rPr>
              <a:t>, </a:t>
            </a:r>
            <a:r>
              <a:rPr lang="cs-CZ" sz="1600" dirty="0" smtClean="0">
                <a:latin typeface="Cambria" pitchFamily="18" charset="0"/>
              </a:rPr>
              <a:t>Michal. 2004. </a:t>
            </a:r>
            <a:r>
              <a:rPr lang="cs-CZ" sz="1600" dirty="0">
                <a:latin typeface="Cambria" pitchFamily="18" charset="0"/>
              </a:rPr>
              <a:t>Ú</a:t>
            </a:r>
            <a:r>
              <a:rPr lang="cs-CZ" sz="1600" dirty="0" smtClean="0">
                <a:latin typeface="Cambria" pitchFamily="18" charset="0"/>
              </a:rPr>
              <a:t>vod </a:t>
            </a:r>
            <a:r>
              <a:rPr lang="cs-CZ" sz="1600" dirty="0">
                <a:latin typeface="Cambria" pitchFamily="18" charset="0"/>
              </a:rPr>
              <a:t>do studia </a:t>
            </a:r>
            <a:r>
              <a:rPr lang="cs-CZ" sz="1600" dirty="0" smtClean="0">
                <a:latin typeface="Cambria" pitchFamily="18" charset="0"/>
              </a:rPr>
              <a:t>politické vědy</a:t>
            </a:r>
            <a:r>
              <a:rPr lang="cs-CZ" sz="1600" dirty="0">
                <a:latin typeface="Cambria" pitchFamily="18" charset="0"/>
              </a:rPr>
              <a:t>. </a:t>
            </a:r>
            <a:r>
              <a:rPr lang="cs-CZ" sz="1600" dirty="0" smtClean="0">
                <a:latin typeface="Cambria" pitchFamily="18" charset="0"/>
              </a:rPr>
              <a:t>Praha: </a:t>
            </a:r>
            <a:r>
              <a:rPr lang="cs-CZ" sz="1600" dirty="0" err="1" smtClean="0">
                <a:latin typeface="Cambria" pitchFamily="18" charset="0"/>
              </a:rPr>
              <a:t>Eurolex</a:t>
            </a:r>
            <a:r>
              <a:rPr lang="cs-CZ" sz="1600" dirty="0" smtClean="0">
                <a:latin typeface="Cambria" pitchFamily="18" charset="0"/>
              </a:rPr>
              <a:t> Bohemia.</a:t>
            </a:r>
            <a:endParaRPr lang="cs-CZ" sz="1600" dirty="0">
              <a:latin typeface="Cambria" pitchFamily="18" charset="0"/>
            </a:endParaRPr>
          </a:p>
          <a:p>
            <a:pPr marL="381000" indent="-381000" eaLnBrk="1" hangingPunct="1"/>
            <a:r>
              <a:rPr lang="en-GB" sz="1600" dirty="0" smtClean="0">
                <a:latin typeface="Cambria" pitchFamily="18" charset="0"/>
              </a:rPr>
              <a:t>COHEN</a:t>
            </a:r>
            <a:r>
              <a:rPr lang="en-GB" sz="1600" dirty="0">
                <a:latin typeface="Cambria" pitchFamily="18" charset="0"/>
              </a:rPr>
              <a:t>, Jean L. ARATO, Andrew. 1995. </a:t>
            </a:r>
            <a:r>
              <a:rPr lang="en-GB" sz="1600" i="1" dirty="0">
                <a:latin typeface="Cambria" pitchFamily="18" charset="0"/>
              </a:rPr>
              <a:t>Civil Society and Political Theory</a:t>
            </a:r>
            <a:r>
              <a:rPr lang="en-GB" sz="1600" dirty="0">
                <a:latin typeface="Cambria" pitchFamily="18" charset="0"/>
              </a:rPr>
              <a:t>. Cambridge: MIT Press.</a:t>
            </a:r>
          </a:p>
          <a:p>
            <a:pPr marL="381000" indent="-381000" eaLnBrk="1" hangingPunct="1"/>
            <a:r>
              <a:rPr lang="en-US" sz="1600" dirty="0" smtClean="0">
                <a:latin typeface="Cambria" pitchFamily="18" charset="0"/>
              </a:rPr>
              <a:t>KYMLICKA</a:t>
            </a:r>
            <a:r>
              <a:rPr lang="en-US" sz="1600" dirty="0">
                <a:latin typeface="Cambria" pitchFamily="18" charset="0"/>
              </a:rPr>
              <a:t>, </a:t>
            </a:r>
            <a:r>
              <a:rPr lang="en-US" sz="1600" dirty="0" smtClean="0">
                <a:latin typeface="Cambria" pitchFamily="18" charset="0"/>
              </a:rPr>
              <a:t>W</a:t>
            </a:r>
            <a:r>
              <a:rPr lang="cs-CZ" sz="1600" dirty="0" err="1" smtClean="0">
                <a:latin typeface="Cambria" pitchFamily="18" charset="0"/>
              </a:rPr>
              <a:t>illiam</a:t>
            </a:r>
            <a:r>
              <a:rPr lang="en-US" sz="1600" dirty="0" smtClean="0">
                <a:latin typeface="Cambria" pitchFamily="18" charset="0"/>
              </a:rPr>
              <a:t>.</a:t>
            </a:r>
            <a:r>
              <a:rPr lang="cs-CZ" sz="1600" dirty="0" smtClean="0">
                <a:latin typeface="Cambria" pitchFamily="18" charset="0"/>
              </a:rPr>
              <a:t> 2002.</a:t>
            </a:r>
            <a:r>
              <a:rPr lang="en-US" sz="1600" dirty="0" smtClean="0">
                <a:latin typeface="Cambria" pitchFamily="18" charset="0"/>
              </a:rPr>
              <a:t> </a:t>
            </a:r>
            <a:r>
              <a:rPr lang="en-US" sz="1600" i="1" dirty="0">
                <a:latin typeface="Cambria" pitchFamily="18" charset="0"/>
              </a:rPr>
              <a:t>Contemporary Political Philosophy. An Introduction. 2nd</a:t>
            </a:r>
          </a:p>
          <a:p>
            <a:pPr marL="381000" indent="-381000" eaLnBrk="1" hangingPunct="1"/>
            <a:r>
              <a:rPr lang="en-US" sz="1600" i="1" dirty="0">
                <a:latin typeface="Cambria" pitchFamily="18" charset="0"/>
              </a:rPr>
              <a:t>edition</a:t>
            </a:r>
            <a:r>
              <a:rPr lang="en-US" sz="1600" dirty="0">
                <a:latin typeface="Cambria" pitchFamily="18" charset="0"/>
              </a:rPr>
              <a:t>. New </a:t>
            </a:r>
            <a:r>
              <a:rPr lang="en-US" sz="1600" dirty="0" smtClean="0">
                <a:latin typeface="Cambria" pitchFamily="18" charset="0"/>
              </a:rPr>
              <a:t>York</a:t>
            </a:r>
            <a:r>
              <a:rPr lang="cs-CZ" sz="1600" dirty="0" smtClean="0">
                <a:latin typeface="Cambria" pitchFamily="18" charset="0"/>
              </a:rPr>
              <a:t>:</a:t>
            </a:r>
            <a:r>
              <a:rPr lang="en-US" sz="1600" dirty="0" smtClean="0">
                <a:latin typeface="Cambria" pitchFamily="18" charset="0"/>
              </a:rPr>
              <a:t> Oxford </a:t>
            </a:r>
            <a:r>
              <a:rPr lang="en-US" sz="1600" dirty="0">
                <a:latin typeface="Cambria" pitchFamily="18" charset="0"/>
              </a:rPr>
              <a:t>University </a:t>
            </a:r>
            <a:r>
              <a:rPr lang="en-US" sz="1600" dirty="0" smtClean="0">
                <a:latin typeface="Cambria" pitchFamily="18" charset="0"/>
              </a:rPr>
              <a:t>Press</a:t>
            </a:r>
            <a:r>
              <a:rPr lang="cs-CZ" sz="1600" dirty="0" smtClean="0">
                <a:latin typeface="Cambria" pitchFamily="18" charset="0"/>
              </a:rPr>
              <a:t>.</a:t>
            </a:r>
          </a:p>
          <a:p>
            <a:pPr marL="381000" indent="-381000" eaLnBrk="1" hangingPunct="1"/>
            <a:r>
              <a:rPr lang="en-GB" sz="1600" dirty="0" smtClean="0">
                <a:latin typeface="Cambria" pitchFamily="18" charset="0"/>
              </a:rPr>
              <a:t>MALPAS</a:t>
            </a:r>
            <a:r>
              <a:rPr lang="en-GB" sz="1600" dirty="0">
                <a:latin typeface="Cambria" pitchFamily="18" charset="0"/>
              </a:rPr>
              <a:t>, Simon. WAKE, Paul (eds.) 2006. </a:t>
            </a:r>
            <a:r>
              <a:rPr lang="en-GB" sz="1600" i="1" dirty="0">
                <a:latin typeface="Cambria" pitchFamily="18" charset="0"/>
              </a:rPr>
              <a:t>The </a:t>
            </a:r>
            <a:r>
              <a:rPr lang="en-GB" sz="1600" i="1" dirty="0" err="1">
                <a:latin typeface="Cambria" pitchFamily="18" charset="0"/>
              </a:rPr>
              <a:t>Routledge</a:t>
            </a:r>
            <a:r>
              <a:rPr lang="en-GB" sz="1600" i="1" dirty="0">
                <a:latin typeface="Cambria" pitchFamily="18" charset="0"/>
              </a:rPr>
              <a:t> Companion to Critical Theory</a:t>
            </a:r>
            <a:r>
              <a:rPr lang="en-GB" sz="1600" dirty="0">
                <a:latin typeface="Cambria" pitchFamily="18" charset="0"/>
              </a:rPr>
              <a:t>. Abingdon: </a:t>
            </a:r>
            <a:r>
              <a:rPr lang="en-GB" sz="1600" dirty="0" err="1">
                <a:latin typeface="Cambria" pitchFamily="18" charset="0"/>
              </a:rPr>
              <a:t>Routledge</a:t>
            </a:r>
            <a:r>
              <a:rPr lang="en-GB" sz="1600" dirty="0">
                <a:latin typeface="Cambria" pitchFamily="18" charset="0"/>
              </a:rPr>
              <a:t>.</a:t>
            </a:r>
          </a:p>
          <a:p>
            <a:pPr marL="381000" indent="-381000" eaLnBrk="1" hangingPunct="1"/>
            <a:r>
              <a:rPr lang="en-GB" sz="1600" dirty="0" smtClean="0">
                <a:latin typeface="Cambria" pitchFamily="18" charset="0"/>
              </a:rPr>
              <a:t>SIM</a:t>
            </a:r>
            <a:r>
              <a:rPr lang="en-GB" sz="1600" dirty="0">
                <a:latin typeface="Cambria" pitchFamily="18" charset="0"/>
              </a:rPr>
              <a:t>, Stuart. 2000. </a:t>
            </a:r>
            <a:r>
              <a:rPr lang="en-GB" sz="1600" i="1" dirty="0">
                <a:latin typeface="Cambria" pitchFamily="18" charset="0"/>
              </a:rPr>
              <a:t>Post-Marxism. An Intellectual History</a:t>
            </a:r>
            <a:r>
              <a:rPr lang="en-GB" sz="1600" dirty="0">
                <a:latin typeface="Cambria" pitchFamily="18" charset="0"/>
              </a:rPr>
              <a:t>. </a:t>
            </a:r>
            <a:r>
              <a:rPr lang="en-GB" sz="1600" dirty="0" err="1">
                <a:latin typeface="Cambria" pitchFamily="18" charset="0"/>
              </a:rPr>
              <a:t>Routledge</a:t>
            </a:r>
            <a:r>
              <a:rPr lang="en-GB" sz="1600" dirty="0">
                <a:latin typeface="Cambria" pitchFamily="18" charset="0"/>
              </a:rPr>
              <a:t>: New York</a:t>
            </a:r>
            <a:r>
              <a:rPr lang="en-GB" sz="1600" dirty="0" smtClean="0">
                <a:latin typeface="Cambria" pitchFamily="18" charset="0"/>
              </a:rPr>
              <a:t>.</a:t>
            </a:r>
            <a:endParaRPr lang="cs-CZ" sz="1600" dirty="0" smtClean="0">
              <a:latin typeface="Cambria" pitchFamily="18" charset="0"/>
            </a:endParaRPr>
          </a:p>
          <a:p>
            <a:pPr marL="381000" indent="-381000" eaLnBrk="1" hangingPunct="1"/>
            <a:r>
              <a:rPr lang="en-GB" sz="1600" dirty="0">
                <a:latin typeface="Cambria" pitchFamily="18" charset="0"/>
              </a:rPr>
              <a:t>SWIFT, </a:t>
            </a:r>
            <a:r>
              <a:rPr lang="en-GB" sz="1600" dirty="0" smtClean="0">
                <a:latin typeface="Cambria" pitchFamily="18" charset="0"/>
              </a:rPr>
              <a:t>A</a:t>
            </a:r>
            <a:r>
              <a:rPr lang="cs-CZ" sz="1600" dirty="0" smtClean="0">
                <a:latin typeface="Cambria" pitchFamily="18" charset="0"/>
              </a:rPr>
              <a:t>dam</a:t>
            </a:r>
            <a:r>
              <a:rPr lang="en-GB" sz="1600" dirty="0" smtClean="0">
                <a:latin typeface="Cambria" pitchFamily="18" charset="0"/>
              </a:rPr>
              <a:t>.</a:t>
            </a:r>
            <a:r>
              <a:rPr lang="cs-CZ" sz="1600" dirty="0" smtClean="0">
                <a:latin typeface="Cambria" pitchFamily="18" charset="0"/>
              </a:rPr>
              <a:t> 2005.</a:t>
            </a:r>
            <a:r>
              <a:rPr lang="en-GB" sz="1600" dirty="0" smtClean="0">
                <a:latin typeface="Cambria" pitchFamily="18" charset="0"/>
              </a:rPr>
              <a:t> Politick</a:t>
            </a:r>
            <a:r>
              <a:rPr lang="cs-CZ" sz="1600" dirty="0">
                <a:latin typeface="Cambria" pitchFamily="18" charset="0"/>
              </a:rPr>
              <a:t>á</a:t>
            </a:r>
            <a:r>
              <a:rPr lang="en-GB" sz="1600" dirty="0" smtClean="0">
                <a:latin typeface="Cambria" pitchFamily="18" charset="0"/>
              </a:rPr>
              <a:t> </a:t>
            </a:r>
            <a:r>
              <a:rPr lang="en-GB" sz="1600" dirty="0" err="1">
                <a:latin typeface="Cambria" pitchFamily="18" charset="0"/>
              </a:rPr>
              <a:t>filosofie</a:t>
            </a:r>
            <a:r>
              <a:rPr lang="en-GB" sz="1600" dirty="0">
                <a:latin typeface="Cambria" pitchFamily="18" charset="0"/>
              </a:rPr>
              <a:t>. </a:t>
            </a:r>
            <a:r>
              <a:rPr lang="cs-CZ" sz="1600" dirty="0" smtClean="0">
                <a:latin typeface="Cambria" pitchFamily="18" charset="0"/>
              </a:rPr>
              <a:t>Praha: </a:t>
            </a:r>
            <a:r>
              <a:rPr lang="en-GB" sz="1600" dirty="0" smtClean="0">
                <a:latin typeface="Cambria" pitchFamily="18" charset="0"/>
              </a:rPr>
              <a:t>Port</a:t>
            </a:r>
            <a:r>
              <a:rPr lang="cs-CZ" sz="1600" dirty="0" smtClean="0">
                <a:latin typeface="Cambria" pitchFamily="18" charset="0"/>
              </a:rPr>
              <a:t>á</a:t>
            </a:r>
            <a:r>
              <a:rPr lang="en-GB" sz="1600" dirty="0" smtClean="0">
                <a:latin typeface="Cambria" pitchFamily="18" charset="0"/>
              </a:rPr>
              <a:t>l</a:t>
            </a:r>
            <a:r>
              <a:rPr lang="cs-CZ" sz="1600" dirty="0" smtClean="0">
                <a:latin typeface="Cambria" pitchFamily="18" charset="0"/>
              </a:rPr>
              <a:t>.</a:t>
            </a:r>
            <a:endParaRPr lang="en-GB" sz="1600" dirty="0">
              <a:latin typeface="Cambria" pitchFamily="18" charset="0"/>
            </a:endParaRPr>
          </a:p>
          <a:p>
            <a:pPr marL="381000" indent="-381000" eaLnBrk="1" hangingPunct="1"/>
            <a:r>
              <a:rPr lang="en-GB" sz="1600" dirty="0">
                <a:latin typeface="Cambria" pitchFamily="18" charset="0"/>
              </a:rPr>
              <a:t>ŽIŽEK, </a:t>
            </a:r>
            <a:r>
              <a:rPr lang="en-GB" sz="1600" dirty="0" err="1">
                <a:latin typeface="Cambria" pitchFamily="18" charset="0"/>
              </a:rPr>
              <a:t>Slavoj</a:t>
            </a:r>
            <a:r>
              <a:rPr lang="en-GB" sz="1600" dirty="0">
                <a:latin typeface="Cambria" pitchFamily="18" charset="0"/>
              </a:rPr>
              <a:t>. 2008. </a:t>
            </a:r>
            <a:r>
              <a:rPr lang="en-GB" sz="1600" i="1" dirty="0">
                <a:latin typeface="Cambria" pitchFamily="18" charset="0"/>
              </a:rPr>
              <a:t>The Sublime Object of Ideology.</a:t>
            </a:r>
            <a:r>
              <a:rPr lang="en-GB" sz="1600" dirty="0">
                <a:latin typeface="Cambria" pitchFamily="18" charset="0"/>
              </a:rPr>
              <a:t> London: Verso.</a:t>
            </a:r>
          </a:p>
        </p:txBody>
      </p:sp>
    </p:spTree>
    <p:extLst>
      <p:ext uri="{BB962C8B-B14F-4D97-AF65-F5344CB8AC3E}">
        <p14:creationId xmlns:p14="http://schemas.microsoft.com/office/powerpoint/2010/main" val="3939235430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776"/>
            <a:ext cx="7772400" cy="2952327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Přednáška č. </a:t>
            </a:r>
            <a: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3:</a:t>
            </a:r>
            <a: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/>
            </a:r>
            <a:b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</a:br>
            <a:r>
              <a:rPr lang="pl-PL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Kolektivní političtí </a:t>
            </a:r>
            <a:r>
              <a:rPr lang="pl-PL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aktéři - politické strany, zájmové skupiny a sociální hnutí</a:t>
            </a:r>
            <a:endParaRPr lang="cs-CZ" dirty="0" smtClean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56720"/>
            <a:ext cx="6400800" cy="1752600"/>
          </a:xfrm>
        </p:spPr>
        <p:txBody>
          <a:bodyPr/>
          <a:lstStyle/>
          <a:p>
            <a:pPr eaLnBrk="1" hangingPunct="1"/>
            <a:endParaRPr lang="cs-CZ" dirty="0" smtClean="0">
              <a:latin typeface="Cambria" pitchFamily="18" charset="0"/>
            </a:endParaRPr>
          </a:p>
          <a:p>
            <a:pPr eaLnBrk="1" hangingPunct="1"/>
            <a:r>
              <a:rPr lang="cs-CZ" dirty="0" smtClean="0">
                <a:latin typeface="Cambria" pitchFamily="18" charset="0"/>
              </a:rPr>
              <a:t>22.09. 2013</a:t>
            </a:r>
            <a:endParaRPr lang="cs-CZ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7340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628800"/>
            <a:ext cx="8229600" cy="48245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800" dirty="0" smtClean="0">
                <a:latin typeface="Cambria" pitchFamily="18" charset="0"/>
              </a:rPr>
              <a:t>Politické strany</a:t>
            </a:r>
          </a:p>
          <a:p>
            <a:r>
              <a:rPr lang="cs-CZ" sz="2800" dirty="0" smtClean="0">
                <a:latin typeface="Cambria" pitchFamily="18" charset="0"/>
              </a:rPr>
              <a:t>Zájmové skupiny</a:t>
            </a:r>
          </a:p>
          <a:p>
            <a:r>
              <a:rPr lang="cs-CZ" sz="2800" dirty="0" smtClean="0">
                <a:latin typeface="Cambria" pitchFamily="18" charset="0"/>
              </a:rPr>
              <a:t>Sociální hnutí</a:t>
            </a:r>
          </a:p>
          <a:p>
            <a:pPr marL="0" indent="0">
              <a:buNone/>
            </a:pPr>
            <a:endParaRPr lang="cs-CZ" sz="2800" dirty="0" smtClean="0">
              <a:latin typeface="Cambria" pitchFamily="18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Cambria" pitchFamily="18" charset="0"/>
              </a:rPr>
              <a:t>… + srovnání</a:t>
            </a:r>
          </a:p>
          <a:p>
            <a:endParaRPr lang="cs-CZ" sz="2800" i="1" dirty="0">
              <a:latin typeface="Cambria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07869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Politické strany: definice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600" dirty="0">
                <a:latin typeface="Cambria" pitchFamily="18" charset="0"/>
              </a:rPr>
              <a:t>Dobrovolné, </a:t>
            </a:r>
            <a:r>
              <a:rPr lang="cs-CZ" sz="2600" dirty="0" smtClean="0">
                <a:latin typeface="Cambria" pitchFamily="18" charset="0"/>
              </a:rPr>
              <a:t>trvalé a otevřené útvary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>
                <a:latin typeface="Cambria" pitchFamily="18" charset="0"/>
              </a:rPr>
              <a:t>Jejich členové </a:t>
            </a:r>
            <a:r>
              <a:rPr lang="cs-CZ" sz="2600" dirty="0">
                <a:latin typeface="Cambria" pitchFamily="18" charset="0"/>
              </a:rPr>
              <a:t>sdílejí </a:t>
            </a:r>
            <a:r>
              <a:rPr lang="cs-CZ" sz="2600" dirty="0" smtClean="0">
                <a:latin typeface="Cambria" pitchFamily="18" charset="0"/>
              </a:rPr>
              <a:t>a prosazují společné </a:t>
            </a:r>
            <a:r>
              <a:rPr lang="cs-CZ" sz="2600" dirty="0">
                <a:latin typeface="Cambria" pitchFamily="18" charset="0"/>
              </a:rPr>
              <a:t>principy či </a:t>
            </a:r>
            <a:r>
              <a:rPr lang="cs-CZ" sz="2600" dirty="0" smtClean="0">
                <a:latin typeface="Cambria" pitchFamily="18" charset="0"/>
              </a:rPr>
              <a:t>zájmy</a:t>
            </a:r>
            <a:endParaRPr lang="cs-CZ" sz="2600" dirty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>
                <a:latin typeface="Cambria" pitchFamily="18" charset="0"/>
              </a:rPr>
              <a:t>Usilují o politickou moc (buď pro ni samotnou či s ohledem na obecné dobro</a:t>
            </a:r>
            <a:r>
              <a:rPr lang="cs-CZ" sz="2600" dirty="0" smtClean="0">
                <a:latin typeface="Cambria" pitchFamily="18" charset="0"/>
              </a:rPr>
              <a:t>)</a:t>
            </a:r>
            <a:endParaRPr lang="cs-CZ" sz="2600" dirty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>
                <a:latin typeface="Cambria" pitchFamily="18" charset="0"/>
              </a:rPr>
              <a:t>Této moci se snaží dosáhnout prostřednictvím voleb (na rozdíl od zájmových skupin či hnutí</a:t>
            </a:r>
            <a:r>
              <a:rPr lang="cs-CZ" sz="2600" dirty="0" smtClean="0">
                <a:latin typeface="Cambria" pitchFamily="18" charset="0"/>
              </a:rPr>
              <a:t>)</a:t>
            </a:r>
            <a:endParaRPr lang="cs-CZ" sz="2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1985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Politické strany: definice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300" dirty="0">
                <a:latin typeface="Cambria" pitchFamily="18" charset="0"/>
              </a:rPr>
              <a:t>Slovo politická strana odvozeno od slova „</a:t>
            </a:r>
            <a:r>
              <a:rPr lang="cs-CZ" sz="2300" i="1" dirty="0" err="1">
                <a:latin typeface="Cambria" pitchFamily="18" charset="0"/>
              </a:rPr>
              <a:t>pars</a:t>
            </a:r>
            <a:r>
              <a:rPr lang="cs-CZ" sz="2300" dirty="0">
                <a:latin typeface="Cambria" pitchFamily="18" charset="0"/>
              </a:rPr>
              <a:t>“¨, tj. část nebo díl.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300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300" dirty="0">
                <a:latin typeface="Cambria" pitchFamily="18" charset="0"/>
              </a:rPr>
              <a:t>Minimalistická definice </a:t>
            </a:r>
            <a:r>
              <a:rPr lang="cs-CZ" sz="2300" b="1" dirty="0">
                <a:latin typeface="Cambria" pitchFamily="18" charset="0"/>
              </a:rPr>
              <a:t>G. </a:t>
            </a:r>
            <a:r>
              <a:rPr lang="cs-CZ" sz="2300" b="1" dirty="0" err="1">
                <a:latin typeface="Cambria" pitchFamily="18" charset="0"/>
              </a:rPr>
              <a:t>Sartoriho</a:t>
            </a:r>
            <a:r>
              <a:rPr lang="cs-CZ" sz="2300" dirty="0">
                <a:latin typeface="Cambria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300" dirty="0">
                <a:latin typeface="Cambria" pitchFamily="18" charset="0"/>
              </a:rPr>
              <a:t>	"politická skupina, jež se účastní voleb, jež je schopna jejich prostřednictvím prosadit své kandidáty do veřejných úřadů"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300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300" dirty="0">
                <a:latin typeface="Cambria" pitchFamily="18" charset="0"/>
              </a:rPr>
              <a:t>Další kritéria (</a:t>
            </a:r>
            <a:r>
              <a:rPr lang="cs-CZ" sz="2300" b="1" dirty="0">
                <a:latin typeface="Cambria" pitchFamily="18" charset="0"/>
              </a:rPr>
              <a:t>La </a:t>
            </a:r>
            <a:r>
              <a:rPr lang="cs-CZ" sz="2300" b="1" dirty="0" err="1">
                <a:latin typeface="Cambria" pitchFamily="18" charset="0"/>
              </a:rPr>
              <a:t>Palombara</a:t>
            </a:r>
            <a:r>
              <a:rPr lang="cs-CZ" sz="2300" b="1" dirty="0">
                <a:latin typeface="Cambria" pitchFamily="18" charset="0"/>
              </a:rPr>
              <a:t> - </a:t>
            </a:r>
            <a:r>
              <a:rPr lang="cs-CZ" sz="2300" b="1" dirty="0" err="1">
                <a:latin typeface="Cambria" pitchFamily="18" charset="0"/>
              </a:rPr>
              <a:t>Weiner</a:t>
            </a:r>
            <a:r>
              <a:rPr lang="cs-CZ" sz="2300" dirty="0">
                <a:latin typeface="Cambria" pitchFamily="18" charset="0"/>
              </a:rPr>
              <a:t>, </a:t>
            </a:r>
            <a:r>
              <a:rPr lang="cs-CZ" sz="2300" b="1" dirty="0" err="1">
                <a:latin typeface="Cambria" pitchFamily="18" charset="0"/>
              </a:rPr>
              <a:t>Chmaj</a:t>
            </a:r>
            <a:r>
              <a:rPr lang="cs-CZ" sz="2300" b="1" dirty="0">
                <a:latin typeface="Cambria" pitchFamily="18" charset="0"/>
              </a:rPr>
              <a:t> - Sokol - </a:t>
            </a:r>
            <a:r>
              <a:rPr lang="cs-CZ" sz="2300" b="1" dirty="0" err="1">
                <a:latin typeface="Cambria" pitchFamily="18" charset="0"/>
              </a:rPr>
              <a:t>Zmigrodski</a:t>
            </a:r>
            <a:r>
              <a:rPr lang="cs-CZ" sz="2300" b="1" dirty="0">
                <a:latin typeface="Cambria" pitchFamily="18" charset="0"/>
              </a:rPr>
              <a:t>, Novák</a:t>
            </a:r>
            <a:r>
              <a:rPr lang="cs-CZ" sz="2300" dirty="0">
                <a:latin typeface="Cambria" pitchFamily="18" charset="0"/>
              </a:rPr>
              <a:t>):</a:t>
            </a:r>
          </a:p>
          <a:p>
            <a:pPr eaLnBrk="1" hangingPunct="1">
              <a:lnSpc>
                <a:spcPct val="80000"/>
              </a:lnSpc>
            </a:pPr>
            <a:r>
              <a:rPr lang="cs-CZ" sz="2300" dirty="0">
                <a:latin typeface="Cambria" pitchFamily="18" charset="0"/>
              </a:rPr>
              <a:t>trvalost organizační struktury</a:t>
            </a:r>
          </a:p>
          <a:p>
            <a:pPr eaLnBrk="1" hangingPunct="1">
              <a:lnSpc>
                <a:spcPct val="80000"/>
              </a:lnSpc>
            </a:pPr>
            <a:r>
              <a:rPr lang="cs-CZ" sz="2300" dirty="0">
                <a:latin typeface="Cambria" pitchFamily="18" charset="0"/>
              </a:rPr>
              <a:t>existence místních územních struktur a centrálního vedení</a:t>
            </a:r>
          </a:p>
          <a:p>
            <a:pPr eaLnBrk="1" hangingPunct="1">
              <a:lnSpc>
                <a:spcPct val="80000"/>
              </a:lnSpc>
            </a:pPr>
            <a:r>
              <a:rPr lang="cs-CZ" sz="2300" dirty="0">
                <a:latin typeface="Cambria" pitchFamily="18" charset="0"/>
              </a:rPr>
              <a:t>ideologická orientace či prezentace určitého programu nebo základního politického cíle</a:t>
            </a:r>
          </a:p>
          <a:p>
            <a:pPr eaLnBrk="1" hangingPunct="1">
              <a:lnSpc>
                <a:spcPct val="80000"/>
              </a:lnSpc>
            </a:pPr>
            <a:r>
              <a:rPr lang="cs-CZ" sz="2300" dirty="0">
                <a:latin typeface="Cambria" pitchFamily="18" charset="0"/>
              </a:rPr>
              <a:t>snaha získat společenskou podporu</a:t>
            </a:r>
          </a:p>
        </p:txBody>
      </p:sp>
    </p:spTree>
    <p:extLst>
      <p:ext uri="{BB962C8B-B14F-4D97-AF65-F5344CB8AC3E}">
        <p14:creationId xmlns:p14="http://schemas.microsoft.com/office/powerpoint/2010/main" val="34199440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Vznik a rozvoj politologie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>
                <a:latin typeface="Cambria" pitchFamily="18" charset="0"/>
              </a:rPr>
              <a:t>Dlouhá tradice </a:t>
            </a:r>
            <a:r>
              <a:rPr lang="cs-CZ" sz="2600" b="1" dirty="0" smtClean="0">
                <a:latin typeface="Cambria" pitchFamily="18" charset="0"/>
              </a:rPr>
              <a:t>politického myšlení</a:t>
            </a:r>
            <a:r>
              <a:rPr lang="cs-CZ" sz="2600" dirty="0" smtClean="0">
                <a:latin typeface="Cambria" pitchFamily="18" charset="0"/>
              </a:rPr>
              <a:t> – kořeny sahající do antiky („stará disciplína“) – Platón, </a:t>
            </a:r>
            <a:r>
              <a:rPr lang="cs-CZ" sz="2600" dirty="0" err="1" smtClean="0">
                <a:latin typeface="Cambria" pitchFamily="18" charset="0"/>
              </a:rPr>
              <a:t>Aristotelés</a:t>
            </a:r>
            <a:endParaRPr lang="cs-CZ" sz="2600" dirty="0" smtClean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sz="2600" dirty="0" smtClean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>
                <a:latin typeface="Cambria" pitchFamily="18" charset="0"/>
              </a:rPr>
              <a:t>August </a:t>
            </a:r>
            <a:r>
              <a:rPr lang="cs-CZ" sz="2600" dirty="0" err="1" smtClean="0">
                <a:latin typeface="Cambria" pitchFamily="18" charset="0"/>
              </a:rPr>
              <a:t>Comte</a:t>
            </a:r>
            <a:r>
              <a:rPr lang="cs-CZ" dirty="0" smtClean="0"/>
              <a:t> </a:t>
            </a:r>
            <a:r>
              <a:rPr lang="cs-CZ" sz="2600" dirty="0" smtClean="0">
                <a:latin typeface="Cambria" pitchFamily="18" charset="0"/>
              </a:rPr>
              <a:t>(1. polovina 19. století) – program </a:t>
            </a:r>
            <a:r>
              <a:rPr lang="cs-CZ" sz="2600" b="1" dirty="0" err="1" smtClean="0">
                <a:latin typeface="Cambria" pitchFamily="18" charset="0"/>
              </a:rPr>
              <a:t>pozitivizace</a:t>
            </a:r>
            <a:r>
              <a:rPr lang="cs-CZ" sz="2600" i="1" dirty="0" smtClean="0">
                <a:latin typeface="Cambria" pitchFamily="18" charset="0"/>
              </a:rPr>
              <a:t> </a:t>
            </a:r>
            <a:r>
              <a:rPr lang="cs-CZ" sz="2600" dirty="0" smtClean="0">
                <a:latin typeface="Cambria" pitchFamily="18" charset="0"/>
              </a:rPr>
              <a:t>společenských věd (</a:t>
            </a:r>
            <a:r>
              <a:rPr lang="cs-CZ" sz="2400" i="1" dirty="0" smtClean="0">
                <a:latin typeface="Cambria" pitchFamily="18" charset="0"/>
              </a:rPr>
              <a:t>viz </a:t>
            </a:r>
            <a:r>
              <a:rPr lang="cs-CZ" sz="2600" b="1" i="1" dirty="0" smtClean="0">
                <a:latin typeface="Cambria" pitchFamily="18" charset="0"/>
              </a:rPr>
              <a:t>pozitivismus</a:t>
            </a:r>
            <a:r>
              <a:rPr lang="cs-CZ" sz="2600" dirty="0" smtClean="0">
                <a:latin typeface="Cambria" pitchFamily="18" charset="0"/>
              </a:rPr>
              <a:t>);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cs-CZ" sz="2600" dirty="0" smtClean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>
                <a:latin typeface="Cambria" pitchFamily="18" charset="0"/>
              </a:rPr>
              <a:t>Počátek rozvoje politické vědy ve smyslu moderních sociálních věd („mladá disciplína“) – </a:t>
            </a:r>
            <a:r>
              <a:rPr lang="cs-CZ" sz="2600" b="1" dirty="0" smtClean="0">
                <a:latin typeface="Cambria" pitchFamily="18" charset="0"/>
              </a:rPr>
              <a:t>empiricko-analytický</a:t>
            </a:r>
            <a:r>
              <a:rPr lang="cs-CZ" sz="2600" dirty="0" smtClean="0">
                <a:latin typeface="Cambria" pitchFamily="18" charset="0"/>
              </a:rPr>
              <a:t> směr bádání – poslední dvě století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600" dirty="0" smtClean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>
                <a:latin typeface="Cambria" pitchFamily="18" charset="0"/>
              </a:rPr>
              <a:t>1857: 1. katedra PV (Kolumbijská univerzita)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>
                <a:latin typeface="Cambria" pitchFamily="18" charset="0"/>
              </a:rPr>
              <a:t>Dodnes těžiště výzkumu v USA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Vývojové typy stran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Char char="•"/>
            </a:pPr>
            <a:r>
              <a:rPr lang="cs-CZ" dirty="0" smtClean="0">
                <a:latin typeface="Cambria" pitchFamily="18" charset="0"/>
              </a:rPr>
              <a:t>Klíčové procesy: růst významu parlamentu a rozšiřování volebního práva</a:t>
            </a:r>
          </a:p>
          <a:p>
            <a:pPr algn="just" eaLnBrk="1" hangingPunct="1">
              <a:buFont typeface="Arial" charset="0"/>
              <a:buChar char="•"/>
            </a:pPr>
            <a:endParaRPr lang="cs-CZ" dirty="0" smtClean="0">
              <a:latin typeface="Cambria" pitchFamily="18" charset="0"/>
            </a:endParaRPr>
          </a:p>
          <a:p>
            <a:pPr algn="just" eaLnBrk="1" hangingPunct="1">
              <a:buFont typeface="Arial" charset="0"/>
              <a:buChar char="•"/>
            </a:pPr>
            <a:r>
              <a:rPr lang="cs-CZ" dirty="0" smtClean="0">
                <a:latin typeface="Cambria" pitchFamily="18" charset="0"/>
              </a:rPr>
              <a:t>Elitní strana (do pol. 19. století)</a:t>
            </a:r>
          </a:p>
          <a:p>
            <a:pPr algn="just" eaLnBrk="1" hangingPunct="1">
              <a:buFont typeface="Arial" charset="0"/>
              <a:buChar char="•"/>
            </a:pPr>
            <a:r>
              <a:rPr lang="cs-CZ" dirty="0" smtClean="0">
                <a:latin typeface="Cambria" pitchFamily="18" charset="0"/>
              </a:rPr>
              <a:t>Masová strana (druhá pol. 19 století)</a:t>
            </a:r>
          </a:p>
          <a:p>
            <a:pPr algn="just" eaLnBrk="1" hangingPunct="1">
              <a:buFont typeface="Arial" charset="0"/>
              <a:buChar char="•"/>
            </a:pPr>
            <a:r>
              <a:rPr lang="cs-CZ" dirty="0" err="1" smtClean="0">
                <a:latin typeface="Cambria" pitchFamily="18" charset="0"/>
              </a:rPr>
              <a:t>Catch-all</a:t>
            </a:r>
            <a:r>
              <a:rPr lang="cs-CZ" dirty="0" smtClean="0">
                <a:latin typeface="Cambria" pitchFamily="18" charset="0"/>
              </a:rPr>
              <a:t> strana (od 60. let 20. století)</a:t>
            </a:r>
          </a:p>
          <a:p>
            <a:pPr algn="just" eaLnBrk="1" hangingPunct="1">
              <a:buFont typeface="Arial" charset="0"/>
              <a:buChar char="•"/>
            </a:pPr>
            <a:r>
              <a:rPr lang="cs-CZ" dirty="0" smtClean="0">
                <a:latin typeface="Cambria" pitchFamily="18" charset="0"/>
              </a:rPr>
              <a:t>Strana kartelu (od 80. let 20. století)</a:t>
            </a:r>
          </a:p>
          <a:p>
            <a:pPr algn="just" eaLnBrk="1" hangingPunct="1">
              <a:buFont typeface="Arial" charset="0"/>
              <a:buChar char="•"/>
            </a:pPr>
            <a:endParaRPr lang="cs-CZ" i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0505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Vývojové typy stran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b="1" dirty="0" err="1" smtClean="0">
                <a:solidFill>
                  <a:srgbClr val="FF3300"/>
                </a:solidFill>
                <a:latin typeface="Cambria" pitchFamily="18" charset="0"/>
              </a:rPr>
              <a:t>Catch</a:t>
            </a:r>
            <a:r>
              <a:rPr lang="cs-CZ" sz="2000" b="1" dirty="0" smtClean="0">
                <a:solidFill>
                  <a:srgbClr val="FF3300"/>
                </a:solidFill>
                <a:latin typeface="Cambria" pitchFamily="18" charset="0"/>
              </a:rPr>
              <a:t>-</a:t>
            </a:r>
            <a:r>
              <a:rPr lang="cs-CZ" sz="2000" b="1" dirty="0" err="1" smtClean="0">
                <a:solidFill>
                  <a:srgbClr val="FF3300"/>
                </a:solidFill>
                <a:latin typeface="Cambria" pitchFamily="18" charset="0"/>
              </a:rPr>
              <a:t>all</a:t>
            </a:r>
            <a:r>
              <a:rPr lang="cs-CZ" sz="2000" b="1" dirty="0" smtClean="0">
                <a:solidFill>
                  <a:srgbClr val="FF3300"/>
                </a:solidFill>
                <a:latin typeface="Cambria" pitchFamily="18" charset="0"/>
              </a:rPr>
              <a:t>-party (všelidová </a:t>
            </a:r>
            <a:r>
              <a:rPr lang="cs-CZ" sz="2000" b="1" dirty="0">
                <a:solidFill>
                  <a:srgbClr val="FF3300"/>
                </a:solidFill>
                <a:latin typeface="Cambria" pitchFamily="18" charset="0"/>
              </a:rPr>
              <a:t>strana)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b="1" dirty="0" smtClean="0">
                <a:latin typeface="Cambria" pitchFamily="18" charset="0"/>
              </a:rPr>
              <a:t>O. </a:t>
            </a:r>
            <a:r>
              <a:rPr lang="cs-CZ" sz="2000" b="1" dirty="0" err="1" smtClean="0">
                <a:latin typeface="Cambria" pitchFamily="18" charset="0"/>
              </a:rPr>
              <a:t>Kirchheimer</a:t>
            </a:r>
            <a:r>
              <a:rPr lang="cs-CZ" sz="2000" b="1" dirty="0" smtClean="0">
                <a:latin typeface="Cambria" pitchFamily="18" charset="0"/>
              </a:rPr>
              <a:t> </a:t>
            </a:r>
            <a:r>
              <a:rPr lang="cs-CZ" sz="2000" dirty="0">
                <a:latin typeface="Cambria" pitchFamily="18" charset="0"/>
              </a:rPr>
              <a:t>pro popis typu stran, který se po 2. světové válce v </a:t>
            </a:r>
            <a:r>
              <a:rPr lang="cs-CZ" sz="2000" dirty="0" smtClean="0">
                <a:latin typeface="Cambria" pitchFamily="18" charset="0"/>
              </a:rPr>
              <a:t>Evropě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>
                <a:latin typeface="Cambria" pitchFamily="18" charset="0"/>
              </a:rPr>
              <a:t>o</a:t>
            </a:r>
            <a:r>
              <a:rPr lang="cs-CZ" sz="2000" dirty="0" smtClean="0">
                <a:latin typeface="Cambria" pitchFamily="18" charset="0"/>
              </a:rPr>
              <a:t>dráží </a:t>
            </a:r>
            <a:r>
              <a:rPr lang="cs-CZ" sz="2000" dirty="0">
                <a:latin typeface="Cambria" pitchFamily="18" charset="0"/>
              </a:rPr>
              <a:t>také vnitřní proměnu původně masových stran.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dirty="0" smtClean="0">
                <a:latin typeface="Cambria" pitchFamily="18" charset="0"/>
              </a:rPr>
              <a:t>Znaky: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 smtClean="0">
                <a:latin typeface="Cambria" pitchFamily="18" charset="0"/>
              </a:rPr>
              <a:t>omezení </a:t>
            </a:r>
            <a:r>
              <a:rPr lang="cs-CZ" sz="2000" dirty="0">
                <a:latin typeface="Cambria" pitchFamily="18" charset="0"/>
              </a:rPr>
              <a:t>ideologické </a:t>
            </a:r>
            <a:r>
              <a:rPr lang="cs-CZ" sz="2000" dirty="0" smtClean="0">
                <a:latin typeface="Cambria" pitchFamily="18" charset="0"/>
              </a:rPr>
              <a:t>náplně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 smtClean="0">
                <a:latin typeface="Cambria" pitchFamily="18" charset="0"/>
              </a:rPr>
              <a:t>zvýšení </a:t>
            </a:r>
            <a:r>
              <a:rPr lang="cs-CZ" sz="2000" dirty="0">
                <a:latin typeface="Cambria" pitchFamily="18" charset="0"/>
              </a:rPr>
              <a:t>úlohy stranického vedení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>
                <a:latin typeface="Cambria" pitchFamily="18" charset="0"/>
              </a:rPr>
              <a:t>snížení významu individuálního členství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>
                <a:latin typeface="Cambria" pitchFamily="18" charset="0"/>
              </a:rPr>
              <a:t>menší důraz na úzké dílčí zájmy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 smtClean="0">
                <a:latin typeface="Cambria" pitchFamily="18" charset="0"/>
              </a:rPr>
              <a:t>zajištění přístupu k různorodým skupinovým zájmům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000" b="1" dirty="0">
              <a:solidFill>
                <a:srgbClr val="FA2906"/>
              </a:solidFill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b="1" dirty="0" smtClean="0">
                <a:solidFill>
                  <a:srgbClr val="FA2906"/>
                </a:solidFill>
                <a:latin typeface="Cambria" pitchFamily="18" charset="0"/>
              </a:rPr>
              <a:t>Strana kartelu</a:t>
            </a:r>
            <a:r>
              <a:rPr lang="cs-CZ" sz="2000" b="1" dirty="0" smtClean="0">
                <a:latin typeface="Cambria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b="1" dirty="0" smtClean="0">
                <a:latin typeface="Cambria" pitchFamily="18" charset="0"/>
              </a:rPr>
              <a:t>- R. </a:t>
            </a:r>
            <a:r>
              <a:rPr lang="cs-CZ" sz="2000" b="1" dirty="0" err="1" smtClean="0">
                <a:latin typeface="Cambria" pitchFamily="18" charset="0"/>
              </a:rPr>
              <a:t>Katz</a:t>
            </a:r>
            <a:r>
              <a:rPr lang="cs-CZ" sz="2000" b="1" dirty="0" smtClean="0">
                <a:latin typeface="Cambria" pitchFamily="18" charset="0"/>
              </a:rPr>
              <a:t> </a:t>
            </a:r>
            <a:r>
              <a:rPr lang="cs-CZ" sz="2000" dirty="0">
                <a:latin typeface="Cambria" pitchFamily="18" charset="0"/>
              </a:rPr>
              <a:t>a</a:t>
            </a:r>
            <a:r>
              <a:rPr lang="cs-CZ" sz="2000" b="1" dirty="0">
                <a:latin typeface="Cambria" pitchFamily="18" charset="0"/>
              </a:rPr>
              <a:t> P</a:t>
            </a:r>
            <a:r>
              <a:rPr lang="cs-CZ" sz="2000" b="1" dirty="0" smtClean="0">
                <a:latin typeface="Cambria" pitchFamily="18" charset="0"/>
              </a:rPr>
              <a:t>. </a:t>
            </a:r>
            <a:r>
              <a:rPr lang="cs-CZ" sz="2000" b="1" dirty="0" err="1" smtClean="0">
                <a:latin typeface="Cambria" pitchFamily="18" charset="0"/>
              </a:rPr>
              <a:t>Mair</a:t>
            </a:r>
            <a:r>
              <a:rPr lang="cs-CZ" sz="2000" dirty="0" smtClean="0">
                <a:latin typeface="Cambria" pitchFamily="18" charset="0"/>
              </a:rPr>
              <a:t> </a:t>
            </a:r>
            <a:r>
              <a:rPr lang="cs-CZ" sz="2000" dirty="0">
                <a:latin typeface="Cambria" pitchFamily="18" charset="0"/>
              </a:rPr>
              <a:t>– vzájemné prolínání se polit. stran a státního aparátu </a:t>
            </a:r>
            <a:r>
              <a:rPr lang="cs-CZ" sz="2000" dirty="0" smtClean="0">
                <a:latin typeface="Cambria" pitchFamily="18" charset="0"/>
              </a:rPr>
              <a:t>na úkor </a:t>
            </a:r>
            <a:r>
              <a:rPr lang="cs-CZ" sz="2000" dirty="0">
                <a:latin typeface="Cambria" pitchFamily="18" charset="0"/>
              </a:rPr>
              <a:t>dosahování specifických programových </a:t>
            </a:r>
            <a:r>
              <a:rPr lang="cs-CZ" sz="2000" dirty="0" smtClean="0">
                <a:latin typeface="Cambria" pitchFamily="18" charset="0"/>
              </a:rPr>
              <a:t>cílů</a:t>
            </a:r>
            <a:endParaRPr lang="cs-CZ" sz="2000" b="1" i="1" dirty="0">
              <a:latin typeface="Cambria" pitchFamily="18" charset="0"/>
            </a:endParaRPr>
          </a:p>
          <a:p>
            <a:pPr algn="just" eaLnBrk="1" hangingPunct="1">
              <a:buFont typeface="Arial" charset="0"/>
              <a:buChar char="•"/>
            </a:pPr>
            <a:endParaRPr lang="cs-CZ" sz="2000" i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6546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Schéma základního společenského </a:t>
            </a:r>
            <a:r>
              <a:rPr lang="cs-CZ" sz="32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štěpení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500872" y="2743200"/>
            <a:ext cx="15922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Cambria" pitchFamily="18" charset="0"/>
              </a:rPr>
              <a:t>Konzervativci</a:t>
            </a:r>
            <a:r>
              <a:rPr lang="cs-CZ" dirty="0"/>
              <a:t> 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2299028" y="2743200"/>
            <a:ext cx="7200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  <a:cs typeface="Times New Roman" pitchFamily="18" charset="0"/>
                <a:sym typeface="Symbol" pitchFamily="18" charset="2"/>
              </a:rPr>
              <a:t></a:t>
            </a:r>
            <a:r>
              <a:rPr lang="cs-CZ">
                <a:latin typeface="Cambria" pitchFamily="18" charset="0"/>
              </a:rPr>
              <a:t> </a:t>
            </a: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3264503" y="2743200"/>
            <a:ext cx="12211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</a:rPr>
              <a:t>Liberálové</a:t>
            </a: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440698" y="3124200"/>
            <a:ext cx="1534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Cambria" pitchFamily="18" charset="0"/>
              </a:rPr>
              <a:t>(aristokracie)</a:t>
            </a: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3243812" y="3124200"/>
            <a:ext cx="1330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</a:rPr>
              <a:t>(buržoazie)</a:t>
            </a:r>
          </a:p>
        </p:txBody>
      </p:sp>
      <p:sp>
        <p:nvSpPr>
          <p:cNvPr id="30" name="Text Box 10"/>
          <p:cNvSpPr txBox="1">
            <a:spLocks noChangeArrowheads="1"/>
          </p:cNvSpPr>
          <p:nvPr/>
        </p:nvSpPr>
        <p:spPr bwMode="auto">
          <a:xfrm>
            <a:off x="1878543" y="2209800"/>
            <a:ext cx="12165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</a:rPr>
              <a:t>19. století:</a:t>
            </a:r>
          </a:p>
        </p:txBody>
      </p:sp>
      <p:sp>
        <p:nvSpPr>
          <p:cNvPr id="31" name="Text Box 11"/>
          <p:cNvSpPr txBox="1">
            <a:spLocks noChangeArrowheads="1"/>
          </p:cNvSpPr>
          <p:nvPr/>
        </p:nvSpPr>
        <p:spPr bwMode="auto">
          <a:xfrm>
            <a:off x="3581400" y="5638800"/>
            <a:ext cx="14176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Cambria" pitchFamily="18" charset="0"/>
              </a:rPr>
              <a:t>(vlastníci)</a:t>
            </a:r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3398641" y="5257800"/>
            <a:ext cx="18593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</a:rPr>
              <a:t>Buržoazní strany</a:t>
            </a:r>
          </a:p>
        </p:txBody>
      </p:sp>
      <p:sp>
        <p:nvSpPr>
          <p:cNvPr id="33" name="Text Box 13"/>
          <p:cNvSpPr txBox="1">
            <a:spLocks noChangeArrowheads="1"/>
          </p:cNvSpPr>
          <p:nvPr/>
        </p:nvSpPr>
        <p:spPr bwMode="auto">
          <a:xfrm>
            <a:off x="5639376" y="5257800"/>
            <a:ext cx="6687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  <a:cs typeface="Times New Roman" pitchFamily="18" charset="0"/>
                <a:sym typeface="Symbol" pitchFamily="18" charset="2"/>
              </a:rPr>
              <a:t></a:t>
            </a: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7200400" y="5638800"/>
            <a:ext cx="13837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>
                <a:latin typeface="Cambria" pitchFamily="18" charset="0"/>
              </a:rPr>
              <a:t>(proletariát,</a:t>
            </a:r>
          </a:p>
          <a:p>
            <a:pPr algn="ctr"/>
            <a:r>
              <a:rPr lang="cs-CZ">
                <a:latin typeface="Cambria" pitchFamily="18" charset="0"/>
              </a:rPr>
              <a:t>pracující)</a:t>
            </a:r>
          </a:p>
        </p:txBody>
      </p:sp>
      <p:sp>
        <p:nvSpPr>
          <p:cNvPr id="35" name="Text Box 17"/>
          <p:cNvSpPr txBox="1">
            <a:spLocks noChangeArrowheads="1"/>
          </p:cNvSpPr>
          <p:nvPr/>
        </p:nvSpPr>
        <p:spPr bwMode="auto">
          <a:xfrm>
            <a:off x="5459943" y="4724400"/>
            <a:ext cx="12165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</a:rPr>
              <a:t>20. století:</a:t>
            </a:r>
          </a:p>
        </p:txBody>
      </p:sp>
      <p:sp>
        <p:nvSpPr>
          <p:cNvPr id="36" name="Line 18"/>
          <p:cNvSpPr>
            <a:spLocks noChangeShapeType="1"/>
          </p:cNvSpPr>
          <p:nvPr/>
        </p:nvSpPr>
        <p:spPr bwMode="auto">
          <a:xfrm>
            <a:off x="4419600" y="3810000"/>
            <a:ext cx="1143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latin typeface="Cambria" pitchFamily="18" charset="0"/>
            </a:endParaRPr>
          </a:p>
        </p:txBody>
      </p: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6828582" y="5257800"/>
            <a:ext cx="20717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Cambria" pitchFamily="18" charset="0"/>
              </a:rPr>
              <a:t>Socialistické strany</a:t>
            </a:r>
          </a:p>
        </p:txBody>
      </p:sp>
    </p:spTree>
    <p:extLst>
      <p:ext uri="{BB962C8B-B14F-4D97-AF65-F5344CB8AC3E}">
        <p14:creationId xmlns:p14="http://schemas.microsoft.com/office/powerpoint/2010/main" val="29293999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Historicko-konfliktní přístup k vysvětlení původu stran</a:t>
            </a:r>
            <a:endParaRPr lang="cs-CZ" sz="2400" dirty="0" smtClean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900" dirty="0">
                <a:latin typeface="Cambria" pitchFamily="18" charset="0"/>
              </a:rPr>
              <a:t>Nejznámější představitelé: americký politolog S. M. </a:t>
            </a:r>
            <a:r>
              <a:rPr lang="cs-CZ" sz="2900" dirty="0" err="1">
                <a:latin typeface="Cambria" pitchFamily="18" charset="0"/>
              </a:rPr>
              <a:t>Lipset</a:t>
            </a:r>
            <a:r>
              <a:rPr lang="cs-CZ" sz="2900" dirty="0">
                <a:latin typeface="Cambria" pitchFamily="18" charset="0"/>
              </a:rPr>
              <a:t> a norský politolog S. </a:t>
            </a:r>
            <a:r>
              <a:rPr lang="cs-CZ" sz="2900" dirty="0" err="1">
                <a:latin typeface="Cambria" pitchFamily="18" charset="0"/>
              </a:rPr>
              <a:t>Rokkan</a:t>
            </a:r>
            <a:r>
              <a:rPr lang="cs-CZ" sz="2900" dirty="0">
                <a:latin typeface="Cambria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900" dirty="0">
                <a:latin typeface="Cambria" pitchFamily="18" charset="0"/>
              </a:rPr>
              <a:t>Dílo </a:t>
            </a:r>
            <a:r>
              <a:rPr lang="cs-CZ" sz="2900" i="1" dirty="0">
                <a:latin typeface="Cambria" pitchFamily="18" charset="0"/>
              </a:rPr>
              <a:t>Party Systems and </a:t>
            </a:r>
            <a:r>
              <a:rPr lang="cs-CZ" sz="2900" i="1" dirty="0" err="1">
                <a:latin typeface="Cambria" pitchFamily="18" charset="0"/>
              </a:rPr>
              <a:t>Voter</a:t>
            </a:r>
            <a:r>
              <a:rPr lang="cs-CZ" sz="2900" i="1" dirty="0">
                <a:latin typeface="Cambria" pitchFamily="18" charset="0"/>
              </a:rPr>
              <a:t> </a:t>
            </a:r>
            <a:r>
              <a:rPr lang="cs-CZ" sz="2900" i="1" dirty="0" err="1">
                <a:latin typeface="Cambria" pitchFamily="18" charset="0"/>
              </a:rPr>
              <a:t>Alignments</a:t>
            </a:r>
            <a:r>
              <a:rPr lang="cs-CZ" sz="2900" i="1" dirty="0">
                <a:latin typeface="Cambria" pitchFamily="18" charset="0"/>
              </a:rPr>
              <a:t> </a:t>
            </a:r>
            <a:r>
              <a:rPr lang="cs-CZ" sz="2900" dirty="0">
                <a:latin typeface="Cambria" pitchFamily="18" charset="0"/>
              </a:rPr>
              <a:t>(Stranické systémy a uskupení voličů), publikované roku 1967.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900" dirty="0">
                <a:latin typeface="Cambria" pitchFamily="18" charset="0"/>
              </a:rPr>
              <a:t>Při analýze stranických systémů považují za rozhodující historicky podmíněné konfliktní </a:t>
            </a:r>
            <a:r>
              <a:rPr lang="cs-CZ" sz="2900" dirty="0" smtClean="0">
                <a:latin typeface="Cambria" pitchFamily="18" charset="0"/>
              </a:rPr>
              <a:t>linie (</a:t>
            </a:r>
            <a:r>
              <a:rPr lang="cs-CZ" sz="2900" i="1" dirty="0" err="1" smtClean="0">
                <a:latin typeface="Cambria" pitchFamily="18" charset="0"/>
              </a:rPr>
              <a:t>cleavages</a:t>
            </a:r>
            <a:r>
              <a:rPr lang="cs-CZ" sz="2900" dirty="0">
                <a:latin typeface="Cambria" pitchFamily="18" charset="0"/>
              </a:rPr>
              <a:t>) – dodnes všeobecně uznávaná </a:t>
            </a:r>
            <a:r>
              <a:rPr lang="cs-CZ" sz="2900" dirty="0" smtClean="0">
                <a:latin typeface="Cambria" pitchFamily="18" charset="0"/>
              </a:rPr>
              <a:t>teorie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900" dirty="0" smtClean="0">
                <a:latin typeface="Cambria" pitchFamily="18" charset="0"/>
              </a:rPr>
              <a:t>Jde o produkty vztahů v sociální struktuře a kulturní sféře společnosti</a:t>
            </a:r>
            <a:endParaRPr lang="cs-CZ" sz="29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3279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4 základní štěpné linie (</a:t>
            </a:r>
            <a:r>
              <a:rPr lang="en-GB" sz="4000" i="1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cleavages</a:t>
            </a: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r>
              <a:rPr lang="cs-CZ" sz="2600" dirty="0">
                <a:latin typeface="Cambria" pitchFamily="18" charset="0"/>
              </a:rPr>
              <a:t>rozpor mezi centrem a periferií (centralisté vs. autonomisté), např. u nás strana Moravané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r>
              <a:rPr lang="cs-CZ" sz="2600" dirty="0">
                <a:latin typeface="Cambria" pitchFamily="18" charset="0"/>
              </a:rPr>
              <a:t>napětí mezi státem a církví, např. křesťanské </a:t>
            </a:r>
            <a:r>
              <a:rPr lang="cs-CZ" sz="2600" dirty="0" smtClean="0">
                <a:latin typeface="Cambria" pitchFamily="18" charset="0"/>
              </a:rPr>
              <a:t>strany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r>
              <a:rPr lang="cs-CZ" sz="2600" dirty="0">
                <a:latin typeface="Cambria" pitchFamily="18" charset="0"/>
              </a:rPr>
              <a:t>napětí mezi městem a venkovem (venkovské zájmy vs. průmyslové zájmy), např. agrární strany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r>
              <a:rPr lang="cs-CZ" sz="2600" dirty="0" smtClean="0">
                <a:latin typeface="Cambria" pitchFamily="18" charset="0"/>
              </a:rPr>
              <a:t>třídní </a:t>
            </a:r>
            <a:r>
              <a:rPr lang="cs-CZ" sz="2600" dirty="0">
                <a:latin typeface="Cambria" pitchFamily="18" charset="0"/>
              </a:rPr>
              <a:t>štěpení společnosti (vlastníci vs. pracující), př. hlavní západní ideologické strany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endParaRPr lang="cs-CZ" sz="2600" dirty="0">
              <a:latin typeface="Cambria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cs-CZ" sz="2600" dirty="0">
              <a:latin typeface="Cambria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2600" dirty="0">
                <a:latin typeface="Cambria" pitchFamily="18" charset="0"/>
              </a:rPr>
              <a:t>+ další současná štěpná linie: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sz="2600" dirty="0">
                <a:latin typeface="Cambria" pitchFamily="18" charset="0"/>
              </a:rPr>
              <a:t>5)	materialismus vs. </a:t>
            </a:r>
            <a:r>
              <a:rPr lang="cs-CZ" sz="2600" dirty="0" smtClean="0">
                <a:latin typeface="Cambria" pitchFamily="18" charset="0"/>
              </a:rPr>
              <a:t>post-materialismus</a:t>
            </a:r>
            <a:r>
              <a:rPr lang="cs-CZ" sz="2600" dirty="0">
                <a:latin typeface="Cambria" pitchFamily="18" charset="0"/>
              </a:rPr>
              <a:t>, např. Strana </a:t>
            </a:r>
            <a:r>
              <a:rPr lang="cs-CZ" sz="2600" dirty="0" smtClean="0">
                <a:latin typeface="Cambria" pitchFamily="18" charset="0"/>
              </a:rPr>
              <a:t>zelených</a:t>
            </a:r>
            <a:endParaRPr lang="cs-CZ" sz="2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2416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Funkce stran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 smtClean="0">
                <a:latin typeface="Cambria" pitchFamily="18" charset="0"/>
              </a:rPr>
              <a:t>reprezentace </a:t>
            </a:r>
            <a:r>
              <a:rPr lang="cs-CZ" sz="2400" dirty="0">
                <a:latin typeface="Cambria" pitchFamily="18" charset="0"/>
              </a:rPr>
              <a:t>- funkce může být ohrožena v </a:t>
            </a:r>
            <a:r>
              <a:rPr lang="cs-CZ" sz="2400" dirty="0" smtClean="0">
                <a:latin typeface="Cambria" pitchFamily="18" charset="0"/>
              </a:rPr>
              <a:t>momentě přechodu </a:t>
            </a:r>
            <a:r>
              <a:rPr lang="cs-CZ" sz="2400" dirty="0">
                <a:latin typeface="Cambria" pitchFamily="18" charset="0"/>
              </a:rPr>
              <a:t>na stranu </a:t>
            </a:r>
            <a:r>
              <a:rPr lang="cs-CZ" sz="2400" dirty="0" smtClean="0">
                <a:latin typeface="Cambria" pitchFamily="18" charset="0"/>
              </a:rPr>
              <a:t>kartelu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 smtClean="0">
                <a:latin typeface="Cambria" pitchFamily="18" charset="0"/>
              </a:rPr>
              <a:t>formování </a:t>
            </a:r>
            <a:r>
              <a:rPr lang="cs-CZ" sz="2400" dirty="0">
                <a:latin typeface="Cambria" pitchFamily="18" charset="0"/>
              </a:rPr>
              <a:t>a doplňování politických </a:t>
            </a:r>
            <a:r>
              <a:rPr lang="cs-CZ" sz="2400" dirty="0" smtClean="0">
                <a:latin typeface="Cambria" pitchFamily="18" charset="0"/>
              </a:rPr>
              <a:t>elit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 smtClean="0">
                <a:latin typeface="Cambria" pitchFamily="18" charset="0"/>
              </a:rPr>
              <a:t>formulování </a:t>
            </a:r>
            <a:r>
              <a:rPr lang="cs-CZ" sz="2400" dirty="0">
                <a:latin typeface="Cambria" pitchFamily="18" charset="0"/>
              </a:rPr>
              <a:t>cílů – s nástupem </a:t>
            </a:r>
            <a:r>
              <a:rPr lang="cs-CZ" sz="2400" i="1" dirty="0">
                <a:latin typeface="Cambria" pitchFamily="18" charset="0"/>
              </a:rPr>
              <a:t>„</a:t>
            </a:r>
            <a:r>
              <a:rPr lang="cs-CZ" sz="2400" i="1" dirty="0" err="1">
                <a:latin typeface="Cambria" pitchFamily="18" charset="0"/>
              </a:rPr>
              <a:t>catch-all</a:t>
            </a:r>
            <a:r>
              <a:rPr lang="cs-CZ" sz="2400" dirty="0">
                <a:latin typeface="Cambria" pitchFamily="18" charset="0"/>
              </a:rPr>
              <a:t>“ se funkce částečně </a:t>
            </a:r>
            <a:r>
              <a:rPr lang="cs-CZ" sz="2400" dirty="0" smtClean="0">
                <a:latin typeface="Cambria" pitchFamily="18" charset="0"/>
              </a:rPr>
              <a:t>vytrácí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 smtClean="0">
                <a:latin typeface="Cambria" pitchFamily="18" charset="0"/>
              </a:rPr>
              <a:t>artikulace </a:t>
            </a:r>
            <a:r>
              <a:rPr lang="cs-CZ" sz="2400" dirty="0">
                <a:latin typeface="Cambria" pitchFamily="18" charset="0"/>
              </a:rPr>
              <a:t>a agregace zájmů – strany představují mechanismus, skrze který </a:t>
            </a:r>
            <a:r>
              <a:rPr lang="cs-CZ" sz="2400" dirty="0" smtClean="0">
                <a:latin typeface="Cambria" pitchFamily="18" charset="0"/>
              </a:rPr>
              <a:t>společenské </a:t>
            </a:r>
            <a:r>
              <a:rPr lang="cs-CZ" sz="2400" dirty="0">
                <a:latin typeface="Cambria" pitchFamily="18" charset="0"/>
              </a:rPr>
              <a:t>skupiny prosazují své </a:t>
            </a:r>
            <a:r>
              <a:rPr lang="cs-CZ" sz="2400" dirty="0" smtClean="0">
                <a:latin typeface="Cambria" pitchFamily="18" charset="0"/>
              </a:rPr>
              <a:t>zájmy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 smtClean="0">
                <a:latin typeface="Cambria" pitchFamily="18" charset="0"/>
              </a:rPr>
              <a:t>politická </a:t>
            </a:r>
            <a:r>
              <a:rPr lang="cs-CZ" sz="2400" dirty="0">
                <a:latin typeface="Cambria" pitchFamily="18" charset="0"/>
              </a:rPr>
              <a:t>socializace a mobilizace – strany působí jako </a:t>
            </a:r>
            <a:r>
              <a:rPr lang="cs-CZ" sz="2400" dirty="0" smtClean="0">
                <a:latin typeface="Cambria" pitchFamily="18" charset="0"/>
              </a:rPr>
              <a:t>katalyzátor </a:t>
            </a:r>
            <a:r>
              <a:rPr lang="cs-CZ" sz="2400" dirty="0">
                <a:latin typeface="Cambria" pitchFamily="18" charset="0"/>
              </a:rPr>
              <a:t>společenských konfliktů, které současně integrují, budují loajalitu k dodržování </a:t>
            </a:r>
            <a:r>
              <a:rPr lang="cs-CZ" sz="2400" dirty="0" smtClean="0">
                <a:latin typeface="Cambria" pitchFamily="18" charset="0"/>
              </a:rPr>
              <a:t>pravidel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 smtClean="0">
                <a:latin typeface="Cambria" pitchFamily="18" charset="0"/>
              </a:rPr>
              <a:t>organizace </a:t>
            </a:r>
            <a:r>
              <a:rPr lang="cs-CZ" sz="2400" dirty="0">
                <a:latin typeface="Cambria" pitchFamily="18" charset="0"/>
              </a:rPr>
              <a:t>vlády</a:t>
            </a:r>
          </a:p>
        </p:txBody>
      </p:sp>
    </p:spTree>
    <p:extLst>
      <p:ext uri="{BB962C8B-B14F-4D97-AF65-F5344CB8AC3E}">
        <p14:creationId xmlns:p14="http://schemas.microsoft.com/office/powerpoint/2010/main" val="7433566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6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Zájmové skupiny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511256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1800" dirty="0" smtClean="0">
                <a:latin typeface="Cambria" pitchFamily="18" charset="0"/>
              </a:rPr>
              <a:t>Trvalá sdružení jednotlivců sdílejících nějaký zájem a jednajících společně s cílem ovlivnit veřejnou politiku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1800" dirty="0">
                <a:latin typeface="Cambria" pitchFamily="18" charset="0"/>
              </a:rPr>
              <a:t>Typy: profesní </a:t>
            </a:r>
            <a:r>
              <a:rPr lang="cs-CZ" sz="1800" dirty="0" smtClean="0">
                <a:latin typeface="Cambria" pitchFamily="18" charset="0"/>
              </a:rPr>
              <a:t>komory, politické strany, odbory </a:t>
            </a:r>
            <a:r>
              <a:rPr lang="cs-CZ" sz="1800" dirty="0">
                <a:latin typeface="Cambria" pitchFamily="18" charset="0"/>
              </a:rPr>
              <a:t>a řemeslnicko-stavovské </a:t>
            </a:r>
            <a:r>
              <a:rPr lang="cs-CZ" sz="1800" dirty="0" smtClean="0">
                <a:latin typeface="Cambria" pitchFamily="18" charset="0"/>
              </a:rPr>
              <a:t>organizace, nestátní neziskové organizace</a:t>
            </a:r>
          </a:p>
          <a:p>
            <a:endParaRPr lang="cs-CZ" sz="1800" dirty="0" smtClean="0">
              <a:latin typeface="Cambria" pitchFamily="18" charset="0"/>
            </a:endParaRPr>
          </a:p>
          <a:p>
            <a:pPr marL="0" indent="0">
              <a:buNone/>
            </a:pPr>
            <a:r>
              <a:rPr lang="cs-CZ" sz="1800" i="1" dirty="0" smtClean="0">
                <a:latin typeface="Cambria" pitchFamily="18" charset="0"/>
              </a:rPr>
              <a:t>Ústava ČR, Hlava čtvrtá, Článek </a:t>
            </a:r>
            <a:r>
              <a:rPr lang="cs-CZ" sz="1800" i="1" dirty="0">
                <a:latin typeface="Cambria" pitchFamily="18" charset="0"/>
              </a:rPr>
              <a:t>27 </a:t>
            </a:r>
          </a:p>
          <a:p>
            <a:pPr marL="0" indent="0">
              <a:buNone/>
            </a:pPr>
            <a:r>
              <a:rPr lang="cs-CZ" sz="1800" dirty="0">
                <a:latin typeface="Cambria" pitchFamily="18" charset="0"/>
              </a:rPr>
              <a:t>(1) Každý má právo svobodně se sdružovat s jinými na ochranu svých hospodářských a sociálních zájmů. </a:t>
            </a:r>
          </a:p>
          <a:p>
            <a:pPr marL="0" indent="0">
              <a:buNone/>
            </a:pPr>
            <a:r>
              <a:rPr lang="cs-CZ" sz="1800" dirty="0">
                <a:latin typeface="Cambria" pitchFamily="18" charset="0"/>
              </a:rPr>
              <a:t>(2) Odborové organizace vznikají nezávisle na státu. Omezovat počet odborových organizací je nepřípustné, stejně jako zvýhodňovat některé z nich v podniku nebo v odvětví. </a:t>
            </a:r>
          </a:p>
          <a:p>
            <a:pPr marL="0" indent="0">
              <a:buNone/>
            </a:pPr>
            <a:r>
              <a:rPr lang="cs-CZ" sz="1800" dirty="0">
                <a:latin typeface="Cambria" pitchFamily="18" charset="0"/>
              </a:rPr>
              <a:t>(3) Činnost odborových organizací a vznik a činnost jiných sdružení na ochranu hospodářských a sociálních zájmů mohou být omezeny zákonem, jde-li o opatření v demokratické společnosti nezbytná pro ochranu bezpečnosti státu, veřejného pořádku nebo práv a svobod druhých. </a:t>
            </a:r>
          </a:p>
          <a:p>
            <a:pPr marL="0" indent="0">
              <a:buNone/>
            </a:pPr>
            <a:r>
              <a:rPr lang="cs-CZ" sz="1800" dirty="0">
                <a:latin typeface="Cambria" pitchFamily="18" charset="0"/>
              </a:rPr>
              <a:t>(4) Právo na stávku je zaručeno za podmínek stanovených zákonem; toto právo nepřísluší soudcům, prokurátorům, příslušníkům ozbrojených sil a příslušníkům bezpečnostních sborů.“</a:t>
            </a:r>
          </a:p>
        </p:txBody>
      </p:sp>
    </p:spTree>
    <p:extLst>
      <p:ext uri="{BB962C8B-B14F-4D97-AF65-F5344CB8AC3E}">
        <p14:creationId xmlns:p14="http://schemas.microsoft.com/office/powerpoint/2010/main" val="2202805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6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Profesní komory v ČR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229600" cy="4824536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AutoNum type="arabicPeriod"/>
            </a:pPr>
            <a:r>
              <a:rPr lang="cs-CZ" sz="2200" dirty="0" smtClean="0">
                <a:latin typeface="Cambria" pitchFamily="18" charset="0"/>
              </a:rPr>
              <a:t>Česká </a:t>
            </a:r>
            <a:r>
              <a:rPr lang="cs-CZ" sz="2200" dirty="0">
                <a:latin typeface="Cambria" pitchFamily="18" charset="0"/>
              </a:rPr>
              <a:t>advokátní komora:  </a:t>
            </a:r>
            <a:r>
              <a:rPr lang="cs-CZ" sz="2200" dirty="0">
                <a:latin typeface="Cambria" pitchFamily="18" charset="0"/>
                <a:hlinkClick r:id="rId2"/>
              </a:rPr>
              <a:t>http://</a:t>
            </a:r>
            <a:r>
              <a:rPr lang="cs-CZ" sz="2200" dirty="0" smtClean="0">
                <a:latin typeface="Cambria" pitchFamily="18" charset="0"/>
                <a:hlinkClick r:id="rId2"/>
              </a:rPr>
              <a:t>www.cak.cz</a:t>
            </a:r>
            <a:endParaRPr lang="cs-CZ" sz="22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2</a:t>
            </a:r>
            <a:r>
              <a:rPr lang="cs-CZ" sz="2200" dirty="0">
                <a:latin typeface="Cambria" pitchFamily="18" charset="0"/>
              </a:rPr>
              <a:t>. Česká komora architektů:  </a:t>
            </a:r>
            <a:r>
              <a:rPr lang="cs-CZ" sz="2200" dirty="0">
                <a:latin typeface="Cambria" pitchFamily="18" charset="0"/>
                <a:hlinkClick r:id="rId3"/>
              </a:rPr>
              <a:t>http://</a:t>
            </a:r>
            <a:r>
              <a:rPr lang="cs-CZ" sz="2200" dirty="0" smtClean="0">
                <a:latin typeface="Cambria" pitchFamily="18" charset="0"/>
                <a:hlinkClick r:id="rId3"/>
              </a:rPr>
              <a:t>www.cka.cz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3</a:t>
            </a:r>
            <a:r>
              <a:rPr lang="cs-CZ" sz="2200" dirty="0">
                <a:latin typeface="Cambria" pitchFamily="18" charset="0"/>
              </a:rPr>
              <a:t>. Česká komora autorizovaných inženýrů a techniků činných </a:t>
            </a:r>
            <a:r>
              <a:rPr lang="cs-CZ" sz="2200" dirty="0" smtClean="0">
                <a:latin typeface="Cambria" pitchFamily="18" charset="0"/>
              </a:rPr>
              <a:t>ve výstavbě</a:t>
            </a:r>
            <a:r>
              <a:rPr lang="cs-CZ" sz="2200" dirty="0">
                <a:latin typeface="Cambria" pitchFamily="18" charset="0"/>
              </a:rPr>
              <a:t>:  </a:t>
            </a:r>
            <a:r>
              <a:rPr lang="cs-CZ" sz="2200" dirty="0">
                <a:latin typeface="Cambria" pitchFamily="18" charset="0"/>
                <a:hlinkClick r:id="rId4"/>
              </a:rPr>
              <a:t>http://</a:t>
            </a:r>
            <a:r>
              <a:rPr lang="cs-CZ" sz="2200" dirty="0" smtClean="0">
                <a:latin typeface="Cambria" pitchFamily="18" charset="0"/>
                <a:hlinkClick r:id="rId4"/>
              </a:rPr>
              <a:t>www.ckait.cz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4</a:t>
            </a:r>
            <a:r>
              <a:rPr lang="cs-CZ" sz="2200" dirty="0">
                <a:latin typeface="Cambria" pitchFamily="18" charset="0"/>
              </a:rPr>
              <a:t>. Exekutorská komora:  </a:t>
            </a:r>
            <a:r>
              <a:rPr lang="cs-CZ" sz="2200" dirty="0">
                <a:latin typeface="Cambria" pitchFamily="18" charset="0"/>
                <a:hlinkClick r:id="rId5"/>
              </a:rPr>
              <a:t>http://</a:t>
            </a:r>
            <a:r>
              <a:rPr lang="cs-CZ" sz="2200" dirty="0" smtClean="0">
                <a:latin typeface="Cambria" pitchFamily="18" charset="0"/>
                <a:hlinkClick r:id="rId5"/>
              </a:rPr>
              <a:t>www.exekutorskakomora.cz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5</a:t>
            </a:r>
            <a:r>
              <a:rPr lang="cs-CZ" sz="2200" dirty="0">
                <a:latin typeface="Cambria" pitchFamily="18" charset="0"/>
              </a:rPr>
              <a:t>. Komora auditorů ČR:  </a:t>
            </a:r>
            <a:r>
              <a:rPr lang="cs-CZ" sz="2200" dirty="0">
                <a:latin typeface="Cambria" pitchFamily="18" charset="0"/>
                <a:hlinkClick r:id="rId6"/>
              </a:rPr>
              <a:t>http://</a:t>
            </a:r>
            <a:r>
              <a:rPr lang="cs-CZ" sz="2200" dirty="0" smtClean="0">
                <a:latin typeface="Cambria" pitchFamily="18" charset="0"/>
                <a:hlinkClick r:id="rId6"/>
              </a:rPr>
              <a:t>www.kacr.cz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6</a:t>
            </a:r>
            <a:r>
              <a:rPr lang="cs-CZ" sz="2200" dirty="0">
                <a:latin typeface="Cambria" pitchFamily="18" charset="0"/>
              </a:rPr>
              <a:t>. Komora daňových poradců ČR:  </a:t>
            </a:r>
            <a:r>
              <a:rPr lang="cs-CZ" sz="2200" dirty="0">
                <a:latin typeface="Cambria" pitchFamily="18" charset="0"/>
                <a:hlinkClick r:id="rId7"/>
              </a:rPr>
              <a:t>http://</a:t>
            </a:r>
            <a:r>
              <a:rPr lang="cs-CZ" sz="2200" dirty="0" smtClean="0">
                <a:latin typeface="Cambria" pitchFamily="18" charset="0"/>
                <a:hlinkClick r:id="rId7"/>
              </a:rPr>
              <a:t>www.kdpcr.cz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7</a:t>
            </a:r>
            <a:r>
              <a:rPr lang="cs-CZ" sz="2200" dirty="0">
                <a:latin typeface="Cambria" pitchFamily="18" charset="0"/>
              </a:rPr>
              <a:t>. Komora patentových zástupců:  </a:t>
            </a:r>
            <a:r>
              <a:rPr lang="cs-CZ" sz="2200" dirty="0">
                <a:latin typeface="Cambria" pitchFamily="18" charset="0"/>
                <a:hlinkClick r:id="rId8"/>
              </a:rPr>
              <a:t>http://</a:t>
            </a:r>
            <a:r>
              <a:rPr lang="cs-CZ" sz="2200" dirty="0" smtClean="0">
                <a:latin typeface="Cambria" pitchFamily="18" charset="0"/>
                <a:hlinkClick r:id="rId8"/>
              </a:rPr>
              <a:t>www.patzastupci.cz</a:t>
            </a:r>
            <a:endParaRPr lang="cs-CZ" sz="22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8. Komora </a:t>
            </a:r>
            <a:r>
              <a:rPr lang="cs-CZ" sz="2200" dirty="0">
                <a:latin typeface="Cambria" pitchFamily="18" charset="0"/>
              </a:rPr>
              <a:t>veterinárních lékařů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9. Notářská </a:t>
            </a:r>
            <a:r>
              <a:rPr lang="cs-CZ" sz="2200" dirty="0">
                <a:latin typeface="Cambria" pitchFamily="18" charset="0"/>
              </a:rPr>
              <a:t>komora ČR:  </a:t>
            </a:r>
            <a:r>
              <a:rPr lang="cs-CZ" sz="2200" dirty="0">
                <a:latin typeface="Cambria" pitchFamily="18" charset="0"/>
                <a:hlinkClick r:id="rId9"/>
              </a:rPr>
              <a:t>http://</a:t>
            </a:r>
            <a:r>
              <a:rPr lang="cs-CZ" sz="2200" dirty="0" smtClean="0">
                <a:latin typeface="Cambria" pitchFamily="18" charset="0"/>
                <a:hlinkClick r:id="rId9"/>
              </a:rPr>
              <a:t>www.nkcr.cz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10. </a:t>
            </a:r>
            <a:r>
              <a:rPr lang="cs-CZ" sz="2200" dirty="0">
                <a:latin typeface="Cambria" pitchFamily="18" charset="0"/>
              </a:rPr>
              <a:t>Česká lékárnická komora:  </a:t>
            </a:r>
            <a:r>
              <a:rPr lang="cs-CZ" sz="2200" dirty="0">
                <a:latin typeface="Cambria" pitchFamily="18" charset="0"/>
                <a:hlinkClick r:id="rId10"/>
              </a:rPr>
              <a:t>http://</a:t>
            </a:r>
            <a:r>
              <a:rPr lang="cs-CZ" sz="2200" dirty="0" smtClean="0">
                <a:latin typeface="Cambria" pitchFamily="18" charset="0"/>
                <a:hlinkClick r:id="rId10"/>
              </a:rPr>
              <a:t>www.lekarnici.cz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11. </a:t>
            </a:r>
            <a:r>
              <a:rPr lang="cs-CZ" sz="2200" dirty="0">
                <a:latin typeface="Cambria" pitchFamily="18" charset="0"/>
              </a:rPr>
              <a:t>Česká lékařská komora:  </a:t>
            </a:r>
            <a:r>
              <a:rPr lang="cs-CZ" sz="2200" dirty="0">
                <a:latin typeface="Cambria" pitchFamily="18" charset="0"/>
                <a:hlinkClick r:id="rId11"/>
              </a:rPr>
              <a:t>http://</a:t>
            </a:r>
            <a:r>
              <a:rPr lang="cs-CZ" sz="2200" dirty="0" smtClean="0">
                <a:latin typeface="Cambria" pitchFamily="18" charset="0"/>
                <a:hlinkClick r:id="rId11"/>
              </a:rPr>
              <a:t>www.lkcr.cz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12. Česká </a:t>
            </a:r>
            <a:r>
              <a:rPr lang="cs-CZ" sz="2200" dirty="0">
                <a:latin typeface="Cambria" pitchFamily="18" charset="0"/>
              </a:rPr>
              <a:t>stomatologická komora:  </a:t>
            </a:r>
            <a:r>
              <a:rPr lang="cs-CZ" sz="2200" dirty="0">
                <a:latin typeface="Cambria" pitchFamily="18" charset="0"/>
                <a:hlinkClick r:id="rId12"/>
              </a:rPr>
              <a:t>http://</a:t>
            </a:r>
            <a:r>
              <a:rPr lang="cs-CZ" sz="2200" dirty="0" smtClean="0">
                <a:latin typeface="Cambria" pitchFamily="18" charset="0"/>
                <a:hlinkClick r:id="rId12"/>
              </a:rPr>
              <a:t>www.dent.cz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sz="2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6380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6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Sociální hnutí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511256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600" dirty="0" smtClean="0">
                <a:solidFill>
                  <a:srgbClr val="FF0000"/>
                </a:solidFill>
                <a:latin typeface="Cambria" pitchFamily="18" charset="0"/>
              </a:rPr>
              <a:t>M. </a:t>
            </a:r>
            <a:r>
              <a:rPr lang="cs-CZ" sz="2600" dirty="0">
                <a:solidFill>
                  <a:srgbClr val="FF0000"/>
                </a:solidFill>
                <a:latin typeface="Cambria" pitchFamily="18" charset="0"/>
              </a:rPr>
              <a:t>D</a:t>
            </a:r>
            <a:r>
              <a:rPr lang="cs-CZ" sz="2600" dirty="0" smtClean="0">
                <a:solidFill>
                  <a:srgbClr val="FF0000"/>
                </a:solidFill>
                <a:latin typeface="Cambria" pitchFamily="18" charset="0"/>
              </a:rPr>
              <a:t>iani: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600" dirty="0" smtClean="0">
                <a:latin typeface="Cambria" pitchFamily="18" charset="0"/>
              </a:rPr>
              <a:t>1</a:t>
            </a:r>
            <a:r>
              <a:rPr lang="cs-CZ" sz="2600" dirty="0">
                <a:latin typeface="Cambria" pitchFamily="18" charset="0"/>
              </a:rPr>
              <a:t>. Sítě neformální </a:t>
            </a:r>
            <a:r>
              <a:rPr lang="cs-CZ" sz="2600" dirty="0" smtClean="0">
                <a:latin typeface="Cambria" pitchFamily="18" charset="0"/>
              </a:rPr>
              <a:t>interakce</a:t>
            </a:r>
            <a:endParaRPr lang="cs-CZ" sz="26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600" dirty="0">
                <a:latin typeface="Cambria" pitchFamily="18" charset="0"/>
              </a:rPr>
              <a:t>2. Se sdílenou solidaritou/kolektivní </a:t>
            </a:r>
            <a:r>
              <a:rPr lang="cs-CZ" sz="2600" dirty="0" smtClean="0">
                <a:latin typeface="Cambria" pitchFamily="18" charset="0"/>
              </a:rPr>
              <a:t>identitou</a:t>
            </a:r>
            <a:endParaRPr lang="cs-CZ" sz="26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600" dirty="0">
                <a:latin typeface="Cambria" pitchFamily="18" charset="0"/>
              </a:rPr>
              <a:t>3. Vstupující do kolektivního konfliktního jednání vůči jasně vymezeným </a:t>
            </a:r>
            <a:r>
              <a:rPr lang="cs-CZ" sz="2600" dirty="0" smtClean="0">
                <a:latin typeface="Cambria" pitchFamily="18" charset="0"/>
              </a:rPr>
              <a:t>oponentům</a:t>
            </a:r>
            <a:endParaRPr lang="cs-CZ" sz="26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600" dirty="0">
                <a:latin typeface="Cambria" pitchFamily="18" charset="0"/>
              </a:rPr>
              <a:t>4. Které se z velké části odehrává mimo institucionalizovanou sféru sociálního života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endParaRPr lang="cs-CZ" sz="26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600" dirty="0" smtClean="0">
                <a:solidFill>
                  <a:srgbClr val="FF0000"/>
                </a:solidFill>
                <a:latin typeface="Cambria" pitchFamily="18" charset="0"/>
              </a:rPr>
              <a:t>Ch. Tilly:</a:t>
            </a:r>
          </a:p>
          <a:p>
            <a:pPr marL="514350" indent="-514350" eaLnBrk="1" hangingPunct="1">
              <a:lnSpc>
                <a:spcPct val="90000"/>
              </a:lnSpc>
              <a:buAutoNum type="arabicPeriod"/>
            </a:pPr>
            <a:r>
              <a:rPr lang="cs-CZ" sz="2600" dirty="0" smtClean="0">
                <a:latin typeface="Cambria" pitchFamily="18" charset="0"/>
              </a:rPr>
              <a:t>Trvalé kampaně proti autoritám</a:t>
            </a:r>
          </a:p>
          <a:p>
            <a:pPr marL="514350" indent="-514350" eaLnBrk="1" hangingPunct="1">
              <a:lnSpc>
                <a:spcPct val="90000"/>
              </a:lnSpc>
              <a:buAutoNum type="arabicPeriod"/>
            </a:pPr>
            <a:r>
              <a:rPr lang="cs-CZ" sz="2600" dirty="0" smtClean="0">
                <a:latin typeface="Cambria" pitchFamily="18" charset="0"/>
              </a:rPr>
              <a:t>Konkrétní formy jednání a sdružování (repertoár)</a:t>
            </a:r>
          </a:p>
          <a:p>
            <a:pPr marL="514350" indent="-514350" eaLnBrk="1" hangingPunct="1">
              <a:lnSpc>
                <a:spcPct val="90000"/>
              </a:lnSpc>
              <a:buAutoNum type="arabicPeriod"/>
            </a:pPr>
            <a:r>
              <a:rPr lang="cs-CZ" sz="2600" dirty="0" smtClean="0">
                <a:latin typeface="Cambria" pitchFamily="18" charset="0"/>
              </a:rPr>
              <a:t>Veřejná sebeprezentace</a:t>
            </a:r>
            <a:endParaRPr lang="cs-CZ" sz="2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8043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54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Stará a nová sociální hnutí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511256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800" dirty="0" smtClean="0">
                <a:latin typeface="Cambria" pitchFamily="18" charset="0"/>
              </a:rPr>
              <a:t>Rozlišující znaky: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sz="2800" dirty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800" dirty="0">
                <a:latin typeface="Cambria" pitchFamily="18" charset="0"/>
              </a:rPr>
              <a:t> hodnotová a ideová výbava</a:t>
            </a:r>
            <a:r>
              <a:rPr lang="cs-CZ" sz="2800" dirty="0" smtClean="0">
                <a:latin typeface="Cambria" pitchFamily="18" charset="0"/>
              </a:rPr>
              <a:t>,</a:t>
            </a:r>
            <a:endParaRPr lang="cs-CZ" sz="2800" dirty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800" dirty="0">
                <a:latin typeface="Cambria" pitchFamily="18" charset="0"/>
              </a:rPr>
              <a:t> organizační struktura a formy, 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800" dirty="0">
                <a:latin typeface="Cambria" pitchFamily="18" charset="0"/>
              </a:rPr>
              <a:t> taktika a oblast (cíle) působení</a:t>
            </a:r>
            <a:r>
              <a:rPr lang="cs-CZ" sz="2800" dirty="0" smtClean="0">
                <a:latin typeface="Cambria" pitchFamily="18" charset="0"/>
              </a:rPr>
              <a:t>,</a:t>
            </a:r>
            <a:endParaRPr lang="cs-CZ" sz="2800" dirty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800" dirty="0">
                <a:latin typeface="Cambria" pitchFamily="18" charset="0"/>
              </a:rPr>
              <a:t> sociální </a:t>
            </a:r>
            <a:r>
              <a:rPr lang="cs-CZ" sz="2800" dirty="0" smtClean="0">
                <a:latin typeface="Cambria" pitchFamily="18" charset="0"/>
              </a:rPr>
              <a:t>základna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endParaRPr lang="cs-CZ" sz="28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800" dirty="0" smtClean="0">
                <a:latin typeface="Cambria" pitchFamily="18" charset="0"/>
              </a:rPr>
              <a:t>Odbory? „Zelené“ neziskovky? Lidsko-právní organizace?</a:t>
            </a:r>
            <a:endParaRPr lang="cs-CZ" sz="28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2962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Politologie a ostatní spol. vědy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32792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600" b="1" dirty="0" smtClean="0">
                <a:latin typeface="Cambria" pitchFamily="18" charset="0"/>
              </a:rPr>
              <a:t>Filosofie</a:t>
            </a:r>
            <a:r>
              <a:rPr lang="cs-CZ" sz="2600" dirty="0" smtClean="0">
                <a:latin typeface="Cambria" pitchFamily="18" charset="0"/>
              </a:rPr>
              <a:t> – Platón: hledání  předpokladů pro dobrý politický řád; Aristoteles: královská věda; Machiavelli, </a:t>
            </a:r>
            <a:r>
              <a:rPr lang="cs-CZ" sz="2600" dirty="0" err="1" smtClean="0">
                <a:latin typeface="Cambria" pitchFamily="18" charset="0"/>
              </a:rPr>
              <a:t>Hobbes</a:t>
            </a:r>
            <a:r>
              <a:rPr lang="cs-CZ" sz="2600" dirty="0" smtClean="0">
                <a:latin typeface="Cambria" pitchFamily="18" charset="0"/>
              </a:rPr>
              <a:t>, Rousseau, </a:t>
            </a:r>
            <a:r>
              <a:rPr lang="cs-CZ" sz="2600" dirty="0" err="1" smtClean="0">
                <a:latin typeface="Cambria" pitchFamily="18" charset="0"/>
              </a:rPr>
              <a:t>Hegel</a:t>
            </a:r>
            <a:r>
              <a:rPr lang="cs-CZ" sz="2600" dirty="0" smtClean="0">
                <a:latin typeface="Cambria" pitchFamily="18" charset="0"/>
              </a:rPr>
              <a:t>, Marx, </a:t>
            </a:r>
            <a:r>
              <a:rPr lang="cs-CZ" sz="2600" dirty="0" err="1" smtClean="0">
                <a:latin typeface="Cambria" pitchFamily="18" charset="0"/>
              </a:rPr>
              <a:t>Tocqueville</a:t>
            </a:r>
            <a:r>
              <a:rPr lang="cs-CZ" sz="2600" dirty="0" smtClean="0">
                <a:latin typeface="Cambria" pitchFamily="18" charset="0"/>
              </a:rPr>
              <a:t>, Weber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b="1" dirty="0" smtClean="0">
                <a:latin typeface="Cambria" pitchFamily="18" charset="0"/>
              </a:rPr>
              <a:t>Sociologie</a:t>
            </a:r>
            <a:r>
              <a:rPr lang="cs-CZ" sz="2600" dirty="0" smtClean="0">
                <a:latin typeface="Cambria" pitchFamily="18" charset="0"/>
              </a:rPr>
              <a:t> – politická sociologie, teorie elit, sociologie organizace, politická socializace, sociální hnutí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b="1" dirty="0" smtClean="0">
                <a:latin typeface="Cambria" pitchFamily="18" charset="0"/>
              </a:rPr>
              <a:t>Právo</a:t>
            </a:r>
            <a:r>
              <a:rPr lang="cs-CZ" sz="2600" dirty="0" smtClean="0">
                <a:latin typeface="Cambria" pitchFamily="18" charset="0"/>
              </a:rPr>
              <a:t> – souvislost s politickou filosofií, státovědou; </a:t>
            </a:r>
            <a:r>
              <a:rPr lang="cs-CZ" sz="2600" dirty="0" err="1" smtClean="0">
                <a:latin typeface="Cambria" pitchFamily="18" charset="0"/>
              </a:rPr>
              <a:t>Bodin</a:t>
            </a:r>
            <a:r>
              <a:rPr lang="cs-CZ" sz="2600" dirty="0" smtClean="0">
                <a:latin typeface="Cambria" pitchFamily="18" charset="0"/>
              </a:rPr>
              <a:t>– 1. použití pojmu politická věda (1576)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b="1" dirty="0" smtClean="0">
                <a:latin typeface="Cambria" pitchFamily="18" charset="0"/>
              </a:rPr>
              <a:t>Ekonomie</a:t>
            </a:r>
            <a:r>
              <a:rPr lang="cs-CZ" sz="2600" dirty="0" smtClean="0">
                <a:latin typeface="Cambria" pitchFamily="18" charset="0"/>
              </a:rPr>
              <a:t> – politická ekonomie; otázka prvotnosti ekonomiky/politiky, re-distribuce, vztah státu a trhu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b="1" dirty="0" smtClean="0">
                <a:latin typeface="Cambria" pitchFamily="18" charset="0"/>
              </a:rPr>
              <a:t>Historie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b="1" dirty="0" smtClean="0">
                <a:latin typeface="Cambria" pitchFamily="18" charset="0"/>
              </a:rPr>
              <a:t>Psychologie </a:t>
            </a:r>
            <a:r>
              <a:rPr lang="cs-CZ" sz="2600" dirty="0" smtClean="0">
                <a:latin typeface="Cambria" pitchFamily="18" charset="0"/>
              </a:rPr>
              <a:t>– politický marketing, politické chování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 smtClean="0">
                <a:latin typeface="Cambria" pitchFamily="18" charset="0"/>
              </a:rPr>
              <a:t>Obecně je možné politologii chápat jako </a:t>
            </a:r>
            <a:r>
              <a:rPr lang="cs-CZ" sz="2600" b="1" i="1" dirty="0" smtClean="0">
                <a:latin typeface="Cambria" pitchFamily="18" charset="0"/>
              </a:rPr>
              <a:t>interdisciplinární</a:t>
            </a:r>
            <a:r>
              <a:rPr lang="cs-CZ" sz="2600" dirty="0" smtClean="0">
                <a:latin typeface="Cambria" pitchFamily="18" charset="0"/>
              </a:rPr>
              <a:t> vědu (tj. využívá i poznatků ostatních oborů)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8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Srovnání – nutné podmínky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282767"/>
              </p:ext>
            </p:extLst>
          </p:nvPr>
        </p:nvGraphicFramePr>
        <p:xfrm>
          <a:off x="323528" y="1974030"/>
          <a:ext cx="8352928" cy="4263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4226"/>
                <a:gridCol w="2034226"/>
                <a:gridCol w="2034226"/>
                <a:gridCol w="2250250"/>
              </a:tblGrid>
              <a:tr h="432048"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Zájmové skupiny</a:t>
                      </a:r>
                      <a:endParaRPr lang="cs-CZ" b="0" dirty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Politické strany</a:t>
                      </a:r>
                      <a:endParaRPr lang="cs-CZ" b="0" dirty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Sociální hnutí</a:t>
                      </a:r>
                      <a:endParaRPr lang="cs-CZ" b="0" dirty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</a:tr>
              <a:tr h="49394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Formální organizovanost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49394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Sdílený</a:t>
                      </a:r>
                      <a:r>
                        <a:rPr lang="cs-CZ" b="0" baseline="0" dirty="0" smtClean="0">
                          <a:latin typeface="Cambria" pitchFamily="18" charset="0"/>
                        </a:rPr>
                        <a:t> zájem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606343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Usilování</a:t>
                      </a:r>
                      <a:r>
                        <a:rPr lang="cs-CZ" b="0" baseline="0" dirty="0" smtClean="0">
                          <a:latin typeface="Cambria" pitchFamily="18" charset="0"/>
                        </a:rPr>
                        <a:t> o moc ve volbách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67417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Dobrovolné</a:t>
                      </a:r>
                      <a:r>
                        <a:rPr lang="cs-CZ" b="0" baseline="0" dirty="0" smtClean="0">
                          <a:latin typeface="Cambria" pitchFamily="18" charset="0"/>
                        </a:rPr>
                        <a:t> členství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68571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Sdílená</a:t>
                      </a:r>
                      <a:r>
                        <a:rPr lang="cs-CZ" b="0" baseline="0" dirty="0" smtClean="0">
                          <a:latin typeface="Cambria" pitchFamily="18" charset="0"/>
                        </a:rPr>
                        <a:t> kolektivní identita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69725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Konfliktní vztah k politickým</a:t>
                      </a:r>
                      <a:r>
                        <a:rPr lang="cs-CZ" b="0" baseline="0" dirty="0" smtClean="0">
                          <a:latin typeface="Cambria" pitchFamily="18" charset="0"/>
                        </a:rPr>
                        <a:t> elitám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2492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solidFill>
                  <a:srgbClr val="66FF33"/>
                </a:solidFill>
                <a:latin typeface="Cambria" pitchFamily="18" charset="0"/>
              </a:rPr>
              <a:t>Doporučená literatura</a:t>
            </a:r>
            <a:endParaRPr lang="cs-CZ" sz="4000" dirty="0">
              <a:solidFill>
                <a:srgbClr val="66FF33"/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100" dirty="0" smtClean="0">
                <a:latin typeface="Cambria" pitchFamily="18" charset="0"/>
              </a:rPr>
              <a:t>Císař, Ondřej. 2008. </a:t>
            </a:r>
            <a:r>
              <a:rPr lang="cs-CZ" sz="2100" i="1" dirty="0" smtClean="0">
                <a:latin typeface="Cambria" pitchFamily="18" charset="0"/>
              </a:rPr>
              <a:t>Politický aktivismus v ČR</a:t>
            </a:r>
            <a:r>
              <a:rPr lang="cs-CZ" sz="2100" dirty="0" smtClean="0">
                <a:latin typeface="Cambria" pitchFamily="18" charset="0"/>
              </a:rPr>
              <a:t>. Brno: CDK.</a:t>
            </a:r>
          </a:p>
          <a:p>
            <a:r>
              <a:rPr lang="cs-CZ" sz="2100" dirty="0">
                <a:latin typeface="Cambria" pitchFamily="18" charset="0"/>
              </a:rPr>
              <a:t>Fiala, </a:t>
            </a:r>
            <a:r>
              <a:rPr lang="cs-CZ" sz="2100" dirty="0" smtClean="0">
                <a:latin typeface="Cambria" pitchFamily="18" charset="0"/>
              </a:rPr>
              <a:t>Petr. </a:t>
            </a:r>
            <a:r>
              <a:rPr lang="cs-CZ" sz="2100" dirty="0">
                <a:latin typeface="Cambria" pitchFamily="18" charset="0"/>
              </a:rPr>
              <a:t>Strmiska, </a:t>
            </a:r>
            <a:r>
              <a:rPr lang="cs-CZ" sz="2100" dirty="0" smtClean="0">
                <a:latin typeface="Cambria" pitchFamily="18" charset="0"/>
              </a:rPr>
              <a:t>Maxmilián. </a:t>
            </a:r>
            <a:r>
              <a:rPr lang="cs-CZ" sz="2100" dirty="0">
                <a:latin typeface="Cambria" pitchFamily="18" charset="0"/>
              </a:rPr>
              <a:t>1998</a:t>
            </a:r>
            <a:r>
              <a:rPr lang="cs-CZ" sz="2100" dirty="0" smtClean="0">
                <a:latin typeface="Cambria" pitchFamily="18" charset="0"/>
              </a:rPr>
              <a:t>: </a:t>
            </a:r>
            <a:r>
              <a:rPr lang="cs-CZ" sz="2100" i="1" dirty="0">
                <a:latin typeface="Cambria" pitchFamily="18" charset="0"/>
              </a:rPr>
              <a:t>Teorie politických stran</a:t>
            </a:r>
            <a:r>
              <a:rPr lang="cs-CZ" sz="2100" dirty="0">
                <a:latin typeface="Cambria" pitchFamily="18" charset="0"/>
              </a:rPr>
              <a:t>. Brno: </a:t>
            </a:r>
            <a:r>
              <a:rPr lang="cs-CZ" sz="2100" dirty="0" err="1">
                <a:latin typeface="Cambria" pitchFamily="18" charset="0"/>
              </a:rPr>
              <a:t>Barrister</a:t>
            </a:r>
            <a:r>
              <a:rPr lang="cs-CZ" sz="2100" dirty="0">
                <a:latin typeface="Cambria" pitchFamily="18" charset="0"/>
              </a:rPr>
              <a:t> </a:t>
            </a:r>
            <a:r>
              <a:rPr lang="en-US" sz="2100" dirty="0">
                <a:latin typeface="Cambria" pitchFamily="18" charset="0"/>
              </a:rPr>
              <a:t>&amp;</a:t>
            </a:r>
            <a:r>
              <a:rPr lang="cs-CZ" sz="2100" dirty="0">
                <a:latin typeface="Cambria" pitchFamily="18" charset="0"/>
              </a:rPr>
              <a:t> </a:t>
            </a:r>
            <a:r>
              <a:rPr lang="cs-CZ" sz="2100" dirty="0" err="1" smtClean="0">
                <a:latin typeface="Cambria" pitchFamily="18" charset="0"/>
              </a:rPr>
              <a:t>Principal</a:t>
            </a:r>
            <a:r>
              <a:rPr lang="cs-CZ" sz="2100" dirty="0" smtClean="0">
                <a:latin typeface="Cambria" pitchFamily="18" charset="0"/>
              </a:rPr>
              <a:t>.</a:t>
            </a:r>
            <a:endParaRPr lang="cs-CZ" sz="2100" dirty="0">
              <a:latin typeface="Cambria" pitchFamily="18" charset="0"/>
            </a:endParaRPr>
          </a:p>
          <a:p>
            <a:r>
              <a:rPr lang="cs-CZ" sz="2100" dirty="0" smtClean="0">
                <a:latin typeface="Cambria" pitchFamily="18" charset="0"/>
              </a:rPr>
              <a:t>Hloušek</a:t>
            </a:r>
            <a:r>
              <a:rPr lang="cs-CZ" sz="2100" dirty="0">
                <a:latin typeface="Cambria" pitchFamily="18" charset="0"/>
              </a:rPr>
              <a:t>, </a:t>
            </a:r>
            <a:r>
              <a:rPr lang="cs-CZ" sz="2100" dirty="0" smtClean="0">
                <a:latin typeface="Cambria" pitchFamily="18" charset="0"/>
              </a:rPr>
              <a:t>Vít. </a:t>
            </a:r>
            <a:r>
              <a:rPr lang="cs-CZ" sz="2100" dirty="0">
                <a:latin typeface="Cambria" pitchFamily="18" charset="0"/>
              </a:rPr>
              <a:t>Kopeček, </a:t>
            </a:r>
            <a:r>
              <a:rPr lang="cs-CZ" sz="2100" dirty="0" smtClean="0">
                <a:latin typeface="Cambria" pitchFamily="18" charset="0"/>
              </a:rPr>
              <a:t>Lubomír.</a:t>
            </a:r>
            <a:r>
              <a:rPr lang="cs-CZ" sz="2100" dirty="0">
                <a:latin typeface="Cambria" pitchFamily="18" charset="0"/>
              </a:rPr>
              <a:t> </a:t>
            </a:r>
            <a:r>
              <a:rPr lang="cs-CZ" sz="2100" dirty="0" smtClean="0">
                <a:latin typeface="Cambria" pitchFamily="18" charset="0"/>
              </a:rPr>
              <a:t>2010</a:t>
            </a:r>
            <a:r>
              <a:rPr lang="cs-CZ" sz="2100" dirty="0">
                <a:latin typeface="Cambria" pitchFamily="18" charset="0"/>
              </a:rPr>
              <a:t>.</a:t>
            </a:r>
            <a:r>
              <a:rPr lang="cs-CZ" sz="2100" dirty="0" smtClean="0">
                <a:latin typeface="Cambria" pitchFamily="18" charset="0"/>
              </a:rPr>
              <a:t> </a:t>
            </a:r>
            <a:r>
              <a:rPr lang="cs-CZ" sz="2100" i="1" dirty="0">
                <a:latin typeface="Cambria" pitchFamily="18" charset="0"/>
              </a:rPr>
              <a:t>Politické strany: původ, ideologie a transformace politických stran v západní a střední Evropě</a:t>
            </a:r>
            <a:r>
              <a:rPr lang="cs-CZ" sz="2100" dirty="0">
                <a:latin typeface="Cambria" pitchFamily="18" charset="0"/>
              </a:rPr>
              <a:t>.  Praha: </a:t>
            </a:r>
            <a:r>
              <a:rPr lang="cs-CZ" sz="2100" dirty="0" err="1" smtClean="0">
                <a:latin typeface="Cambria" pitchFamily="18" charset="0"/>
              </a:rPr>
              <a:t>Grada</a:t>
            </a:r>
            <a:r>
              <a:rPr lang="cs-CZ" sz="2100" dirty="0">
                <a:latin typeface="Cambria" pitchFamily="18" charset="0"/>
              </a:rPr>
              <a:t>.</a:t>
            </a:r>
          </a:p>
          <a:p>
            <a:pPr eaLnBrk="1" hangingPunct="1"/>
            <a:r>
              <a:rPr lang="cs-CZ" sz="2100" dirty="0">
                <a:latin typeface="Cambria" pitchFamily="18" charset="0"/>
              </a:rPr>
              <a:t>Klíma, </a:t>
            </a:r>
            <a:r>
              <a:rPr lang="cs-CZ" sz="2100" dirty="0" smtClean="0">
                <a:latin typeface="Cambria" pitchFamily="18" charset="0"/>
              </a:rPr>
              <a:t>Michal. 2003. </a:t>
            </a:r>
            <a:r>
              <a:rPr lang="cs-CZ" sz="2100" i="1" dirty="0" smtClean="0">
                <a:latin typeface="Cambria" pitchFamily="18" charset="0"/>
              </a:rPr>
              <a:t>Volby </a:t>
            </a:r>
            <a:r>
              <a:rPr lang="cs-CZ" sz="2100" i="1" dirty="0">
                <a:latin typeface="Cambria" pitchFamily="18" charset="0"/>
              </a:rPr>
              <a:t>a politické strany v moderních demokraciích.</a:t>
            </a:r>
            <a:r>
              <a:rPr lang="cs-CZ" sz="2100" dirty="0">
                <a:latin typeface="Cambria" pitchFamily="18" charset="0"/>
              </a:rPr>
              <a:t> Praha: </a:t>
            </a:r>
            <a:r>
              <a:rPr lang="cs-CZ" sz="2100" dirty="0" smtClean="0">
                <a:latin typeface="Cambria" pitchFamily="18" charset="0"/>
              </a:rPr>
              <a:t>Radix. </a:t>
            </a:r>
            <a:endParaRPr lang="cs-CZ" sz="2100" dirty="0">
              <a:latin typeface="Cambria" pitchFamily="18" charset="0"/>
            </a:endParaRPr>
          </a:p>
          <a:p>
            <a:pPr eaLnBrk="1" hangingPunct="1"/>
            <a:r>
              <a:rPr lang="cs-CZ" sz="2100" dirty="0">
                <a:latin typeface="Cambria" pitchFamily="18" charset="0"/>
              </a:rPr>
              <a:t>Novák, </a:t>
            </a:r>
            <a:r>
              <a:rPr lang="cs-CZ" sz="2100" dirty="0" smtClean="0">
                <a:latin typeface="Cambria" pitchFamily="18" charset="0"/>
              </a:rPr>
              <a:t>Miroslav.1997. </a:t>
            </a:r>
            <a:r>
              <a:rPr lang="cs-CZ" sz="2100" i="1" dirty="0">
                <a:latin typeface="Cambria" pitchFamily="18" charset="0"/>
              </a:rPr>
              <a:t>Systémy politických stran</a:t>
            </a:r>
            <a:r>
              <a:rPr lang="cs-CZ" sz="2100" dirty="0">
                <a:latin typeface="Cambria" pitchFamily="18" charset="0"/>
              </a:rPr>
              <a:t>. Praha: </a:t>
            </a:r>
            <a:r>
              <a:rPr lang="cs-CZ" sz="2100" dirty="0" smtClean="0">
                <a:latin typeface="Cambria" pitchFamily="18" charset="0"/>
              </a:rPr>
              <a:t>Slon.</a:t>
            </a:r>
            <a:endParaRPr lang="cs-CZ" sz="2100" dirty="0">
              <a:latin typeface="Cambria" pitchFamily="18" charset="0"/>
            </a:endParaRPr>
          </a:p>
          <a:p>
            <a:pPr eaLnBrk="1" hangingPunct="1"/>
            <a:r>
              <a:rPr lang="cs-CZ" sz="2100" dirty="0">
                <a:latin typeface="Cambria" pitchFamily="18" charset="0"/>
              </a:rPr>
              <a:t>Weber, Max. 1997. </a:t>
            </a:r>
            <a:r>
              <a:rPr lang="cs-CZ" sz="2100" i="1" dirty="0">
                <a:latin typeface="Cambria" pitchFamily="18" charset="0"/>
              </a:rPr>
              <a:t>Autorita, etika a společnost</a:t>
            </a:r>
            <a:r>
              <a:rPr lang="cs-CZ" sz="2100" dirty="0">
                <a:latin typeface="Cambria" pitchFamily="18" charset="0"/>
              </a:rPr>
              <a:t>. Praha: Mladá fronta.</a:t>
            </a:r>
          </a:p>
          <a:p>
            <a:pPr eaLnBrk="1" hangingPunct="1"/>
            <a:r>
              <a:rPr lang="cs-CZ" sz="2100" dirty="0" smtClean="0">
                <a:latin typeface="Cambria" pitchFamily="18" charset="0"/>
              </a:rPr>
              <a:t>Weber</a:t>
            </a:r>
            <a:r>
              <a:rPr lang="cs-CZ" sz="2100" dirty="0">
                <a:latin typeface="Cambria" pitchFamily="18" charset="0"/>
              </a:rPr>
              <a:t>, </a:t>
            </a:r>
            <a:r>
              <a:rPr lang="cs-CZ" sz="2100" dirty="0" smtClean="0">
                <a:latin typeface="Cambria" pitchFamily="18" charset="0"/>
              </a:rPr>
              <a:t>Max. 1998. </a:t>
            </a:r>
            <a:r>
              <a:rPr lang="cs-CZ" sz="2100" i="1" dirty="0" smtClean="0">
                <a:latin typeface="Cambria" pitchFamily="18" charset="0"/>
              </a:rPr>
              <a:t>Metodologie</a:t>
            </a:r>
            <a:r>
              <a:rPr lang="cs-CZ" sz="2100" i="1" dirty="0">
                <a:latin typeface="Cambria" pitchFamily="18" charset="0"/>
              </a:rPr>
              <a:t>, sociologie a politika</a:t>
            </a:r>
            <a:r>
              <a:rPr lang="cs-CZ" sz="2100" dirty="0">
                <a:latin typeface="Cambria" pitchFamily="18" charset="0"/>
              </a:rPr>
              <a:t>. Praha: </a:t>
            </a:r>
            <a:r>
              <a:rPr lang="cs-CZ" sz="2100" dirty="0" err="1" smtClean="0">
                <a:latin typeface="Cambria" pitchFamily="18" charset="0"/>
              </a:rPr>
              <a:t>Oikoymenh</a:t>
            </a:r>
            <a:r>
              <a:rPr lang="cs-CZ" sz="2100" dirty="0">
                <a:latin typeface="Cambria" pitchFamily="18" charset="0"/>
              </a:rPr>
              <a:t>.</a:t>
            </a:r>
            <a:endParaRPr lang="cs-CZ" sz="2900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198606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776"/>
            <a:ext cx="7772400" cy="2952327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Přednáška č. </a:t>
            </a:r>
            <a: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4:</a:t>
            </a:r>
            <a: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/>
            </a:r>
            <a:b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</a:br>
            <a:r>
              <a:rPr lang="pl-PL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Globalizace a globální politika</a:t>
            </a:r>
            <a:endParaRPr lang="cs-CZ" dirty="0" smtClean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56720"/>
            <a:ext cx="6400800" cy="1752600"/>
          </a:xfrm>
        </p:spPr>
        <p:txBody>
          <a:bodyPr/>
          <a:lstStyle/>
          <a:p>
            <a:pPr eaLnBrk="1" hangingPunct="1"/>
            <a:endParaRPr lang="cs-CZ" dirty="0" smtClean="0">
              <a:latin typeface="Cambria" pitchFamily="18" charset="0"/>
            </a:endParaRPr>
          </a:p>
          <a:p>
            <a:pPr eaLnBrk="1" hangingPunct="1"/>
            <a:r>
              <a:rPr lang="cs-CZ" dirty="0" smtClean="0">
                <a:latin typeface="Cambria" pitchFamily="18" charset="0"/>
              </a:rPr>
              <a:t>22.09. 2013</a:t>
            </a:r>
          </a:p>
        </p:txBody>
      </p:sp>
    </p:spTree>
    <p:extLst>
      <p:ext uri="{BB962C8B-B14F-4D97-AF65-F5344CB8AC3E}">
        <p14:creationId xmlns:p14="http://schemas.microsoft.com/office/powerpoint/2010/main" val="16307857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628800"/>
            <a:ext cx="8229600" cy="48245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800" dirty="0" smtClean="0">
                <a:latin typeface="Cambria" pitchFamily="18" charset="0"/>
              </a:rPr>
              <a:t>Definice globalizace</a:t>
            </a:r>
          </a:p>
          <a:p>
            <a:r>
              <a:rPr lang="cs-CZ" sz="2800" dirty="0" smtClean="0">
                <a:latin typeface="Cambria" pitchFamily="18" charset="0"/>
              </a:rPr>
              <a:t>Globální politika</a:t>
            </a:r>
          </a:p>
          <a:p>
            <a:r>
              <a:rPr lang="cs-CZ" sz="2800" dirty="0" smtClean="0">
                <a:latin typeface="Cambria" pitchFamily="18" charset="0"/>
              </a:rPr>
              <a:t>Globální politické instituce</a:t>
            </a:r>
          </a:p>
          <a:p>
            <a:r>
              <a:rPr lang="cs-CZ" sz="2800" dirty="0" smtClean="0">
                <a:latin typeface="Cambria" pitchFamily="18" charset="0"/>
              </a:rPr>
              <a:t>Odpor proti globalizaci</a:t>
            </a:r>
          </a:p>
          <a:p>
            <a:pPr marL="0" indent="0">
              <a:buNone/>
            </a:pPr>
            <a:endParaRPr lang="cs-CZ" sz="2800" dirty="0" smtClean="0">
              <a:latin typeface="Cambria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39783945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628800"/>
            <a:ext cx="8229600" cy="48245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800" dirty="0" smtClean="0">
                <a:latin typeface="Cambria" pitchFamily="18" charset="0"/>
              </a:rPr>
              <a:t>Proces mezinárodní integrace, který je důsledkem výměny a střetu idejí, myšlenek, výrobků a dalších aspektů kultury</a:t>
            </a:r>
          </a:p>
          <a:p>
            <a:r>
              <a:rPr lang="cs-CZ" sz="2800" dirty="0" smtClean="0">
                <a:latin typeface="Cambria" pitchFamily="18" charset="0"/>
              </a:rPr>
              <a:t>Klíčové pokroky v oblasti dopravy a telekomunikací, nárůst internetu a další hlavní faktory globalizace dále napomáhají zvyšování vzájemné ekonomické a kulturní závislosti ekonomických a kulturních vztahů</a:t>
            </a:r>
          </a:p>
          <a:p>
            <a:r>
              <a:rPr lang="cs-CZ" sz="2800" dirty="0" smtClean="0">
                <a:latin typeface="Cambria" pitchFamily="18" charset="0"/>
              </a:rPr>
              <a:t>Spory o vznik globalizace – modernita? Objevení Ameriky? 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Definice globalizace</a:t>
            </a:r>
          </a:p>
        </p:txBody>
      </p:sp>
    </p:spTree>
    <p:extLst>
      <p:ext uri="{BB962C8B-B14F-4D97-AF65-F5344CB8AC3E}">
        <p14:creationId xmlns:p14="http://schemas.microsoft.com/office/powerpoint/2010/main" val="31132302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628800"/>
            <a:ext cx="8229600" cy="48245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800" dirty="0" smtClean="0">
                <a:latin typeface="Cambria" pitchFamily="18" charset="0"/>
              </a:rPr>
              <a:t>Nejvýraznější projevy – v kultuře a ekonomice</a:t>
            </a:r>
          </a:p>
          <a:p>
            <a:r>
              <a:rPr lang="cs-CZ" sz="2800" dirty="0" smtClean="0">
                <a:latin typeface="Cambria" pitchFamily="18" charset="0"/>
              </a:rPr>
              <a:t>Nárůst mezinárodních dohod, nárůst ekonomických transakcí, posilování role nadnárodních podniků, nárůst mezinárodní konkurence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Definice globalizace</a:t>
            </a:r>
          </a:p>
        </p:txBody>
      </p:sp>
    </p:spTree>
    <p:extLst>
      <p:ext uri="{BB962C8B-B14F-4D97-AF65-F5344CB8AC3E}">
        <p14:creationId xmlns:p14="http://schemas.microsoft.com/office/powerpoint/2010/main" val="6922424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</a:t>
            </a: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íť mezinárodního obchodu (2010)</a:t>
            </a:r>
            <a:endParaRPr lang="cs-CZ" sz="40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165867"/>
            <a:ext cx="4608513" cy="4263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0351" y="5445224"/>
            <a:ext cx="4603898" cy="1380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5650360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628800"/>
            <a:ext cx="8229600" cy="48245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800" dirty="0">
                <a:latin typeface="Cambria" pitchFamily="18" charset="0"/>
              </a:rPr>
              <a:t>(</a:t>
            </a:r>
            <a:r>
              <a:rPr lang="cs-CZ" sz="2800" dirty="0" err="1" smtClean="0">
                <a:latin typeface="Cambria" pitchFamily="18" charset="0"/>
              </a:rPr>
              <a:t>Neo</a:t>
            </a:r>
            <a:r>
              <a:rPr lang="cs-CZ" sz="2800" dirty="0" smtClean="0">
                <a:latin typeface="Cambria" pitchFamily="18" charset="0"/>
              </a:rPr>
              <a:t>-)marxisté – transnacionální ekonomické vztahy a role korporací klíčová, ztráta státní suverenity</a:t>
            </a:r>
          </a:p>
          <a:p>
            <a:r>
              <a:rPr lang="cs-CZ" sz="2800" dirty="0" smtClean="0">
                <a:latin typeface="Cambria" pitchFamily="18" charset="0"/>
              </a:rPr>
              <a:t>(</a:t>
            </a:r>
            <a:r>
              <a:rPr lang="cs-CZ" sz="2800" dirty="0" err="1" smtClean="0">
                <a:latin typeface="Cambria" pitchFamily="18" charset="0"/>
              </a:rPr>
              <a:t>Neo</a:t>
            </a:r>
            <a:r>
              <a:rPr lang="cs-CZ" sz="2800" dirty="0" smtClean="0">
                <a:latin typeface="Cambria" pitchFamily="18" charset="0"/>
              </a:rPr>
              <a:t>-)realisté – státy stále privilegované postavení, proměna hegemonie uvnitř systému, materiální moc státu stále klíčová (násilí)</a:t>
            </a:r>
          </a:p>
          <a:p>
            <a:r>
              <a:rPr lang="cs-CZ" sz="2800" dirty="0" smtClean="0">
                <a:latin typeface="Cambria" pitchFamily="18" charset="0"/>
              </a:rPr>
              <a:t>(</a:t>
            </a:r>
            <a:r>
              <a:rPr lang="cs-CZ" sz="2800" dirty="0" err="1" smtClean="0">
                <a:latin typeface="Cambria" pitchFamily="18" charset="0"/>
              </a:rPr>
              <a:t>Neo</a:t>
            </a:r>
            <a:r>
              <a:rPr lang="cs-CZ" sz="2800" dirty="0" smtClean="0">
                <a:latin typeface="Cambria" pitchFamily="18" charset="0"/>
              </a:rPr>
              <a:t>-)liberálové – analýza institucionálních proměn, snaha o pochopení proměn vládnutí ALE také vnímání globalizace jako „přirozeného a zdravého“ procesu šíření volného trhu</a:t>
            </a:r>
          </a:p>
          <a:p>
            <a:endParaRPr lang="cs-CZ" sz="2800" dirty="0" smtClean="0">
              <a:latin typeface="Cambria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Pohledy na globalizaci</a:t>
            </a:r>
          </a:p>
        </p:txBody>
      </p:sp>
    </p:spTree>
    <p:extLst>
      <p:ext uri="{BB962C8B-B14F-4D97-AF65-F5344CB8AC3E}">
        <p14:creationId xmlns:p14="http://schemas.microsoft.com/office/powerpoint/2010/main" val="2404939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628800"/>
            <a:ext cx="8229600" cy="48245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cs-CZ" sz="2800" dirty="0" smtClean="0">
                <a:latin typeface="Cambria" pitchFamily="18" charset="0"/>
              </a:rPr>
              <a:t> </a:t>
            </a:r>
          </a:p>
          <a:p>
            <a:endParaRPr lang="cs-CZ" sz="2800" dirty="0" smtClean="0">
              <a:latin typeface="Cambria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The World’s Largest 100 Economic </a:t>
            </a:r>
            <a:r>
              <a:rPr lang="en-US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Entities</a:t>
            </a:r>
            <a:r>
              <a:rPr lang="cs-CZ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 (IMF 2009)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969447"/>
              </p:ext>
            </p:extLst>
          </p:nvPr>
        </p:nvGraphicFramePr>
        <p:xfrm>
          <a:off x="1002432" y="2032343"/>
          <a:ext cx="7139136" cy="4017450"/>
        </p:xfrm>
        <a:graphic>
          <a:graphicData uri="http://schemas.openxmlformats.org/drawingml/2006/table">
            <a:tbl>
              <a:tblPr/>
              <a:tblGrid>
                <a:gridCol w="1298025"/>
                <a:gridCol w="2677176"/>
                <a:gridCol w="3163935"/>
              </a:tblGrid>
              <a:tr h="172618">
                <a:tc>
                  <a:txBody>
                    <a:bodyPr/>
                    <a:lstStyle/>
                    <a:p>
                      <a:pPr algn="ctr"/>
                      <a:r>
                        <a:rPr lang="en-GB" b="1" noProof="0" smtClean="0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</a:rPr>
                        <a:t>Rank </a:t>
                      </a:r>
                      <a:endParaRPr lang="en-GB" noProof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noProof="0" smtClean="0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</a:rPr>
                        <a:t>Country/ Corporation </a:t>
                      </a:r>
                      <a:endParaRPr lang="en-GB" noProof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 smtClean="0">
                          <a:solidFill>
                            <a:srgbClr val="FF0000"/>
                          </a:solidFill>
                          <a:effectLst/>
                          <a:latin typeface="Cambria" pitchFamily="18" charset="0"/>
                        </a:rPr>
                        <a:t>GDP/Revenues (US$ million)</a:t>
                      </a:r>
                      <a:endParaRPr lang="en-GB" noProof="0" dirty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618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latin typeface="Cambria" pitchFamily="18" charset="0"/>
                        </a:rPr>
                        <a:t>  </a:t>
                      </a:r>
                      <a:r>
                        <a:rPr lang="cs-CZ" sz="1200" b="1" dirty="0" smtClean="0">
                          <a:latin typeface="Cambria" pitchFamily="18" charset="0"/>
                        </a:rPr>
                        <a:t>21</a:t>
                      </a:r>
                      <a:endParaRPr lang="cs-CZ" sz="1200" dirty="0">
                        <a:latin typeface="Cambria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 smtClean="0">
                          <a:latin typeface="Cambria" pitchFamily="18" charset="0"/>
                        </a:rPr>
                        <a:t> Poland</a:t>
                      </a:r>
                      <a:endParaRPr lang="en-GB" sz="1200" noProof="0" dirty="0">
                        <a:latin typeface="Cambria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                 430,197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latin typeface="Cambria" pitchFamily="18" charset="0"/>
                        </a:rPr>
                        <a:t>     22  </a:t>
                      </a:r>
                      <a:endParaRPr lang="cs-CZ" sz="1200" dirty="0">
                        <a:latin typeface="Cambria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latin typeface="Cambria" pitchFamily="18" charset="0"/>
                        </a:rPr>
                        <a:t> </a:t>
                      </a:r>
                      <a:r>
                        <a:rPr lang="cs-CZ" sz="12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WAL-MART STORES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latin typeface="Cambria" pitchFamily="18" charset="0"/>
                        </a:rPr>
                        <a:t>                  408,214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cs-CZ" sz="1200" b="1">
                          <a:latin typeface="Cambria" pitchFamily="18" charset="0"/>
                        </a:rPr>
                        <a:t>     23  </a:t>
                      </a:r>
                      <a:endParaRPr lang="cs-CZ" sz="1200">
                        <a:latin typeface="Cambria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Sweden*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                 405,440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160">
                <a:tc>
                  <a:txBody>
                    <a:bodyPr/>
                    <a:lstStyle/>
                    <a:p>
                      <a:pPr algn="ctr"/>
                      <a:r>
                        <a:rPr lang="cs-CZ" sz="1200" b="1">
                          <a:latin typeface="Cambria" pitchFamily="18" charset="0"/>
                        </a:rPr>
                        <a:t>     24  </a:t>
                      </a:r>
                      <a:endParaRPr lang="cs-CZ" sz="1200">
                        <a:latin typeface="Cambria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Norway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                 382,983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cs-CZ" sz="1200" b="1">
                          <a:latin typeface="Cambria" pitchFamily="18" charset="0"/>
                        </a:rPr>
                        <a:t>     25  </a:t>
                      </a:r>
                      <a:endParaRPr lang="cs-CZ" sz="1200">
                        <a:latin typeface="Cambria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Austria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                 381,880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ctr"/>
                      <a:r>
                        <a:rPr lang="cs-CZ" sz="1200" b="1">
                          <a:latin typeface="Cambria" pitchFamily="18" charset="0"/>
                        </a:rPr>
                        <a:t>     26 </a:t>
                      </a:r>
                      <a:endParaRPr lang="cs-CZ" sz="1200">
                        <a:latin typeface="Cambria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Taiwan Province of China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                 378,969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ctr"/>
                      <a:r>
                        <a:rPr lang="cs-CZ" sz="1200" b="1">
                          <a:latin typeface="Cambria" pitchFamily="18" charset="0"/>
                        </a:rPr>
                        <a:t>     27 </a:t>
                      </a:r>
                      <a:endParaRPr lang="cs-CZ" sz="1200">
                        <a:latin typeface="Cambria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Saudia Arabia*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                 369,671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ctr"/>
                      <a:r>
                        <a:rPr lang="cs-CZ" sz="1200" b="1">
                          <a:latin typeface="Cambria" pitchFamily="18" charset="0"/>
                        </a:rPr>
                        <a:t>     28 </a:t>
                      </a:r>
                      <a:endParaRPr lang="cs-CZ" sz="1200">
                        <a:latin typeface="Cambria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Venezuela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                 337,295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ctr"/>
                      <a:r>
                        <a:rPr lang="cs-CZ" sz="1200" b="1">
                          <a:latin typeface="Cambria" pitchFamily="18" charset="0"/>
                        </a:rPr>
                        <a:t>     29 </a:t>
                      </a:r>
                      <a:endParaRPr lang="cs-CZ" sz="1200">
                        <a:latin typeface="Cambria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Greece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                 330,780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ctr"/>
                      <a:r>
                        <a:rPr lang="cs-CZ" sz="1200" b="1">
                          <a:latin typeface="Cambria" pitchFamily="18" charset="0"/>
                        </a:rPr>
                        <a:t>     30 </a:t>
                      </a:r>
                      <a:endParaRPr lang="cs-CZ" sz="1200">
                        <a:latin typeface="Cambria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Islamic Republic of Iran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                 330,461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ctr"/>
                      <a:r>
                        <a:rPr lang="cs-CZ" sz="1200" b="1">
                          <a:latin typeface="Cambria" pitchFamily="18" charset="0"/>
                        </a:rPr>
                        <a:t>     31 </a:t>
                      </a:r>
                      <a:endParaRPr lang="cs-CZ" sz="1200">
                        <a:latin typeface="Cambria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Argentina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                 310,065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ctr"/>
                      <a:r>
                        <a:rPr lang="cs-CZ" sz="1200" b="1">
                          <a:latin typeface="Cambria" pitchFamily="18" charset="0"/>
                        </a:rPr>
                        <a:t>     32 </a:t>
                      </a:r>
                      <a:endParaRPr lang="cs-CZ" sz="1200">
                        <a:latin typeface="Cambria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Denmark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                 309,252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ctr"/>
                      <a:r>
                        <a:rPr lang="cs-CZ" sz="1200" b="1">
                          <a:latin typeface="Cambria" pitchFamily="18" charset="0"/>
                        </a:rPr>
                        <a:t>     33 </a:t>
                      </a:r>
                      <a:endParaRPr lang="cs-CZ" sz="1200">
                        <a:latin typeface="Cambria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South Africa*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                 287,219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ctr"/>
                      <a:r>
                        <a:rPr lang="cs-CZ" sz="1200" b="1">
                          <a:latin typeface="Cambria" pitchFamily="18" charset="0"/>
                        </a:rPr>
                        <a:t>     34 </a:t>
                      </a:r>
                      <a:endParaRPr lang="cs-CZ" sz="1200">
                        <a:latin typeface="Cambria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 ROYAL DUTCH SHELL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                 285,129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ctr"/>
                      <a:r>
                        <a:rPr lang="cs-CZ" sz="1200" b="1">
                          <a:latin typeface="Cambria" pitchFamily="18" charset="0"/>
                        </a:rPr>
                        <a:t>     35 </a:t>
                      </a:r>
                      <a:endParaRPr lang="cs-CZ" sz="1200">
                        <a:latin typeface="Cambria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 EXXON MOBIL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                 284,650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ctr"/>
                      <a:r>
                        <a:rPr lang="cs-CZ" sz="1200" b="1">
                          <a:latin typeface="Cambria" pitchFamily="18" charset="0"/>
                        </a:rPr>
                        <a:t>     36 </a:t>
                      </a:r>
                      <a:endParaRPr lang="cs-CZ" sz="1200">
                        <a:latin typeface="Cambria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Thailand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                 263,889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ctr"/>
                      <a:r>
                        <a:rPr lang="cs-CZ" sz="1200" b="1">
                          <a:latin typeface="Cambria" pitchFamily="18" charset="0"/>
                        </a:rPr>
                        <a:t>     37 </a:t>
                      </a:r>
                      <a:endParaRPr lang="cs-CZ" sz="1200">
                        <a:latin typeface="Cambria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solidFill>
                            <a:srgbClr val="FFFF00"/>
                          </a:solidFill>
                          <a:latin typeface="Cambria" pitchFamily="18" charset="0"/>
                        </a:rPr>
                        <a:t> BP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                 246,148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ctr"/>
                      <a:r>
                        <a:rPr lang="cs-CZ" sz="1200" b="1">
                          <a:latin typeface="Cambria" pitchFamily="18" charset="0"/>
                        </a:rPr>
                        <a:t>     38 </a:t>
                      </a:r>
                      <a:endParaRPr lang="cs-CZ" sz="1200">
                        <a:latin typeface="Cambria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Finland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                 238,128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ctr"/>
                      <a:r>
                        <a:rPr lang="cs-CZ" sz="1200" b="1">
                          <a:latin typeface="Cambria" pitchFamily="18" charset="0"/>
                        </a:rPr>
                        <a:t>     39 </a:t>
                      </a:r>
                      <a:endParaRPr lang="cs-CZ" sz="1200">
                        <a:latin typeface="Cambria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United Arab Emirates*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                 229,971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ctr"/>
                      <a:r>
                        <a:rPr lang="cs-CZ" sz="1200" b="1">
                          <a:latin typeface="Cambria" pitchFamily="18" charset="0"/>
                        </a:rPr>
                        <a:t>     40 </a:t>
                      </a:r>
                      <a:endParaRPr lang="cs-CZ" sz="1200">
                        <a:latin typeface="Cambria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latin typeface="Cambria" pitchFamily="18" charset="0"/>
                        </a:rPr>
                        <a:t> Columbia*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latin typeface="Cambria" pitchFamily="18" charset="0"/>
                        </a:rPr>
                        <a:t>                  228,836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8071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628800"/>
            <a:ext cx="8229600" cy="48245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800" dirty="0">
                <a:latin typeface="Cambria" pitchFamily="18" charset="0"/>
              </a:rPr>
              <a:t>(</a:t>
            </a:r>
            <a:r>
              <a:rPr lang="cs-CZ" sz="2800" dirty="0" err="1" smtClean="0">
                <a:latin typeface="Cambria" pitchFamily="18" charset="0"/>
              </a:rPr>
              <a:t>Neo</a:t>
            </a:r>
            <a:r>
              <a:rPr lang="cs-CZ" sz="2800" dirty="0" smtClean="0">
                <a:latin typeface="Cambria" pitchFamily="18" charset="0"/>
              </a:rPr>
              <a:t>-)marxisté – transnacionální ekonomické vztahy a role korporací klíčová, ztráta státní suverenity</a:t>
            </a:r>
          </a:p>
          <a:p>
            <a:r>
              <a:rPr lang="cs-CZ" sz="2800" dirty="0" smtClean="0">
                <a:latin typeface="Cambria" pitchFamily="18" charset="0"/>
              </a:rPr>
              <a:t>(</a:t>
            </a:r>
            <a:r>
              <a:rPr lang="cs-CZ" sz="2800" dirty="0" err="1" smtClean="0">
                <a:latin typeface="Cambria" pitchFamily="18" charset="0"/>
              </a:rPr>
              <a:t>Neo</a:t>
            </a:r>
            <a:r>
              <a:rPr lang="cs-CZ" sz="2800" dirty="0" smtClean="0">
                <a:latin typeface="Cambria" pitchFamily="18" charset="0"/>
              </a:rPr>
              <a:t>-)realisté – státy stále privilegované postavení, proměna hegemonie uvnitř systému, materiální moc státu stále klíčová (násilí)</a:t>
            </a:r>
          </a:p>
          <a:p>
            <a:r>
              <a:rPr lang="cs-CZ" sz="2800" dirty="0" smtClean="0">
                <a:latin typeface="Cambria" pitchFamily="18" charset="0"/>
              </a:rPr>
              <a:t>(</a:t>
            </a:r>
            <a:r>
              <a:rPr lang="cs-CZ" sz="2800" dirty="0" err="1" smtClean="0">
                <a:latin typeface="Cambria" pitchFamily="18" charset="0"/>
              </a:rPr>
              <a:t>Neo</a:t>
            </a:r>
            <a:r>
              <a:rPr lang="cs-CZ" sz="2800" dirty="0" smtClean="0">
                <a:latin typeface="Cambria" pitchFamily="18" charset="0"/>
              </a:rPr>
              <a:t>-)liberálové – analýza institucionálních proměn, snaha o pochopení proměn vládnutí ALE také vnímání globalizace jako „přirozeného a zdravého“ procesu šíření volného trhu</a:t>
            </a:r>
          </a:p>
          <a:p>
            <a:endParaRPr lang="cs-CZ" sz="2800" dirty="0" smtClean="0">
              <a:latin typeface="Cambria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Pohledy na globalizaci</a:t>
            </a:r>
          </a:p>
        </p:txBody>
      </p:sp>
    </p:spTree>
    <p:extLst>
      <p:ext uri="{BB962C8B-B14F-4D97-AF65-F5344CB8AC3E}">
        <p14:creationId xmlns:p14="http://schemas.microsoft.com/office/powerpoint/2010/main" val="816378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Teoretické přístupy v politické vědě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eaLnBrk="1" hangingPunct="1"/>
            <a:r>
              <a:rPr lang="cs-CZ" sz="3000" b="1" dirty="0" smtClean="0">
                <a:latin typeface="Cambria" pitchFamily="18" charset="0"/>
              </a:rPr>
              <a:t>Normativně-ontologický</a:t>
            </a:r>
            <a:r>
              <a:rPr lang="cs-CZ" sz="3000" dirty="0" smtClean="0">
                <a:latin typeface="Cambria" pitchFamily="18" charset="0"/>
              </a:rPr>
              <a:t> (kořeny tohoto přístupu již v antice) – jde o nalezení správných objektivně existujících měřítek fungování politické obce/společenského řádu</a:t>
            </a:r>
          </a:p>
          <a:p>
            <a:pPr eaLnBrk="1" hangingPunct="1"/>
            <a:r>
              <a:rPr lang="cs-CZ" sz="3000" b="1" dirty="0" smtClean="0">
                <a:latin typeface="Cambria" pitchFamily="18" charset="0"/>
              </a:rPr>
              <a:t>Kriticko-dialektický/</a:t>
            </a:r>
            <a:r>
              <a:rPr lang="cs-CZ" sz="3000" b="1" dirty="0" err="1" smtClean="0">
                <a:latin typeface="Cambria" pitchFamily="18" charset="0"/>
              </a:rPr>
              <a:t>neo</a:t>
            </a:r>
            <a:r>
              <a:rPr lang="cs-CZ" sz="3000" b="1" dirty="0" smtClean="0">
                <a:latin typeface="Cambria" pitchFamily="18" charset="0"/>
              </a:rPr>
              <a:t>-marxistický</a:t>
            </a:r>
            <a:r>
              <a:rPr lang="cs-CZ" sz="3000" dirty="0" smtClean="0">
                <a:latin typeface="Cambria" pitchFamily="18" charset="0"/>
              </a:rPr>
              <a:t> – mj. Frankfurtská škola (od poloviny 60-</a:t>
            </a:r>
            <a:r>
              <a:rPr lang="cs-CZ" sz="3000" dirty="0" err="1" smtClean="0">
                <a:latin typeface="Cambria" pitchFamily="18" charset="0"/>
              </a:rPr>
              <a:t>tých</a:t>
            </a:r>
            <a:r>
              <a:rPr lang="cs-CZ" sz="3000" dirty="0" smtClean="0">
                <a:latin typeface="Cambria" pitchFamily="18" charset="0"/>
              </a:rPr>
              <a:t> let 20. st.  - nejde „jen“ o analýzu, ale především o kritiku současného stavu) </a:t>
            </a:r>
          </a:p>
          <a:p>
            <a:pPr eaLnBrk="1" hangingPunct="1"/>
            <a:r>
              <a:rPr lang="cs-CZ" sz="3000" b="1" dirty="0" smtClean="0">
                <a:latin typeface="Cambria" pitchFamily="18" charset="0"/>
              </a:rPr>
              <a:t>Empiricko-analytický</a:t>
            </a:r>
            <a:r>
              <a:rPr lang="cs-CZ" sz="3000" dirty="0" smtClean="0">
                <a:latin typeface="Cambria" pitchFamily="18" charset="0"/>
              </a:rPr>
              <a:t> </a:t>
            </a:r>
            <a:r>
              <a:rPr lang="cs-CZ" sz="3000" b="1" dirty="0" smtClean="0">
                <a:latin typeface="Cambria" pitchFamily="18" charset="0"/>
              </a:rPr>
              <a:t> </a:t>
            </a:r>
            <a:r>
              <a:rPr lang="cs-CZ" sz="3000" dirty="0" smtClean="0">
                <a:latin typeface="Cambria" pitchFamily="18" charset="0"/>
              </a:rPr>
              <a:t>- analýza empiricky pozorovatelných fenoménů</a:t>
            </a:r>
            <a:endParaRPr lang="cs-CZ" sz="3000" b="1" dirty="0" smtClean="0">
              <a:solidFill>
                <a:srgbClr val="FF0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Proměna „polity“: globální instituce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„Staří aktéři“: OSN a jeho specializované organizace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založena </a:t>
            </a:r>
            <a:r>
              <a:rPr lang="cs-CZ" sz="2300" dirty="0">
                <a:latin typeface="Cambria" pitchFamily="18" charset="0"/>
              </a:rPr>
              <a:t>26. června 1945 v San Franciscu </a:t>
            </a:r>
            <a:r>
              <a:rPr lang="cs-CZ" sz="2300" dirty="0" smtClean="0">
                <a:latin typeface="Cambria" pitchFamily="18" charset="0"/>
              </a:rPr>
              <a:t>na </a:t>
            </a:r>
            <a:r>
              <a:rPr lang="cs-CZ" sz="2300" dirty="0">
                <a:latin typeface="Cambria" pitchFamily="18" charset="0"/>
              </a:rPr>
              <a:t>základě přijetí Charty OSN 50 státy </a:t>
            </a:r>
            <a:r>
              <a:rPr lang="cs-CZ" sz="2300" dirty="0" smtClean="0">
                <a:latin typeface="Cambria" pitchFamily="18" charset="0"/>
              </a:rPr>
              <a:t>(včetně ČSR)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>
                <a:latin typeface="Cambria" pitchFamily="18" charset="0"/>
              </a:rPr>
              <a:t>Cílem </a:t>
            </a:r>
            <a:r>
              <a:rPr lang="cs-CZ" sz="2300" dirty="0" smtClean="0">
                <a:latin typeface="Cambria" pitchFamily="18" charset="0"/>
              </a:rPr>
              <a:t>je </a:t>
            </a:r>
            <a:r>
              <a:rPr lang="cs-CZ" sz="2300" dirty="0">
                <a:latin typeface="Cambria" pitchFamily="18" charset="0"/>
              </a:rPr>
              <a:t>zachování mezinárodního míru a bezpečnosti a zajištění mezinárodní </a:t>
            </a:r>
            <a:r>
              <a:rPr lang="cs-CZ" sz="2300" dirty="0" smtClean="0">
                <a:latin typeface="Cambria" pitchFamily="18" charset="0"/>
              </a:rPr>
              <a:t>spolupráce.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Členství </a:t>
            </a:r>
            <a:r>
              <a:rPr lang="cs-CZ" sz="2300" dirty="0">
                <a:latin typeface="Cambria" pitchFamily="18" charset="0"/>
              </a:rPr>
              <a:t>v OSN je založeno na principu suverénní rovnosti, státy mají svá zastoupení, tzv. stálé mise, zejména v hlavním sídle OSN New Yorku, ale také např. v Ženevě nebo ve Vídni. </a:t>
            </a:r>
            <a:r>
              <a:rPr lang="cs-CZ" sz="2300" dirty="0" smtClean="0">
                <a:latin typeface="Cambria" pitchFamily="18" charset="0"/>
              </a:rPr>
              <a:t>´´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Každý </a:t>
            </a:r>
            <a:r>
              <a:rPr lang="cs-CZ" sz="2300" dirty="0">
                <a:latin typeface="Cambria" pitchFamily="18" charset="0"/>
              </a:rPr>
              <a:t>členský stát má své zástupce ve Valném shromáždění a disponuje jedním stejně platným hlasem.</a:t>
            </a: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Nevládní organizace</a:t>
            </a:r>
            <a:endParaRPr lang="cs-CZ" sz="23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4232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Proměna „polity“: globální instituce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„Staro-noví aktéři“: EU a její </a:t>
            </a:r>
            <a:r>
              <a:rPr lang="cs-CZ" sz="2300" dirty="0">
                <a:latin typeface="Cambria" pitchFamily="18" charset="0"/>
              </a:rPr>
              <a:t>specializované </a:t>
            </a:r>
            <a:r>
              <a:rPr lang="cs-CZ" sz="2300" dirty="0" smtClean="0">
                <a:latin typeface="Cambria" pitchFamily="18" charset="0"/>
              </a:rPr>
              <a:t>organizace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politická </a:t>
            </a:r>
            <a:r>
              <a:rPr lang="cs-CZ" sz="2300" dirty="0">
                <a:latin typeface="Cambria" pitchFamily="18" charset="0"/>
              </a:rPr>
              <a:t>a ekonomická unie, kterou od posledního rozšíření v roce 2007 tvoří 27 evropských států s 500 miliony obyvatel (přibližně 7,3 % světové populace). </a:t>
            </a: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vznik </a:t>
            </a:r>
            <a:r>
              <a:rPr lang="cs-CZ" sz="2300" dirty="0">
                <a:latin typeface="Cambria" pitchFamily="18" charset="0"/>
              </a:rPr>
              <a:t>v roce 1993 na základě Smlouvy o Evropské </a:t>
            </a:r>
            <a:r>
              <a:rPr lang="cs-CZ" sz="2300" dirty="0" smtClean="0">
                <a:latin typeface="Cambria" pitchFamily="18" charset="0"/>
              </a:rPr>
              <a:t>unii (Maastrichtská smlouva), </a:t>
            </a:r>
            <a:r>
              <a:rPr lang="cs-CZ" sz="2300" dirty="0">
                <a:latin typeface="Cambria" pitchFamily="18" charset="0"/>
              </a:rPr>
              <a:t>která navazovala na evropský integrační proces od padesátých </a:t>
            </a:r>
            <a:r>
              <a:rPr lang="cs-CZ" sz="2300" dirty="0" smtClean="0">
                <a:latin typeface="Cambria" pitchFamily="18" charset="0"/>
              </a:rPr>
              <a:t>let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Lisabonskou </a:t>
            </a:r>
            <a:r>
              <a:rPr lang="cs-CZ" sz="2300" dirty="0">
                <a:latin typeface="Cambria" pitchFamily="18" charset="0"/>
              </a:rPr>
              <a:t>smlouvou nahradila Evropská unie Evropské společenství (ES; dříve Evropské hospodářské společenství), čímž získala právní subjektivitu a </a:t>
            </a:r>
            <a:r>
              <a:rPr lang="cs-CZ" sz="2300" dirty="0" smtClean="0">
                <a:latin typeface="Cambria" pitchFamily="18" charset="0"/>
              </a:rPr>
              <a:t>některé vlastnosti </a:t>
            </a:r>
            <a:r>
              <a:rPr lang="cs-CZ" sz="2300" dirty="0">
                <a:latin typeface="Cambria" pitchFamily="18" charset="0"/>
              </a:rPr>
              <a:t>ES – především </a:t>
            </a:r>
            <a:r>
              <a:rPr lang="cs-CZ" sz="2300" dirty="0" smtClean="0">
                <a:latin typeface="Cambria" pitchFamily="18" charset="0"/>
              </a:rPr>
              <a:t>nadstátnost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>
                <a:latin typeface="Cambria" pitchFamily="18" charset="0"/>
              </a:rPr>
              <a:t>čtyři základní svobody vnitřního trhu: volný pohyb zboží, osob, služeb a kapitálu, a dále společné politiky Evropské unie </a:t>
            </a:r>
            <a:r>
              <a:rPr lang="cs-CZ" sz="2300" dirty="0" smtClean="0">
                <a:latin typeface="Cambria" pitchFamily="18" charset="0"/>
              </a:rPr>
              <a:t>(hospodářská soutěž, společná </a:t>
            </a:r>
            <a:r>
              <a:rPr lang="cs-CZ" sz="2300" dirty="0">
                <a:latin typeface="Cambria" pitchFamily="18" charset="0"/>
              </a:rPr>
              <a:t>vnější obchodní </a:t>
            </a:r>
            <a:r>
              <a:rPr lang="cs-CZ" sz="2300" dirty="0" smtClean="0">
                <a:latin typeface="Cambria" pitchFamily="18" charset="0"/>
              </a:rPr>
              <a:t>politika </a:t>
            </a:r>
            <a:r>
              <a:rPr lang="cs-CZ" sz="2300" dirty="0">
                <a:latin typeface="Cambria" pitchFamily="18" charset="0"/>
              </a:rPr>
              <a:t>a </a:t>
            </a:r>
            <a:r>
              <a:rPr lang="cs-CZ" sz="2300" dirty="0" smtClean="0">
                <a:latin typeface="Cambria" pitchFamily="18" charset="0"/>
              </a:rPr>
              <a:t>zemědělství)</a:t>
            </a:r>
          </a:p>
        </p:txBody>
      </p:sp>
    </p:spTree>
    <p:extLst>
      <p:ext uri="{BB962C8B-B14F-4D97-AF65-F5344CB8AC3E}">
        <p14:creationId xmlns:p14="http://schemas.microsoft.com/office/powerpoint/2010/main" val="9039008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Proměna „polity“: globální instituce</a:t>
            </a:r>
          </a:p>
        </p:txBody>
      </p:sp>
      <p:pic>
        <p:nvPicPr>
          <p:cNvPr id="4100" name="Picture 4" descr="http://unyouth.org.nz/blog/wp-content/uploads/2011/09/The-UN-organisational-struc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24744"/>
            <a:ext cx="7416824" cy="5712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15914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Proměna „polity“: globální instituce</a:t>
            </a:r>
            <a:endParaRPr lang="cs-CZ" sz="4000" dirty="0"/>
          </a:p>
        </p:txBody>
      </p:sp>
      <p:pic>
        <p:nvPicPr>
          <p:cNvPr id="9218" name="Picture 2" descr="http://farm6.static.flickr.com/5215/5509980924_8227fac9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593" y="1412776"/>
            <a:ext cx="7500831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606959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Proměna „polity“: globální instituce</a:t>
            </a:r>
            <a:endParaRPr lang="cs-CZ" sz="4000" dirty="0"/>
          </a:p>
        </p:txBody>
      </p:sp>
      <p:pic>
        <p:nvPicPr>
          <p:cNvPr id="8196" name="Picture 4" descr="http://www.itctosi.va.it/yee/European%20Enlargement%20Process%20and%20European%20Convention/Images/EU%20Institutions/The%20european%20institutions%2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30760"/>
            <a:ext cx="7200800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0769859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Kritika globalizace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cs-CZ" sz="2400" dirty="0" smtClean="0">
                <a:latin typeface="Cambria" pitchFamily="18" charset="0"/>
              </a:rPr>
              <a:t>Nadnárodní korporace, mezinárodní ekonomické instituce, neoliberalismus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sz="2400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cs-CZ" sz="2400" dirty="0" smtClean="0">
                <a:latin typeface="Cambria" pitchFamily="18" charset="0"/>
              </a:rPr>
              <a:t>Ženská práva, feminismus</a:t>
            </a:r>
            <a:endParaRPr lang="cs-CZ" sz="2400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400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cs-CZ" sz="2400" dirty="0" smtClean="0">
                <a:latin typeface="Cambria" pitchFamily="18" charset="0"/>
              </a:rPr>
              <a:t>Životní prostředí</a:t>
            </a:r>
            <a:endParaRPr lang="cs-CZ" sz="2400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400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cs-CZ" sz="2400" dirty="0" smtClean="0">
                <a:latin typeface="Cambria" pitchFamily="18" charset="0"/>
              </a:rPr>
              <a:t>Rozvoj zemí Třetího světa, zadlužení, chudoba</a:t>
            </a:r>
            <a:endParaRPr lang="cs-CZ" sz="2400" dirty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sz="2400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cs-CZ" sz="2400" dirty="0" smtClean="0">
                <a:latin typeface="Cambria" pitchFamily="18" charset="0"/>
              </a:rPr>
              <a:t>Odbory, práva zaměstnanců, sociální stát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endParaRPr lang="en-GB" sz="2400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cs-CZ" sz="2400" dirty="0" smtClean="0">
                <a:latin typeface="Cambria" pitchFamily="18" charset="0"/>
              </a:rPr>
              <a:t>Válka, militarismus, imperialismus</a:t>
            </a:r>
            <a:endParaRPr lang="cs-CZ" sz="24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260731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solidFill>
                  <a:srgbClr val="66FF33"/>
                </a:solidFill>
                <a:latin typeface="Cambria" pitchFamily="18" charset="0"/>
              </a:rPr>
              <a:t>Doporučená literatura</a:t>
            </a:r>
            <a:endParaRPr lang="cs-CZ" sz="4000" dirty="0">
              <a:solidFill>
                <a:srgbClr val="66FF33"/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1000" indent="-381000" eaLnBrk="1" hangingPunct="1"/>
            <a:r>
              <a:rPr lang="en-GB" sz="1600" dirty="0" smtClean="0">
                <a:latin typeface="Cambria" pitchFamily="18" charset="0"/>
              </a:rPr>
              <a:t>MORGENTHAU</a:t>
            </a:r>
            <a:r>
              <a:rPr lang="en-GB" sz="1600" dirty="0">
                <a:latin typeface="Cambria" pitchFamily="18" charset="0"/>
              </a:rPr>
              <a:t>, H.: Politics among Nations. 6th edition. 1986 </a:t>
            </a:r>
            <a:endParaRPr lang="cs-CZ" sz="1600" dirty="0" smtClean="0">
              <a:latin typeface="Cambria" pitchFamily="18" charset="0"/>
            </a:endParaRPr>
          </a:p>
          <a:p>
            <a:pPr marL="381000" indent="-381000" eaLnBrk="1" hangingPunct="1"/>
            <a:r>
              <a:rPr lang="en-GB" sz="1600" dirty="0" smtClean="0">
                <a:latin typeface="Cambria" pitchFamily="18" charset="0"/>
              </a:rPr>
              <a:t>KEOHANE</a:t>
            </a:r>
            <a:r>
              <a:rPr lang="en-GB" sz="1600" dirty="0">
                <a:latin typeface="Cambria" pitchFamily="18" charset="0"/>
              </a:rPr>
              <a:t>, R., NYE, J.: Power and Interdependence. 3rd edition. Longman,</a:t>
            </a:r>
          </a:p>
          <a:p>
            <a:pPr marL="381000" indent="-381000" eaLnBrk="1" hangingPunct="1"/>
            <a:r>
              <a:rPr lang="en-GB" sz="1600" dirty="0">
                <a:latin typeface="Cambria" pitchFamily="18" charset="0"/>
              </a:rPr>
              <a:t>New York 2001 </a:t>
            </a:r>
            <a:endParaRPr lang="cs-CZ" sz="1600" dirty="0" smtClean="0">
              <a:latin typeface="Cambria" pitchFamily="18" charset="0"/>
            </a:endParaRPr>
          </a:p>
          <a:p>
            <a:pPr marL="381000" indent="-381000" eaLnBrk="1" hangingPunct="1"/>
            <a:r>
              <a:rPr lang="en-GB" sz="1600" dirty="0" smtClean="0">
                <a:latin typeface="Cambria" pitchFamily="18" charset="0"/>
              </a:rPr>
              <a:t>NYE</a:t>
            </a:r>
            <a:r>
              <a:rPr lang="en-GB" sz="1600" dirty="0">
                <a:latin typeface="Cambria" pitchFamily="18" charset="0"/>
              </a:rPr>
              <a:t>, J., KEOHANE, R.: „Transnational Relations and World Politics: An</a:t>
            </a:r>
          </a:p>
          <a:p>
            <a:pPr marL="381000" indent="-381000" eaLnBrk="1" hangingPunct="1"/>
            <a:r>
              <a:rPr lang="en-GB" sz="1600" dirty="0">
                <a:latin typeface="Cambria" pitchFamily="18" charset="0"/>
              </a:rPr>
              <a:t>Introduction.“ In: Transnational Relations and World Politics, eds. Robert</a:t>
            </a:r>
          </a:p>
          <a:p>
            <a:pPr marL="381000" indent="-381000" eaLnBrk="1" hangingPunct="1"/>
            <a:r>
              <a:rPr lang="en-GB" sz="1600" dirty="0" err="1">
                <a:latin typeface="Cambria" pitchFamily="18" charset="0"/>
              </a:rPr>
              <a:t>Keohane</a:t>
            </a:r>
            <a:r>
              <a:rPr lang="en-GB" sz="1600" dirty="0">
                <a:latin typeface="Cambria" pitchFamily="18" charset="0"/>
              </a:rPr>
              <a:t> a Joseph Nye. Harvard University Press, Cambridge and </a:t>
            </a:r>
            <a:r>
              <a:rPr lang="en-GB" sz="1600" dirty="0" smtClean="0">
                <a:latin typeface="Cambria" pitchFamily="18" charset="0"/>
              </a:rPr>
              <a:t>London</a:t>
            </a:r>
            <a:r>
              <a:rPr lang="cs-CZ" sz="1600" dirty="0" smtClean="0">
                <a:latin typeface="Cambria" pitchFamily="18" charset="0"/>
              </a:rPr>
              <a:t> </a:t>
            </a:r>
            <a:r>
              <a:rPr lang="en-GB" sz="1600" dirty="0" smtClean="0">
                <a:latin typeface="Cambria" pitchFamily="18" charset="0"/>
              </a:rPr>
              <a:t>1970</a:t>
            </a:r>
            <a:r>
              <a:rPr lang="en-GB" sz="1600" dirty="0">
                <a:latin typeface="Cambria" pitchFamily="18" charset="0"/>
              </a:rPr>
              <a:t>, </a:t>
            </a:r>
            <a:r>
              <a:rPr lang="en-GB" sz="1600" dirty="0" smtClean="0">
                <a:latin typeface="Cambria" pitchFamily="18" charset="0"/>
              </a:rPr>
              <a:t>ix–xxix</a:t>
            </a:r>
            <a:endParaRPr lang="cs-CZ" sz="1600" dirty="0" smtClean="0">
              <a:latin typeface="Cambria" pitchFamily="18" charset="0"/>
            </a:endParaRPr>
          </a:p>
          <a:p>
            <a:pPr marL="381000" indent="-381000" eaLnBrk="1" hangingPunct="1"/>
            <a:r>
              <a:rPr lang="en-GB" sz="1600" dirty="0" err="1" smtClean="0">
                <a:latin typeface="Cambria" pitchFamily="18" charset="0"/>
              </a:rPr>
              <a:t>Barša</a:t>
            </a:r>
            <a:r>
              <a:rPr lang="en-GB" sz="1600" dirty="0">
                <a:latin typeface="Cambria" pitchFamily="18" charset="0"/>
              </a:rPr>
              <a:t>, </a:t>
            </a:r>
            <a:r>
              <a:rPr lang="en-GB" sz="1600" dirty="0" err="1">
                <a:latin typeface="Cambria" pitchFamily="18" charset="0"/>
              </a:rPr>
              <a:t>Pavel</a:t>
            </a:r>
            <a:r>
              <a:rPr lang="en-GB" sz="1600" dirty="0">
                <a:latin typeface="Cambria" pitchFamily="18" charset="0"/>
              </a:rPr>
              <a:t> a </a:t>
            </a:r>
            <a:r>
              <a:rPr lang="en-GB" sz="1600" dirty="0" err="1">
                <a:latin typeface="Cambria" pitchFamily="18" charset="0"/>
              </a:rPr>
              <a:t>Ondřej</a:t>
            </a:r>
            <a:r>
              <a:rPr lang="en-GB" sz="1600" dirty="0">
                <a:latin typeface="Cambria" pitchFamily="18" charset="0"/>
              </a:rPr>
              <a:t> </a:t>
            </a:r>
            <a:r>
              <a:rPr lang="en-GB" sz="1600" dirty="0" err="1">
                <a:latin typeface="Cambria" pitchFamily="18" charset="0"/>
              </a:rPr>
              <a:t>Císař</a:t>
            </a:r>
            <a:r>
              <a:rPr lang="en-GB" sz="1600" dirty="0">
                <a:latin typeface="Cambria" pitchFamily="18" charset="0"/>
              </a:rPr>
              <a:t>. 2004. </a:t>
            </a:r>
            <a:r>
              <a:rPr lang="en-GB" sz="1600" dirty="0" err="1">
                <a:latin typeface="Cambria" pitchFamily="18" charset="0"/>
              </a:rPr>
              <a:t>Levice</a:t>
            </a:r>
            <a:r>
              <a:rPr lang="en-GB" sz="1600" dirty="0">
                <a:latin typeface="Cambria" pitchFamily="18" charset="0"/>
              </a:rPr>
              <a:t> v </a:t>
            </a:r>
            <a:r>
              <a:rPr lang="en-GB" sz="1600" dirty="0" err="1">
                <a:latin typeface="Cambria" pitchFamily="18" charset="0"/>
              </a:rPr>
              <a:t>postrevoluční</a:t>
            </a:r>
            <a:r>
              <a:rPr lang="en-GB" sz="1600" dirty="0">
                <a:latin typeface="Cambria" pitchFamily="18" charset="0"/>
              </a:rPr>
              <a:t> </a:t>
            </a:r>
            <a:r>
              <a:rPr lang="en-GB" sz="1600" dirty="0" err="1">
                <a:latin typeface="Cambria" pitchFamily="18" charset="0"/>
              </a:rPr>
              <a:t>době</a:t>
            </a:r>
            <a:r>
              <a:rPr lang="en-GB" sz="1600" dirty="0">
                <a:latin typeface="Cambria" pitchFamily="18" charset="0"/>
              </a:rPr>
              <a:t>. </a:t>
            </a:r>
            <a:r>
              <a:rPr lang="en-GB" sz="1600" dirty="0" err="1">
                <a:latin typeface="Cambria" pitchFamily="18" charset="0"/>
              </a:rPr>
              <a:t>Občanská</a:t>
            </a:r>
            <a:r>
              <a:rPr lang="en-GB" sz="1600" dirty="0">
                <a:latin typeface="Cambria" pitchFamily="18" charset="0"/>
              </a:rPr>
              <a:t> </a:t>
            </a:r>
            <a:r>
              <a:rPr lang="en-GB" sz="1600" dirty="0" err="1">
                <a:latin typeface="Cambria" pitchFamily="18" charset="0"/>
              </a:rPr>
              <a:t>společnost</a:t>
            </a:r>
            <a:r>
              <a:rPr lang="en-GB" sz="1600" dirty="0">
                <a:latin typeface="Cambria" pitchFamily="18" charset="0"/>
              </a:rPr>
              <a:t> a </a:t>
            </a:r>
            <a:r>
              <a:rPr lang="en-GB" sz="1600" dirty="0" err="1">
                <a:latin typeface="Cambria" pitchFamily="18" charset="0"/>
              </a:rPr>
              <a:t>nová</a:t>
            </a:r>
            <a:r>
              <a:rPr lang="en-GB" sz="1600" dirty="0">
                <a:latin typeface="Cambria" pitchFamily="18" charset="0"/>
              </a:rPr>
              <a:t> </a:t>
            </a:r>
            <a:r>
              <a:rPr lang="en-GB" sz="1600" dirty="0" err="1">
                <a:latin typeface="Cambria" pitchFamily="18" charset="0"/>
              </a:rPr>
              <a:t>sociální</a:t>
            </a:r>
            <a:r>
              <a:rPr lang="en-GB" sz="1600" dirty="0">
                <a:latin typeface="Cambria" pitchFamily="18" charset="0"/>
              </a:rPr>
              <a:t> </a:t>
            </a:r>
            <a:r>
              <a:rPr lang="en-GB" sz="1600" dirty="0" err="1">
                <a:latin typeface="Cambria" pitchFamily="18" charset="0"/>
              </a:rPr>
              <a:t>hnutí</a:t>
            </a:r>
            <a:r>
              <a:rPr lang="en-GB" sz="1600" dirty="0">
                <a:latin typeface="Cambria" pitchFamily="18" charset="0"/>
              </a:rPr>
              <a:t> v </a:t>
            </a:r>
            <a:r>
              <a:rPr lang="en-GB" sz="1600" dirty="0" err="1">
                <a:latin typeface="Cambria" pitchFamily="18" charset="0"/>
              </a:rPr>
              <a:t>radikální</a:t>
            </a:r>
            <a:r>
              <a:rPr lang="en-GB" sz="1600" dirty="0">
                <a:latin typeface="Cambria" pitchFamily="18" charset="0"/>
              </a:rPr>
              <a:t> </a:t>
            </a:r>
            <a:r>
              <a:rPr lang="en-GB" sz="1600" dirty="0" err="1">
                <a:latin typeface="Cambria" pitchFamily="18" charset="0"/>
              </a:rPr>
              <a:t>politické</a:t>
            </a:r>
            <a:r>
              <a:rPr lang="en-GB" sz="1600" dirty="0">
                <a:latin typeface="Cambria" pitchFamily="18" charset="0"/>
              </a:rPr>
              <a:t> </a:t>
            </a:r>
            <a:r>
              <a:rPr lang="en-GB" sz="1600" dirty="0" err="1">
                <a:latin typeface="Cambria" pitchFamily="18" charset="0"/>
              </a:rPr>
              <a:t>teorii</a:t>
            </a:r>
            <a:r>
              <a:rPr lang="en-GB" sz="1600" dirty="0">
                <a:latin typeface="Cambria" pitchFamily="18" charset="0"/>
              </a:rPr>
              <a:t> 20. </a:t>
            </a:r>
            <a:r>
              <a:rPr lang="en-GB" sz="1600" dirty="0" err="1">
                <a:latin typeface="Cambria" pitchFamily="18" charset="0"/>
              </a:rPr>
              <a:t>století</a:t>
            </a:r>
            <a:r>
              <a:rPr lang="en-GB" sz="1600" dirty="0">
                <a:latin typeface="Cambria" pitchFamily="18" charset="0"/>
              </a:rPr>
              <a:t>. Brno: CDK, s. 167-196 (k </a:t>
            </a:r>
            <a:r>
              <a:rPr lang="en-GB" sz="1600" dirty="0" err="1">
                <a:latin typeface="Cambria" pitchFamily="18" charset="0"/>
              </a:rPr>
              <a:t>dispozici</a:t>
            </a:r>
            <a:r>
              <a:rPr lang="en-GB" sz="1600" dirty="0">
                <a:latin typeface="Cambria" pitchFamily="18" charset="0"/>
              </a:rPr>
              <a:t> v </a:t>
            </a:r>
            <a:r>
              <a:rPr lang="en-GB" sz="1600" dirty="0" err="1">
                <a:latin typeface="Cambria" pitchFamily="18" charset="0"/>
              </a:rPr>
              <a:t>knihovně</a:t>
            </a:r>
            <a:r>
              <a:rPr lang="en-GB" sz="1600" dirty="0">
                <a:latin typeface="Cambria" pitchFamily="18" charset="0"/>
              </a:rPr>
              <a:t> FSS). (30 </a:t>
            </a:r>
            <a:r>
              <a:rPr lang="en-GB" sz="1600" dirty="0" err="1">
                <a:latin typeface="Cambria" pitchFamily="18" charset="0"/>
              </a:rPr>
              <a:t>stran</a:t>
            </a:r>
            <a:r>
              <a:rPr lang="en-GB" sz="1600" dirty="0">
                <a:latin typeface="Cambria" pitchFamily="18" charset="0"/>
              </a:rPr>
              <a:t>)</a:t>
            </a:r>
          </a:p>
          <a:p>
            <a:pPr marL="381000" indent="-381000" eaLnBrk="1" hangingPunct="1"/>
            <a:r>
              <a:rPr lang="en-GB" sz="1600" dirty="0" err="1" smtClean="0">
                <a:latin typeface="Cambria" pitchFamily="18" charset="0"/>
              </a:rPr>
              <a:t>Barša</a:t>
            </a:r>
            <a:r>
              <a:rPr lang="en-GB" sz="1600" dirty="0">
                <a:latin typeface="Cambria" pitchFamily="18" charset="0"/>
              </a:rPr>
              <a:t>, </a:t>
            </a:r>
            <a:r>
              <a:rPr lang="en-GB" sz="1600" dirty="0" err="1">
                <a:latin typeface="Cambria" pitchFamily="18" charset="0"/>
              </a:rPr>
              <a:t>Pavel</a:t>
            </a:r>
            <a:r>
              <a:rPr lang="en-GB" sz="1600" dirty="0">
                <a:latin typeface="Cambria" pitchFamily="18" charset="0"/>
              </a:rPr>
              <a:t> a </a:t>
            </a:r>
            <a:r>
              <a:rPr lang="en-GB" sz="1600" dirty="0" err="1">
                <a:latin typeface="Cambria" pitchFamily="18" charset="0"/>
              </a:rPr>
              <a:t>Ondřej</a:t>
            </a:r>
            <a:r>
              <a:rPr lang="en-GB" sz="1600" dirty="0">
                <a:latin typeface="Cambria" pitchFamily="18" charset="0"/>
              </a:rPr>
              <a:t> </a:t>
            </a:r>
            <a:r>
              <a:rPr lang="en-GB" sz="1600" dirty="0" err="1">
                <a:latin typeface="Cambria" pitchFamily="18" charset="0"/>
              </a:rPr>
              <a:t>Císař</a:t>
            </a:r>
            <a:r>
              <a:rPr lang="en-GB" sz="1600" dirty="0">
                <a:latin typeface="Cambria" pitchFamily="18" charset="0"/>
              </a:rPr>
              <a:t>. 2008. </a:t>
            </a:r>
            <a:r>
              <a:rPr lang="en-GB" sz="1600" dirty="0" err="1">
                <a:latin typeface="Cambria" pitchFamily="18" charset="0"/>
              </a:rPr>
              <a:t>Anarchie</a:t>
            </a:r>
            <a:r>
              <a:rPr lang="en-GB" sz="1600" dirty="0">
                <a:latin typeface="Cambria" pitchFamily="18" charset="0"/>
              </a:rPr>
              <a:t> a </a:t>
            </a:r>
            <a:r>
              <a:rPr lang="en-GB" sz="1600" dirty="0" err="1">
                <a:latin typeface="Cambria" pitchFamily="18" charset="0"/>
              </a:rPr>
              <a:t>řád</a:t>
            </a:r>
            <a:r>
              <a:rPr lang="en-GB" sz="1600" dirty="0">
                <a:latin typeface="Cambria" pitchFamily="18" charset="0"/>
              </a:rPr>
              <a:t> </a:t>
            </a:r>
            <a:r>
              <a:rPr lang="en-GB" sz="1600" dirty="0" err="1">
                <a:latin typeface="Cambria" pitchFamily="18" charset="0"/>
              </a:rPr>
              <a:t>ve</a:t>
            </a:r>
            <a:r>
              <a:rPr lang="en-GB" sz="1600" dirty="0">
                <a:latin typeface="Cambria" pitchFamily="18" charset="0"/>
              </a:rPr>
              <a:t> </a:t>
            </a:r>
            <a:r>
              <a:rPr lang="en-GB" sz="1600" dirty="0" err="1">
                <a:latin typeface="Cambria" pitchFamily="18" charset="0"/>
              </a:rPr>
              <a:t>světové</a:t>
            </a:r>
            <a:r>
              <a:rPr lang="en-GB" sz="1600" dirty="0">
                <a:latin typeface="Cambria" pitchFamily="18" charset="0"/>
              </a:rPr>
              <a:t> </a:t>
            </a:r>
            <a:r>
              <a:rPr lang="en-GB" sz="1600" dirty="0" err="1">
                <a:latin typeface="Cambria" pitchFamily="18" charset="0"/>
              </a:rPr>
              <a:t>politice</a:t>
            </a:r>
            <a:r>
              <a:rPr lang="en-GB" sz="1600" dirty="0">
                <a:latin typeface="Cambria" pitchFamily="18" charset="0"/>
              </a:rPr>
              <a:t>. </a:t>
            </a:r>
            <a:r>
              <a:rPr lang="en-GB" sz="1600" dirty="0" err="1">
                <a:latin typeface="Cambria" pitchFamily="18" charset="0"/>
              </a:rPr>
              <a:t>Praha</a:t>
            </a:r>
            <a:r>
              <a:rPr lang="en-GB" sz="1600" dirty="0">
                <a:latin typeface="Cambria" pitchFamily="18" charset="0"/>
              </a:rPr>
              <a:t>: </a:t>
            </a:r>
            <a:r>
              <a:rPr lang="en-GB" sz="1600" dirty="0" err="1">
                <a:latin typeface="Cambria" pitchFamily="18" charset="0"/>
              </a:rPr>
              <a:t>Portál</a:t>
            </a:r>
            <a:r>
              <a:rPr lang="en-GB" sz="1600" dirty="0">
                <a:latin typeface="Cambria" pitchFamily="18" charset="0"/>
              </a:rPr>
              <a:t>, s. 472-476 (</a:t>
            </a:r>
            <a:r>
              <a:rPr lang="en-GB" sz="1600" dirty="0" err="1">
                <a:latin typeface="Cambria" pitchFamily="18" charset="0"/>
              </a:rPr>
              <a:t>sekce</a:t>
            </a:r>
            <a:r>
              <a:rPr lang="en-GB" sz="1600" dirty="0">
                <a:latin typeface="Cambria" pitchFamily="18" charset="0"/>
              </a:rPr>
              <a:t> </a:t>
            </a:r>
            <a:r>
              <a:rPr lang="en-GB" sz="1600" dirty="0" err="1">
                <a:latin typeface="Cambria" pitchFamily="18" charset="0"/>
              </a:rPr>
              <a:t>Alterglobalizační</a:t>
            </a:r>
            <a:r>
              <a:rPr lang="en-GB" sz="1600" dirty="0">
                <a:latin typeface="Cambria" pitchFamily="18" charset="0"/>
              </a:rPr>
              <a:t> </a:t>
            </a:r>
            <a:r>
              <a:rPr lang="en-GB" sz="1600" dirty="0" err="1">
                <a:latin typeface="Cambria" pitchFamily="18" charset="0"/>
              </a:rPr>
              <a:t>hnutí</a:t>
            </a:r>
            <a:r>
              <a:rPr lang="en-GB" sz="1600" dirty="0">
                <a:latin typeface="Cambria" pitchFamily="18" charset="0"/>
              </a:rPr>
              <a:t>; k </a:t>
            </a:r>
            <a:r>
              <a:rPr lang="en-GB" sz="1600" dirty="0" err="1">
                <a:latin typeface="Cambria" pitchFamily="18" charset="0"/>
              </a:rPr>
              <a:t>dispozici</a:t>
            </a:r>
            <a:r>
              <a:rPr lang="en-GB" sz="1600" dirty="0">
                <a:latin typeface="Cambria" pitchFamily="18" charset="0"/>
              </a:rPr>
              <a:t> v </a:t>
            </a:r>
            <a:r>
              <a:rPr lang="en-GB" sz="1600" dirty="0" err="1">
                <a:latin typeface="Cambria" pitchFamily="18" charset="0"/>
              </a:rPr>
              <a:t>knihovně</a:t>
            </a:r>
            <a:r>
              <a:rPr lang="en-GB" sz="1600" dirty="0">
                <a:latin typeface="Cambria" pitchFamily="18" charset="0"/>
              </a:rPr>
              <a:t> FSS). (5 </a:t>
            </a:r>
            <a:r>
              <a:rPr lang="en-GB" sz="1600" dirty="0" err="1">
                <a:latin typeface="Cambria" pitchFamily="18" charset="0"/>
              </a:rPr>
              <a:t>stran</a:t>
            </a:r>
            <a:r>
              <a:rPr lang="en-GB" sz="1600" dirty="0">
                <a:latin typeface="Cambria" pitchFamily="18" charset="0"/>
              </a:rPr>
              <a:t>)</a:t>
            </a:r>
          </a:p>
          <a:p>
            <a:pPr marL="381000" indent="-381000" eaLnBrk="1" hangingPunct="1"/>
            <a:r>
              <a:rPr lang="en-GB" sz="1600" dirty="0" err="1" smtClean="0">
                <a:latin typeface="Cambria" pitchFamily="18" charset="0"/>
              </a:rPr>
              <a:t>Seohane</a:t>
            </a:r>
            <a:r>
              <a:rPr lang="en-GB" sz="1600" dirty="0">
                <a:latin typeface="Cambria" pitchFamily="18" charset="0"/>
              </a:rPr>
              <a:t>, José a Emilio </a:t>
            </a:r>
            <a:r>
              <a:rPr lang="en-GB" sz="1600" dirty="0" err="1">
                <a:latin typeface="Cambria" pitchFamily="18" charset="0"/>
              </a:rPr>
              <a:t>Taddei</a:t>
            </a:r>
            <a:r>
              <a:rPr lang="en-GB" sz="1600" dirty="0">
                <a:latin typeface="Cambria" pitchFamily="18" charset="0"/>
              </a:rPr>
              <a:t>. 2002. „From Seattle to Porto </a:t>
            </a:r>
            <a:r>
              <a:rPr lang="en-GB" sz="1600" dirty="0" err="1">
                <a:latin typeface="Cambria" pitchFamily="18" charset="0"/>
              </a:rPr>
              <a:t>Alegre</a:t>
            </a:r>
            <a:r>
              <a:rPr lang="en-GB" sz="1600" dirty="0">
                <a:latin typeface="Cambria" pitchFamily="18" charset="0"/>
              </a:rPr>
              <a:t>: The Anti-Neoliberal Globalization Movement.“ Current Sociology 50, s. 99-122.</a:t>
            </a:r>
          </a:p>
          <a:p>
            <a:pPr marL="381000" indent="-381000" eaLnBrk="1" hangingPunct="1"/>
            <a:r>
              <a:rPr lang="en-GB" sz="1600" dirty="0" err="1" smtClean="0">
                <a:latin typeface="Cambria" pitchFamily="18" charset="0"/>
              </a:rPr>
              <a:t>Aguiton</a:t>
            </a:r>
            <a:r>
              <a:rPr lang="en-GB" sz="1600" dirty="0">
                <a:latin typeface="Cambria" pitchFamily="18" charset="0"/>
              </a:rPr>
              <a:t>, Christophe. 2005. „Mapping the Movement.“ Development 48, s. 10–14. </a:t>
            </a:r>
          </a:p>
        </p:txBody>
      </p:sp>
    </p:spTree>
    <p:extLst>
      <p:ext uri="{BB962C8B-B14F-4D97-AF65-F5344CB8AC3E}">
        <p14:creationId xmlns:p14="http://schemas.microsoft.com/office/powerpoint/2010/main" val="308957763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Zásady vědeckého přístupu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marL="266700" lvl="2" eaLnBrk="1" hangingPunct="1">
              <a:lnSpc>
                <a:spcPct val="90000"/>
              </a:lnSpc>
              <a:buFont typeface="Symbol" pitchFamily="18" charset="2"/>
              <a:buChar char="·"/>
            </a:pPr>
            <a:r>
              <a:rPr lang="cs-CZ" sz="2800" dirty="0" smtClean="0">
                <a:latin typeface="Cambria" pitchFamily="18" charset="0"/>
              </a:rPr>
              <a:t>Politologie jako moderní sociální věda</a:t>
            </a:r>
          </a:p>
          <a:p>
            <a:pPr marL="266700" lvl="2" eaLnBrk="1" hangingPunct="1">
              <a:lnSpc>
                <a:spcPct val="90000"/>
              </a:lnSpc>
              <a:buFont typeface="Symbol" pitchFamily="18" charset="2"/>
              <a:buChar char="·"/>
            </a:pPr>
            <a:r>
              <a:rPr lang="cs-CZ" sz="2800" dirty="0" smtClean="0">
                <a:latin typeface="Cambria" pitchFamily="18" charset="0"/>
              </a:rPr>
              <a:t>Podmínka objektivity a hodnotové neutrality (</a:t>
            </a:r>
            <a:r>
              <a:rPr lang="cs-CZ" sz="2800" i="1" dirty="0" smtClean="0">
                <a:latin typeface="Cambria" pitchFamily="18" charset="0"/>
              </a:rPr>
              <a:t>viz</a:t>
            </a:r>
            <a:r>
              <a:rPr lang="cs-CZ" sz="2800" dirty="0" smtClean="0">
                <a:latin typeface="Cambria" pitchFamily="18" charset="0"/>
              </a:rPr>
              <a:t> tzv. pozitivistická tradice, nehodnotící princip v sociologii)</a:t>
            </a:r>
          </a:p>
          <a:p>
            <a:pPr marL="266700" lvl="2" eaLnBrk="1" hangingPunct="1">
              <a:lnSpc>
                <a:spcPct val="90000"/>
              </a:lnSpc>
              <a:buFont typeface="Symbol" pitchFamily="18" charset="2"/>
              <a:buChar char="·"/>
            </a:pPr>
            <a:r>
              <a:rPr lang="cs-CZ" sz="2800" dirty="0" smtClean="0">
                <a:latin typeface="Cambria" pitchFamily="18" charset="0"/>
              </a:rPr>
              <a:t>Poskytne co nejrozsáhlejší a systematické poznání a vysvětlení politických jevů a událostí</a:t>
            </a:r>
          </a:p>
          <a:p>
            <a:pPr marL="266700" lvl="2" eaLnBrk="1" hangingPunct="1">
              <a:lnSpc>
                <a:spcPct val="90000"/>
              </a:lnSpc>
              <a:buFont typeface="Symbol" pitchFamily="18" charset="2"/>
              <a:buChar char="·"/>
            </a:pPr>
            <a:r>
              <a:rPr lang="cs-CZ" sz="2800" dirty="0" smtClean="0">
                <a:latin typeface="Cambria" pitchFamily="18" charset="0"/>
              </a:rPr>
              <a:t>Důraz na odklon od normativnosti a spekulativnosti směrem k empiricko-analytický přístupům  </a:t>
            </a:r>
          </a:p>
          <a:p>
            <a:pPr eaLnBrk="1" hangingPunct="1"/>
            <a:endParaRPr lang="cs-CZ" sz="2800" dirty="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Pojem politiky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eaLnBrk="1" hangingPunct="1"/>
            <a:r>
              <a:rPr lang="cs-CZ" sz="2800" b="1" dirty="0" smtClean="0">
                <a:latin typeface="Cambria" pitchFamily="18" charset="0"/>
              </a:rPr>
              <a:t>Normativně-ontologický </a:t>
            </a:r>
            <a:r>
              <a:rPr lang="cs-CZ" sz="2800" dirty="0" smtClean="0">
                <a:latin typeface="Cambria" pitchFamily="18" charset="0"/>
              </a:rPr>
              <a:t>– politické jednání orientované na hodnoty a účely</a:t>
            </a:r>
          </a:p>
          <a:p>
            <a:pPr eaLnBrk="1" hangingPunct="1"/>
            <a:r>
              <a:rPr lang="cs-CZ" sz="2800" b="1" dirty="0" smtClean="0">
                <a:latin typeface="Cambria" pitchFamily="18" charset="0"/>
              </a:rPr>
              <a:t>Realistický </a:t>
            </a:r>
            <a:r>
              <a:rPr lang="cs-CZ" sz="2800" dirty="0" smtClean="0">
                <a:latin typeface="Cambria" pitchFamily="18" charset="0"/>
              </a:rPr>
              <a:t>– politické jednání je faktickým problémem identickým s fenoménem moci</a:t>
            </a:r>
          </a:p>
          <a:p>
            <a:pPr eaLnBrk="1" hangingPunct="1"/>
            <a:r>
              <a:rPr lang="cs-CZ" sz="2800" b="1" dirty="0" smtClean="0">
                <a:latin typeface="Cambria" pitchFamily="18" charset="0"/>
              </a:rPr>
              <a:t>Marxistický </a:t>
            </a:r>
            <a:r>
              <a:rPr lang="cs-CZ" sz="2800" dirty="0" smtClean="0">
                <a:latin typeface="Cambria" pitchFamily="18" charset="0"/>
              </a:rPr>
              <a:t>– politické jednání jako odvozené od </a:t>
            </a:r>
            <a:r>
              <a:rPr lang="cs-CZ" sz="2800" dirty="0" err="1" smtClean="0">
                <a:latin typeface="Cambria" pitchFamily="18" charset="0"/>
              </a:rPr>
              <a:t>socio</a:t>
            </a:r>
            <a:r>
              <a:rPr lang="cs-CZ" sz="2800" dirty="0" smtClean="0">
                <a:latin typeface="Cambria" pitchFamily="18" charset="0"/>
              </a:rPr>
              <a:t>-ekonomických vztahů</a:t>
            </a:r>
          </a:p>
          <a:p>
            <a:pPr eaLnBrk="1" hangingPunct="1"/>
            <a:r>
              <a:rPr lang="cs-CZ" sz="2800" b="1" dirty="0" smtClean="0">
                <a:latin typeface="Cambria" pitchFamily="18" charset="0"/>
              </a:rPr>
              <a:t>Sociálně-vědní </a:t>
            </a:r>
            <a:r>
              <a:rPr lang="cs-CZ" sz="2800" dirty="0" smtClean="0">
                <a:latin typeface="Cambria" pitchFamily="18" charset="0"/>
              </a:rPr>
              <a:t>– politické jednání jako pozorovatelný/měřitelný fenomén</a:t>
            </a:r>
          </a:p>
          <a:p>
            <a:pPr eaLnBrk="1" hangingPunct="1"/>
            <a:r>
              <a:rPr lang="cs-CZ" sz="2800" b="1" dirty="0" err="1" smtClean="0">
                <a:latin typeface="Cambria" pitchFamily="18" charset="0"/>
              </a:rPr>
              <a:t>Konfliktualistický</a:t>
            </a:r>
            <a:r>
              <a:rPr lang="cs-CZ" sz="2800" b="1" dirty="0" smtClean="0">
                <a:latin typeface="Cambria" pitchFamily="18" charset="0"/>
              </a:rPr>
              <a:t> </a:t>
            </a:r>
            <a:r>
              <a:rPr lang="cs-CZ" sz="2800" b="1" dirty="0">
                <a:latin typeface="Cambria" pitchFamily="18" charset="0"/>
              </a:rPr>
              <a:t>– </a:t>
            </a:r>
            <a:r>
              <a:rPr lang="cs-CZ" sz="2800" dirty="0">
                <a:latin typeface="Cambria" pitchFamily="18" charset="0"/>
              </a:rPr>
              <a:t>politické jednání lze odvodit z rozlišení </a:t>
            </a:r>
            <a:r>
              <a:rPr lang="cs-CZ" sz="2800" dirty="0" smtClean="0">
                <a:latin typeface="Cambria" pitchFamily="18" charset="0"/>
              </a:rPr>
              <a:t>přítel/nepřítel</a:t>
            </a:r>
            <a:endParaRPr lang="cs-CZ" sz="28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dirty="0" smtClean="0">
                <a:solidFill>
                  <a:srgbClr val="66FF33"/>
                </a:solidFill>
                <a:latin typeface="Cambria" pitchFamily="18" charset="0"/>
              </a:rPr>
              <a:t>Hlavní disciplíny politologie I.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800" b="1" dirty="0" smtClean="0">
                <a:solidFill>
                  <a:schemeClr val="bg2"/>
                </a:solidFill>
                <a:latin typeface="Cambria" pitchFamily="18" charset="0"/>
              </a:rPr>
              <a:t>Politická teorie, polit. filosofie </a:t>
            </a:r>
            <a:r>
              <a:rPr lang="cs-CZ" sz="2400" dirty="0" smtClean="0">
                <a:solidFill>
                  <a:schemeClr val="bg2"/>
                </a:solidFill>
                <a:latin typeface="Cambria" pitchFamily="18" charset="0"/>
              </a:rPr>
              <a:t>– dějiny polit. myšlení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800" b="1" dirty="0" smtClean="0">
                <a:solidFill>
                  <a:schemeClr val="bg2"/>
                </a:solidFill>
                <a:latin typeface="Cambria" pitchFamily="18" charset="0"/>
              </a:rPr>
              <a:t>Politické instituce a systémy </a:t>
            </a:r>
            <a:r>
              <a:rPr lang="cs-CZ" sz="2400" dirty="0" smtClean="0">
                <a:solidFill>
                  <a:schemeClr val="bg2"/>
                </a:solidFill>
                <a:latin typeface="Cambria" pitchFamily="18" charset="0"/>
              </a:rPr>
              <a:t>– studium ústav, forem vlády, veřejné správy, </a:t>
            </a:r>
            <a:r>
              <a:rPr lang="cs-CZ" sz="2400" dirty="0" err="1" smtClean="0">
                <a:solidFill>
                  <a:schemeClr val="bg2"/>
                </a:solidFill>
                <a:latin typeface="Cambria" pitchFamily="18" charset="0"/>
              </a:rPr>
              <a:t>ek</a:t>
            </a:r>
            <a:r>
              <a:rPr lang="cs-CZ" sz="2400" dirty="0" smtClean="0">
                <a:solidFill>
                  <a:schemeClr val="bg2"/>
                </a:solidFill>
                <a:latin typeface="Cambria" pitchFamily="18" charset="0"/>
              </a:rPr>
              <a:t>. a sociálních </a:t>
            </a:r>
            <a:r>
              <a:rPr lang="cs-CZ" sz="2400" dirty="0" err="1" smtClean="0">
                <a:solidFill>
                  <a:schemeClr val="bg2"/>
                </a:solidFill>
                <a:latin typeface="Cambria" pitchFamily="18" charset="0"/>
              </a:rPr>
              <a:t>fcí</a:t>
            </a:r>
            <a:r>
              <a:rPr lang="cs-CZ" sz="2400" dirty="0" smtClean="0">
                <a:solidFill>
                  <a:schemeClr val="bg2"/>
                </a:solidFill>
                <a:latin typeface="Cambria" pitchFamily="18" charset="0"/>
              </a:rPr>
              <a:t> vlády, komparace polit. institucí a systémů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800" b="1" dirty="0" smtClean="0">
                <a:solidFill>
                  <a:schemeClr val="bg2"/>
                </a:solidFill>
                <a:latin typeface="Cambria" pitchFamily="18" charset="0"/>
              </a:rPr>
              <a:t>Studium polit. stran, zájmových skupin a veřejného mínění </a:t>
            </a:r>
            <a:r>
              <a:rPr lang="cs-CZ" sz="2400" dirty="0" smtClean="0">
                <a:solidFill>
                  <a:schemeClr val="bg2"/>
                </a:solidFill>
                <a:latin typeface="Cambria" pitchFamily="18" charset="0"/>
              </a:rPr>
              <a:t>(označuje se někdy jako polit. sociologie)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>
                <a:solidFill>
                  <a:schemeClr val="bg2"/>
                </a:solidFill>
                <a:latin typeface="Cambria" pitchFamily="18" charset="0"/>
              </a:rPr>
              <a:t>Dnes již samostatný obor:</a:t>
            </a:r>
            <a:r>
              <a:rPr lang="cs-CZ" sz="2800" b="1" dirty="0" smtClean="0">
                <a:solidFill>
                  <a:schemeClr val="bg2"/>
                </a:solidFill>
                <a:latin typeface="Cambria" pitchFamily="18" charset="0"/>
              </a:rPr>
              <a:t> Mezinárodní vztahy </a:t>
            </a:r>
            <a:r>
              <a:rPr lang="cs-CZ" sz="2400" dirty="0" smtClean="0">
                <a:solidFill>
                  <a:schemeClr val="bg2"/>
                </a:solidFill>
                <a:latin typeface="Cambria" pitchFamily="18" charset="0"/>
              </a:rPr>
              <a:t>– studium mezinárodních organizací, mezinárodní politiky a mezinárodního práva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latin typeface="Cambria" pitchFamily="18" charset="0"/>
              </a:rPr>
              <a:t>Alternativní dělení politologických sub-disciplín (zejména USA):</a:t>
            </a:r>
          </a:p>
          <a:p>
            <a:r>
              <a:rPr lang="cs-CZ" b="1" dirty="0" smtClean="0">
                <a:latin typeface="Cambria" pitchFamily="18" charset="0"/>
              </a:rPr>
              <a:t>Srovnávací politika </a:t>
            </a:r>
            <a:r>
              <a:rPr lang="cs-CZ" dirty="0" smtClean="0">
                <a:latin typeface="Cambria" pitchFamily="18" charset="0"/>
              </a:rPr>
              <a:t>(vč. areálových studií)</a:t>
            </a:r>
          </a:p>
          <a:p>
            <a:r>
              <a:rPr lang="cs-CZ" b="1" dirty="0" smtClean="0">
                <a:latin typeface="Cambria" pitchFamily="18" charset="0"/>
              </a:rPr>
              <a:t>Mezinárodní vztahy</a:t>
            </a:r>
          </a:p>
          <a:p>
            <a:r>
              <a:rPr lang="cs-CZ" b="1" dirty="0" smtClean="0">
                <a:latin typeface="Cambria" pitchFamily="18" charset="0"/>
              </a:rPr>
              <a:t>Politická filosofie</a:t>
            </a:r>
          </a:p>
          <a:p>
            <a:r>
              <a:rPr lang="cs-CZ" b="1" dirty="0" smtClean="0">
                <a:latin typeface="Cambria" pitchFamily="18" charset="0"/>
              </a:rPr>
              <a:t>Veřejná správa</a:t>
            </a:r>
          </a:p>
          <a:p>
            <a:r>
              <a:rPr lang="cs-CZ" b="1" dirty="0" smtClean="0">
                <a:latin typeface="Cambria" pitchFamily="18" charset="0"/>
              </a:rPr>
              <a:t>Veřejné právo</a:t>
            </a:r>
            <a:endParaRPr lang="cs-CZ" b="1" dirty="0">
              <a:latin typeface="Cambria" pitchFamily="18" charset="0"/>
            </a:endParaRP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i="0" u="none" strike="noStrike" kern="0" cap="none" spc="0" normalizeH="0" baseline="0" noProof="0" dirty="0" smtClean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Hlavní disciplíny politologie II.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66CC"/>
    </a:dk2>
    <a:lt2>
      <a:srgbClr val="97F3FF"/>
    </a:lt2>
    <a:accent1>
      <a:srgbClr val="009999"/>
    </a:accent1>
    <a:accent2>
      <a:srgbClr val="FF9933"/>
    </a:accent2>
    <a:accent3>
      <a:srgbClr val="AAB8E2"/>
    </a:accent3>
    <a:accent4>
      <a:srgbClr val="DADADA"/>
    </a:accent4>
    <a:accent5>
      <a:srgbClr val="AACACA"/>
    </a:accent5>
    <a:accent6>
      <a:srgbClr val="E78A2D"/>
    </a:accent6>
    <a:hlink>
      <a:srgbClr val="330099"/>
    </a:hlink>
    <a:folHlink>
      <a:srgbClr val="CBCBC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1444</TotalTime>
  <Words>3102</Words>
  <Application>Microsoft Office PowerPoint</Application>
  <PresentationFormat>Předvádění na obrazovce (4:3)</PresentationFormat>
  <Paragraphs>464</Paragraphs>
  <Slides>56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56</vt:i4>
      </vt:variant>
    </vt:vector>
  </HeadingPairs>
  <TitlesOfParts>
    <vt:vector size="57" baseType="lpstr">
      <vt:lpstr>Výchozí návrh</vt:lpstr>
      <vt:lpstr>Přednáška č. 1: Úvod do problematiky - co je politologie, předmět, přístupy, současný stav disciplíny</vt:lpstr>
      <vt:lpstr>Prezentace aplikace PowerPoint</vt:lpstr>
      <vt:lpstr>Vznik a rozvoj politologie</vt:lpstr>
      <vt:lpstr>Politologie a ostatní spol. vědy</vt:lpstr>
      <vt:lpstr>Teoretické přístupy v politické vědě</vt:lpstr>
      <vt:lpstr>Zásady vědeckého přístupu</vt:lpstr>
      <vt:lpstr>Pojem politiky</vt:lpstr>
      <vt:lpstr>Hlavní disciplíny politologie I.</vt:lpstr>
      <vt:lpstr>Prezentace aplikace PowerPoint</vt:lpstr>
      <vt:lpstr>Politologie v mezinárodním kontextu</vt:lpstr>
      <vt:lpstr>Česká politologie</vt:lpstr>
      <vt:lpstr>Doporučená literatura</vt:lpstr>
      <vt:lpstr>Přednáška č. 2: Politická filosofie a teorie</vt:lpstr>
      <vt:lpstr>Prezentace aplikace PowerPoint</vt:lpstr>
      <vt:lpstr>Tradice politické filosofie</vt:lpstr>
      <vt:lpstr>Klasická politická filosofie</vt:lpstr>
      <vt:lpstr>Klasická politická filosofie</vt:lpstr>
      <vt:lpstr>Moderní politická filosofie</vt:lpstr>
      <vt:lpstr>Moderní politická filosofie</vt:lpstr>
      <vt:lpstr>Současné debaty: moderní liberalismus vs. libertarianismus </vt:lpstr>
      <vt:lpstr>Současné debaty: komunitarismus vs. liberalismus</vt:lpstr>
      <vt:lpstr>Současné debaty: komunitarismus vs. liberalismus</vt:lpstr>
      <vt:lpstr>Současné debaty: republikanismus vs. liberalismus</vt:lpstr>
      <vt:lpstr>Současné debaty: oživení marxismu</vt:lpstr>
      <vt:lpstr>Doporučená literatura</vt:lpstr>
      <vt:lpstr>Přednáška č. 3: Kolektivní političtí aktéři - politické strany, zájmové skupiny a sociální hnutí</vt:lpstr>
      <vt:lpstr>Prezentace aplikace PowerPoint</vt:lpstr>
      <vt:lpstr>Politické strany: definice</vt:lpstr>
      <vt:lpstr>Politické strany: definice</vt:lpstr>
      <vt:lpstr>Vývojové typy stran</vt:lpstr>
      <vt:lpstr>Vývojové typy stran</vt:lpstr>
      <vt:lpstr>Schéma základního společenského štěpení</vt:lpstr>
      <vt:lpstr>Historicko-konfliktní přístup k vysvětlení původu stran</vt:lpstr>
      <vt:lpstr>4 základní štěpné linie (cleavages)</vt:lpstr>
      <vt:lpstr>Funkce stran</vt:lpstr>
      <vt:lpstr>Zájmové skupiny</vt:lpstr>
      <vt:lpstr>Profesní komory v ČR</vt:lpstr>
      <vt:lpstr>Sociální hnutí</vt:lpstr>
      <vt:lpstr>Stará a nová sociální hnutí</vt:lpstr>
      <vt:lpstr>Srovnání – nutné podmínky</vt:lpstr>
      <vt:lpstr>Doporučená literatura</vt:lpstr>
      <vt:lpstr>Přednáška č. 4: Globalizace a globální politika</vt:lpstr>
      <vt:lpstr>Prezentace aplikace PowerPoint</vt:lpstr>
      <vt:lpstr>Prezentace aplikace PowerPoint</vt:lpstr>
      <vt:lpstr>Prezentace aplikace PowerPoint</vt:lpstr>
      <vt:lpstr>Síť mezinárodního obchodu (2010)</vt:lpstr>
      <vt:lpstr>Prezentace aplikace PowerPoint</vt:lpstr>
      <vt:lpstr>Prezentace aplikace PowerPoint</vt:lpstr>
      <vt:lpstr>Prezentace aplikace PowerPoint</vt:lpstr>
      <vt:lpstr>Proměna „polity“: globální instituce</vt:lpstr>
      <vt:lpstr>Proměna „polity“: globální instituce</vt:lpstr>
      <vt:lpstr>Proměna „polity“: globální instituce</vt:lpstr>
      <vt:lpstr>Proměna „polity“: globální instituce</vt:lpstr>
      <vt:lpstr>Proměna „polity“: globální instituce</vt:lpstr>
      <vt:lpstr>Kritika globalizace</vt:lpstr>
      <vt:lpstr>Doporučená literatura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Politologie - pojem, předmět, funkce; politika - pojem, přístupy, klíčové pojmy</dc:title>
  <dc:creator>pd</dc:creator>
  <cp:lastModifiedBy>JN</cp:lastModifiedBy>
  <cp:revision>144</cp:revision>
  <cp:lastPrinted>2009-09-26T13:45:28Z</cp:lastPrinted>
  <dcterms:created xsi:type="dcterms:W3CDTF">2007-09-27T12:14:42Z</dcterms:created>
  <dcterms:modified xsi:type="dcterms:W3CDTF">2013-09-21T20:41:58Z</dcterms:modified>
</cp:coreProperties>
</file>