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300" r:id="rId3"/>
    <p:sldId id="267" r:id="rId4"/>
    <p:sldId id="268" r:id="rId5"/>
    <p:sldId id="305" r:id="rId6"/>
    <p:sldId id="309" r:id="rId7"/>
    <p:sldId id="308" r:id="rId8"/>
    <p:sldId id="301" r:id="rId9"/>
    <p:sldId id="312" r:id="rId10"/>
    <p:sldId id="310" r:id="rId11"/>
    <p:sldId id="307" r:id="rId12"/>
    <p:sldId id="306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3" r:id="rId22"/>
    <p:sldId id="324" r:id="rId23"/>
    <p:sldId id="326" r:id="rId24"/>
    <p:sldId id="329" r:id="rId25"/>
    <p:sldId id="330" r:id="rId26"/>
    <p:sldId id="331" r:id="rId27"/>
    <p:sldId id="332" r:id="rId28"/>
    <p:sldId id="333" r:id="rId29"/>
    <p:sldId id="334" r:id="rId30"/>
    <p:sldId id="336" r:id="rId31"/>
    <p:sldId id="337" r:id="rId32"/>
    <p:sldId id="338" r:id="rId33"/>
    <p:sldId id="339" r:id="rId34"/>
    <p:sldId id="340" r:id="rId35"/>
    <p:sldId id="341" r:id="rId36"/>
    <p:sldId id="343" r:id="rId37"/>
    <p:sldId id="344" r:id="rId38"/>
    <p:sldId id="345" r:id="rId39"/>
    <p:sldId id="346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5" r:id="rId56"/>
    <p:sldId id="367" r:id="rId57"/>
  </p:sldIdLst>
  <p:sldSz cx="9144000" cy="6858000" type="screen4x3"/>
  <p:notesSz cx="6781800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66" autoAdjust="0"/>
  </p:normalViewPr>
  <p:slideViewPr>
    <p:cSldViewPr>
      <p:cViewPr>
        <p:scale>
          <a:sx n="75" d="100"/>
          <a:sy n="75" d="100"/>
        </p:scale>
        <p:origin x="-115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21.9.2013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sanet.org/" TargetMode="External"/><Relationship Id="rId2" Type="http://schemas.openxmlformats.org/officeDocument/2006/relationships/hyperlink" Target="http://www.ecprnet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psa.cz/" TargetMode="External"/><Relationship Id="rId4" Type="http://schemas.openxmlformats.org/officeDocument/2006/relationships/hyperlink" Target="http://www.ipsa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v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vboWjvB4i0&amp;feature=watch_response_re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tzastupci.cz/" TargetMode="External"/><Relationship Id="rId3" Type="http://schemas.openxmlformats.org/officeDocument/2006/relationships/hyperlink" Target="http://www.cka.cz/" TargetMode="External"/><Relationship Id="rId7" Type="http://schemas.openxmlformats.org/officeDocument/2006/relationships/hyperlink" Target="http://www.kdpcr.cz/" TargetMode="External"/><Relationship Id="rId12" Type="http://schemas.openxmlformats.org/officeDocument/2006/relationships/hyperlink" Target="http://www.dent.cz/" TargetMode="External"/><Relationship Id="rId2" Type="http://schemas.openxmlformats.org/officeDocument/2006/relationships/hyperlink" Target="http://www.c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cr.cz/" TargetMode="External"/><Relationship Id="rId11" Type="http://schemas.openxmlformats.org/officeDocument/2006/relationships/hyperlink" Target="http://www.lkcr.cz/" TargetMode="External"/><Relationship Id="rId5" Type="http://schemas.openxmlformats.org/officeDocument/2006/relationships/hyperlink" Target="http://www.exekutorskakomora.cz/" TargetMode="External"/><Relationship Id="rId10" Type="http://schemas.openxmlformats.org/officeDocument/2006/relationships/hyperlink" Target="http://www.lekarnici.cz/" TargetMode="External"/><Relationship Id="rId4" Type="http://schemas.openxmlformats.org/officeDocument/2006/relationships/hyperlink" Target="http://www.ckait.cz/" TargetMode="External"/><Relationship Id="rId9" Type="http://schemas.openxmlformats.org/officeDocument/2006/relationships/hyperlink" Target="http://www.nkcr.cz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1:</a:t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Úvod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do problematiky - co je politologie, předmět, </a:t>
            </a: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přístupy, současný stav disciplíny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22.09. 2013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Politologie v mezinárodním kontextu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The European Consortium for Political Research</a:t>
            </a:r>
            <a:r>
              <a:rPr lang="cs-CZ" dirty="0" smtClean="0">
                <a:latin typeface="Cambria" pitchFamily="18" charset="0"/>
              </a:rPr>
              <a:t> (ECPR) - </a:t>
            </a:r>
            <a:r>
              <a:rPr lang="cs-CZ" dirty="0" smtClean="0">
                <a:latin typeface="Cambria" pitchFamily="18" charset="0"/>
                <a:hlinkClick r:id="rId2"/>
              </a:rPr>
              <a:t>www.</a:t>
            </a:r>
            <a:r>
              <a:rPr lang="cs-CZ" dirty="0" err="1" smtClean="0">
                <a:latin typeface="Cambria" pitchFamily="18" charset="0"/>
                <a:hlinkClick r:id="rId2"/>
              </a:rPr>
              <a:t>ecprnet.eu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 American Political Science Association</a:t>
            </a:r>
            <a:r>
              <a:rPr lang="cs-CZ" dirty="0" smtClean="0">
                <a:latin typeface="Cambria" pitchFamily="18" charset="0"/>
              </a:rPr>
              <a:t> (APSA) - </a:t>
            </a:r>
            <a:r>
              <a:rPr lang="cs-CZ" dirty="0" smtClean="0">
                <a:latin typeface="Cambria" pitchFamily="18" charset="0"/>
                <a:hlinkClick r:id="rId3"/>
              </a:rPr>
              <a:t>www.</a:t>
            </a:r>
            <a:r>
              <a:rPr lang="cs-CZ" dirty="0" err="1" smtClean="0">
                <a:latin typeface="Cambria" pitchFamily="18" charset="0"/>
                <a:hlinkClick r:id="rId3"/>
              </a:rPr>
              <a:t>apsanet.org</a:t>
            </a:r>
            <a:r>
              <a:rPr lang="cs-CZ" dirty="0" smtClean="0">
                <a:latin typeface="Cambria" pitchFamily="18" charset="0"/>
                <a:hlinkClick r:id="rId3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International Political Science Association (IPSA)</a:t>
            </a:r>
            <a:r>
              <a:rPr lang="cs-CZ" dirty="0" smtClean="0">
                <a:latin typeface="Cambria" pitchFamily="18" charset="0"/>
              </a:rPr>
              <a:t> - </a:t>
            </a:r>
            <a:r>
              <a:rPr lang="cs-CZ" dirty="0" smtClean="0">
                <a:latin typeface="Cambria" pitchFamily="18" charset="0"/>
                <a:hlinkClick r:id="rId4"/>
              </a:rPr>
              <a:t>www.</a:t>
            </a:r>
            <a:r>
              <a:rPr lang="cs-CZ" dirty="0" err="1" smtClean="0">
                <a:latin typeface="Cambria" pitchFamily="18" charset="0"/>
                <a:hlinkClick r:id="rId4"/>
              </a:rPr>
              <a:t>ipsa.org</a:t>
            </a:r>
            <a:r>
              <a:rPr lang="cs-CZ" dirty="0" smtClean="0">
                <a:latin typeface="Cambria" pitchFamily="18" charset="0"/>
                <a:hlinkClick r:id="rId4"/>
              </a:rPr>
              <a:t>/</a:t>
            </a:r>
            <a:endParaRPr lang="cs-CZ" dirty="0" smtClean="0">
              <a:latin typeface="Cambria" pitchFamily="18" charset="0"/>
            </a:endParaRPr>
          </a:p>
          <a:p>
            <a:r>
              <a:rPr lang="fr-FR" dirty="0" smtClean="0">
                <a:latin typeface="Cambria" pitchFamily="18" charset="0"/>
              </a:rPr>
              <a:t>Central European Political Science Association (CEPSA)</a:t>
            </a:r>
            <a:r>
              <a:rPr lang="cs-CZ" dirty="0" smtClean="0">
                <a:latin typeface="Cambria" pitchFamily="18" charset="0"/>
              </a:rPr>
              <a:t> – </a:t>
            </a:r>
            <a:r>
              <a:rPr lang="cs-CZ" dirty="0" smtClean="0">
                <a:latin typeface="Cambria" pitchFamily="18" charset="0"/>
                <a:hlinkClick r:id="rId5"/>
              </a:rPr>
              <a:t>www.</a:t>
            </a:r>
            <a:r>
              <a:rPr lang="cs-CZ" dirty="0" err="1" smtClean="0">
                <a:latin typeface="Cambria" pitchFamily="18" charset="0"/>
                <a:hlinkClick r:id="rId5"/>
              </a:rPr>
              <a:t>cepsa.cz</a:t>
            </a:r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Česká politologie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Pracoviště: FF UK, FSV UK, FSS MU, FF UP, FF UHK, …</a:t>
            </a:r>
          </a:p>
          <a:p>
            <a:r>
              <a:rPr lang="cs-CZ" dirty="0" smtClean="0">
                <a:latin typeface="Cambria" pitchFamily="18" charset="0"/>
              </a:rPr>
              <a:t>Asociace: Česká společnost pro politické vědy (</a:t>
            </a:r>
            <a:r>
              <a:rPr lang="cs-CZ" dirty="0" smtClean="0">
                <a:latin typeface="Cambria" pitchFamily="18" charset="0"/>
                <a:hlinkClick r:id="rId2"/>
              </a:rPr>
              <a:t>http://www.</a:t>
            </a:r>
            <a:r>
              <a:rPr lang="cs-CZ" dirty="0" err="1" smtClean="0">
                <a:latin typeface="Cambria" pitchFamily="18" charset="0"/>
                <a:hlinkClick r:id="rId2"/>
              </a:rPr>
              <a:t>cspv.cz</a:t>
            </a:r>
            <a:r>
              <a:rPr lang="cs-CZ" dirty="0" smtClean="0">
                <a:latin typeface="Cambria" pitchFamily="18" charset="0"/>
                <a:hlinkClick r:id="rId2"/>
              </a:rPr>
              <a:t>/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r>
              <a:rPr lang="cs-CZ" dirty="0" smtClean="0">
                <a:latin typeface="Cambria" pitchFamily="18" charset="0"/>
              </a:rPr>
              <a:t>Časopisy: Politologická revue, Mezinárodní vztahy, Mezinárodní politika, Politologický časopis, Středoevropské politické studie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728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ambria" pitchFamily="18" charset="0"/>
              </a:rPr>
              <a:t>Schmitt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Carl</a:t>
            </a:r>
            <a:r>
              <a:rPr lang="cs-CZ" dirty="0" smtClean="0">
                <a:latin typeface="Cambria" pitchFamily="18" charset="0"/>
              </a:rPr>
              <a:t>. 2007. </a:t>
            </a:r>
            <a:r>
              <a:rPr lang="cs-CZ" i="1" dirty="0" smtClean="0">
                <a:latin typeface="Cambria" pitchFamily="18" charset="0"/>
              </a:rPr>
              <a:t>Pojem </a:t>
            </a:r>
            <a:r>
              <a:rPr lang="cs-CZ" i="1" dirty="0" err="1" smtClean="0">
                <a:latin typeface="Cambria" pitchFamily="18" charset="0"/>
              </a:rPr>
              <a:t>politična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Oikoymenh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r>
              <a:rPr lang="cs-CZ" dirty="0" err="1" smtClean="0">
                <a:latin typeface="Cambria" pitchFamily="18" charset="0"/>
              </a:rPr>
              <a:t>Berg</a:t>
            </a:r>
            <a:r>
              <a:rPr lang="cs-CZ" dirty="0" smtClean="0">
                <a:latin typeface="Cambria" pitchFamily="18" charset="0"/>
              </a:rPr>
              <a:t>-</a:t>
            </a:r>
            <a:r>
              <a:rPr lang="cs-CZ" dirty="0" err="1" smtClean="0">
                <a:latin typeface="Cambria" pitchFamily="18" charset="0"/>
              </a:rPr>
              <a:t>Schlosser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Dirk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err="1" smtClean="0">
                <a:latin typeface="Cambria" pitchFamily="18" charset="0"/>
              </a:rPr>
              <a:t>Stammen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Theo</a:t>
            </a:r>
            <a:r>
              <a:rPr lang="cs-CZ" dirty="0" smtClean="0">
                <a:latin typeface="Cambria" pitchFamily="18" charset="0"/>
              </a:rPr>
              <a:t>. 2000. </a:t>
            </a:r>
            <a:r>
              <a:rPr lang="cs-CZ" i="1" dirty="0" smtClean="0">
                <a:latin typeface="Cambria" pitchFamily="18" charset="0"/>
              </a:rPr>
              <a:t>Úvod do politické vědy</a:t>
            </a:r>
            <a:r>
              <a:rPr lang="cs-CZ" dirty="0" smtClean="0">
                <a:latin typeface="Cambria" pitchFamily="18" charset="0"/>
              </a:rPr>
              <a:t>. Praha: ISE.</a:t>
            </a:r>
          </a:p>
          <a:p>
            <a:r>
              <a:rPr lang="cs-CZ" dirty="0" err="1" smtClean="0">
                <a:latin typeface="Cambria" pitchFamily="18" charset="0"/>
              </a:rPr>
              <a:t>Heywood</a:t>
            </a:r>
            <a:r>
              <a:rPr lang="cs-CZ" dirty="0" smtClean="0">
                <a:latin typeface="Cambria" pitchFamily="18" charset="0"/>
              </a:rPr>
              <a:t>, </a:t>
            </a:r>
            <a:r>
              <a:rPr lang="cs-CZ" dirty="0" err="1" smtClean="0">
                <a:latin typeface="Cambria" pitchFamily="18" charset="0"/>
              </a:rPr>
              <a:t>Andrew</a:t>
            </a:r>
            <a:r>
              <a:rPr lang="cs-CZ" dirty="0" smtClean="0">
                <a:latin typeface="Cambria" pitchFamily="18" charset="0"/>
              </a:rPr>
              <a:t>. 2004. </a:t>
            </a:r>
            <a:r>
              <a:rPr lang="cs-CZ" i="1" dirty="0" smtClean="0">
                <a:latin typeface="Cambria" pitchFamily="18" charset="0"/>
              </a:rPr>
              <a:t>Politologie</a:t>
            </a:r>
            <a:r>
              <a:rPr lang="cs-CZ" dirty="0" smtClean="0">
                <a:latin typeface="Cambria" pitchFamily="18" charset="0"/>
              </a:rPr>
              <a:t>. Praha: </a:t>
            </a:r>
            <a:r>
              <a:rPr lang="cs-CZ" dirty="0" err="1" smtClean="0">
                <a:latin typeface="Cambria" pitchFamily="18" charset="0"/>
              </a:rPr>
              <a:t>Eurolex</a:t>
            </a:r>
            <a:r>
              <a:rPr lang="cs-CZ" dirty="0" smtClean="0">
                <a:latin typeface="Cambria" pitchFamily="18" charset="0"/>
              </a:rPr>
              <a:t> Bohemia.</a:t>
            </a:r>
          </a:p>
          <a:p>
            <a:r>
              <a:rPr lang="cs-CZ" dirty="0" smtClean="0">
                <a:latin typeface="Cambria" pitchFamily="18" charset="0"/>
              </a:rPr>
              <a:t>Weber, Max. 1997. </a:t>
            </a:r>
            <a:r>
              <a:rPr lang="cs-CZ" i="1" dirty="0" smtClean="0">
                <a:latin typeface="Cambria" pitchFamily="18" charset="0"/>
              </a:rPr>
              <a:t>Autorita, etika a společnost</a:t>
            </a:r>
            <a:r>
              <a:rPr lang="cs-CZ" dirty="0" smtClean="0">
                <a:latin typeface="Cambria" pitchFamily="18" charset="0"/>
              </a:rPr>
              <a:t>. Praha: Mladá fronta.</a:t>
            </a: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2: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Politická filosofie a teorie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22.09. 2013</a:t>
            </a:r>
          </a:p>
        </p:txBody>
      </p:sp>
    </p:spTree>
    <p:extLst>
      <p:ext uri="{BB962C8B-B14F-4D97-AF65-F5344CB8AC3E}">
        <p14:creationId xmlns:p14="http://schemas.microsoft.com/office/powerpoint/2010/main" val="1861055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Úvod do politické filosofie</a:t>
            </a:r>
          </a:p>
          <a:p>
            <a:r>
              <a:rPr lang="cs-CZ" sz="2800" dirty="0" smtClean="0">
                <a:latin typeface="Cambria" pitchFamily="18" charset="0"/>
              </a:rPr>
              <a:t>Klasická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Moderní politická filosofie</a:t>
            </a:r>
          </a:p>
          <a:p>
            <a:r>
              <a:rPr lang="cs-CZ" sz="2800" dirty="0" smtClean="0">
                <a:latin typeface="Cambria" pitchFamily="18" charset="0"/>
              </a:rPr>
              <a:t>Současné otázky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98957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Tradice politické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klasické politické filosofie– odhalit objektivní pravdu o podstatě lidského života  celku společnosti, zabývá se otázkami dobrého života a spočívá na metafyzickém základě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Cílem moderní politické filosofie – promýšlet zvládání společenských konfliktů, spočívá na zpochybnění metafyzických základů etiky a politiky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9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Plat</a:t>
            </a:r>
            <a:r>
              <a:rPr lang="cs-CZ" sz="2300" b="1" dirty="0" smtClean="0">
                <a:latin typeface="Cambria" pitchFamily="18" charset="0"/>
              </a:rPr>
              <a:t>ó</a:t>
            </a:r>
            <a:r>
              <a:rPr lang="pt-BR" sz="2300" b="1" dirty="0" smtClean="0">
                <a:latin typeface="Cambria" pitchFamily="18" charset="0"/>
              </a:rPr>
              <a:t>n </a:t>
            </a:r>
            <a:r>
              <a:rPr lang="pt-BR" sz="2300" b="1" dirty="0">
                <a:latin typeface="Cambria" pitchFamily="18" charset="0"/>
              </a:rPr>
              <a:t>(427–347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žák Sokrata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Hledání ideálního politického zřízení – vláda filosofů – obec jako realizace ideálu dobra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Hierarchie ve společnosti je spravedlivá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Hlavní třídy: vládci, bojovníci, pracovníci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Důležité ctnosti obce: moudrost, statečnost, rozumnost, spravedlnost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04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Klasická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Aristotel</a:t>
            </a:r>
            <a:r>
              <a:rPr lang="cs-CZ" sz="2300" b="1" dirty="0" smtClean="0">
                <a:latin typeface="Cambria" pitchFamily="18" charset="0"/>
              </a:rPr>
              <a:t>é</a:t>
            </a:r>
            <a:r>
              <a:rPr lang="pt-BR" sz="2300" b="1" dirty="0" smtClean="0">
                <a:latin typeface="Cambria" pitchFamily="18" charset="0"/>
              </a:rPr>
              <a:t>s </a:t>
            </a:r>
            <a:r>
              <a:rPr lang="pt-BR" sz="2300" b="1" dirty="0">
                <a:latin typeface="Cambria" pitchFamily="18" charset="0"/>
              </a:rPr>
              <a:t>(384–322 </a:t>
            </a:r>
            <a:r>
              <a:rPr lang="pt-BR" sz="2300" b="1" dirty="0" smtClean="0">
                <a:latin typeface="Cambria" pitchFamily="18" charset="0"/>
              </a:rPr>
              <a:t>p</a:t>
            </a:r>
            <a:r>
              <a:rPr lang="cs-CZ" sz="2300" b="1" dirty="0" smtClean="0">
                <a:latin typeface="Cambria" pitchFamily="18" charset="0"/>
              </a:rPr>
              <a:t>ř</a:t>
            </a:r>
            <a:r>
              <a:rPr lang="pt-BR" sz="2300" b="1" dirty="0" smtClean="0">
                <a:latin typeface="Cambria" pitchFamily="18" charset="0"/>
              </a:rPr>
              <a:t>. </a:t>
            </a:r>
            <a:r>
              <a:rPr lang="pt-BR" sz="2300" b="1" dirty="0">
                <a:latin typeface="Cambria" pitchFamily="18" charset="0"/>
              </a:rPr>
              <a:t>n. l</a:t>
            </a:r>
            <a:r>
              <a:rPr lang="pt-BR" sz="2300" b="1" dirty="0" smtClean="0">
                <a:latin typeface="Cambria" pitchFamily="18" charset="0"/>
              </a:rPr>
              <a:t>.)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</a:t>
            </a:r>
            <a:r>
              <a:rPr lang="cs-CZ" sz="2300" dirty="0" err="1" smtClean="0">
                <a:latin typeface="Cambria" pitchFamily="18" charset="0"/>
              </a:rPr>
              <a:t>zoon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 smtClean="0">
                <a:latin typeface="Cambria" pitchFamily="18" charset="0"/>
              </a:rPr>
              <a:t>politikon</a:t>
            </a:r>
            <a:r>
              <a:rPr lang="cs-CZ" sz="2300" dirty="0" smtClean="0">
                <a:latin typeface="Cambria" pitchFamily="18" charset="0"/>
              </a:rPr>
              <a:t>“ – „polis“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Obec jako péče o dokonalý život – existuje kvůli němu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Typologie zřízení – hledání příčin úpadku států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 </a:t>
            </a:r>
            <a:r>
              <a:rPr lang="cs-CZ" sz="2300" dirty="0" smtClean="0">
                <a:latin typeface="Cambria" pitchFamily="18" charset="0"/>
              </a:rPr>
              <a:t>6 variant – 2 x 3 (dobré/špatné)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Království/</a:t>
            </a:r>
            <a:r>
              <a:rPr lang="cs-CZ" sz="2300" dirty="0" err="1" smtClean="0">
                <a:latin typeface="Cambria" pitchFamily="18" charset="0"/>
              </a:rPr>
              <a:t>tyranis</a:t>
            </a:r>
            <a:r>
              <a:rPr lang="cs-CZ" sz="2300" dirty="0" smtClean="0">
                <a:latin typeface="Cambria" pitchFamily="18" charset="0"/>
              </a:rPr>
              <a:t> – Aristokracie/oligarchie – </a:t>
            </a:r>
            <a:r>
              <a:rPr lang="cs-CZ" sz="2300" dirty="0" err="1" smtClean="0">
                <a:latin typeface="Cambria" pitchFamily="18" charset="0"/>
              </a:rPr>
              <a:t>Politeia</a:t>
            </a:r>
            <a:r>
              <a:rPr lang="cs-CZ" sz="2300" dirty="0" smtClean="0">
                <a:latin typeface="Cambria" pitchFamily="18" charset="0"/>
              </a:rPr>
              <a:t>/demokracie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Konflikt ve státu jako střet bohatých a chudých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Nejlepší ústava – kombinace oligarchie a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Tři ekonomické třídy – sociální podmínky stabilní obce – střední třída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38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t-BR" sz="2300" b="1" dirty="0" smtClean="0">
                <a:latin typeface="Cambria" pitchFamily="18" charset="0"/>
              </a:rPr>
              <a:t>T</a:t>
            </a:r>
            <a:r>
              <a:rPr lang="cs-CZ" sz="2300" b="1" dirty="0" err="1" smtClean="0">
                <a:latin typeface="Cambria" pitchFamily="18" charset="0"/>
              </a:rPr>
              <a:t>homas</a:t>
            </a:r>
            <a:r>
              <a:rPr lang="pt-BR" sz="2300" b="1" dirty="0" smtClean="0">
                <a:latin typeface="Cambria" pitchFamily="18" charset="0"/>
              </a:rPr>
              <a:t> Hobbes </a:t>
            </a:r>
            <a:r>
              <a:rPr lang="pt-BR" sz="2300" b="1" dirty="0">
                <a:latin typeface="Cambria" pitchFamily="18" charset="0"/>
              </a:rPr>
              <a:t>(1588–1679</a:t>
            </a:r>
            <a:r>
              <a:rPr lang="pt-BR" sz="2300" b="1" dirty="0" smtClean="0">
                <a:latin typeface="Cambria" pitchFamily="18" charset="0"/>
              </a:rPr>
              <a:t>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Zdůvodnění politické autority – zajištění bezpečí občanů a stability společnosti, ne usilování o dokonalost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Lidská přirozenost, přirozený stav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Teorie společenské smlouvy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John Locke </a:t>
            </a:r>
            <a:r>
              <a:rPr lang="cs-CZ" sz="2300" b="1" dirty="0">
                <a:latin typeface="Cambria" pitchFamily="18" charset="0"/>
              </a:rPr>
              <a:t>(1632–1704)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Přirozená práva jednotlivců – život, svoboda, majetek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Legitimita vlády – dodržování těchto práv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Vláda práva – omezená vláda založená na konsenzu ovládaných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8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politická filosofie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b="1" dirty="0" smtClean="0">
                <a:latin typeface="Cambria" pitchFamily="18" charset="0"/>
              </a:rPr>
              <a:t>Jean-Jacques Rousseau </a:t>
            </a:r>
            <a:r>
              <a:rPr lang="pt-BR" sz="2300" b="1" dirty="0" smtClean="0">
                <a:latin typeface="Cambria" pitchFamily="18" charset="0"/>
              </a:rPr>
              <a:t>(1588–1679)</a:t>
            </a:r>
            <a:endParaRPr lang="cs-CZ" sz="2300" b="1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Zdroj teorie radikální demokracie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Liberální svoboda vs. republikánská účast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Přímá demokracie vs. reprezentativní vládnutí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Deliberace vs. vláda většiny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754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Neujasněná </a:t>
            </a:r>
            <a:r>
              <a:rPr lang="cs-CZ" sz="2800" b="1" dirty="0">
                <a:latin typeface="Cambria" pitchFamily="18" charset="0"/>
              </a:rPr>
              <a:t>terminologie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(nejen) v </a:t>
            </a:r>
            <a:r>
              <a:rPr lang="cs-CZ" sz="2800" dirty="0">
                <a:latin typeface="Cambria" pitchFamily="18" charset="0"/>
              </a:rPr>
              <a:t>češtině: </a:t>
            </a:r>
          </a:p>
          <a:p>
            <a:pPr marL="0" indent="0">
              <a:buNone/>
            </a:pPr>
            <a:r>
              <a:rPr lang="cs-CZ" sz="2800" i="1" dirty="0" smtClean="0">
                <a:latin typeface="Cambria" pitchFamily="18" charset="0"/>
              </a:rPr>
              <a:t>věda </a:t>
            </a:r>
            <a:r>
              <a:rPr lang="cs-CZ" sz="2800" i="1" dirty="0">
                <a:latin typeface="Cambria" pitchFamily="18" charset="0"/>
              </a:rPr>
              <a:t>o </a:t>
            </a:r>
            <a:r>
              <a:rPr lang="cs-CZ" sz="2800" i="1" dirty="0" smtClean="0">
                <a:latin typeface="Cambria" pitchFamily="18" charset="0"/>
              </a:rPr>
              <a:t>politice - politologie </a:t>
            </a:r>
            <a:r>
              <a:rPr lang="cs-CZ" sz="2800" i="1" dirty="0">
                <a:latin typeface="Cambria" pitchFamily="18" charset="0"/>
              </a:rPr>
              <a:t>– politická věda </a:t>
            </a:r>
            <a:r>
              <a:rPr lang="cs-CZ" sz="2800" i="1" dirty="0" smtClean="0">
                <a:latin typeface="Cambria" pitchFamily="18" charset="0"/>
              </a:rPr>
              <a:t>- politické vědy</a:t>
            </a:r>
            <a:endParaRPr lang="cs-CZ" sz="2800" i="1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latin typeface="Cambria" pitchFamily="18" charset="0"/>
              </a:rPr>
              <a:t>Politologie - „</a:t>
            </a:r>
            <a:r>
              <a:rPr lang="cs-CZ" sz="2800" b="1" dirty="0">
                <a:latin typeface="Cambria" pitchFamily="18" charset="0"/>
              </a:rPr>
              <a:t>polis“</a:t>
            </a:r>
            <a:r>
              <a:rPr lang="cs-CZ" sz="2800" dirty="0">
                <a:latin typeface="Cambria" pitchFamily="18" charset="0"/>
              </a:rPr>
              <a:t> </a:t>
            </a:r>
            <a:r>
              <a:rPr lang="cs-CZ" sz="2800" dirty="0" smtClean="0">
                <a:latin typeface="Cambria" pitchFamily="18" charset="0"/>
              </a:rPr>
              <a:t>(obec či řecký </a:t>
            </a:r>
            <a:r>
              <a:rPr lang="cs-CZ" sz="2800" dirty="0">
                <a:latin typeface="Cambria" pitchFamily="18" charset="0"/>
              </a:rPr>
              <a:t>městský </a:t>
            </a:r>
            <a:r>
              <a:rPr lang="cs-CZ" sz="2800" dirty="0" smtClean="0">
                <a:latin typeface="Cambria" pitchFamily="18" charset="0"/>
              </a:rPr>
              <a:t>stát)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(rozum, slovo) ALE správně: „</a:t>
            </a:r>
            <a:r>
              <a:rPr lang="cs-CZ" sz="2800" b="1" dirty="0" err="1" smtClean="0">
                <a:latin typeface="Cambria" pitchFamily="18" charset="0"/>
              </a:rPr>
              <a:t>politikos</a:t>
            </a:r>
            <a:r>
              <a:rPr lang="cs-CZ" sz="2800" dirty="0" smtClean="0">
                <a:latin typeface="Cambria" pitchFamily="18" charset="0"/>
              </a:rPr>
              <a:t>“ (občanský, ústavní, veřejný) + „</a:t>
            </a:r>
            <a:r>
              <a:rPr lang="cs-CZ" sz="2800" b="1" dirty="0" smtClean="0">
                <a:latin typeface="Cambria" pitchFamily="18" charset="0"/>
              </a:rPr>
              <a:t>logos</a:t>
            </a:r>
            <a:r>
              <a:rPr lang="cs-CZ" sz="2800" dirty="0" smtClean="0">
                <a:latin typeface="Cambria" pitchFamily="18" charset="0"/>
              </a:rPr>
              <a:t>“ NEBO „</a:t>
            </a:r>
            <a:r>
              <a:rPr lang="cs-CZ" sz="2800" b="1" dirty="0" smtClean="0">
                <a:latin typeface="Cambria" pitchFamily="18" charset="0"/>
              </a:rPr>
              <a:t>epistémé</a:t>
            </a:r>
            <a:r>
              <a:rPr lang="cs-CZ" sz="2800" dirty="0" smtClean="0">
                <a:latin typeface="Cambria" pitchFamily="18" charset="0"/>
              </a:rPr>
              <a:t> </a:t>
            </a:r>
            <a:r>
              <a:rPr lang="cs-CZ" sz="2800" b="1" dirty="0" err="1" smtClean="0">
                <a:latin typeface="Cambria" pitchFamily="18" charset="0"/>
              </a:rPr>
              <a:t>politiké</a:t>
            </a:r>
            <a:r>
              <a:rPr lang="cs-CZ" sz="2800" dirty="0" smtClean="0">
                <a:latin typeface="Cambria" pitchFamily="18" charset="0"/>
              </a:rPr>
              <a:t>“ (znalost či věda o veřejných věcech – </a:t>
            </a:r>
            <a:r>
              <a:rPr lang="cs-CZ" sz="2800" dirty="0" err="1">
                <a:latin typeface="Cambria" pitchFamily="18" charset="0"/>
              </a:rPr>
              <a:t>A</a:t>
            </a:r>
            <a:r>
              <a:rPr lang="cs-CZ" sz="2800" dirty="0" err="1" smtClean="0">
                <a:latin typeface="Cambria" pitchFamily="18" charset="0"/>
              </a:rPr>
              <a:t>ristotelés</a:t>
            </a:r>
            <a:r>
              <a:rPr lang="cs-CZ" sz="2800" dirty="0" smtClean="0">
                <a:latin typeface="Cambria" pitchFamily="18" charset="0"/>
              </a:rPr>
              <a:t>)</a:t>
            </a:r>
            <a:endParaRPr lang="cs-CZ" sz="2800" u="sng" dirty="0">
              <a:latin typeface="Cambria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latin typeface="Cambria" pitchFamily="18" charset="0"/>
              </a:rPr>
              <a:t>Zahraničí: </a:t>
            </a:r>
            <a:r>
              <a:rPr lang="cs-CZ" sz="2800" i="1" dirty="0" err="1">
                <a:latin typeface="Cambria" pitchFamily="18" charset="0"/>
              </a:rPr>
              <a:t>political</a:t>
            </a:r>
            <a:r>
              <a:rPr lang="cs-CZ" sz="2800" i="1" dirty="0">
                <a:latin typeface="Cambria" pitchFamily="18" charset="0"/>
              </a:rPr>
              <a:t> science, la science </a:t>
            </a:r>
            <a:r>
              <a:rPr lang="cs-CZ" sz="2800" i="1" dirty="0" err="1">
                <a:latin typeface="Cambria" pitchFamily="18" charset="0"/>
              </a:rPr>
              <a:t>politique</a:t>
            </a:r>
            <a:r>
              <a:rPr lang="cs-CZ" sz="2800" i="1" dirty="0">
                <a:latin typeface="Cambria" pitchFamily="18" charset="0"/>
              </a:rPr>
              <a:t>, </a:t>
            </a:r>
            <a:r>
              <a:rPr lang="cs-CZ" sz="2800" i="1" dirty="0" err="1" smtClean="0">
                <a:latin typeface="Cambria" pitchFamily="18" charset="0"/>
              </a:rPr>
              <a:t>Politikwissenschaft</a:t>
            </a:r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Terminologie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: </a:t>
            </a: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moderní </a:t>
            </a: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liberalismus vs. libertarianismus </a:t>
            </a:r>
            <a:endParaRPr lang="cs-CZ" sz="36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Moderní liberalismus vs. libertarianismus (F. A. Hayek, J. </a:t>
            </a:r>
            <a:r>
              <a:rPr lang="cs-CZ" sz="2300" dirty="0" err="1" smtClean="0">
                <a:latin typeface="Cambria" pitchFamily="18" charset="0"/>
              </a:rPr>
              <a:t>Rawls</a:t>
            </a:r>
            <a:r>
              <a:rPr lang="cs-CZ" sz="2300" dirty="0" smtClean="0">
                <a:latin typeface="Cambria" pitchFamily="18" charset="0"/>
              </a:rPr>
              <a:t>, R. </a:t>
            </a: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>
                <a:latin typeface="Cambria" pitchFamily="18" charset="0"/>
              </a:rPr>
              <a:t>Rawls</a:t>
            </a:r>
            <a:r>
              <a:rPr lang="cs-CZ" sz="2300" dirty="0">
                <a:latin typeface="Cambria" pitchFamily="18" charset="0"/>
              </a:rPr>
              <a:t>: 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>
                <a:latin typeface="Cambria" pitchFamily="18" charset="0"/>
              </a:rPr>
              <a:t>a) Každá osoba má rovné právo na plně adekvátní rozvrh rovných základních </a:t>
            </a:r>
            <a:r>
              <a:rPr lang="cs-CZ" sz="2300" dirty="0" smtClean="0">
                <a:latin typeface="Cambria" pitchFamily="18" charset="0"/>
              </a:rPr>
              <a:t>práv a </a:t>
            </a:r>
            <a:r>
              <a:rPr lang="cs-CZ" sz="2300" dirty="0">
                <a:latin typeface="Cambria" pitchFamily="18" charset="0"/>
              </a:rPr>
              <a:t>svobod, který je slučitelný s obdobným rozvrhem svobod pro všechny.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(b) Společenské a ekonomické nerovnosti musejí splňovat dvě podmínky. Za </a:t>
            </a:r>
            <a:r>
              <a:rPr lang="cs-CZ" sz="2300" dirty="0" smtClean="0">
                <a:latin typeface="Cambria" pitchFamily="18" charset="0"/>
              </a:rPr>
              <a:t>prvé, musejí </a:t>
            </a:r>
            <a:r>
              <a:rPr lang="cs-CZ" sz="2300" dirty="0">
                <a:latin typeface="Cambria" pitchFamily="18" charset="0"/>
              </a:rPr>
              <a:t>být spojeny s úřady a pozicemi přístupnými všem za podmínek férové </a:t>
            </a:r>
            <a:r>
              <a:rPr lang="cs-CZ" sz="2300" dirty="0" smtClean="0">
                <a:latin typeface="Cambria" pitchFamily="18" charset="0"/>
              </a:rPr>
              <a:t>rovné příležitosti</a:t>
            </a:r>
            <a:r>
              <a:rPr lang="cs-CZ" sz="2300" dirty="0">
                <a:latin typeface="Cambria" pitchFamily="18" charset="0"/>
              </a:rPr>
              <a:t>; a za druhé, musejí sloužit k co největšímu prospěchu </a:t>
            </a:r>
            <a:r>
              <a:rPr lang="cs-CZ" sz="2300" dirty="0" smtClean="0">
                <a:latin typeface="Cambria" pitchFamily="18" charset="0"/>
              </a:rPr>
              <a:t>nejméně zvýhodněným </a:t>
            </a:r>
            <a:r>
              <a:rPr lang="cs-CZ" sz="2300" dirty="0">
                <a:latin typeface="Cambria" pitchFamily="18" charset="0"/>
              </a:rPr>
              <a:t>členům společnosti</a:t>
            </a:r>
            <a:r>
              <a:rPr lang="cs-CZ" sz="2300" dirty="0" smtClean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300" dirty="0" err="1" smtClean="0">
                <a:latin typeface="Cambria" pitchFamily="18" charset="0"/>
              </a:rPr>
              <a:t>Nozick</a:t>
            </a:r>
            <a:r>
              <a:rPr lang="cs-CZ" sz="2300" dirty="0" smtClean="0">
                <a:latin typeface="Cambria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„stát jako noční hlídač“</a:t>
            </a:r>
          </a:p>
        </p:txBody>
      </p:sp>
    </p:spTree>
    <p:extLst>
      <p:ext uri="{BB962C8B-B14F-4D97-AF65-F5344CB8AC3E}">
        <p14:creationId xmlns:p14="http://schemas.microsoft.com/office/powerpoint/2010/main" val="185138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</a:t>
            </a:r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Cambria" pitchFamily="18" charset="0"/>
              </a:rPr>
              <a:t>Reakce na teorii spravedlnosti J. </a:t>
            </a:r>
            <a:r>
              <a:rPr lang="cs-CZ" sz="2800" dirty="0" err="1" smtClean="0">
                <a:latin typeface="Cambria" pitchFamily="18" charset="0"/>
              </a:rPr>
              <a:t>Rawlse</a:t>
            </a:r>
            <a:r>
              <a:rPr lang="cs-CZ" sz="2800" dirty="0" smtClean="0">
                <a:latin typeface="Cambria" pitchFamily="18" charset="0"/>
              </a:rPr>
              <a:t> : kritika předpokladů teorie spravedlnosti – lidé jako atomizovaná individua:</a:t>
            </a:r>
          </a:p>
          <a:p>
            <a:r>
              <a:rPr lang="cs-CZ" sz="2800" dirty="0" smtClean="0">
                <a:latin typeface="Cambria" pitchFamily="18" charset="0"/>
              </a:rPr>
              <a:t>Hodnoty a normy se vytváří v rámci debat ve veřejném prostoru</a:t>
            </a:r>
          </a:p>
          <a:p>
            <a:r>
              <a:rPr lang="cs-CZ" sz="2800" dirty="0" smtClean="0">
                <a:latin typeface="Cambria" pitchFamily="18" charset="0"/>
              </a:rPr>
              <a:t>Závislost jedince na komunitě/společenství</a:t>
            </a:r>
          </a:p>
          <a:p>
            <a:r>
              <a:rPr lang="cs-CZ" sz="2800" dirty="0" smtClean="0">
                <a:latin typeface="Cambria" pitchFamily="18" charset="0"/>
              </a:rPr>
              <a:t>Koncepty pozitivních práv (vs. přirozená práva) a sociálního kapitálu</a:t>
            </a:r>
          </a:p>
          <a:p>
            <a:r>
              <a:rPr lang="cs-CZ" sz="2800" dirty="0" smtClean="0">
                <a:latin typeface="Cambria" pitchFamily="18" charset="0"/>
              </a:rPr>
              <a:t>Úzké sepětí s republikanismem</a:t>
            </a:r>
          </a:p>
          <a:p>
            <a:r>
              <a:rPr lang="cs-CZ" sz="2800" dirty="0" smtClean="0">
                <a:latin typeface="Cambria" pitchFamily="18" charset="0"/>
              </a:rPr>
              <a:t>Ch. </a:t>
            </a:r>
            <a:r>
              <a:rPr lang="cs-CZ" sz="2800" dirty="0" err="1" smtClean="0">
                <a:latin typeface="Cambria" pitchFamily="18" charset="0"/>
              </a:rPr>
              <a:t>Taylor</a:t>
            </a:r>
            <a:r>
              <a:rPr lang="cs-CZ" sz="2800" dirty="0" smtClean="0">
                <a:latin typeface="Cambria" pitchFamily="18" charset="0"/>
              </a:rPr>
              <a:t>, M. </a:t>
            </a:r>
            <a:r>
              <a:rPr lang="cs-CZ" sz="2800" dirty="0" err="1" smtClean="0">
                <a:latin typeface="Cambria" pitchFamily="18" charset="0"/>
              </a:rPr>
              <a:t>Walzer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4518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k</a:t>
            </a:r>
            <a:r>
              <a:rPr lang="cs-CZ" dirty="0">
                <a:solidFill>
                  <a:srgbClr val="66FF33"/>
                </a:solidFill>
                <a:latin typeface="Cambria" pitchFamily="18" charset="0"/>
              </a:rPr>
              <a:t>omunitarismus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Cambria" pitchFamily="18" charset="0"/>
              </a:rPr>
              <a:t>Deontologická</a:t>
            </a:r>
            <a:r>
              <a:rPr lang="cs-CZ" dirty="0" smtClean="0">
                <a:latin typeface="Cambria" pitchFamily="18" charset="0"/>
              </a:rPr>
              <a:t> (</a:t>
            </a:r>
            <a:r>
              <a:rPr lang="cs-CZ" dirty="0" err="1" smtClean="0">
                <a:latin typeface="Cambria" pitchFamily="18" charset="0"/>
              </a:rPr>
              <a:t>proceduralistická</a:t>
            </a:r>
            <a:r>
              <a:rPr lang="cs-CZ" dirty="0" smtClean="0">
                <a:latin typeface="Cambria" pitchFamily="18" charset="0"/>
              </a:rPr>
              <a:t>) etika vs. etika </a:t>
            </a:r>
            <a:r>
              <a:rPr lang="cs-CZ" b="1" dirty="0" smtClean="0">
                <a:latin typeface="Cambria" pitchFamily="18" charset="0"/>
              </a:rPr>
              <a:t>společného dobra </a:t>
            </a:r>
            <a:r>
              <a:rPr lang="cs-CZ" dirty="0" smtClean="0">
                <a:latin typeface="Cambria" pitchFamily="18" charset="0"/>
              </a:rPr>
              <a:t>(ctnosti)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Je důležitější právo nebo dobro?</a:t>
            </a:r>
          </a:p>
          <a:p>
            <a:r>
              <a:rPr lang="cs-CZ" dirty="0" smtClean="0">
                <a:latin typeface="Cambria" pitchFamily="18" charset="0"/>
              </a:rPr>
              <a:t>Formují etické účely jáství nebo jáství rozhoduje o účelech?</a:t>
            </a:r>
          </a:p>
          <a:p>
            <a:r>
              <a:rPr lang="cs-CZ" dirty="0" smtClean="0">
                <a:latin typeface="Cambria" pitchFamily="18" charset="0"/>
              </a:rPr>
              <a:t>Co je prvotní – jedinec nebo společnost?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Perspektiva ontologická (atomisté vs. holisté) vs. perspektiva obhajoby (individuální práva a svoboda vs. společný život a dobro kolektivu)</a:t>
            </a:r>
            <a:r>
              <a:rPr lang="cs-CZ" dirty="0">
                <a:latin typeface="Cambria" pitchFamily="18" charset="0"/>
              </a:rPr>
              <a:t> </a:t>
            </a: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Souvislost </a:t>
            </a:r>
            <a:r>
              <a:rPr lang="cs-CZ" dirty="0">
                <a:latin typeface="Cambria" pitchFamily="18" charset="0"/>
              </a:rPr>
              <a:t>s ekonomií: distributivní </a:t>
            </a:r>
            <a:r>
              <a:rPr lang="cs-CZ" dirty="0" smtClean="0">
                <a:latin typeface="Cambria" pitchFamily="18" charset="0"/>
              </a:rPr>
              <a:t>spravedlnost atd.</a:t>
            </a:r>
            <a:endParaRPr lang="cs-CZ" dirty="0">
              <a:latin typeface="Cambria" pitchFamily="18" charset="0"/>
            </a:endParaRPr>
          </a:p>
          <a:p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752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</a:t>
            </a:r>
            <a:r>
              <a:rPr lang="cs-CZ" sz="2800" dirty="0">
                <a:solidFill>
                  <a:srgbClr val="66FF33"/>
                </a:solidFill>
                <a:latin typeface="Cambria" pitchFamily="18" charset="0"/>
              </a:rPr>
              <a:t>republikanismus vs. 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mbria" pitchFamily="18" charset="0"/>
              </a:rPr>
              <a:t>J. </a:t>
            </a:r>
            <a:r>
              <a:rPr lang="cs-CZ" sz="2400" dirty="0" err="1" smtClean="0">
                <a:latin typeface="Cambria" pitchFamily="18" charset="0"/>
              </a:rPr>
              <a:t>Schumpeter</a:t>
            </a: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Alternativy mocenského uspořádání – T. </a:t>
            </a:r>
            <a:r>
              <a:rPr lang="cs-CZ" sz="2400" dirty="0" err="1" smtClean="0">
                <a:latin typeface="Cambria" pitchFamily="18" charset="0"/>
              </a:rPr>
              <a:t>Hobbes</a:t>
            </a:r>
            <a:r>
              <a:rPr lang="cs-CZ" sz="2400" dirty="0" smtClean="0">
                <a:latin typeface="Cambria" pitchFamily="18" charset="0"/>
              </a:rPr>
              <a:t>: boj všech proti všem vs. </a:t>
            </a:r>
            <a:r>
              <a:rPr lang="cs-CZ" sz="2400" dirty="0" err="1" smtClean="0">
                <a:latin typeface="Cambria" pitchFamily="18" charset="0"/>
              </a:rPr>
              <a:t>Leviathan</a:t>
            </a:r>
            <a:r>
              <a:rPr lang="cs-CZ" sz="2400" dirty="0" smtClean="0">
                <a:latin typeface="Cambria" pitchFamily="18" charset="0"/>
              </a:rPr>
              <a:t> X strukturovaná demokratická soutěž o moc založená na pobídkách</a:t>
            </a:r>
          </a:p>
          <a:p>
            <a:r>
              <a:rPr lang="cs-CZ" sz="2400" dirty="0" smtClean="0">
                <a:latin typeface="Cambria" pitchFamily="18" charset="0"/>
              </a:rPr>
              <a:t>Poddání se moci vs. její omezení vs. soutěž o ni</a:t>
            </a:r>
          </a:p>
          <a:p>
            <a:r>
              <a:rPr lang="cs-CZ" sz="2400" dirty="0" smtClean="0">
                <a:latin typeface="Cambria" pitchFamily="18" charset="0"/>
              </a:rPr>
              <a:t>Praktická definice: střídání politických stran u moci</a:t>
            </a:r>
          </a:p>
          <a:p>
            <a:r>
              <a:rPr lang="cs-CZ" sz="2400" dirty="0" smtClean="0">
                <a:latin typeface="Cambria" pitchFamily="18" charset="0"/>
              </a:rPr>
              <a:t>Minimalistické pojetí – instituce</a:t>
            </a:r>
          </a:p>
          <a:p>
            <a:r>
              <a:rPr lang="cs-CZ" sz="2400" dirty="0" smtClean="0">
                <a:latin typeface="Cambria" pitchFamily="18" charset="0"/>
              </a:rPr>
              <a:t>Problém </a:t>
            </a:r>
            <a:r>
              <a:rPr lang="cs-CZ" sz="2400" dirty="0" err="1" smtClean="0">
                <a:latin typeface="Cambria" pitchFamily="18" charset="0"/>
              </a:rPr>
              <a:t>reprezentativity</a:t>
            </a:r>
            <a:r>
              <a:rPr lang="cs-CZ" sz="2400" dirty="0" smtClean="0">
                <a:latin typeface="Cambria" pitchFamily="18" charset="0"/>
              </a:rPr>
              <a:t> voličů (vs. </a:t>
            </a:r>
            <a:r>
              <a:rPr lang="cs-CZ" sz="2400" dirty="0" err="1" smtClean="0">
                <a:latin typeface="Cambria" pitchFamily="18" charset="0"/>
              </a:rPr>
              <a:t>konsocianismus</a:t>
            </a:r>
            <a:r>
              <a:rPr lang="cs-CZ" sz="2400" dirty="0" smtClean="0">
                <a:latin typeface="Cambria" pitchFamily="18" charset="0"/>
              </a:rPr>
              <a:t> a problém menšin)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5578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Současné debaty: oživení marxismu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(</a:t>
            </a:r>
            <a:r>
              <a:rPr lang="cs-CZ" sz="2300" dirty="0" err="1" smtClean="0">
                <a:latin typeface="Cambria" pitchFamily="18" charset="0"/>
              </a:rPr>
              <a:t>neo</a:t>
            </a:r>
            <a:r>
              <a:rPr lang="cs-CZ" sz="2300" dirty="0" smtClean="0">
                <a:latin typeface="Cambria" pitchFamily="18" charset="0"/>
              </a:rPr>
              <a:t>-, post-)marxismus vs. liberalismus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Slavoj </a:t>
            </a:r>
            <a:r>
              <a:rPr lang="cs-CZ" sz="2300" dirty="0" err="1" smtClean="0">
                <a:latin typeface="Cambria" pitchFamily="18" charset="0"/>
              </a:rPr>
              <a:t>Žižek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Jacques </a:t>
            </a:r>
            <a:r>
              <a:rPr lang="cs-CZ" sz="2300" dirty="0" err="1" smtClean="0">
                <a:latin typeface="Cambria" pitchFamily="18" charset="0"/>
              </a:rPr>
              <a:t>Rancière</a:t>
            </a:r>
            <a:r>
              <a:rPr lang="cs-CZ" sz="2300" dirty="0" smtClean="0">
                <a:latin typeface="Cambria" pitchFamily="18" charset="0"/>
              </a:rPr>
              <a:t>, </a:t>
            </a:r>
            <a:r>
              <a:rPr lang="cs-CZ" sz="2300" dirty="0">
                <a:latin typeface="Cambria" pitchFamily="18" charset="0"/>
              </a:rPr>
              <a:t>A</a:t>
            </a:r>
            <a:r>
              <a:rPr lang="cs-CZ" sz="2300" dirty="0" smtClean="0">
                <a:latin typeface="Cambria" pitchFamily="18" charset="0"/>
              </a:rPr>
              <a:t>lain </a:t>
            </a:r>
            <a:r>
              <a:rPr lang="cs-CZ" sz="2300" dirty="0" err="1" smtClean="0">
                <a:latin typeface="Cambria" pitchFamily="18" charset="0"/>
              </a:rPr>
              <a:t>Badiou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dirty="0" err="1" smtClean="0">
                <a:latin typeface="Cambria" pitchFamily="18" charset="0"/>
              </a:rPr>
              <a:t>Étienne</a:t>
            </a:r>
            <a:r>
              <a:rPr lang="cs-CZ" sz="2300" dirty="0" smtClean="0">
                <a:latin typeface="Cambria" pitchFamily="18" charset="0"/>
              </a:rPr>
              <a:t> </a:t>
            </a:r>
            <a:r>
              <a:rPr lang="cs-CZ" sz="2300" dirty="0" err="1">
                <a:latin typeface="Cambria" pitchFamily="18" charset="0"/>
              </a:rPr>
              <a:t>Balibar</a:t>
            </a:r>
            <a:r>
              <a:rPr lang="cs-CZ" sz="2300" dirty="0">
                <a:latin typeface="Cambria" pitchFamily="18" charset="0"/>
              </a:rPr>
              <a:t>, Jacques </a:t>
            </a:r>
            <a:r>
              <a:rPr lang="cs-CZ" sz="2300" dirty="0" err="1">
                <a:latin typeface="Cambria" pitchFamily="18" charset="0"/>
              </a:rPr>
              <a:t>Ranciére</a:t>
            </a:r>
            <a:r>
              <a:rPr lang="cs-CZ" sz="2300" dirty="0">
                <a:latin typeface="Cambria" pitchFamily="18" charset="0"/>
              </a:rPr>
              <a:t>, Paul </a:t>
            </a:r>
            <a:r>
              <a:rPr lang="cs-CZ" sz="2300" dirty="0" err="1">
                <a:latin typeface="Cambria" pitchFamily="18" charset="0"/>
              </a:rPr>
              <a:t>Virilio</a:t>
            </a:r>
            <a:r>
              <a:rPr lang="cs-CZ" sz="2300" dirty="0">
                <a:latin typeface="Cambria" pitchFamily="18" charset="0"/>
              </a:rPr>
              <a:t>, Giorgio </a:t>
            </a:r>
            <a:r>
              <a:rPr lang="cs-CZ" sz="2300" dirty="0" err="1" smtClean="0">
                <a:latin typeface="Cambria" pitchFamily="18" charset="0"/>
              </a:rPr>
              <a:t>Agamben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  <a:hlinkClick r:id="rId2"/>
              </a:rPr>
              <a:t>http://</a:t>
            </a:r>
            <a:r>
              <a:rPr lang="cs-CZ" sz="2300" dirty="0" smtClean="0">
                <a:latin typeface="Cambria" pitchFamily="18" charset="0"/>
                <a:hlinkClick r:id="rId2"/>
              </a:rPr>
              <a:t>www.youtube.com/watch?v=pvboWjvB4i0&amp;feature=watch_response_rev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42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ADORNO, Theodor W. HORKHEIMER, Max. 2002. </a:t>
            </a:r>
            <a:r>
              <a:rPr lang="en-GB" sz="1600" i="1" dirty="0">
                <a:latin typeface="Cambria" pitchFamily="18" charset="0"/>
              </a:rPr>
              <a:t>Dialectic of Enlightenment</a:t>
            </a:r>
            <a:r>
              <a:rPr lang="en-GB" sz="1600" dirty="0">
                <a:latin typeface="Cambria" pitchFamily="18" charset="0"/>
              </a:rPr>
              <a:t>. New York: Continuum.</a:t>
            </a:r>
          </a:p>
          <a:p>
            <a:pPr marL="381000" indent="-381000" eaLnBrk="1" hangingPunct="1"/>
            <a:r>
              <a:rPr lang="cs-CZ" sz="1600" dirty="0">
                <a:latin typeface="Cambria" pitchFamily="18" charset="0"/>
              </a:rPr>
              <a:t>CABADA, </a:t>
            </a:r>
            <a:r>
              <a:rPr lang="cs-CZ" sz="1600" dirty="0" smtClean="0">
                <a:latin typeface="Cambria" pitchFamily="18" charset="0"/>
              </a:rPr>
              <a:t>Ladislav. KUBÁT</a:t>
            </a:r>
            <a:r>
              <a:rPr lang="cs-CZ" sz="1600" dirty="0">
                <a:latin typeface="Cambria" pitchFamily="18" charset="0"/>
              </a:rPr>
              <a:t>, </a:t>
            </a:r>
            <a:r>
              <a:rPr lang="cs-CZ" sz="1600" dirty="0" smtClean="0">
                <a:latin typeface="Cambria" pitchFamily="18" charset="0"/>
              </a:rPr>
              <a:t>Michal. 2004. </a:t>
            </a:r>
            <a:r>
              <a:rPr lang="cs-CZ" sz="1600" dirty="0">
                <a:latin typeface="Cambria" pitchFamily="18" charset="0"/>
              </a:rPr>
              <a:t>Ú</a:t>
            </a:r>
            <a:r>
              <a:rPr lang="cs-CZ" sz="1600" dirty="0" smtClean="0">
                <a:latin typeface="Cambria" pitchFamily="18" charset="0"/>
              </a:rPr>
              <a:t>vod </a:t>
            </a:r>
            <a:r>
              <a:rPr lang="cs-CZ" sz="1600" dirty="0">
                <a:latin typeface="Cambria" pitchFamily="18" charset="0"/>
              </a:rPr>
              <a:t>do studia </a:t>
            </a:r>
            <a:r>
              <a:rPr lang="cs-CZ" sz="1600" dirty="0" smtClean="0">
                <a:latin typeface="Cambria" pitchFamily="18" charset="0"/>
              </a:rPr>
              <a:t>politické vědy</a:t>
            </a:r>
            <a:r>
              <a:rPr lang="cs-CZ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cs-CZ" sz="1600" dirty="0" err="1" smtClean="0">
                <a:latin typeface="Cambria" pitchFamily="18" charset="0"/>
              </a:rPr>
              <a:t>Eurolex</a:t>
            </a:r>
            <a:r>
              <a:rPr lang="cs-CZ" sz="1600" dirty="0" smtClean="0">
                <a:latin typeface="Cambria" pitchFamily="18" charset="0"/>
              </a:rPr>
              <a:t> Bohemia.</a:t>
            </a:r>
            <a:endParaRPr lang="cs-CZ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COHEN</a:t>
            </a:r>
            <a:r>
              <a:rPr lang="en-GB" sz="1600" dirty="0">
                <a:latin typeface="Cambria" pitchFamily="18" charset="0"/>
              </a:rPr>
              <a:t>, Jean L. ARATO, Andrew. 1995. </a:t>
            </a:r>
            <a:r>
              <a:rPr lang="en-GB" sz="1600" i="1" dirty="0">
                <a:latin typeface="Cambria" pitchFamily="18" charset="0"/>
              </a:rPr>
              <a:t>Civil Society and Political Theory</a:t>
            </a:r>
            <a:r>
              <a:rPr lang="en-GB" sz="1600" dirty="0">
                <a:latin typeface="Cambria" pitchFamily="18" charset="0"/>
              </a:rPr>
              <a:t>. Cambridge: MIT Press.</a:t>
            </a:r>
          </a:p>
          <a:p>
            <a:pPr marL="381000" indent="-381000" eaLnBrk="1" hangingPunct="1"/>
            <a:r>
              <a:rPr lang="en-US" sz="1600" dirty="0" smtClean="0">
                <a:latin typeface="Cambria" pitchFamily="18" charset="0"/>
              </a:rPr>
              <a:t>KYMLICKA</a:t>
            </a:r>
            <a:r>
              <a:rPr lang="en-US" sz="1600" dirty="0">
                <a:latin typeface="Cambria" pitchFamily="18" charset="0"/>
              </a:rPr>
              <a:t>, </a:t>
            </a:r>
            <a:r>
              <a:rPr lang="en-US" sz="1600" dirty="0" smtClean="0">
                <a:latin typeface="Cambria" pitchFamily="18" charset="0"/>
              </a:rPr>
              <a:t>W</a:t>
            </a:r>
            <a:r>
              <a:rPr lang="cs-CZ" sz="1600" dirty="0" err="1" smtClean="0">
                <a:latin typeface="Cambria" pitchFamily="18" charset="0"/>
              </a:rPr>
              <a:t>illiam</a:t>
            </a:r>
            <a:r>
              <a:rPr lang="en-US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2002.</a:t>
            </a:r>
            <a:r>
              <a:rPr lang="en-US" sz="1600" dirty="0" smtClean="0">
                <a:latin typeface="Cambria" pitchFamily="18" charset="0"/>
              </a:rPr>
              <a:t> </a:t>
            </a:r>
            <a:r>
              <a:rPr lang="en-US" sz="1600" i="1" dirty="0">
                <a:latin typeface="Cambria" pitchFamily="18" charset="0"/>
              </a:rPr>
              <a:t>Contemporary Political Philosophy. An Introduction. 2nd</a:t>
            </a:r>
          </a:p>
          <a:p>
            <a:pPr marL="381000" indent="-381000" eaLnBrk="1" hangingPunct="1"/>
            <a:r>
              <a:rPr lang="en-US" sz="1600" i="1" dirty="0">
                <a:latin typeface="Cambria" pitchFamily="18" charset="0"/>
              </a:rPr>
              <a:t>edition</a:t>
            </a:r>
            <a:r>
              <a:rPr lang="en-US" sz="1600" dirty="0">
                <a:latin typeface="Cambria" pitchFamily="18" charset="0"/>
              </a:rPr>
              <a:t>. New </a:t>
            </a:r>
            <a:r>
              <a:rPr lang="en-US" sz="1600" dirty="0" smtClean="0">
                <a:latin typeface="Cambria" pitchFamily="18" charset="0"/>
              </a:rPr>
              <a:t>York</a:t>
            </a:r>
            <a:r>
              <a:rPr lang="cs-CZ" sz="1600" dirty="0" smtClean="0">
                <a:latin typeface="Cambria" pitchFamily="18" charset="0"/>
              </a:rPr>
              <a:t>:</a:t>
            </a:r>
            <a:r>
              <a:rPr lang="en-US" sz="1600" dirty="0" smtClean="0">
                <a:latin typeface="Cambria" pitchFamily="18" charset="0"/>
              </a:rPr>
              <a:t> Oxford </a:t>
            </a:r>
            <a:r>
              <a:rPr lang="en-US" sz="1600" dirty="0">
                <a:latin typeface="Cambria" pitchFamily="18" charset="0"/>
              </a:rPr>
              <a:t>University </a:t>
            </a:r>
            <a:r>
              <a:rPr lang="en-US" sz="1600" dirty="0" smtClean="0">
                <a:latin typeface="Cambria" pitchFamily="18" charset="0"/>
              </a:rPr>
              <a:t>Press</a:t>
            </a:r>
            <a:r>
              <a:rPr lang="cs-CZ" sz="1600" dirty="0" smtClean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MALPAS</a:t>
            </a:r>
            <a:r>
              <a:rPr lang="en-GB" sz="1600" dirty="0">
                <a:latin typeface="Cambria" pitchFamily="18" charset="0"/>
              </a:rPr>
              <a:t>, Simon. WAKE, Paul (eds.) 2006. </a:t>
            </a:r>
            <a:r>
              <a:rPr lang="en-GB" sz="1600" i="1" dirty="0">
                <a:latin typeface="Cambria" pitchFamily="18" charset="0"/>
              </a:rPr>
              <a:t>The </a:t>
            </a:r>
            <a:r>
              <a:rPr lang="en-GB" sz="1600" i="1" dirty="0" err="1">
                <a:latin typeface="Cambria" pitchFamily="18" charset="0"/>
              </a:rPr>
              <a:t>Routledge</a:t>
            </a:r>
            <a:r>
              <a:rPr lang="en-GB" sz="1600" i="1" dirty="0">
                <a:latin typeface="Cambria" pitchFamily="18" charset="0"/>
              </a:rPr>
              <a:t> Companion to Critical Theory</a:t>
            </a:r>
            <a:r>
              <a:rPr lang="en-GB" sz="1600" dirty="0">
                <a:latin typeface="Cambria" pitchFamily="18" charset="0"/>
              </a:rPr>
              <a:t>. Abingdon: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.</a:t>
            </a: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SIM</a:t>
            </a:r>
            <a:r>
              <a:rPr lang="en-GB" sz="1600" dirty="0">
                <a:latin typeface="Cambria" pitchFamily="18" charset="0"/>
              </a:rPr>
              <a:t>, Stuart. 2000. </a:t>
            </a:r>
            <a:r>
              <a:rPr lang="en-GB" sz="1600" i="1" dirty="0">
                <a:latin typeface="Cambria" pitchFamily="18" charset="0"/>
              </a:rPr>
              <a:t>Post-Marxism. An Intellectual History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Routledge</a:t>
            </a:r>
            <a:r>
              <a:rPr lang="en-GB" sz="1600" dirty="0">
                <a:latin typeface="Cambria" pitchFamily="18" charset="0"/>
              </a:rPr>
              <a:t>: New York</a:t>
            </a:r>
            <a:r>
              <a:rPr lang="en-GB" sz="1600" dirty="0" smtClean="0">
                <a:latin typeface="Cambria" pitchFamily="18" charset="0"/>
              </a:rPr>
              <a:t>.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SWIFT, </a:t>
            </a:r>
            <a:r>
              <a:rPr lang="en-GB" sz="1600" dirty="0" smtClean="0">
                <a:latin typeface="Cambria" pitchFamily="18" charset="0"/>
              </a:rPr>
              <a:t>A</a:t>
            </a:r>
            <a:r>
              <a:rPr lang="cs-CZ" sz="1600" dirty="0" smtClean="0">
                <a:latin typeface="Cambria" pitchFamily="18" charset="0"/>
              </a:rPr>
              <a:t>dam</a:t>
            </a:r>
            <a:r>
              <a:rPr lang="en-GB" sz="1600" dirty="0" smtClean="0">
                <a:latin typeface="Cambria" pitchFamily="18" charset="0"/>
              </a:rPr>
              <a:t>.</a:t>
            </a:r>
            <a:r>
              <a:rPr lang="cs-CZ" sz="1600" dirty="0" smtClean="0">
                <a:latin typeface="Cambria" pitchFamily="18" charset="0"/>
              </a:rPr>
              <a:t> 2005.</a:t>
            </a:r>
            <a:r>
              <a:rPr lang="en-GB" sz="1600" dirty="0" smtClean="0">
                <a:latin typeface="Cambria" pitchFamily="18" charset="0"/>
              </a:rPr>
              <a:t> Politick</a:t>
            </a:r>
            <a:r>
              <a:rPr lang="cs-CZ" sz="1600" dirty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filosofie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cs-CZ" sz="1600" dirty="0" smtClean="0">
                <a:latin typeface="Cambria" pitchFamily="18" charset="0"/>
              </a:rPr>
              <a:t>Praha: </a:t>
            </a:r>
            <a:r>
              <a:rPr lang="en-GB" sz="1600" dirty="0" smtClean="0">
                <a:latin typeface="Cambria" pitchFamily="18" charset="0"/>
              </a:rPr>
              <a:t>Port</a:t>
            </a:r>
            <a:r>
              <a:rPr lang="cs-CZ" sz="1600" dirty="0" smtClean="0">
                <a:latin typeface="Cambria" pitchFamily="18" charset="0"/>
              </a:rPr>
              <a:t>á</a:t>
            </a:r>
            <a:r>
              <a:rPr lang="en-GB" sz="1600" dirty="0" smtClean="0">
                <a:latin typeface="Cambria" pitchFamily="18" charset="0"/>
              </a:rPr>
              <a:t>l</a:t>
            </a:r>
            <a:r>
              <a:rPr lang="cs-CZ" sz="1600" dirty="0" smtClean="0">
                <a:latin typeface="Cambria" pitchFamily="18" charset="0"/>
              </a:rPr>
              <a:t>.</a:t>
            </a:r>
            <a:endParaRPr lang="en-GB" sz="1600" dirty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ŽIŽEK, </a:t>
            </a:r>
            <a:r>
              <a:rPr lang="en-GB" sz="1600" dirty="0" err="1">
                <a:latin typeface="Cambria" pitchFamily="18" charset="0"/>
              </a:rPr>
              <a:t>Slavoj</a:t>
            </a:r>
            <a:r>
              <a:rPr lang="en-GB" sz="1600" dirty="0">
                <a:latin typeface="Cambria" pitchFamily="18" charset="0"/>
              </a:rPr>
              <a:t>. 2008. </a:t>
            </a:r>
            <a:r>
              <a:rPr lang="en-GB" sz="1600" i="1" dirty="0">
                <a:latin typeface="Cambria" pitchFamily="18" charset="0"/>
              </a:rPr>
              <a:t>The Sublime Object of Ideology.</a:t>
            </a:r>
            <a:r>
              <a:rPr lang="en-GB" sz="1600" dirty="0">
                <a:latin typeface="Cambria" pitchFamily="18" charset="0"/>
              </a:rPr>
              <a:t> London: Verso.</a:t>
            </a:r>
          </a:p>
        </p:txBody>
      </p:sp>
    </p:spTree>
    <p:extLst>
      <p:ext uri="{BB962C8B-B14F-4D97-AF65-F5344CB8AC3E}">
        <p14:creationId xmlns:p14="http://schemas.microsoft.com/office/powerpoint/2010/main" val="393923543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3: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Kolektivní političtí </a:t>
            </a: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aktéři - politické strany, zájmové skupiny a sociální hnutí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22.09. 2013</a:t>
            </a:r>
            <a:endParaRPr lang="cs-CZ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34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Politické strany</a:t>
            </a:r>
          </a:p>
          <a:p>
            <a:r>
              <a:rPr lang="cs-CZ" sz="2800" dirty="0" smtClean="0">
                <a:latin typeface="Cambria" pitchFamily="18" charset="0"/>
              </a:rPr>
              <a:t>Zájmové skupiny</a:t>
            </a:r>
          </a:p>
          <a:p>
            <a:r>
              <a:rPr lang="cs-CZ" sz="2800" dirty="0" smtClean="0">
                <a:latin typeface="Cambria" pitchFamily="18" charset="0"/>
              </a:rPr>
              <a:t>Sociální hnutí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Cambria" pitchFamily="18" charset="0"/>
              </a:rPr>
              <a:t>… + srovnání</a:t>
            </a:r>
          </a:p>
          <a:p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0786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Dobrovolné, </a:t>
            </a:r>
            <a:r>
              <a:rPr lang="cs-CZ" sz="2600" dirty="0" smtClean="0">
                <a:latin typeface="Cambria" pitchFamily="18" charset="0"/>
              </a:rPr>
              <a:t>trvalé a otevřené útvary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Jejich členové </a:t>
            </a:r>
            <a:r>
              <a:rPr lang="cs-CZ" sz="2600" dirty="0">
                <a:latin typeface="Cambria" pitchFamily="18" charset="0"/>
              </a:rPr>
              <a:t>sdílejí </a:t>
            </a:r>
            <a:r>
              <a:rPr lang="cs-CZ" sz="2600" dirty="0" smtClean="0">
                <a:latin typeface="Cambria" pitchFamily="18" charset="0"/>
              </a:rPr>
              <a:t>a prosazují společné </a:t>
            </a:r>
            <a:r>
              <a:rPr lang="cs-CZ" sz="2600" dirty="0">
                <a:latin typeface="Cambria" pitchFamily="18" charset="0"/>
              </a:rPr>
              <a:t>principy či </a:t>
            </a:r>
            <a:r>
              <a:rPr lang="cs-CZ" sz="2600" dirty="0" smtClean="0">
                <a:latin typeface="Cambria" pitchFamily="18" charset="0"/>
              </a:rPr>
              <a:t>zájmy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Usilují o politickou moc (buď pro ni samotnou či s ohledem na obecné dobro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Této moci se snaží dosáhnout prostřednictvím voleb (na rozdíl od zájmových skupin či hnutí</a:t>
            </a:r>
            <a:r>
              <a:rPr lang="cs-CZ" sz="2600" dirty="0" smtClean="0">
                <a:latin typeface="Cambria" pitchFamily="18" charset="0"/>
              </a:rPr>
              <a:t>)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Slovo politická strana odvozeno od slova „</a:t>
            </a:r>
            <a:r>
              <a:rPr lang="cs-CZ" sz="2300" i="1" dirty="0" err="1">
                <a:latin typeface="Cambria" pitchFamily="18" charset="0"/>
              </a:rPr>
              <a:t>pars</a:t>
            </a:r>
            <a:r>
              <a:rPr lang="cs-CZ" sz="2300" dirty="0">
                <a:latin typeface="Cambria" pitchFamily="18" charset="0"/>
              </a:rPr>
              <a:t>“¨, tj. část nebo díl.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Minimalistická definice </a:t>
            </a:r>
            <a:r>
              <a:rPr lang="cs-CZ" sz="2300" b="1" dirty="0">
                <a:latin typeface="Cambria" pitchFamily="18" charset="0"/>
              </a:rPr>
              <a:t>G. </a:t>
            </a:r>
            <a:r>
              <a:rPr lang="cs-CZ" sz="2300" b="1" dirty="0" err="1">
                <a:latin typeface="Cambria" pitchFamily="18" charset="0"/>
              </a:rPr>
              <a:t>Sartoriho</a:t>
            </a:r>
            <a:r>
              <a:rPr lang="cs-CZ" sz="2300" dirty="0">
                <a:latin typeface="Cambria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	"politická skupina, jež se účastní voleb, jež je schopna jejich prostřednictvím prosadit své kandidáty do veřejných úřadů"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Další kritéria (</a:t>
            </a:r>
            <a:r>
              <a:rPr lang="cs-CZ" sz="2300" b="1" dirty="0">
                <a:latin typeface="Cambria" pitchFamily="18" charset="0"/>
              </a:rPr>
              <a:t>La </a:t>
            </a:r>
            <a:r>
              <a:rPr lang="cs-CZ" sz="2300" b="1" dirty="0" err="1">
                <a:latin typeface="Cambria" pitchFamily="18" charset="0"/>
              </a:rPr>
              <a:t>Palombara</a:t>
            </a:r>
            <a:r>
              <a:rPr lang="cs-CZ" sz="2300" b="1" dirty="0">
                <a:latin typeface="Cambria" pitchFamily="18" charset="0"/>
              </a:rPr>
              <a:t> - </a:t>
            </a:r>
            <a:r>
              <a:rPr lang="cs-CZ" sz="2300" b="1" dirty="0" err="1">
                <a:latin typeface="Cambria" pitchFamily="18" charset="0"/>
              </a:rPr>
              <a:t>Weiner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Chmaj</a:t>
            </a:r>
            <a:r>
              <a:rPr lang="cs-CZ" sz="2300" b="1" dirty="0">
                <a:latin typeface="Cambria" pitchFamily="18" charset="0"/>
              </a:rPr>
              <a:t> - Sokol - </a:t>
            </a:r>
            <a:r>
              <a:rPr lang="cs-CZ" sz="2300" b="1" dirty="0" err="1">
                <a:latin typeface="Cambria" pitchFamily="18" charset="0"/>
              </a:rPr>
              <a:t>Zmigrodski</a:t>
            </a:r>
            <a:r>
              <a:rPr lang="cs-CZ" sz="2300" b="1" dirty="0">
                <a:latin typeface="Cambria" pitchFamily="18" charset="0"/>
              </a:rPr>
              <a:t>, Novák</a:t>
            </a:r>
            <a:r>
              <a:rPr lang="cs-CZ" sz="2300" dirty="0">
                <a:latin typeface="Cambria" pitchFamily="18" charset="0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trvalost organizační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existence místních územních struktur a centrálního vedení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ideologická orientace či prezentace určitého programu nebo základního politického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snaha získat společenskou podporu</a:t>
            </a:r>
          </a:p>
        </p:txBody>
      </p:sp>
    </p:spTree>
    <p:extLst>
      <p:ext uri="{BB962C8B-B14F-4D97-AF65-F5344CB8AC3E}">
        <p14:creationId xmlns:p14="http://schemas.microsoft.com/office/powerpoint/2010/main" val="3419944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Vznik a rozvoj politologie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Dlouhá tradice </a:t>
            </a:r>
            <a:r>
              <a:rPr lang="cs-CZ" sz="2600" b="1" dirty="0" smtClean="0">
                <a:latin typeface="Cambria" pitchFamily="18" charset="0"/>
              </a:rPr>
              <a:t>politického myšlení</a:t>
            </a:r>
            <a:r>
              <a:rPr lang="cs-CZ" sz="2600" dirty="0" smtClean="0">
                <a:latin typeface="Cambria" pitchFamily="18" charset="0"/>
              </a:rPr>
              <a:t> – kořeny sahající do antiky („stará disciplína“) – Platón, </a:t>
            </a:r>
            <a:r>
              <a:rPr lang="cs-CZ" sz="2600" dirty="0" err="1" smtClean="0">
                <a:latin typeface="Cambria" pitchFamily="18" charset="0"/>
              </a:rPr>
              <a:t>Aristotelés</a:t>
            </a: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August </a:t>
            </a:r>
            <a:r>
              <a:rPr lang="cs-CZ" sz="2600" dirty="0" err="1" smtClean="0">
                <a:latin typeface="Cambria" pitchFamily="18" charset="0"/>
              </a:rPr>
              <a:t>Comte</a:t>
            </a:r>
            <a:r>
              <a:rPr lang="cs-CZ" dirty="0" smtClean="0"/>
              <a:t> </a:t>
            </a:r>
            <a:r>
              <a:rPr lang="cs-CZ" sz="2600" dirty="0" smtClean="0">
                <a:latin typeface="Cambria" pitchFamily="18" charset="0"/>
              </a:rPr>
              <a:t>(1. polovina 19. století) – program </a:t>
            </a:r>
            <a:r>
              <a:rPr lang="cs-CZ" sz="2600" b="1" dirty="0" err="1" smtClean="0">
                <a:latin typeface="Cambria" pitchFamily="18" charset="0"/>
              </a:rPr>
              <a:t>pozitivizace</a:t>
            </a:r>
            <a:r>
              <a:rPr lang="cs-CZ" sz="2600" i="1" dirty="0" smtClean="0">
                <a:latin typeface="Cambria" pitchFamily="18" charset="0"/>
              </a:rPr>
              <a:t> </a:t>
            </a:r>
            <a:r>
              <a:rPr lang="cs-CZ" sz="2600" dirty="0" smtClean="0">
                <a:latin typeface="Cambria" pitchFamily="18" charset="0"/>
              </a:rPr>
              <a:t>společenských věd (</a:t>
            </a:r>
            <a:r>
              <a:rPr lang="cs-CZ" sz="2400" i="1" dirty="0" smtClean="0">
                <a:latin typeface="Cambria" pitchFamily="18" charset="0"/>
              </a:rPr>
              <a:t>viz </a:t>
            </a:r>
            <a:r>
              <a:rPr lang="cs-CZ" sz="2600" b="1" i="1" dirty="0" smtClean="0">
                <a:latin typeface="Cambria" pitchFamily="18" charset="0"/>
              </a:rPr>
              <a:t>pozitivismus</a:t>
            </a:r>
            <a:r>
              <a:rPr lang="cs-CZ" sz="2600" dirty="0" smtClean="0">
                <a:latin typeface="Cambria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Počátek rozvoje politické vědy ve smyslu moderních sociálních věd („mladá disciplína“) – </a:t>
            </a:r>
            <a:r>
              <a:rPr lang="cs-CZ" sz="2600" b="1" dirty="0" smtClean="0">
                <a:latin typeface="Cambria" pitchFamily="18" charset="0"/>
              </a:rPr>
              <a:t>empiricko-analytický</a:t>
            </a:r>
            <a:r>
              <a:rPr lang="cs-CZ" sz="2600" dirty="0" smtClean="0">
                <a:latin typeface="Cambria" pitchFamily="18" charset="0"/>
              </a:rPr>
              <a:t> směr bádání – poslední dvě století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1857: 1. katedra PV (Kolumbijská univerzita)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Dodnes těžiště výzkumu v 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Klíčové procesy: růst významu parlamentu a rozšiřování volebního práva</a:t>
            </a:r>
          </a:p>
          <a:p>
            <a:pPr algn="just" eaLnBrk="1" hangingPunct="1">
              <a:buFont typeface="Arial" charset="0"/>
              <a:buChar char="•"/>
            </a:pPr>
            <a:endParaRPr lang="cs-CZ" dirty="0" smtClean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Elitní strana (do pol. 19.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Masová strana (druhá pol. 19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err="1" smtClean="0">
                <a:latin typeface="Cambria" pitchFamily="18" charset="0"/>
              </a:rPr>
              <a:t>Catch-all</a:t>
            </a:r>
            <a:r>
              <a:rPr lang="cs-CZ" dirty="0" smtClean="0">
                <a:latin typeface="Cambria" pitchFamily="18" charset="0"/>
              </a:rPr>
              <a:t> strana (od 60. let 20.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smtClean="0">
                <a:latin typeface="Cambria" pitchFamily="18" charset="0"/>
              </a:rPr>
              <a:t>Strana kartelu (od 80. let 20. století)</a:t>
            </a:r>
          </a:p>
          <a:p>
            <a:pPr algn="just" eaLnBrk="1" hangingPunct="1">
              <a:buFont typeface="Arial" charset="0"/>
              <a:buChar char="•"/>
            </a:pP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Catch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</a:t>
            </a:r>
            <a:r>
              <a:rPr lang="cs-CZ" sz="2000" b="1" dirty="0" err="1" smtClean="0">
                <a:solidFill>
                  <a:srgbClr val="FF3300"/>
                </a:solidFill>
                <a:latin typeface="Cambria" pitchFamily="18" charset="0"/>
              </a:rPr>
              <a:t>all</a:t>
            </a:r>
            <a:r>
              <a:rPr lang="cs-CZ" sz="2000" b="1" dirty="0" smtClean="0">
                <a:solidFill>
                  <a:srgbClr val="FF3300"/>
                </a:solidFill>
                <a:latin typeface="Cambria" pitchFamily="18" charset="0"/>
              </a:rPr>
              <a:t>-party (všelidová 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strana)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b="1" dirty="0" smtClean="0">
                <a:latin typeface="Cambria" pitchFamily="18" charset="0"/>
              </a:rPr>
              <a:t>O. </a:t>
            </a:r>
            <a:r>
              <a:rPr lang="cs-CZ" sz="2000" b="1" dirty="0" err="1" smtClean="0">
                <a:latin typeface="Cambria" pitchFamily="18" charset="0"/>
              </a:rPr>
              <a:t>Kirchheimer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pro popis typu stran, který se po 2. světové válce v </a:t>
            </a:r>
            <a:r>
              <a:rPr lang="cs-CZ" sz="2000" dirty="0" smtClean="0">
                <a:latin typeface="Cambria" pitchFamily="18" charset="0"/>
              </a:rPr>
              <a:t>Evropě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</a:t>
            </a:r>
            <a:r>
              <a:rPr lang="cs-CZ" sz="2000" dirty="0" smtClean="0">
                <a:latin typeface="Cambria" pitchFamily="18" charset="0"/>
              </a:rPr>
              <a:t>dráží </a:t>
            </a:r>
            <a:r>
              <a:rPr lang="cs-CZ" sz="2000" dirty="0">
                <a:latin typeface="Cambria" pitchFamily="18" charset="0"/>
              </a:rPr>
              <a:t>také vnitřní proměnu původně masových stran.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 smtClean="0">
                <a:latin typeface="Cambria" pitchFamily="18" charset="0"/>
              </a:rPr>
              <a:t>Znaky: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omezení </a:t>
            </a:r>
            <a:r>
              <a:rPr lang="cs-CZ" sz="2000" dirty="0">
                <a:latin typeface="Cambria" pitchFamily="18" charset="0"/>
              </a:rPr>
              <a:t>ideologické </a:t>
            </a:r>
            <a:r>
              <a:rPr lang="cs-CZ" sz="2000" dirty="0" smtClean="0">
                <a:latin typeface="Cambria" pitchFamily="18" charset="0"/>
              </a:rPr>
              <a:t>náplně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zvýšení </a:t>
            </a:r>
            <a:r>
              <a:rPr lang="cs-CZ" sz="2000" dirty="0">
                <a:latin typeface="Cambria" pitchFamily="18" charset="0"/>
              </a:rPr>
              <a:t>úlohy stranického vedení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snížení významu individuálního členství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menší důraz na úzké dílčí zájmy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>
                <a:latin typeface="Cambria" pitchFamily="18" charset="0"/>
              </a:rPr>
              <a:t>zajištění přístupu k různorodým skupinovým zájmům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A2906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solidFill>
                  <a:srgbClr val="FA2906"/>
                </a:solidFill>
                <a:latin typeface="Cambria" pitchFamily="18" charset="0"/>
              </a:rPr>
              <a:t>Strana kartelu</a:t>
            </a:r>
            <a:r>
              <a:rPr lang="cs-CZ" sz="2000" b="1" dirty="0" smtClean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smtClean="0">
                <a:latin typeface="Cambria" pitchFamily="18" charset="0"/>
              </a:rPr>
              <a:t>- R. </a:t>
            </a:r>
            <a:r>
              <a:rPr lang="cs-CZ" sz="2000" b="1" dirty="0" err="1" smtClean="0">
                <a:latin typeface="Cambria" pitchFamily="18" charset="0"/>
              </a:rPr>
              <a:t>Katz</a:t>
            </a:r>
            <a:r>
              <a:rPr lang="cs-CZ" sz="2000" b="1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a</a:t>
            </a:r>
            <a:r>
              <a:rPr lang="cs-CZ" sz="2000" b="1" dirty="0">
                <a:latin typeface="Cambria" pitchFamily="18" charset="0"/>
              </a:rPr>
              <a:t> P</a:t>
            </a:r>
            <a:r>
              <a:rPr lang="cs-CZ" sz="2000" b="1" dirty="0" smtClean="0">
                <a:latin typeface="Cambria" pitchFamily="18" charset="0"/>
              </a:rPr>
              <a:t>. </a:t>
            </a:r>
            <a:r>
              <a:rPr lang="cs-CZ" sz="2000" b="1" dirty="0" err="1" smtClean="0">
                <a:latin typeface="Cambria" pitchFamily="18" charset="0"/>
              </a:rPr>
              <a:t>Mair</a:t>
            </a:r>
            <a:r>
              <a:rPr lang="cs-CZ" sz="2000" dirty="0" smtClean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– vzájemné prolínání se polit. stran a státního aparátu </a:t>
            </a:r>
            <a:r>
              <a:rPr lang="cs-CZ" sz="2000" dirty="0" smtClean="0">
                <a:latin typeface="Cambria" pitchFamily="18" charset="0"/>
              </a:rPr>
              <a:t>na úkor </a:t>
            </a:r>
            <a:r>
              <a:rPr lang="cs-CZ" sz="2000" dirty="0">
                <a:latin typeface="Cambria" pitchFamily="18" charset="0"/>
              </a:rPr>
              <a:t>dosahování specifických programových </a:t>
            </a:r>
            <a:r>
              <a:rPr lang="cs-CZ" sz="2000" dirty="0" smtClean="0">
                <a:latin typeface="Cambria" pitchFamily="18" charset="0"/>
              </a:rPr>
              <a:t>cílů</a:t>
            </a:r>
            <a:endParaRPr lang="cs-CZ" sz="2000" b="1" i="1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cs-CZ" sz="2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5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Schéma základního společenského </a:t>
            </a:r>
            <a:r>
              <a:rPr lang="cs-CZ" sz="32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štěpení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0872" y="27432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Konzervativci</a:t>
            </a:r>
            <a:r>
              <a:rPr lang="cs-CZ" dirty="0"/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99028" y="2743200"/>
            <a:ext cx="720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  <a:r>
              <a:rPr lang="cs-CZ">
                <a:latin typeface="Cambria" pitchFamily="18" charset="0"/>
              </a:rPr>
              <a:t>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64503" y="2743200"/>
            <a:ext cx="122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Liberálové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0698" y="3124200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(aristokracie)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43812" y="3124200"/>
            <a:ext cx="1330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(buržoazie)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878543" y="22098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19. století: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81400" y="5638800"/>
            <a:ext cx="1417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mbria" pitchFamily="18" charset="0"/>
              </a:rPr>
              <a:t>(vlastníci)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98641" y="5257800"/>
            <a:ext cx="1859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Buržoazní strany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39376" y="525780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00400" y="5638800"/>
            <a:ext cx="1383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>
                <a:latin typeface="Cambria" pitchFamily="18" charset="0"/>
              </a:rPr>
              <a:t>(proletariát,</a:t>
            </a:r>
          </a:p>
          <a:p>
            <a:pPr algn="ctr"/>
            <a:r>
              <a:rPr lang="cs-CZ">
                <a:latin typeface="Cambria" pitchFamily="18" charset="0"/>
              </a:rPr>
              <a:t>pracující)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459943" y="47244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20. století:</a:t>
            </a: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419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mbria" pitchFamily="18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6828582" y="5257800"/>
            <a:ext cx="207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Socialistické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2929399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Historicko-konfliktní přístup k vysvětlení původu stran</a:t>
            </a:r>
            <a:endParaRPr lang="cs-CZ" sz="2400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Nejznámější představitelé: americký politolog S. M. </a:t>
            </a:r>
            <a:r>
              <a:rPr lang="cs-CZ" sz="2900" dirty="0" err="1">
                <a:latin typeface="Cambria" pitchFamily="18" charset="0"/>
              </a:rPr>
              <a:t>Lipset</a:t>
            </a:r>
            <a:r>
              <a:rPr lang="cs-CZ" sz="2900" dirty="0">
                <a:latin typeface="Cambria" pitchFamily="18" charset="0"/>
              </a:rPr>
              <a:t> a norský politolog S. </a:t>
            </a:r>
            <a:r>
              <a:rPr lang="cs-CZ" sz="2900" dirty="0" err="1">
                <a:latin typeface="Cambria" pitchFamily="18" charset="0"/>
              </a:rPr>
              <a:t>Rokkan</a:t>
            </a:r>
            <a:r>
              <a:rPr lang="cs-CZ" sz="2900" dirty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Dílo </a:t>
            </a:r>
            <a:r>
              <a:rPr lang="cs-CZ" sz="2900" i="1" dirty="0">
                <a:latin typeface="Cambria" pitchFamily="18" charset="0"/>
              </a:rPr>
              <a:t>Party Systems and </a:t>
            </a:r>
            <a:r>
              <a:rPr lang="cs-CZ" sz="2900" i="1" dirty="0" err="1">
                <a:latin typeface="Cambria" pitchFamily="18" charset="0"/>
              </a:rPr>
              <a:t>Voter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i="1" dirty="0" err="1">
                <a:latin typeface="Cambria" pitchFamily="18" charset="0"/>
              </a:rPr>
              <a:t>Alignments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dirty="0">
                <a:latin typeface="Cambria" pitchFamily="18" charset="0"/>
              </a:rPr>
              <a:t>(Stranické systémy a uskupení voličů), publikované roku 1967.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Při analýze stranických systémů považují za rozhodující historicky podmíněné konfliktní </a:t>
            </a:r>
            <a:r>
              <a:rPr lang="cs-CZ" sz="2900" dirty="0" smtClean="0">
                <a:latin typeface="Cambria" pitchFamily="18" charset="0"/>
              </a:rPr>
              <a:t>linie (</a:t>
            </a:r>
            <a:r>
              <a:rPr lang="cs-CZ" sz="2900" i="1" dirty="0" err="1" smtClean="0">
                <a:latin typeface="Cambria" pitchFamily="18" charset="0"/>
              </a:rPr>
              <a:t>cleavages</a:t>
            </a:r>
            <a:r>
              <a:rPr lang="cs-CZ" sz="2900" dirty="0">
                <a:latin typeface="Cambria" pitchFamily="18" charset="0"/>
              </a:rPr>
              <a:t>) – dodnes všeobecně uznávaná </a:t>
            </a:r>
            <a:r>
              <a:rPr lang="cs-CZ" sz="2900" dirty="0" smtClean="0">
                <a:latin typeface="Cambria" pitchFamily="18" charset="0"/>
              </a:rPr>
              <a:t>teorie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 smtClean="0">
                <a:latin typeface="Cambria" pitchFamily="18" charset="0"/>
              </a:rPr>
              <a:t>Jde o produkty vztahů v sociální struktuře a kulturní sféře společnosti</a:t>
            </a:r>
            <a:endParaRPr lang="cs-CZ" sz="2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27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 základní štěpné linie (</a:t>
            </a:r>
            <a:r>
              <a:rPr lang="en-GB" sz="4000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cleavages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rozpor mezi centrem a periferií (centralisté vs. autonomisté), např. u nás strana Moravané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státem a církví, např. křesťanské </a:t>
            </a:r>
            <a:r>
              <a:rPr lang="cs-CZ" sz="2600" dirty="0" smtClean="0">
                <a:latin typeface="Cambria" pitchFamily="18" charset="0"/>
              </a:rPr>
              <a:t>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městem a venkovem (venkovské zájmy vs. průmyslové zájmy), např. agrární strany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 smtClean="0">
                <a:latin typeface="Cambria" pitchFamily="18" charset="0"/>
              </a:rPr>
              <a:t>třídní </a:t>
            </a:r>
            <a:r>
              <a:rPr lang="cs-CZ" sz="2600" dirty="0">
                <a:latin typeface="Cambria" pitchFamily="18" charset="0"/>
              </a:rPr>
              <a:t>štěpení společnosti (vlastníci vs. pracující), př. hlavní západní ideologické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600" dirty="0">
                <a:latin typeface="Cambria" pitchFamily="18" charset="0"/>
              </a:rPr>
              <a:t>+ další současná štěpná linie: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600" dirty="0">
                <a:latin typeface="Cambria" pitchFamily="18" charset="0"/>
              </a:rPr>
              <a:t>5)	materialismus vs. </a:t>
            </a:r>
            <a:r>
              <a:rPr lang="cs-CZ" sz="2600" dirty="0" smtClean="0">
                <a:latin typeface="Cambria" pitchFamily="18" charset="0"/>
              </a:rPr>
              <a:t>post-materialismus</a:t>
            </a:r>
            <a:r>
              <a:rPr lang="cs-CZ" sz="2600" dirty="0">
                <a:latin typeface="Cambria" pitchFamily="18" charset="0"/>
              </a:rPr>
              <a:t>, např. Strana </a:t>
            </a:r>
            <a:r>
              <a:rPr lang="cs-CZ" sz="2600" dirty="0" smtClean="0">
                <a:latin typeface="Cambria" pitchFamily="18" charset="0"/>
              </a:rPr>
              <a:t>zelených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41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Funkce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reprezentace </a:t>
            </a:r>
            <a:r>
              <a:rPr lang="cs-CZ" sz="2400" dirty="0">
                <a:latin typeface="Cambria" pitchFamily="18" charset="0"/>
              </a:rPr>
              <a:t>- funkce může být ohrožena v </a:t>
            </a:r>
            <a:r>
              <a:rPr lang="cs-CZ" sz="2400" dirty="0" smtClean="0">
                <a:latin typeface="Cambria" pitchFamily="18" charset="0"/>
              </a:rPr>
              <a:t>momentě přechodu </a:t>
            </a:r>
            <a:r>
              <a:rPr lang="cs-CZ" sz="2400" dirty="0">
                <a:latin typeface="Cambria" pitchFamily="18" charset="0"/>
              </a:rPr>
              <a:t>na stranu </a:t>
            </a:r>
            <a:r>
              <a:rPr lang="cs-CZ" sz="2400" dirty="0" smtClean="0">
                <a:latin typeface="Cambria" pitchFamily="18" charset="0"/>
              </a:rPr>
              <a:t>kartelu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formování </a:t>
            </a:r>
            <a:r>
              <a:rPr lang="cs-CZ" sz="2400" dirty="0">
                <a:latin typeface="Cambria" pitchFamily="18" charset="0"/>
              </a:rPr>
              <a:t>a doplňování politických </a:t>
            </a:r>
            <a:r>
              <a:rPr lang="cs-CZ" sz="2400" dirty="0" smtClean="0">
                <a:latin typeface="Cambria" pitchFamily="18" charset="0"/>
              </a:rPr>
              <a:t>elit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formulování </a:t>
            </a:r>
            <a:r>
              <a:rPr lang="cs-CZ" sz="2400" dirty="0">
                <a:latin typeface="Cambria" pitchFamily="18" charset="0"/>
              </a:rPr>
              <a:t>cílů – s nástupem </a:t>
            </a:r>
            <a:r>
              <a:rPr lang="cs-CZ" sz="2400" i="1" dirty="0">
                <a:latin typeface="Cambria" pitchFamily="18" charset="0"/>
              </a:rPr>
              <a:t>„</a:t>
            </a:r>
            <a:r>
              <a:rPr lang="cs-CZ" sz="2400" i="1" dirty="0" err="1">
                <a:latin typeface="Cambria" pitchFamily="18" charset="0"/>
              </a:rPr>
              <a:t>catch-all</a:t>
            </a:r>
            <a:r>
              <a:rPr lang="cs-CZ" sz="2400" dirty="0">
                <a:latin typeface="Cambria" pitchFamily="18" charset="0"/>
              </a:rPr>
              <a:t>“ se funkce částečně </a:t>
            </a:r>
            <a:r>
              <a:rPr lang="cs-CZ" sz="2400" dirty="0" smtClean="0">
                <a:latin typeface="Cambria" pitchFamily="18" charset="0"/>
              </a:rPr>
              <a:t>vytrácí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artikulace </a:t>
            </a:r>
            <a:r>
              <a:rPr lang="cs-CZ" sz="2400" dirty="0">
                <a:latin typeface="Cambria" pitchFamily="18" charset="0"/>
              </a:rPr>
              <a:t>a agregace zájmů – strany představují mechanismus, skrze který </a:t>
            </a:r>
            <a:r>
              <a:rPr lang="cs-CZ" sz="2400" dirty="0" smtClean="0">
                <a:latin typeface="Cambria" pitchFamily="18" charset="0"/>
              </a:rPr>
              <a:t>společenské </a:t>
            </a:r>
            <a:r>
              <a:rPr lang="cs-CZ" sz="2400" dirty="0">
                <a:latin typeface="Cambria" pitchFamily="18" charset="0"/>
              </a:rPr>
              <a:t>skupiny prosazují své </a:t>
            </a:r>
            <a:r>
              <a:rPr lang="cs-CZ" sz="2400" dirty="0" smtClean="0">
                <a:latin typeface="Cambria" pitchFamily="18" charset="0"/>
              </a:rPr>
              <a:t>zájmy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politická </a:t>
            </a:r>
            <a:r>
              <a:rPr lang="cs-CZ" sz="2400" dirty="0">
                <a:latin typeface="Cambria" pitchFamily="18" charset="0"/>
              </a:rPr>
              <a:t>socializace a mobilizace – strany působí jako </a:t>
            </a:r>
            <a:r>
              <a:rPr lang="cs-CZ" sz="2400" dirty="0" smtClean="0">
                <a:latin typeface="Cambria" pitchFamily="18" charset="0"/>
              </a:rPr>
              <a:t>katalyzátor </a:t>
            </a:r>
            <a:r>
              <a:rPr lang="cs-CZ" sz="2400" dirty="0">
                <a:latin typeface="Cambria" pitchFamily="18" charset="0"/>
              </a:rPr>
              <a:t>společenských konfliktů, které současně integrují, budují loajalitu k dodržování </a:t>
            </a:r>
            <a:r>
              <a:rPr lang="cs-CZ" sz="2400" dirty="0" smtClean="0">
                <a:latin typeface="Cambria" pitchFamily="18" charset="0"/>
              </a:rPr>
              <a:t>pravidel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 smtClean="0">
                <a:latin typeface="Cambria" pitchFamily="18" charset="0"/>
              </a:rPr>
              <a:t>organizace </a:t>
            </a:r>
            <a:r>
              <a:rPr lang="cs-CZ" sz="2400" dirty="0">
                <a:latin typeface="Cambria" pitchFamily="18" charset="0"/>
              </a:rPr>
              <a:t>vlády</a:t>
            </a:r>
          </a:p>
        </p:txBody>
      </p:sp>
    </p:spTree>
    <p:extLst>
      <p:ext uri="{BB962C8B-B14F-4D97-AF65-F5344CB8AC3E}">
        <p14:creationId xmlns:p14="http://schemas.microsoft.com/office/powerpoint/2010/main" val="74335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Zájmové skupiny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 smtClean="0">
                <a:latin typeface="Cambria" pitchFamily="18" charset="0"/>
              </a:rPr>
              <a:t>Trvalá sdružení jednotlivců sdílejících nějaký zájem a jednajících společně s cílem ovlivnit veřejnou politiku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Typy: profesní </a:t>
            </a:r>
            <a:r>
              <a:rPr lang="cs-CZ" sz="1800" dirty="0" smtClean="0">
                <a:latin typeface="Cambria" pitchFamily="18" charset="0"/>
              </a:rPr>
              <a:t>komory, politické strany, odbory </a:t>
            </a:r>
            <a:r>
              <a:rPr lang="cs-CZ" sz="1800" dirty="0">
                <a:latin typeface="Cambria" pitchFamily="18" charset="0"/>
              </a:rPr>
              <a:t>a řemeslnicko-stavovské </a:t>
            </a:r>
            <a:r>
              <a:rPr lang="cs-CZ" sz="1800" dirty="0" smtClean="0">
                <a:latin typeface="Cambria" pitchFamily="18" charset="0"/>
              </a:rPr>
              <a:t>organizace, nestátní neziskové organizace</a:t>
            </a:r>
          </a:p>
          <a:p>
            <a:endParaRPr lang="cs-CZ" sz="1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1800" i="1" dirty="0" smtClean="0">
                <a:latin typeface="Cambria" pitchFamily="18" charset="0"/>
              </a:rPr>
              <a:t>Ústava ČR, Hlava čtvrtá, Článek </a:t>
            </a:r>
            <a:r>
              <a:rPr lang="cs-CZ" sz="1800" i="1" dirty="0">
                <a:latin typeface="Cambria" pitchFamily="18" charset="0"/>
              </a:rPr>
              <a:t>27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(1) Každý má právo svobodně se sdružovat s jinými na ochranu svých hospodářských a sociálních zájmů.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(2) Odborové organizace vznikají nezávisle na státu. Omezovat počet odborových organizací je nepřípustné, stejně jako zvýhodňovat některé z nich v podniku nebo v odvětví.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(4) Právo na stávku je zaručeno za podmínek stanovených zákonem; toto právo nepřísluší soudcům, prokurátorům, příslušníkům ozbrojených sil a příslušníkům bezpečnostních sborů.“</a:t>
            </a:r>
          </a:p>
        </p:txBody>
      </p:sp>
    </p:spTree>
    <p:extLst>
      <p:ext uri="{BB962C8B-B14F-4D97-AF65-F5344CB8AC3E}">
        <p14:creationId xmlns:p14="http://schemas.microsoft.com/office/powerpoint/2010/main" val="220280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Profesní komory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cs-CZ" sz="2200" dirty="0" smtClean="0">
                <a:latin typeface="Cambria" pitchFamily="18" charset="0"/>
              </a:rPr>
              <a:t>Česká </a:t>
            </a:r>
            <a:r>
              <a:rPr lang="cs-CZ" sz="2200" dirty="0">
                <a:latin typeface="Cambria" pitchFamily="18" charset="0"/>
              </a:rPr>
              <a:t>advokátní komora:  </a:t>
            </a:r>
            <a:r>
              <a:rPr lang="cs-CZ" sz="2200" dirty="0">
                <a:latin typeface="Cambria" pitchFamily="18" charset="0"/>
                <a:hlinkClick r:id="rId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2"/>
              </a:rPr>
              <a:t>www.cak.cz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2</a:t>
            </a:r>
            <a:r>
              <a:rPr lang="cs-CZ" sz="2200" dirty="0">
                <a:latin typeface="Cambria" pitchFamily="18" charset="0"/>
              </a:rPr>
              <a:t>. Česká komora architektů:  </a:t>
            </a:r>
            <a:r>
              <a:rPr lang="cs-CZ" sz="2200" dirty="0">
                <a:latin typeface="Cambria" pitchFamily="18" charset="0"/>
                <a:hlinkClick r:id="rId3"/>
              </a:rPr>
              <a:t>http://</a:t>
            </a:r>
            <a:r>
              <a:rPr lang="cs-CZ" sz="2200" dirty="0" smtClean="0">
                <a:latin typeface="Cambria" pitchFamily="18" charset="0"/>
                <a:hlinkClick r:id="rId3"/>
              </a:rPr>
              <a:t>www.cka.cz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3</a:t>
            </a:r>
            <a:r>
              <a:rPr lang="cs-CZ" sz="2200" dirty="0">
                <a:latin typeface="Cambria" pitchFamily="18" charset="0"/>
              </a:rPr>
              <a:t>. Česká komora autorizovaných inženýrů a techniků činných </a:t>
            </a:r>
            <a:r>
              <a:rPr lang="cs-CZ" sz="2200" dirty="0" smtClean="0">
                <a:latin typeface="Cambria" pitchFamily="18" charset="0"/>
              </a:rPr>
              <a:t>ve výstavbě</a:t>
            </a:r>
            <a:r>
              <a:rPr lang="cs-CZ" sz="2200" dirty="0">
                <a:latin typeface="Cambria" pitchFamily="18" charset="0"/>
              </a:rPr>
              <a:t>:  </a:t>
            </a:r>
            <a:r>
              <a:rPr lang="cs-CZ" sz="2200" dirty="0">
                <a:latin typeface="Cambria" pitchFamily="18" charset="0"/>
                <a:hlinkClick r:id="rId4"/>
              </a:rPr>
              <a:t>http://</a:t>
            </a:r>
            <a:r>
              <a:rPr lang="cs-CZ" sz="2200" dirty="0" smtClean="0">
                <a:latin typeface="Cambria" pitchFamily="18" charset="0"/>
                <a:hlinkClick r:id="rId4"/>
              </a:rPr>
              <a:t>www.ckait.cz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4</a:t>
            </a:r>
            <a:r>
              <a:rPr lang="cs-CZ" sz="2200" dirty="0">
                <a:latin typeface="Cambria" pitchFamily="18" charset="0"/>
              </a:rPr>
              <a:t>. Exekutorská komora:  </a:t>
            </a:r>
            <a:r>
              <a:rPr lang="cs-CZ" sz="2200" dirty="0">
                <a:latin typeface="Cambria" pitchFamily="18" charset="0"/>
                <a:hlinkClick r:id="rId5"/>
              </a:rPr>
              <a:t>http://</a:t>
            </a:r>
            <a:r>
              <a:rPr lang="cs-CZ" sz="2200" dirty="0" smtClean="0">
                <a:latin typeface="Cambria" pitchFamily="18" charset="0"/>
                <a:hlinkClick r:id="rId5"/>
              </a:rPr>
              <a:t>www.exekutorskakomora.cz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5</a:t>
            </a:r>
            <a:r>
              <a:rPr lang="cs-CZ" sz="2200" dirty="0">
                <a:latin typeface="Cambria" pitchFamily="18" charset="0"/>
              </a:rPr>
              <a:t>. Komora auditorů ČR:  </a:t>
            </a:r>
            <a:r>
              <a:rPr lang="cs-CZ" sz="2200" dirty="0">
                <a:latin typeface="Cambria" pitchFamily="18" charset="0"/>
                <a:hlinkClick r:id="rId6"/>
              </a:rPr>
              <a:t>http://</a:t>
            </a:r>
            <a:r>
              <a:rPr lang="cs-CZ" sz="2200" dirty="0" smtClean="0">
                <a:latin typeface="Cambria" pitchFamily="18" charset="0"/>
                <a:hlinkClick r:id="rId6"/>
              </a:rPr>
              <a:t>www.kacr.cz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6</a:t>
            </a:r>
            <a:r>
              <a:rPr lang="cs-CZ" sz="2200" dirty="0">
                <a:latin typeface="Cambria" pitchFamily="18" charset="0"/>
              </a:rPr>
              <a:t>. Komora daňových poradců ČR:  </a:t>
            </a:r>
            <a:r>
              <a:rPr lang="cs-CZ" sz="2200" dirty="0">
                <a:latin typeface="Cambria" pitchFamily="18" charset="0"/>
                <a:hlinkClick r:id="rId7"/>
              </a:rPr>
              <a:t>http://</a:t>
            </a:r>
            <a:r>
              <a:rPr lang="cs-CZ" sz="2200" dirty="0" smtClean="0">
                <a:latin typeface="Cambria" pitchFamily="18" charset="0"/>
                <a:hlinkClick r:id="rId7"/>
              </a:rPr>
              <a:t>www.kdpcr.cz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7</a:t>
            </a:r>
            <a:r>
              <a:rPr lang="cs-CZ" sz="2200" dirty="0">
                <a:latin typeface="Cambria" pitchFamily="18" charset="0"/>
              </a:rPr>
              <a:t>. Komora patentových zástupců:  </a:t>
            </a:r>
            <a:r>
              <a:rPr lang="cs-CZ" sz="2200" dirty="0">
                <a:latin typeface="Cambria" pitchFamily="18" charset="0"/>
                <a:hlinkClick r:id="rId8"/>
              </a:rPr>
              <a:t>http://</a:t>
            </a:r>
            <a:r>
              <a:rPr lang="cs-CZ" sz="2200" dirty="0" smtClean="0">
                <a:latin typeface="Cambria" pitchFamily="18" charset="0"/>
                <a:hlinkClick r:id="rId8"/>
              </a:rPr>
              <a:t>www.patzastupci.cz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8. Komora </a:t>
            </a:r>
            <a:r>
              <a:rPr lang="cs-CZ" sz="2200" dirty="0">
                <a:latin typeface="Cambria" pitchFamily="18" charset="0"/>
              </a:rPr>
              <a:t>veterinárních lékařů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9. Notářská </a:t>
            </a:r>
            <a:r>
              <a:rPr lang="cs-CZ" sz="2200" dirty="0">
                <a:latin typeface="Cambria" pitchFamily="18" charset="0"/>
              </a:rPr>
              <a:t>komora ČR:  </a:t>
            </a:r>
            <a:r>
              <a:rPr lang="cs-CZ" sz="2200" dirty="0">
                <a:latin typeface="Cambria" pitchFamily="18" charset="0"/>
                <a:hlinkClick r:id="rId9"/>
              </a:rPr>
              <a:t>http://</a:t>
            </a:r>
            <a:r>
              <a:rPr lang="cs-CZ" sz="2200" dirty="0" smtClean="0">
                <a:latin typeface="Cambria" pitchFamily="18" charset="0"/>
                <a:hlinkClick r:id="rId9"/>
              </a:rPr>
              <a:t>www.nkcr.cz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10. </a:t>
            </a:r>
            <a:r>
              <a:rPr lang="cs-CZ" sz="2200" dirty="0">
                <a:latin typeface="Cambria" pitchFamily="18" charset="0"/>
              </a:rPr>
              <a:t>Česká lékárnická komora:  </a:t>
            </a:r>
            <a:r>
              <a:rPr lang="cs-CZ" sz="2200" dirty="0">
                <a:latin typeface="Cambria" pitchFamily="18" charset="0"/>
                <a:hlinkClick r:id="rId10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0"/>
              </a:rPr>
              <a:t>www.lekarnici.cz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11. </a:t>
            </a:r>
            <a:r>
              <a:rPr lang="cs-CZ" sz="2200" dirty="0">
                <a:latin typeface="Cambria" pitchFamily="18" charset="0"/>
              </a:rPr>
              <a:t>Česká lékařská komora:  </a:t>
            </a:r>
            <a:r>
              <a:rPr lang="cs-CZ" sz="2200" dirty="0">
                <a:latin typeface="Cambria" pitchFamily="18" charset="0"/>
                <a:hlinkClick r:id="rId11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1"/>
              </a:rPr>
              <a:t>www.lkcr.cz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 smtClean="0">
                <a:latin typeface="Cambria" pitchFamily="18" charset="0"/>
              </a:rPr>
              <a:t>12. Česká </a:t>
            </a:r>
            <a:r>
              <a:rPr lang="cs-CZ" sz="2200" dirty="0">
                <a:latin typeface="Cambria" pitchFamily="18" charset="0"/>
              </a:rPr>
              <a:t>stomatologická komora:  </a:t>
            </a:r>
            <a:r>
              <a:rPr lang="cs-CZ" sz="2200" dirty="0">
                <a:latin typeface="Cambria" pitchFamily="18" charset="0"/>
                <a:hlinkClick r:id="rId12"/>
              </a:rPr>
              <a:t>http://</a:t>
            </a:r>
            <a:r>
              <a:rPr lang="cs-CZ" sz="2200" dirty="0" smtClean="0">
                <a:latin typeface="Cambria" pitchFamily="18" charset="0"/>
                <a:hlinkClick r:id="rId12"/>
              </a:rPr>
              <a:t>www.dent.cz</a:t>
            </a:r>
            <a:endParaRPr lang="cs-CZ" sz="22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3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M. </a:t>
            </a: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D</a:t>
            </a: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iani: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latin typeface="Cambria" pitchFamily="18" charset="0"/>
              </a:rPr>
              <a:t>1</a:t>
            </a:r>
            <a:r>
              <a:rPr lang="cs-CZ" sz="2600" dirty="0">
                <a:latin typeface="Cambria" pitchFamily="18" charset="0"/>
              </a:rPr>
              <a:t>. Sítě neformální </a:t>
            </a:r>
            <a:r>
              <a:rPr lang="cs-CZ" sz="2600" dirty="0" smtClean="0">
                <a:latin typeface="Cambria" pitchFamily="18" charset="0"/>
              </a:rPr>
              <a:t>interakce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2. Se sdílenou solidaritou/kolektivní </a:t>
            </a:r>
            <a:r>
              <a:rPr lang="cs-CZ" sz="2600" dirty="0" smtClean="0">
                <a:latin typeface="Cambria" pitchFamily="18" charset="0"/>
              </a:rPr>
              <a:t>identitou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3. Vstupující do kolektivního konfliktního jednání vůči jasně vymezeným </a:t>
            </a:r>
            <a:r>
              <a:rPr lang="cs-CZ" sz="2600" dirty="0" smtClean="0">
                <a:latin typeface="Cambria" pitchFamily="18" charset="0"/>
              </a:rPr>
              <a:t>oponentům</a:t>
            </a: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 smtClean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 smtClean="0">
                <a:solidFill>
                  <a:srgbClr val="FF0000"/>
                </a:solidFill>
                <a:latin typeface="Cambria" pitchFamily="18" charset="0"/>
              </a:rPr>
              <a:t>Ch. Tilly: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Trvalé kampaně proti autoritám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Konkrétní formy jednání a sdružování (repertoár)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 smtClean="0">
                <a:latin typeface="Cambria" pitchFamily="18" charset="0"/>
              </a:rPr>
              <a:t>Veřejná sebeprezentace</a:t>
            </a:r>
            <a:endParaRPr lang="cs-CZ" sz="2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0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Rozlišující znaky: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hodnotová a ideová výbava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taktika a oblast (cíle) působení</a:t>
            </a:r>
            <a:r>
              <a:rPr lang="cs-CZ" sz="2800" dirty="0" smtClean="0">
                <a:latin typeface="Cambria" pitchFamily="18" charset="0"/>
              </a:rPr>
              <a:t>,</a:t>
            </a: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sociální </a:t>
            </a:r>
            <a:r>
              <a:rPr lang="cs-CZ" sz="2800" dirty="0" smtClean="0">
                <a:latin typeface="Cambria" pitchFamily="18" charset="0"/>
              </a:rPr>
              <a:t>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Cambria" pitchFamily="18" charset="0"/>
              </a:rPr>
              <a:t>Odbory? „Zelené“ neziskovky? Lidsko-právní organizace?</a:t>
            </a:r>
            <a:endParaRPr lang="cs-CZ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9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Politologie a ostatní spol. vědy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9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Filosofie</a:t>
            </a:r>
            <a:r>
              <a:rPr lang="cs-CZ" sz="2600" dirty="0" smtClean="0">
                <a:latin typeface="Cambria" pitchFamily="18" charset="0"/>
              </a:rPr>
              <a:t> – Platón: hledání  předpokladů pro dobrý politický řád; Aristoteles: královská věda; Machiavelli, </a:t>
            </a:r>
            <a:r>
              <a:rPr lang="cs-CZ" sz="2600" dirty="0" err="1" smtClean="0">
                <a:latin typeface="Cambria" pitchFamily="18" charset="0"/>
              </a:rPr>
              <a:t>Hobbes</a:t>
            </a:r>
            <a:r>
              <a:rPr lang="cs-CZ" sz="2600" dirty="0" smtClean="0">
                <a:latin typeface="Cambria" pitchFamily="18" charset="0"/>
              </a:rPr>
              <a:t>, Rousseau, </a:t>
            </a:r>
            <a:r>
              <a:rPr lang="cs-CZ" sz="2600" dirty="0" err="1" smtClean="0">
                <a:latin typeface="Cambria" pitchFamily="18" charset="0"/>
              </a:rPr>
              <a:t>Hegel</a:t>
            </a:r>
            <a:r>
              <a:rPr lang="cs-CZ" sz="2600" dirty="0" smtClean="0">
                <a:latin typeface="Cambria" pitchFamily="18" charset="0"/>
              </a:rPr>
              <a:t>, Marx, </a:t>
            </a:r>
            <a:r>
              <a:rPr lang="cs-CZ" sz="2600" dirty="0" err="1" smtClean="0">
                <a:latin typeface="Cambria" pitchFamily="18" charset="0"/>
              </a:rPr>
              <a:t>Tocqueville</a:t>
            </a:r>
            <a:r>
              <a:rPr lang="cs-CZ" sz="2600" dirty="0" smtClean="0">
                <a:latin typeface="Cambria" pitchFamily="18" charset="0"/>
              </a:rPr>
              <a:t>, Weber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Sociologie</a:t>
            </a:r>
            <a:r>
              <a:rPr lang="cs-CZ" sz="2600" dirty="0" smtClean="0">
                <a:latin typeface="Cambria" pitchFamily="18" charset="0"/>
              </a:rPr>
              <a:t> – politická sociologie, teorie elit, sociologie organizace, politická socializace, sociální hnutí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Právo</a:t>
            </a:r>
            <a:r>
              <a:rPr lang="cs-CZ" sz="2600" dirty="0" smtClean="0">
                <a:latin typeface="Cambria" pitchFamily="18" charset="0"/>
              </a:rPr>
              <a:t> – souvislost s politickou filosofií, státovědou; </a:t>
            </a:r>
            <a:r>
              <a:rPr lang="cs-CZ" sz="2600" dirty="0" err="1" smtClean="0">
                <a:latin typeface="Cambria" pitchFamily="18" charset="0"/>
              </a:rPr>
              <a:t>Bodin</a:t>
            </a:r>
            <a:r>
              <a:rPr lang="cs-CZ" sz="2600" dirty="0" smtClean="0">
                <a:latin typeface="Cambria" pitchFamily="18" charset="0"/>
              </a:rPr>
              <a:t>– 1. použití pojmu politická věda (1576)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Ekonomie</a:t>
            </a:r>
            <a:r>
              <a:rPr lang="cs-CZ" sz="2600" dirty="0" smtClean="0">
                <a:latin typeface="Cambria" pitchFamily="18" charset="0"/>
              </a:rPr>
              <a:t> – politická ekonomie; otázka prvotnosti ekonomiky/politiky, re-distribuce, vztah státu a trhu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Historie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b="1" dirty="0" smtClean="0">
                <a:latin typeface="Cambria" pitchFamily="18" charset="0"/>
              </a:rPr>
              <a:t>Psychologie </a:t>
            </a:r>
            <a:r>
              <a:rPr lang="cs-CZ" sz="2600" dirty="0" smtClean="0">
                <a:latin typeface="Cambria" pitchFamily="18" charset="0"/>
              </a:rPr>
              <a:t>– politický marketing, politické chování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smtClean="0">
                <a:latin typeface="Cambria" pitchFamily="18" charset="0"/>
              </a:rPr>
              <a:t>Obecně je možné politologii chápat jako </a:t>
            </a:r>
            <a:r>
              <a:rPr lang="cs-CZ" sz="2600" b="1" i="1" dirty="0" smtClean="0">
                <a:latin typeface="Cambria" pitchFamily="18" charset="0"/>
              </a:rPr>
              <a:t>interdisciplinární</a:t>
            </a:r>
            <a:r>
              <a:rPr lang="cs-CZ" sz="2600" dirty="0" smtClean="0">
                <a:latin typeface="Cambria" pitchFamily="18" charset="0"/>
              </a:rPr>
              <a:t> vědu (tj. využívá i poznatků ostatních oborů)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82767"/>
              </p:ext>
            </p:extLst>
          </p:nvPr>
        </p:nvGraphicFramePr>
        <p:xfrm>
          <a:off x="323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250250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  <a:endParaRPr lang="cs-CZ" b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Formální organizovanost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 smtClean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-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Cambria" pitchFamily="18" charset="0"/>
                        </a:rPr>
                        <a:t>x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>
                <a:latin typeface="Cambria" pitchFamily="18" charset="0"/>
              </a:rPr>
              <a:t>Císař, Ondřej. 2008. </a:t>
            </a:r>
            <a:r>
              <a:rPr lang="cs-CZ" sz="2100" i="1" dirty="0" smtClean="0">
                <a:latin typeface="Cambria" pitchFamily="18" charset="0"/>
              </a:rPr>
              <a:t>Politický aktivismus v ČR</a:t>
            </a:r>
            <a:r>
              <a:rPr lang="cs-CZ" sz="2100" dirty="0" smtClean="0">
                <a:latin typeface="Cambria" pitchFamily="18" charset="0"/>
              </a:rPr>
              <a:t>. Brno: CDK.</a:t>
            </a:r>
          </a:p>
          <a:p>
            <a:r>
              <a:rPr lang="cs-CZ" sz="2100" dirty="0">
                <a:latin typeface="Cambria" pitchFamily="18" charset="0"/>
              </a:rPr>
              <a:t>Fiala, </a:t>
            </a:r>
            <a:r>
              <a:rPr lang="cs-CZ" sz="2100" dirty="0" smtClean="0">
                <a:latin typeface="Cambria" pitchFamily="18" charset="0"/>
              </a:rPr>
              <a:t>Petr. </a:t>
            </a:r>
            <a:r>
              <a:rPr lang="cs-CZ" sz="2100" dirty="0">
                <a:latin typeface="Cambria" pitchFamily="18" charset="0"/>
              </a:rPr>
              <a:t>Strmiska, </a:t>
            </a:r>
            <a:r>
              <a:rPr lang="cs-CZ" sz="2100" dirty="0" smtClean="0">
                <a:latin typeface="Cambria" pitchFamily="18" charset="0"/>
              </a:rPr>
              <a:t>Maxmilián. </a:t>
            </a:r>
            <a:r>
              <a:rPr lang="cs-CZ" sz="2100" dirty="0">
                <a:latin typeface="Cambria" pitchFamily="18" charset="0"/>
              </a:rPr>
              <a:t>1998</a:t>
            </a:r>
            <a:r>
              <a:rPr lang="cs-CZ" sz="2100" dirty="0" smtClean="0">
                <a:latin typeface="Cambria" pitchFamily="18" charset="0"/>
              </a:rPr>
              <a:t>: </a:t>
            </a:r>
            <a:r>
              <a:rPr lang="cs-CZ" sz="2100" i="1" dirty="0">
                <a:latin typeface="Cambria" pitchFamily="18" charset="0"/>
              </a:rPr>
              <a:t>Teorie politických stran</a:t>
            </a:r>
            <a:r>
              <a:rPr lang="cs-CZ" sz="2100" dirty="0">
                <a:latin typeface="Cambria" pitchFamily="18" charset="0"/>
              </a:rPr>
              <a:t>. Brno: </a:t>
            </a:r>
            <a:r>
              <a:rPr lang="cs-CZ" sz="2100" dirty="0" err="1">
                <a:latin typeface="Cambria" pitchFamily="18" charset="0"/>
              </a:rPr>
              <a:t>Barrister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en-US" sz="2100" dirty="0">
                <a:latin typeface="Cambria" pitchFamily="18" charset="0"/>
              </a:rPr>
              <a:t>&amp;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err="1" smtClean="0">
                <a:latin typeface="Cambria" pitchFamily="18" charset="0"/>
              </a:rPr>
              <a:t>Principal</a:t>
            </a:r>
            <a:r>
              <a:rPr lang="cs-CZ" sz="2100" dirty="0" smtClean="0">
                <a:latin typeface="Cambria" pitchFamily="18" charset="0"/>
              </a:rPr>
              <a:t>.</a:t>
            </a:r>
            <a:endParaRPr lang="cs-CZ" sz="2100" dirty="0">
              <a:latin typeface="Cambria" pitchFamily="18" charset="0"/>
            </a:endParaRPr>
          </a:p>
          <a:p>
            <a:r>
              <a:rPr lang="cs-CZ" sz="2100" dirty="0" smtClean="0">
                <a:latin typeface="Cambria" pitchFamily="18" charset="0"/>
              </a:rPr>
              <a:t>Hloušek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Vít. </a:t>
            </a:r>
            <a:r>
              <a:rPr lang="cs-CZ" sz="2100" dirty="0">
                <a:latin typeface="Cambria" pitchFamily="18" charset="0"/>
              </a:rPr>
              <a:t>Kopeček, </a:t>
            </a:r>
            <a:r>
              <a:rPr lang="cs-CZ" sz="2100" dirty="0" smtClean="0">
                <a:latin typeface="Cambria" pitchFamily="18" charset="0"/>
              </a:rPr>
              <a:t>Lubomír.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smtClean="0">
                <a:latin typeface="Cambria" pitchFamily="18" charset="0"/>
              </a:rPr>
              <a:t>2010</a:t>
            </a:r>
            <a:r>
              <a:rPr lang="cs-CZ" sz="2100" dirty="0">
                <a:latin typeface="Cambria" pitchFamily="18" charset="0"/>
              </a:rPr>
              <a:t>.</a:t>
            </a:r>
            <a:r>
              <a:rPr lang="cs-CZ" sz="2100" dirty="0" smtClean="0">
                <a:latin typeface="Cambria" pitchFamily="18" charset="0"/>
              </a:rPr>
              <a:t> </a:t>
            </a:r>
            <a:r>
              <a:rPr lang="cs-CZ" sz="2100" i="1" dirty="0">
                <a:latin typeface="Cambria" pitchFamily="18" charset="0"/>
              </a:rPr>
              <a:t>Politické strany: původ, ideologie a transformace politických stran v západní a střední Evropě</a:t>
            </a:r>
            <a:r>
              <a:rPr lang="cs-CZ" sz="2100" dirty="0">
                <a:latin typeface="Cambria" pitchFamily="18" charset="0"/>
              </a:rPr>
              <a:t>.  Praha: </a:t>
            </a:r>
            <a:r>
              <a:rPr lang="cs-CZ" sz="2100" dirty="0" err="1" smtClean="0">
                <a:latin typeface="Cambria" pitchFamily="18" charset="0"/>
              </a:rPr>
              <a:t>Grada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Klíma, </a:t>
            </a:r>
            <a:r>
              <a:rPr lang="cs-CZ" sz="2100" dirty="0" smtClean="0">
                <a:latin typeface="Cambria" pitchFamily="18" charset="0"/>
              </a:rPr>
              <a:t>Michal. 2003. </a:t>
            </a:r>
            <a:r>
              <a:rPr lang="cs-CZ" sz="2100" i="1" dirty="0" smtClean="0">
                <a:latin typeface="Cambria" pitchFamily="18" charset="0"/>
              </a:rPr>
              <a:t>Volby </a:t>
            </a:r>
            <a:r>
              <a:rPr lang="cs-CZ" sz="2100" i="1" dirty="0">
                <a:latin typeface="Cambria" pitchFamily="18" charset="0"/>
              </a:rPr>
              <a:t>a politické strany v moderních demokraciích.</a:t>
            </a:r>
            <a:r>
              <a:rPr lang="cs-CZ" sz="2100" dirty="0">
                <a:latin typeface="Cambria" pitchFamily="18" charset="0"/>
              </a:rPr>
              <a:t> Praha: </a:t>
            </a:r>
            <a:r>
              <a:rPr lang="cs-CZ" sz="2100" dirty="0" smtClean="0">
                <a:latin typeface="Cambria" pitchFamily="18" charset="0"/>
              </a:rPr>
              <a:t>Radix. 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Novák, </a:t>
            </a:r>
            <a:r>
              <a:rPr lang="cs-CZ" sz="2100" dirty="0" smtClean="0">
                <a:latin typeface="Cambria" pitchFamily="18" charset="0"/>
              </a:rPr>
              <a:t>Miroslav.1997. </a:t>
            </a:r>
            <a:r>
              <a:rPr lang="cs-CZ" sz="2100" i="1" dirty="0">
                <a:latin typeface="Cambria" pitchFamily="18" charset="0"/>
              </a:rPr>
              <a:t>Systémy politických stran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smtClean="0">
                <a:latin typeface="Cambria" pitchFamily="18" charset="0"/>
              </a:rPr>
              <a:t>Slon.</a:t>
            </a:r>
            <a:endParaRPr lang="cs-CZ" sz="2100" dirty="0">
              <a:latin typeface="Cambria" pitchFamily="18" charset="0"/>
            </a:endParaRP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1997. </a:t>
            </a:r>
            <a:r>
              <a:rPr lang="cs-CZ" sz="2100" i="1" dirty="0">
                <a:latin typeface="Cambria" pitchFamily="18" charset="0"/>
              </a:rPr>
              <a:t>Autorita, etika a společnost</a:t>
            </a:r>
            <a:r>
              <a:rPr lang="cs-CZ" sz="2100" dirty="0">
                <a:latin typeface="Cambria" pitchFamily="18" charset="0"/>
              </a:rPr>
              <a:t>. Praha: Mladá fronta.</a:t>
            </a:r>
          </a:p>
          <a:p>
            <a:pPr eaLnBrk="1" hangingPunct="1"/>
            <a:r>
              <a:rPr lang="cs-CZ" sz="2100" dirty="0" smtClean="0">
                <a:latin typeface="Cambria" pitchFamily="18" charset="0"/>
              </a:rPr>
              <a:t>Weber</a:t>
            </a:r>
            <a:r>
              <a:rPr lang="cs-CZ" sz="2100" dirty="0">
                <a:latin typeface="Cambria" pitchFamily="18" charset="0"/>
              </a:rPr>
              <a:t>, </a:t>
            </a:r>
            <a:r>
              <a:rPr lang="cs-CZ" sz="2100" dirty="0" smtClean="0">
                <a:latin typeface="Cambria" pitchFamily="18" charset="0"/>
              </a:rPr>
              <a:t>Max. 1998. </a:t>
            </a:r>
            <a:r>
              <a:rPr lang="cs-CZ" sz="2100" i="1" dirty="0" smtClean="0">
                <a:latin typeface="Cambria" pitchFamily="18" charset="0"/>
              </a:rPr>
              <a:t>Metodologie</a:t>
            </a:r>
            <a:r>
              <a:rPr lang="cs-CZ" sz="2100" i="1" dirty="0">
                <a:latin typeface="Cambria" pitchFamily="18" charset="0"/>
              </a:rPr>
              <a:t>, sociologie a politika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err="1" smtClean="0">
                <a:latin typeface="Cambria" pitchFamily="18" charset="0"/>
              </a:rPr>
              <a:t>Oikoymenh</a:t>
            </a:r>
            <a:r>
              <a:rPr lang="cs-CZ" sz="2100" dirty="0">
                <a:latin typeface="Cambria" pitchFamily="18" charset="0"/>
              </a:rPr>
              <a:t>.</a:t>
            </a:r>
            <a:endParaRPr lang="cs-CZ" sz="29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9860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Přednáška č. 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4:</a:t>
            </a:r>
            <a: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/>
            </a:r>
            <a:br>
              <a:rPr lang="cs-CZ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</a:b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Globalizace a globální politika</a:t>
            </a:r>
            <a:endParaRPr lang="cs-CZ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pPr eaLnBrk="1" hangingPunct="1"/>
            <a:endParaRPr lang="cs-CZ" dirty="0" smtClean="0">
              <a:latin typeface="Cambria" pitchFamily="18" charset="0"/>
            </a:endParaRPr>
          </a:p>
          <a:p>
            <a:pPr eaLnBrk="1" hangingPunct="1"/>
            <a:r>
              <a:rPr lang="cs-CZ" dirty="0" smtClean="0">
                <a:latin typeface="Cambria" pitchFamily="18" charset="0"/>
              </a:rPr>
              <a:t>22.09. 2013</a:t>
            </a:r>
          </a:p>
        </p:txBody>
      </p:sp>
    </p:spTree>
    <p:extLst>
      <p:ext uri="{BB962C8B-B14F-4D97-AF65-F5344CB8AC3E}">
        <p14:creationId xmlns:p14="http://schemas.microsoft.com/office/powerpoint/2010/main" val="163078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Definice globalizace</a:t>
            </a:r>
          </a:p>
          <a:p>
            <a:r>
              <a:rPr lang="cs-CZ" sz="2800" dirty="0" smtClean="0">
                <a:latin typeface="Cambria" pitchFamily="18" charset="0"/>
              </a:rPr>
              <a:t>Globální politika</a:t>
            </a:r>
          </a:p>
          <a:p>
            <a:r>
              <a:rPr lang="cs-CZ" sz="2800" dirty="0" smtClean="0">
                <a:latin typeface="Cambria" pitchFamily="18" charset="0"/>
              </a:rPr>
              <a:t>Globální politické instituce</a:t>
            </a:r>
          </a:p>
          <a:p>
            <a:r>
              <a:rPr lang="cs-CZ" sz="2800" dirty="0" smtClean="0">
                <a:latin typeface="Cambria" pitchFamily="18" charset="0"/>
              </a:rPr>
              <a:t>Odpor proti globalizaci</a:t>
            </a:r>
          </a:p>
          <a:p>
            <a:pPr marL="0" indent="0">
              <a:buNone/>
            </a:pPr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978394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Proces mezinárodní integrace, který je důsledkem výměny a střetu idejí, myšlenek, výrobků a dalších aspektů kultury</a:t>
            </a:r>
          </a:p>
          <a:p>
            <a:r>
              <a:rPr lang="cs-CZ" sz="2800" dirty="0" smtClean="0">
                <a:latin typeface="Cambria" pitchFamily="18" charset="0"/>
              </a:rPr>
              <a:t>Klíčové pokroky v oblasti dopravy a telekomunikací, nárůst internetu a další hlavní faktory globalizace dále napomáhají zvyšování vzájemné ekonomické a kulturní závislosti ekonomických a kulturních vztahů</a:t>
            </a:r>
          </a:p>
          <a:p>
            <a:r>
              <a:rPr lang="cs-CZ" sz="2800" dirty="0" smtClean="0">
                <a:latin typeface="Cambria" pitchFamily="18" charset="0"/>
              </a:rPr>
              <a:t>Spory o vznik globalizace – modernita? Objevení Ameriky?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Definice globalizace</a:t>
            </a:r>
          </a:p>
        </p:txBody>
      </p:sp>
    </p:spTree>
    <p:extLst>
      <p:ext uri="{BB962C8B-B14F-4D97-AF65-F5344CB8AC3E}">
        <p14:creationId xmlns:p14="http://schemas.microsoft.com/office/powerpoint/2010/main" val="3113230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>
                <a:latin typeface="Cambria" pitchFamily="18" charset="0"/>
              </a:rPr>
              <a:t>Nejvýraznější projevy – v kultuře a ekonomice</a:t>
            </a:r>
          </a:p>
          <a:p>
            <a:r>
              <a:rPr lang="cs-CZ" sz="2800" dirty="0" smtClean="0">
                <a:latin typeface="Cambria" pitchFamily="18" charset="0"/>
              </a:rPr>
              <a:t>Nárůst mezinárodních dohod, nárůst ekonomických transakcí, posilování role nadnárodních podniků, nárůst mezinárodní konkurence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Definice globalizace</a:t>
            </a:r>
          </a:p>
        </p:txBody>
      </p:sp>
    </p:spTree>
    <p:extLst>
      <p:ext uri="{BB962C8B-B14F-4D97-AF65-F5344CB8AC3E}">
        <p14:creationId xmlns:p14="http://schemas.microsoft.com/office/powerpoint/2010/main" val="69224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</a:t>
            </a: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íť mezinárodního obchodu (2010)</a:t>
            </a:r>
            <a:endParaRPr lang="cs-CZ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5867"/>
            <a:ext cx="4608513" cy="426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351" y="5445224"/>
            <a:ext cx="4603898" cy="138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65036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-)marxisté – transnacionální ekonomické vztahy a role korporací klíčová, ztráta státní suverenity</a:t>
            </a:r>
          </a:p>
          <a:p>
            <a:r>
              <a:rPr lang="cs-CZ" sz="2800" dirty="0" smtClean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-)realisté – státy stále privilegované postavení, proměna hegemonie uvnitř systému, materiální moc státu stále klíčová (násilí)</a:t>
            </a:r>
          </a:p>
          <a:p>
            <a:r>
              <a:rPr lang="cs-CZ" sz="2800" dirty="0" smtClean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-)liberálové – analýza institucionálních proměn, snaha o pochopení proměn vládnutí ALE také vnímání globalizace jako „přirozeného a zdravého“ procesu šíření volného trhu</a:t>
            </a:r>
          </a:p>
          <a:p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Pohledy na globalizaci</a:t>
            </a:r>
          </a:p>
        </p:txBody>
      </p:sp>
    </p:spTree>
    <p:extLst>
      <p:ext uri="{BB962C8B-B14F-4D97-AF65-F5344CB8AC3E}">
        <p14:creationId xmlns:p14="http://schemas.microsoft.com/office/powerpoint/2010/main" val="240493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latin typeface="Cambria" pitchFamily="18" charset="0"/>
              </a:rPr>
              <a:t> </a:t>
            </a:r>
          </a:p>
          <a:p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The World’s Largest 100 Economic </a:t>
            </a:r>
            <a:r>
              <a:rPr lang="en-US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Entities</a:t>
            </a: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 (IMF 2009)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69447"/>
              </p:ext>
            </p:extLst>
          </p:nvPr>
        </p:nvGraphicFramePr>
        <p:xfrm>
          <a:off x="1002432" y="2032343"/>
          <a:ext cx="7139136" cy="4017450"/>
        </p:xfrm>
        <a:graphic>
          <a:graphicData uri="http://schemas.openxmlformats.org/drawingml/2006/table">
            <a:tbl>
              <a:tblPr/>
              <a:tblGrid>
                <a:gridCol w="1298025"/>
                <a:gridCol w="2677176"/>
                <a:gridCol w="3163935"/>
              </a:tblGrid>
              <a:tr h="172618">
                <a:tc>
                  <a:txBody>
                    <a:bodyPr/>
                    <a:lstStyle/>
                    <a:p>
                      <a:pPr algn="ctr"/>
                      <a:r>
                        <a:rPr lang="en-GB" b="1" noProof="0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Rank </a:t>
                      </a:r>
                      <a:endParaRPr lang="en-GB" noProof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Country/ Corporation </a:t>
                      </a:r>
                      <a:endParaRPr lang="en-GB" noProof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</a:rPr>
                        <a:t>GDP/Revenues (US$ million)</a:t>
                      </a:r>
                      <a:endParaRPr lang="en-GB" noProof="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18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latin typeface="Cambria" pitchFamily="18" charset="0"/>
                        </a:rPr>
                        <a:t>  </a:t>
                      </a:r>
                      <a:r>
                        <a:rPr lang="cs-CZ" sz="1200" b="1" dirty="0" smtClean="0">
                          <a:latin typeface="Cambria" pitchFamily="18" charset="0"/>
                        </a:rPr>
                        <a:t>21</a:t>
                      </a:r>
                      <a:endParaRPr lang="cs-CZ" sz="1200" dirty="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latin typeface="Cambria" pitchFamily="18" charset="0"/>
                        </a:rPr>
                        <a:t> Poland</a:t>
                      </a:r>
                      <a:endParaRPr lang="en-GB" sz="1200" noProof="0" dirty="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430,197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latin typeface="Cambria" pitchFamily="18" charset="0"/>
                        </a:rPr>
                        <a:t>     22  </a:t>
                      </a:r>
                      <a:endParaRPr lang="cs-CZ" sz="1200" dirty="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Cambria" pitchFamily="18" charset="0"/>
                        </a:rPr>
                        <a:t> </a:t>
                      </a:r>
                      <a:r>
                        <a:rPr lang="cs-CZ" sz="12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WAL-MART STORES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Cambria" pitchFamily="18" charset="0"/>
                        </a:rPr>
                        <a:t>                  408,214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23  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Sweden*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405,440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160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24  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Norway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382,983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25  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Austria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381,880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26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Taiwan Province of China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378,969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27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Saudia Arabia*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369,671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28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Venezuela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337,295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29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Greece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330,780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30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Islamic Republic of Iran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330,461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31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Argentina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310,065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32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Denmark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309,252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33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South Africa*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287,219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34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 ROYAL DUTCH SHELL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285,129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35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 EXXON MOBIL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284,650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36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Thailand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263,889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37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 BP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246,148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38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Finland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238,128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39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United Arab Emirates*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                 229,971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latin typeface="Cambria" pitchFamily="18" charset="0"/>
                        </a:rPr>
                        <a:t>     40 </a:t>
                      </a:r>
                      <a:endParaRPr lang="cs-CZ" sz="1200">
                        <a:latin typeface="Cambria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latin typeface="Cambria" pitchFamily="18" charset="0"/>
                        </a:rPr>
                        <a:t> Columbia*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latin typeface="Cambria" pitchFamily="18" charset="0"/>
                        </a:rPr>
                        <a:t>                  228,836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807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-)marxisté – transnacionální ekonomické vztahy a role korporací klíčová, ztráta státní suverenity</a:t>
            </a:r>
          </a:p>
          <a:p>
            <a:r>
              <a:rPr lang="cs-CZ" sz="2800" dirty="0" smtClean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-)realisté – státy stále privilegované postavení, proměna hegemonie uvnitř systému, materiální moc státu stále klíčová (násilí)</a:t>
            </a:r>
          </a:p>
          <a:p>
            <a:r>
              <a:rPr lang="cs-CZ" sz="2800" dirty="0" smtClean="0">
                <a:latin typeface="Cambria" pitchFamily="18" charset="0"/>
              </a:rPr>
              <a:t>(</a:t>
            </a:r>
            <a:r>
              <a:rPr lang="cs-CZ" sz="2800" dirty="0" err="1" smtClean="0">
                <a:latin typeface="Cambria" pitchFamily="18" charset="0"/>
              </a:rPr>
              <a:t>Neo</a:t>
            </a:r>
            <a:r>
              <a:rPr lang="cs-CZ" sz="2800" dirty="0" smtClean="0">
                <a:latin typeface="Cambria" pitchFamily="18" charset="0"/>
              </a:rPr>
              <a:t>-)liberálové – analýza institucionálních proměn, snaha o pochopení proměn vládnutí ALE také vnímání globalizace jako „přirozeného a zdravého“ procesu šíření volného trhu</a:t>
            </a:r>
          </a:p>
          <a:p>
            <a:endParaRPr lang="cs-CZ" sz="2800" dirty="0" smtClean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Pohledy na globalizaci</a:t>
            </a:r>
          </a:p>
        </p:txBody>
      </p:sp>
    </p:spTree>
    <p:extLst>
      <p:ext uri="{BB962C8B-B14F-4D97-AF65-F5344CB8AC3E}">
        <p14:creationId xmlns:p14="http://schemas.microsoft.com/office/powerpoint/2010/main" val="81637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Teoretické přístupy v politické vědě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3000" b="1" dirty="0" smtClean="0">
                <a:latin typeface="Cambria" pitchFamily="18" charset="0"/>
              </a:rPr>
              <a:t>Normativně-ontologický</a:t>
            </a:r>
            <a:r>
              <a:rPr lang="cs-CZ" sz="3000" dirty="0" smtClean="0">
                <a:latin typeface="Cambria" pitchFamily="18" charset="0"/>
              </a:rPr>
              <a:t> (kořeny tohoto přístupu již v antice) – jde o nalezení správných objektivně existujících měřítek fungování politické obce/společenského řádu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Kriticko-dialektický/</a:t>
            </a:r>
            <a:r>
              <a:rPr lang="cs-CZ" sz="3000" b="1" dirty="0" err="1" smtClean="0">
                <a:latin typeface="Cambria" pitchFamily="18" charset="0"/>
              </a:rPr>
              <a:t>neo</a:t>
            </a:r>
            <a:r>
              <a:rPr lang="cs-CZ" sz="3000" b="1" dirty="0" smtClean="0">
                <a:latin typeface="Cambria" pitchFamily="18" charset="0"/>
              </a:rPr>
              <a:t>-marxistický</a:t>
            </a:r>
            <a:r>
              <a:rPr lang="cs-CZ" sz="3000" dirty="0" smtClean="0">
                <a:latin typeface="Cambria" pitchFamily="18" charset="0"/>
              </a:rPr>
              <a:t> – mj. Frankfurtská škola (od poloviny 60-</a:t>
            </a:r>
            <a:r>
              <a:rPr lang="cs-CZ" sz="3000" dirty="0" err="1" smtClean="0">
                <a:latin typeface="Cambria" pitchFamily="18" charset="0"/>
              </a:rPr>
              <a:t>tých</a:t>
            </a:r>
            <a:r>
              <a:rPr lang="cs-CZ" sz="3000" dirty="0" smtClean="0">
                <a:latin typeface="Cambria" pitchFamily="18" charset="0"/>
              </a:rPr>
              <a:t> let 20. st.  - nejde „jen“ o analýzu, ale především o kritiku současného stavu) </a:t>
            </a:r>
          </a:p>
          <a:p>
            <a:pPr eaLnBrk="1" hangingPunct="1"/>
            <a:r>
              <a:rPr lang="cs-CZ" sz="3000" b="1" dirty="0" smtClean="0">
                <a:latin typeface="Cambria" pitchFamily="18" charset="0"/>
              </a:rPr>
              <a:t>Empiricko-analytický</a:t>
            </a:r>
            <a:r>
              <a:rPr lang="cs-CZ" sz="3000" dirty="0" smtClean="0">
                <a:latin typeface="Cambria" pitchFamily="18" charset="0"/>
              </a:rPr>
              <a:t> </a:t>
            </a:r>
            <a:r>
              <a:rPr lang="cs-CZ" sz="3000" b="1" dirty="0" smtClean="0">
                <a:latin typeface="Cambria" pitchFamily="18" charset="0"/>
              </a:rPr>
              <a:t> </a:t>
            </a:r>
            <a:r>
              <a:rPr lang="cs-CZ" sz="3000" dirty="0" smtClean="0">
                <a:latin typeface="Cambria" pitchFamily="18" charset="0"/>
              </a:rPr>
              <a:t>- analýza empiricky pozorovatelných fenoménů</a:t>
            </a:r>
            <a:endParaRPr lang="cs-CZ" sz="30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Proměna „polity“: globální instituce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„Staří aktéři“: OSN a jeho specializované organizace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založena </a:t>
            </a:r>
            <a:r>
              <a:rPr lang="cs-CZ" sz="2300" dirty="0">
                <a:latin typeface="Cambria" pitchFamily="18" charset="0"/>
              </a:rPr>
              <a:t>26. června 1945 v San Franciscu </a:t>
            </a:r>
            <a:r>
              <a:rPr lang="cs-CZ" sz="2300" dirty="0" smtClean="0">
                <a:latin typeface="Cambria" pitchFamily="18" charset="0"/>
              </a:rPr>
              <a:t>na </a:t>
            </a:r>
            <a:r>
              <a:rPr lang="cs-CZ" sz="2300" dirty="0">
                <a:latin typeface="Cambria" pitchFamily="18" charset="0"/>
              </a:rPr>
              <a:t>základě přijetí Charty OSN 50 státy </a:t>
            </a:r>
            <a:r>
              <a:rPr lang="cs-CZ" sz="2300" dirty="0" smtClean="0">
                <a:latin typeface="Cambria" pitchFamily="18" charset="0"/>
              </a:rPr>
              <a:t>(včetně ČSR)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Cílem </a:t>
            </a:r>
            <a:r>
              <a:rPr lang="cs-CZ" sz="2300" dirty="0" smtClean="0">
                <a:latin typeface="Cambria" pitchFamily="18" charset="0"/>
              </a:rPr>
              <a:t>je </a:t>
            </a:r>
            <a:r>
              <a:rPr lang="cs-CZ" sz="2300" dirty="0">
                <a:latin typeface="Cambria" pitchFamily="18" charset="0"/>
              </a:rPr>
              <a:t>zachování mezinárodního míru a bezpečnosti a zajištění mezinárodní </a:t>
            </a:r>
            <a:r>
              <a:rPr lang="cs-CZ" sz="2300" dirty="0" smtClean="0">
                <a:latin typeface="Cambria" pitchFamily="18" charset="0"/>
              </a:rPr>
              <a:t>spolupráce.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Členství </a:t>
            </a:r>
            <a:r>
              <a:rPr lang="cs-CZ" sz="2300" dirty="0">
                <a:latin typeface="Cambria" pitchFamily="18" charset="0"/>
              </a:rPr>
              <a:t>v OSN je založeno na principu suverénní rovnosti, státy mají svá zastoupení, tzv. stálé mise, zejména v hlavním sídle OSN New Yorku, ale také např. v Ženevě nebo ve Vídni. </a:t>
            </a:r>
            <a:r>
              <a:rPr lang="cs-CZ" sz="2300" dirty="0" smtClean="0">
                <a:latin typeface="Cambria" pitchFamily="18" charset="0"/>
              </a:rPr>
              <a:t>´´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Každý </a:t>
            </a:r>
            <a:r>
              <a:rPr lang="cs-CZ" sz="2300" dirty="0">
                <a:latin typeface="Cambria" pitchFamily="18" charset="0"/>
              </a:rPr>
              <a:t>členský stát má své zástupce ve Valném shromáždění a disponuje jedním stejně platným hlasem.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Nevládní organizace</a:t>
            </a:r>
            <a:endParaRPr lang="cs-CZ" sz="23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23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Proměna „polity“: globální instituce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„Staro-noví aktéři“: EU a její </a:t>
            </a:r>
            <a:r>
              <a:rPr lang="cs-CZ" sz="2300" dirty="0">
                <a:latin typeface="Cambria" pitchFamily="18" charset="0"/>
              </a:rPr>
              <a:t>specializované </a:t>
            </a:r>
            <a:r>
              <a:rPr lang="cs-CZ" sz="2300" dirty="0" smtClean="0">
                <a:latin typeface="Cambria" pitchFamily="18" charset="0"/>
              </a:rPr>
              <a:t>organizace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politická </a:t>
            </a:r>
            <a:r>
              <a:rPr lang="cs-CZ" sz="2300" dirty="0">
                <a:latin typeface="Cambria" pitchFamily="18" charset="0"/>
              </a:rPr>
              <a:t>a ekonomická unie, kterou od posledního rozšíření v roce 2007 tvoří 27 evropských států s 500 miliony obyvatel (přibližně 7,3 % světové populace). </a:t>
            </a:r>
            <a:endParaRPr lang="cs-CZ" sz="23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vznik </a:t>
            </a:r>
            <a:r>
              <a:rPr lang="cs-CZ" sz="2300" dirty="0">
                <a:latin typeface="Cambria" pitchFamily="18" charset="0"/>
              </a:rPr>
              <a:t>v roce 1993 na základě Smlouvy o Evropské </a:t>
            </a:r>
            <a:r>
              <a:rPr lang="cs-CZ" sz="2300" dirty="0" smtClean="0">
                <a:latin typeface="Cambria" pitchFamily="18" charset="0"/>
              </a:rPr>
              <a:t>unii (Maastrichtská smlouva), </a:t>
            </a:r>
            <a:r>
              <a:rPr lang="cs-CZ" sz="2300" dirty="0">
                <a:latin typeface="Cambria" pitchFamily="18" charset="0"/>
              </a:rPr>
              <a:t>která navazovala na evropský integrační proces od padesátých </a:t>
            </a:r>
            <a:r>
              <a:rPr lang="cs-CZ" sz="2300" dirty="0" smtClean="0">
                <a:latin typeface="Cambria" pitchFamily="18" charset="0"/>
              </a:rPr>
              <a:t>let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 smtClean="0">
                <a:latin typeface="Cambria" pitchFamily="18" charset="0"/>
              </a:rPr>
              <a:t>Lisabonskou </a:t>
            </a:r>
            <a:r>
              <a:rPr lang="cs-CZ" sz="2300" dirty="0">
                <a:latin typeface="Cambria" pitchFamily="18" charset="0"/>
              </a:rPr>
              <a:t>smlouvou nahradila Evropská unie Evropské společenství (ES; dříve Evropské hospodářské společenství), čímž získala právní subjektivitu a </a:t>
            </a:r>
            <a:r>
              <a:rPr lang="cs-CZ" sz="2300" dirty="0" smtClean="0">
                <a:latin typeface="Cambria" pitchFamily="18" charset="0"/>
              </a:rPr>
              <a:t>některé vlastnosti </a:t>
            </a:r>
            <a:r>
              <a:rPr lang="cs-CZ" sz="2300" dirty="0">
                <a:latin typeface="Cambria" pitchFamily="18" charset="0"/>
              </a:rPr>
              <a:t>ES – především </a:t>
            </a:r>
            <a:r>
              <a:rPr lang="cs-CZ" sz="2300" dirty="0" smtClean="0">
                <a:latin typeface="Cambria" pitchFamily="18" charset="0"/>
              </a:rPr>
              <a:t>nadstátnost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latin typeface="Cambria" pitchFamily="18" charset="0"/>
              </a:rPr>
              <a:t>čtyři základní svobody vnitřního trhu: volný pohyb zboží, osob, služeb a kapitálu, a dále společné politiky Evropské unie </a:t>
            </a:r>
            <a:r>
              <a:rPr lang="cs-CZ" sz="2300" dirty="0" smtClean="0">
                <a:latin typeface="Cambria" pitchFamily="18" charset="0"/>
              </a:rPr>
              <a:t>(hospodářská soutěž, společná </a:t>
            </a:r>
            <a:r>
              <a:rPr lang="cs-CZ" sz="2300" dirty="0">
                <a:latin typeface="Cambria" pitchFamily="18" charset="0"/>
              </a:rPr>
              <a:t>vnější obchodní </a:t>
            </a:r>
            <a:r>
              <a:rPr lang="cs-CZ" sz="2300" dirty="0" smtClean="0">
                <a:latin typeface="Cambria" pitchFamily="18" charset="0"/>
              </a:rPr>
              <a:t>politika </a:t>
            </a:r>
            <a:r>
              <a:rPr lang="cs-CZ" sz="2300" dirty="0">
                <a:latin typeface="Cambria" pitchFamily="18" charset="0"/>
              </a:rPr>
              <a:t>a </a:t>
            </a:r>
            <a:r>
              <a:rPr lang="cs-CZ" sz="2300" dirty="0" smtClean="0">
                <a:latin typeface="Cambria" pitchFamily="18" charset="0"/>
              </a:rPr>
              <a:t>zemědělství)</a:t>
            </a:r>
          </a:p>
        </p:txBody>
      </p:sp>
    </p:spTree>
    <p:extLst>
      <p:ext uri="{BB962C8B-B14F-4D97-AF65-F5344CB8AC3E}">
        <p14:creationId xmlns:p14="http://schemas.microsoft.com/office/powerpoint/2010/main" val="903900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Proměna „polity“: globální instituce</a:t>
            </a:r>
          </a:p>
        </p:txBody>
      </p:sp>
      <p:pic>
        <p:nvPicPr>
          <p:cNvPr id="4100" name="Picture 4" descr="http://unyouth.org.nz/blog/wp-content/uploads/2011/09/The-UN-organisational-stru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416824" cy="571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591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Proměna „polity“: globální instituce</a:t>
            </a:r>
            <a:endParaRPr lang="cs-CZ" sz="4000" dirty="0"/>
          </a:p>
        </p:txBody>
      </p:sp>
      <p:pic>
        <p:nvPicPr>
          <p:cNvPr id="9218" name="Picture 2" descr="http://farm6.static.flickr.com/5215/5509980924_8227fac9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93" y="1412776"/>
            <a:ext cx="7500831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6959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Proměna „polity“: globální instituce</a:t>
            </a:r>
            <a:endParaRPr lang="cs-CZ" sz="4000" dirty="0"/>
          </a:p>
        </p:txBody>
      </p:sp>
      <p:pic>
        <p:nvPicPr>
          <p:cNvPr id="8196" name="Picture 4" descr="http://www.itctosi.va.it/yee/European%20Enlargement%20Process%20and%20European%20Convention/Images/EU%20Institutions/The%20european%20institutions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0760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769859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Kritika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Nadnárodní korporace, mezinárodní ekonomické instituce, neoliberalismus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Ženská práva, feminismus</a:t>
            </a:r>
            <a:endParaRPr lang="cs-CZ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Životní prostředí</a:t>
            </a:r>
            <a:endParaRPr lang="cs-CZ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Rozvoj zemí Třetího světa, zadlužení, chudoba</a:t>
            </a:r>
            <a:endParaRPr lang="cs-CZ" sz="2400" dirty="0">
              <a:latin typeface="Cambria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Odbory, práva zaměstnanců, sociální stát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24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cs-CZ" sz="2400" dirty="0" smtClean="0">
                <a:latin typeface="Cambria" pitchFamily="18" charset="0"/>
              </a:rPr>
              <a:t>Válka, militarismus, imperialismus</a:t>
            </a:r>
            <a:endParaRPr lang="cs-CZ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260731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  <a:endParaRPr lang="cs-CZ" sz="4000" dirty="0">
              <a:solidFill>
                <a:srgbClr val="66FF33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MORGENTHAU</a:t>
            </a:r>
            <a:r>
              <a:rPr lang="en-GB" sz="1600" dirty="0">
                <a:latin typeface="Cambria" pitchFamily="18" charset="0"/>
              </a:rPr>
              <a:t>, H.: Politics among Nations. 6th edition. 1986 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KEOHANE</a:t>
            </a:r>
            <a:r>
              <a:rPr lang="en-GB" sz="1600" dirty="0">
                <a:latin typeface="Cambria" pitchFamily="18" charset="0"/>
              </a:rPr>
              <a:t>, R., NYE, J.: Power and Interdependence. 3rd edition. Longman,</a:t>
            </a: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New York 2001 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smtClean="0">
                <a:latin typeface="Cambria" pitchFamily="18" charset="0"/>
              </a:rPr>
              <a:t>NYE</a:t>
            </a:r>
            <a:r>
              <a:rPr lang="en-GB" sz="1600" dirty="0">
                <a:latin typeface="Cambria" pitchFamily="18" charset="0"/>
              </a:rPr>
              <a:t>, J., KEOHANE, R.: „Transnational Relations and World Politics: An</a:t>
            </a:r>
          </a:p>
          <a:p>
            <a:pPr marL="381000" indent="-381000" eaLnBrk="1" hangingPunct="1"/>
            <a:r>
              <a:rPr lang="en-GB" sz="1600" dirty="0">
                <a:latin typeface="Cambria" pitchFamily="18" charset="0"/>
              </a:rPr>
              <a:t>Introduction.“ In: Transnational Relations and World Politics, eds. Robert</a:t>
            </a:r>
          </a:p>
          <a:p>
            <a:pPr marL="381000" indent="-381000" eaLnBrk="1" hangingPunct="1"/>
            <a:r>
              <a:rPr lang="en-GB" sz="1600" dirty="0" err="1">
                <a:latin typeface="Cambria" pitchFamily="18" charset="0"/>
              </a:rPr>
              <a:t>Keohane</a:t>
            </a:r>
            <a:r>
              <a:rPr lang="en-GB" sz="1600" dirty="0">
                <a:latin typeface="Cambria" pitchFamily="18" charset="0"/>
              </a:rPr>
              <a:t> a Joseph Nye. Harvard University Press, Cambridge and </a:t>
            </a:r>
            <a:r>
              <a:rPr lang="en-GB" sz="1600" dirty="0" smtClean="0">
                <a:latin typeface="Cambria" pitchFamily="18" charset="0"/>
              </a:rPr>
              <a:t>London</a:t>
            </a:r>
            <a:r>
              <a:rPr lang="cs-CZ" sz="1600" dirty="0" smtClean="0">
                <a:latin typeface="Cambria" pitchFamily="18" charset="0"/>
              </a:rPr>
              <a:t> </a:t>
            </a:r>
            <a:r>
              <a:rPr lang="en-GB" sz="1600" dirty="0" smtClean="0">
                <a:latin typeface="Cambria" pitchFamily="18" charset="0"/>
              </a:rPr>
              <a:t>1970</a:t>
            </a:r>
            <a:r>
              <a:rPr lang="en-GB" sz="1600" dirty="0">
                <a:latin typeface="Cambria" pitchFamily="18" charset="0"/>
              </a:rPr>
              <a:t>, </a:t>
            </a:r>
            <a:r>
              <a:rPr lang="en-GB" sz="1600" dirty="0" smtClean="0">
                <a:latin typeface="Cambria" pitchFamily="18" charset="0"/>
              </a:rPr>
              <a:t>ix–xxix</a:t>
            </a:r>
            <a:endParaRPr lang="cs-CZ" sz="1600" dirty="0" smtClean="0">
              <a:latin typeface="Cambria" pitchFamily="18" charset="0"/>
            </a:endParaRPr>
          </a:p>
          <a:p>
            <a:pPr marL="381000" indent="-381000" eaLnBrk="1" hangingPunct="1"/>
            <a:r>
              <a:rPr lang="en-GB" sz="1600" dirty="0" err="1" smtClean="0">
                <a:latin typeface="Cambria" pitchFamily="18" charset="0"/>
              </a:rPr>
              <a:t>Barša</a:t>
            </a:r>
            <a:r>
              <a:rPr lang="en-GB" sz="1600" dirty="0">
                <a:latin typeface="Cambria" pitchFamily="18" charset="0"/>
              </a:rPr>
              <a:t>, </a:t>
            </a:r>
            <a:r>
              <a:rPr lang="en-GB" sz="1600" dirty="0" err="1">
                <a:latin typeface="Cambria" pitchFamily="18" charset="0"/>
              </a:rPr>
              <a:t>Pavel</a:t>
            </a:r>
            <a:r>
              <a:rPr lang="en-GB" sz="1600" dirty="0">
                <a:latin typeface="Cambria" pitchFamily="18" charset="0"/>
              </a:rPr>
              <a:t> a </a:t>
            </a:r>
            <a:r>
              <a:rPr lang="en-GB" sz="1600" dirty="0" err="1">
                <a:latin typeface="Cambria" pitchFamily="18" charset="0"/>
              </a:rPr>
              <a:t>Ondřej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Císař</a:t>
            </a:r>
            <a:r>
              <a:rPr lang="en-GB" sz="1600" dirty="0">
                <a:latin typeface="Cambria" pitchFamily="18" charset="0"/>
              </a:rPr>
              <a:t>. 2004. </a:t>
            </a:r>
            <a:r>
              <a:rPr lang="en-GB" sz="1600" dirty="0" err="1">
                <a:latin typeface="Cambria" pitchFamily="18" charset="0"/>
              </a:rPr>
              <a:t>Levice</a:t>
            </a:r>
            <a:r>
              <a:rPr lang="en-GB" sz="1600" dirty="0">
                <a:latin typeface="Cambria" pitchFamily="18" charset="0"/>
              </a:rPr>
              <a:t> v </a:t>
            </a:r>
            <a:r>
              <a:rPr lang="en-GB" sz="1600" dirty="0" err="1">
                <a:latin typeface="Cambria" pitchFamily="18" charset="0"/>
              </a:rPr>
              <a:t>postrevoluční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době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Občanská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společnost</a:t>
            </a:r>
            <a:r>
              <a:rPr lang="en-GB" sz="1600" dirty="0">
                <a:latin typeface="Cambria" pitchFamily="18" charset="0"/>
              </a:rPr>
              <a:t> a </a:t>
            </a:r>
            <a:r>
              <a:rPr lang="en-GB" sz="1600" dirty="0" err="1">
                <a:latin typeface="Cambria" pitchFamily="18" charset="0"/>
              </a:rPr>
              <a:t>nová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sociální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hnutí</a:t>
            </a:r>
            <a:r>
              <a:rPr lang="en-GB" sz="1600" dirty="0">
                <a:latin typeface="Cambria" pitchFamily="18" charset="0"/>
              </a:rPr>
              <a:t> v </a:t>
            </a:r>
            <a:r>
              <a:rPr lang="en-GB" sz="1600" dirty="0" err="1">
                <a:latin typeface="Cambria" pitchFamily="18" charset="0"/>
              </a:rPr>
              <a:t>radikální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politické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teorii</a:t>
            </a:r>
            <a:r>
              <a:rPr lang="en-GB" sz="1600" dirty="0">
                <a:latin typeface="Cambria" pitchFamily="18" charset="0"/>
              </a:rPr>
              <a:t> 20. </a:t>
            </a:r>
            <a:r>
              <a:rPr lang="en-GB" sz="1600" dirty="0" err="1">
                <a:latin typeface="Cambria" pitchFamily="18" charset="0"/>
              </a:rPr>
              <a:t>století</a:t>
            </a:r>
            <a:r>
              <a:rPr lang="en-GB" sz="1600" dirty="0">
                <a:latin typeface="Cambria" pitchFamily="18" charset="0"/>
              </a:rPr>
              <a:t>. Brno: CDK, s. 167-196 (k </a:t>
            </a:r>
            <a:r>
              <a:rPr lang="en-GB" sz="1600" dirty="0" err="1">
                <a:latin typeface="Cambria" pitchFamily="18" charset="0"/>
              </a:rPr>
              <a:t>dispozici</a:t>
            </a:r>
            <a:r>
              <a:rPr lang="en-GB" sz="1600" dirty="0">
                <a:latin typeface="Cambria" pitchFamily="18" charset="0"/>
              </a:rPr>
              <a:t> v </a:t>
            </a:r>
            <a:r>
              <a:rPr lang="en-GB" sz="1600" dirty="0" err="1">
                <a:latin typeface="Cambria" pitchFamily="18" charset="0"/>
              </a:rPr>
              <a:t>knihovně</a:t>
            </a:r>
            <a:r>
              <a:rPr lang="en-GB" sz="1600" dirty="0">
                <a:latin typeface="Cambria" pitchFamily="18" charset="0"/>
              </a:rPr>
              <a:t> FSS). (30 </a:t>
            </a:r>
            <a:r>
              <a:rPr lang="en-GB" sz="1600" dirty="0" err="1">
                <a:latin typeface="Cambria" pitchFamily="18" charset="0"/>
              </a:rPr>
              <a:t>stran</a:t>
            </a:r>
            <a:r>
              <a:rPr lang="en-GB" sz="1600" dirty="0">
                <a:latin typeface="Cambria" pitchFamily="18" charset="0"/>
              </a:rPr>
              <a:t>)</a:t>
            </a:r>
          </a:p>
          <a:p>
            <a:pPr marL="381000" indent="-381000" eaLnBrk="1" hangingPunct="1"/>
            <a:r>
              <a:rPr lang="en-GB" sz="1600" dirty="0" err="1" smtClean="0">
                <a:latin typeface="Cambria" pitchFamily="18" charset="0"/>
              </a:rPr>
              <a:t>Barša</a:t>
            </a:r>
            <a:r>
              <a:rPr lang="en-GB" sz="1600" dirty="0">
                <a:latin typeface="Cambria" pitchFamily="18" charset="0"/>
              </a:rPr>
              <a:t>, </a:t>
            </a:r>
            <a:r>
              <a:rPr lang="en-GB" sz="1600" dirty="0" err="1">
                <a:latin typeface="Cambria" pitchFamily="18" charset="0"/>
              </a:rPr>
              <a:t>Pavel</a:t>
            </a:r>
            <a:r>
              <a:rPr lang="en-GB" sz="1600" dirty="0">
                <a:latin typeface="Cambria" pitchFamily="18" charset="0"/>
              </a:rPr>
              <a:t> a </a:t>
            </a:r>
            <a:r>
              <a:rPr lang="en-GB" sz="1600" dirty="0" err="1">
                <a:latin typeface="Cambria" pitchFamily="18" charset="0"/>
              </a:rPr>
              <a:t>Ondřej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Císař</a:t>
            </a:r>
            <a:r>
              <a:rPr lang="en-GB" sz="1600" dirty="0">
                <a:latin typeface="Cambria" pitchFamily="18" charset="0"/>
              </a:rPr>
              <a:t>. 2008. </a:t>
            </a:r>
            <a:r>
              <a:rPr lang="en-GB" sz="1600" dirty="0" err="1">
                <a:latin typeface="Cambria" pitchFamily="18" charset="0"/>
              </a:rPr>
              <a:t>Anarchie</a:t>
            </a:r>
            <a:r>
              <a:rPr lang="en-GB" sz="1600" dirty="0">
                <a:latin typeface="Cambria" pitchFamily="18" charset="0"/>
              </a:rPr>
              <a:t> a </a:t>
            </a:r>
            <a:r>
              <a:rPr lang="en-GB" sz="1600" dirty="0" err="1">
                <a:latin typeface="Cambria" pitchFamily="18" charset="0"/>
              </a:rPr>
              <a:t>řád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ve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světové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politice</a:t>
            </a:r>
            <a:r>
              <a:rPr lang="en-GB" sz="1600" dirty="0">
                <a:latin typeface="Cambria" pitchFamily="18" charset="0"/>
              </a:rPr>
              <a:t>. </a:t>
            </a:r>
            <a:r>
              <a:rPr lang="en-GB" sz="1600" dirty="0" err="1">
                <a:latin typeface="Cambria" pitchFamily="18" charset="0"/>
              </a:rPr>
              <a:t>Praha</a:t>
            </a:r>
            <a:r>
              <a:rPr lang="en-GB" sz="1600" dirty="0">
                <a:latin typeface="Cambria" pitchFamily="18" charset="0"/>
              </a:rPr>
              <a:t>: </a:t>
            </a:r>
            <a:r>
              <a:rPr lang="en-GB" sz="1600" dirty="0" err="1">
                <a:latin typeface="Cambria" pitchFamily="18" charset="0"/>
              </a:rPr>
              <a:t>Portál</a:t>
            </a:r>
            <a:r>
              <a:rPr lang="en-GB" sz="1600" dirty="0">
                <a:latin typeface="Cambria" pitchFamily="18" charset="0"/>
              </a:rPr>
              <a:t>, s. 472-476 (</a:t>
            </a:r>
            <a:r>
              <a:rPr lang="en-GB" sz="1600" dirty="0" err="1">
                <a:latin typeface="Cambria" pitchFamily="18" charset="0"/>
              </a:rPr>
              <a:t>sekce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Alterglobalizační</a:t>
            </a:r>
            <a:r>
              <a:rPr lang="en-GB" sz="1600" dirty="0">
                <a:latin typeface="Cambria" pitchFamily="18" charset="0"/>
              </a:rPr>
              <a:t> </a:t>
            </a:r>
            <a:r>
              <a:rPr lang="en-GB" sz="1600" dirty="0" err="1">
                <a:latin typeface="Cambria" pitchFamily="18" charset="0"/>
              </a:rPr>
              <a:t>hnutí</a:t>
            </a:r>
            <a:r>
              <a:rPr lang="en-GB" sz="1600" dirty="0">
                <a:latin typeface="Cambria" pitchFamily="18" charset="0"/>
              </a:rPr>
              <a:t>; k </a:t>
            </a:r>
            <a:r>
              <a:rPr lang="en-GB" sz="1600" dirty="0" err="1">
                <a:latin typeface="Cambria" pitchFamily="18" charset="0"/>
              </a:rPr>
              <a:t>dispozici</a:t>
            </a:r>
            <a:r>
              <a:rPr lang="en-GB" sz="1600" dirty="0">
                <a:latin typeface="Cambria" pitchFamily="18" charset="0"/>
              </a:rPr>
              <a:t> v </a:t>
            </a:r>
            <a:r>
              <a:rPr lang="en-GB" sz="1600" dirty="0" err="1">
                <a:latin typeface="Cambria" pitchFamily="18" charset="0"/>
              </a:rPr>
              <a:t>knihovně</a:t>
            </a:r>
            <a:r>
              <a:rPr lang="en-GB" sz="1600" dirty="0">
                <a:latin typeface="Cambria" pitchFamily="18" charset="0"/>
              </a:rPr>
              <a:t> FSS). (5 </a:t>
            </a:r>
            <a:r>
              <a:rPr lang="en-GB" sz="1600" dirty="0" err="1">
                <a:latin typeface="Cambria" pitchFamily="18" charset="0"/>
              </a:rPr>
              <a:t>stran</a:t>
            </a:r>
            <a:r>
              <a:rPr lang="en-GB" sz="1600" dirty="0">
                <a:latin typeface="Cambria" pitchFamily="18" charset="0"/>
              </a:rPr>
              <a:t>)</a:t>
            </a:r>
          </a:p>
          <a:p>
            <a:pPr marL="381000" indent="-381000" eaLnBrk="1" hangingPunct="1"/>
            <a:r>
              <a:rPr lang="en-GB" sz="1600" dirty="0" err="1" smtClean="0">
                <a:latin typeface="Cambria" pitchFamily="18" charset="0"/>
              </a:rPr>
              <a:t>Seohane</a:t>
            </a:r>
            <a:r>
              <a:rPr lang="en-GB" sz="1600" dirty="0">
                <a:latin typeface="Cambria" pitchFamily="18" charset="0"/>
              </a:rPr>
              <a:t>, José a Emilio </a:t>
            </a:r>
            <a:r>
              <a:rPr lang="en-GB" sz="1600" dirty="0" err="1">
                <a:latin typeface="Cambria" pitchFamily="18" charset="0"/>
              </a:rPr>
              <a:t>Taddei</a:t>
            </a:r>
            <a:r>
              <a:rPr lang="en-GB" sz="1600" dirty="0">
                <a:latin typeface="Cambria" pitchFamily="18" charset="0"/>
              </a:rPr>
              <a:t>. 2002. „From Seattle to Porto </a:t>
            </a:r>
            <a:r>
              <a:rPr lang="en-GB" sz="1600" dirty="0" err="1">
                <a:latin typeface="Cambria" pitchFamily="18" charset="0"/>
              </a:rPr>
              <a:t>Alegre</a:t>
            </a:r>
            <a:r>
              <a:rPr lang="en-GB" sz="1600" dirty="0">
                <a:latin typeface="Cambria" pitchFamily="18" charset="0"/>
              </a:rPr>
              <a:t>: The Anti-Neoliberal Globalization Movement.“ Current Sociology 50, s. 99-122.</a:t>
            </a:r>
          </a:p>
          <a:p>
            <a:pPr marL="381000" indent="-381000" eaLnBrk="1" hangingPunct="1"/>
            <a:r>
              <a:rPr lang="en-GB" sz="1600" dirty="0" err="1" smtClean="0">
                <a:latin typeface="Cambria" pitchFamily="18" charset="0"/>
              </a:rPr>
              <a:t>Aguiton</a:t>
            </a:r>
            <a:r>
              <a:rPr lang="en-GB" sz="1600" dirty="0">
                <a:latin typeface="Cambria" pitchFamily="18" charset="0"/>
              </a:rPr>
              <a:t>, Christophe. 2005. „Mapping the Movement.“ Development 48, s. 10–14. </a:t>
            </a:r>
          </a:p>
        </p:txBody>
      </p:sp>
    </p:spTree>
    <p:extLst>
      <p:ext uri="{BB962C8B-B14F-4D97-AF65-F5344CB8AC3E}">
        <p14:creationId xmlns:p14="http://schemas.microsoft.com/office/powerpoint/2010/main" val="30895776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Zásady vědeckého přístupu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Politologie jako moderní sociální věda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Podmínka objektivity a hodnotové neutrality (</a:t>
            </a:r>
            <a:r>
              <a:rPr lang="cs-CZ" sz="2800" i="1" dirty="0" smtClean="0">
                <a:latin typeface="Cambria" pitchFamily="18" charset="0"/>
              </a:rPr>
              <a:t>viz</a:t>
            </a:r>
            <a:r>
              <a:rPr lang="cs-CZ" sz="2800" dirty="0" smtClean="0">
                <a:latin typeface="Cambria" pitchFamily="18" charset="0"/>
              </a:rPr>
              <a:t> tzv. pozitivistická tradice, nehodnotící princip v sociologii)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Poskytne co nejrozsáhlejší a systematické poznání a vysvětlení politických jevů a událostí</a:t>
            </a:r>
          </a:p>
          <a:p>
            <a:pPr marL="266700" lvl="2" eaLnBrk="1" hangingPunct="1">
              <a:lnSpc>
                <a:spcPct val="90000"/>
              </a:lnSpc>
              <a:buFont typeface="Symbol" pitchFamily="18" charset="2"/>
              <a:buChar char="·"/>
            </a:pPr>
            <a:r>
              <a:rPr lang="cs-CZ" sz="2800" dirty="0" smtClean="0">
                <a:latin typeface="Cambria" pitchFamily="18" charset="0"/>
              </a:rPr>
              <a:t>Důraz na odklon od normativnosti a spekulativnosti směrem k empiricko-analytický přístupům  </a:t>
            </a:r>
          </a:p>
          <a:p>
            <a:pPr eaLnBrk="1" hangingPunct="1"/>
            <a:endParaRPr lang="cs-CZ" sz="28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Pojem politiky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latin typeface="Cambria" pitchFamily="18" charset="0"/>
              </a:rPr>
              <a:t>Normativně-ontologický </a:t>
            </a:r>
            <a:r>
              <a:rPr lang="cs-CZ" sz="2800" dirty="0" smtClean="0">
                <a:latin typeface="Cambria" pitchFamily="18" charset="0"/>
              </a:rPr>
              <a:t>– politické jednání orientované na hodnoty a účely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Realistický </a:t>
            </a:r>
            <a:r>
              <a:rPr lang="cs-CZ" sz="2800" dirty="0" smtClean="0">
                <a:latin typeface="Cambria" pitchFamily="18" charset="0"/>
              </a:rPr>
              <a:t>– politické jednání je faktickým problémem identickým s fenoménem moci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Marxistický </a:t>
            </a:r>
            <a:r>
              <a:rPr lang="cs-CZ" sz="2800" dirty="0" smtClean="0">
                <a:latin typeface="Cambria" pitchFamily="18" charset="0"/>
              </a:rPr>
              <a:t>– politické jednání jako odvozené od </a:t>
            </a:r>
            <a:r>
              <a:rPr lang="cs-CZ" sz="2800" dirty="0" err="1" smtClean="0">
                <a:latin typeface="Cambria" pitchFamily="18" charset="0"/>
              </a:rPr>
              <a:t>socio</a:t>
            </a:r>
            <a:r>
              <a:rPr lang="cs-CZ" sz="2800" dirty="0" smtClean="0">
                <a:latin typeface="Cambria" pitchFamily="18" charset="0"/>
              </a:rPr>
              <a:t>-ekonomických vztahů</a:t>
            </a:r>
          </a:p>
          <a:p>
            <a:pPr eaLnBrk="1" hangingPunct="1"/>
            <a:r>
              <a:rPr lang="cs-CZ" sz="2800" b="1" dirty="0" smtClean="0">
                <a:latin typeface="Cambria" pitchFamily="18" charset="0"/>
              </a:rPr>
              <a:t>Sociálně-vědní </a:t>
            </a:r>
            <a:r>
              <a:rPr lang="cs-CZ" sz="2800" dirty="0" smtClean="0">
                <a:latin typeface="Cambria" pitchFamily="18" charset="0"/>
              </a:rPr>
              <a:t>– politické jednání jako pozorovatelný/měřitelný fenomén</a:t>
            </a:r>
          </a:p>
          <a:p>
            <a:pPr eaLnBrk="1" hangingPunct="1"/>
            <a:r>
              <a:rPr lang="cs-CZ" sz="2800" b="1" dirty="0" err="1" smtClean="0">
                <a:latin typeface="Cambria" pitchFamily="18" charset="0"/>
              </a:rPr>
              <a:t>Konfliktualistický</a:t>
            </a:r>
            <a:r>
              <a:rPr lang="cs-CZ" sz="2800" b="1" dirty="0" smtClean="0">
                <a:latin typeface="Cambria" pitchFamily="18" charset="0"/>
              </a:rPr>
              <a:t> </a:t>
            </a:r>
            <a:r>
              <a:rPr lang="cs-CZ" sz="2800" b="1" dirty="0">
                <a:latin typeface="Cambria" pitchFamily="18" charset="0"/>
              </a:rPr>
              <a:t>– </a:t>
            </a:r>
            <a:r>
              <a:rPr lang="cs-CZ" sz="2800" dirty="0">
                <a:latin typeface="Cambria" pitchFamily="18" charset="0"/>
              </a:rPr>
              <a:t>politické jednání lze odvodit z rozlišení </a:t>
            </a:r>
            <a:r>
              <a:rPr lang="cs-CZ" sz="2800" dirty="0" smtClean="0">
                <a:latin typeface="Cambria" pitchFamily="18" charset="0"/>
              </a:rPr>
              <a:t>přítel/nepřítel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solidFill>
                  <a:srgbClr val="66FF33"/>
                </a:solidFill>
                <a:latin typeface="Cambria" pitchFamily="18" charset="0"/>
              </a:rPr>
              <a:t>Hlavní disciplíny politologie I.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Politická teorie, polit. filosofie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dějiny polit. myšlení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Politické instituce a systémy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ústav, forem vlády, veřejné správy,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ek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. a sociálních </a:t>
            </a:r>
            <a:r>
              <a:rPr lang="cs-CZ" sz="2400" dirty="0" err="1" smtClean="0">
                <a:solidFill>
                  <a:schemeClr val="bg2"/>
                </a:solidFill>
                <a:latin typeface="Cambria" pitchFamily="18" charset="0"/>
              </a:rPr>
              <a:t>fcí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 vlády, komparace polit. institucí a systémů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Studium polit. stran, zájmových skupin a veřejného mínění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(označuje se někdy jako polit. sociologie)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Dnes již samostatný obor:</a:t>
            </a:r>
            <a:r>
              <a:rPr lang="cs-CZ" sz="2800" b="1" dirty="0" smtClean="0">
                <a:solidFill>
                  <a:schemeClr val="bg2"/>
                </a:solidFill>
                <a:latin typeface="Cambria" pitchFamily="18" charset="0"/>
              </a:rPr>
              <a:t> Mezinárodní vztahy </a:t>
            </a:r>
            <a:r>
              <a:rPr lang="cs-CZ" sz="2400" dirty="0" smtClean="0">
                <a:solidFill>
                  <a:schemeClr val="bg2"/>
                </a:solidFill>
                <a:latin typeface="Cambria" pitchFamily="18" charset="0"/>
              </a:rPr>
              <a:t>– studium mezinárodních organizací, mezinárodní politiky a mezinárodního práva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ambria" pitchFamily="18" charset="0"/>
              </a:rPr>
              <a:t>Alternativní dělení politologických sub-disciplín (zejména USA):</a:t>
            </a:r>
          </a:p>
          <a:p>
            <a:r>
              <a:rPr lang="cs-CZ" b="1" dirty="0" smtClean="0">
                <a:latin typeface="Cambria" pitchFamily="18" charset="0"/>
              </a:rPr>
              <a:t>Srovnávací politika </a:t>
            </a:r>
            <a:r>
              <a:rPr lang="cs-CZ" dirty="0" smtClean="0">
                <a:latin typeface="Cambria" pitchFamily="18" charset="0"/>
              </a:rPr>
              <a:t>(vč. areálových studií)</a:t>
            </a:r>
          </a:p>
          <a:p>
            <a:r>
              <a:rPr lang="cs-CZ" b="1" dirty="0" smtClean="0">
                <a:latin typeface="Cambria" pitchFamily="18" charset="0"/>
              </a:rPr>
              <a:t>Mezinárodní vztahy</a:t>
            </a:r>
          </a:p>
          <a:p>
            <a:r>
              <a:rPr lang="cs-CZ" b="1" dirty="0" smtClean="0">
                <a:latin typeface="Cambria" pitchFamily="18" charset="0"/>
              </a:rPr>
              <a:t>Politická filosofie</a:t>
            </a:r>
          </a:p>
          <a:p>
            <a:r>
              <a:rPr lang="cs-CZ" b="1" dirty="0" smtClean="0">
                <a:latin typeface="Cambria" pitchFamily="18" charset="0"/>
              </a:rPr>
              <a:t>Veřejná správa</a:t>
            </a:r>
          </a:p>
          <a:p>
            <a:r>
              <a:rPr lang="cs-CZ" b="1" dirty="0" smtClean="0">
                <a:latin typeface="Cambria" pitchFamily="18" charset="0"/>
              </a:rPr>
              <a:t>Veřejné právo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i="0" u="none" strike="noStrike" kern="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Hlavní disciplíny politologie II.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66CC"/>
    </a:dk2>
    <a:lt2>
      <a:srgbClr val="97F3FF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3102</Words>
  <Application>Microsoft Office PowerPoint</Application>
  <PresentationFormat>Předvádění na obrazovce (4:3)</PresentationFormat>
  <Paragraphs>464</Paragraphs>
  <Slides>56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57" baseType="lpstr">
      <vt:lpstr>Výchozí návrh</vt:lpstr>
      <vt:lpstr>Přednáška č. 1: Úvod do problematiky - co je politologie, předmět, přístupy, současný stav disciplíny</vt:lpstr>
      <vt:lpstr>Prezentace aplikace PowerPoint</vt:lpstr>
      <vt:lpstr>Vznik a rozvoj politologie</vt:lpstr>
      <vt:lpstr>Politologie a ostatní spol. vědy</vt:lpstr>
      <vt:lpstr>Teoretické přístupy v politické vědě</vt:lpstr>
      <vt:lpstr>Zásady vědeckého přístupu</vt:lpstr>
      <vt:lpstr>Pojem politiky</vt:lpstr>
      <vt:lpstr>Hlavní disciplíny politologie I.</vt:lpstr>
      <vt:lpstr>Prezentace aplikace PowerPoint</vt:lpstr>
      <vt:lpstr>Politologie v mezinárodním kontextu</vt:lpstr>
      <vt:lpstr>Česká politologie</vt:lpstr>
      <vt:lpstr>Doporučená literatura</vt:lpstr>
      <vt:lpstr>Přednáška č. 2: Politická filosofie a teorie</vt:lpstr>
      <vt:lpstr>Prezentace aplikace PowerPoint</vt:lpstr>
      <vt:lpstr>Tradice politické filosofie</vt:lpstr>
      <vt:lpstr>Klasická politická filosofie</vt:lpstr>
      <vt:lpstr>Klasická politická filosofie</vt:lpstr>
      <vt:lpstr>Moderní politická filosofie</vt:lpstr>
      <vt:lpstr>Moderní politická filosofie</vt:lpstr>
      <vt:lpstr>Současné debaty: moderní liberalismus vs. libertarianismus </vt:lpstr>
      <vt:lpstr>Současné debaty: komunitarismus vs. liberalismus</vt:lpstr>
      <vt:lpstr>Současné debaty: komunitarismus vs. liberalismus</vt:lpstr>
      <vt:lpstr>Současné debaty: republikanismus vs. liberalismus</vt:lpstr>
      <vt:lpstr>Současné debaty: oživení marxismu</vt:lpstr>
      <vt:lpstr>Doporučená literatura</vt:lpstr>
      <vt:lpstr>Přednáška č. 3: Kolektivní političtí aktéři - politické strany, zájmové skupiny a sociální hnutí</vt:lpstr>
      <vt:lpstr>Prezentace aplikace PowerPoint</vt:lpstr>
      <vt:lpstr>Politické strany: definice</vt:lpstr>
      <vt:lpstr>Politické strany: definice</vt:lpstr>
      <vt:lpstr>Vývojové typy stran</vt:lpstr>
      <vt:lpstr>Vývojové typy stran</vt:lpstr>
      <vt:lpstr>Schéma základního společenského štěpení</vt:lpstr>
      <vt:lpstr>Historicko-konfliktní přístup k vysvětlení původu stran</vt:lpstr>
      <vt:lpstr>4 základní štěpné linie (cleavages)</vt:lpstr>
      <vt:lpstr>Funkce stran</vt:lpstr>
      <vt:lpstr>Zájmové skupiny</vt:lpstr>
      <vt:lpstr>Profesní komory v ČR</vt:lpstr>
      <vt:lpstr>Sociální hnutí</vt:lpstr>
      <vt:lpstr>Stará a nová sociální hnutí</vt:lpstr>
      <vt:lpstr>Srovnání – nutné podmínky</vt:lpstr>
      <vt:lpstr>Doporučená literatura</vt:lpstr>
      <vt:lpstr>Přednáška č. 4: Globalizace a globální politika</vt:lpstr>
      <vt:lpstr>Prezentace aplikace PowerPoint</vt:lpstr>
      <vt:lpstr>Prezentace aplikace PowerPoint</vt:lpstr>
      <vt:lpstr>Prezentace aplikace PowerPoint</vt:lpstr>
      <vt:lpstr>Síť mezinárodního obchodu (2010)</vt:lpstr>
      <vt:lpstr>Prezentace aplikace PowerPoint</vt:lpstr>
      <vt:lpstr>Prezentace aplikace PowerPoint</vt:lpstr>
      <vt:lpstr>Prezentace aplikace PowerPoint</vt:lpstr>
      <vt:lpstr>Proměna „polity“: globální instituce</vt:lpstr>
      <vt:lpstr>Proměna „polity“: globální instituce</vt:lpstr>
      <vt:lpstr>Proměna „polity“: globální instituce</vt:lpstr>
      <vt:lpstr>Proměna „polity“: globální instituce</vt:lpstr>
      <vt:lpstr>Proměna „polity“: globální instituce</vt:lpstr>
      <vt:lpstr>Kritika globalizace</vt:lpstr>
      <vt:lpstr>Doporučená literatura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JN</cp:lastModifiedBy>
  <cp:revision>144</cp:revision>
  <cp:lastPrinted>2009-09-26T13:45:28Z</cp:lastPrinted>
  <dcterms:created xsi:type="dcterms:W3CDTF">2007-09-27T12:14:42Z</dcterms:created>
  <dcterms:modified xsi:type="dcterms:W3CDTF">2013-09-21T20:41:58Z</dcterms:modified>
</cp:coreProperties>
</file>