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0" r:id="rId3"/>
    <p:sldId id="271" r:id="rId4"/>
    <p:sldId id="258" r:id="rId5"/>
    <p:sldId id="259" r:id="rId6"/>
    <p:sldId id="273" r:id="rId7"/>
    <p:sldId id="272" r:id="rId8"/>
    <p:sldId id="260" r:id="rId9"/>
    <p:sldId id="275" r:id="rId10"/>
    <p:sldId id="276" r:id="rId11"/>
    <p:sldId id="285" r:id="rId12"/>
    <p:sldId id="286" r:id="rId13"/>
    <p:sldId id="287" r:id="rId14"/>
    <p:sldId id="289" r:id="rId15"/>
    <p:sldId id="290" r:id="rId16"/>
    <p:sldId id="288" r:id="rId17"/>
    <p:sldId id="261" r:id="rId18"/>
    <p:sldId id="262" r:id="rId19"/>
    <p:sldId id="266" r:id="rId20"/>
    <p:sldId id="282" r:id="rId21"/>
    <p:sldId id="265" r:id="rId22"/>
    <p:sldId id="281" r:id="rId23"/>
    <p:sldId id="284" r:id="rId24"/>
    <p:sldId id="291" r:id="rId25"/>
    <p:sldId id="28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24DFD-51F5-41AE-A5CC-7F81399F9481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079C3-9534-4900-8555-29212F6185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93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9C3-9534-4900-8555-29212F6185E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13A0B4-E0E0-4413-89AE-3CDB88B5333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E8209-A3A6-4BE2-959A-29B70892F9D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 </a:t>
            </a:r>
            <a:r>
              <a:rPr lang="cs-CZ" dirty="0" err="1" smtClean="0"/>
              <a:t>Failures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Ing. Marek Vyskočil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2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Externalities</a:t>
            </a:r>
            <a:r>
              <a:rPr lang="cs-CZ" dirty="0" smtClean="0"/>
              <a:t> and </a:t>
            </a:r>
            <a:r>
              <a:rPr lang="cs-CZ" dirty="0" err="1" smtClean="0"/>
              <a:t>markets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i="1" dirty="0" smtClean="0">
                <a:solidFill>
                  <a:schemeClr val="tx1"/>
                </a:solidFill>
              </a:rPr>
              <a:t>Whenever</a:t>
            </a:r>
            <a:r>
              <a:rPr lang="cs-CZ" altLang="cs-CZ" i="1" dirty="0" smtClean="0">
                <a:solidFill>
                  <a:schemeClr val="tx1"/>
                </a:solidFill>
              </a:rPr>
              <a:t> </a:t>
            </a:r>
            <a:r>
              <a:rPr lang="en-US" altLang="cs-CZ" i="1" dirty="0" smtClean="0">
                <a:solidFill>
                  <a:schemeClr val="tx1"/>
                </a:solidFill>
              </a:rPr>
              <a:t> an individual or firm undertakes an action that has an effect on another individual or firm, for which the latter doesn’t pay or is not paid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Types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cs-CZ" sz="2400" dirty="0" smtClean="0">
                <a:solidFill>
                  <a:schemeClr val="tx1"/>
                </a:solidFill>
              </a:rPr>
              <a:t>Positive and negative externalities</a:t>
            </a:r>
            <a:endParaRPr lang="cs-CZ" alt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en-US" altLang="cs-CZ" sz="2400" dirty="0" smtClean="0">
                <a:solidFill>
                  <a:schemeClr val="tx1"/>
                </a:solidFill>
              </a:rPr>
              <a:t>In production and in</a:t>
            </a:r>
            <a:r>
              <a:rPr lang="cs-CZ" altLang="cs-CZ" sz="2400" dirty="0" smtClean="0">
                <a:solidFill>
                  <a:schemeClr val="tx1"/>
                </a:solidFill>
              </a:rPr>
              <a:t> </a:t>
            </a:r>
            <a:r>
              <a:rPr lang="en-US" altLang="cs-CZ" sz="2400" dirty="0" smtClean="0">
                <a:solidFill>
                  <a:schemeClr val="tx1"/>
                </a:solidFill>
              </a:rPr>
              <a:t>consumption</a:t>
            </a:r>
          </a:p>
          <a:p>
            <a:endParaRPr lang="cs-CZ" altLang="cs-CZ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cs-CZ" dirty="0" smtClean="0">
                <a:solidFill>
                  <a:schemeClr val="tx1"/>
                </a:solidFill>
              </a:rPr>
              <a:t>Undersupply of goods </a:t>
            </a:r>
            <a:r>
              <a:rPr lang="cs-CZ" altLang="cs-CZ" dirty="0" smtClean="0">
                <a:solidFill>
                  <a:schemeClr val="tx1"/>
                </a:solidFill>
              </a:rPr>
              <a:t>-</a:t>
            </a:r>
            <a:r>
              <a:rPr lang="en-US" altLang="cs-CZ" dirty="0" smtClean="0">
                <a:solidFill>
                  <a:schemeClr val="tx1"/>
                </a:solidFill>
              </a:rPr>
              <a:t> positive externalities</a:t>
            </a:r>
          </a:p>
          <a:p>
            <a:r>
              <a:rPr lang="en-US" altLang="cs-CZ" dirty="0" smtClean="0">
                <a:solidFill>
                  <a:schemeClr val="tx1"/>
                </a:solidFill>
              </a:rPr>
              <a:t>Overproduction of goods </a:t>
            </a:r>
            <a:r>
              <a:rPr lang="cs-CZ" altLang="cs-CZ" dirty="0" smtClean="0">
                <a:solidFill>
                  <a:schemeClr val="tx1"/>
                </a:solidFill>
              </a:rPr>
              <a:t>-</a:t>
            </a:r>
            <a:r>
              <a:rPr lang="en-US" altLang="cs-CZ" dirty="0" smtClean="0">
                <a:solidFill>
                  <a:schemeClr val="tx1"/>
                </a:solidFill>
              </a:rPr>
              <a:t> negative externalities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77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Negative externality in production</a:t>
            </a:r>
            <a:endParaRPr lang="cs-CZ" dirty="0"/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33525" y="1946275"/>
            <a:ext cx="5846763" cy="4362450"/>
          </a:xfrm>
          <a:noFill/>
        </p:spPr>
      </p:pic>
      <p:sp>
        <p:nvSpPr>
          <p:cNvPr id="8196" name="TextovéPole 4"/>
          <p:cNvSpPr txBox="1">
            <a:spLocks noChangeArrowheads="1"/>
          </p:cNvSpPr>
          <p:nvPr/>
        </p:nvSpPr>
        <p:spPr bwMode="auto">
          <a:xfrm>
            <a:off x="3181350" y="6308725"/>
            <a:ext cx="279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cs-CZ" sz="1600" i="1" dirty="0">
                <a:latin typeface="Constantia" pitchFamily="18" charset="0"/>
              </a:rPr>
              <a:t>Source: </a:t>
            </a:r>
            <a:r>
              <a:rPr lang="cs-CZ" altLang="cs-CZ" sz="1600" i="1" dirty="0" err="1">
                <a:latin typeface="Constantia" pitchFamily="18" charset="0"/>
              </a:rPr>
              <a:t>thestudentroom.co.uk</a:t>
            </a:r>
            <a:endParaRPr lang="cs-CZ" altLang="cs-CZ" sz="1600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38225" y="1871663"/>
            <a:ext cx="6629400" cy="4652962"/>
          </a:xfr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Positive externality in consumption</a:t>
            </a:r>
            <a:endParaRPr lang="cs-CZ" dirty="0"/>
          </a:p>
        </p:txBody>
      </p:sp>
      <p:sp>
        <p:nvSpPr>
          <p:cNvPr id="9220" name="TextovéPole 4"/>
          <p:cNvSpPr txBox="1">
            <a:spLocks noChangeArrowheads="1"/>
          </p:cNvSpPr>
          <p:nvPr/>
        </p:nvSpPr>
        <p:spPr bwMode="auto">
          <a:xfrm>
            <a:off x="3708400" y="6308725"/>
            <a:ext cx="186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600" i="1">
                <a:latin typeface="Constantia" pitchFamily="18" charset="0"/>
              </a:rPr>
              <a:t>Source: </a:t>
            </a:r>
            <a:r>
              <a:rPr lang="cs-CZ" altLang="cs-CZ" sz="1600" i="1">
                <a:latin typeface="Constantia" pitchFamily="18" charset="0"/>
              </a:rPr>
              <a:t>tutor2u.net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Public solutions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Fines </a:t>
            </a:r>
            <a:r>
              <a:rPr lang="cs-CZ" sz="2000" dirty="0" err="1" smtClean="0">
                <a:solidFill>
                  <a:schemeClr val="tx1"/>
                </a:solidFill>
              </a:rPr>
              <a:t>and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taxes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cs-CZ" sz="2000" dirty="0" err="1" smtClean="0">
                <a:solidFill>
                  <a:schemeClr val="tx1"/>
                </a:solidFill>
              </a:rPr>
              <a:t>corrective</a:t>
            </a:r>
            <a:r>
              <a:rPr lang="cs-CZ" sz="2000" dirty="0" smtClean="0">
                <a:solidFill>
                  <a:schemeClr val="tx1"/>
                </a:solidFill>
              </a:rPr>
              <a:t> tax (</a:t>
            </a:r>
            <a:r>
              <a:rPr lang="en-US" sz="2000" dirty="0" smtClean="0">
                <a:solidFill>
                  <a:schemeClr val="tx1"/>
                </a:solidFill>
              </a:rPr>
              <a:t>Pig</a:t>
            </a:r>
            <a:r>
              <a:rPr lang="cs-CZ" sz="2000" dirty="0" err="1" smtClean="0">
                <a:solidFill>
                  <a:schemeClr val="tx1"/>
                </a:solidFill>
              </a:rPr>
              <a:t>ouvian</a:t>
            </a:r>
            <a:r>
              <a:rPr lang="en-US" sz="2000" dirty="0" smtClean="0">
                <a:solidFill>
                  <a:schemeClr val="tx1"/>
                </a:solidFill>
              </a:rPr>
              <a:t> tax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Subsidies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Regulations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Marketable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permits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Private solutions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Internalizations (</a:t>
            </a:r>
            <a:r>
              <a:rPr lang="en-US" sz="2000" dirty="0" err="1" smtClean="0">
                <a:solidFill>
                  <a:schemeClr val="tx1"/>
                </a:solidFill>
              </a:rPr>
              <a:t>joinning</a:t>
            </a:r>
            <a:r>
              <a:rPr lang="en-US" sz="2000" dirty="0" smtClean="0">
                <a:solidFill>
                  <a:schemeClr val="tx1"/>
                </a:solidFill>
              </a:rPr>
              <a:t> two companies in one (where one of the companies is produce</a:t>
            </a:r>
            <a:r>
              <a:rPr lang="cs-CZ" sz="2000" dirty="0" smtClean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 of the externality and the other one is accepter of the externality)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Coase</a:t>
            </a:r>
            <a:r>
              <a:rPr lang="en-US" sz="2000" dirty="0" smtClean="0">
                <a:solidFill>
                  <a:schemeClr val="tx1"/>
                </a:solidFill>
              </a:rPr>
              <a:t> Theorem</a:t>
            </a:r>
            <a:r>
              <a:rPr lang="cs-CZ" sz="2000" dirty="0" smtClean="0">
                <a:solidFill>
                  <a:schemeClr val="tx1"/>
                </a:solidFill>
              </a:rPr>
              <a:t> (</a:t>
            </a:r>
            <a:r>
              <a:rPr lang="cs-CZ" sz="2000" dirty="0" err="1" smtClean="0">
                <a:solidFill>
                  <a:schemeClr val="tx1"/>
                </a:solidFill>
              </a:rPr>
              <a:t>assign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property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rights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Externality </a:t>
            </a:r>
            <a:r>
              <a:rPr lang="cs-CZ" dirty="0" err="1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Pigouvian</a:t>
            </a:r>
            <a:r>
              <a:rPr lang="cs-CZ" dirty="0" smtClean="0"/>
              <a:t> tax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 </a:t>
            </a:r>
            <a:r>
              <a:rPr lang="en-US" dirty="0" err="1" smtClean="0">
                <a:solidFill>
                  <a:schemeClr val="tx1"/>
                </a:solidFill>
              </a:rPr>
              <a:t>Pigouvian</a:t>
            </a:r>
            <a:r>
              <a:rPr lang="en-US" dirty="0" smtClean="0">
                <a:solidFill>
                  <a:schemeClr val="tx1"/>
                </a:solidFill>
              </a:rPr>
              <a:t> tax  is a tax applied to a market activity that is generating negative externalities. The tax is intended to correct an inefficient market outcome, and does so by being set </a:t>
            </a:r>
            <a:r>
              <a:rPr lang="en-US" u="sng" dirty="0" smtClean="0">
                <a:solidFill>
                  <a:schemeClr val="tx1"/>
                </a:solidFill>
              </a:rPr>
              <a:t>equal</a:t>
            </a:r>
            <a:r>
              <a:rPr lang="en-US" dirty="0" smtClean="0">
                <a:solidFill>
                  <a:schemeClr val="tx1"/>
                </a:solidFill>
              </a:rPr>
              <a:t> to the negative externalities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Problem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determination of the tax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measurement of social cost is almost impossible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ocial_cost_with_tax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764704"/>
            <a:ext cx="8438438" cy="5400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f </a:t>
            </a:r>
            <a:r>
              <a:rPr lang="en-US" dirty="0">
                <a:solidFill>
                  <a:schemeClr val="tx1"/>
                </a:solidFill>
              </a:rPr>
              <a:t>trade in an externality is possible and there are no transaction costs, bargaining will lead to an efficient outcome regardless of the initial allocation of property </a:t>
            </a:r>
            <a:r>
              <a:rPr lang="en-US" dirty="0" smtClean="0">
                <a:solidFill>
                  <a:schemeClr val="tx1"/>
                </a:solidFill>
              </a:rPr>
              <a:t>rights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There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assumption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Zero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transaction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costs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Clearly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defined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property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rights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marL="301943" lvl="1" indent="0">
              <a:buNone/>
            </a:pPr>
            <a:endParaRPr lang="cs-CZ" sz="1600" dirty="0" smtClean="0">
              <a:solidFill>
                <a:schemeClr val="tx1"/>
              </a:solidFill>
            </a:endParaRPr>
          </a:p>
          <a:p>
            <a:pPr marL="301943" lvl="1" indent="0">
              <a:buNone/>
            </a:pPr>
            <a:r>
              <a:rPr lang="cs-CZ" sz="2000" dirty="0" err="1" smtClean="0">
                <a:solidFill>
                  <a:schemeClr val="tx1"/>
                </a:solidFill>
              </a:rPr>
              <a:t>Examples</a:t>
            </a:r>
            <a:r>
              <a:rPr lang="cs-CZ" sz="2000" dirty="0" smtClean="0">
                <a:solidFill>
                  <a:schemeClr val="tx1"/>
                </a:solidFill>
              </a:rPr>
              <a:t> in </a:t>
            </a:r>
            <a:r>
              <a:rPr lang="cs-CZ" sz="2000" dirty="0" err="1" smtClean="0">
                <a:solidFill>
                  <a:schemeClr val="tx1"/>
                </a:solidFill>
              </a:rPr>
              <a:t>lecture</a:t>
            </a:r>
            <a:r>
              <a:rPr lang="cs-CZ" sz="2000" dirty="0" smtClean="0">
                <a:solidFill>
                  <a:schemeClr val="tx1"/>
                </a:solidFill>
              </a:rPr>
              <a:t> (loud party </a:t>
            </a:r>
            <a:r>
              <a:rPr lang="cs-CZ" sz="2000" dirty="0" err="1" smtClean="0">
                <a:solidFill>
                  <a:schemeClr val="tx1"/>
                </a:solidFill>
              </a:rPr>
              <a:t>next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door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doctor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and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barber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Coase</a:t>
            </a:r>
            <a:r>
              <a:rPr lang="cs-CZ" dirty="0" smtClean="0"/>
              <a:t> </a:t>
            </a:r>
            <a:r>
              <a:rPr lang="cs-CZ" dirty="0" err="1" smtClean="0"/>
              <a:t>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28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Incomplete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Are markets that fail to provide adequately good or service even thought the cost of providing it is less than what individuals are willing to pay.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Some economist believe that private markets have done a poor job of providing insurance and loans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Private market does not provide insurance for many important risks that individuals face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Causes: transactions costs , as</a:t>
            </a:r>
            <a:r>
              <a:rPr lang="cs-CZ" dirty="0" smtClean="0">
                <a:solidFill>
                  <a:schemeClr val="tx1"/>
                </a:solidFill>
              </a:rPr>
              <a:t>y</a:t>
            </a:r>
            <a:r>
              <a:rPr lang="en-US" dirty="0" err="1" smtClean="0">
                <a:solidFill>
                  <a:schemeClr val="tx1"/>
                </a:solidFill>
              </a:rPr>
              <a:t>metries</a:t>
            </a:r>
            <a:r>
              <a:rPr lang="en-US" dirty="0" smtClean="0">
                <a:solidFill>
                  <a:schemeClr val="tx1"/>
                </a:solidFill>
              </a:rPr>
              <a:t> of information, enforcement costs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Solution: government undertake a number of initiatives, insurance programs, lo</a:t>
            </a:r>
            <a:r>
              <a:rPr lang="cs-CZ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ns and guarantees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67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en-US" dirty="0" err="1"/>
              <a:t>nemployment</a:t>
            </a:r>
            <a:r>
              <a:rPr lang="en-US" dirty="0"/>
              <a:t>, inflation, </a:t>
            </a:r>
            <a:r>
              <a:rPr lang="cs-CZ" dirty="0" err="1" smtClean="0"/>
              <a:t>disequilibrium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Widely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recognized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symptoms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market </a:t>
            </a:r>
            <a:r>
              <a:rPr lang="cs-CZ" dirty="0" err="1" smtClean="0">
                <a:solidFill>
                  <a:schemeClr val="tx1"/>
                </a:solidFill>
              </a:rPr>
              <a:t>failure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Periodic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episodes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high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unemployement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hight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inflation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Periods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recessions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depressions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For</a:t>
            </a:r>
            <a:r>
              <a:rPr lang="cs-CZ" dirty="0" smtClean="0">
                <a:solidFill>
                  <a:schemeClr val="tx1"/>
                </a:solidFill>
              </a:rPr>
              <a:t> most </a:t>
            </a:r>
            <a:r>
              <a:rPr lang="cs-CZ" dirty="0" err="1" smtClean="0">
                <a:solidFill>
                  <a:schemeClr val="tx1"/>
                </a:solidFill>
              </a:rPr>
              <a:t>economists</a:t>
            </a:r>
            <a:r>
              <a:rPr lang="cs-CZ" dirty="0" smtClean="0">
                <a:solidFill>
                  <a:schemeClr val="tx1"/>
                </a:solidFill>
              </a:rPr>
              <a:t> -</a:t>
            </a:r>
            <a:r>
              <a:rPr lang="en-US" dirty="0" smtClean="0">
                <a:solidFill>
                  <a:schemeClr val="tx1"/>
                </a:solidFill>
              </a:rPr>
              <a:t>&gt; evidence that </a:t>
            </a:r>
            <a:r>
              <a:rPr lang="en-US" i="1" u="sng" dirty="0" smtClean="0">
                <a:solidFill>
                  <a:schemeClr val="tx1"/>
                </a:solidFill>
              </a:rPr>
              <a:t>something</a:t>
            </a:r>
            <a:r>
              <a:rPr lang="en-US" dirty="0" smtClean="0">
                <a:solidFill>
                  <a:schemeClr val="tx1"/>
                </a:solidFill>
              </a:rPr>
              <a:t> is not working well.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Economic c</a:t>
            </a:r>
            <a:r>
              <a:rPr lang="cs-CZ" dirty="0" smtClean="0">
                <a:solidFill>
                  <a:schemeClr val="tx1"/>
                </a:solidFill>
              </a:rPr>
              <a:t>y</a:t>
            </a:r>
            <a:r>
              <a:rPr lang="en-US" dirty="0" err="1" smtClean="0">
                <a:solidFill>
                  <a:schemeClr val="tx1"/>
                </a:solidFill>
              </a:rPr>
              <a:t>cles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growth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recession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GDP)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Stabilization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policy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solution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even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possible</a:t>
            </a:r>
            <a:r>
              <a:rPr lang="cs-CZ" dirty="0" smtClean="0">
                <a:solidFill>
                  <a:schemeClr val="tx1"/>
                </a:solidFill>
              </a:rPr>
              <a:t> cause)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51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Problem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Open-access property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property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that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not owned by anyone.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Open-access property may exist because ownership has never been established, because the state has legislated it, or because no effective controls are in place, or feasible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Ocean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fisheries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atmosphere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over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consumption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Example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dirty="0" err="1" smtClean="0">
                <a:solidFill>
                  <a:schemeClr val="tx1"/>
                </a:solidFill>
              </a:rPr>
              <a:t>Cows</a:t>
            </a:r>
            <a:r>
              <a:rPr lang="cs-CZ" dirty="0" smtClean="0">
                <a:solidFill>
                  <a:schemeClr val="tx1"/>
                </a:solidFill>
              </a:rPr>
              <a:t> x </a:t>
            </a:r>
            <a:r>
              <a:rPr lang="cs-CZ" dirty="0" err="1" smtClean="0">
                <a:solidFill>
                  <a:schemeClr val="tx1"/>
                </a:solidFill>
              </a:rPr>
              <a:t>Elephants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unowned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land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sheeps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Solution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dirty="0" err="1" smtClean="0">
                <a:solidFill>
                  <a:schemeClr val="tx1"/>
                </a:solidFill>
              </a:rPr>
              <a:t>convert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types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property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gov.regulations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proposed by Ronald </a:t>
            </a:r>
            <a:r>
              <a:rPr lang="en-US" dirty="0" err="1" smtClean="0">
                <a:solidFill>
                  <a:schemeClr val="tx1"/>
                </a:solidFill>
              </a:rPr>
              <a:t>Coase</a:t>
            </a:r>
            <a:r>
              <a:rPr lang="en-US" dirty="0" smtClean="0">
                <a:solidFill>
                  <a:schemeClr val="tx1"/>
                </a:solidFill>
              </a:rPr>
              <a:t> that clearly </a:t>
            </a:r>
            <a:r>
              <a:rPr lang="en-US" dirty="0" err="1" smtClean="0">
                <a:solidFill>
                  <a:schemeClr val="tx1"/>
                </a:solidFill>
              </a:rPr>
              <a:t>defin</a:t>
            </a:r>
            <a:r>
              <a:rPr lang="cs-CZ" dirty="0" err="1" smtClean="0">
                <a:solidFill>
                  <a:schemeClr val="tx1"/>
                </a:solidFill>
              </a:rPr>
              <a:t>ing</a:t>
            </a:r>
            <a:r>
              <a:rPr lang="en-US" dirty="0" smtClean="0">
                <a:solidFill>
                  <a:schemeClr val="tx1"/>
                </a:solidFill>
              </a:rPr>
              <a:t> property rights would resolve environmental problems by internalizing externalities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3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 </a:t>
            </a:r>
            <a:r>
              <a:rPr lang="cs-CZ" b="1" dirty="0" err="1" smtClean="0"/>
              <a:t>efficiency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Revision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The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invisible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hand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     </a:t>
            </a:r>
            <a:r>
              <a:rPr lang="cs-CZ" sz="2000" dirty="0" err="1" smtClean="0">
                <a:solidFill>
                  <a:schemeClr val="tx1"/>
                </a:solidFill>
              </a:rPr>
              <a:t>of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competitive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     </a:t>
            </a:r>
            <a:r>
              <a:rPr lang="cs-CZ" sz="2000" dirty="0" err="1" smtClean="0">
                <a:solidFill>
                  <a:schemeClr val="tx1"/>
                </a:solidFill>
              </a:rPr>
              <a:t>markets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100" dirty="0" smtClean="0">
                <a:solidFill>
                  <a:schemeClr val="tx1"/>
                </a:solidFill>
              </a:rPr>
              <a:t>P</a:t>
            </a:r>
            <a:r>
              <a:rPr lang="en-US" altLang="cs-CZ" sz="2100" dirty="0" smtClean="0">
                <a:solidFill>
                  <a:schemeClr val="tx1"/>
                </a:solidFill>
              </a:rPr>
              <a:t>rice mechanism</a:t>
            </a:r>
            <a:endParaRPr lang="cs-CZ" sz="21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Pareto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efficiency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Individual</a:t>
            </a:r>
            <a:r>
              <a:rPr lang="cs-CZ" sz="2000" dirty="0" smtClean="0">
                <a:solidFill>
                  <a:schemeClr val="tx1"/>
                </a:solidFill>
              </a:rPr>
              <a:t>´s </a:t>
            </a:r>
            <a:r>
              <a:rPr lang="cs-CZ" sz="2000" dirty="0" err="1" smtClean="0">
                <a:solidFill>
                  <a:schemeClr val="tx1"/>
                </a:solidFill>
              </a:rPr>
              <a:t>welfare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Perfect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competition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 „</a:t>
            </a:r>
            <a:r>
              <a:rPr lang="cs-CZ" dirty="0" err="1" smtClean="0">
                <a:solidFill>
                  <a:schemeClr val="tx1"/>
                </a:solidFill>
              </a:rPr>
              <a:t>If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private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markets</a:t>
            </a:r>
            <a:r>
              <a:rPr lang="cs-CZ" dirty="0" smtClean="0">
                <a:solidFill>
                  <a:schemeClr val="tx1"/>
                </a:solidFill>
              </a:rPr>
              <a:t> are </a:t>
            </a:r>
            <a:r>
              <a:rPr lang="cs-CZ" dirty="0" err="1" smtClean="0">
                <a:solidFill>
                  <a:schemeClr val="tx1"/>
                </a:solidFill>
              </a:rPr>
              <a:t>efficient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why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should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there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economic</a:t>
            </a:r>
            <a:r>
              <a:rPr lang="cs-CZ" dirty="0" smtClean="0">
                <a:solidFill>
                  <a:schemeClr val="tx1"/>
                </a:solidFill>
              </a:rPr>
              <a:t> role </a:t>
            </a:r>
            <a:r>
              <a:rPr lang="cs-CZ" dirty="0" err="1" smtClean="0">
                <a:solidFill>
                  <a:schemeClr val="tx1"/>
                </a:solidFill>
              </a:rPr>
              <a:t>for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government</a:t>
            </a:r>
            <a:r>
              <a:rPr lang="cs-CZ" dirty="0" smtClean="0">
                <a:solidFill>
                  <a:schemeClr val="tx1"/>
                </a:solidFill>
              </a:rPr>
              <a:t>?“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 descr="micro3.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5" y="1556792"/>
            <a:ext cx="4809739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09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77072"/>
            <a:ext cx="8229600" cy="1600200"/>
          </a:xfrm>
        </p:spPr>
        <p:txBody>
          <a:bodyPr/>
          <a:lstStyle/>
          <a:p>
            <a:pPr algn="l"/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intervetion</a:t>
            </a:r>
            <a:r>
              <a:rPr lang="cs-CZ" dirty="0" smtClean="0"/>
              <a:t>..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wealth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Not market </a:t>
            </a:r>
            <a:r>
              <a:rPr lang="cs-CZ" dirty="0" err="1" smtClean="0">
                <a:solidFill>
                  <a:schemeClr val="tx1"/>
                </a:solidFill>
              </a:rPr>
              <a:t>failure</a:t>
            </a:r>
            <a:r>
              <a:rPr lang="cs-CZ" dirty="0" smtClean="0">
                <a:solidFill>
                  <a:schemeClr val="tx1"/>
                </a:solidFill>
              </a:rPr>
              <a:t> per se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fact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that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eonomy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pareto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efficient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says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nothing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about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distribution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income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Competitive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markets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give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rise</a:t>
            </a:r>
            <a:r>
              <a:rPr lang="cs-CZ" dirty="0" smtClean="0">
                <a:solidFill>
                  <a:schemeClr val="tx1"/>
                </a:solidFill>
              </a:rPr>
              <a:t> to a </a:t>
            </a:r>
            <a:r>
              <a:rPr lang="cs-CZ" dirty="0" err="1" smtClean="0">
                <a:solidFill>
                  <a:schemeClr val="tx1"/>
                </a:solidFill>
              </a:rPr>
              <a:t>very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unequal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distribution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may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leave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individuals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with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insufficient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resources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Solution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dirty="0" err="1" smtClean="0">
                <a:solidFill>
                  <a:schemeClr val="tx1"/>
                </a:solidFill>
              </a:rPr>
              <a:t>government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redistribution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wealth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Solution</a:t>
            </a:r>
            <a:r>
              <a:rPr lang="cs-CZ" dirty="0" smtClean="0">
                <a:solidFill>
                  <a:schemeClr val="tx1"/>
                </a:solidFill>
              </a:rPr>
              <a:t> as part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problem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inefficiency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redistribution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642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 </a:t>
            </a:r>
            <a:r>
              <a:rPr lang="cs-CZ" dirty="0" err="1" smtClean="0"/>
              <a:t>benefit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Argument </a:t>
            </a:r>
            <a:r>
              <a:rPr lang="cs-CZ" dirty="0" err="1" smtClean="0">
                <a:solidFill>
                  <a:schemeClr val="tx1"/>
                </a:solidFill>
              </a:rPr>
              <a:t>for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government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intervention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Even</a:t>
            </a:r>
            <a:r>
              <a:rPr lang="cs-CZ" dirty="0" smtClean="0">
                <a:solidFill>
                  <a:schemeClr val="tx1"/>
                </a:solidFill>
              </a:rPr>
              <a:t> in </a:t>
            </a:r>
            <a:r>
              <a:rPr lang="cs-CZ" dirty="0" err="1" smtClean="0">
                <a:solidFill>
                  <a:schemeClr val="tx1"/>
                </a:solidFill>
              </a:rPr>
              <a:t>pareto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efficient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economy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individuals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may</a:t>
            </a:r>
            <a:r>
              <a:rPr lang="cs-CZ" dirty="0" smtClean="0">
                <a:solidFill>
                  <a:schemeClr val="tx1"/>
                </a:solidFill>
              </a:rPr>
              <a:t> not </a:t>
            </a:r>
            <a:r>
              <a:rPr lang="cs-CZ" dirty="0" err="1" smtClean="0">
                <a:solidFill>
                  <a:schemeClr val="tx1"/>
                </a:solidFill>
              </a:rPr>
              <a:t>act</a:t>
            </a:r>
            <a:r>
              <a:rPr lang="cs-CZ" dirty="0" smtClean="0">
                <a:solidFill>
                  <a:schemeClr val="tx1"/>
                </a:solidFill>
              </a:rPr>
              <a:t> in </a:t>
            </a:r>
            <a:r>
              <a:rPr lang="cs-CZ" dirty="0" err="1" smtClean="0">
                <a:solidFill>
                  <a:schemeClr val="tx1"/>
                </a:solidFill>
              </a:rPr>
              <a:t>their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own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best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interest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even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full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informed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cnsumers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make</a:t>
            </a:r>
            <a:r>
              <a:rPr lang="cs-CZ" dirty="0" smtClean="0">
                <a:solidFill>
                  <a:schemeClr val="tx1"/>
                </a:solidFill>
              </a:rPr>
              <a:t> „</a:t>
            </a:r>
            <a:r>
              <a:rPr lang="cs-CZ" dirty="0" err="1" smtClean="0">
                <a:solidFill>
                  <a:schemeClr val="tx1"/>
                </a:solidFill>
              </a:rPr>
              <a:t>bad</a:t>
            </a:r>
            <a:r>
              <a:rPr lang="cs-CZ" dirty="0" smtClean="0">
                <a:solidFill>
                  <a:schemeClr val="tx1"/>
                </a:solidFill>
              </a:rPr>
              <a:t>“ </a:t>
            </a:r>
            <a:r>
              <a:rPr lang="cs-CZ" dirty="0" err="1" smtClean="0">
                <a:solidFill>
                  <a:schemeClr val="tx1"/>
                </a:solidFill>
              </a:rPr>
              <a:t>decisions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Examples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dirty="0" err="1" smtClean="0">
                <a:solidFill>
                  <a:schemeClr val="tx1"/>
                </a:solidFill>
              </a:rPr>
              <a:t>smokers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seat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belts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Solution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dirty="0" err="1" smtClean="0">
                <a:solidFill>
                  <a:schemeClr val="tx1"/>
                </a:solidFill>
              </a:rPr>
              <a:t>regulations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seat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belts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dirty="0" err="1" smtClean="0">
                <a:solidFill>
                  <a:schemeClr val="tx1"/>
                </a:solidFill>
              </a:rPr>
              <a:t>taxes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cigarettes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Paternalism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dirty="0" err="1" smtClean="0">
                <a:solidFill>
                  <a:schemeClr val="tx1"/>
                </a:solidFill>
              </a:rPr>
              <a:t>government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know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best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interest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individuals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better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than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they</a:t>
            </a:r>
            <a:r>
              <a:rPr lang="cs-CZ" dirty="0" smtClean="0">
                <a:solidFill>
                  <a:schemeClr val="tx1"/>
                </a:solidFill>
              </a:rPr>
              <a:t> do </a:t>
            </a:r>
            <a:r>
              <a:rPr lang="cs-CZ" dirty="0" err="1" smtClean="0">
                <a:solidFill>
                  <a:schemeClr val="tx1"/>
                </a:solidFill>
              </a:rPr>
              <a:t>themselves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May </a:t>
            </a:r>
            <a:r>
              <a:rPr lang="cs-CZ" dirty="0" err="1" smtClean="0">
                <a:solidFill>
                  <a:schemeClr val="tx1"/>
                </a:solidFill>
              </a:rPr>
              <a:t>be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connected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with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externalities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smokers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69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/>
          <a:lstStyle/>
          <a:p>
            <a:r>
              <a:rPr lang="cs-CZ" dirty="0" err="1" smtClean="0"/>
              <a:t>Interrelationships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market </a:t>
            </a:r>
            <a:r>
              <a:rPr lang="cs-CZ" dirty="0" err="1" smtClean="0"/>
              <a:t>failures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09331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Market </a:t>
            </a:r>
            <a:r>
              <a:rPr lang="cs-CZ" dirty="0" err="1" smtClean="0">
                <a:solidFill>
                  <a:schemeClr val="tx1"/>
                </a:solidFill>
              </a:rPr>
              <a:t>failures</a:t>
            </a:r>
            <a:r>
              <a:rPr lang="cs-CZ" dirty="0" smtClean="0">
                <a:solidFill>
                  <a:schemeClr val="tx1"/>
                </a:solidFill>
              </a:rPr>
              <a:t> are not </a:t>
            </a:r>
            <a:r>
              <a:rPr lang="cs-CZ" dirty="0" err="1" smtClean="0">
                <a:solidFill>
                  <a:schemeClr val="tx1"/>
                </a:solidFill>
              </a:rPr>
              <a:t>mutually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exclusive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Information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problems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missing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markets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inexisting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supply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Property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rights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 err="1" smtClean="0">
                <a:solidFill>
                  <a:schemeClr val="tx1"/>
                </a:solidFill>
              </a:rPr>
              <a:t>missing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markets</a:t>
            </a:r>
            <a:r>
              <a:rPr lang="cs-CZ" dirty="0" smtClean="0">
                <a:solidFill>
                  <a:schemeClr val="tx1"/>
                </a:solidFill>
              </a:rPr>
              <a:t> (market </a:t>
            </a:r>
            <a:r>
              <a:rPr lang="cs-CZ" dirty="0" err="1" smtClean="0">
                <a:solidFill>
                  <a:schemeClr val="tx1"/>
                </a:solidFill>
              </a:rPr>
              <a:t>with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fishing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rights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Public </a:t>
            </a:r>
            <a:r>
              <a:rPr lang="cs-CZ" dirty="0" err="1" smtClean="0">
                <a:solidFill>
                  <a:schemeClr val="tx1"/>
                </a:solidFill>
              </a:rPr>
              <a:t>benefit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externalities</a:t>
            </a:r>
            <a:r>
              <a:rPr lang="cs-CZ" dirty="0" smtClean="0">
                <a:solidFill>
                  <a:schemeClr val="tx1"/>
                </a:solidFill>
              </a:rPr>
              <a:t> (smoking)</a:t>
            </a: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Literature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Recommended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STIGLITZ, Joseph E. </a:t>
            </a:r>
            <a:r>
              <a:rPr lang="en-US" i="1" dirty="0" smtClean="0">
                <a:solidFill>
                  <a:schemeClr val="tx1"/>
                </a:solidFill>
              </a:rPr>
              <a:t>Economics of the public sector</a:t>
            </a:r>
            <a:r>
              <a:rPr lang="en-US" dirty="0" smtClean="0">
                <a:solidFill>
                  <a:schemeClr val="tx1"/>
                </a:solidFill>
              </a:rPr>
              <a:t>. 3rd ed. New York: W. W. Norton, c2000, xxiii, 823 p. ISBN 03-939-6651-8.</a:t>
            </a:r>
            <a:r>
              <a:rPr lang="cs-CZ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Chapters</a:t>
            </a:r>
            <a:r>
              <a:rPr lang="cs-CZ" dirty="0" smtClean="0">
                <a:solidFill>
                  <a:schemeClr val="tx1"/>
                </a:solidFill>
              </a:rPr>
              <a:t> 4 </a:t>
            </a:r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9 (market </a:t>
            </a:r>
            <a:r>
              <a:rPr lang="cs-CZ" dirty="0" err="1" smtClean="0">
                <a:solidFill>
                  <a:schemeClr val="tx1"/>
                </a:solidFill>
              </a:rPr>
              <a:t>failures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externalities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861048"/>
            <a:ext cx="8229600" cy="1600200"/>
          </a:xfrm>
        </p:spPr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 </a:t>
            </a:r>
            <a:r>
              <a:rPr lang="cs-CZ" dirty="0" err="1" smtClean="0"/>
              <a:t>failures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Conditions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under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which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markets</a:t>
            </a:r>
            <a:r>
              <a:rPr lang="cs-CZ" dirty="0" smtClean="0">
                <a:solidFill>
                  <a:schemeClr val="tx1"/>
                </a:solidFill>
              </a:rPr>
              <a:t> are not </a:t>
            </a:r>
            <a:r>
              <a:rPr lang="cs-CZ" dirty="0" err="1" smtClean="0">
                <a:solidFill>
                  <a:schemeClr val="tx1"/>
                </a:solidFill>
              </a:rPr>
              <a:t>efficient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Reasons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for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government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interventions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2852936"/>
            <a:ext cx="8208912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sz="2400" b="1" dirty="0" err="1" smtClean="0">
                <a:latin typeface="+mj-lt"/>
              </a:rPr>
              <a:t>Causes</a:t>
            </a:r>
            <a:r>
              <a:rPr lang="cs-CZ" sz="2400" b="1" dirty="0" smtClean="0">
                <a:latin typeface="+mj-lt"/>
              </a:rPr>
              <a:t> </a:t>
            </a:r>
            <a:r>
              <a:rPr lang="cs-CZ" sz="2400" b="1" dirty="0" err="1" smtClean="0">
                <a:latin typeface="+mj-lt"/>
              </a:rPr>
              <a:t>of</a:t>
            </a:r>
            <a:r>
              <a:rPr lang="cs-CZ" sz="2400" b="1" dirty="0" smtClean="0">
                <a:latin typeface="+mj-lt"/>
              </a:rPr>
              <a:t> market </a:t>
            </a:r>
            <a:r>
              <a:rPr lang="cs-CZ" sz="2400" b="1" dirty="0" err="1" smtClean="0">
                <a:latin typeface="+mj-lt"/>
              </a:rPr>
              <a:t>failures</a:t>
            </a:r>
            <a:r>
              <a:rPr lang="cs-CZ" sz="2400" b="1" dirty="0" smtClean="0">
                <a:latin typeface="+mj-lt"/>
              </a:rPr>
              <a:t>:</a:t>
            </a:r>
          </a:p>
          <a:p>
            <a:r>
              <a:rPr lang="cs-CZ" sz="2400" b="1" dirty="0" smtClean="0">
                <a:latin typeface="+mj-lt"/>
              </a:rPr>
              <a:t>1)</a:t>
            </a:r>
            <a:r>
              <a:rPr lang="en-US" sz="2400" b="1" dirty="0" smtClean="0">
                <a:latin typeface="+mj-lt"/>
              </a:rPr>
              <a:t>Public goods</a:t>
            </a:r>
          </a:p>
          <a:p>
            <a:r>
              <a:rPr lang="cs-CZ" sz="2400" b="1" dirty="0" smtClean="0">
                <a:latin typeface="+mj-lt"/>
              </a:rPr>
              <a:t>2)</a:t>
            </a:r>
            <a:r>
              <a:rPr lang="en-US" sz="2400" b="1" dirty="0" smtClean="0">
                <a:latin typeface="+mj-lt"/>
              </a:rPr>
              <a:t>Failure of competition</a:t>
            </a:r>
          </a:p>
          <a:p>
            <a:r>
              <a:rPr lang="cs-CZ" sz="2400" b="1" dirty="0" smtClean="0">
                <a:latin typeface="+mj-lt"/>
              </a:rPr>
              <a:t>3)</a:t>
            </a:r>
            <a:r>
              <a:rPr lang="en-US" sz="2400" b="1" dirty="0" smtClean="0">
                <a:latin typeface="+mj-lt"/>
              </a:rPr>
              <a:t>Information asymmetry</a:t>
            </a:r>
            <a:r>
              <a:rPr lang="cs-CZ" sz="2400" b="1" dirty="0" smtClean="0">
                <a:latin typeface="+mj-lt"/>
              </a:rPr>
              <a:t>/</a:t>
            </a:r>
            <a:r>
              <a:rPr lang="cs-CZ" sz="2400" b="1" dirty="0" err="1" smtClean="0">
                <a:latin typeface="+mj-lt"/>
              </a:rPr>
              <a:t>failures</a:t>
            </a:r>
            <a:endParaRPr lang="en-US" sz="2400" b="1" dirty="0" smtClean="0">
              <a:latin typeface="+mj-lt"/>
            </a:endParaRPr>
          </a:p>
          <a:p>
            <a:r>
              <a:rPr lang="cs-CZ" sz="2400" b="1" dirty="0" smtClean="0">
                <a:latin typeface="+mj-lt"/>
              </a:rPr>
              <a:t>4)</a:t>
            </a:r>
            <a:r>
              <a:rPr lang="en-US" sz="2400" b="1" dirty="0" smtClean="0">
                <a:latin typeface="+mj-lt"/>
              </a:rPr>
              <a:t>Externalities</a:t>
            </a:r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5)</a:t>
            </a:r>
            <a:r>
              <a:rPr lang="en-US" sz="2400" dirty="0" smtClean="0">
                <a:latin typeface="+mj-lt"/>
              </a:rPr>
              <a:t>Incomplete markets or Missing markets</a:t>
            </a:r>
          </a:p>
          <a:p>
            <a:endParaRPr lang="cs-CZ" sz="2400" dirty="0" smtClean="0">
              <a:latin typeface="+mj-lt"/>
            </a:endParaRPr>
          </a:p>
          <a:p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6)U</a:t>
            </a:r>
            <a:r>
              <a:rPr lang="en-US" sz="2400" dirty="0" err="1" smtClean="0">
                <a:latin typeface="+mj-lt"/>
              </a:rPr>
              <a:t>nemployment</a:t>
            </a:r>
            <a:r>
              <a:rPr lang="en-US" sz="2400" dirty="0" smtClean="0">
                <a:latin typeface="+mj-lt"/>
              </a:rPr>
              <a:t>, inflation, </a:t>
            </a:r>
            <a:endParaRPr lang="cs-CZ" sz="2400" dirty="0" smtClean="0">
              <a:latin typeface="+mj-lt"/>
            </a:endParaRPr>
          </a:p>
          <a:p>
            <a:r>
              <a:rPr lang="cs-CZ" sz="2400" dirty="0" err="1" smtClean="0">
                <a:latin typeface="+mj-lt"/>
              </a:rPr>
              <a:t>disequilibrium</a:t>
            </a:r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7)</a:t>
            </a:r>
            <a:r>
              <a:rPr lang="cs-CZ" sz="2400" dirty="0" err="1" smtClean="0">
                <a:latin typeface="+mj-lt"/>
              </a:rPr>
              <a:t>Property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rights</a:t>
            </a:r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8)D</a:t>
            </a:r>
            <a:r>
              <a:rPr lang="en-US" sz="2400" dirty="0" err="1" smtClean="0">
                <a:latin typeface="+mj-lt"/>
              </a:rPr>
              <a:t>istribution</a:t>
            </a:r>
            <a:r>
              <a:rPr lang="en-US" sz="2400" dirty="0" smtClean="0">
                <a:latin typeface="+mj-lt"/>
              </a:rPr>
              <a:t> of wealth</a:t>
            </a:r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9)</a:t>
            </a:r>
            <a:r>
              <a:rPr lang="en-US" sz="2400" dirty="0" smtClean="0">
                <a:latin typeface="+mj-lt"/>
              </a:rPr>
              <a:t>Public </a:t>
            </a:r>
            <a:r>
              <a:rPr lang="en-US" sz="2400" dirty="0" err="1" smtClean="0">
                <a:latin typeface="+mj-lt"/>
              </a:rPr>
              <a:t>benefi</a:t>
            </a:r>
            <a:r>
              <a:rPr lang="cs-CZ" sz="2400" dirty="0" smtClean="0">
                <a:latin typeface="+mj-lt"/>
              </a:rPr>
              <a:t>t</a:t>
            </a:r>
            <a:endParaRPr lang="en-US" sz="2400" dirty="0" smtClean="0">
              <a:latin typeface="+mj-lt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 </a:t>
            </a:r>
            <a:r>
              <a:rPr lang="cs-CZ" dirty="0" err="1" smtClean="0"/>
              <a:t>goods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altLang="cs-CZ" dirty="0" err="1" smtClean="0">
                <a:solidFill>
                  <a:schemeClr val="tx1"/>
                </a:solidFill>
              </a:rPr>
              <a:t>Goods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 err="1" smtClean="0">
                <a:solidFill>
                  <a:schemeClr val="tx1"/>
                </a:solidFill>
              </a:rPr>
              <a:t>that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 err="1" smtClean="0">
                <a:solidFill>
                  <a:schemeClr val="tx1"/>
                </a:solidFill>
              </a:rPr>
              <a:t>either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 err="1" smtClean="0">
                <a:solidFill>
                  <a:schemeClr val="tx1"/>
                </a:solidFill>
              </a:rPr>
              <a:t>will</a:t>
            </a:r>
            <a:r>
              <a:rPr lang="cs-CZ" altLang="cs-CZ" dirty="0" smtClean="0">
                <a:solidFill>
                  <a:schemeClr val="tx1"/>
                </a:solidFill>
              </a:rPr>
              <a:t> not </a:t>
            </a:r>
            <a:r>
              <a:rPr lang="cs-CZ" altLang="cs-CZ" dirty="0" err="1" smtClean="0">
                <a:solidFill>
                  <a:schemeClr val="tx1"/>
                </a:solidFill>
              </a:rPr>
              <a:t>be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 err="1" smtClean="0">
                <a:solidFill>
                  <a:schemeClr val="tx1"/>
                </a:solidFill>
              </a:rPr>
              <a:t>supplied</a:t>
            </a:r>
            <a:r>
              <a:rPr lang="cs-CZ" altLang="cs-CZ" dirty="0" smtClean="0">
                <a:solidFill>
                  <a:schemeClr val="tx1"/>
                </a:solidFill>
              </a:rPr>
              <a:t> by market </a:t>
            </a:r>
            <a:r>
              <a:rPr lang="cs-CZ" altLang="cs-CZ" dirty="0" err="1" smtClean="0">
                <a:solidFill>
                  <a:schemeClr val="tx1"/>
                </a:solidFill>
              </a:rPr>
              <a:t>or</a:t>
            </a:r>
            <a:r>
              <a:rPr lang="cs-CZ" altLang="cs-CZ" dirty="0" smtClean="0">
                <a:solidFill>
                  <a:schemeClr val="tx1"/>
                </a:solidFill>
              </a:rPr>
              <a:t>, </a:t>
            </a:r>
            <a:r>
              <a:rPr lang="cs-CZ" altLang="cs-CZ" dirty="0" err="1" smtClean="0">
                <a:solidFill>
                  <a:schemeClr val="tx1"/>
                </a:solidFill>
              </a:rPr>
              <a:t>if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 err="1" smtClean="0">
                <a:solidFill>
                  <a:schemeClr val="tx1"/>
                </a:solidFill>
              </a:rPr>
              <a:t>supplied</a:t>
            </a:r>
            <a:r>
              <a:rPr lang="cs-CZ" altLang="cs-CZ" dirty="0" smtClean="0">
                <a:solidFill>
                  <a:schemeClr val="tx1"/>
                </a:solidFill>
              </a:rPr>
              <a:t>, </a:t>
            </a:r>
            <a:r>
              <a:rPr lang="cs-CZ" altLang="cs-CZ" dirty="0" err="1" smtClean="0">
                <a:solidFill>
                  <a:schemeClr val="tx1"/>
                </a:solidFill>
              </a:rPr>
              <a:t>will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 err="1" smtClean="0">
                <a:solidFill>
                  <a:schemeClr val="tx1"/>
                </a:solidFill>
              </a:rPr>
              <a:t>be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 err="1" smtClean="0">
                <a:solidFill>
                  <a:schemeClr val="tx1"/>
                </a:solidFill>
              </a:rPr>
              <a:t>supplied</a:t>
            </a:r>
            <a:r>
              <a:rPr lang="cs-CZ" altLang="cs-CZ" dirty="0" smtClean="0">
                <a:solidFill>
                  <a:schemeClr val="tx1"/>
                </a:solidFill>
              </a:rPr>
              <a:t> in </a:t>
            </a:r>
            <a:r>
              <a:rPr lang="cs-CZ" altLang="cs-CZ" dirty="0" err="1" smtClean="0">
                <a:solidFill>
                  <a:schemeClr val="tx1"/>
                </a:solidFill>
              </a:rPr>
              <a:t>insufficient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 err="1" smtClean="0">
                <a:solidFill>
                  <a:schemeClr val="tx1"/>
                </a:solidFill>
              </a:rPr>
              <a:t>quantity</a:t>
            </a:r>
            <a:endParaRPr lang="cs-CZ" altLang="cs-CZ" dirty="0" smtClean="0">
              <a:solidFill>
                <a:schemeClr val="tx1"/>
              </a:solidFill>
            </a:endParaRPr>
          </a:p>
          <a:p>
            <a:r>
              <a:rPr lang="cs-CZ" altLang="cs-CZ" dirty="0" err="1" smtClean="0">
                <a:solidFill>
                  <a:schemeClr val="tx1"/>
                </a:solidFill>
              </a:rPr>
              <a:t>Example</a:t>
            </a:r>
            <a:r>
              <a:rPr lang="cs-CZ" altLang="cs-CZ" dirty="0" smtClean="0">
                <a:solidFill>
                  <a:schemeClr val="tx1"/>
                </a:solidFill>
              </a:rPr>
              <a:t>:  </a:t>
            </a:r>
            <a:r>
              <a:rPr lang="cs-CZ" altLang="cs-CZ" dirty="0" err="1" smtClean="0">
                <a:solidFill>
                  <a:schemeClr val="tx1"/>
                </a:solidFill>
              </a:rPr>
              <a:t>national</a:t>
            </a:r>
            <a:r>
              <a:rPr lang="cs-CZ" altLang="cs-CZ" dirty="0" smtClean="0">
                <a:solidFill>
                  <a:schemeClr val="tx1"/>
                </a:solidFill>
              </a:rPr>
              <a:t> defense, </a:t>
            </a:r>
            <a:r>
              <a:rPr lang="cs-CZ" altLang="cs-CZ" dirty="0" err="1" smtClean="0">
                <a:solidFill>
                  <a:schemeClr val="tx1"/>
                </a:solidFill>
              </a:rPr>
              <a:t>navigational</a:t>
            </a:r>
            <a:r>
              <a:rPr lang="cs-CZ" altLang="cs-CZ" dirty="0" smtClean="0">
                <a:solidFill>
                  <a:schemeClr val="tx1"/>
                </a:solidFill>
              </a:rPr>
              <a:t> aids (</a:t>
            </a:r>
            <a:r>
              <a:rPr lang="cs-CZ" altLang="cs-CZ" dirty="0" err="1" smtClean="0">
                <a:solidFill>
                  <a:schemeClr val="tx1"/>
                </a:solidFill>
              </a:rPr>
              <a:t>light</a:t>
            </a:r>
            <a:r>
              <a:rPr lang="cs-CZ" altLang="cs-CZ" dirty="0" smtClean="0">
                <a:solidFill>
                  <a:schemeClr val="tx1"/>
                </a:solidFill>
              </a:rPr>
              <a:t> house)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These are </a:t>
            </a:r>
            <a:r>
              <a:rPr lang="cs-CZ" altLang="cs-CZ" dirty="0" err="1" smtClean="0">
                <a:solidFill>
                  <a:schemeClr val="tx1"/>
                </a:solidFill>
              </a:rPr>
              <a:t>called</a:t>
            </a:r>
            <a:r>
              <a:rPr lang="cs-CZ" altLang="cs-CZ" dirty="0" smtClean="0">
                <a:solidFill>
                  <a:schemeClr val="tx1"/>
                </a:solidFill>
              </a:rPr>
              <a:t> p</a:t>
            </a:r>
            <a:r>
              <a:rPr lang="en-US" altLang="cs-CZ" dirty="0" err="1" smtClean="0">
                <a:solidFill>
                  <a:schemeClr val="tx1"/>
                </a:solidFill>
              </a:rPr>
              <a:t>ure</a:t>
            </a:r>
            <a:r>
              <a:rPr lang="en-US" altLang="cs-CZ" dirty="0" smtClean="0">
                <a:solidFill>
                  <a:schemeClr val="tx1"/>
                </a:solidFill>
              </a:rPr>
              <a:t> public good</a:t>
            </a:r>
            <a:r>
              <a:rPr lang="cs-CZ" altLang="cs-CZ" dirty="0" smtClean="0">
                <a:solidFill>
                  <a:schemeClr val="tx1"/>
                </a:solidFill>
              </a:rPr>
              <a:t>s</a:t>
            </a:r>
            <a:endParaRPr lang="en-US" altLang="cs-CZ" dirty="0" smtClean="0">
              <a:solidFill>
                <a:schemeClr val="tx1"/>
              </a:solidFill>
            </a:endParaRPr>
          </a:p>
          <a:p>
            <a:pPr lvl="1"/>
            <a:r>
              <a:rPr lang="en-US" altLang="cs-CZ" sz="2000" i="1" dirty="0" smtClean="0">
                <a:solidFill>
                  <a:schemeClr val="tx1"/>
                </a:solidFill>
              </a:rPr>
              <a:t>Non-rival consumption </a:t>
            </a:r>
            <a:r>
              <a:rPr lang="en-US" altLang="cs-CZ" sz="2000" dirty="0" smtClean="0">
                <a:solidFill>
                  <a:schemeClr val="tx1"/>
                </a:solidFill>
              </a:rPr>
              <a:t>– it’s not desirable to exclude anyone from the benefits (MC of providing to an additional person = 0). Private provision -&gt; </a:t>
            </a:r>
            <a:r>
              <a:rPr lang="en-US" altLang="cs-CZ" sz="2000" dirty="0" err="1" smtClean="0">
                <a:solidFill>
                  <a:schemeClr val="tx1"/>
                </a:solidFill>
              </a:rPr>
              <a:t>underconsumption</a:t>
            </a:r>
            <a:r>
              <a:rPr lang="en-US" altLang="cs-CZ" sz="2000" dirty="0" smtClean="0">
                <a:solidFill>
                  <a:schemeClr val="tx1"/>
                </a:solidFill>
              </a:rPr>
              <a:t> or undersupply</a:t>
            </a:r>
          </a:p>
          <a:p>
            <a:pPr lvl="1"/>
            <a:r>
              <a:rPr lang="en-US" altLang="cs-CZ" sz="2000" i="1" dirty="0" smtClean="0">
                <a:solidFill>
                  <a:schemeClr val="tx1"/>
                </a:solidFill>
              </a:rPr>
              <a:t>Non-excludability</a:t>
            </a:r>
            <a:r>
              <a:rPr lang="en-US" altLang="cs-CZ" sz="2000" dirty="0" smtClean="0">
                <a:solidFill>
                  <a:schemeClr val="tx1"/>
                </a:solidFill>
              </a:rPr>
              <a:t> – it’s not feasible to exclude anyone from the benefits of the good (cost of exclusion is too high) -&gt; free rider problem</a:t>
            </a:r>
            <a:endParaRPr lang="cs-CZ" altLang="cs-CZ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Free-rider problem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Public </a:t>
            </a:r>
            <a:r>
              <a:rPr lang="cs-CZ" dirty="0" err="1" smtClean="0">
                <a:solidFill>
                  <a:schemeClr val="tx1"/>
                </a:solidFill>
              </a:rPr>
              <a:t>goods</a:t>
            </a:r>
            <a:r>
              <a:rPr lang="cs-CZ" dirty="0" smtClean="0">
                <a:solidFill>
                  <a:schemeClr val="tx1"/>
                </a:solidFill>
              </a:rPr>
              <a:t> x </a:t>
            </a:r>
            <a:r>
              <a:rPr lang="en-US" altLang="cs-CZ" dirty="0" smtClean="0">
                <a:solidFill>
                  <a:schemeClr val="tx1"/>
                </a:solidFill>
              </a:rPr>
              <a:t>Publicly provided goods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Failure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For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markets</a:t>
            </a:r>
            <a:r>
              <a:rPr lang="cs-CZ" dirty="0" smtClean="0">
                <a:solidFill>
                  <a:schemeClr val="tx1"/>
                </a:solidFill>
              </a:rPr>
              <a:t> to </a:t>
            </a:r>
            <a:r>
              <a:rPr lang="cs-CZ" dirty="0" err="1" smtClean="0">
                <a:solidFill>
                  <a:schemeClr val="tx1"/>
                </a:solidFill>
              </a:rPr>
              <a:t>result</a:t>
            </a:r>
            <a:r>
              <a:rPr lang="cs-CZ" dirty="0" smtClean="0">
                <a:solidFill>
                  <a:schemeClr val="tx1"/>
                </a:solidFill>
              </a:rPr>
              <a:t> in </a:t>
            </a:r>
            <a:r>
              <a:rPr lang="cs-CZ" dirty="0" err="1" smtClean="0">
                <a:solidFill>
                  <a:schemeClr val="tx1"/>
                </a:solidFill>
              </a:rPr>
              <a:t>pareto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efficiency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there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must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perfet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competition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Large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number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firms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That</a:t>
            </a:r>
            <a:r>
              <a:rPr lang="cs-CZ" dirty="0" smtClean="0">
                <a:solidFill>
                  <a:schemeClr val="tx1"/>
                </a:solidFill>
              </a:rPr>
              <a:t> has no </a:t>
            </a:r>
            <a:r>
              <a:rPr lang="cs-CZ" dirty="0" err="1" smtClean="0">
                <a:solidFill>
                  <a:schemeClr val="tx1"/>
                </a:solidFill>
              </a:rPr>
              <a:t>effect</a:t>
            </a:r>
            <a:r>
              <a:rPr lang="cs-CZ" dirty="0" smtClean="0">
                <a:solidFill>
                  <a:schemeClr val="tx1"/>
                </a:solidFill>
              </a:rPr>
              <a:t> on </a:t>
            </a:r>
            <a:r>
              <a:rPr lang="cs-CZ" dirty="0" err="1" smtClean="0">
                <a:solidFill>
                  <a:schemeClr val="tx1"/>
                </a:solidFill>
              </a:rPr>
              <a:t>prices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Homogeneous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product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No </a:t>
            </a:r>
            <a:r>
              <a:rPr lang="cs-CZ" dirty="0" err="1" smtClean="0">
                <a:solidFill>
                  <a:schemeClr val="tx1"/>
                </a:solidFill>
              </a:rPr>
              <a:t>barriers</a:t>
            </a:r>
            <a:r>
              <a:rPr lang="cs-CZ" dirty="0" smtClean="0">
                <a:solidFill>
                  <a:schemeClr val="tx1"/>
                </a:solidFill>
              </a:rPr>
              <a:t> to enter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market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 </a:t>
            </a:r>
            <a:r>
              <a:rPr lang="cs-CZ" dirty="0" err="1" smtClean="0">
                <a:solidFill>
                  <a:schemeClr val="tx1"/>
                </a:solidFill>
              </a:rPr>
              <a:t>some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industries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conditions</a:t>
            </a:r>
            <a:r>
              <a:rPr lang="cs-CZ" dirty="0" smtClean="0">
                <a:solidFill>
                  <a:schemeClr val="tx1"/>
                </a:solidFill>
              </a:rPr>
              <a:t> are not </a:t>
            </a:r>
            <a:r>
              <a:rPr lang="cs-CZ" dirty="0" err="1" smtClean="0">
                <a:solidFill>
                  <a:schemeClr val="tx1"/>
                </a:solidFill>
              </a:rPr>
              <a:t>valid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</a:t>
            </a:r>
            <a:r>
              <a:rPr lang="cs-CZ" dirty="0" err="1" smtClean="0">
                <a:solidFill>
                  <a:schemeClr val="tx1"/>
                </a:solidFill>
              </a:rPr>
              <a:t>imperfect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markets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Monopoly – singl </a:t>
            </a:r>
            <a:r>
              <a:rPr lang="cs-CZ" dirty="0" err="1" smtClean="0">
                <a:solidFill>
                  <a:schemeClr val="tx1"/>
                </a:solidFill>
              </a:rPr>
              <a:t>firm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Oligopoly – </a:t>
            </a:r>
            <a:r>
              <a:rPr lang="cs-CZ" dirty="0" err="1" smtClean="0">
                <a:solidFill>
                  <a:schemeClr val="tx1"/>
                </a:solidFill>
              </a:rPr>
              <a:t>few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firms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Monopolistic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competition</a:t>
            </a:r>
            <a:r>
              <a:rPr lang="cs-CZ" dirty="0" smtClean="0">
                <a:solidFill>
                  <a:schemeClr val="tx1"/>
                </a:solidFill>
              </a:rPr>
              <a:t> – many </a:t>
            </a:r>
            <a:r>
              <a:rPr lang="cs-CZ" dirty="0" err="1" smtClean="0">
                <a:solidFill>
                  <a:schemeClr val="tx1"/>
                </a:solidFill>
              </a:rPr>
              <a:t>firms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with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slightly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different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goods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/>
              <a:t>Monopoly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Types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monopoly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Geographic</a:t>
            </a:r>
            <a:r>
              <a:rPr lang="cs-CZ" dirty="0" smtClean="0">
                <a:solidFill>
                  <a:schemeClr val="tx1"/>
                </a:solidFill>
              </a:rPr>
              <a:t> monopoly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Natural</a:t>
            </a:r>
            <a:r>
              <a:rPr lang="cs-CZ" dirty="0" smtClean="0">
                <a:solidFill>
                  <a:schemeClr val="tx1"/>
                </a:solidFill>
              </a:rPr>
              <a:t> monopoly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Technological</a:t>
            </a:r>
            <a:r>
              <a:rPr lang="cs-CZ" dirty="0" smtClean="0">
                <a:solidFill>
                  <a:schemeClr val="tx1"/>
                </a:solidFill>
              </a:rPr>
              <a:t> monopoly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Government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granted</a:t>
            </a:r>
            <a:r>
              <a:rPr lang="cs-CZ" dirty="0" smtClean="0">
                <a:solidFill>
                  <a:schemeClr val="tx1"/>
                </a:solidFill>
              </a:rPr>
              <a:t> monopoly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Monopoly </a:t>
            </a:r>
            <a:r>
              <a:rPr lang="cs-CZ" dirty="0" err="1" smtClean="0">
                <a:solidFill>
                  <a:schemeClr val="tx1"/>
                </a:solidFill>
              </a:rPr>
              <a:t>exists</a:t>
            </a:r>
            <a:r>
              <a:rPr lang="cs-CZ" dirty="0" smtClean="0">
                <a:solidFill>
                  <a:schemeClr val="tx1"/>
                </a:solidFill>
              </a:rPr>
              <a:t> on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markets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where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Exists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only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one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company</a:t>
            </a:r>
            <a:r>
              <a:rPr lang="cs-CZ" dirty="0" smtClean="0">
                <a:solidFill>
                  <a:schemeClr val="tx1"/>
                </a:solidFill>
              </a:rPr>
              <a:t> on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market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There</a:t>
            </a:r>
            <a:r>
              <a:rPr lang="cs-CZ" dirty="0" smtClean="0">
                <a:solidFill>
                  <a:schemeClr val="tx1"/>
                </a:solidFill>
              </a:rPr>
              <a:t> are no </a:t>
            </a:r>
            <a:r>
              <a:rPr lang="cs-CZ" dirty="0" err="1" smtClean="0">
                <a:solidFill>
                  <a:schemeClr val="tx1"/>
                </a:solidFill>
              </a:rPr>
              <a:t>substitutes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goods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There</a:t>
            </a:r>
            <a:r>
              <a:rPr lang="cs-CZ" dirty="0" smtClean="0">
                <a:solidFill>
                  <a:schemeClr val="tx1"/>
                </a:solidFill>
              </a:rPr>
              <a:t> are </a:t>
            </a:r>
            <a:r>
              <a:rPr lang="cs-CZ" dirty="0" err="1" smtClean="0">
                <a:solidFill>
                  <a:schemeClr val="tx1"/>
                </a:solidFill>
              </a:rPr>
              <a:t>very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high</a:t>
            </a:r>
            <a:r>
              <a:rPr lang="cs-CZ" dirty="0" smtClean="0">
                <a:solidFill>
                  <a:schemeClr val="tx1"/>
                </a:solidFill>
              </a:rPr>
              <a:t> b</a:t>
            </a:r>
            <a:r>
              <a:rPr lang="en-US" dirty="0" err="1" smtClean="0">
                <a:solidFill>
                  <a:schemeClr val="tx1"/>
                </a:solidFill>
              </a:rPr>
              <a:t>arriers</a:t>
            </a:r>
            <a:r>
              <a:rPr lang="cs-CZ" dirty="0" smtClean="0">
                <a:solidFill>
                  <a:schemeClr val="tx1"/>
                </a:solidFill>
              </a:rPr>
              <a:t> to enter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market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Monopoly </a:t>
            </a:r>
            <a:r>
              <a:rPr lang="cs-CZ" dirty="0" err="1" smtClean="0">
                <a:solidFill>
                  <a:schemeClr val="tx1"/>
                </a:solidFill>
              </a:rPr>
              <a:t>solutions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Supporting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competition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Regulations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Public </a:t>
            </a:r>
            <a:r>
              <a:rPr lang="cs-CZ" dirty="0" err="1" smtClean="0">
                <a:solidFill>
                  <a:schemeClr val="tx1"/>
                </a:solidFill>
              </a:rPr>
              <a:t>ownership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Simply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doing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nothing</a:t>
            </a:r>
            <a:r>
              <a:rPr lang="cs-CZ" dirty="0" smtClean="0">
                <a:solidFill>
                  <a:schemeClr val="tx1"/>
                </a:solidFill>
              </a:rPr>
              <a:t>		</a:t>
            </a:r>
          </a:p>
          <a:p>
            <a:pPr lvl="8">
              <a:buNone/>
            </a:pPr>
            <a:r>
              <a:rPr lang="cs-CZ" dirty="0" smtClean="0">
                <a:solidFill>
                  <a:schemeClr val="tx1"/>
                </a:solidFill>
              </a:rPr>
              <a:t> … pros </a:t>
            </a:r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cons</a:t>
            </a:r>
            <a:r>
              <a:rPr lang="cs-CZ" dirty="0" smtClean="0">
                <a:solidFill>
                  <a:schemeClr val="tx1"/>
                </a:solidFill>
              </a:rPr>
              <a:t>?</a:t>
            </a:r>
            <a:r>
              <a:rPr lang="cs-CZ" sz="1000" dirty="0" smtClean="0">
                <a:solidFill>
                  <a:schemeClr val="tx1"/>
                </a:solidFill>
              </a:rPr>
              <a:t>     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/>
          <p:nvPr/>
        </p:nvGrpSpPr>
        <p:grpSpPr>
          <a:xfrm>
            <a:off x="842630" y="2400921"/>
            <a:ext cx="3901984" cy="2256290"/>
            <a:chOff x="1287354" y="1855847"/>
            <a:chExt cx="5134960" cy="3619498"/>
          </a:xfrm>
        </p:grpSpPr>
        <p:sp>
          <p:nvSpPr>
            <p:cNvPr id="28679" name="Arc 7"/>
            <p:cNvSpPr>
              <a:spLocks/>
            </p:cNvSpPr>
            <p:nvPr/>
          </p:nvSpPr>
          <p:spPr bwMode="auto">
            <a:xfrm flipV="1">
              <a:off x="2175116" y="1978082"/>
              <a:ext cx="3581401" cy="3497263"/>
            </a:xfrm>
            <a:custGeom>
              <a:avLst/>
              <a:gdLst>
                <a:gd name="T0" fmla="*/ 247216 w 21600"/>
                <a:gd name="T1" fmla="*/ 0 h 21549"/>
                <a:gd name="T2" fmla="*/ 3581400 w 21600"/>
                <a:gd name="T3" fmla="*/ 3497263 h 21549"/>
                <a:gd name="T4" fmla="*/ 0 w 21600"/>
                <a:gd name="T5" fmla="*/ 3497263 h 215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49" fill="none" extrusionOk="0">
                  <a:moveTo>
                    <a:pt x="1490" y="0"/>
                  </a:moveTo>
                  <a:cubicBezTo>
                    <a:pt x="12814" y="784"/>
                    <a:pt x="21600" y="10198"/>
                    <a:pt x="21600" y="21549"/>
                  </a:cubicBezTo>
                </a:path>
                <a:path w="21600" h="21549" stroke="0" extrusionOk="0">
                  <a:moveTo>
                    <a:pt x="1490" y="0"/>
                  </a:moveTo>
                  <a:cubicBezTo>
                    <a:pt x="12814" y="784"/>
                    <a:pt x="21600" y="10198"/>
                    <a:pt x="21600" y="21549"/>
                  </a:cubicBezTo>
                  <a:lnTo>
                    <a:pt x="0" y="21549"/>
                  </a:lnTo>
                  <a:lnTo>
                    <a:pt x="149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1287354" y="2167883"/>
              <a:ext cx="339967" cy="740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dirty="0"/>
                <a:t>$</a:t>
              </a:r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5763501" y="1855847"/>
              <a:ext cx="6588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dirty="0"/>
                <a:t>MC</a:t>
              </a:r>
            </a:p>
          </p:txBody>
        </p:sp>
      </p:grp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123964" y="5773482"/>
            <a:ext cx="65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/>
              <a:t>MR</a:t>
            </a:r>
          </a:p>
        </p:txBody>
      </p:sp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5283960" y="3057100"/>
            <a:ext cx="327365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/>
              <a:t>P</a:t>
            </a:r>
            <a:r>
              <a:rPr lang="en-US" baseline="-25000" dirty="0"/>
              <a:t>M  </a:t>
            </a:r>
            <a:r>
              <a:rPr lang="en-US" dirty="0"/>
              <a:t>= monopoly price</a:t>
            </a:r>
          </a:p>
          <a:p>
            <a:pPr algn="l"/>
            <a:r>
              <a:rPr lang="en-US" dirty="0" err="1"/>
              <a:t>P</a:t>
            </a:r>
            <a:r>
              <a:rPr lang="en-US" baseline="-25000" dirty="0" err="1"/>
              <a:t>eff</a:t>
            </a:r>
            <a:r>
              <a:rPr lang="en-US" dirty="0"/>
              <a:t> = efficient price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Q</a:t>
            </a:r>
            <a:r>
              <a:rPr lang="en-US" baseline="-25000" dirty="0"/>
              <a:t>M  </a:t>
            </a:r>
            <a:r>
              <a:rPr lang="en-US" dirty="0"/>
              <a:t>= monopoly quantity</a:t>
            </a:r>
          </a:p>
          <a:p>
            <a:pPr algn="l"/>
            <a:r>
              <a:rPr lang="en-US" dirty="0" err="1"/>
              <a:t>Q</a:t>
            </a:r>
            <a:r>
              <a:rPr lang="en-US" baseline="-25000" dirty="0" err="1"/>
              <a:t>eff</a:t>
            </a:r>
            <a:r>
              <a:rPr lang="en-US" baseline="-25000" dirty="0"/>
              <a:t>  </a:t>
            </a:r>
            <a:r>
              <a:rPr lang="en-US" dirty="0"/>
              <a:t>= efficient </a:t>
            </a:r>
            <a:r>
              <a:rPr lang="cs-CZ" dirty="0" err="1" smtClean="0"/>
              <a:t>quantity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Monopoly</a:t>
            </a:r>
            <a:endParaRPr lang="en-US" dirty="0"/>
          </a:p>
        </p:txBody>
      </p:sp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1140856" y="2685926"/>
            <a:ext cx="0" cy="26125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V="1">
            <a:off x="1111905" y="5298473"/>
            <a:ext cx="4140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835696" y="2780928"/>
            <a:ext cx="2721456" cy="21375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314566" y="5298473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661986" y="2970931"/>
            <a:ext cx="1563390" cy="28025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530536" y="3350938"/>
            <a:ext cx="0" cy="194753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1140856" y="3350938"/>
            <a:ext cx="138968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399086" y="4015950"/>
            <a:ext cx="0" cy="128252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1140856" y="4015950"/>
            <a:ext cx="225822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182026" y="5298473"/>
            <a:ext cx="307612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/>
              <a:t>Q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12987" y="5345974"/>
            <a:ext cx="197836" cy="17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200"/>
              <a:t>0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545089" y="4896695"/>
            <a:ext cx="307612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344763" y="5324203"/>
            <a:ext cx="445132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Q</a:t>
            </a:r>
            <a:r>
              <a:rPr lang="en-US" baseline="-25000"/>
              <a:t>M</a:t>
            </a:r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213313" y="5371704"/>
            <a:ext cx="480115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/>
              <a:t>Q</a:t>
            </a:r>
            <a:r>
              <a:rPr lang="en-US" baseline="-25000" dirty="0" err="1"/>
              <a:t>eff</a:t>
            </a:r>
            <a:endParaRPr lang="en-US" dirty="0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665567" y="3139163"/>
            <a:ext cx="406530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P</a:t>
            </a:r>
            <a:r>
              <a:rPr lang="en-US" baseline="-25000"/>
              <a:t>M</a:t>
            </a:r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99344" y="3873448"/>
            <a:ext cx="441513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/>
              <a:t>P</a:t>
            </a:r>
            <a:r>
              <a:rPr lang="en-US" baseline="-25000" dirty="0" err="1"/>
              <a:t>eff</a:t>
            </a:r>
            <a:endParaRPr lang="en-US" dirty="0"/>
          </a:p>
        </p:txBody>
      </p:sp>
      <p:sp>
        <p:nvSpPr>
          <p:cNvPr id="28696" name="Line 25"/>
          <p:cNvSpPr>
            <a:spLocks noChangeShapeType="1"/>
          </p:cNvSpPr>
          <p:nvPr/>
        </p:nvSpPr>
        <p:spPr bwMode="auto">
          <a:xfrm>
            <a:off x="2646343" y="3445940"/>
            <a:ext cx="0" cy="104501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6"/>
          <p:cNvSpPr>
            <a:spLocks noChangeShapeType="1"/>
          </p:cNvSpPr>
          <p:nvPr/>
        </p:nvSpPr>
        <p:spPr bwMode="auto">
          <a:xfrm>
            <a:off x="2762149" y="3540942"/>
            <a:ext cx="0" cy="855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7"/>
          <p:cNvSpPr>
            <a:spLocks noChangeShapeType="1"/>
          </p:cNvSpPr>
          <p:nvPr/>
        </p:nvSpPr>
        <p:spPr bwMode="auto">
          <a:xfrm>
            <a:off x="2877956" y="3635943"/>
            <a:ext cx="0" cy="7125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Line 28"/>
          <p:cNvSpPr>
            <a:spLocks noChangeShapeType="1"/>
          </p:cNvSpPr>
          <p:nvPr/>
        </p:nvSpPr>
        <p:spPr bwMode="auto">
          <a:xfrm>
            <a:off x="2993763" y="3730945"/>
            <a:ext cx="0" cy="57001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Line 29"/>
          <p:cNvSpPr>
            <a:spLocks noChangeShapeType="1"/>
          </p:cNvSpPr>
          <p:nvPr/>
        </p:nvSpPr>
        <p:spPr bwMode="auto">
          <a:xfrm>
            <a:off x="3109569" y="3778446"/>
            <a:ext cx="0" cy="42750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Line 30"/>
          <p:cNvSpPr>
            <a:spLocks noChangeShapeType="1"/>
          </p:cNvSpPr>
          <p:nvPr/>
        </p:nvSpPr>
        <p:spPr bwMode="auto">
          <a:xfrm>
            <a:off x="3225376" y="3873448"/>
            <a:ext cx="0" cy="237504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Text Box 31"/>
          <p:cNvSpPr txBox="1">
            <a:spLocks noChangeArrowheads="1"/>
          </p:cNvSpPr>
          <p:nvPr/>
        </p:nvSpPr>
        <p:spPr bwMode="auto">
          <a:xfrm>
            <a:off x="2408001" y="2826267"/>
            <a:ext cx="17748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800" dirty="0" err="1" smtClean="0"/>
              <a:t>Dead</a:t>
            </a:r>
            <a:r>
              <a:rPr lang="cs-CZ" sz="1800" dirty="0" smtClean="0"/>
              <a:t> </a:t>
            </a:r>
            <a:r>
              <a:rPr lang="cs-CZ" sz="1800" dirty="0" err="1" smtClean="0"/>
              <a:t>weight</a:t>
            </a:r>
            <a:r>
              <a:rPr lang="en-US" sz="1800" dirty="0" smtClean="0"/>
              <a:t> </a:t>
            </a:r>
            <a:r>
              <a:rPr lang="en-US" sz="1800" dirty="0"/>
              <a:t>loss</a:t>
            </a:r>
          </a:p>
        </p:txBody>
      </p:sp>
      <p:sp>
        <p:nvSpPr>
          <p:cNvPr id="28703" name="Line 32"/>
          <p:cNvSpPr>
            <a:spLocks noChangeShapeType="1"/>
          </p:cNvSpPr>
          <p:nvPr/>
        </p:nvSpPr>
        <p:spPr bwMode="auto">
          <a:xfrm flipH="1">
            <a:off x="2762149" y="3398439"/>
            <a:ext cx="231613" cy="33250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2776"/>
            <a:ext cx="5628685" cy="215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4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asymmetry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Imperfect information – situation when one party of the trade </a:t>
            </a:r>
            <a:r>
              <a:rPr lang="en-US" dirty="0" err="1" smtClean="0">
                <a:solidFill>
                  <a:schemeClr val="tx1"/>
                </a:solidFill>
              </a:rPr>
              <a:t>doesn</a:t>
            </a:r>
            <a:r>
              <a:rPr lang="cs-CZ" dirty="0" smtClean="0">
                <a:solidFill>
                  <a:schemeClr val="tx1"/>
                </a:solidFill>
              </a:rPr>
              <a:t>´t</a:t>
            </a:r>
            <a:r>
              <a:rPr lang="en-US" dirty="0" smtClean="0">
                <a:solidFill>
                  <a:schemeClr val="tx1"/>
                </a:solidFill>
              </a:rPr>
              <a:t> have all information needed to make proper decision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Content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products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used</a:t>
            </a:r>
            <a:r>
              <a:rPr lang="cs-CZ" dirty="0" smtClean="0">
                <a:solidFill>
                  <a:schemeClr val="tx1"/>
                </a:solidFill>
              </a:rPr>
              <a:t> car </a:t>
            </a:r>
            <a:r>
              <a:rPr lang="cs-CZ" dirty="0" err="1" smtClean="0">
                <a:solidFill>
                  <a:schemeClr val="tx1"/>
                </a:solidFill>
              </a:rPr>
              <a:t>markets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medicine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Solution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dirty="0" err="1" smtClean="0">
                <a:solidFill>
                  <a:schemeClr val="tx1"/>
                </a:solidFill>
              </a:rPr>
              <a:t>government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interventions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NGOs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iniciatives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regulations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labelling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content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certificates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quality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education</a:t>
            </a:r>
            <a:r>
              <a:rPr lang="cs-CZ" dirty="0" smtClean="0">
                <a:solidFill>
                  <a:schemeClr val="tx1"/>
                </a:solidFill>
              </a:rPr>
              <a:t>).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Moral</a:t>
            </a:r>
            <a:r>
              <a:rPr lang="cs-CZ" dirty="0" smtClean="0">
                <a:solidFill>
                  <a:schemeClr val="tx1"/>
                </a:solidFill>
              </a:rPr>
              <a:t> hazard - </a:t>
            </a:r>
            <a:r>
              <a:rPr lang="en-US" dirty="0" smtClean="0">
                <a:solidFill>
                  <a:schemeClr val="tx1"/>
                </a:solidFill>
              </a:rPr>
              <a:t>if a party that is insulated from risk has more information about its actions </a:t>
            </a:r>
            <a:r>
              <a:rPr lang="cs-CZ" dirty="0" smtClean="0">
                <a:solidFill>
                  <a:schemeClr val="tx1"/>
                </a:solidFill>
              </a:rPr>
              <a:t>t</a:t>
            </a:r>
            <a:r>
              <a:rPr lang="en-US" dirty="0" err="1" smtClean="0">
                <a:solidFill>
                  <a:schemeClr val="tx1"/>
                </a:solidFill>
              </a:rPr>
              <a:t>han</a:t>
            </a:r>
            <a:r>
              <a:rPr lang="en-US" dirty="0" smtClean="0">
                <a:solidFill>
                  <a:schemeClr val="tx1"/>
                </a:solidFill>
              </a:rPr>
              <a:t> the party paying for the negative consequences of the risk.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Adverse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selection</a:t>
            </a:r>
            <a:r>
              <a:rPr lang="cs-CZ" dirty="0" smtClean="0">
                <a:solidFill>
                  <a:schemeClr val="tx1"/>
                </a:solidFill>
              </a:rPr>
              <a:t> - </a:t>
            </a:r>
            <a:r>
              <a:rPr lang="en-US" dirty="0" smtClean="0">
                <a:solidFill>
                  <a:schemeClr val="tx1"/>
                </a:solidFill>
              </a:rPr>
              <a:t>market process in which undesired results occur when the "bad" products or services are more likely to be selected.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8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Market for Lemons: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Market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used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cars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are good used cars ("cherries") and defective used cars ("lemons")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any important mechanical parts and other elements are hidden from view and not easily accessible for inspection, the buyer of a car does not know beforehand whether it is a cherry or a lemon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Buyer will be willing to pay for it only the price of a car of known average quality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average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price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between</a:t>
            </a:r>
            <a:r>
              <a:rPr lang="cs-CZ" dirty="0" smtClean="0">
                <a:solidFill>
                  <a:schemeClr val="tx1"/>
                </a:solidFill>
              </a:rPr>
              <a:t> lemon </a:t>
            </a:r>
            <a:r>
              <a:rPr lang="cs-CZ" dirty="0" err="1" smtClean="0">
                <a:solidFill>
                  <a:schemeClr val="tx1"/>
                </a:solidFill>
              </a:rPr>
              <a:t>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cheery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means that the owner</a:t>
            </a:r>
            <a:r>
              <a:rPr lang="cs-CZ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of </a:t>
            </a:r>
            <a:r>
              <a:rPr lang="cs-CZ" dirty="0" err="1" smtClean="0">
                <a:solidFill>
                  <a:schemeClr val="tx1"/>
                </a:solidFill>
              </a:rPr>
              <a:t>cherries</a:t>
            </a:r>
            <a:r>
              <a:rPr lang="en-US" dirty="0" smtClean="0">
                <a:solidFill>
                  <a:schemeClr val="tx1"/>
                </a:solidFill>
              </a:rPr>
              <a:t> will be unable to get a high enough price to make selling that car worthwhile.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Therefore, owners of </a:t>
            </a:r>
            <a:r>
              <a:rPr lang="cs-CZ" dirty="0" err="1" smtClean="0">
                <a:solidFill>
                  <a:schemeClr val="tx1"/>
                </a:solidFill>
              </a:rPr>
              <a:t>cherries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will not place their cars on the used car market. The withdrawal of </a:t>
            </a:r>
            <a:r>
              <a:rPr lang="cs-CZ" dirty="0" err="1" smtClean="0">
                <a:solidFill>
                  <a:schemeClr val="tx1"/>
                </a:solidFill>
              </a:rPr>
              <a:t>cherries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reduces the average quality of cars on the market, causing buyers to revise downward their expectations for any given car.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1074</TotalTime>
  <Words>1192</Words>
  <Application>Microsoft Office PowerPoint</Application>
  <PresentationFormat>Předvádění na obrazovce (4:3)</PresentationFormat>
  <Paragraphs>187</Paragraphs>
  <Slides>25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Exekutivní</vt:lpstr>
      <vt:lpstr>Market Failures</vt:lpstr>
      <vt:lpstr>Market efficiency</vt:lpstr>
      <vt:lpstr>Market failures</vt:lpstr>
      <vt:lpstr>Public goods</vt:lpstr>
      <vt:lpstr>Failure of competition</vt:lpstr>
      <vt:lpstr>Monopoly</vt:lpstr>
      <vt:lpstr>Monopoly</vt:lpstr>
      <vt:lpstr>Information asymmetry</vt:lpstr>
      <vt:lpstr>The Market for Lemons:</vt:lpstr>
      <vt:lpstr>Externalities and markets  </vt:lpstr>
      <vt:lpstr>Negative externality in production</vt:lpstr>
      <vt:lpstr>Positive externality in consumption</vt:lpstr>
      <vt:lpstr>Externality solutions</vt:lpstr>
      <vt:lpstr>Pigouvian tax</vt:lpstr>
      <vt:lpstr>Prezentace aplikace PowerPoint</vt:lpstr>
      <vt:lpstr>Coase Theorem</vt:lpstr>
      <vt:lpstr>Incomplete markets</vt:lpstr>
      <vt:lpstr>Unemployment, inflation, disequilibrium</vt:lpstr>
      <vt:lpstr>Property rights</vt:lpstr>
      <vt:lpstr>Two other reasons for government intervetion..</vt:lpstr>
      <vt:lpstr>Distribution of wealth</vt:lpstr>
      <vt:lpstr>Public benefit</vt:lpstr>
      <vt:lpstr>Interrelationships of market failures</vt:lpstr>
      <vt:lpstr>Literature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Failures</dc:title>
  <dc:creator>Vyskočil Marek</dc:creator>
  <cp:lastModifiedBy>Vyskočil Marek</cp:lastModifiedBy>
  <cp:revision>101</cp:revision>
  <dcterms:created xsi:type="dcterms:W3CDTF">2013-10-03T11:28:16Z</dcterms:created>
  <dcterms:modified xsi:type="dcterms:W3CDTF">2013-10-07T08:48:19Z</dcterms:modified>
</cp:coreProperties>
</file>