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5" r:id="rId22"/>
    <p:sldId id="286" r:id="rId23"/>
    <p:sldId id="287" r:id="rId24"/>
    <p:sldId id="288" r:id="rId25"/>
    <p:sldId id="289" r:id="rId26"/>
    <p:sldId id="279" r:id="rId27"/>
    <p:sldId id="280" r:id="rId28"/>
    <p:sldId id="281" r:id="rId29"/>
    <p:sldId id="282" r:id="rId30"/>
    <p:sldId id="283" r:id="rId31"/>
    <p:sldId id="284" r:id="rId32"/>
    <p:sldId id="290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46" autoAdjust="0"/>
  </p:normalViewPr>
  <p:slideViewPr>
    <p:cSldViewPr>
      <p:cViewPr>
        <p:scale>
          <a:sx n="66" d="100"/>
          <a:sy n="66" d="100"/>
        </p:scale>
        <p:origin x="-145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5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2B9B-7A11-4DC4-AF83-351FBD6F0B4A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33D5F-5AFB-47F9-9CB4-EA99A85BE8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73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33D5F-5AFB-47F9-9CB4-EA99A85BE81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386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8C0CD1-7619-44A9-B1E4-8EB529CFF74D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CF7B5C-487A-4824-86B9-DB9F42F4AF4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Politická a finanční dimenze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EVSE 2013</a:t>
            </a:r>
          </a:p>
          <a:p>
            <a:r>
              <a:rPr lang="cs-CZ" dirty="0" smtClean="0"/>
              <a:t>Šárka Horáková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1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Kritérium cenové stability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dlouhodobě udržitelná cenová stabilita a průměrná míra inflace 1 rok před šetřením nepřekračující o více než 1,5 </a:t>
            </a:r>
            <a:r>
              <a:rPr lang="cs-CZ" dirty="0" err="1" smtClean="0"/>
              <a:t>p.b</a:t>
            </a:r>
            <a:r>
              <a:rPr lang="cs-CZ" dirty="0" smtClean="0"/>
              <a:t>. průměrnou inflaci ve třech  zemích EU s nejlepšími výsledky, sledována pomocí indexu HICP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48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Kritérium úrokových sazeb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průměrná dlouhodobá nominální úroková sazba 1 rok před šetřením nepřekračuje o více než 2 </a:t>
            </a:r>
            <a:r>
              <a:rPr lang="cs-CZ" dirty="0" err="1" smtClean="0"/>
              <a:t>p.b</a:t>
            </a:r>
            <a:r>
              <a:rPr lang="cs-CZ" dirty="0" smtClean="0"/>
              <a:t>. průměrnou úrokovou sazbu třech  zemí s nejlepšími výsledky v oblasti cenové stability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0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Kritérium veřejného </a:t>
            </a:r>
            <a:br>
              <a:rPr lang="cs-CZ" dirty="0" smtClean="0"/>
            </a:br>
            <a:r>
              <a:rPr lang="cs-CZ" dirty="0" smtClean="0"/>
              <a:t>deficitu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podíl skutečného či plánovaného deficitu veřejných financí nepřekračuje 3 % HDP; kromě případu, kdy deficit podstatně poklesl či se neustále snižoval k úrovni blízké referenční hodnotě, popř. kdy překročení bylo výjimečné a dočasné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07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Kritérium veřejného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veřejný dluh nepřekračuje 60 % HDP kromě případu, kdy se dostatečně snižuje a blíží se uspokojivým tempem referenční hodnotě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76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Kritérium stability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Kritérium stability kurzu: </a:t>
            </a:r>
          </a:p>
          <a:p>
            <a:pPr lvl="1"/>
            <a:r>
              <a:rPr lang="cs-CZ" dirty="0" smtClean="0"/>
              <a:t>alespoň dva roky před šetřením účast v ERM </a:t>
            </a:r>
            <a:endParaRPr lang="cs-CZ" dirty="0"/>
          </a:p>
          <a:p>
            <a:pPr lvl="1"/>
            <a:r>
              <a:rPr lang="cs-CZ" dirty="0" smtClean="0"/>
              <a:t>alespoň dva roky před šetřením dodržování stanoveného rozpětí bez značného napětí</a:t>
            </a:r>
          </a:p>
          <a:p>
            <a:pPr lvl="1"/>
            <a:r>
              <a:rPr lang="cs-CZ" dirty="0" smtClean="0"/>
              <a:t>v tomto období nedevalvovat kurz své měny vůči jakékoli měně jiného členského státu</a:t>
            </a:r>
          </a:p>
          <a:p>
            <a:r>
              <a:rPr lang="cs-CZ" dirty="0" smtClean="0"/>
              <a:t>kritérium neplnily Švédsko a VB z důvodu neúčasti  v  ERM</a:t>
            </a:r>
          </a:p>
          <a:p>
            <a:r>
              <a:rPr lang="cs-CZ" dirty="0" smtClean="0"/>
              <a:t>Irsko kritérium splnilo, ačkoli kurz vybočoval z pásma -ovšem na </a:t>
            </a:r>
            <a:r>
              <a:rPr lang="cs-CZ" dirty="0" err="1" smtClean="0"/>
              <a:t>apreciační</a:t>
            </a:r>
            <a:r>
              <a:rPr lang="cs-CZ" dirty="0" smtClean="0"/>
              <a:t> straně, takže vše bylo v pořádku (obdobně tomu bylo i v případě Řecka před přijetím do Eurozóny v r. 2001)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0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inflace?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2 důvody:</a:t>
            </a:r>
          </a:p>
          <a:p>
            <a:r>
              <a:rPr lang="cs-CZ" dirty="0" smtClean="0"/>
              <a:t>požadavek Německa udržet stabilní růst cenové hladiny (tzn. přizpůsobit monetární politiku potřebám členského státu, který preferuje nízkou inflaci)</a:t>
            </a:r>
          </a:p>
          <a:p>
            <a:r>
              <a:rPr lang="cs-CZ" dirty="0" smtClean="0"/>
              <a:t>problém s postupnou ztrátou konkurenceschopnosti ekonomiky s rychlejším růstem cenové hladiny v případě existence společné měny a nemožností kompenzace inflačního diferenciálu nominální devalvací 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04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úrokové sazby?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rozdílné úrokové sazby by v případě existence společné měny (a tím neexistence devizového rizika) vedly k vysokému přílivu kapitálu do ekonomiky s vyšší úrokovou sazbou;</a:t>
            </a:r>
          </a:p>
          <a:p>
            <a:r>
              <a:rPr lang="cs-CZ" dirty="0" smtClean="0"/>
              <a:t>takový tok bude pokračovat tak dlouho, až dojde k vyrovnání výnosnosti ze srovnatelné investice (např. u obligací k poklesu ceny v ekonomice s nižší úrokovou sazbou  a růstu její ceny v ekonomice s vyšší sazbou);</a:t>
            </a:r>
          </a:p>
          <a:p>
            <a:r>
              <a:rPr lang="cs-CZ" dirty="0" smtClean="0"/>
              <a:t>výsledkem by pak byly dodatečné zisky držitelů obligací v zemí s vyšší úrokovou sazbou a naopak;</a:t>
            </a:r>
          </a:p>
          <a:p>
            <a:r>
              <a:rPr lang="cs-CZ" dirty="0" smtClean="0"/>
              <a:t>z výše uvedeného důvodu je nutný požadavek na sjednocení úrokových sazeb před vstupem do měnové unie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2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Důvody pro existenci rozdílu v </a:t>
            </a:r>
            <a:br>
              <a:rPr lang="cs-CZ" dirty="0" smtClean="0"/>
            </a:br>
            <a:r>
              <a:rPr lang="cs-CZ" dirty="0" smtClean="0"/>
              <a:t>úrokových sazbách ve výši 2 </a:t>
            </a:r>
            <a:r>
              <a:rPr lang="cs-CZ" dirty="0" err="1" smtClean="0"/>
              <a:t>p.b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Dva důvody:</a:t>
            </a:r>
          </a:p>
          <a:p>
            <a:r>
              <a:rPr lang="cs-CZ" dirty="0" smtClean="0"/>
              <a:t>i po zavedení jednotné měny existují transakční náklady spojené s prodejem cenného papíru v jedné zemi a nákupem v druhé;</a:t>
            </a:r>
          </a:p>
          <a:p>
            <a:r>
              <a:rPr lang="cs-CZ" dirty="0" smtClean="0"/>
              <a:t>země s vyšší úrovní zadlužení jsou z pohledu investorů rizikovější a pro financování své dluhové služby musí nabídnout tzv. rizikovou  prémii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72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veřejný deficit a </a:t>
            </a:r>
            <a:br>
              <a:rPr lang="cs-CZ" dirty="0" smtClean="0"/>
            </a:br>
            <a:r>
              <a:rPr lang="cs-CZ" dirty="0" smtClean="0"/>
              <a:t>veřejný dluh?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Podobné důvody jako u inflace:</a:t>
            </a:r>
          </a:p>
          <a:p>
            <a:r>
              <a:rPr lang="cs-CZ" dirty="0" smtClean="0"/>
              <a:t>země s vysokým zadlužením mají tendenci snižovat celkový dluh v reálném vyjádření i náklady s ním spojené (úrokové  platby) prostřednictvím neočekávaného zvyšování cenové hladiny;</a:t>
            </a:r>
          </a:p>
          <a:p>
            <a:r>
              <a:rPr lang="cs-CZ" dirty="0" smtClean="0"/>
              <a:t>země s tradicí nízké inflace proto požadují snížení dluhové zátěže před vstupem do HMU;</a:t>
            </a:r>
          </a:p>
          <a:p>
            <a:r>
              <a:rPr lang="cs-CZ" dirty="0" smtClean="0"/>
              <a:t>to stejné platí pro max. strop ročních deficitů veřejných financí </a:t>
            </a:r>
          </a:p>
          <a:p>
            <a:r>
              <a:rPr lang="cs-CZ" dirty="0" smtClean="0"/>
              <a:t>Navíc je požadavek na snížení dluhové zátěže motivován hrozbou platební neschopnosti dané ekonomiky a s tím spojenou hrozbou státního bankrotu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42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Otázky spojené se stanovením </a:t>
            </a:r>
            <a:br>
              <a:rPr lang="cs-CZ" dirty="0" smtClean="0"/>
            </a:br>
            <a:r>
              <a:rPr lang="cs-CZ" dirty="0" smtClean="0"/>
              <a:t>kritéria pro veřejný dluh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proč právě 60%?</a:t>
            </a:r>
          </a:p>
          <a:p>
            <a:r>
              <a:rPr lang="cs-CZ" dirty="0" smtClean="0"/>
              <a:t> v době jednání o Maastrichtské smlouvě se jednalo o průměrnou hodnotu všech zemí(a především Německa)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Stanovení nominálního růstu HDP na 5% ročně</a:t>
            </a:r>
            <a:endParaRPr lang="cs-CZ" dirty="0" smtClean="0"/>
          </a:p>
          <a:p>
            <a:r>
              <a:rPr lang="cs-CZ" dirty="0" smtClean="0"/>
              <a:t>v případě, že skutečný nominální růst HDP bude vyšší (nižší) než 5%, mohl by být pro udržení kritéria 60% roční deficit veřejných rozpočtů vyšší (nižší) než požadované max. 3%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21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jednotné 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Kolaps </a:t>
            </a:r>
            <a:r>
              <a:rPr lang="cs-CZ" sz="2800" dirty="0" err="1" smtClean="0"/>
              <a:t>Bretton-Woodského</a:t>
            </a:r>
            <a:r>
              <a:rPr lang="cs-CZ" sz="2800" dirty="0" smtClean="0"/>
              <a:t> systému (1971),nadále však potřeba fixace směnných kursů</a:t>
            </a:r>
          </a:p>
          <a:p>
            <a:endParaRPr lang="cs-CZ" sz="2800" dirty="0" smtClean="0"/>
          </a:p>
          <a:p>
            <a:r>
              <a:rPr lang="cs-CZ" sz="2800" dirty="0" smtClean="0"/>
              <a:t>Evropský měnový systém (EMS) – 1979, od roku 1981 ECU (evropská měnová jednotka)</a:t>
            </a:r>
          </a:p>
          <a:p>
            <a:endParaRPr lang="cs-CZ" sz="2800" dirty="0" smtClean="0"/>
          </a:p>
          <a:p>
            <a:r>
              <a:rPr lang="cs-CZ" sz="2800" dirty="0" smtClean="0"/>
              <a:t>Budování Hospodářské a měnové unie (HMU) – 1992: Maastrichtská smlouva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9945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požadavek stability </a:t>
            </a:r>
            <a:br>
              <a:rPr lang="cs-CZ" dirty="0" smtClean="0"/>
            </a:br>
            <a:r>
              <a:rPr lang="cs-CZ" dirty="0" smtClean="0"/>
              <a:t>devizového kurzu?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2 důvody:</a:t>
            </a:r>
          </a:p>
          <a:p>
            <a:r>
              <a:rPr lang="cs-CZ" dirty="0" smtClean="0"/>
              <a:t>kritérium má zabránit vstupujícím zemím provést těsně před vstupem do MU nominální devalvaci za účelem zvýšení své konkurenceschopnosti;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země má prokázat schopnost udržet stabilitu své měny ve vztahu ke společné měně (to vyžaduje i dostatečné sladění monetární politiky)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35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Pakt stability a růstu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Soubor regulačních, resp. kontrolních a sankčních pravidel pro udržení fiskální disciplíny, jakožto „prostředku pro posílení cenové stability a pro silný a udržitelný hospodářský růst napomáhající tvorbě pracovních míst“ (Usnesení Evropské rady o Paktu stability a růstu, Amsterdam, 17. června 1997), i po vstupu do HMU</a:t>
            </a:r>
          </a:p>
          <a:p>
            <a:r>
              <a:rPr lang="cs-CZ" dirty="0" smtClean="0"/>
              <a:t>Vymezuje povinnosti členských států při realizaci národních fiskálních politik</a:t>
            </a:r>
          </a:p>
          <a:p>
            <a:r>
              <a:rPr lang="cs-CZ" dirty="0" smtClean="0"/>
              <a:t>Svěřuje do rukou vybraných institucí EU pravomoc k vynucování fiskální disciplíny</a:t>
            </a:r>
          </a:p>
          <a:p>
            <a:r>
              <a:rPr lang="cs-CZ" dirty="0" smtClean="0"/>
              <a:t>Představuje prolongaci Maastrichtských požadavků na </a:t>
            </a:r>
            <a:r>
              <a:rPr lang="cs-CZ" dirty="0" smtClean="0"/>
              <a:t>stabilitu </a:t>
            </a:r>
            <a:r>
              <a:rPr lang="cs-CZ" dirty="0" smtClean="0"/>
              <a:t>fiskální oblasti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6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Pakt stability a růstu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Důvody vzniku-nutná pravidla i po vstupu do Eurozóny, obavy Německa</a:t>
            </a:r>
          </a:p>
          <a:p>
            <a:r>
              <a:rPr lang="cs-CZ" dirty="0" smtClean="0"/>
              <a:t>Stabilizační (členské země) a konvergenční programy (nečlenské země)</a:t>
            </a:r>
          </a:p>
          <a:p>
            <a:r>
              <a:rPr lang="cs-CZ" dirty="0" smtClean="0"/>
              <a:t>Procedura při nadměrném schodku (EDP)-sankce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170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sankcí EDP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8844"/>
              </p:ext>
            </p:extLst>
          </p:nvPr>
        </p:nvGraphicFramePr>
        <p:xfrm>
          <a:off x="899593" y="2348881"/>
          <a:ext cx="7128790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6825"/>
                <a:gridCol w="1061286"/>
                <a:gridCol w="1706893"/>
                <a:gridCol w="1706893"/>
                <a:gridCol w="1706893"/>
              </a:tblGrid>
              <a:tr h="105972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Skutečný schodek </a:t>
                      </a:r>
                      <a:br>
                        <a:rPr lang="cs-CZ" sz="2000" dirty="0">
                          <a:effectLst/>
                        </a:rPr>
                      </a:br>
                      <a:r>
                        <a:rPr lang="cs-CZ" sz="2000" dirty="0">
                          <a:effectLst/>
                        </a:rPr>
                        <a:t>% HDP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fixní složka</a:t>
                      </a:r>
                      <a:br>
                        <a:rPr lang="cs-CZ" sz="2000">
                          <a:effectLst/>
                        </a:rPr>
                      </a:br>
                      <a:r>
                        <a:rPr lang="cs-CZ" sz="2000">
                          <a:effectLst/>
                        </a:rPr>
                        <a:t>% HDP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variabilní složka</a:t>
                      </a:r>
                      <a:br>
                        <a:rPr lang="cs-CZ" sz="2000">
                          <a:effectLst/>
                        </a:rPr>
                      </a:br>
                      <a:r>
                        <a:rPr lang="cs-CZ" sz="2000">
                          <a:effectLst/>
                        </a:rPr>
                        <a:t>% HDP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sankce celkem</a:t>
                      </a:r>
                      <a:br>
                        <a:rPr lang="cs-CZ" sz="2000" dirty="0">
                          <a:effectLst/>
                        </a:rPr>
                      </a:br>
                      <a:r>
                        <a:rPr lang="cs-CZ" sz="2000" dirty="0">
                          <a:effectLst/>
                        </a:rPr>
                        <a:t>% HDP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1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(od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do&gt;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1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 ∞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01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01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0,1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01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0,2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0,4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1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∞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0,5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348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Pakt stability a růstu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Ani v době zavedení Eura státy nedodržely kritéria (Belgie, Rakousko, Itálie, Nizozemsko, Španělsko, Německo)</a:t>
            </a:r>
          </a:p>
          <a:p>
            <a:r>
              <a:rPr lang="cs-CZ" dirty="0" smtClean="0"/>
              <a:t>Jak je možné, že přijaly Euro?</a:t>
            </a:r>
          </a:p>
          <a:p>
            <a:r>
              <a:rPr lang="cs-CZ" dirty="0" smtClean="0"/>
              <a:t>Otázka prestiže, kreativní účetnictví</a:t>
            </a:r>
          </a:p>
          <a:p>
            <a:r>
              <a:rPr lang="cs-CZ" dirty="0" smtClean="0"/>
              <a:t>„</a:t>
            </a:r>
            <a:r>
              <a:rPr lang="cs-CZ" dirty="0"/>
              <a:t>B</a:t>
            </a:r>
            <a:r>
              <a:rPr lang="cs-CZ" dirty="0" smtClean="0"/>
              <a:t>elgická </a:t>
            </a:r>
            <a:r>
              <a:rPr lang="cs-CZ" dirty="0"/>
              <a:t>vláda provedla transakce mezi rozpočtem a penzijními fondy, francouzská vláda převzala přebytkové penzijní fondy, v Itálii byla zavedena zvláštní ‚proevropská‘ daň, Řecko přiznalo účelové plnění fiskálních kritérií použitím jednorázových a neopakovatelných </a:t>
            </a:r>
            <a:r>
              <a:rPr lang="cs-CZ" dirty="0" smtClean="0"/>
              <a:t>kroků.“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185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Pakt stability a růstu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roky fungování bez problémů</a:t>
            </a:r>
          </a:p>
          <a:p>
            <a:r>
              <a:rPr lang="cs-CZ" dirty="0" smtClean="0"/>
              <a:t>ALE v roce 2002-Francie a Německo</a:t>
            </a:r>
          </a:p>
          <a:p>
            <a:r>
              <a:rPr lang="cs-CZ" dirty="0" smtClean="0"/>
              <a:t>Následovala ztráta kredibility Paktu, nutná reforma</a:t>
            </a:r>
          </a:p>
          <a:p>
            <a:r>
              <a:rPr lang="cs-CZ" dirty="0" smtClean="0"/>
              <a:t>Přišla v roce 2004-nepřináší nic převratného, jen další soubor výjimek a úpravu délky lhůt</a:t>
            </a:r>
          </a:p>
          <a:p>
            <a:r>
              <a:rPr lang="cs-CZ" dirty="0" smtClean="0"/>
              <a:t>2005-2007 růst v eurozóně průměrně 3% HDP, státy měly využít této příznivé situace ke snižování deficitů a tvorbě přebytků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109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Společná měna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Výhody		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Transparentnost cen</a:t>
            </a:r>
          </a:p>
          <a:p>
            <a:r>
              <a:rPr lang="cs-CZ" dirty="0" smtClean="0"/>
              <a:t>Transakční náklady</a:t>
            </a:r>
          </a:p>
          <a:p>
            <a:r>
              <a:rPr lang="cs-CZ" dirty="0" smtClean="0"/>
              <a:t>Kurzové riziko</a:t>
            </a:r>
          </a:p>
          <a:p>
            <a:r>
              <a:rPr lang="cs-CZ" dirty="0" smtClean="0"/>
              <a:t>Zahraniční obchod</a:t>
            </a:r>
          </a:p>
          <a:p>
            <a:r>
              <a:rPr lang="cs-CZ" dirty="0" smtClean="0"/>
              <a:t>Ekonomický růst</a:t>
            </a:r>
          </a:p>
          <a:p>
            <a:r>
              <a:rPr lang="cs-CZ" dirty="0" smtClean="0"/>
              <a:t>…………..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Ztráta autonomie</a:t>
            </a:r>
          </a:p>
          <a:p>
            <a:r>
              <a:rPr lang="cs-CZ" dirty="0" smtClean="0"/>
              <a:t>Riziko asymetrického šoku</a:t>
            </a:r>
          </a:p>
          <a:p>
            <a:r>
              <a:rPr lang="cs-CZ" dirty="0" smtClean="0"/>
              <a:t>Náklady na zavedení nové měny</a:t>
            </a:r>
          </a:p>
          <a:p>
            <a:r>
              <a:rPr lang="cs-CZ" dirty="0" smtClean="0"/>
              <a:t>Ztráta ražebného</a:t>
            </a:r>
          </a:p>
          <a:p>
            <a:r>
              <a:rPr lang="cs-CZ" dirty="0" smtClean="0"/>
              <a:t>…………..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09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Eurozóny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Nedodržování fiskálních pravidel</a:t>
            </a:r>
          </a:p>
          <a:p>
            <a:r>
              <a:rPr lang="cs-CZ" dirty="0" smtClean="0"/>
              <a:t>Vliv finanční krize</a:t>
            </a:r>
          </a:p>
          <a:p>
            <a:r>
              <a:rPr lang="cs-CZ" dirty="0" smtClean="0"/>
              <a:t>Problémy Řecka</a:t>
            </a:r>
          </a:p>
          <a:p>
            <a:r>
              <a:rPr lang="cs-CZ" dirty="0" smtClean="0"/>
              <a:t>Problémy států PIIGS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8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krize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Léto 2007, největší od poválečné doby</a:t>
            </a:r>
          </a:p>
          <a:p>
            <a:r>
              <a:rPr lang="cs-CZ" dirty="0" smtClean="0"/>
              <a:t>Charakteristika:  předcházel silný nárůst úvěrů, nízké rizikové prémie a zejména „bublina“ na realitním trhu</a:t>
            </a:r>
          </a:p>
          <a:p>
            <a:r>
              <a:rPr lang="cs-CZ" dirty="0" smtClean="0"/>
              <a:t>Akutní nedostatek likvidity finančních institucí, rostly obava, ale nikdo se nebál systémové kolapsu</a:t>
            </a:r>
          </a:p>
          <a:p>
            <a:r>
              <a:rPr lang="cs-CZ" dirty="0" smtClean="0"/>
              <a:t>To se změnilo s pádem </a:t>
            </a:r>
            <a:r>
              <a:rPr lang="cs-CZ" dirty="0" err="1" smtClean="0"/>
              <a:t>Lehman</a:t>
            </a:r>
            <a:r>
              <a:rPr lang="cs-CZ" dirty="0" smtClean="0"/>
              <a:t> </a:t>
            </a:r>
            <a:r>
              <a:rPr lang="cs-CZ" dirty="0" err="1" smtClean="0"/>
              <a:t>Brothers</a:t>
            </a:r>
            <a:r>
              <a:rPr lang="cs-CZ" dirty="0" smtClean="0"/>
              <a:t> (léto 2008)</a:t>
            </a:r>
          </a:p>
          <a:p>
            <a:r>
              <a:rPr lang="cs-CZ" dirty="0" smtClean="0"/>
              <a:t>Rychlý přenos do reálné ekonomiky přes  omezení úvěrů, ztráta důvěry, snížení investiční aktivity podniků a poptávky domácností zejména po zboží dlouhodobé spotřeby a bydlení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66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krize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budoucna nutné se zamyslet nad:</a:t>
            </a:r>
          </a:p>
          <a:p>
            <a:pPr lvl="1"/>
            <a:r>
              <a:rPr lang="cs-CZ" dirty="0" smtClean="0"/>
              <a:t>Jak předejít takovým událostem (preventivní mechanismy)</a:t>
            </a:r>
          </a:p>
          <a:p>
            <a:pPr lvl="1"/>
            <a:r>
              <a:rPr lang="cs-CZ" dirty="0" smtClean="0"/>
              <a:t>Stabilizace reálných ekonomik a finančních systémů (kontrolní mechanismy)</a:t>
            </a:r>
          </a:p>
          <a:p>
            <a:pPr lvl="1"/>
            <a:r>
              <a:rPr lang="cs-CZ" dirty="0" smtClean="0"/>
              <a:t>Řešení krizí (nápravní mechanismy)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67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fáze budování HMU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1990–1993: nezávislost CB, liberalizace pohybu kapitálu</a:t>
            </a:r>
          </a:p>
          <a:p>
            <a:r>
              <a:rPr lang="cs-CZ" sz="2800" dirty="0" smtClean="0"/>
              <a:t>1994–1998: institucionální fáze (Evropský měnový institut, od 1998 Evropská centrální banka – ECB), plnění Maastrichtských (konvergenčních) kritérií, rozhodnutí o státech postupujících do 3. fáze</a:t>
            </a:r>
          </a:p>
          <a:p>
            <a:r>
              <a:rPr lang="cs-CZ" sz="2800" dirty="0" smtClean="0"/>
              <a:t>Od 1999: neodvolatelná fixace směnných kursů 11 států, ECU nahrazeno eurem v bezhotovostním styku, ECB řídí měnovou politiku, Řecko členem eurozóny (2001), euro v hotovosti (2002)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8562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mechanismy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Evropský semestr (září 2010): jehož cílem „… je poskytnout strukturovaný rámec, v němž budou členské země koordinovat své rozpočtové a hospodářské politiky v souladu s Paktem stability a růstu a Strategií EU </a:t>
            </a:r>
            <a:r>
              <a:rPr lang="cs-CZ" dirty="0" smtClean="0"/>
              <a:t>2020“na </a:t>
            </a:r>
            <a:r>
              <a:rPr lang="cs-CZ" dirty="0" smtClean="0"/>
              <a:t>základě roční analýzy růstu sestaveny hlavní výzvy EU pro nadcházející rok. Na řadu se dostávají programy konvergence případně stability a jejich střednědobé strategie rozpočtů společně s reformními plány, které jsou zasílány k posouzení Komisi a Rada v průběhu června nebo července na tomto základě vydá vlastní stanovisko (viz preventivní mechanismus Paktu). Hlavní krok přichází v červenci, kdy Rada a Evropská rada vydávají politická doporučení státům, která vedou k systematické koordinaci fiskálních politik, a to ještě před termínem schvalování státního rozpočtu na nadcházející rok z důvodu možné včasné implementace změn.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mechanismy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Pakt euro plus (březen 2011): posílení konkurenceschopnosti, zaměstnanosti, udržitelnosti veřejných financí a finanční stability, což by mělo zajistit konvergenci ekonomik všech států </a:t>
            </a:r>
            <a:r>
              <a:rPr lang="cs-CZ" dirty="0" err="1" smtClean="0"/>
              <a:t>eurozóny</a:t>
            </a:r>
            <a:r>
              <a:rPr lang="cs-CZ" dirty="0" smtClean="0"/>
              <a:t> a zbývajících států EU, které Pakt euro plus dobrovolně přijaly. </a:t>
            </a:r>
            <a:r>
              <a:rPr lang="cs-CZ" smtClean="0"/>
              <a:t>každý účastnický stát předloží opatření, která povedou k naplňování výše uvedených cílů</a:t>
            </a:r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mechanismy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Smlouva o stabilitě</a:t>
            </a:r>
            <a:r>
              <a:rPr lang="cs-CZ" dirty="0"/>
              <a:t>, koordinaci a řízení v hospodářské a měnové </a:t>
            </a:r>
            <a:r>
              <a:rPr lang="cs-CZ" dirty="0" smtClean="0"/>
              <a:t>unii (leden 2012)</a:t>
            </a:r>
          </a:p>
          <a:p>
            <a:r>
              <a:rPr lang="cs-CZ" dirty="0"/>
              <a:t>státy eurozóny a všechny zbývající státy EU kromě Spojeného království a České </a:t>
            </a:r>
            <a:r>
              <a:rPr lang="cs-CZ" dirty="0" smtClean="0"/>
              <a:t>republiky</a:t>
            </a:r>
            <a:endParaRPr lang="cs-CZ" dirty="0"/>
          </a:p>
          <a:p>
            <a:r>
              <a:rPr lang="cs-CZ" dirty="0"/>
              <a:t>implementovat rozpočtovou kázeň do všech účastněných států na národní úrovni </a:t>
            </a:r>
            <a:endParaRPr lang="cs-CZ" dirty="0" smtClean="0"/>
          </a:p>
          <a:p>
            <a:r>
              <a:rPr lang="cs-CZ" dirty="0"/>
              <a:t>maximální povolené výše střednědobého strukturálního schodku 0,5 % HDP </a:t>
            </a:r>
          </a:p>
        </p:txBody>
      </p:sp>
    </p:spTree>
    <p:extLst>
      <p:ext uri="{BB962C8B-B14F-4D97-AF65-F5344CB8AC3E}">
        <p14:creationId xmlns:p14="http://schemas.microsoft.com/office/powerpoint/2010/main" val="3235872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Budování HMU – fáze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1. fáze (1990 - 1993): </a:t>
            </a:r>
          </a:p>
          <a:p>
            <a:r>
              <a:rPr lang="cs-CZ" sz="2800" dirty="0" smtClean="0"/>
              <a:t>hlavním cílem bylo završení procesu budování jednotného trhu a podpora konvergence (inflace, úrokové sazby, kurz);</a:t>
            </a:r>
          </a:p>
          <a:p>
            <a:endParaRPr lang="cs-CZ" sz="2800" dirty="0" smtClean="0"/>
          </a:p>
          <a:p>
            <a:r>
              <a:rPr lang="cs-CZ" sz="2800" dirty="0" smtClean="0"/>
              <a:t>dále dokončení liberalizace pohybu kapitálu a posilování nezávislosti centrálních bank;</a:t>
            </a:r>
          </a:p>
          <a:p>
            <a:endParaRPr lang="cs-CZ" sz="2800" dirty="0" smtClean="0"/>
          </a:p>
          <a:p>
            <a:r>
              <a:rPr lang="cs-CZ" sz="2800" dirty="0" smtClean="0"/>
              <a:t>požadavek zakázat přímé financování veřejného sektoru centrálními bankami.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6817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Budování HMU – fáze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2. fáze (1994 - 1998): </a:t>
            </a:r>
          </a:p>
          <a:p>
            <a:r>
              <a:rPr lang="cs-CZ" dirty="0" smtClean="0"/>
              <a:t>hlavním cílem bylo dosažení výrazného pokroku ve fiskální oblasti;</a:t>
            </a:r>
          </a:p>
          <a:p>
            <a:r>
              <a:rPr lang="cs-CZ" dirty="0" smtClean="0"/>
              <a:t>dále dosažení nominální konvergence na základě stanovených kritérií (viz dále);</a:t>
            </a:r>
          </a:p>
          <a:p>
            <a:r>
              <a:rPr lang="cs-CZ" dirty="0" smtClean="0"/>
              <a:t>r.1994 byl založen Evropský měnový institut (EMI), který připravoval podmínky pro zavedení eura do vzniku Evropské centrální banky (ECB) - 1.6.1998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69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Budování HMU – fáze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Amsterdamském zasedání Evropské rady v r. 1997 byl přijat tzv. Pakt stability a růstu (mj. zakotvuje do té doby chybějící sankce za nadměrné fiskální deficity pro členské země)</a:t>
            </a:r>
          </a:p>
          <a:p>
            <a:endParaRPr lang="cs-CZ" dirty="0" smtClean="0"/>
          </a:p>
          <a:p>
            <a:r>
              <a:rPr lang="cs-CZ" dirty="0" smtClean="0"/>
              <a:t> 2.5.1998 rozhodla Evropská rada o zemích, které se kvalifikovaly pro vstup do eurozóny (11 zemí), Řecko až od ledna 2001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54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Budování HMU – fáze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3. fáze (od ledna1999):</a:t>
            </a:r>
          </a:p>
          <a:p>
            <a:r>
              <a:rPr lang="cs-CZ" sz="2800" dirty="0" smtClean="0"/>
              <a:t>neodvolatelné zafixování kurzů měn příslušných  zemí k euru k 1.1.1999 a nahrazení ECU eurem v poměru 1:1 (v bezhotovostní podobě)</a:t>
            </a:r>
          </a:p>
          <a:p>
            <a:r>
              <a:rPr lang="cs-CZ" sz="2800" dirty="0" smtClean="0"/>
              <a:t>k témuž datu ECB začala řídit jednotnou měnovou politiku </a:t>
            </a:r>
          </a:p>
          <a:p>
            <a:r>
              <a:rPr lang="cs-CZ" sz="2800" dirty="0" smtClean="0"/>
              <a:t>k 1.1. 2002 euro v hotovostní podobě</a:t>
            </a:r>
          </a:p>
          <a:p>
            <a:r>
              <a:rPr lang="cs-CZ" sz="2800" dirty="0" smtClean="0"/>
              <a:t>rozšiřování Eurozóny: Slovinsko, Malta, Kypr, Slovensko, Estonsko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738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Maastrichtská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jsou uvedena v Maastrichtské smlouvě, která vstoupila v platnost v roce 1992, jsou v ní stanoveny podmínky, které musí splnit země žádající o členství v Eurozóně;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cílem bylo vytvořit stabilní ekonomické prostředí a usnadnit přechod na společnou měnu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27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Maastrichtská –</a:t>
            </a:r>
            <a:br>
              <a:rPr lang="cs-CZ" dirty="0" smtClean="0"/>
            </a:br>
            <a:r>
              <a:rPr lang="cs-CZ" dirty="0" smtClean="0"/>
              <a:t>konvergenční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monetární</a:t>
            </a:r>
          </a:p>
          <a:p>
            <a:pPr lvl="1"/>
            <a:r>
              <a:rPr lang="cs-CZ" dirty="0" smtClean="0"/>
              <a:t>cenová stabilita</a:t>
            </a:r>
          </a:p>
          <a:p>
            <a:pPr lvl="1"/>
            <a:r>
              <a:rPr lang="cs-CZ" dirty="0" smtClean="0"/>
              <a:t>úrokové sazby</a:t>
            </a:r>
          </a:p>
          <a:p>
            <a:r>
              <a:rPr lang="cs-CZ" dirty="0" smtClean="0"/>
              <a:t>fiskální</a:t>
            </a:r>
          </a:p>
          <a:p>
            <a:pPr lvl="1"/>
            <a:r>
              <a:rPr lang="cs-CZ" dirty="0" smtClean="0"/>
              <a:t>deficit</a:t>
            </a:r>
          </a:p>
          <a:p>
            <a:pPr lvl="1"/>
            <a:r>
              <a:rPr lang="cs-CZ" dirty="0" smtClean="0"/>
              <a:t>celkový dluh</a:t>
            </a:r>
          </a:p>
          <a:p>
            <a:r>
              <a:rPr lang="cs-CZ" dirty="0" smtClean="0"/>
              <a:t>měnové</a:t>
            </a:r>
          </a:p>
          <a:p>
            <a:pPr lvl="1"/>
            <a:r>
              <a:rPr lang="cs-CZ" dirty="0" smtClean="0"/>
              <a:t> stabilita devizového kurzu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3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1342</TotalTime>
  <Words>1564</Words>
  <Application>Microsoft Office PowerPoint</Application>
  <PresentationFormat>Předvádění na obrazovce (4:3)</PresentationFormat>
  <Paragraphs>187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Tok</vt:lpstr>
      <vt:lpstr>Politická a finanční dimenze EU</vt:lpstr>
      <vt:lpstr>Historie jednotné měny</vt:lpstr>
      <vt:lpstr>Tři fáze budování HMU</vt:lpstr>
      <vt:lpstr>Budování HMU – fáze 1</vt:lpstr>
      <vt:lpstr>Budování HMU – fáze 2</vt:lpstr>
      <vt:lpstr>Budování HMU – fáze 2</vt:lpstr>
      <vt:lpstr>Budování HMU – fáze 3</vt:lpstr>
      <vt:lpstr>Maastrichtská kritéria</vt:lpstr>
      <vt:lpstr>Maastrichtská – konvergenční kritéria</vt:lpstr>
      <vt:lpstr>Kritérium cenové stability</vt:lpstr>
      <vt:lpstr>Kritérium úrokových sazeb</vt:lpstr>
      <vt:lpstr>Kritérium veřejného  deficitu</vt:lpstr>
      <vt:lpstr>Kritérium veřejného dluhu</vt:lpstr>
      <vt:lpstr>Kritérium stability kurzu</vt:lpstr>
      <vt:lpstr>Proč inflace?</vt:lpstr>
      <vt:lpstr>Proč úrokové sazby?</vt:lpstr>
      <vt:lpstr>Důvody pro existenci rozdílu v  úrokových sazbách ve výši 2 p.b.</vt:lpstr>
      <vt:lpstr>Proč veřejný deficit a  veřejný dluh?</vt:lpstr>
      <vt:lpstr>Otázky spojené se stanovením  kritéria pro veřejný dluh</vt:lpstr>
      <vt:lpstr>Proč požadavek stability  devizového kurzu?</vt:lpstr>
      <vt:lpstr>Pakt stability a růstu</vt:lpstr>
      <vt:lpstr>Pakt stability a růstu</vt:lpstr>
      <vt:lpstr>Výpočet sankcí EDP</vt:lpstr>
      <vt:lpstr>Pakt stability a růstu</vt:lpstr>
      <vt:lpstr>Pakt stability a růstu</vt:lpstr>
      <vt:lpstr>Společná měna</vt:lpstr>
      <vt:lpstr>Krize Eurozóny</vt:lpstr>
      <vt:lpstr>Finanční krize</vt:lpstr>
      <vt:lpstr>Finanční krize </vt:lpstr>
      <vt:lpstr>Kontrolní mechanismy</vt:lpstr>
      <vt:lpstr>Kontrolní mechanismy</vt:lpstr>
      <vt:lpstr>Kontrolní mechanismy 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Politická a finanční dimenze EU</dc:title>
  <dc:creator>admin</dc:creator>
  <cp:lastModifiedBy>admin</cp:lastModifiedBy>
  <cp:revision>21</cp:revision>
  <dcterms:created xsi:type="dcterms:W3CDTF">2013-09-26T19:43:55Z</dcterms:created>
  <dcterms:modified xsi:type="dcterms:W3CDTF">2013-10-01T21:55:09Z</dcterms:modified>
</cp:coreProperties>
</file>