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61" r:id="rId3"/>
    <p:sldId id="260" r:id="rId4"/>
    <p:sldId id="259" r:id="rId5"/>
    <p:sldId id="258" r:id="rId6"/>
    <p:sldId id="262" r:id="rId7"/>
    <p:sldId id="270" r:id="rId8"/>
    <p:sldId id="263" r:id="rId9"/>
    <p:sldId id="264" r:id="rId10"/>
    <p:sldId id="265" r:id="rId11"/>
    <p:sldId id="266" r:id="rId12"/>
    <p:sldId id="271" r:id="rId13"/>
    <p:sldId id="267" r:id="rId14"/>
    <p:sldId id="272" r:id="rId15"/>
    <p:sldId id="268" r:id="rId16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97" autoAdjust="0"/>
    <p:restoredTop sz="94714" autoAdjust="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97CC87-B17A-4682-A6C5-FDE54C21D266}" type="datetimeFigureOut">
              <a:rPr lang="ru-RU" smtClean="0"/>
              <a:t>23.11.2012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8ABC43-7FD9-4B8C-8667-80C0B9D208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8ABC43-7FD9-4B8C-8667-80C0B9D20820}" type="slidenum">
              <a:rPr lang="ru-RU" smtClean="0"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84DA8-EED3-4591-9703-C56C10F80E19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2EA02-0292-4593-BE83-0092203FC505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40A501-7B63-4312-A1FA-4CE138CFED24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548C0-2041-4284-86EA-8FA4FCBCF449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52731D-F11D-4865-A3AF-F2454A6BED8F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8CB65-3C93-4E4B-AA4D-78C1B3FB53BB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C6D76B-6BE8-4A87-B96E-381463E26080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228C47-FC82-4492-9B9C-2F0FDFF9BA3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885B9-F431-4F1E-832A-8855CFD646EE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F62DB-445A-4853-BAC7-62DE30DAB159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41FB5-BF1F-43D7-9303-381C45DFAE7E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EAB51-5A45-4B2E-A882-8C18982DCD0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90882-D41D-426C-9D1F-A5DA309E08EE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5B657-8256-4A7A-A15F-7951EA5B195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BB06E-EA0A-4ABC-8240-CE686F6C5467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40D85-4879-4265-8A1C-A49153271B2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416E8-05A2-428C-830B-EC00854BD8D0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5814B-FFC4-42C5-982E-AF46AF6B0E1C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0B933-72C3-4BF4-9D40-EAB24232DED1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CBAD3-6721-4385-81B4-BC740630828A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fr-CA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45F0B1-75FB-411B-999F-E223E8A254D2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A2596-17A4-4C5A-98D1-BAD893C83629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fr-CA" smtClean="0"/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134E844-B8EC-40BE-A988-1D7FC239D75F}" type="datetimeFigureOut">
              <a:rPr lang="fr-FR" smtClean="0"/>
              <a:pPr>
                <a:defRPr/>
              </a:pPr>
              <a:t>23/11/2012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DF6F687-6718-4EDB-8659-172C20F9C783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Sous-titre 2"/>
          <p:cNvSpPr>
            <a:spLocks noGrp="1"/>
          </p:cNvSpPr>
          <p:nvPr>
            <p:ph type="subTitle" idx="1"/>
          </p:nvPr>
        </p:nvSpPr>
        <p:spPr>
          <a:xfrm>
            <a:off x="428596" y="4714884"/>
            <a:ext cx="7858180" cy="1428760"/>
          </a:xfrm>
        </p:spPr>
        <p:txBody>
          <a:bodyPr/>
          <a:lstStyle/>
          <a:p>
            <a:r>
              <a:rPr lang="en-CA" sz="4000" dirty="0" smtClean="0">
                <a:solidFill>
                  <a:schemeClr val="accent1">
                    <a:lumMod val="50000"/>
                  </a:schemeClr>
                </a:solidFill>
              </a:rPr>
              <a:t>Konstantin Torkhov </a:t>
            </a:r>
          </a:p>
          <a:p>
            <a:r>
              <a:rPr lang="en-CA" dirty="0" smtClean="0">
                <a:solidFill>
                  <a:schemeClr val="accent1">
                    <a:lumMod val="50000"/>
                  </a:schemeClr>
                </a:solidFill>
              </a:rPr>
              <a:t>401372</a:t>
            </a:r>
          </a:p>
        </p:txBody>
      </p:sp>
      <p:sp>
        <p:nvSpPr>
          <p:cNvPr id="4" name="Блок-схема: процесс 3"/>
          <p:cNvSpPr/>
          <p:nvPr/>
        </p:nvSpPr>
        <p:spPr>
          <a:xfrm>
            <a:off x="642910" y="2571744"/>
            <a:ext cx="7858180" cy="1785950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cmpd="thickThin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20700" dist="63500" sx="101000" sy="101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accent1">
                    <a:lumMod val="50000"/>
                  </a:schemeClr>
                </a:solidFill>
              </a:rPr>
              <a:t>Projekt diplomové práce</a:t>
            </a:r>
            <a:endParaRPr lang="ru-RU" sz="5400" dirty="0"/>
          </a:p>
        </p:txBody>
      </p:sp>
      <p:pic>
        <p:nvPicPr>
          <p:cNvPr id="16396" name="Picture 12" descr="http://is.muni.cz/do/econ/sborniky/2007/seminar_praxe/_/l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428604"/>
            <a:ext cx="7019925" cy="17811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H2.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2285992"/>
            <a:ext cx="78581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n-lt"/>
              </a:rPr>
              <a:t>Prostředí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vznik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uvnitř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týmu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pobočky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ktera</a:t>
            </a:r>
            <a:r>
              <a:rPr lang="en-US" dirty="0" smtClean="0">
                <a:latin typeface="+mn-lt"/>
              </a:rPr>
              <a:t> se </a:t>
            </a:r>
            <a:r>
              <a:rPr lang="en-US" dirty="0" err="1" smtClean="0">
                <a:latin typeface="+mn-lt"/>
              </a:rPr>
              <a:t>nachází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zahraničí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Předpokl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d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me, </a:t>
            </a:r>
            <a:r>
              <a:rPr lang="en-US" dirty="0" err="1" smtClean="0">
                <a:latin typeface="+mn-lt"/>
              </a:rPr>
              <a:t>že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jsou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poboč</a:t>
            </a:r>
            <a:r>
              <a:rPr lang="cs-CZ" dirty="0" smtClean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e </a:t>
            </a:r>
            <a:r>
              <a:rPr lang="en-US" dirty="0" err="1" smtClean="0">
                <a:latin typeface="+mn-lt"/>
              </a:rPr>
              <a:t>dv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více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cs-CZ" dirty="0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.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Jádro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vedením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podřízenými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zam</a:t>
            </a:r>
            <a:r>
              <a:rPr lang="cs-CZ" dirty="0" smtClean="0">
                <a:latin typeface="+mn-lt"/>
              </a:rPr>
              <a:t>ě</a:t>
            </a:r>
            <a:r>
              <a:rPr lang="en-US" dirty="0" err="1" smtClean="0">
                <a:latin typeface="+mn-lt"/>
              </a:rPr>
              <a:t>stnanc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) </a:t>
            </a:r>
            <a:r>
              <a:rPr lang="en-US" dirty="0" err="1" smtClean="0">
                <a:latin typeface="+mn-lt"/>
              </a:rPr>
              <a:t>vzniká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když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každ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strana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své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různé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pohledy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Jeden</a:t>
            </a:r>
            <a:r>
              <a:rPr lang="en-US" dirty="0" smtClean="0">
                <a:latin typeface="+mn-lt"/>
              </a:rPr>
              <a:t> z </a:t>
            </a:r>
            <a:r>
              <a:rPr lang="en-US" dirty="0" err="1" smtClean="0">
                <a:latin typeface="+mn-lt"/>
              </a:rPr>
              <a:t>účastníků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individualismus</a:t>
            </a:r>
            <a:r>
              <a:rPr lang="en-US" dirty="0" smtClean="0">
                <a:latin typeface="+mn-lt"/>
              </a:rPr>
              <a:t>) </a:t>
            </a:r>
            <a:r>
              <a:rPr lang="en-US" dirty="0" err="1" smtClean="0">
                <a:latin typeface="+mn-lt"/>
              </a:rPr>
              <a:t>vytváří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sociální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rámec</a:t>
            </a:r>
            <a:r>
              <a:rPr lang="en-US" dirty="0" smtClean="0">
                <a:latin typeface="+mn-lt"/>
              </a:rPr>
              <a:t>, v </a:t>
            </a:r>
            <a:r>
              <a:rPr lang="en-US" dirty="0" err="1" smtClean="0">
                <a:latin typeface="+mn-lt"/>
              </a:rPr>
              <a:t>němž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hlavním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kritériem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rodina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blízcí</a:t>
            </a:r>
            <a:r>
              <a:rPr lang="en-US" dirty="0" smtClean="0">
                <a:latin typeface="+mn-lt"/>
              </a:rPr>
              <a:t>. Na </a:t>
            </a:r>
            <a:r>
              <a:rPr lang="en-US" dirty="0" err="1" smtClean="0">
                <a:latin typeface="+mn-lt"/>
              </a:rPr>
              <a:t>druhé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straně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kolektivismus</a:t>
            </a:r>
            <a:r>
              <a:rPr lang="en-US" dirty="0" smtClean="0">
                <a:latin typeface="+mn-lt"/>
              </a:rPr>
              <a:t>) </a:t>
            </a:r>
            <a:r>
              <a:rPr lang="cs-CZ" dirty="0" smtClean="0">
                <a:latin typeface="+mn-lt"/>
              </a:rPr>
              <a:t>chápe sám</a:t>
            </a:r>
            <a:r>
              <a:rPr lang="en-US" dirty="0" smtClean="0">
                <a:latin typeface="+mn-lt"/>
              </a:rPr>
              <a:t> s</a:t>
            </a:r>
            <a:r>
              <a:rPr lang="cs-CZ" dirty="0" smtClean="0">
                <a:latin typeface="+mn-lt"/>
              </a:rPr>
              <a:t>e</a:t>
            </a:r>
            <a:r>
              <a:rPr lang="en-US" dirty="0" smtClean="0">
                <a:latin typeface="+mn-lt"/>
              </a:rPr>
              <a:t>be </a:t>
            </a:r>
            <a:r>
              <a:rPr lang="en-US" dirty="0" err="1" smtClean="0">
                <a:latin typeface="+mn-lt"/>
              </a:rPr>
              <a:t>jak</a:t>
            </a:r>
            <a:r>
              <a:rPr lang="cs-CZ" dirty="0" smtClean="0">
                <a:latin typeface="+mn-lt"/>
              </a:rPr>
              <a:t>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součást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soudržné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společnosti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Společn</a:t>
            </a:r>
            <a:r>
              <a:rPr lang="cs-CZ" dirty="0" smtClean="0">
                <a:latin typeface="+mn-lt"/>
              </a:rPr>
              <a:t>ý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zájem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prvním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místě</a:t>
            </a:r>
            <a:r>
              <a:rPr lang="en-US" dirty="0" smtClean="0">
                <a:latin typeface="+mn-lt"/>
              </a:rPr>
              <a:t>, </a:t>
            </a:r>
            <a:r>
              <a:rPr lang="cs-CZ" dirty="0" smtClean="0">
                <a:latin typeface="+mn-lt"/>
              </a:rPr>
              <a:t>více </a:t>
            </a:r>
            <a:r>
              <a:rPr lang="en-US" dirty="0" err="1" smtClean="0">
                <a:latin typeface="+mn-lt"/>
              </a:rPr>
              <a:t>než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rodina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příbuzní</a:t>
            </a:r>
            <a:r>
              <a:rPr lang="en-US" dirty="0" smtClean="0">
                <a:latin typeface="+mn-lt"/>
              </a:rPr>
              <a:t>. </a:t>
            </a:r>
            <a:r>
              <a:rPr lang="cs-CZ" dirty="0" smtClean="0">
                <a:latin typeface="+mn-lt"/>
              </a:rPr>
              <a:t>Nastává s</a:t>
            </a:r>
            <a:r>
              <a:rPr lang="en-US" dirty="0" err="1" smtClean="0">
                <a:latin typeface="+mn-lt"/>
              </a:rPr>
              <a:t>třet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zájmů</a:t>
            </a: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„</a:t>
            </a:r>
            <a:r>
              <a:rPr lang="en-US" dirty="0" smtClean="0">
                <a:latin typeface="+mn-lt"/>
              </a:rPr>
              <a:t>j</a:t>
            </a:r>
            <a:r>
              <a:rPr lang="cs-CZ" dirty="0" smtClean="0">
                <a:latin typeface="+mn-lt"/>
              </a:rPr>
              <a:t>á“</a:t>
            </a:r>
            <a:r>
              <a:rPr lang="en-US" dirty="0" smtClean="0">
                <a:latin typeface="+mn-lt"/>
              </a:rPr>
              <a:t> a </a:t>
            </a:r>
            <a:r>
              <a:rPr lang="cs-CZ" dirty="0" smtClean="0">
                <a:latin typeface="+mn-lt"/>
              </a:rPr>
              <a:t>„</a:t>
            </a:r>
            <a:r>
              <a:rPr lang="en-US" dirty="0" smtClean="0">
                <a:latin typeface="+mn-lt"/>
              </a:rPr>
              <a:t>my</a:t>
            </a:r>
            <a:r>
              <a:rPr lang="cs-CZ" dirty="0" smtClean="0">
                <a:latin typeface="+mn-lt"/>
              </a:rPr>
              <a:t>“.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Analyzovat</a:t>
            </a: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IDV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jednotlivých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př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klad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mateřsk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společnos</a:t>
            </a:r>
            <a:r>
              <a:rPr lang="cs-CZ" dirty="0" smtClean="0">
                <a:latin typeface="+mn-lt"/>
              </a:rPr>
              <a:t>t</a:t>
            </a:r>
            <a:r>
              <a:rPr lang="en-US" dirty="0" err="1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Provést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srovnání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výsledků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najit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rozd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ly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Rozhodnout, </a:t>
            </a:r>
            <a:r>
              <a:rPr lang="cs-CZ" dirty="0" smtClean="0">
                <a:latin typeface="+mn-lt"/>
              </a:rPr>
              <a:t>z</a:t>
            </a:r>
            <a:r>
              <a:rPr lang="en-US" dirty="0" err="1" smtClean="0">
                <a:latin typeface="+mn-lt"/>
              </a:rPr>
              <a:t>da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tato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hypotéza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pravděpodobn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ne.</a:t>
            </a:r>
            <a:endParaRPr lang="en-US" dirty="0" smtClean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214422"/>
            <a:ext cx="7429552" cy="785818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Konflikt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z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á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klad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ě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: Individualism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proti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collectivism (IDV)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H3.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307449"/>
            <a:ext cx="78581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n-lt"/>
              </a:rPr>
              <a:t>Prostředí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vznik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uvnitř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týmu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pobočky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ktera</a:t>
            </a:r>
            <a:r>
              <a:rPr lang="en-US" dirty="0" smtClean="0">
                <a:latin typeface="+mn-lt"/>
              </a:rPr>
              <a:t> se </a:t>
            </a:r>
            <a:r>
              <a:rPr lang="en-US" dirty="0" err="1" smtClean="0">
                <a:latin typeface="+mn-lt"/>
              </a:rPr>
              <a:t>nachází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zahraničí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Předpokl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d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me, </a:t>
            </a:r>
            <a:r>
              <a:rPr lang="en-US" dirty="0" err="1" smtClean="0">
                <a:latin typeface="+mn-lt"/>
              </a:rPr>
              <a:t>že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jsou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poboč</a:t>
            </a:r>
            <a:r>
              <a:rPr lang="cs-CZ" dirty="0" smtClean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e </a:t>
            </a:r>
            <a:r>
              <a:rPr lang="en-US" dirty="0" err="1" smtClean="0">
                <a:latin typeface="+mn-lt"/>
              </a:rPr>
              <a:t>dv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více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cs-CZ" dirty="0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.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Jádro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vedením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podřízenými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zam</a:t>
            </a:r>
            <a:r>
              <a:rPr lang="cs-CZ" dirty="0" smtClean="0">
                <a:latin typeface="+mn-lt"/>
              </a:rPr>
              <a:t>ě</a:t>
            </a:r>
            <a:r>
              <a:rPr lang="en-US" dirty="0" err="1" smtClean="0">
                <a:latin typeface="+mn-lt"/>
              </a:rPr>
              <a:t>stnanc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) </a:t>
            </a:r>
            <a:r>
              <a:rPr lang="en-US" dirty="0" err="1" smtClean="0">
                <a:latin typeface="+mn-lt"/>
              </a:rPr>
              <a:t>vzniká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když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jedna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upřednostňuje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mužské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hodnoty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srovnání</a:t>
            </a:r>
            <a:r>
              <a:rPr lang="en-US" dirty="0" smtClean="0">
                <a:latin typeface="+mn-lt"/>
              </a:rPr>
              <a:t> se </a:t>
            </a:r>
            <a:r>
              <a:rPr lang="en-US" dirty="0" err="1" smtClean="0">
                <a:latin typeface="+mn-lt"/>
              </a:rPr>
              <a:t>ženami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Synonymem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mužnosti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asertivita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úspěch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materiální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úspěch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konkurence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ambice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Ženskost</a:t>
            </a:r>
            <a:r>
              <a:rPr lang="cs-CZ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naopak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definován</a:t>
            </a:r>
            <a:r>
              <a:rPr lang="cs-CZ" dirty="0" smtClean="0">
                <a:latin typeface="+mn-lt"/>
              </a:rPr>
              <a:t>a jako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signalizace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preferenční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bezpečnosti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práce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udržování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sociálních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kontaktů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stejně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jako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kvalit</a:t>
            </a:r>
            <a:r>
              <a:rPr lang="cs-CZ" dirty="0" smtClean="0">
                <a:latin typeface="+mn-lt"/>
              </a:rPr>
              <a:t>y </a:t>
            </a:r>
            <a:r>
              <a:rPr lang="en-US" dirty="0" err="1" smtClean="0">
                <a:latin typeface="+mn-lt"/>
              </a:rPr>
              <a:t>života</a:t>
            </a:r>
            <a:r>
              <a:rPr lang="en-US" dirty="0" smtClean="0">
                <a:latin typeface="+mn-lt"/>
              </a:rPr>
              <a:t>.</a:t>
            </a:r>
          </a:p>
          <a:p>
            <a:endParaRPr lang="en-US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Analyzovat</a:t>
            </a: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MAS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jednotlivých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př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klad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mateřsk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společnos</a:t>
            </a:r>
            <a:r>
              <a:rPr lang="cs-CZ" dirty="0" smtClean="0">
                <a:latin typeface="+mn-lt"/>
              </a:rPr>
              <a:t>t</a:t>
            </a:r>
            <a:r>
              <a:rPr lang="en-US" dirty="0" err="1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Provést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srovnání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výsledků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najit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rozd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ly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Rozhodnout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zda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tato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hypotéza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pravděpodobn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ne.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214422"/>
            <a:ext cx="7429552" cy="785818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Konflikt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z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á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klad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ě 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: Masculinity 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proti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femininity (MAS)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4</a:t>
            </a:r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285992"/>
            <a:ext cx="78581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n-lt"/>
              </a:rPr>
              <a:t>Prostředí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vznik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uvnitř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týmu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pobočky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ktera</a:t>
            </a:r>
            <a:r>
              <a:rPr lang="en-US" dirty="0" smtClean="0">
                <a:latin typeface="+mn-lt"/>
              </a:rPr>
              <a:t> se </a:t>
            </a:r>
            <a:r>
              <a:rPr lang="en-US" dirty="0" err="1" smtClean="0">
                <a:latin typeface="+mn-lt"/>
              </a:rPr>
              <a:t>nachází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zahraničí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Předpokl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d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me, </a:t>
            </a:r>
            <a:r>
              <a:rPr lang="en-US" dirty="0" err="1" smtClean="0">
                <a:latin typeface="+mn-lt"/>
              </a:rPr>
              <a:t>že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jsou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poboč</a:t>
            </a:r>
            <a:r>
              <a:rPr lang="cs-CZ" dirty="0" smtClean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e </a:t>
            </a:r>
            <a:r>
              <a:rPr lang="en-US" dirty="0" err="1" smtClean="0">
                <a:latin typeface="+mn-lt"/>
              </a:rPr>
              <a:t>dv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více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cs-CZ" dirty="0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.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Jádro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vedením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podřízenými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zam</a:t>
            </a:r>
            <a:r>
              <a:rPr lang="cs-CZ" dirty="0" smtClean="0">
                <a:latin typeface="+mn-lt"/>
              </a:rPr>
              <a:t>ě</a:t>
            </a:r>
            <a:r>
              <a:rPr lang="en-US" dirty="0" err="1" smtClean="0">
                <a:latin typeface="+mn-lt"/>
              </a:rPr>
              <a:t>stnanc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) </a:t>
            </a:r>
            <a:r>
              <a:rPr lang="en-US" dirty="0" err="1" smtClean="0">
                <a:latin typeface="+mn-lt"/>
              </a:rPr>
              <a:t>vzniká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když</a:t>
            </a: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v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jedné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postupuj</a:t>
            </a:r>
            <a:r>
              <a:rPr lang="cs-CZ" dirty="0" smtClean="0">
                <a:latin typeface="+mn-lt"/>
              </a:rPr>
              <a:t>e</a:t>
            </a:r>
            <a:r>
              <a:rPr lang="en-US" dirty="0" err="1" smtClean="0">
                <a:latin typeface="+mn-lt"/>
              </a:rPr>
              <a:t>te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podle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pokynů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formální</a:t>
            </a:r>
            <a:r>
              <a:rPr lang="cs-CZ" dirty="0" smtClean="0">
                <a:latin typeface="+mn-lt"/>
              </a:rPr>
              <a:t>ho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chování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přísn</a:t>
            </a:r>
            <a:r>
              <a:rPr lang="cs-CZ" dirty="0" smtClean="0">
                <a:latin typeface="+mn-lt"/>
              </a:rPr>
              <a:t>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pravid</a:t>
            </a:r>
            <a:r>
              <a:rPr lang="cs-CZ" dirty="0" smtClean="0">
                <a:latin typeface="+mn-lt"/>
              </a:rPr>
              <a:t>el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Další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skupina</a:t>
            </a: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uspřednostňuje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improvizac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flexibilitu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svobodn</a:t>
            </a:r>
            <a:r>
              <a:rPr lang="cs-CZ" dirty="0" smtClean="0">
                <a:latin typeface="+mn-lt"/>
              </a:rPr>
              <a:t>ý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plán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Analyzovat</a:t>
            </a: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UAI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jednotlivých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př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klad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mateřsk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společnos</a:t>
            </a:r>
            <a:r>
              <a:rPr lang="cs-CZ" dirty="0" smtClean="0">
                <a:latin typeface="+mn-lt"/>
              </a:rPr>
              <a:t>t</a:t>
            </a:r>
            <a:r>
              <a:rPr lang="en-US" dirty="0" err="1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Provést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srovnání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výsledků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najit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rozd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ly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Rozhodnout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zda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tato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hypotéza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pravděpodobn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ne.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214422"/>
            <a:ext cx="7429552" cy="785818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Konflikt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z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á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klad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ě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Vyhýbání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se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nejistotě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/ Uncertainty avoidance (UAI)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5</a:t>
            </a:r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2307449"/>
            <a:ext cx="78581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n-lt"/>
              </a:rPr>
              <a:t>Prostředí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vznik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uvnitř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týmu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pobočky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ktera</a:t>
            </a:r>
            <a:r>
              <a:rPr lang="en-US" dirty="0" smtClean="0">
                <a:latin typeface="+mn-lt"/>
              </a:rPr>
              <a:t> se </a:t>
            </a:r>
            <a:r>
              <a:rPr lang="en-US" dirty="0" err="1" smtClean="0">
                <a:latin typeface="+mn-lt"/>
              </a:rPr>
              <a:t>nachází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zahraničí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Předpokl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d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me, </a:t>
            </a:r>
            <a:r>
              <a:rPr lang="en-US" dirty="0" err="1" smtClean="0">
                <a:latin typeface="+mn-lt"/>
              </a:rPr>
              <a:t>že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jsou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poboč</a:t>
            </a:r>
            <a:r>
              <a:rPr lang="cs-CZ" dirty="0" smtClean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e </a:t>
            </a:r>
            <a:r>
              <a:rPr lang="en-US" dirty="0" err="1" smtClean="0">
                <a:latin typeface="+mn-lt"/>
              </a:rPr>
              <a:t>dv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více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cs-CZ" dirty="0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.</a:t>
            </a:r>
            <a:endParaRPr lang="cs-CZ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Jádro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vedením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podřízenými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zam</a:t>
            </a:r>
            <a:r>
              <a:rPr lang="cs-CZ" dirty="0" smtClean="0">
                <a:latin typeface="+mn-lt"/>
              </a:rPr>
              <a:t>ě</a:t>
            </a:r>
            <a:r>
              <a:rPr lang="en-US" dirty="0" err="1" smtClean="0">
                <a:latin typeface="+mn-lt"/>
              </a:rPr>
              <a:t>stnanc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) </a:t>
            </a:r>
            <a:r>
              <a:rPr lang="en-US" dirty="0" err="1" smtClean="0">
                <a:latin typeface="+mn-lt"/>
              </a:rPr>
              <a:t>vzniká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když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jedna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krátkodobé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zaměření</a:t>
            </a:r>
            <a:r>
              <a:rPr lang="cs-CZ" dirty="0" smtClean="0">
                <a:latin typeface="+mn-lt"/>
              </a:rPr>
              <a:t>, založené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rychl</a:t>
            </a:r>
            <a:r>
              <a:rPr lang="cs-CZ" dirty="0" smtClean="0">
                <a:latin typeface="+mn-lt"/>
              </a:rPr>
              <a:t>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výsled</a:t>
            </a:r>
            <a:r>
              <a:rPr lang="cs-CZ" dirty="0" smtClean="0">
                <a:latin typeface="+mn-lt"/>
              </a:rPr>
              <a:t>cích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Druh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strana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dlouhodobou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orientaci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ukaz</a:t>
            </a:r>
            <a:r>
              <a:rPr lang="cs-CZ" dirty="0" smtClean="0">
                <a:latin typeface="+mn-lt"/>
              </a:rPr>
              <a:t>uje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schopnost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přizpůsobit</a:t>
            </a:r>
            <a:r>
              <a:rPr lang="en-US" dirty="0" smtClean="0">
                <a:latin typeface="+mn-lt"/>
              </a:rPr>
              <a:t> se </a:t>
            </a:r>
            <a:r>
              <a:rPr lang="en-US" dirty="0" err="1" smtClean="0">
                <a:latin typeface="+mn-lt"/>
              </a:rPr>
              <a:t>měnícím</a:t>
            </a:r>
            <a:r>
              <a:rPr lang="en-US" dirty="0" smtClean="0">
                <a:latin typeface="+mn-lt"/>
              </a:rPr>
              <a:t> se </a:t>
            </a:r>
            <a:r>
              <a:rPr lang="en-US" dirty="0" err="1" smtClean="0">
                <a:latin typeface="+mn-lt"/>
              </a:rPr>
              <a:t>podmínkám</a:t>
            </a:r>
            <a:r>
              <a:rPr lang="cs-CZ" dirty="0" smtClean="0">
                <a:latin typeface="+mn-lt"/>
              </a:rPr>
              <a:t> vzhledem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tradice</a:t>
            </a:r>
            <a:r>
              <a:rPr lang="en-US" dirty="0" smtClean="0">
                <a:latin typeface="+mn-lt"/>
              </a:rPr>
              <a:t>, </a:t>
            </a:r>
            <a:r>
              <a:rPr lang="cs-CZ" dirty="0" smtClean="0">
                <a:latin typeface="+mn-lt"/>
              </a:rPr>
              <a:t>má </a:t>
            </a:r>
            <a:r>
              <a:rPr lang="en-US" dirty="0" err="1" smtClean="0">
                <a:latin typeface="+mn-lt"/>
              </a:rPr>
              <a:t>silný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sklon</a:t>
            </a:r>
            <a:r>
              <a:rPr lang="en-US" dirty="0" smtClean="0">
                <a:latin typeface="+mn-lt"/>
              </a:rPr>
              <a:t> k</a:t>
            </a:r>
            <a:r>
              <a:rPr lang="cs-CZ" dirty="0" smtClean="0">
                <a:latin typeface="+mn-lt"/>
              </a:rPr>
              <a:t>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spoř</a:t>
            </a:r>
            <a:r>
              <a:rPr lang="cs-CZ" dirty="0" smtClean="0">
                <a:latin typeface="+mn-lt"/>
              </a:rPr>
              <a:t>ení</a:t>
            </a:r>
            <a:r>
              <a:rPr lang="en-US" dirty="0" smtClean="0">
                <a:latin typeface="+mn-lt"/>
              </a:rPr>
              <a:t> a invest</a:t>
            </a:r>
            <a:r>
              <a:rPr lang="cs-CZ" dirty="0" smtClean="0">
                <a:latin typeface="+mn-lt"/>
              </a:rPr>
              <a:t>icím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šetrnost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vytrvalost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při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dosahování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výsledků</a:t>
            </a:r>
            <a:r>
              <a:rPr lang="en-US" dirty="0" smtClean="0">
                <a:latin typeface="+mn-lt"/>
              </a:rPr>
              <a:t>.</a:t>
            </a:r>
          </a:p>
          <a:p>
            <a:endParaRPr lang="en-US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Analyzovat</a:t>
            </a: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LTO </a:t>
            </a:r>
            <a:r>
              <a:rPr lang="en-US" dirty="0" err="1" smtClean="0">
                <a:latin typeface="+mn-lt"/>
              </a:rPr>
              <a:t>jednotlivých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př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klad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mateřsk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společnos</a:t>
            </a:r>
            <a:r>
              <a:rPr lang="cs-CZ" dirty="0" smtClean="0">
                <a:latin typeface="+mn-lt"/>
              </a:rPr>
              <a:t>t</a:t>
            </a:r>
            <a:r>
              <a:rPr lang="en-US" dirty="0" err="1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Provést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srovnání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výsledků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najit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rozd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ly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Rozhodnout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zda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tato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hypotéza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pravděpodobn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ne.</a:t>
            </a:r>
          </a:p>
          <a:p>
            <a:endParaRPr lang="en-US" dirty="0" smtClean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214422"/>
            <a:ext cx="7429552" cy="785818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Konflikt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z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á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klad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ě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: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Dlouhodobé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proti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krátkodobé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orientace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/ Long-term versus short-term orientation  (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LTO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</a:t>
            </a:r>
            <a:r>
              <a:rPr lang="ru-RU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6</a:t>
            </a:r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48" y="2253517"/>
            <a:ext cx="785818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n-lt"/>
              </a:rPr>
              <a:t>Prostředí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vznik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uvnitř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týmu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pobočky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ktera</a:t>
            </a:r>
            <a:r>
              <a:rPr lang="en-US" dirty="0" smtClean="0">
                <a:latin typeface="+mn-lt"/>
              </a:rPr>
              <a:t> se </a:t>
            </a:r>
            <a:r>
              <a:rPr lang="en-US" dirty="0" err="1" smtClean="0">
                <a:latin typeface="+mn-lt"/>
              </a:rPr>
              <a:t>nachází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zahraničí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Předpokl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d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me, </a:t>
            </a:r>
            <a:r>
              <a:rPr lang="en-US" dirty="0" err="1" smtClean="0">
                <a:latin typeface="+mn-lt"/>
              </a:rPr>
              <a:t>že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jsou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poboč</a:t>
            </a:r>
            <a:r>
              <a:rPr lang="cs-CZ" dirty="0" smtClean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e </a:t>
            </a:r>
            <a:r>
              <a:rPr lang="en-US" dirty="0" err="1" smtClean="0">
                <a:latin typeface="+mn-lt"/>
              </a:rPr>
              <a:t>dv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více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cs-CZ" dirty="0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.</a:t>
            </a:r>
            <a:endParaRPr lang="cs-CZ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Jádro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vedením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podřízenými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zam</a:t>
            </a:r>
            <a:r>
              <a:rPr lang="cs-CZ" dirty="0" smtClean="0">
                <a:latin typeface="+mn-lt"/>
              </a:rPr>
              <a:t>ě</a:t>
            </a:r>
            <a:r>
              <a:rPr lang="en-US" dirty="0" err="1" smtClean="0">
                <a:latin typeface="+mn-lt"/>
              </a:rPr>
              <a:t>stnanc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) </a:t>
            </a:r>
            <a:r>
              <a:rPr lang="en-US" dirty="0" err="1" smtClean="0">
                <a:latin typeface="+mn-lt"/>
              </a:rPr>
              <a:t>vzniká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když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vedení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mateřské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společnosti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navaz</a:t>
            </a:r>
            <a:r>
              <a:rPr lang="cs-CZ" dirty="0" smtClean="0">
                <a:latin typeface="+mn-lt"/>
              </a:rPr>
              <a:t>uje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svou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současnou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formu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organizační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kultury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pobočku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zahraničí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kde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ustálen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jin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forma </a:t>
            </a:r>
            <a:r>
              <a:rPr lang="en-US" dirty="0" err="1" smtClean="0">
                <a:latin typeface="+mn-lt"/>
              </a:rPr>
              <a:t>organizační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kultury</a:t>
            </a:r>
            <a:r>
              <a:rPr lang="en-US" dirty="0" smtClean="0">
                <a:latin typeface="+mn-lt"/>
              </a:rPr>
              <a:t>. </a:t>
            </a:r>
          </a:p>
          <a:p>
            <a:r>
              <a:rPr lang="en-US" dirty="0" smtClean="0">
                <a:latin typeface="+mn-lt"/>
              </a:rPr>
              <a:t>- </a:t>
            </a:r>
            <a:r>
              <a:rPr lang="en-US" dirty="0" err="1" smtClean="0">
                <a:latin typeface="+mn-lt"/>
              </a:rPr>
              <a:t>Hierarchická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kultura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- </a:t>
            </a:r>
            <a:r>
              <a:rPr lang="en-US" dirty="0" err="1" smtClean="0">
                <a:latin typeface="+mn-lt"/>
              </a:rPr>
              <a:t>Tržní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kultura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- </a:t>
            </a:r>
            <a:r>
              <a:rPr lang="en-US" dirty="0" err="1" smtClean="0">
                <a:latin typeface="+mn-lt"/>
              </a:rPr>
              <a:t>Clanova</a:t>
            </a:r>
            <a:r>
              <a:rPr lang="en-US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k</a:t>
            </a:r>
            <a:r>
              <a:rPr lang="en-US" dirty="0" err="1" smtClean="0">
                <a:latin typeface="+mn-lt"/>
              </a:rPr>
              <a:t>ultura</a:t>
            </a:r>
            <a:endParaRPr lang="en-US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- Adhocracy </a:t>
            </a:r>
            <a:r>
              <a:rPr lang="en-US" dirty="0" err="1" smtClean="0">
                <a:latin typeface="+mn-lt"/>
              </a:rPr>
              <a:t>kultura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Analyzovat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formy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organizační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kultury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vybraných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firem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Provést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srovnání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výsledků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naj</a:t>
            </a:r>
            <a:r>
              <a:rPr lang="cs-CZ" dirty="0" smtClean="0">
                <a:latin typeface="+mn-lt"/>
              </a:rPr>
              <a:t>í</a:t>
            </a:r>
            <a:r>
              <a:rPr lang="en-US" dirty="0" smtClean="0">
                <a:latin typeface="+mn-lt"/>
              </a:rPr>
              <a:t>t </a:t>
            </a:r>
            <a:r>
              <a:rPr lang="en-US" dirty="0" err="1" smtClean="0">
                <a:latin typeface="+mn-lt"/>
              </a:rPr>
              <a:t>rozd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ly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Rozhodnout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zda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tato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hypotéza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pravděpodobn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ne.</a:t>
            </a:r>
            <a:endParaRPr lang="ru-RU" dirty="0">
              <a:latin typeface="+mn-lt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14348" y="1214422"/>
            <a:ext cx="7429552" cy="785818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Konflikt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z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á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klad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ě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navazovaní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j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né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formy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organizační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tx2">
                    <a:lumMod val="50000"/>
                  </a:schemeClr>
                </a:solidFill>
              </a:rPr>
              <a:t>kultury</a:t>
            </a:r>
            <a:endParaRPr lang="en-US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285728"/>
            <a:ext cx="8215370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28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Rozšířený přehled literárních zdrojů</a:t>
            </a:r>
            <a:endParaRPr lang="ru-RU" sz="28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928670"/>
            <a:ext cx="7929618" cy="5478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+mn-lt"/>
              </a:rPr>
              <a:t>HOFSTEDE, </a:t>
            </a:r>
            <a:r>
              <a:rPr lang="en-US" sz="1400" dirty="0" err="1" smtClean="0">
                <a:latin typeface="+mn-lt"/>
              </a:rPr>
              <a:t>Geert</a:t>
            </a:r>
            <a:r>
              <a:rPr lang="en-US" sz="1400" dirty="0" smtClean="0">
                <a:latin typeface="+mn-lt"/>
              </a:rPr>
              <a:t> a </a:t>
            </a:r>
            <a:r>
              <a:rPr lang="en-US" sz="1400" dirty="0" err="1" smtClean="0">
                <a:latin typeface="+mn-lt"/>
              </a:rPr>
              <a:t>Gert</a:t>
            </a:r>
            <a:r>
              <a:rPr lang="en-US" sz="1400" dirty="0" smtClean="0">
                <a:latin typeface="+mn-lt"/>
              </a:rPr>
              <a:t> Jan HOFSTEDE. </a:t>
            </a:r>
            <a:r>
              <a:rPr lang="en-US" sz="1400" i="1" dirty="0" err="1" smtClean="0">
                <a:latin typeface="+mn-lt"/>
              </a:rPr>
              <a:t>Kultury</a:t>
            </a:r>
            <a:r>
              <a:rPr lang="en-US" sz="1400" i="1" dirty="0" smtClean="0">
                <a:latin typeface="+mn-lt"/>
              </a:rPr>
              <a:t> a </a:t>
            </a:r>
            <a:r>
              <a:rPr lang="en-US" sz="1400" i="1" dirty="0" err="1" smtClean="0">
                <a:latin typeface="+mn-lt"/>
              </a:rPr>
              <a:t>organizace</a:t>
            </a:r>
            <a:r>
              <a:rPr lang="en-US" sz="1400" i="1" dirty="0" smtClean="0">
                <a:latin typeface="+mn-lt"/>
              </a:rPr>
              <a:t> :software </a:t>
            </a:r>
            <a:r>
              <a:rPr lang="en-US" sz="1400" i="1" dirty="0" err="1" smtClean="0">
                <a:latin typeface="+mn-lt"/>
              </a:rPr>
              <a:t>lidské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mysli</a:t>
            </a:r>
            <a:r>
              <a:rPr lang="en-US" sz="1400" i="1" dirty="0" smtClean="0">
                <a:latin typeface="+mn-lt"/>
              </a:rPr>
              <a:t> : </a:t>
            </a:r>
            <a:r>
              <a:rPr lang="en-US" sz="1400" i="1" dirty="0" err="1" smtClean="0">
                <a:latin typeface="+mn-lt"/>
              </a:rPr>
              <a:t>spolupráce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mezi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kulturami</a:t>
            </a:r>
            <a:r>
              <a:rPr lang="en-US" sz="1400" i="1" dirty="0" smtClean="0">
                <a:latin typeface="+mn-lt"/>
              </a:rPr>
              <a:t> a </a:t>
            </a:r>
            <a:r>
              <a:rPr lang="en-US" sz="1400" i="1" dirty="0" err="1" smtClean="0">
                <a:latin typeface="+mn-lt"/>
              </a:rPr>
              <a:t>její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důležitost</a:t>
            </a:r>
            <a:r>
              <a:rPr lang="en-US" sz="1400" i="1" dirty="0" smtClean="0">
                <a:latin typeface="+mn-lt"/>
              </a:rPr>
              <a:t> pro </a:t>
            </a:r>
            <a:r>
              <a:rPr lang="en-US" sz="1400" i="1" dirty="0" err="1" smtClean="0">
                <a:latin typeface="+mn-lt"/>
              </a:rPr>
              <a:t>přežití</a:t>
            </a:r>
            <a:r>
              <a:rPr lang="en-US" sz="1400" dirty="0" smtClean="0">
                <a:latin typeface="+mn-lt"/>
              </a:rPr>
              <a:t>. Translated by </a:t>
            </a:r>
            <a:r>
              <a:rPr lang="en-US" sz="1400" dirty="0" err="1" smtClean="0">
                <a:latin typeface="+mn-lt"/>
              </a:rPr>
              <a:t>Luděk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Kolman</a:t>
            </a:r>
            <a:r>
              <a:rPr lang="en-US" sz="1400" dirty="0" smtClean="0">
                <a:latin typeface="+mn-lt"/>
              </a:rPr>
              <a:t>. </a:t>
            </a:r>
            <a:r>
              <a:rPr lang="en-US" sz="1400" dirty="0" err="1" smtClean="0">
                <a:latin typeface="+mn-lt"/>
              </a:rPr>
              <a:t>Praha</a:t>
            </a:r>
            <a:r>
              <a:rPr lang="en-US" sz="1400" dirty="0" smtClean="0">
                <a:latin typeface="+mn-lt"/>
              </a:rPr>
              <a:t>: </a:t>
            </a:r>
            <a:r>
              <a:rPr lang="en-US" sz="1400" dirty="0" err="1" smtClean="0">
                <a:latin typeface="+mn-lt"/>
              </a:rPr>
              <a:t>Linde</a:t>
            </a:r>
            <a:r>
              <a:rPr lang="en-US" sz="1400" dirty="0" smtClean="0">
                <a:latin typeface="+mn-lt"/>
              </a:rPr>
              <a:t>, 2007. 335 s. ISBN 80-86131-70-X. </a:t>
            </a:r>
            <a:endParaRPr lang="ru-RU" sz="1400" dirty="0" smtClean="0">
              <a:latin typeface="+mn-lt"/>
            </a:endParaRPr>
          </a:p>
          <a:p>
            <a:r>
              <a:rPr lang="ru-RU" sz="1400" dirty="0" smtClean="0">
                <a:latin typeface="+mn-lt"/>
              </a:rPr>
              <a:t> </a:t>
            </a:r>
          </a:p>
          <a:p>
            <a:r>
              <a:rPr lang="en-US" sz="1400" dirty="0" smtClean="0">
                <a:latin typeface="+mn-lt"/>
              </a:rPr>
              <a:t>Kim S. Cameron, Robert E. Quinn, </a:t>
            </a:r>
            <a:r>
              <a:rPr lang="en-US" sz="1400" i="1" dirty="0" smtClean="0">
                <a:latin typeface="+mn-lt"/>
              </a:rPr>
              <a:t>Diagnosing and Changing Organizational Culture: Based on the Competing Values Framework. </a:t>
            </a:r>
            <a:r>
              <a:rPr lang="en-US" sz="1400" dirty="0" err="1" smtClean="0">
                <a:latin typeface="+mn-lt"/>
              </a:rPr>
              <a:t>Jossey</a:t>
            </a:r>
            <a:r>
              <a:rPr lang="en-US" sz="1400" dirty="0" smtClean="0">
                <a:latin typeface="+mn-lt"/>
              </a:rPr>
              <a:t>-Bass,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dirty="0" smtClean="0">
                <a:latin typeface="+mn-lt"/>
              </a:rPr>
              <a:t>2011</a:t>
            </a:r>
            <a:r>
              <a:rPr lang="en-US" sz="1400" i="1" dirty="0" smtClean="0">
                <a:latin typeface="+mn-lt"/>
              </a:rPr>
              <a:t>. </a:t>
            </a:r>
            <a:r>
              <a:rPr lang="en-US" sz="1400" dirty="0" smtClean="0">
                <a:latin typeface="+mn-lt"/>
              </a:rPr>
              <a:t>288 s. ISBN 978-0-470-65026-4</a:t>
            </a:r>
            <a:endParaRPr lang="ru-RU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 </a:t>
            </a:r>
            <a:endParaRPr lang="ru-RU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HOFSTEDE, </a:t>
            </a:r>
            <a:r>
              <a:rPr lang="en-US" sz="1400" dirty="0" err="1" smtClean="0">
                <a:latin typeface="+mn-lt"/>
              </a:rPr>
              <a:t>Geert</a:t>
            </a:r>
            <a:r>
              <a:rPr lang="en-US" sz="1400" dirty="0" smtClean="0">
                <a:latin typeface="+mn-lt"/>
              </a:rPr>
              <a:t> a </a:t>
            </a:r>
            <a:r>
              <a:rPr lang="en-US" sz="1400" dirty="0" err="1" smtClean="0">
                <a:latin typeface="+mn-lt"/>
              </a:rPr>
              <a:t>Gert</a:t>
            </a:r>
            <a:r>
              <a:rPr lang="en-US" sz="1400" dirty="0" smtClean="0">
                <a:latin typeface="+mn-lt"/>
              </a:rPr>
              <a:t> Jan HOFSTEDE, </a:t>
            </a:r>
            <a:r>
              <a:rPr lang="en-US" sz="1400" dirty="0" err="1" smtClean="0">
                <a:latin typeface="+mn-lt"/>
              </a:rPr>
              <a:t>dotaznik</a:t>
            </a:r>
            <a:r>
              <a:rPr lang="en-US" sz="1400" dirty="0" smtClean="0">
                <a:latin typeface="+mn-lt"/>
              </a:rPr>
              <a:t> a manual [online] [cit. 2012-11-16]. </a:t>
            </a:r>
            <a:r>
              <a:rPr lang="en-US" sz="1400" dirty="0" err="1" smtClean="0">
                <a:latin typeface="+mn-lt"/>
              </a:rPr>
              <a:t>Dostupné</a:t>
            </a:r>
            <a:r>
              <a:rPr lang="en-US" sz="1400" dirty="0" smtClean="0">
                <a:latin typeface="+mn-lt"/>
              </a:rPr>
              <a:t> z: &lt; http://www.geerthofstede.nl/vsm-94&gt;.</a:t>
            </a:r>
            <a:endParaRPr lang="ru-RU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 </a:t>
            </a:r>
            <a:endParaRPr lang="ru-RU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Edgar H. Schein. </a:t>
            </a:r>
            <a:r>
              <a:rPr lang="en-US" sz="1400" i="1" dirty="0" smtClean="0">
                <a:latin typeface="+mn-lt"/>
              </a:rPr>
              <a:t>Organizational Culture and Leadership</a:t>
            </a:r>
            <a:r>
              <a:rPr lang="en-US" sz="1400" dirty="0" smtClean="0">
                <a:latin typeface="+mn-lt"/>
              </a:rPr>
              <a:t>. </a:t>
            </a:r>
            <a:r>
              <a:rPr lang="en-US" sz="1400" dirty="0" err="1" smtClean="0">
                <a:latin typeface="+mn-lt"/>
              </a:rPr>
              <a:t>Jossey</a:t>
            </a:r>
            <a:r>
              <a:rPr lang="en-US" sz="1400" dirty="0" smtClean="0">
                <a:latin typeface="+mn-lt"/>
              </a:rPr>
              <a:t>-Bass, 2010, 446 s. ISBN 978-0-470-19060-9, 978-0-470-18586-5;</a:t>
            </a:r>
            <a:endParaRPr lang="ru-RU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 </a:t>
            </a:r>
            <a:endParaRPr lang="ru-RU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MALÝ, Milan a </a:t>
            </a:r>
            <a:r>
              <a:rPr lang="en-US" sz="1400" dirty="0" err="1" smtClean="0">
                <a:latin typeface="+mn-lt"/>
              </a:rPr>
              <a:t>Jiří</a:t>
            </a:r>
            <a:r>
              <a:rPr lang="en-US" sz="1400" dirty="0" smtClean="0">
                <a:latin typeface="+mn-lt"/>
              </a:rPr>
              <a:t> DĚDINA. </a:t>
            </a:r>
            <a:r>
              <a:rPr lang="en-US" sz="1400" i="1" dirty="0" err="1" smtClean="0">
                <a:latin typeface="+mn-lt"/>
              </a:rPr>
              <a:t>Organizační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architektura</a:t>
            </a:r>
            <a:r>
              <a:rPr lang="en-US" sz="1400" dirty="0" smtClean="0">
                <a:latin typeface="+mn-lt"/>
              </a:rPr>
              <a:t>. 1. </a:t>
            </a:r>
            <a:r>
              <a:rPr lang="en-US" sz="1400" dirty="0" err="1" smtClean="0">
                <a:latin typeface="+mn-lt"/>
              </a:rPr>
              <a:t>vyd</a:t>
            </a:r>
            <a:r>
              <a:rPr lang="en-US" sz="1400" dirty="0" smtClean="0">
                <a:latin typeface="+mn-lt"/>
              </a:rPr>
              <a:t>. </a:t>
            </a:r>
            <a:r>
              <a:rPr lang="en-US" sz="1400" dirty="0" err="1" smtClean="0">
                <a:latin typeface="+mn-lt"/>
              </a:rPr>
              <a:t>Praha</a:t>
            </a:r>
            <a:r>
              <a:rPr lang="en-US" sz="1400" dirty="0" smtClean="0">
                <a:latin typeface="+mn-lt"/>
              </a:rPr>
              <a:t>: Victoria Publishing, 1996. 170 s. ISBN 80-7187-064-1. </a:t>
            </a:r>
            <a:br>
              <a:rPr lang="en-US" sz="1400" dirty="0" smtClean="0">
                <a:latin typeface="+mn-lt"/>
              </a:rPr>
            </a:br>
            <a:endParaRPr lang="ru-RU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LUKÁŠOVÁ, </a:t>
            </a:r>
            <a:r>
              <a:rPr lang="en-US" sz="1400" dirty="0" err="1" smtClean="0">
                <a:latin typeface="+mn-lt"/>
              </a:rPr>
              <a:t>Růžena</a:t>
            </a:r>
            <a:r>
              <a:rPr lang="en-US" sz="1400" dirty="0" smtClean="0">
                <a:latin typeface="+mn-lt"/>
              </a:rPr>
              <a:t> a Ivan NOVÝ. </a:t>
            </a:r>
            <a:r>
              <a:rPr lang="en-US" sz="1400" i="1" dirty="0" err="1" smtClean="0">
                <a:latin typeface="+mn-lt"/>
              </a:rPr>
              <a:t>Organizační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kultura</a:t>
            </a:r>
            <a:r>
              <a:rPr lang="en-US" sz="1400" i="1" dirty="0" smtClean="0">
                <a:latin typeface="+mn-lt"/>
              </a:rPr>
              <a:t>:</a:t>
            </a:r>
            <a:r>
              <a:rPr lang="cs-CZ" sz="1400" i="1" dirty="0" smtClean="0">
                <a:latin typeface="+mn-lt"/>
              </a:rPr>
              <a:t>v</a:t>
            </a:r>
            <a:r>
              <a:rPr lang="en-US" sz="1400" i="1" dirty="0" err="1" smtClean="0">
                <a:latin typeface="+mn-lt"/>
              </a:rPr>
              <a:t>od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sdílených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hodnot</a:t>
            </a:r>
            <a:r>
              <a:rPr lang="en-US" sz="1400" i="1" dirty="0" smtClean="0">
                <a:latin typeface="+mn-lt"/>
              </a:rPr>
              <a:t> a </a:t>
            </a:r>
            <a:r>
              <a:rPr lang="en-US" sz="1400" i="1" dirty="0" err="1" smtClean="0">
                <a:latin typeface="+mn-lt"/>
              </a:rPr>
              <a:t>cílů</a:t>
            </a:r>
            <a:r>
              <a:rPr lang="en-US" sz="1400" i="1" dirty="0" smtClean="0">
                <a:latin typeface="+mn-lt"/>
              </a:rPr>
              <a:t> k </a:t>
            </a:r>
            <a:r>
              <a:rPr lang="en-US" sz="1400" i="1" dirty="0" err="1" smtClean="0">
                <a:latin typeface="+mn-lt"/>
              </a:rPr>
              <a:t>vyšší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výkonnosti</a:t>
            </a:r>
            <a:r>
              <a:rPr lang="en-US" sz="1400" i="1" dirty="0" smtClean="0">
                <a:latin typeface="+mn-lt"/>
              </a:rPr>
              <a:t> </a:t>
            </a:r>
            <a:r>
              <a:rPr lang="en-US" sz="1400" i="1" dirty="0" err="1" smtClean="0">
                <a:latin typeface="+mn-lt"/>
              </a:rPr>
              <a:t>podniku</a:t>
            </a:r>
            <a:r>
              <a:rPr lang="en-US" sz="1400" dirty="0" smtClean="0">
                <a:latin typeface="+mn-lt"/>
              </a:rPr>
              <a:t>. </a:t>
            </a:r>
            <a:r>
              <a:rPr lang="ru-RU" sz="1400" dirty="0" smtClean="0">
                <a:latin typeface="+mn-lt"/>
              </a:rPr>
              <a:t>1. </a:t>
            </a:r>
            <a:r>
              <a:rPr lang="ru-RU" sz="1400" dirty="0" err="1" smtClean="0">
                <a:latin typeface="+mn-lt"/>
              </a:rPr>
              <a:t>vyd</a:t>
            </a:r>
            <a:r>
              <a:rPr lang="ru-RU" sz="1400" dirty="0" smtClean="0">
                <a:latin typeface="+mn-lt"/>
              </a:rPr>
              <a:t>. </a:t>
            </a:r>
            <a:r>
              <a:rPr lang="ru-RU" sz="1400" dirty="0" err="1" smtClean="0">
                <a:latin typeface="+mn-lt"/>
              </a:rPr>
              <a:t>Praha</a:t>
            </a:r>
            <a:r>
              <a:rPr lang="ru-RU" sz="1400" dirty="0" smtClean="0">
                <a:latin typeface="+mn-lt"/>
              </a:rPr>
              <a:t>: </a:t>
            </a:r>
            <a:r>
              <a:rPr lang="ru-RU" sz="1400" dirty="0" err="1" smtClean="0">
                <a:latin typeface="+mn-lt"/>
              </a:rPr>
              <a:t>Grada</a:t>
            </a:r>
            <a:r>
              <a:rPr lang="ru-RU" sz="1400" dirty="0" smtClean="0">
                <a:latin typeface="+mn-lt"/>
              </a:rPr>
              <a:t>, 2004. 174 </a:t>
            </a:r>
            <a:r>
              <a:rPr lang="ru-RU" sz="1400" dirty="0" err="1" smtClean="0">
                <a:latin typeface="+mn-lt"/>
              </a:rPr>
              <a:t>s</a:t>
            </a:r>
            <a:r>
              <a:rPr lang="ru-RU" sz="1400" dirty="0" smtClean="0">
                <a:latin typeface="+mn-lt"/>
              </a:rPr>
              <a:t>. ISBN 80-247-0648-2. </a:t>
            </a:r>
            <a:br>
              <a:rPr lang="ru-RU" sz="1400" dirty="0" smtClean="0">
                <a:latin typeface="+mn-lt"/>
              </a:rPr>
            </a:br>
            <a:endParaRPr lang="ru-RU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IVANCEVICH, John M. a Michael T. MATTESON. </a:t>
            </a:r>
            <a:r>
              <a:rPr lang="en-US" sz="1400" i="1" dirty="0" smtClean="0">
                <a:latin typeface="+mn-lt"/>
              </a:rPr>
              <a:t>Organizational Behavior and Management</a:t>
            </a:r>
            <a:r>
              <a:rPr lang="en-US" sz="1400" dirty="0" smtClean="0">
                <a:latin typeface="+mn-lt"/>
              </a:rPr>
              <a:t>. 2. ed. </a:t>
            </a:r>
            <a:r>
              <a:rPr lang="ru-RU" sz="1400" dirty="0" err="1" smtClean="0">
                <a:latin typeface="+mn-lt"/>
              </a:rPr>
              <a:t>Homewood</a:t>
            </a:r>
            <a:r>
              <a:rPr lang="ru-RU" sz="1400" dirty="0" smtClean="0">
                <a:latin typeface="+mn-lt"/>
              </a:rPr>
              <a:t>: </a:t>
            </a:r>
            <a:r>
              <a:rPr lang="ru-RU" sz="1400" dirty="0" err="1" smtClean="0">
                <a:latin typeface="+mn-lt"/>
              </a:rPr>
              <a:t>Irwin</a:t>
            </a:r>
            <a:r>
              <a:rPr lang="ru-RU" sz="1400" dirty="0" smtClean="0">
                <a:latin typeface="+mn-lt"/>
              </a:rPr>
              <a:t>, 1990. 20, 676 </a:t>
            </a:r>
            <a:r>
              <a:rPr lang="ru-RU" sz="1400" dirty="0" err="1" smtClean="0">
                <a:latin typeface="+mn-lt"/>
              </a:rPr>
              <a:t>s</a:t>
            </a:r>
            <a:r>
              <a:rPr lang="ru-RU" sz="1400" dirty="0" smtClean="0">
                <a:latin typeface="+mn-lt"/>
              </a:rPr>
              <a:t>. ISBN 0-256-07839-4. </a:t>
            </a:r>
            <a:br>
              <a:rPr lang="ru-RU" sz="1400" dirty="0" smtClean="0">
                <a:latin typeface="+mn-lt"/>
              </a:rPr>
            </a:br>
            <a:endParaRPr lang="ru-RU" sz="1400" dirty="0" smtClean="0">
              <a:latin typeface="+mn-lt"/>
            </a:endParaRPr>
          </a:p>
          <a:p>
            <a:r>
              <a:rPr lang="en-US" sz="1400" dirty="0" smtClean="0">
                <a:latin typeface="+mn-lt"/>
              </a:rPr>
              <a:t>ARMSTRONG, Michael. </a:t>
            </a:r>
            <a:r>
              <a:rPr lang="en-US" sz="1400" i="1" dirty="0" err="1" smtClean="0">
                <a:latin typeface="+mn-lt"/>
              </a:rPr>
              <a:t>Personální</a:t>
            </a:r>
            <a:r>
              <a:rPr lang="en-US" sz="1400" i="1" dirty="0" smtClean="0">
                <a:latin typeface="+mn-lt"/>
              </a:rPr>
              <a:t> management</a:t>
            </a:r>
            <a:r>
              <a:rPr lang="en-US" sz="1400" dirty="0" smtClean="0">
                <a:latin typeface="+mn-lt"/>
              </a:rPr>
              <a:t>. Translated by Josef </a:t>
            </a:r>
            <a:r>
              <a:rPr lang="en-US" sz="1400" dirty="0" err="1" smtClean="0">
                <a:latin typeface="+mn-lt"/>
              </a:rPr>
              <a:t>Koubek</a:t>
            </a:r>
            <a:r>
              <a:rPr lang="en-US" sz="1400" dirty="0" smtClean="0">
                <a:latin typeface="+mn-lt"/>
              </a:rPr>
              <a:t> - </a:t>
            </a:r>
            <a:r>
              <a:rPr lang="en-US" sz="1400" dirty="0" err="1" smtClean="0">
                <a:latin typeface="+mn-lt"/>
              </a:rPr>
              <a:t>Jaroslav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Berka</a:t>
            </a:r>
            <a:r>
              <a:rPr lang="en-US" sz="1400" dirty="0" smtClean="0">
                <a:latin typeface="+mn-lt"/>
              </a:rPr>
              <a:t>. </a:t>
            </a:r>
            <a:r>
              <a:rPr lang="ru-RU" sz="1400" dirty="0" err="1" smtClean="0">
                <a:latin typeface="+mn-lt"/>
              </a:rPr>
              <a:t>Vyd</a:t>
            </a:r>
            <a:r>
              <a:rPr lang="ru-RU" sz="1400" dirty="0" smtClean="0">
                <a:latin typeface="+mn-lt"/>
              </a:rPr>
              <a:t>. 1. </a:t>
            </a:r>
            <a:r>
              <a:rPr lang="ru-RU" sz="1400" dirty="0" err="1" smtClean="0">
                <a:latin typeface="+mn-lt"/>
              </a:rPr>
              <a:t>Praha</a:t>
            </a:r>
            <a:r>
              <a:rPr lang="ru-RU" sz="1400" dirty="0" smtClean="0">
                <a:latin typeface="+mn-lt"/>
              </a:rPr>
              <a:t>: </a:t>
            </a:r>
            <a:r>
              <a:rPr lang="ru-RU" sz="1400" dirty="0" err="1" smtClean="0">
                <a:latin typeface="+mn-lt"/>
              </a:rPr>
              <a:t>Grada</a:t>
            </a:r>
            <a:r>
              <a:rPr lang="ru-RU" sz="1400" dirty="0" smtClean="0">
                <a:latin typeface="+mn-lt"/>
              </a:rPr>
              <a:t>, 1999. 963 </a:t>
            </a:r>
            <a:r>
              <a:rPr lang="ru-RU" sz="1400" dirty="0" err="1" smtClean="0">
                <a:latin typeface="+mn-lt"/>
              </a:rPr>
              <a:t>s</a:t>
            </a:r>
            <a:r>
              <a:rPr lang="ru-RU" sz="1400" dirty="0" smtClean="0">
                <a:latin typeface="+mn-lt"/>
              </a:rPr>
              <a:t>. ISBN 80-7169-614-5.</a:t>
            </a:r>
          </a:p>
          <a:p>
            <a:endParaRPr lang="ru-RU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процесс 3"/>
          <p:cNvSpPr/>
          <p:nvPr/>
        </p:nvSpPr>
        <p:spPr>
          <a:xfrm>
            <a:off x="571472" y="2143116"/>
            <a:ext cx="7858180" cy="2071702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cmpd="thickThin">
            <a:solidFill>
              <a:schemeClr val="tx2">
                <a:lumMod val="40000"/>
                <a:lumOff val="60000"/>
              </a:schemeClr>
            </a:solidFill>
          </a:ln>
          <a:effectLst>
            <a:outerShdw blurRad="520700" dist="63500" sx="101000" sy="101000" algn="tl" rotWithShape="0">
              <a:schemeClr val="tx1"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5400" dirty="0" smtClean="0">
                <a:solidFill>
                  <a:schemeClr val="accent1">
                    <a:lumMod val="50000"/>
                  </a:schemeClr>
                </a:solidFill>
              </a:rPr>
              <a:t>Podniková kultura vybraných společností</a:t>
            </a:r>
            <a:endParaRPr lang="ru-RU" sz="5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14282" y="285728"/>
            <a:ext cx="3000396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Název DP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>
                <a:solidFill>
                  <a:schemeClr val="bg1"/>
                </a:solidFill>
              </a:rPr>
              <a:t>Název DP</a:t>
            </a:r>
            <a:endParaRPr lang="fr-CA" dirty="0" smtClean="0">
              <a:solidFill>
                <a:schemeClr val="bg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14282" y="285729"/>
            <a:ext cx="5500726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Podnik</a:t>
            </a:r>
            <a:r>
              <a:rPr lang="en-US" sz="40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y</a:t>
            </a:r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pro DP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pic>
        <p:nvPicPr>
          <p:cNvPr id="17412" name="Picture 4" descr="http://www.sbrf.ru/common/_en/img/logo/flash2/layout_en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29124" y="1500174"/>
            <a:ext cx="4216557" cy="1214446"/>
          </a:xfrm>
          <a:prstGeom prst="rect">
            <a:avLst/>
          </a:prstGeom>
          <a:noFill/>
        </p:spPr>
      </p:pic>
      <p:pic>
        <p:nvPicPr>
          <p:cNvPr id="17414" name="Picture 6" descr="http://www.uhk.cz/cs-cz/veda/veda-a-vyzkum/pravidla-podpory-cs/PublishingImages/%C4%8Cesk%C3%A1%20spo%C5%99itelna%20-%20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85786" y="1428736"/>
            <a:ext cx="2786082" cy="1480107"/>
          </a:xfrm>
          <a:prstGeom prst="rect">
            <a:avLst/>
          </a:prstGeom>
          <a:noFill/>
        </p:spPr>
      </p:pic>
      <p:sp>
        <p:nvSpPr>
          <p:cNvPr id="8" name="Прямоугольник 7"/>
          <p:cNvSpPr/>
          <p:nvPr/>
        </p:nvSpPr>
        <p:spPr>
          <a:xfrm>
            <a:off x="357158" y="3071810"/>
            <a:ext cx="39290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Banka</a:t>
            </a:r>
            <a:endParaRPr lang="en-US" dirty="0" smtClean="0">
              <a:solidFill>
                <a:schemeClr val="tx2">
                  <a:lumMod val="50000"/>
                </a:schemeClr>
              </a:solidFill>
              <a:latin typeface="+mn-lt"/>
              <a:ea typeface="Adobe Fan Heiti Std B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Sídlo společnosti: </a:t>
            </a:r>
            <a:r>
              <a:rPr lang="en-US" dirty="0" err="1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Praha</a:t>
            </a: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Právní forma:  Akciová společnost </a:t>
            </a:r>
            <a:endParaRPr lang="cs-CZ" dirty="0">
              <a:solidFill>
                <a:schemeClr val="tx2">
                  <a:lumMod val="50000"/>
                </a:schemeClr>
              </a:solidFill>
              <a:latin typeface="+mn-lt"/>
              <a:ea typeface="Adobe Fan Heiti Std B" pitchFamily="34" charset="-128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14876" y="3071810"/>
            <a:ext cx="392909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None/>
            </a:pPr>
            <a:r>
              <a:rPr lang="en-US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Bank</a:t>
            </a:r>
            <a:r>
              <a:rPr lang="cs-CZ" b="1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a</a:t>
            </a:r>
            <a:endParaRPr lang="en-US" b="1" dirty="0" smtClean="0">
              <a:solidFill>
                <a:schemeClr val="tx2">
                  <a:lumMod val="50000"/>
                </a:schemeClr>
              </a:solidFill>
              <a:latin typeface="+mn-lt"/>
              <a:ea typeface="Adobe Fan Heiti Std B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Sídlo společnosti: </a:t>
            </a:r>
            <a:r>
              <a:rPr lang="en-US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Moscow</a:t>
            </a:r>
            <a:endParaRPr lang="cs-CZ" dirty="0" smtClean="0">
              <a:solidFill>
                <a:schemeClr val="tx2">
                  <a:lumMod val="50000"/>
                </a:schemeClr>
              </a:solidFill>
              <a:latin typeface="+mn-lt"/>
              <a:ea typeface="Adobe Fan Heiti Std B" pitchFamily="34" charset="-128"/>
            </a:endParaRPr>
          </a:p>
          <a:p>
            <a:pPr>
              <a:buFont typeface="Wingdings" pitchFamily="2" charset="2"/>
              <a:buNone/>
            </a:pPr>
            <a:r>
              <a:rPr lang="cs-CZ" dirty="0" smtClean="0">
                <a:solidFill>
                  <a:schemeClr val="tx2">
                    <a:lumMod val="50000"/>
                  </a:schemeClr>
                </a:solidFill>
                <a:latin typeface="+mn-lt"/>
                <a:ea typeface="Adobe Fan Heiti Std B" pitchFamily="34" charset="-128"/>
              </a:rPr>
              <a:t>Právní forma:  Akciová společnost </a:t>
            </a:r>
            <a:endParaRPr lang="cs-CZ" dirty="0">
              <a:solidFill>
                <a:schemeClr val="tx2">
                  <a:lumMod val="50000"/>
                </a:schemeClr>
              </a:solidFill>
              <a:latin typeface="+mn-lt"/>
              <a:ea typeface="Adobe Fan Heiti Std B" pitchFamily="34" charset="-128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00034" y="4071942"/>
            <a:ext cx="35719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Účty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Karty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Úvěry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Hypotéka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Spoření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Investování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Pojištění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Služby</a:t>
            </a:r>
            <a:r>
              <a:rPr lang="en-US" sz="1400" dirty="0" smtClean="0">
                <a:latin typeface="+mn-lt"/>
              </a:rPr>
              <a:t> pro </a:t>
            </a:r>
            <a:r>
              <a:rPr lang="en-US" sz="1400" dirty="0" err="1" smtClean="0">
                <a:latin typeface="+mn-lt"/>
              </a:rPr>
              <a:t>děti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Služby</a:t>
            </a:r>
            <a:r>
              <a:rPr lang="en-US" sz="1400" dirty="0" smtClean="0">
                <a:latin typeface="+mn-lt"/>
              </a:rPr>
              <a:t> pro </a:t>
            </a:r>
            <a:r>
              <a:rPr lang="en-US" sz="1400" dirty="0" err="1" smtClean="0">
                <a:latin typeface="+mn-lt"/>
              </a:rPr>
              <a:t>studenty</a:t>
            </a:r>
            <a:r>
              <a:rPr lang="en-US" sz="1400" dirty="0" smtClean="0">
                <a:latin typeface="+mn-lt"/>
              </a:rPr>
              <a:t> a </a:t>
            </a:r>
            <a:r>
              <a:rPr lang="en-US" sz="1400" dirty="0" err="1" smtClean="0">
                <a:latin typeface="+mn-lt"/>
              </a:rPr>
              <a:t>absolventy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Osobní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bankovnictví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a </a:t>
            </a:r>
            <a:r>
              <a:rPr lang="en-US" sz="1400" dirty="0" err="1" smtClean="0">
                <a:latin typeface="+mn-lt"/>
              </a:rPr>
              <a:t>t.d</a:t>
            </a:r>
            <a:r>
              <a:rPr lang="en-US" sz="1400" dirty="0" smtClean="0">
                <a:latin typeface="+mn-lt"/>
              </a:rPr>
              <a:t>.</a:t>
            </a:r>
            <a:endParaRPr lang="ru-RU" sz="1400" dirty="0">
              <a:latin typeface="+mn-lt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714876" y="4071942"/>
            <a:ext cx="3571900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Účty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Karty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Úvěry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Hypotéka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Spoření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Investování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Pojištění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Služby</a:t>
            </a:r>
            <a:r>
              <a:rPr lang="en-US" sz="1400" dirty="0" smtClean="0">
                <a:latin typeface="+mn-lt"/>
              </a:rPr>
              <a:t> pro </a:t>
            </a:r>
            <a:r>
              <a:rPr lang="en-US" sz="1400" dirty="0" err="1" smtClean="0">
                <a:latin typeface="+mn-lt"/>
              </a:rPr>
              <a:t>děti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Služby</a:t>
            </a:r>
            <a:r>
              <a:rPr lang="en-US" sz="1400" dirty="0" smtClean="0">
                <a:latin typeface="+mn-lt"/>
              </a:rPr>
              <a:t> pro </a:t>
            </a:r>
            <a:r>
              <a:rPr lang="en-US" sz="1400" dirty="0" err="1" smtClean="0">
                <a:latin typeface="+mn-lt"/>
              </a:rPr>
              <a:t>studenty</a:t>
            </a:r>
            <a:r>
              <a:rPr lang="en-US" sz="1400" dirty="0" smtClean="0">
                <a:latin typeface="+mn-lt"/>
              </a:rPr>
              <a:t> a </a:t>
            </a:r>
            <a:r>
              <a:rPr lang="en-US" sz="1400" dirty="0" err="1" smtClean="0">
                <a:latin typeface="+mn-lt"/>
              </a:rPr>
              <a:t>absolventy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Osobní</a:t>
            </a:r>
            <a:r>
              <a:rPr lang="en-US" sz="1400" dirty="0" smtClean="0">
                <a:latin typeface="+mn-lt"/>
              </a:rPr>
              <a:t> </a:t>
            </a:r>
            <a:r>
              <a:rPr lang="en-US" sz="1400" dirty="0" err="1" smtClean="0">
                <a:latin typeface="+mn-lt"/>
              </a:rPr>
              <a:t>bankovnictví</a:t>
            </a:r>
            <a:endParaRPr lang="en-US" sz="1400" dirty="0" smtClean="0">
              <a:latin typeface="+mn-lt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>
                <a:latin typeface="+mn-lt"/>
              </a:rPr>
              <a:t> a </a:t>
            </a:r>
            <a:r>
              <a:rPr lang="en-US" sz="1400" dirty="0" err="1" smtClean="0">
                <a:latin typeface="+mn-lt"/>
              </a:rPr>
              <a:t>t.d</a:t>
            </a:r>
            <a:r>
              <a:rPr lang="en-US" sz="1400" dirty="0" smtClean="0">
                <a:latin typeface="+mn-lt"/>
              </a:rPr>
              <a:t>.</a:t>
            </a:r>
            <a:endParaRPr lang="ru-RU" sz="14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Předmět DP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1472" y="1643050"/>
            <a:ext cx="8001056" cy="3429024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v"/>
            </a:pPr>
            <a:r>
              <a:rPr lang="en-US" sz="36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Etnokulturní příslušnost zaměstnanců</a:t>
            </a:r>
          </a:p>
          <a:p>
            <a:pPr algn="ctr">
              <a:buFont typeface="Wingdings" pitchFamily="2" charset="2"/>
              <a:buChar char="v"/>
            </a:pP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 Vztahy mezi zaměstnanci organizace</a:t>
            </a:r>
          </a:p>
          <a:p>
            <a:pPr algn="ctr">
              <a:buFont typeface="Wingdings" pitchFamily="2" charset="2"/>
              <a:buChar char="v"/>
            </a:pPr>
            <a:r>
              <a:rPr lang="cs-CZ" sz="3600" dirty="0" smtClean="0">
                <a:solidFill>
                  <a:schemeClr val="tx2">
                    <a:lumMod val="50000"/>
                  </a:schemeClr>
                </a:solidFill>
              </a:rPr>
              <a:t> Forma organizační kultury</a:t>
            </a:r>
            <a:endParaRPr lang="cs-CZ" sz="36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Cíl DP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1643050"/>
            <a:ext cx="8001056" cy="3429024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Provést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srovnávací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analýzu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současné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organizační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kultury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Česk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é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spořiteln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a.s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. a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Sberbank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a.s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. z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pohledu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etnokulturních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příslušnost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í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zaměstnanců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na 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základě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vztah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ů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mezi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zam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ě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stnanc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problematika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643050"/>
            <a:ext cx="8001056" cy="3429024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Při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spolupráci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v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jedn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é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poboč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c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e v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zahranič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í mezi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českou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a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ruskou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subetnickou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skupin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ou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vznik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á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konflikt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založený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rozdílech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v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subetnických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skupin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ách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Metody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71472" y="1643050"/>
            <a:ext cx="8001056" cy="1214446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Dotazník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VSM94 (Values ​​Survey Module)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Geerta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Hofstedeho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71472" y="3143248"/>
            <a:ext cx="8001056" cy="1214446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Hodno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cení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formy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organizační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kultury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metodou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OCAI  Cameron, K. S., &amp; Quinn, R. E.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4572008"/>
            <a:ext cx="8001056" cy="1214446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Porovnání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výsledků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analýzy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při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použití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metody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přiložení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jedn</a:t>
            </a:r>
            <a:r>
              <a:rPr lang="cs-CZ" sz="2800" dirty="0" smtClean="0">
                <a:solidFill>
                  <a:schemeClr val="tx2">
                    <a:lumMod val="50000"/>
                  </a:schemeClr>
                </a:solidFill>
              </a:rPr>
              <a:t>é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800" dirty="0" err="1" smtClean="0">
                <a:solidFill>
                  <a:schemeClr val="tx2">
                    <a:lumMod val="50000"/>
                  </a:schemeClr>
                </a:solidFill>
              </a:rPr>
              <a:t>druhou</a:t>
            </a:r>
            <a:r>
              <a:rPr lang="en-US" sz="2800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  <a:endParaRPr lang="ru-RU" sz="2800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2571744"/>
            <a:ext cx="4857784" cy="110799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6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Hypotézy</a:t>
            </a:r>
            <a:endParaRPr lang="ru-RU" sz="6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4282" y="285728"/>
            <a:ext cx="607223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cs-CZ" sz="40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H1.</a:t>
            </a:r>
            <a:endParaRPr lang="ru-RU" sz="40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14348" y="2285992"/>
            <a:ext cx="785818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+mn-lt"/>
              </a:rPr>
              <a:t>Prostředí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vznik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uvnitř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týmu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pobočky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kter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se </a:t>
            </a:r>
            <a:r>
              <a:rPr lang="en-US" dirty="0" err="1" smtClean="0">
                <a:latin typeface="+mn-lt"/>
              </a:rPr>
              <a:t>nachází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zahraničí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Předpokl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d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me, </a:t>
            </a:r>
            <a:r>
              <a:rPr lang="en-US" dirty="0" err="1" smtClean="0">
                <a:latin typeface="+mn-lt"/>
              </a:rPr>
              <a:t>že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jsou</a:t>
            </a:r>
            <a:r>
              <a:rPr lang="en-US" dirty="0" smtClean="0">
                <a:latin typeface="+mn-lt"/>
              </a:rPr>
              <a:t> v </a:t>
            </a:r>
            <a:r>
              <a:rPr lang="en-US" dirty="0" err="1" smtClean="0">
                <a:latin typeface="+mn-lt"/>
              </a:rPr>
              <a:t>poboč</a:t>
            </a:r>
            <a:r>
              <a:rPr lang="cs-CZ" dirty="0" smtClean="0">
                <a:latin typeface="+mn-lt"/>
              </a:rPr>
              <a:t>c</a:t>
            </a:r>
            <a:r>
              <a:rPr lang="en-US" dirty="0" smtClean="0">
                <a:latin typeface="+mn-lt"/>
              </a:rPr>
              <a:t>e </a:t>
            </a:r>
            <a:r>
              <a:rPr lang="en-US" dirty="0" err="1" smtClean="0">
                <a:latin typeface="+mn-lt"/>
              </a:rPr>
              <a:t>dv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více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cs-CZ" dirty="0" smtClean="0">
                <a:latin typeface="+mn-lt"/>
              </a:rPr>
              <a:t>y</a:t>
            </a:r>
            <a:r>
              <a:rPr lang="en-US" dirty="0" smtClean="0">
                <a:latin typeface="+mn-lt"/>
              </a:rPr>
              <a:t>.</a:t>
            </a:r>
          </a:p>
          <a:p>
            <a:endParaRPr lang="en-US" dirty="0" smtClean="0">
              <a:latin typeface="+mn-lt"/>
            </a:endParaRPr>
          </a:p>
          <a:p>
            <a:r>
              <a:rPr lang="en-US" dirty="0" err="1" smtClean="0">
                <a:latin typeface="+mn-lt"/>
              </a:rPr>
              <a:t>Jádro</a:t>
            </a:r>
            <a:r>
              <a:rPr lang="en-US" dirty="0" smtClean="0">
                <a:latin typeface="+mn-lt"/>
              </a:rPr>
              <a:t>: </a:t>
            </a:r>
            <a:r>
              <a:rPr lang="en-US" dirty="0" err="1" smtClean="0">
                <a:latin typeface="+mn-lt"/>
              </a:rPr>
              <a:t>Konflikt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vedením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podřízenými</a:t>
            </a:r>
            <a:r>
              <a:rPr lang="en-US" dirty="0" smtClean="0">
                <a:latin typeface="+mn-lt"/>
              </a:rPr>
              <a:t> (</a:t>
            </a:r>
            <a:r>
              <a:rPr lang="en-US" dirty="0" err="1" smtClean="0">
                <a:latin typeface="+mn-lt"/>
              </a:rPr>
              <a:t>mezi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zam</a:t>
            </a:r>
            <a:r>
              <a:rPr lang="cs-CZ" dirty="0" smtClean="0">
                <a:latin typeface="+mn-lt"/>
              </a:rPr>
              <a:t>ě</a:t>
            </a:r>
            <a:r>
              <a:rPr lang="en-US" dirty="0" err="1" smtClean="0">
                <a:latin typeface="+mn-lt"/>
              </a:rPr>
              <a:t>stnanc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) </a:t>
            </a:r>
            <a:r>
              <a:rPr lang="en-US" dirty="0" err="1" smtClean="0">
                <a:latin typeface="+mn-lt"/>
              </a:rPr>
              <a:t>vzniká</a:t>
            </a:r>
            <a:r>
              <a:rPr lang="en-US" dirty="0" smtClean="0">
                <a:latin typeface="+mn-lt"/>
              </a:rPr>
              <a:t>, </a:t>
            </a:r>
            <a:r>
              <a:rPr lang="en-US" dirty="0" err="1" smtClean="0">
                <a:latin typeface="+mn-lt"/>
              </a:rPr>
              <a:t>když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každá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strana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své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vlastní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etnické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kulturní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pohledy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rozdělení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moci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autority</a:t>
            </a:r>
            <a:r>
              <a:rPr lang="en-US" dirty="0" smtClean="0">
                <a:latin typeface="+mn-lt"/>
              </a:rPr>
              <a:t>. </a:t>
            </a:r>
            <a:r>
              <a:rPr lang="en-US" dirty="0" err="1" smtClean="0">
                <a:latin typeface="+mn-lt"/>
              </a:rPr>
              <a:t>Jedna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ze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stran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zájem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siln</a:t>
            </a:r>
            <a:r>
              <a:rPr lang="cs-CZ" dirty="0" smtClean="0">
                <a:latin typeface="+mn-lt"/>
              </a:rPr>
              <a:t>ý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hierarchický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systém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moc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. J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n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se </a:t>
            </a:r>
            <a:r>
              <a:rPr lang="en-US" dirty="0" err="1" smtClean="0">
                <a:latin typeface="+mn-lt"/>
              </a:rPr>
              <a:t>snaží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vyrovnat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distanc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moc</a:t>
            </a:r>
            <a:r>
              <a:rPr lang="cs-CZ" dirty="0" smtClean="0">
                <a:latin typeface="+mn-lt"/>
              </a:rPr>
              <a:t>i </a:t>
            </a:r>
            <a:r>
              <a:rPr lang="en-US" dirty="0" smtClean="0">
                <a:latin typeface="+mn-lt"/>
              </a:rPr>
              <a:t>a </a:t>
            </a:r>
            <a:r>
              <a:rPr lang="cs-CZ" dirty="0" smtClean="0">
                <a:latin typeface="+mn-lt"/>
              </a:rPr>
              <a:t>její </a:t>
            </a:r>
            <a:r>
              <a:rPr lang="en-US" dirty="0" err="1" smtClean="0">
                <a:latin typeface="+mn-lt"/>
              </a:rPr>
              <a:t>spravedliv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rozdělení</a:t>
            </a:r>
            <a:r>
              <a:rPr lang="en-US" dirty="0" smtClean="0">
                <a:latin typeface="+mn-lt"/>
              </a:rPr>
              <a:t> / </a:t>
            </a:r>
            <a:r>
              <a:rPr lang="en-US" dirty="0" err="1" smtClean="0">
                <a:latin typeface="+mn-lt"/>
              </a:rPr>
              <a:t>distribuc</a:t>
            </a:r>
            <a:r>
              <a:rPr lang="cs-CZ" dirty="0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.</a:t>
            </a:r>
            <a:endParaRPr lang="en-US" dirty="0" smtClean="0">
              <a:latin typeface="+mn-lt"/>
            </a:endParaRPr>
          </a:p>
          <a:p>
            <a:endParaRPr lang="en-US" dirty="0" smtClean="0">
              <a:latin typeface="+mn-lt"/>
            </a:endParaRP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Analyzovat</a:t>
            </a:r>
            <a:r>
              <a:rPr lang="en-US" dirty="0" smtClean="0">
                <a:latin typeface="+mn-lt"/>
              </a:rPr>
              <a:t> DPI </a:t>
            </a:r>
            <a:r>
              <a:rPr lang="en-US" dirty="0" err="1" smtClean="0">
                <a:latin typeface="+mn-lt"/>
              </a:rPr>
              <a:t>jednotlivých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subetnických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skupin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př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klad</a:t>
            </a:r>
            <a:r>
              <a:rPr lang="cs-CZ" dirty="0" smtClean="0">
                <a:latin typeface="+mn-lt"/>
              </a:rPr>
              <a:t>ě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mateřsk</a:t>
            </a:r>
            <a:r>
              <a:rPr lang="cs-CZ" dirty="0" smtClean="0">
                <a:latin typeface="+mn-lt"/>
              </a:rPr>
              <a:t>é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společnos</a:t>
            </a:r>
            <a:r>
              <a:rPr lang="cs-CZ" dirty="0" smtClean="0">
                <a:latin typeface="+mn-lt"/>
              </a:rPr>
              <a:t>t</a:t>
            </a:r>
            <a:r>
              <a:rPr lang="en-US" dirty="0" err="1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Provést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srovnání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výsledků</a:t>
            </a:r>
            <a:r>
              <a:rPr lang="en-US" dirty="0" smtClean="0">
                <a:latin typeface="+mn-lt"/>
              </a:rPr>
              <a:t> a </a:t>
            </a:r>
            <a:r>
              <a:rPr lang="en-US" dirty="0" err="1" smtClean="0">
                <a:latin typeface="+mn-lt"/>
              </a:rPr>
              <a:t>naj</a:t>
            </a:r>
            <a:r>
              <a:rPr lang="cs-CZ" dirty="0" smtClean="0">
                <a:latin typeface="+mn-lt"/>
              </a:rPr>
              <a:t>í</a:t>
            </a:r>
            <a:r>
              <a:rPr lang="en-US" dirty="0" smtClean="0">
                <a:latin typeface="+mn-lt"/>
              </a:rPr>
              <a:t>t </a:t>
            </a:r>
            <a:r>
              <a:rPr lang="en-US" dirty="0" err="1" smtClean="0">
                <a:latin typeface="+mn-lt"/>
              </a:rPr>
              <a:t>rozd</a:t>
            </a:r>
            <a:r>
              <a:rPr lang="cs-CZ" dirty="0" smtClean="0">
                <a:latin typeface="+mn-lt"/>
              </a:rPr>
              <a:t>í</a:t>
            </a:r>
            <a:r>
              <a:rPr lang="en-US" dirty="0" err="1" smtClean="0">
                <a:latin typeface="+mn-lt"/>
              </a:rPr>
              <a:t>ly</a:t>
            </a:r>
            <a:r>
              <a:rPr lang="en-US" dirty="0" smtClean="0">
                <a:latin typeface="+mn-lt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 </a:t>
            </a:r>
            <a:r>
              <a:rPr lang="cs-CZ" dirty="0" smtClean="0">
                <a:latin typeface="+mn-lt"/>
              </a:rPr>
              <a:t>Rozhodnout, z</a:t>
            </a:r>
            <a:r>
              <a:rPr lang="en-US" dirty="0" err="1" smtClean="0">
                <a:latin typeface="+mn-lt"/>
              </a:rPr>
              <a:t>da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tato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hypotéza</a:t>
            </a:r>
            <a:r>
              <a:rPr lang="en-US" dirty="0" smtClean="0">
                <a:latin typeface="+mn-lt"/>
              </a:rPr>
              <a:t> je </a:t>
            </a:r>
            <a:r>
              <a:rPr lang="en-US" dirty="0" err="1" smtClean="0">
                <a:latin typeface="+mn-lt"/>
              </a:rPr>
              <a:t>pravděpodobn</a:t>
            </a:r>
            <a:r>
              <a:rPr lang="cs-CZ" dirty="0" smtClean="0">
                <a:latin typeface="+mn-lt"/>
              </a:rPr>
              <a:t>á</a:t>
            </a:r>
            <a:r>
              <a:rPr lang="en-US" dirty="0" smtClean="0">
                <a:latin typeface="+mn-lt"/>
              </a:rPr>
              <a:t> </a:t>
            </a:r>
            <a:r>
              <a:rPr lang="en-US" dirty="0" err="1" smtClean="0">
                <a:latin typeface="+mn-lt"/>
              </a:rPr>
              <a:t>nebo</a:t>
            </a:r>
            <a:r>
              <a:rPr lang="en-US" dirty="0" smtClean="0">
                <a:latin typeface="+mn-lt"/>
              </a:rPr>
              <a:t> ne.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14348" y="1214422"/>
            <a:ext cx="7429552" cy="785818"/>
          </a:xfrm>
          <a:prstGeom prst="rect">
            <a:avLst/>
          </a:prstGeom>
          <a:solidFill>
            <a:schemeClr val="accent1">
              <a:lumMod val="20000"/>
              <a:lumOff val="80000"/>
              <a:alpha val="63000"/>
            </a:schemeClr>
          </a:solidFill>
          <a:ln w="3175" cap="sq" cmpd="dbl"/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Konflikt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na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z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á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klad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ě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: Distance </a:t>
            </a:r>
            <a:r>
              <a:rPr lang="en-US" sz="2400" dirty="0" err="1" smtClean="0">
                <a:solidFill>
                  <a:schemeClr val="tx2">
                    <a:lumMod val="50000"/>
                  </a:schemeClr>
                </a:solidFill>
              </a:rPr>
              <a:t>moc</a:t>
            </a:r>
            <a:r>
              <a:rPr lang="cs-CZ" sz="2400" dirty="0" smtClean="0">
                <a:solidFill>
                  <a:schemeClr val="tx2">
                    <a:lumMod val="50000"/>
                  </a:schemeClr>
                </a:solidFill>
              </a:rPr>
              <a:t>i</a:t>
            </a:r>
            <a:r>
              <a:rPr lang="en-US" sz="2400" dirty="0" smtClean="0">
                <a:solidFill>
                  <a:schemeClr val="tx2">
                    <a:lumMod val="50000"/>
                  </a:schemeClr>
                </a:solidFill>
              </a:rPr>
              <a:t> / Power Distance (PDI)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63</Template>
  <TotalTime>643</TotalTime>
  <Words>1180</Words>
  <Application>Microsoft Office PowerPoint</Application>
  <PresentationFormat>Экран (4:3)</PresentationFormat>
  <Paragraphs>120</Paragraphs>
  <Slides>15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Thème Office</vt:lpstr>
      <vt:lpstr>Слайд 1</vt:lpstr>
      <vt:lpstr>Слайд 2</vt:lpstr>
      <vt:lpstr>Název DP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 diplomové práce</dc:title>
  <dc:creator>Karlie Kloss</dc:creator>
  <cp:lastModifiedBy>Karlie Kloss</cp:lastModifiedBy>
  <cp:revision>54</cp:revision>
  <dcterms:created xsi:type="dcterms:W3CDTF">2012-11-19T23:36:58Z</dcterms:created>
  <dcterms:modified xsi:type="dcterms:W3CDTF">2012-11-23T20:27:18Z</dcterms:modified>
</cp:coreProperties>
</file>