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8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  <p:sldMasterId id="2147483725" r:id="rId6"/>
    <p:sldMasterId id="2147483738" r:id="rId7"/>
    <p:sldMasterId id="2147483750" r:id="rId8"/>
    <p:sldMasterId id="2147483763" r:id="rId9"/>
  </p:sldMasterIdLst>
  <p:notesMasterIdLst>
    <p:notesMasterId r:id="rId20"/>
  </p:notesMasterIdLst>
  <p:sldIdLst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320D8-29E2-47C5-9521-B22B02DE494C}" type="datetimeFigureOut">
              <a:rPr lang="cs-CZ" smtClean="0"/>
              <a:t>20.10.2013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61177-44C7-4B79-9EF8-EDD7DD750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40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B9268E-3F52-4306-87B7-215FDF07C2CC}" type="slidenum">
              <a:rPr lang="en-GB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cs-CZ">
              <a:solidFill>
                <a:prstClr val="black"/>
              </a:solidFill>
            </a:endParaRPr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CD56-7D42-413D-9357-6F9C7B7EC8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57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60992-880C-4011-9B53-2011DA1CC5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65580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7943-3207-4120-A545-ACE1AB77A50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1657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0522-B8D5-4A89-99A9-22925D36717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99042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03E3-F2BB-4076-83CD-EB0BD744FE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4526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A726-DB34-4ADF-A6FA-6C82C8B940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5536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4CE0-360F-478C-94B7-EA23F692BF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1128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60992-880C-4011-9B53-2011DA1CC5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72702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B4EA-D63A-440D-BB77-A40675A99B6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1299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7A9C-DDFE-4BD4-8DF9-CE1FF67125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6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B4EA-D63A-440D-BB77-A40675A99B6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95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7A9C-DDFE-4BD4-8DF9-CE1FF67125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70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CD56-7D42-413D-9357-6F9C7B7EC8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395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5839-34C9-4AD9-A112-2D3319C7D8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555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B192-B4F3-4B31-9C97-F7C9CCCCC3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99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552E-8551-4BA2-9C9C-2AD83DCAF85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265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7943-3207-4120-A545-ACE1AB77A50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587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0522-B8D5-4A89-99A9-22925D36717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32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03E3-F2BB-4076-83CD-EB0BD744FE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78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5839-34C9-4AD9-A112-2D3319C7D8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335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A726-DB34-4ADF-A6FA-6C82C8B940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26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4CE0-360F-478C-94B7-EA23F692BF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9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60992-880C-4011-9B53-2011DA1CC5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567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B4EA-D63A-440D-BB77-A40675A99B6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935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7A9C-DDFE-4BD4-8DF9-CE1FF67125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4059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CD56-7D42-413D-9357-6F9C7B7EC8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3028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5839-34C9-4AD9-A112-2D3319C7D8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6916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B192-B4F3-4B31-9C97-F7C9CCCCC3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379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552E-8551-4BA2-9C9C-2AD83DCAF85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5064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7943-3207-4120-A545-ACE1AB77A50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64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B192-B4F3-4B31-9C97-F7C9CCCCC3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737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0522-B8D5-4A89-99A9-22925D36717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01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03E3-F2BB-4076-83CD-EB0BD744FE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9443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A726-DB34-4ADF-A6FA-6C82C8B940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889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4CE0-360F-478C-94B7-EA23F692BF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310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60992-880C-4011-9B53-2011DA1CC5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2545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B4EA-D63A-440D-BB77-A40675A99B6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91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7A9C-DDFE-4BD4-8DF9-CE1FF67125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0928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CD56-7D42-413D-9357-6F9C7B7EC8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249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5839-34C9-4AD9-A112-2D3319C7D8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72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B192-B4F3-4B31-9C97-F7C9CCCCC3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552E-8551-4BA2-9C9C-2AD83DCAF85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6480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552E-8551-4BA2-9C9C-2AD83DCAF85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779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7943-3207-4120-A545-ACE1AB77A50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6906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0522-B8D5-4A89-99A9-22925D36717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743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03E3-F2BB-4076-83CD-EB0BD744FE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6269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A726-DB34-4ADF-A6FA-6C82C8B940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1614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4CE0-360F-478C-94B7-EA23F692BF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987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60992-880C-4011-9B53-2011DA1CC5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8783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B4EA-D63A-440D-BB77-A40675A99B6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3922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7A9C-DDFE-4BD4-8DF9-CE1FF67125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52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CD56-7D42-413D-9357-6F9C7B7EC8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09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7943-3207-4120-A545-ACE1AB77A50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129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5839-34C9-4AD9-A112-2D3319C7D8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81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B192-B4F3-4B31-9C97-F7C9CCCCC3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715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552E-8551-4BA2-9C9C-2AD83DCAF85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4857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7943-3207-4120-A545-ACE1AB77A50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3194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0522-B8D5-4A89-99A9-22925D36717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980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03E3-F2BB-4076-83CD-EB0BD744FE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608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A726-DB34-4ADF-A6FA-6C82C8B940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5939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4CE0-360F-478C-94B7-EA23F692BF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79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60992-880C-4011-9B53-2011DA1CC5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6511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B4EA-D63A-440D-BB77-A40675A99B6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32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0522-B8D5-4A89-99A9-22925D36717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463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7A9C-DDFE-4BD4-8DF9-CE1FF67125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859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CD56-7D42-413D-9357-6F9C7B7EC8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7599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5839-34C9-4AD9-A112-2D3319C7D8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92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B192-B4F3-4B31-9C97-F7C9CCCCC3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861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552E-8551-4BA2-9C9C-2AD83DCAF85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0874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7943-3207-4120-A545-ACE1AB77A50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360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0522-B8D5-4A89-99A9-22925D36717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304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03E3-F2BB-4076-83CD-EB0BD744FE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0915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A726-DB34-4ADF-A6FA-6C82C8B940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815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4CE0-360F-478C-94B7-EA23F692BF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18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03E3-F2BB-4076-83CD-EB0BD744FE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627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60992-880C-4011-9B53-2011DA1CC5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8626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B4EA-D63A-440D-BB77-A40675A99B6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2864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7A9C-DDFE-4BD4-8DF9-CE1FF67125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900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3AFB8B0-1C5E-4120-955B-BD156BF16618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88CEBF-ECB2-4D4E-B0D4-AE5AB0C73C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28755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FB06045-02F0-4880-83E0-78933F425D72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ADCDCC0-925F-4111-9838-874809F282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31031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CAA4FDB-692B-48CB-B091-09AF1A6C4A00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229D833-0B27-449F-8084-26D209F3DB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347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0881B06-D6F3-49D6-8085-9927CFF3C848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0698117-BFD2-4809-B209-E27BB5566B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6644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27A292E-6999-4188-AF71-F7D8936EA397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0EFE30D-8E3F-460F-B78F-6106031EAF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39514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A0F5CD0-8B84-4555-9131-A42094DBC96E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ED402E7-41F1-443D-B13A-9A5C63A3A5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85603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A55D3E8-E44A-487E-8D65-7238D235E94B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2B76D96-8DD2-4DD6-88CB-8756BDCE2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18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A726-DB34-4ADF-A6FA-6C82C8B940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5538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A1A6C58-93DF-45DC-AD2A-B8B90D8E2B1F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23E4C62-D3BE-401B-9FFA-F363302FF2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65060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B59C2A0-D1BF-43CF-BEC2-BA677AE9DE87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2375CCE-0D1F-45B6-AB4D-7F00EC061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59413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67FCF86-C961-45EF-859C-0CC49B7C221B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C88C7FF-3531-4126-A25E-4BFC36CC08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12609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05F2EED-1974-405F-AB16-E94CAD53F18C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BD8ABE5-6CCD-40C1-9A10-8A8C899D29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06618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CD56-7D42-413D-9357-6F9C7B7EC8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5108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5839-34C9-4AD9-A112-2D3319C7D8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83582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B192-B4F3-4B31-9C97-F7C9CCCCC3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46800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552E-8551-4BA2-9C9C-2AD83DCAF85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79487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7943-3207-4120-A545-ACE1AB77A50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6176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50522-B8D5-4A89-99A9-22925D36717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01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4CE0-360F-478C-94B7-EA23F692BF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84488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03E3-F2BB-4076-83CD-EB0BD744FE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32994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A726-DB34-4ADF-A6FA-6C82C8B9401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1449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4CE0-360F-478C-94B7-EA23F692BF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0653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60992-880C-4011-9B53-2011DA1CC5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46950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B4EA-D63A-440D-BB77-A40675A99B6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3400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7A9C-DDFE-4BD4-8DF9-CE1FF67125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2083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2CD56-7D42-413D-9357-6F9C7B7EC8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32570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5839-34C9-4AD9-A112-2D3319C7D8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93672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B192-B4F3-4B31-9C97-F7C9CCCCC3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48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552E-8551-4BA2-9C9C-2AD83DCAF85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61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8852A-4E0F-42C4-A015-0A707B0AD26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95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8852A-4E0F-42C4-A015-0A707B0AD26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31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8852A-4E0F-42C4-A015-0A707B0AD26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4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8852A-4E0F-42C4-A015-0A707B0AD26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95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8852A-4E0F-42C4-A015-0A707B0AD26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45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8852A-4E0F-42C4-A015-0A707B0AD26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82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676112D9-8BBA-4828-BD62-27075C3CE9B0}" type="datetimeFigureOut">
              <a:rPr lang="cs-CZ"/>
              <a:pPr>
                <a:defRPr/>
              </a:pPr>
              <a:t>20.10.2013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2067F646-85E2-4156-A150-795BE3CB64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43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8852A-4E0F-42C4-A015-0A707B0AD26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8852A-4E0F-42C4-A015-0A707B0AD26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2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v&#253;zva" TargetMode="External"/><Relationship Id="rId1" Type="http://schemas.openxmlformats.org/officeDocument/2006/relationships/slideLayout" Target="../slideLayouts/slideLayout7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-zadost.cz/" TargetMode="External"/><Relationship Id="rId1" Type="http://schemas.openxmlformats.org/officeDocument/2006/relationships/slideLayout" Target="../slideLayouts/slideLayout7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Pracovní trh a politika zaměstnanosti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609600" indent="-609600" eaLnBrk="1" hangingPunct="1"/>
            <a:r>
              <a:rPr lang="cs-CZ" altLang="cs-CZ" sz="1800" smtClean="0"/>
              <a:t>Mirka Wildmannová</a:t>
            </a:r>
          </a:p>
          <a:p>
            <a:pPr marL="609600" indent="-609600" eaLnBrk="1" hangingPunct="1"/>
            <a:r>
              <a:rPr lang="cs-CZ" altLang="cs-CZ" sz="1800" smtClean="0"/>
              <a:t>Místnost 523</a:t>
            </a:r>
          </a:p>
          <a:p>
            <a:pPr marL="609600" indent="-609600" algn="r" eaLnBrk="1" hangingPunct="1"/>
            <a:endParaRPr lang="cs-CZ" altLang="cs-CZ" sz="1800" smtClean="0"/>
          </a:p>
          <a:p>
            <a:pPr marL="609600" indent="-609600" algn="r" eaLnBrk="1" hangingPunct="1"/>
            <a:endParaRPr lang="cs-CZ" altLang="cs-CZ" sz="1800" smtClean="0"/>
          </a:p>
          <a:p>
            <a:pPr marL="609600" indent="-609600" algn="r" eaLnBrk="1" hangingPunct="1"/>
            <a:r>
              <a:rPr lang="cs-CZ" altLang="cs-CZ" sz="1800" smtClean="0"/>
              <a:t>1. blok,20.10.2013</a:t>
            </a:r>
          </a:p>
        </p:txBody>
      </p:sp>
    </p:spTree>
    <p:extLst>
      <p:ext uri="{BB962C8B-B14F-4D97-AF65-F5344CB8AC3E}">
        <p14:creationId xmlns:p14="http://schemas.microsoft.com/office/powerpoint/2010/main" val="1025023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Literatura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cs-CZ" altLang="cs-CZ" sz="1800" smtClean="0">
                <a:solidFill>
                  <a:srgbClr val="000000"/>
                </a:solidFill>
                <a:latin typeface="Tahoma" pitchFamily="34" charset="0"/>
              </a:rPr>
              <a:t>PÁLENÍKOVÁ, M. Pracovní trh a politika zaměstnanosti, studijní materiály, on-line verze</a:t>
            </a:r>
          </a:p>
          <a:p>
            <a:pPr eaLnBrk="1" hangingPunct="1"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cs-CZ" altLang="cs-CZ" sz="1800" smtClean="0">
                <a:solidFill>
                  <a:srgbClr val="000000"/>
                </a:solidFill>
                <a:latin typeface="Tahoma" pitchFamily="34" charset="0"/>
              </a:rPr>
              <a:t>Brožová, D. Společenské souvislosti  trhu práce. Sociologické nakladatelství, Praha, 2003. ISBN 80-86429-16-4, kapitola 1.4</a:t>
            </a:r>
          </a:p>
          <a:p>
            <a:pPr eaLnBrk="1" hangingPunct="1"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cs-CZ" altLang="cs-CZ" sz="1800" smtClean="0">
                <a:solidFill>
                  <a:srgbClr val="000000"/>
                </a:solidFill>
                <a:latin typeface="Tahoma" pitchFamily="34" charset="0"/>
              </a:rPr>
              <a:t>JUSKO,P.,HALÁSKOVÁ R. Politika zamestnanosti, Banská Bystrica 2012, ISBN 978-80557-0339-8.</a:t>
            </a:r>
          </a:p>
          <a:p>
            <a:pPr eaLnBrk="1" hangingPunct="1"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cs-CZ" altLang="cs-CZ" sz="1800" smtClean="0">
                <a:solidFill>
                  <a:srgbClr val="000000"/>
                </a:solidFill>
                <a:latin typeface="Tahoma" pitchFamily="34" charset="0"/>
              </a:rPr>
              <a:t>Mareš, P.: Nezaměstnanost jako sociální problém, SLON,Praha.1994.ISBN 80-901424-9-4.</a:t>
            </a:r>
          </a:p>
          <a:p>
            <a:pPr eaLnBrk="1" hangingPunct="1"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cs-CZ" altLang="cs-CZ" sz="1800" smtClean="0">
                <a:solidFill>
                  <a:srgbClr val="000000"/>
                </a:solidFill>
                <a:latin typeface="Tahoma" pitchFamily="34" charset="0"/>
              </a:rPr>
              <a:t>POTUŽÁKOVÁ, Z. Český trh práce v evropském kontextu, TU v Liberci, 2013, ISBN 978-80-7372-946-2</a:t>
            </a:r>
          </a:p>
          <a:p>
            <a:pPr eaLnBrk="1" hangingPunct="1"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cs-CZ" altLang="cs-CZ" sz="1800" smtClean="0">
                <a:solidFill>
                  <a:srgbClr val="000000"/>
                </a:solidFill>
                <a:latin typeface="Tahoma" pitchFamily="34" charset="0"/>
              </a:rPr>
              <a:t>MPSV, Analýza vývoje zaměstnanosti a nezaměstnanosti v roce 2011, MPSV, 2012</a:t>
            </a:r>
          </a:p>
          <a:p>
            <a:pPr eaLnBrk="1" hangingPunct="1"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cs-CZ" altLang="cs-CZ" sz="1800" smtClean="0">
                <a:solidFill>
                  <a:srgbClr val="000000"/>
                </a:solidFill>
                <a:latin typeface="Tahoma" pitchFamily="34" charset="0"/>
              </a:rPr>
              <a:t>MPSV, Statistická ročenka z oblasti práce  a sociálních věcí 2011, Praha 2012</a:t>
            </a:r>
          </a:p>
          <a:p>
            <a:pPr eaLnBrk="1" hangingPunct="1"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cs-CZ" altLang="cs-CZ" sz="1800" smtClean="0">
                <a:solidFill>
                  <a:srgbClr val="000000"/>
                </a:solidFill>
                <a:latin typeface="Tahoma" pitchFamily="34" charset="0"/>
              </a:rPr>
              <a:t>Materiály na ISu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5977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Něco málo k organizaci….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3 studijní bloky (3 hodiny přednáška + 1 hodinu tutoriál)</a:t>
            </a:r>
          </a:p>
        </p:txBody>
      </p:sp>
      <p:graphicFrame>
        <p:nvGraphicFramePr>
          <p:cNvPr id="312349" name="Group 29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157663" cy="4525963"/>
        </p:xfrm>
        <a:graphic>
          <a:graphicData uri="http://schemas.openxmlformats.org/drawingml/2006/table">
            <a:tbl>
              <a:tblPr/>
              <a:tblGrid>
                <a:gridCol w="3949397"/>
                <a:gridCol w="208266"/>
              </a:tblGrid>
              <a:tr h="6810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studijní blok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44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Úvod do problematiky  a definice základních pojmů,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Způsoby měření nezaměstnanosti a definice nezaměstnaného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Segmentace trhu práce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Regionální aspekty trhu práce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Teorie lidského kapitálu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Tutoriál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(k prostudování)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Kritika liberálního přístupu k nezaměstnanosti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     NAIRU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2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Harmonogram</a:t>
            </a:r>
          </a:p>
        </p:txBody>
      </p:sp>
      <p:sp>
        <p:nvSpPr>
          <p:cNvPr id="16387" name="Rectangle 3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smtClean="0">
                <a:solidFill>
                  <a:srgbClr val="FF5050"/>
                </a:solidFill>
              </a:rPr>
              <a:t>2. studijní blok (30.11.2013)</a:t>
            </a:r>
            <a:endParaRPr lang="cs-CZ" altLang="cs-CZ" sz="2000" smtClean="0">
              <a:solidFill>
                <a:srgbClr val="FF5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Přednáška (3 hodiny); Tutoriál (1 hodina)</a:t>
            </a: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Flexicurita pracovního trhu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Ohrožené skupiny na trhu práce,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Dlouhodobá nezaměstnanost 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Náklady nezaměstnanosti, potřeba regulace pracovního trhu 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Základní strategie boje proti nezaměstnanosti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Tutoriál –</a:t>
            </a:r>
            <a:r>
              <a:rPr lang="cs-CZ" altLang="cs-CZ" sz="2000" smtClean="0"/>
              <a:t> konzultace, dobrovolná prezentace </a:t>
            </a:r>
          </a:p>
        </p:txBody>
      </p:sp>
      <p:sp>
        <p:nvSpPr>
          <p:cNvPr id="16388" name="Rectangle 3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smtClean="0">
                <a:solidFill>
                  <a:srgbClr val="FF5050"/>
                </a:solidFill>
              </a:rPr>
              <a:t>3. studijní blok (14.12.2013)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Přednáška (3 hodiny); Tutoriál (1 hodina)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Politika zaměstnanosti a její účinnost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Evropská strategie zaměstnanosti 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Problematika pracovní migrace 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Tutoriál</a:t>
            </a:r>
            <a:r>
              <a:rPr lang="cs-CZ" altLang="cs-CZ" sz="2000" smtClean="0"/>
              <a:t> – konzultace, dobrovolná prezentace 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393177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Podmínky absolvování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mtClean="0"/>
              <a:t>Závěrečný test (online) </a:t>
            </a:r>
            <a:r>
              <a:rPr lang="cs-CZ" altLang="cs-CZ" smtClean="0">
                <a:solidFill>
                  <a:srgbClr val="FF5050"/>
                </a:solidFill>
              </a:rPr>
              <a:t>16. – 22.12.2013, náhradní termín (2.1. – 12.1.2013)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POT - projekt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mtClean="0"/>
              <a:t>Ústní zkouška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b="1" smtClean="0"/>
              <a:t>   </a:t>
            </a:r>
            <a:r>
              <a:rPr lang="cs-CZ" altLang="cs-CZ" sz="2400" b="1" smtClean="0">
                <a:solidFill>
                  <a:srgbClr val="FF5050"/>
                </a:solidFill>
              </a:rPr>
              <a:t>Podmínkou připuštění ke zkoušce je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>
                <a:solidFill>
                  <a:srgbClr val="FF5050"/>
                </a:solidFill>
              </a:rPr>
              <a:t> -  úspěšné absolvování závěrečného testu (min nutno získat 60 %) 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>
                <a:solidFill>
                  <a:srgbClr val="FF5050"/>
                </a:solidFill>
              </a:rPr>
              <a:t>-   odevzdání zpracovaného  POTu – projektu (min. 60% z celkového počtu bodů, tedy ohodnocení E). Student, který neuspěje v písemném testu, má možnost druhého pokusu v náhradním termínu.</a:t>
            </a:r>
          </a:p>
        </p:txBody>
      </p:sp>
    </p:spTree>
    <p:extLst>
      <p:ext uri="{BB962C8B-B14F-4D97-AF65-F5344CB8AC3E}">
        <p14:creationId xmlns:p14="http://schemas.microsoft.com/office/powerpoint/2010/main" val="272456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Hodnocení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5050"/>
                </a:solidFill>
              </a:rPr>
              <a:t>Výsledná známka = 40% POT (projekt) + 25% test + 35% ústní zkouška</a:t>
            </a:r>
          </a:p>
          <a:p>
            <a:pPr eaLnBrk="1" hangingPunct="1"/>
            <a:r>
              <a:rPr lang="cs-CZ" altLang="cs-CZ" b="1" smtClean="0"/>
              <a:t>POT (projekt) – celkem možno získat 30 bodů, nutno obdržet min 18 bodů </a:t>
            </a:r>
          </a:p>
          <a:p>
            <a:pPr eaLnBrk="1" hangingPunct="1"/>
            <a:r>
              <a:rPr lang="cs-CZ" altLang="cs-CZ" b="1" smtClean="0"/>
              <a:t>Test – celkem možno získat 50 bodů, nutno obdržet min  30 bodů</a:t>
            </a:r>
          </a:p>
        </p:txBody>
      </p:sp>
    </p:spTree>
    <p:extLst>
      <p:ext uri="{BB962C8B-B14F-4D97-AF65-F5344CB8AC3E}">
        <p14:creationId xmlns:p14="http://schemas.microsoft.com/office/powerpoint/2010/main" val="346730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Pokyny k POTu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POT musí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být zpracován na vybrané téma projektu (výzvy)  v rozsahu min 10 - 15 normostran a odevzdán v </a:t>
            </a:r>
            <a:r>
              <a:rPr lang="cs-CZ" altLang="cs-CZ" dirty="0" err="1" smtClean="0"/>
              <a:t>odevzdávárně</a:t>
            </a:r>
            <a:r>
              <a:rPr lang="cs-CZ" altLang="cs-CZ" dirty="0" smtClean="0"/>
              <a:t> v </a:t>
            </a:r>
            <a:r>
              <a:rPr lang="cs-CZ" altLang="cs-CZ" dirty="0" smtClean="0">
                <a:solidFill>
                  <a:srgbClr val="FF5050"/>
                </a:solidFill>
              </a:rPr>
              <a:t>ISU nejpozději do </a:t>
            </a:r>
            <a:r>
              <a:rPr lang="cs-CZ" altLang="cs-CZ" dirty="0" smtClean="0">
                <a:solidFill>
                  <a:srgbClr val="FF5050"/>
                </a:solidFill>
              </a:rPr>
              <a:t>11.12.2013</a:t>
            </a:r>
            <a:endParaRPr lang="cs-CZ" altLang="cs-CZ" dirty="0" smtClean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53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POT -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Z</a:t>
            </a:r>
            <a:r>
              <a:rPr lang="cs-CZ" dirty="0" smtClean="0"/>
              <a:t>pracování projektu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Úkol: zpracovat projekt včetně rozpočtu dle metodiky a v souladu s cílem výzvy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2"/>
              </a:rPr>
              <a:t>http://www.esfcr.cz/výzva</a:t>
            </a: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Podmínky zpracování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Podmínky odevzdání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Projekt je nutné odevzdat 1x elektronicky  (v </a:t>
            </a:r>
            <a:r>
              <a:rPr lang="cs-CZ" dirty="0" err="1" smtClean="0"/>
              <a:t>odevzdávárně</a:t>
            </a:r>
            <a:r>
              <a:rPr lang="cs-CZ" dirty="0" smtClean="0"/>
              <a:t> do 11.12.2013) a 1 x v tištěné podobě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Hodnocení projektu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Možné získat </a:t>
            </a:r>
            <a:r>
              <a:rPr lang="cs-CZ" dirty="0" err="1" smtClean="0"/>
              <a:t>max</a:t>
            </a:r>
            <a:r>
              <a:rPr lang="cs-CZ" dirty="0" smtClean="0"/>
              <a:t> 30 bodů celkem (nutno min 18 bodů) + možné body navíc – prezentace projektu v rámci tutoriálů ve 2 a 3 bloku (max. 10 bodů)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071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POT - projekt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>
                <a:solidFill>
                  <a:srgbClr val="000000"/>
                </a:solidFill>
              </a:rPr>
              <a:t>Projekt – zpracování projektové žádosti OPLLZ, výzva 30 „Sociální ekonomika“</a:t>
            </a:r>
          </a:p>
          <a:p>
            <a:pPr eaLnBrk="1" hangingPunct="1"/>
            <a:r>
              <a:rPr lang="cs-CZ" altLang="cs-CZ" sz="2600" smtClean="0">
                <a:solidFill>
                  <a:srgbClr val="000000"/>
                </a:solidFill>
              </a:rPr>
              <a:t>Alternativně: jiné výzvy v rámci OPLZZ nebo OPVK – návaznost na trh práce nebo celoživotní vzdělávání</a:t>
            </a:r>
          </a:p>
          <a:p>
            <a:pPr eaLnBrk="1" hangingPunct="1"/>
            <a:r>
              <a:rPr lang="cs-CZ" altLang="cs-CZ" sz="2600" smtClean="0">
                <a:solidFill>
                  <a:srgbClr val="000000"/>
                </a:solidFill>
              </a:rPr>
              <a:t>http://www.esfcr.cz/file/7884/</a:t>
            </a:r>
          </a:p>
          <a:p>
            <a:pPr eaLnBrk="1" hangingPunct="1"/>
            <a:r>
              <a:rPr lang="cs-CZ" altLang="cs-CZ" sz="2800" smtClean="0">
                <a:hlinkClick r:id="rId2"/>
              </a:rPr>
              <a:t>http://www.eu-zadost.cz</a:t>
            </a:r>
            <a:r>
              <a:rPr lang="cs-CZ" altLang="cs-CZ" sz="2800" smtClean="0"/>
              <a:t> – možno zpracovat v BENEFIT7</a:t>
            </a:r>
          </a:p>
        </p:txBody>
      </p:sp>
    </p:spTree>
    <p:extLst>
      <p:ext uri="{BB962C8B-B14F-4D97-AF65-F5344CB8AC3E}">
        <p14:creationId xmlns:p14="http://schemas.microsoft.com/office/powerpoint/2010/main" val="100903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Bodování POTu – požadavky na projektovou žádost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b="1" dirty="0" smtClean="0"/>
              <a:t>Soulad s výzvou</a:t>
            </a:r>
            <a:r>
              <a:rPr lang="cs-CZ" sz="2000" dirty="0" smtClean="0"/>
              <a:t> – správnost nastavení stanovení kritérií, obsah žádosti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b="1" dirty="0" smtClean="0"/>
              <a:t>Cíl projektu, cílové skupiny </a:t>
            </a:r>
            <a:r>
              <a:rPr lang="cs-CZ" sz="2000" dirty="0" smtClean="0"/>
              <a:t>– např. správnost po formální stránce, nastavení cílových skupin, </a:t>
            </a:r>
            <a:endParaRPr lang="cs-CZ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b="1" dirty="0" smtClean="0"/>
              <a:t>Věcná správnost a struktura a obsah klíčových aktivit</a:t>
            </a:r>
            <a:r>
              <a:rPr lang="cs-CZ" sz="2000" dirty="0" smtClean="0"/>
              <a:t> –např. systematický postup, logika výběru aktivit s ohledem na stanovený cíl)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b="1" dirty="0" smtClean="0"/>
              <a:t>Struktura týmu   - </a:t>
            </a:r>
            <a:r>
              <a:rPr lang="cs-CZ" sz="2000" dirty="0" smtClean="0"/>
              <a:t>počet členů manažerského týmu, adekvátnost úvazků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b="1" dirty="0" smtClean="0"/>
              <a:t>Originálnost tématu, přínos projektu</a:t>
            </a:r>
            <a:r>
              <a:rPr lang="cs-CZ" sz="2000" dirty="0" smtClean="0"/>
              <a:t>–např. bude hodnoceno jedinečnost projektu, originalita obsahu a zaměření, jak podpoří projekt cílové skupiny na trhu práce apod..)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b="1" dirty="0" smtClean="0"/>
              <a:t>Adekvátnost rozpočtu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b="1" dirty="0" smtClean="0"/>
              <a:t>Udržitelnost projektu – </a:t>
            </a:r>
            <a:r>
              <a:rPr lang="cs-CZ" sz="2000" dirty="0" smtClean="0"/>
              <a:t>podpora určitých skupin na trhu práce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000" i="1" dirty="0" smtClean="0"/>
              <a:t>Rozsah: 10 – 15 stran</a:t>
            </a:r>
          </a:p>
        </p:txBody>
      </p:sp>
    </p:spTree>
    <p:extLst>
      <p:ext uri="{BB962C8B-B14F-4D97-AF65-F5344CB8AC3E}">
        <p14:creationId xmlns:p14="http://schemas.microsoft.com/office/powerpoint/2010/main" val="17784738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501</Words>
  <Application>Microsoft Office PowerPoint</Application>
  <PresentationFormat>Předvádění na obrazovce (4:3)</PresentationFormat>
  <Paragraphs>79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9</vt:i4>
      </vt:variant>
      <vt:variant>
        <vt:lpstr>Nadpisy snímků</vt:lpstr>
      </vt:variant>
      <vt:variant>
        <vt:i4>10</vt:i4>
      </vt:variant>
    </vt:vector>
  </HeadingPairs>
  <TitlesOfParts>
    <vt:vector size="19" baseType="lpstr">
      <vt:lpstr>Výchozí návrh</vt:lpstr>
      <vt:lpstr>1_Výchozí návrh</vt:lpstr>
      <vt:lpstr>2_Výchozí návrh</vt:lpstr>
      <vt:lpstr>3_Výchozí návrh</vt:lpstr>
      <vt:lpstr>4_Výchozí návrh</vt:lpstr>
      <vt:lpstr>5_Výchozí návrh</vt:lpstr>
      <vt:lpstr>Motiv systému Office</vt:lpstr>
      <vt:lpstr>6_Výchozí návrh</vt:lpstr>
      <vt:lpstr>7_Výchozí návrh</vt:lpstr>
      <vt:lpstr>Pracovní trh a politika zaměstnanosti</vt:lpstr>
      <vt:lpstr>Něco málo k organizaci….</vt:lpstr>
      <vt:lpstr>Harmonogram</vt:lpstr>
      <vt:lpstr>Podmínky absolvování</vt:lpstr>
      <vt:lpstr>Hodnocení </vt:lpstr>
      <vt:lpstr>Pokyny k POTu </vt:lpstr>
      <vt:lpstr>POT - PROJEKT</vt:lpstr>
      <vt:lpstr>POT - projekt</vt:lpstr>
      <vt:lpstr>Bodování POTu – požadavky na projektovou žádost</vt:lpstr>
      <vt:lpstr>Literatura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trh a politika zaměstnanosti</dc:title>
  <dc:creator>Wildmannova Mirka</dc:creator>
  <cp:lastModifiedBy>Wildmannova Mirka</cp:lastModifiedBy>
  <cp:revision>1</cp:revision>
  <dcterms:created xsi:type="dcterms:W3CDTF">2013-10-20T17:12:02Z</dcterms:created>
  <dcterms:modified xsi:type="dcterms:W3CDTF">2013-10-20T17:14:22Z</dcterms:modified>
</cp:coreProperties>
</file>