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90" r:id="rId5"/>
    <p:sldId id="260" r:id="rId6"/>
    <p:sldId id="295" r:id="rId7"/>
    <p:sldId id="296" r:id="rId8"/>
    <p:sldId id="291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97" r:id="rId17"/>
    <p:sldId id="268" r:id="rId18"/>
    <p:sldId id="269" r:id="rId19"/>
    <p:sldId id="270" r:id="rId20"/>
    <p:sldId id="271" r:id="rId21"/>
    <p:sldId id="276" r:id="rId22"/>
    <p:sldId id="279" r:id="rId23"/>
    <p:sldId id="285" r:id="rId24"/>
    <p:sldId id="286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103" d="100"/>
          <a:sy n="103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0C2F8-027C-4656-AEBF-50DDAF83086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97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93BFB-B589-49BC-A229-23B1DE84316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30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0102E-4262-4991-8907-A588D9BAEF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74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0ACB8-3A67-4DE4-B20A-475226AB4A6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04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CBF71-B98B-4EE2-AD16-FE61D8AEF4C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53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ABD5A-C9E4-461C-AD0A-97DA2B832E6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7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05FA2-F110-423F-81C8-653E9F2E40B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74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2379F-5A5D-45C0-9FAD-2010073EC14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46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F970B-EB8D-4C22-9FC9-EB0228A977C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0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96EC4-0944-4DC4-B671-3CB034269A4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6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74D1C-5A38-44CD-A100-28A9310D18C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493602-64D7-48F1-8E39-E4E2F9A3C907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47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000" dirty="0" smtClean="0"/>
              <a:t>Politika pracovního trhu – (</a:t>
            </a:r>
            <a:r>
              <a:rPr lang="cs-CZ" sz="4000" dirty="0" err="1" smtClean="0"/>
              <a:t>flexicurity</a:t>
            </a:r>
            <a:r>
              <a:rPr lang="cs-CZ" sz="4000" dirty="0" smtClean="0"/>
              <a:t>)</a:t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smtClean="0"/>
              <a:t/>
            </a:r>
            <a:br>
              <a:rPr lang="cs-CZ" sz="4000" smtClean="0"/>
            </a:br>
            <a:r>
              <a:rPr lang="cs-CZ" sz="4000" smtClean="0"/>
              <a:t>14.10.2013</a:t>
            </a:r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2193829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Prvky dánského modelu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sz="2800" dirty="0" smtClean="0"/>
          </a:p>
          <a:p>
            <a:pPr eaLnBrk="1" hangingPunct="1"/>
            <a:r>
              <a:rPr lang="cs-CZ" sz="2800" dirty="0" smtClean="0"/>
              <a:t>Vysoká úroveň vnější flexibility (flexibilní podmínky zaměstnávání)</a:t>
            </a:r>
          </a:p>
          <a:p>
            <a:pPr eaLnBrk="1" hangingPunct="1"/>
            <a:r>
              <a:rPr lang="cs-CZ" sz="2800" dirty="0" smtClean="0"/>
              <a:t>Relativně štědrý systém sociální ochrany příjmů</a:t>
            </a:r>
          </a:p>
          <a:p>
            <a:pPr eaLnBrk="1" hangingPunct="1"/>
            <a:r>
              <a:rPr lang="cs-CZ" sz="2800" dirty="0" smtClean="0"/>
              <a:t>Extenzivní aktivní politika zaměstnanosti </a:t>
            </a:r>
          </a:p>
          <a:p>
            <a:pPr eaLnBrk="1" hangingPunct="1">
              <a:buFontTx/>
              <a:buNone/>
            </a:pPr>
            <a:r>
              <a:rPr lang="cs-CZ" sz="2800" dirty="0" smtClean="0"/>
              <a:t>	</a:t>
            </a:r>
          </a:p>
          <a:p>
            <a:pPr eaLnBrk="1" hangingPunct="1">
              <a:buFontTx/>
              <a:buNone/>
            </a:pPr>
            <a:r>
              <a:rPr lang="cs-CZ" sz="2800" dirty="0" smtClean="0"/>
              <a:t>	</a:t>
            </a:r>
            <a:r>
              <a:rPr lang="cs-CZ" sz="2800" dirty="0" smtClean="0">
                <a:solidFill>
                  <a:schemeClr val="hlink"/>
                </a:solidFill>
              </a:rPr>
              <a:t>(!přítomnost široce rozvinutého sociálního dialogu a zodpovědnost sociálních partnerů na všech úrovních za řešení problémů trhu práce!)</a:t>
            </a:r>
          </a:p>
        </p:txBody>
      </p:sp>
    </p:spTree>
    <p:extLst>
      <p:ext uri="{BB962C8B-B14F-4D97-AF65-F5344CB8AC3E}">
        <p14:creationId xmlns:p14="http://schemas.microsoft.com/office/powerpoint/2010/main" val="30340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Dánský model flexicurity</a:t>
            </a:r>
          </a:p>
        </p:txBody>
      </p:sp>
      <p:pic>
        <p:nvPicPr>
          <p:cNvPr id="8195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28713" y="1600200"/>
            <a:ext cx="6886575" cy="4524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0067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Slabiny dánského modelu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Velmi náročný na veřejné zdroje (podmínka vysoká zaměstnanost)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Závislost na příznivém ekonomickém vývoji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Hrozby: nepříznivý demografický vývoj, cyklická nezaměstnanost, růst ekonomicky neaktivních – odchod do důchodů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Silný vztah mezi modelem a welfare politikou – omezenost implementace modelu do jiných systémů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chemeClr val="hlink"/>
                </a:solidFill>
              </a:rPr>
              <a:t>Význam pobídek nezaměstnaných k rychlému návratu na trh práce!!!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rgbClr val="ED1946"/>
                </a:solidFill>
              </a:rPr>
              <a:t>ZÁVĚR: dánské flexicurity není a nemůže být považováno za ideální řešení problémů ekonomik dalších zemí EU</a:t>
            </a:r>
          </a:p>
        </p:txBody>
      </p:sp>
    </p:spTree>
    <p:extLst>
      <p:ext uri="{BB962C8B-B14F-4D97-AF65-F5344CB8AC3E}">
        <p14:creationId xmlns:p14="http://schemas.microsoft.com/office/powerpoint/2010/main" val="9316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Pilíře </a:t>
            </a:r>
            <a:r>
              <a:rPr lang="cs-CZ" dirty="0" err="1" smtClean="0"/>
              <a:t>flexicurity</a:t>
            </a:r>
            <a:r>
              <a:rPr lang="cs-CZ" dirty="0" smtClean="0"/>
              <a:t> EK</a:t>
            </a:r>
            <a:r>
              <a:rPr lang="cs-CZ" sz="1800" dirty="0" smtClean="0"/>
              <a:t>(„</a:t>
            </a:r>
            <a:r>
              <a:rPr lang="cs-CZ" sz="1800" dirty="0" err="1" smtClean="0"/>
              <a:t>Employment</a:t>
            </a:r>
            <a:r>
              <a:rPr lang="cs-CZ" sz="1800" dirty="0" smtClean="0"/>
              <a:t> in </a:t>
            </a:r>
            <a:r>
              <a:rPr lang="cs-CZ" sz="1800" dirty="0" err="1" smtClean="0"/>
              <a:t>Europe</a:t>
            </a:r>
            <a:r>
              <a:rPr lang="cs-CZ" sz="1800" dirty="0" smtClean="0"/>
              <a:t> 2006 Report)</a:t>
            </a:r>
            <a:endParaRPr lang="cs-CZ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ED1946"/>
                </a:solidFill>
              </a:rPr>
              <a:t>Flexibilní pracovní podmínky</a:t>
            </a:r>
            <a:r>
              <a:rPr lang="cs-CZ" sz="2800" dirty="0" smtClean="0"/>
              <a:t> (složky, trend, ČR)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ED1946"/>
                </a:solidFill>
              </a:rPr>
              <a:t>Komplexní celoživotní vzdělávání</a:t>
            </a:r>
            <a:r>
              <a:rPr lang="cs-CZ" sz="2800" dirty="0" smtClean="0"/>
              <a:t> (prevence u, sociální partneři + stát, součást APZ, ČR – MPSV + MŠMT)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ED1946"/>
                </a:solidFill>
              </a:rPr>
              <a:t>Aktivní politika zaměstnanosti</a:t>
            </a:r>
            <a:r>
              <a:rPr lang="cs-CZ" sz="2800" dirty="0" smtClean="0"/>
              <a:t> (prevence, důraz na vzdělávací a motivační kurzy, participace na APZ jako podmínka příjmu sociální podpory, ČR – podfinancováno – 0,5 x cca 3 % HDP))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ED1946"/>
                </a:solidFill>
              </a:rPr>
              <a:t>Moderní systém sociálního zabezpečení </a:t>
            </a:r>
            <a:r>
              <a:rPr lang="cs-CZ" sz="2800" dirty="0" smtClean="0"/>
              <a:t>(krácení doby příjmu podpory)</a:t>
            </a:r>
          </a:p>
        </p:txBody>
      </p:sp>
    </p:spTree>
    <p:extLst>
      <p:ext uri="{BB962C8B-B14F-4D97-AF65-F5344CB8AC3E}">
        <p14:creationId xmlns:p14="http://schemas.microsoft.com/office/powerpoint/2010/main" val="2636017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Sociální modely</a:t>
            </a:r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700213"/>
            <a:ext cx="5618162" cy="4498975"/>
          </a:xfrm>
          <a:noFill/>
        </p:spPr>
      </p:pic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3130550" y="2278063"/>
            <a:ext cx="2305050" cy="2087562"/>
          </a:xfrm>
          <a:prstGeom prst="ellips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ED1946"/>
              </a:solidFill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5435600" y="3500438"/>
            <a:ext cx="7921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435600" y="3789363"/>
            <a:ext cx="14398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400" b="1">
                <a:solidFill>
                  <a:srgbClr val="ED1946"/>
                </a:solidFill>
              </a:rPr>
              <a:t>Model FLEXICURITY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2987675" y="3933825"/>
            <a:ext cx="2305050" cy="2087563"/>
          </a:xfrm>
          <a:prstGeom prst="ellips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ED1946"/>
              </a:solidFill>
            </a:endParaRP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5292725" y="5157788"/>
            <a:ext cx="792163" cy="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300788" y="5287963"/>
            <a:ext cx="1439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400" b="1">
                <a:solidFill>
                  <a:srgbClr val="333399"/>
                </a:solidFill>
              </a:rPr>
              <a:t>Flexibilita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948488" y="3581400"/>
            <a:ext cx="20161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Flexibilita + ochrana pro zaměstnance i zaměstnavatele 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508625" y="1700213"/>
            <a:ext cx="345598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10000"/>
              </a:spcBef>
              <a:spcAft>
                <a:spcPct val="0"/>
              </a:spcAft>
            </a:pPr>
            <a:r>
              <a:rPr lang="cs-CZ" sz="1200">
                <a:solidFill>
                  <a:srgbClr val="009999"/>
                </a:solidFill>
              </a:rPr>
              <a:t>Nástroje: </a:t>
            </a:r>
          </a:p>
          <a:p>
            <a:pPr eaLnBrk="1" fontAlgn="base" hangingPunct="1">
              <a:spcBef>
                <a:spcPct val="10000"/>
              </a:spcBef>
              <a:spcAft>
                <a:spcPct val="0"/>
              </a:spcAft>
              <a:buFontTx/>
              <a:buChar char="•"/>
            </a:pPr>
            <a:r>
              <a:rPr lang="cs-CZ" sz="1200">
                <a:solidFill>
                  <a:srgbClr val="009999"/>
                </a:solidFill>
              </a:rPr>
              <a:t> alternativní formy zaměstnání, </a:t>
            </a:r>
          </a:p>
          <a:p>
            <a:pPr eaLnBrk="1" fontAlgn="base" hangingPunct="1">
              <a:spcBef>
                <a:spcPct val="10000"/>
              </a:spcBef>
              <a:spcAft>
                <a:spcPct val="0"/>
              </a:spcAft>
              <a:buFontTx/>
              <a:buChar char="•"/>
            </a:pPr>
            <a:r>
              <a:rPr lang="cs-CZ" sz="1200">
                <a:solidFill>
                  <a:srgbClr val="009999"/>
                </a:solidFill>
              </a:rPr>
              <a:t> volná regulace náboru a propouštění, </a:t>
            </a:r>
          </a:p>
          <a:p>
            <a:pPr eaLnBrk="1" fontAlgn="base" hangingPunct="1">
              <a:spcBef>
                <a:spcPct val="10000"/>
              </a:spcBef>
              <a:spcAft>
                <a:spcPct val="0"/>
              </a:spcAft>
              <a:buFontTx/>
              <a:buChar char="•"/>
            </a:pPr>
            <a:r>
              <a:rPr lang="cs-CZ" sz="1200">
                <a:solidFill>
                  <a:srgbClr val="009999"/>
                </a:solidFill>
              </a:rPr>
              <a:t> cílené a efekt. rekvalifikace, </a:t>
            </a:r>
          </a:p>
          <a:p>
            <a:pPr eaLnBrk="1" fontAlgn="base" hangingPunct="1">
              <a:spcBef>
                <a:spcPct val="10000"/>
              </a:spcBef>
              <a:spcAft>
                <a:spcPct val="0"/>
              </a:spcAft>
              <a:buFontTx/>
              <a:buChar char="•"/>
            </a:pPr>
            <a:r>
              <a:rPr lang="cs-CZ" sz="1200">
                <a:solidFill>
                  <a:srgbClr val="009999"/>
                </a:solidFill>
              </a:rPr>
              <a:t> podpora v nezaměstnanosti</a:t>
            </a:r>
            <a:r>
              <a:rPr lang="cs-CZ">
                <a:solidFill>
                  <a:srgbClr val="009999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580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020763"/>
            <a:ext cx="8785225" cy="482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323850" y="5949950"/>
            <a:ext cx="8351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Ukazatele: přísnost legislativy, výdaje na PZ, % populace CŽV, daňové zatížení</a:t>
            </a:r>
          </a:p>
        </p:txBody>
      </p:sp>
    </p:spTree>
    <p:extLst>
      <p:ext uri="{BB962C8B-B14F-4D97-AF65-F5344CB8AC3E}">
        <p14:creationId xmlns:p14="http://schemas.microsoft.com/office/powerpoint/2010/main" val="2313876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Pozice režimů sociálního státu podle vztahu mezi flexibilitou a jistotou (</a:t>
            </a:r>
            <a:r>
              <a:rPr lang="cs-CZ" sz="1600" dirty="0" err="1" smtClean="0"/>
              <a:t>Muffels-Luijx</a:t>
            </a:r>
            <a:r>
              <a:rPr lang="cs-CZ" sz="1600" dirty="0" smtClean="0"/>
              <a:t> 2008)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715351"/>
              </p:ext>
            </p:extLst>
          </p:nvPr>
        </p:nvGraphicFramePr>
        <p:xfrm>
          <a:off x="1547664" y="1628800"/>
          <a:ext cx="5156200" cy="429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icture" r:id="rId3" imgW="5155560" imgH="4296960" progId="Word.Picture.8">
                  <p:embed/>
                </p:oleObj>
              </mc:Choice>
              <mc:Fallback>
                <p:oleObj name="Picture" r:id="rId3" imgW="5155560" imgH="429696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628800"/>
                        <a:ext cx="5156200" cy="42973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4113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Mezinárodní srovnání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Široce definované – těžko měřitelné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Index </a:t>
            </a:r>
            <a:r>
              <a:rPr lang="cs-CZ" dirty="0" err="1" smtClean="0"/>
              <a:t>flexicurity</a:t>
            </a:r>
            <a:r>
              <a:rPr lang="cs-CZ" dirty="0" smtClean="0"/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Andranik</a:t>
            </a:r>
            <a:r>
              <a:rPr lang="cs-CZ" sz="2000" dirty="0" smtClean="0"/>
              <a:t> </a:t>
            </a:r>
            <a:r>
              <a:rPr lang="cs-CZ" sz="2000" dirty="0" err="1" smtClean="0"/>
              <a:t>Tangian</a:t>
            </a:r>
            <a:r>
              <a:rPr lang="cs-CZ" sz="2000" dirty="0" smtClean="0"/>
              <a:t>, 2004)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i="1" dirty="0" smtClean="0"/>
              <a:t>	</a:t>
            </a:r>
            <a:r>
              <a:rPr lang="cs-CZ" sz="2400" i="1" dirty="0" smtClean="0"/>
              <a:t>„zaměstnanost a sociální ochrana pracovníků v atypických formách zaměstnání, které se liší od standardního pracovního poměru na dobu neurčitou a plný úvazek“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i="1" dirty="0" smtClean="0"/>
              <a:t>Kategorie: jistota pro zaměstnané na plný úvazek, částečný úvazek a kategorie celková míra jistoty)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i="1" dirty="0" err="1" smtClean="0"/>
              <a:t>Flexicurita</a:t>
            </a:r>
            <a:r>
              <a:rPr lang="cs-CZ" sz="2400" i="1" dirty="0" smtClean="0"/>
              <a:t> - Holandsko x Portugalsko, ČR a VB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i="1" dirty="0" smtClean="0"/>
              <a:t>Míra ochrany a jistoty zaměstnanců – Švédsko a Dánsko x VB</a:t>
            </a:r>
          </a:p>
        </p:txBody>
      </p:sp>
    </p:spTree>
    <p:extLst>
      <p:ext uri="{BB962C8B-B14F-4D97-AF65-F5344CB8AC3E}">
        <p14:creationId xmlns:p14="http://schemas.microsoft.com/office/powerpoint/2010/main" val="2300413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Nestandardní pracovní úvazky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dirty="0" err="1" smtClean="0"/>
              <a:t>Baklíková</a:t>
            </a:r>
            <a:r>
              <a:rPr lang="cs-CZ" sz="1600" dirty="0" smtClean="0"/>
              <a:t> (2010)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Flexibilita a jistota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Jistota: jistota zaměstnanosti, jistota pracovního místa, jistota příjmu a jistota harmonizace pracovního a osobního života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Srovnání zkrácených (práce na zkrácený úvazek, práce na smlouvu na dobu určitou) a plných úvazků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ČR – zkrácené úvazky 5,5 %, dočasné úvazky 6,7 % x EU27 18 %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dirty="0" smtClean="0">
              <a:solidFill>
                <a:srgbClr val="ED194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>
                <a:solidFill>
                  <a:srgbClr val="ED1946"/>
                </a:solidFill>
              </a:rPr>
              <a:t>Nevýhody: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(vysoké fixní náklady na zaměstnance a nároky na administrativu)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X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(nižší mzdy, nejistota práce)</a:t>
            </a:r>
          </a:p>
        </p:txBody>
      </p:sp>
    </p:spTree>
    <p:extLst>
      <p:ext uri="{BB962C8B-B14F-4D97-AF65-F5344CB8AC3E}">
        <p14:creationId xmlns:p14="http://schemas.microsoft.com/office/powerpoint/2010/main" val="3745267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404813"/>
            <a:ext cx="7451725" cy="6100762"/>
          </a:xfrm>
          <a:noFill/>
        </p:spPr>
      </p:pic>
    </p:spTree>
    <p:extLst>
      <p:ext uri="{BB962C8B-B14F-4D97-AF65-F5344CB8AC3E}">
        <p14:creationId xmlns:p14="http://schemas.microsoft.com/office/powerpoint/2010/main" val="1848805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 úvod…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Přesun od </a:t>
            </a:r>
            <a:r>
              <a:rPr lang="cs-CZ" dirty="0" err="1" smtClean="0"/>
              <a:t>welfare</a:t>
            </a:r>
            <a:r>
              <a:rPr lang="cs-CZ" dirty="0" smtClean="0"/>
              <a:t> k </a:t>
            </a:r>
            <a:r>
              <a:rPr lang="cs-CZ" dirty="0" err="1" smtClean="0"/>
              <a:t>workfare</a:t>
            </a:r>
            <a:endParaRPr lang="cs-CZ" dirty="0" smtClean="0"/>
          </a:p>
          <a:p>
            <a:pPr eaLnBrk="1" hangingPunct="1"/>
            <a:r>
              <a:rPr lang="cs-CZ" dirty="0" err="1" smtClean="0"/>
              <a:t>Flexicurity</a:t>
            </a:r>
            <a:r>
              <a:rPr lang="cs-CZ" dirty="0" smtClean="0"/>
              <a:t> další „nový“ směr politiky zaměstnanosti </a:t>
            </a:r>
            <a:r>
              <a:rPr lang="cs-CZ" sz="2000" dirty="0" smtClean="0"/>
              <a:t>(administrativní opatření nutící jednotlivé nezaměstnané být aktivní)</a:t>
            </a:r>
          </a:p>
          <a:p>
            <a:pPr eaLnBrk="1" hangingPunct="1"/>
            <a:r>
              <a:rPr lang="cs-CZ" dirty="0" smtClean="0">
                <a:solidFill>
                  <a:srgbClr val="ED1946"/>
                </a:solidFill>
              </a:rPr>
              <a:t>Co mají společného? – odpověď na aktuální výzvy..</a:t>
            </a:r>
          </a:p>
          <a:p>
            <a:pPr eaLnBrk="1" hangingPunct="1"/>
            <a:r>
              <a:rPr lang="cs-CZ" dirty="0" smtClean="0">
                <a:solidFill>
                  <a:srgbClr val="ED1946"/>
                </a:solidFill>
              </a:rPr>
              <a:t>FLEXICURITA = </a:t>
            </a:r>
            <a:r>
              <a:rPr lang="cs-CZ" dirty="0" err="1" smtClean="0">
                <a:solidFill>
                  <a:srgbClr val="ED1946"/>
                </a:solidFill>
              </a:rPr>
              <a:t>flexible</a:t>
            </a:r>
            <a:r>
              <a:rPr lang="cs-CZ" dirty="0" smtClean="0">
                <a:solidFill>
                  <a:srgbClr val="ED1946"/>
                </a:solidFill>
              </a:rPr>
              <a:t> + </a:t>
            </a:r>
            <a:r>
              <a:rPr lang="cs-CZ" dirty="0" err="1" smtClean="0">
                <a:solidFill>
                  <a:srgbClr val="ED1946"/>
                </a:solidFill>
              </a:rPr>
              <a:t>security</a:t>
            </a:r>
            <a:r>
              <a:rPr lang="cs-CZ" dirty="0" smtClean="0">
                <a:solidFill>
                  <a:srgbClr val="ED1946"/>
                </a:solidFill>
              </a:rPr>
              <a:t> </a:t>
            </a:r>
            <a:r>
              <a:rPr lang="cs-CZ" sz="2000" dirty="0" smtClean="0"/>
              <a:t>(Nekolová, 2008)</a:t>
            </a:r>
          </a:p>
        </p:txBody>
      </p:sp>
    </p:spTree>
    <p:extLst>
      <p:ext uri="{BB962C8B-B14F-4D97-AF65-F5344CB8AC3E}">
        <p14:creationId xmlns:p14="http://schemas.microsoft.com/office/powerpoint/2010/main" val="2137621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585788"/>
            <a:ext cx="7419975" cy="569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7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Jistota pracovního místa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Index ochrany zaměstnání (22 aspektů – výpovědní doba, odstupné, zkušební doba, apod. )</a:t>
            </a:r>
          </a:p>
          <a:p>
            <a:pPr eaLnBrk="1" hangingPunct="1"/>
            <a:r>
              <a:rPr lang="cs-CZ" smtClean="0"/>
              <a:t>ČR – průměrná hodnota</a:t>
            </a:r>
          </a:p>
          <a:p>
            <a:pPr eaLnBrk="1" hangingPunct="1"/>
            <a:r>
              <a:rPr lang="cs-CZ" smtClean="0"/>
              <a:t>Vliv vymahatelnosti práva – využití špatných podmínek na trhu práce!</a:t>
            </a:r>
          </a:p>
        </p:txBody>
      </p:sp>
    </p:spTree>
    <p:extLst>
      <p:ext uri="{BB962C8B-B14F-4D97-AF65-F5344CB8AC3E}">
        <p14:creationId xmlns:p14="http://schemas.microsoft.com/office/powerpoint/2010/main" val="1246356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Flexibilita nestandadrních pracovních vztahů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smtClean="0"/>
              <a:t>	</a:t>
            </a:r>
            <a:r>
              <a:rPr lang="cs-CZ" sz="2800" i="1" smtClean="0"/>
              <a:t>„Z výsledků hodnocení pracovně-právní legislativy se ukazuje víceméně rovné postavení flexibilních a standardních forem zaměstnání. Problém se však jeví ve vymahatelnosti pracovního práva, jež je snížena neexistencí pracovních soudů, nízkou účastí v odborech a mírou marginalizace trhu práce. Subjektivní pocit jistoty práce je v Česku obecně velmi nízký. Analýza ukázala, že menší pocit jistoty práce u zaměstnaných s pracovní smlouvou s omezenou platností.“</a:t>
            </a:r>
            <a:r>
              <a:rPr lang="cs-CZ" sz="28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smtClean="0"/>
              <a:t>(Baklíková, 2010)</a:t>
            </a:r>
          </a:p>
        </p:txBody>
      </p:sp>
    </p:spTree>
    <p:extLst>
      <p:ext uri="{BB962C8B-B14F-4D97-AF65-F5344CB8AC3E}">
        <p14:creationId xmlns:p14="http://schemas.microsoft.com/office/powerpoint/2010/main" val="13312649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Harmonizace pracovního a rodinného života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Faktor – výše rodičovského příspěvku</a:t>
            </a:r>
          </a:p>
          <a:p>
            <a:pPr eaLnBrk="1" hangingPunct="1"/>
            <a:r>
              <a:rPr lang="cs-CZ" smtClean="0"/>
              <a:t>% denního vyměřovacího základu</a:t>
            </a:r>
          </a:p>
          <a:p>
            <a:pPr eaLnBrk="1" hangingPunct="1"/>
            <a:r>
              <a:rPr lang="cs-CZ" smtClean="0"/>
              <a:t>Dostupnost zařízení pro předškolní děti. </a:t>
            </a:r>
          </a:p>
          <a:p>
            <a:pPr eaLnBrk="1" hangingPunct="1"/>
            <a:r>
              <a:rPr lang="cs-CZ" smtClean="0"/>
              <a:t>Málo pobídkový!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076700"/>
            <a:ext cx="6599237" cy="163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9782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Děkuji za pozornost </a:t>
            </a:r>
            <a:r>
              <a:rPr lang="cs-CZ" smtClean="0">
                <a:sym typeface="Wingdings" pitchFamily="2" charset="2"/>
              </a:rPr>
              <a:t>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7427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/>
              <a:t>Flexibilita jednotlivých pracovních trhů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dirty="0" smtClean="0"/>
              <a:t>Flexibilitu trhu práce lze podle </a:t>
            </a:r>
            <a:r>
              <a:rPr lang="cs-CZ" sz="1800" dirty="0" err="1" smtClean="0"/>
              <a:t>Standinga</a:t>
            </a:r>
            <a:r>
              <a:rPr lang="cs-CZ" sz="1800" dirty="0" smtClean="0"/>
              <a:t> (1999) definovat jako: </a:t>
            </a:r>
            <a:r>
              <a:rPr lang="cs-CZ" sz="1800" i="1" dirty="0" smtClean="0"/>
              <a:t>“rozsah a rychlost adaptace na tržní změny”</a:t>
            </a:r>
            <a:r>
              <a:rPr lang="cs-CZ" sz="1800" dirty="0" smtClean="0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solidFill>
                  <a:srgbClr val="ED1946"/>
                </a:solidFill>
              </a:rPr>
              <a:t>Vnější numerická flexibilita (</a:t>
            </a:r>
            <a:r>
              <a:rPr lang="cs-CZ" sz="1600" dirty="0" err="1" smtClean="0">
                <a:solidFill>
                  <a:srgbClr val="ED1946"/>
                </a:solidFill>
              </a:rPr>
              <a:t>VněNF</a:t>
            </a:r>
            <a:r>
              <a:rPr lang="cs-CZ" sz="1600" dirty="0" smtClean="0">
                <a:solidFill>
                  <a:srgbClr val="ED1946"/>
                </a:solidFill>
              </a:rPr>
              <a:t>)</a:t>
            </a:r>
            <a:r>
              <a:rPr lang="cs-CZ" sz="1600" dirty="0" smtClean="0"/>
              <a:t> – flexibilita podmínek zaměstnávání (propouštění, najímání standardních a flexibilních zaměstnanců), měřena pomocí Indexu ochrany zaměstnání (OECD), popřípadě indexu rigidity zaměstnání </a:t>
            </a:r>
            <a:r>
              <a:rPr lang="en-US" sz="1600" dirty="0" smtClean="0"/>
              <a:t>;</a:t>
            </a:r>
            <a:endParaRPr 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solidFill>
                  <a:srgbClr val="ED1946"/>
                </a:solidFill>
              </a:rPr>
              <a:t>Vnitřní numerická flexibilita (</a:t>
            </a:r>
            <a:r>
              <a:rPr lang="cs-CZ" sz="1600" dirty="0" err="1" smtClean="0">
                <a:solidFill>
                  <a:srgbClr val="ED1946"/>
                </a:solidFill>
              </a:rPr>
              <a:t>VniNF</a:t>
            </a:r>
            <a:r>
              <a:rPr lang="cs-CZ" sz="1600" dirty="0" smtClean="0">
                <a:solidFill>
                  <a:srgbClr val="ED1946"/>
                </a:solidFill>
              </a:rPr>
              <a:t>)</a:t>
            </a:r>
            <a:r>
              <a:rPr lang="cs-CZ" sz="1600" dirty="0" smtClean="0"/>
              <a:t> – míra schopnosti a rychlosti adaptace se na tržní podmínky (flexibilita zaměstnanců a zaměstnavatelů v organizaci práce, a pracovní doby zaměstnanců) – nástroje legislativně upravené flexibilní formy organizace práce a pracovní doby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solidFill>
                  <a:srgbClr val="ED1946"/>
                </a:solidFill>
              </a:rPr>
              <a:t>Funkční flexibilita</a:t>
            </a:r>
            <a:r>
              <a:rPr lang="cs-CZ" sz="1600" dirty="0" smtClean="0"/>
              <a:t> – míra adaptability podniků na tržní změny – nástroje vzdělávací zařízení, APZ, mobilita zaměstnanců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solidFill>
                  <a:srgbClr val="ED1946"/>
                </a:solidFill>
              </a:rPr>
              <a:t>Flexibilita pracovních nákladů</a:t>
            </a:r>
            <a:r>
              <a:rPr lang="cs-CZ" sz="1600" dirty="0" smtClean="0"/>
              <a:t> – výrazná diferenciace mezi jednotlivými státy – faktory: daňové zatížení pracovní síly, úroveň průměrných mezd, struktura a kvalita pracovních, investiční pobídky, apod.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solidFill>
                  <a:srgbClr val="ED1946"/>
                </a:solidFill>
              </a:rPr>
              <a:t>Mzdová flexibilita</a:t>
            </a:r>
            <a:r>
              <a:rPr lang="cs-CZ" sz="1600" dirty="0" smtClean="0"/>
              <a:t> – souvisí s flexibilitou pracovních nákladů a odlišnostmi uvnitř trhu práce konkrétní země (odlišnosti mezi jednotlivými profesemi, obory, odvětvími)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solidFill>
                  <a:srgbClr val="FF0000"/>
                </a:solidFill>
              </a:rPr>
              <a:t>Flexibilita profesní struktury</a:t>
            </a:r>
          </a:p>
        </p:txBody>
      </p:sp>
    </p:spTree>
    <p:extLst>
      <p:ext uri="{BB962C8B-B14F-4D97-AF65-F5344CB8AC3E}">
        <p14:creationId xmlns:p14="http://schemas.microsoft.com/office/powerpoint/2010/main" val="223866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Pro a proti posilování </a:t>
            </a:r>
            <a:r>
              <a:rPr lang="cs-CZ" sz="3200" b="1" dirty="0" err="1" smtClean="0"/>
              <a:t>flexicurity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+ přílišná regulace pracovního trhu má za následek růst U</a:t>
            </a:r>
          </a:p>
          <a:p>
            <a:pPr marL="0" indent="0">
              <a:buNone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Pro úspěšný vývoj  ukazatelů práce je rozhodující forma  nastavení určitých širších makroekonomických a sociálních politik + efektivní nástroje APZ (zvyšování kvality LK se zaměřením na </a:t>
            </a:r>
            <a:r>
              <a:rPr lang="cs-CZ" sz="2400" dirty="0" err="1" smtClean="0"/>
              <a:t>nízkokvalifikované</a:t>
            </a:r>
            <a:r>
              <a:rPr lang="cs-CZ" sz="2400" dirty="0" smtClean="0"/>
              <a:t> a nízkopříjmové)</a:t>
            </a:r>
          </a:p>
          <a:p>
            <a:pPr>
              <a:buFontTx/>
              <a:buChar char="-"/>
            </a:pPr>
            <a:r>
              <a:rPr lang="cs-CZ" sz="2000" i="1" dirty="0" smtClean="0"/>
              <a:t>Nekolová (2008) – bez ekonomických a politických ochranných opatření se zvyšuje pracovní nejistota: nejistota z možné ztráty zaměstnání a z délky trvání U</a:t>
            </a:r>
          </a:p>
          <a:p>
            <a:pPr>
              <a:buFontTx/>
              <a:buChar char="-"/>
            </a:pPr>
            <a:r>
              <a:rPr lang="cs-CZ" sz="2000" i="1" dirty="0" smtClean="0"/>
              <a:t>Pracovní nejistota tzv. bílých límečků v 90. letech 20. století (do té doby pouze nejistota modrých límečků)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38644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Ochrana na trhu práce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Podle </a:t>
            </a:r>
            <a:r>
              <a:rPr lang="cs-CZ" sz="2000" dirty="0" err="1" smtClean="0"/>
              <a:t>Standinga</a:t>
            </a:r>
            <a:r>
              <a:rPr lang="cs-CZ" sz="2000" dirty="0" smtClean="0"/>
              <a:t> (1999) lze ochranu trhu práce definovat jako: </a:t>
            </a:r>
            <a:r>
              <a:rPr lang="cs-CZ" sz="2000" i="1" dirty="0" smtClean="0"/>
              <a:t>“poskytování legislativních a institucionálních ochranných opatření pracovní síle na trhu práce“</a:t>
            </a:r>
            <a:r>
              <a:rPr lang="cs-CZ" sz="20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olidFill>
                  <a:srgbClr val="ED1946"/>
                </a:solidFill>
              </a:rPr>
              <a:t>Rozlišit lze šest forem ochrany spojených s pracovním místem: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dirty="0" smtClean="0">
              <a:solidFill>
                <a:srgbClr val="ED194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dirty="0" smtClean="0"/>
              <a:t>• reprezentační ochrana (dostatečný vliv institucí – odborů)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dirty="0" smtClean="0"/>
              <a:t>• ochrana příjmu (sociální příjmy nezaměstnaným občanů, OZP, v důchodovém věku, rodičovské dovolené, apod.)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dirty="0" smtClean="0"/>
              <a:t>• ochrana pracovních míst (procesy propouštění a najímání zaměstnanců).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dirty="0" smtClean="0"/>
              <a:t>• ochrana zaměstnanosti (APZ, celoživotní vzdělávání)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dirty="0" smtClean="0"/>
              <a:t>• ochrana reprodukce znalostí a dovedností  (přístup ke zdravotním službám, přístup k primárnímu a sekundárnímu vzdělávání)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dirty="0" smtClean="0"/>
              <a:t>• ochrana zdraví a bezpečnosti pracovníků (naplňování, kontrola)..</a:t>
            </a:r>
          </a:p>
        </p:txBody>
      </p:sp>
    </p:spTree>
    <p:extLst>
      <p:ext uri="{BB962C8B-B14F-4D97-AF65-F5344CB8AC3E}">
        <p14:creationId xmlns:p14="http://schemas.microsoft.com/office/powerpoint/2010/main" val="2931380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na trhu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Čtyři základní formy jistoty (</a:t>
            </a:r>
            <a:r>
              <a:rPr lang="cs-CZ" dirty="0" err="1" smtClean="0"/>
              <a:t>Wilthagen</a:t>
            </a:r>
            <a:r>
              <a:rPr lang="cs-CZ" dirty="0" smtClean="0"/>
              <a:t>, </a:t>
            </a:r>
            <a:r>
              <a:rPr lang="cs-CZ" dirty="0" err="1" smtClean="0"/>
              <a:t>Tros</a:t>
            </a:r>
            <a:r>
              <a:rPr lang="cs-CZ" dirty="0" smtClean="0"/>
              <a:t>, 2003)</a:t>
            </a:r>
          </a:p>
          <a:p>
            <a:pPr lvl="1"/>
            <a:r>
              <a:rPr lang="cs-CZ" dirty="0" smtClean="0"/>
              <a:t>Jistota zaměstnanosti</a:t>
            </a:r>
          </a:p>
          <a:p>
            <a:pPr lvl="1"/>
            <a:r>
              <a:rPr lang="cs-CZ" dirty="0" smtClean="0"/>
              <a:t>Jistota pracovních  míst</a:t>
            </a:r>
          </a:p>
          <a:p>
            <a:pPr lvl="1"/>
            <a:r>
              <a:rPr lang="cs-CZ" dirty="0" smtClean="0"/>
              <a:t>Jistota příjmu</a:t>
            </a:r>
          </a:p>
          <a:p>
            <a:pPr lvl="1"/>
            <a:r>
              <a:rPr lang="cs-CZ" dirty="0" smtClean="0"/>
              <a:t>Jistota možnosti harmonizace pracovního a osobního života</a:t>
            </a:r>
          </a:p>
          <a:p>
            <a:pPr marL="457200" lvl="1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Rozpor:     flexibilita    x   ochrana ?</a:t>
            </a:r>
            <a:endParaRPr lang="cs-CZ" b="1" dirty="0">
              <a:solidFill>
                <a:srgbClr val="C00000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8823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Flexibilita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latin typeface="Times New Roman"/>
                <a:ea typeface="Times New Roman"/>
              </a:rPr>
              <a:t>míra, </a:t>
            </a:r>
            <a:r>
              <a:rPr lang="cs-CZ" sz="2000" dirty="0">
                <a:latin typeface="Times New Roman"/>
                <a:ea typeface="Times New Roman"/>
              </a:rPr>
              <a:t>do které je trh práce schopen vytvářet příležitosti uspokojit poptávku zaměstnavatelů po kvalifikované pracovní síle a poptávku pracovníků po pracovních místech (</a:t>
            </a:r>
            <a:r>
              <a:rPr lang="cs-CZ" sz="2000" dirty="0" err="1">
                <a:latin typeface="Times New Roman"/>
                <a:ea typeface="Times New Roman"/>
              </a:rPr>
              <a:t>Muffels</a:t>
            </a:r>
            <a:r>
              <a:rPr lang="cs-CZ" sz="2000" dirty="0">
                <a:latin typeface="Times New Roman"/>
                <a:ea typeface="Times New Roman"/>
              </a:rPr>
              <a:t> – </a:t>
            </a:r>
            <a:r>
              <a:rPr lang="cs-CZ" sz="2000" dirty="0" err="1">
                <a:latin typeface="Times New Roman"/>
                <a:ea typeface="Times New Roman"/>
              </a:rPr>
              <a:t>Luijkx</a:t>
            </a:r>
            <a:r>
              <a:rPr lang="cs-CZ" sz="2000" dirty="0">
                <a:latin typeface="Times New Roman"/>
                <a:ea typeface="Times New Roman"/>
              </a:rPr>
              <a:t> 2008: 223). </a:t>
            </a:r>
            <a:endParaRPr lang="cs-CZ" sz="2000" dirty="0" smtClean="0">
              <a:latin typeface="Times New Roman"/>
              <a:ea typeface="Times New Roman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lexibilní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trh nabízí vysokou míru mobility na interním i externím pracovním trhu a tak vytváří příležitosti pro zaměstnavatele adaptovat pracovní sílu změnám hospodářského cyklu, zároveň umožňuje zaměstnancům i nezaměstnaným rychle získat práci, kterou hledají. Trh práce bez institucionálních překážek dává zaměstnavatelům prostor přizpůsobovat počty zaměstnanců změnám poptávky 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2009: 15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Opak flexibility ? – rigidita : zpomaluje schopnost přizpůsobení firem nabídkám práce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23715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 </a:t>
            </a:r>
            <a:r>
              <a:rPr lang="cs-CZ" dirty="0" err="1" smtClean="0"/>
              <a:t>flexicurity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Představuje strategii, jak zajistit ochranu zaměstnání při vysoce flexibilním TP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sz="2000" i="1" dirty="0" err="1" smtClean="0"/>
              <a:t>flexicurity</a:t>
            </a:r>
            <a:r>
              <a:rPr lang="cs-CZ" sz="2000" i="1" dirty="0" smtClean="0"/>
              <a:t> je politická strategie záměrně usilující současně o dosažení flexibilního pracovního trhu, organizace práce na pracovních vztahů na jedné straně, a jistot a sociálního zabezpečení, především pro rizikové skupiny a na externím trhu práce, na straně druhé (</a:t>
            </a:r>
            <a:r>
              <a:rPr lang="cs-CZ" sz="2000" i="1" dirty="0" err="1" smtClean="0"/>
              <a:t>Wilthagen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Tros</a:t>
            </a:r>
            <a:r>
              <a:rPr lang="cs-CZ" sz="2000" i="1" dirty="0" smtClean="0"/>
              <a:t> 2003)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4290275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Dánský model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ED1946"/>
                </a:solidFill>
              </a:rPr>
              <a:t>Zlatý triangl</a:t>
            </a:r>
          </a:p>
          <a:p>
            <a:pPr eaLnBrk="1" hangingPunct="1"/>
            <a:endParaRPr lang="cs-CZ" smtClean="0">
              <a:solidFill>
                <a:srgbClr val="ED1946"/>
              </a:solidFill>
            </a:endParaRPr>
          </a:p>
          <a:p>
            <a:pPr eaLnBrk="1" hangingPunct="1"/>
            <a:endParaRPr lang="cs-CZ" smtClean="0">
              <a:solidFill>
                <a:srgbClr val="ED1946"/>
              </a:solidFill>
            </a:endParaRPr>
          </a:p>
          <a:p>
            <a:pPr eaLnBrk="1" hangingPunct="1"/>
            <a:endParaRPr lang="cs-CZ" smtClean="0">
              <a:solidFill>
                <a:srgbClr val="ED1946"/>
              </a:solidFill>
            </a:endParaRPr>
          </a:p>
          <a:p>
            <a:pPr eaLnBrk="1" hangingPunct="1"/>
            <a:endParaRPr lang="cs-CZ" smtClean="0">
              <a:solidFill>
                <a:srgbClr val="ED1946"/>
              </a:solidFill>
            </a:endParaRPr>
          </a:p>
          <a:p>
            <a:pPr eaLnBrk="1" hangingPunct="1"/>
            <a:endParaRPr lang="cs-CZ" smtClean="0">
              <a:solidFill>
                <a:srgbClr val="ED1946"/>
              </a:solidFill>
            </a:endParaRPr>
          </a:p>
          <a:p>
            <a:pPr eaLnBrk="1" hangingPunct="1"/>
            <a:r>
              <a:rPr lang="cs-CZ" smtClean="0">
                <a:solidFill>
                  <a:srgbClr val="ED1946"/>
                </a:solidFill>
              </a:rPr>
              <a:t>Recept na úspěch? 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2651125"/>
            <a:ext cx="9101137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803229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961</Words>
  <Application>Microsoft Office PowerPoint</Application>
  <PresentationFormat>Předvádění na obrazovce (4:3)</PresentationFormat>
  <Paragraphs>119</Paragraphs>
  <Slides>24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Výchozí návrh</vt:lpstr>
      <vt:lpstr>Picture</vt:lpstr>
      <vt:lpstr>Politika pracovního trhu – (flexicurity)   14.10.2013</vt:lpstr>
      <vt:lpstr>Na úvod…</vt:lpstr>
      <vt:lpstr>Flexibilita jednotlivých pracovních trhů</vt:lpstr>
      <vt:lpstr>Pro a proti posilování flexicurity</vt:lpstr>
      <vt:lpstr>Ochrana na trhu práce</vt:lpstr>
      <vt:lpstr>Ochrana na trhu práce</vt:lpstr>
      <vt:lpstr>Flexibilita</vt:lpstr>
      <vt:lpstr>Koncept flexicurity</vt:lpstr>
      <vt:lpstr>Dánský model </vt:lpstr>
      <vt:lpstr>Prvky dánského modelu</vt:lpstr>
      <vt:lpstr>Dánský model flexicurity</vt:lpstr>
      <vt:lpstr>Slabiny dánského modelu</vt:lpstr>
      <vt:lpstr>Pilíře flexicurity EK(„Employment in Europe 2006 Report)</vt:lpstr>
      <vt:lpstr>Sociální modely</vt:lpstr>
      <vt:lpstr>Prezentace aplikace PowerPoint</vt:lpstr>
      <vt:lpstr>Pozice režimů sociálního státu podle vztahu mezi flexibilitou a jistotou (Muffels-Luijx 2008)</vt:lpstr>
      <vt:lpstr>Mezinárodní srovnání</vt:lpstr>
      <vt:lpstr>Nestandardní pracovní úvazky</vt:lpstr>
      <vt:lpstr>Prezentace aplikace PowerPoint</vt:lpstr>
      <vt:lpstr>Prezentace aplikace PowerPoint</vt:lpstr>
      <vt:lpstr>Jistota pracovního místa</vt:lpstr>
      <vt:lpstr>Flexibilita nestandadrních pracovních vztahů</vt:lpstr>
      <vt:lpstr>Harmonizace pracovního a rodinného života</vt:lpstr>
      <vt:lpstr>Děkuji za pozornost 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Politika pracovního trhu – (flexicurity)</dc:title>
  <dc:creator>Wildmannova Mirka</dc:creator>
  <cp:lastModifiedBy>Wildmannova Mirka</cp:lastModifiedBy>
  <cp:revision>15</cp:revision>
  <dcterms:created xsi:type="dcterms:W3CDTF">2012-10-28T15:22:05Z</dcterms:created>
  <dcterms:modified xsi:type="dcterms:W3CDTF">2013-10-20T17:30:31Z</dcterms:modified>
</cp:coreProperties>
</file>