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1" r:id="rId1"/>
  </p:sldMasterIdLst>
  <p:sldIdLst>
    <p:sldId id="256" r:id="rId2"/>
    <p:sldId id="275" r:id="rId3"/>
    <p:sldId id="257" r:id="rId4"/>
    <p:sldId id="282" r:id="rId5"/>
    <p:sldId id="283" r:id="rId6"/>
    <p:sldId id="328"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35" r:id="rId27"/>
    <p:sldId id="303" r:id="rId28"/>
    <p:sldId id="354" r:id="rId29"/>
    <p:sldId id="305" r:id="rId30"/>
    <p:sldId id="306" r:id="rId31"/>
    <p:sldId id="323" r:id="rId32"/>
    <p:sldId id="325" r:id="rId33"/>
    <p:sldId id="326" r:id="rId34"/>
    <p:sldId id="327" r:id="rId35"/>
    <p:sldId id="307" r:id="rId36"/>
    <p:sldId id="308" r:id="rId37"/>
    <p:sldId id="310" r:id="rId38"/>
    <p:sldId id="309" r:id="rId39"/>
    <p:sldId id="311" r:id="rId40"/>
    <p:sldId id="312" r:id="rId41"/>
    <p:sldId id="313" r:id="rId42"/>
    <p:sldId id="314" r:id="rId43"/>
    <p:sldId id="315" r:id="rId44"/>
    <p:sldId id="316" r:id="rId45"/>
    <p:sldId id="317" r:id="rId46"/>
    <p:sldId id="318" r:id="rId47"/>
    <p:sldId id="319" r:id="rId48"/>
    <p:sldId id="336" r:id="rId49"/>
    <p:sldId id="320" r:id="rId50"/>
    <p:sldId id="267" r:id="rId51"/>
    <p:sldId id="348" r:id="rId52"/>
    <p:sldId id="349" r:id="rId53"/>
    <p:sldId id="350" r:id="rId54"/>
    <p:sldId id="351" r:id="rId55"/>
    <p:sldId id="277" r:id="rId56"/>
    <p:sldId id="352" r:id="rId57"/>
    <p:sldId id="337" r:id="rId58"/>
    <p:sldId id="353" r:id="rId59"/>
    <p:sldId id="338" r:id="rId6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13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cxnSp>
        <p:nvCxnSpPr>
          <p:cNvPr id="4" name="Přímá spojovací čára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Přímá spojovací čára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Elipsa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p>
        </p:txBody>
      </p:sp>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28" name="Nadpis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cs-CZ" smtClean="0"/>
              <a:t>Klepnutím lze upravit styl předlohy nadpisů.</a:t>
            </a:r>
            <a:endParaRPr lang="en-US"/>
          </a:p>
        </p:txBody>
      </p:sp>
      <p:sp>
        <p:nvSpPr>
          <p:cNvPr id="7" name="Zástupný symbol pro datum 14"/>
          <p:cNvSpPr>
            <a:spLocks noGrp="1"/>
          </p:cNvSpPr>
          <p:nvPr>
            <p:ph type="dt" sz="half" idx="10"/>
          </p:nvPr>
        </p:nvSpPr>
        <p:spPr/>
        <p:txBody>
          <a:bodyPr/>
          <a:lstStyle>
            <a:lvl1pPr>
              <a:defRPr/>
            </a:lvl1pPr>
          </a:lstStyle>
          <a:p>
            <a:pPr>
              <a:defRPr/>
            </a:pPr>
            <a:endParaRPr lang="cs-CZ" altLang="en-US"/>
          </a:p>
        </p:txBody>
      </p:sp>
      <p:sp>
        <p:nvSpPr>
          <p:cNvPr id="8" name="Zástupný symbol pro číslo snímku 15"/>
          <p:cNvSpPr>
            <a:spLocks noGrp="1"/>
          </p:cNvSpPr>
          <p:nvPr>
            <p:ph type="sldNum" sz="quarter" idx="11"/>
          </p:nvPr>
        </p:nvSpPr>
        <p:spPr/>
        <p:txBody>
          <a:bodyPr/>
          <a:lstStyle>
            <a:lvl1pPr>
              <a:defRPr/>
            </a:lvl1pPr>
          </a:lstStyle>
          <a:p>
            <a:pPr>
              <a:defRPr/>
            </a:pPr>
            <a:fld id="{789048E3-1441-4B43-9A79-5432712DD04D}" type="slidenum">
              <a:rPr lang="cs-CZ" altLang="en-US"/>
              <a:pPr>
                <a:defRPr/>
              </a:pPr>
              <a:t>‹#›</a:t>
            </a:fld>
            <a:endParaRPr lang="cs-CZ" altLang="en-US"/>
          </a:p>
        </p:txBody>
      </p:sp>
      <p:sp>
        <p:nvSpPr>
          <p:cNvPr id="10" name="Zástupný symbol pro zápatí 16"/>
          <p:cNvSpPr>
            <a:spLocks noGrp="1"/>
          </p:cNvSpPr>
          <p:nvPr>
            <p:ph type="ftr" sz="quarter" idx="12"/>
          </p:nvPr>
        </p:nvSpPr>
        <p:spPr/>
        <p:txBody>
          <a:bodyPr/>
          <a:lstStyle>
            <a:lvl1pPr>
              <a:defRPr/>
            </a:lvl1pPr>
          </a:lstStyle>
          <a:p>
            <a:pPr>
              <a:defRPr/>
            </a:pPr>
            <a:endParaRPr lang="cs-CZ"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endParaRPr lang="cs-CZ" altLang="en-US"/>
          </a:p>
        </p:txBody>
      </p:sp>
      <p:sp>
        <p:nvSpPr>
          <p:cNvPr id="5" name="Zástupný symbol pro zápatí 9"/>
          <p:cNvSpPr>
            <a:spLocks noGrp="1"/>
          </p:cNvSpPr>
          <p:nvPr>
            <p:ph type="ftr" sz="quarter" idx="11"/>
          </p:nvPr>
        </p:nvSpPr>
        <p:spPr/>
        <p:txBody>
          <a:bodyPr/>
          <a:lstStyle>
            <a:lvl1pPr>
              <a:defRPr/>
            </a:lvl1pPr>
          </a:lstStyle>
          <a:p>
            <a:pPr>
              <a:defRPr/>
            </a:pPr>
            <a:endParaRPr lang="cs-CZ" altLang="en-US"/>
          </a:p>
        </p:txBody>
      </p:sp>
      <p:sp>
        <p:nvSpPr>
          <p:cNvPr id="6" name="Zástupný symbol pro číslo snímku 21"/>
          <p:cNvSpPr>
            <a:spLocks noGrp="1"/>
          </p:cNvSpPr>
          <p:nvPr>
            <p:ph type="sldNum" sz="quarter" idx="12"/>
          </p:nvPr>
        </p:nvSpPr>
        <p:spPr/>
        <p:txBody>
          <a:bodyPr/>
          <a:lstStyle>
            <a:lvl1pPr>
              <a:defRPr/>
            </a:lvl1pPr>
          </a:lstStyle>
          <a:p>
            <a:pPr>
              <a:defRPr/>
            </a:pPr>
            <a:fld id="{37FA4F70-5FBE-49B3-974D-FF46C593CCB0}" type="slidenum">
              <a:rPr lang="cs-CZ" altLang="en-US"/>
              <a:pPr>
                <a:defRPr/>
              </a:pPr>
              <a:t>‹#›</a:t>
            </a:fld>
            <a:endParaRPr lang="cs-CZ"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endParaRPr lang="cs-CZ" altLang="en-US"/>
          </a:p>
        </p:txBody>
      </p:sp>
      <p:sp>
        <p:nvSpPr>
          <p:cNvPr id="5" name="Zástupný symbol pro zápatí 9"/>
          <p:cNvSpPr>
            <a:spLocks noGrp="1"/>
          </p:cNvSpPr>
          <p:nvPr>
            <p:ph type="ftr" sz="quarter" idx="11"/>
          </p:nvPr>
        </p:nvSpPr>
        <p:spPr/>
        <p:txBody>
          <a:bodyPr/>
          <a:lstStyle>
            <a:lvl1pPr>
              <a:defRPr/>
            </a:lvl1pPr>
          </a:lstStyle>
          <a:p>
            <a:pPr>
              <a:defRPr/>
            </a:pPr>
            <a:endParaRPr lang="cs-CZ" altLang="en-US"/>
          </a:p>
        </p:txBody>
      </p:sp>
      <p:sp>
        <p:nvSpPr>
          <p:cNvPr id="6" name="Zástupný symbol pro číslo snímku 21"/>
          <p:cNvSpPr>
            <a:spLocks noGrp="1"/>
          </p:cNvSpPr>
          <p:nvPr>
            <p:ph type="sldNum" sz="quarter" idx="12"/>
          </p:nvPr>
        </p:nvSpPr>
        <p:spPr/>
        <p:txBody>
          <a:bodyPr/>
          <a:lstStyle>
            <a:lvl1pPr>
              <a:defRPr/>
            </a:lvl1pPr>
          </a:lstStyle>
          <a:p>
            <a:pPr>
              <a:defRPr/>
            </a:pPr>
            <a:fld id="{75D262F5-DDEF-4936-AC21-4B8E2B338FC4}" type="slidenum">
              <a:rPr lang="cs-CZ" altLang="en-US"/>
              <a:pPr>
                <a:defRPr/>
              </a:pPr>
              <a:t>‹#›</a:t>
            </a:fld>
            <a:endParaRPr lang="cs-CZ"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7" name="Nadpis 16"/>
          <p:cNvSpPr>
            <a:spLocks noGrp="1"/>
          </p:cNvSpPr>
          <p:nvPr>
            <p:ph type="title"/>
          </p:nvPr>
        </p:nvSpPr>
        <p:spPr/>
        <p:txBody>
          <a:bodyPr rtlCol="0"/>
          <a:lstStyle/>
          <a:p>
            <a:r>
              <a:rPr lang="cs-CZ" smtClean="0"/>
              <a:t>Klepnutím lze upravit styl předlohy nadpisů.</a:t>
            </a:r>
            <a:endParaRPr lang="en-US"/>
          </a:p>
        </p:txBody>
      </p:sp>
      <p:sp>
        <p:nvSpPr>
          <p:cNvPr id="4" name="Zástupný symbol pro datum 23"/>
          <p:cNvSpPr>
            <a:spLocks noGrp="1"/>
          </p:cNvSpPr>
          <p:nvPr>
            <p:ph type="dt" sz="half" idx="10"/>
          </p:nvPr>
        </p:nvSpPr>
        <p:spPr/>
        <p:txBody>
          <a:bodyPr/>
          <a:lstStyle>
            <a:lvl1pPr>
              <a:defRPr/>
            </a:lvl1pPr>
          </a:lstStyle>
          <a:p>
            <a:pPr>
              <a:defRPr/>
            </a:pPr>
            <a:endParaRPr lang="cs-CZ" altLang="en-US"/>
          </a:p>
        </p:txBody>
      </p:sp>
      <p:sp>
        <p:nvSpPr>
          <p:cNvPr id="5" name="Zástupný symbol pro zápatí 9"/>
          <p:cNvSpPr>
            <a:spLocks noGrp="1"/>
          </p:cNvSpPr>
          <p:nvPr>
            <p:ph type="ftr" sz="quarter" idx="11"/>
          </p:nvPr>
        </p:nvSpPr>
        <p:spPr/>
        <p:txBody>
          <a:bodyPr/>
          <a:lstStyle>
            <a:lvl1pPr>
              <a:defRPr/>
            </a:lvl1pPr>
          </a:lstStyle>
          <a:p>
            <a:pPr>
              <a:defRPr/>
            </a:pPr>
            <a:endParaRPr lang="cs-CZ" altLang="en-US"/>
          </a:p>
        </p:txBody>
      </p:sp>
      <p:sp>
        <p:nvSpPr>
          <p:cNvPr id="6" name="Zástupný symbol pro číslo snímku 21"/>
          <p:cNvSpPr>
            <a:spLocks noGrp="1"/>
          </p:cNvSpPr>
          <p:nvPr>
            <p:ph type="sldNum" sz="quarter" idx="12"/>
          </p:nvPr>
        </p:nvSpPr>
        <p:spPr/>
        <p:txBody>
          <a:bodyPr/>
          <a:lstStyle>
            <a:lvl1pPr>
              <a:defRPr/>
            </a:lvl1pPr>
          </a:lstStyle>
          <a:p>
            <a:pPr>
              <a:defRPr/>
            </a:pPr>
            <a:fld id="{E72F8539-659E-4FC9-A149-77804B0E5A38}" type="slidenum">
              <a:rPr lang="cs-CZ" altLang="en-US"/>
              <a:pPr>
                <a:defRPr/>
              </a:pPr>
              <a:t>‹#›</a:t>
            </a:fld>
            <a:endParaRPr lang="cs-CZ"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cxnSp>
        <p:nvCxnSpPr>
          <p:cNvPr id="4" name="Přímá spojovací čára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ltLang="en-US"/>
          </a:p>
        </p:txBody>
      </p:sp>
      <p:sp>
        <p:nvSpPr>
          <p:cNvPr id="6" name="Zástupný symbol pro zápatí 4"/>
          <p:cNvSpPr>
            <a:spLocks noGrp="1"/>
          </p:cNvSpPr>
          <p:nvPr>
            <p:ph type="ftr" sz="quarter" idx="11"/>
          </p:nvPr>
        </p:nvSpPr>
        <p:spPr/>
        <p:txBody>
          <a:bodyPr/>
          <a:lstStyle>
            <a:lvl1pPr>
              <a:defRPr/>
            </a:lvl1pPr>
          </a:lstStyle>
          <a:p>
            <a:pPr>
              <a:defRPr/>
            </a:pPr>
            <a:endParaRPr lang="cs-CZ" altLang="en-US"/>
          </a:p>
        </p:txBody>
      </p:sp>
      <p:sp>
        <p:nvSpPr>
          <p:cNvPr id="7" name="Zástupný symbol pro číslo snímku 5"/>
          <p:cNvSpPr>
            <a:spLocks noGrp="1"/>
          </p:cNvSpPr>
          <p:nvPr>
            <p:ph type="sldNum" sz="quarter" idx="12"/>
          </p:nvPr>
        </p:nvSpPr>
        <p:spPr/>
        <p:txBody>
          <a:bodyPr/>
          <a:lstStyle>
            <a:lvl1pPr>
              <a:defRPr/>
            </a:lvl1pPr>
          </a:lstStyle>
          <a:p>
            <a:pPr>
              <a:defRPr/>
            </a:pPr>
            <a:fld id="{DCAA2652-4C85-4B1C-9F00-0037FAC1A176}" type="slidenum">
              <a:rPr lang="cs-CZ" altLang="en-US"/>
              <a:pPr>
                <a:defRPr/>
              </a:pPr>
              <a:t>‹#›</a:t>
            </a:fld>
            <a:endParaRPr lang="cs-CZ"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11" name="Zástupný symbol pro obsah 10"/>
          <p:cNvSpPr>
            <a:spLocks noGrp="1"/>
          </p:cNvSpPr>
          <p:nvPr>
            <p:ph sz="half" idx="1"/>
          </p:nvPr>
        </p:nvSpPr>
        <p:spPr>
          <a:xfrm>
            <a:off x="457200" y="1524000"/>
            <a:ext cx="4059936"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524000"/>
            <a:ext cx="4059936"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endParaRPr lang="cs-CZ" altLang="en-US"/>
          </a:p>
        </p:txBody>
      </p:sp>
      <p:sp>
        <p:nvSpPr>
          <p:cNvPr id="6" name="Zástupný symbol pro zápatí 9"/>
          <p:cNvSpPr>
            <a:spLocks noGrp="1"/>
          </p:cNvSpPr>
          <p:nvPr>
            <p:ph type="ftr" sz="quarter" idx="11"/>
          </p:nvPr>
        </p:nvSpPr>
        <p:spPr/>
        <p:txBody>
          <a:bodyPr/>
          <a:lstStyle>
            <a:lvl1pPr>
              <a:defRPr/>
            </a:lvl1pPr>
          </a:lstStyle>
          <a:p>
            <a:pPr>
              <a:defRPr/>
            </a:pPr>
            <a:endParaRPr lang="cs-CZ" altLang="en-US"/>
          </a:p>
        </p:txBody>
      </p:sp>
      <p:sp>
        <p:nvSpPr>
          <p:cNvPr id="7" name="Zástupný symbol pro číslo snímku 21"/>
          <p:cNvSpPr>
            <a:spLocks noGrp="1"/>
          </p:cNvSpPr>
          <p:nvPr>
            <p:ph type="sldNum" sz="quarter" idx="12"/>
          </p:nvPr>
        </p:nvSpPr>
        <p:spPr/>
        <p:txBody>
          <a:bodyPr/>
          <a:lstStyle>
            <a:lvl1pPr>
              <a:defRPr/>
            </a:lvl1pPr>
          </a:lstStyle>
          <a:p>
            <a:pPr>
              <a:defRPr/>
            </a:pPr>
            <a:fld id="{2D81097A-B5D7-42F6-BB74-397DBA407346}" type="slidenum">
              <a:rPr lang="cs-CZ" altLang="en-US"/>
              <a:pPr>
                <a:defRPr/>
              </a:pPr>
              <a:t>‹#›</a:t>
            </a:fld>
            <a:endParaRPr lang="cs-CZ"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cxnSp>
        <p:nvCxnSpPr>
          <p:cNvPr id="7" name="Přímá spojovací čára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Přímá spojovací čára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34" name="Zástupný symbol pro obsah 33"/>
          <p:cNvSpPr>
            <a:spLocks noGrp="1"/>
          </p:cNvSpPr>
          <p:nvPr>
            <p:ph sz="quarter" idx="4"/>
          </p:nvPr>
        </p:nvSpPr>
        <p:spPr>
          <a:xfrm>
            <a:off x="4649788" y="2201896"/>
            <a:ext cx="4038600" cy="391363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 name="Nadpis 1"/>
          <p:cNvSpPr>
            <a:spLocks noGrp="1"/>
          </p:cNvSpPr>
          <p:nvPr>
            <p:ph type="title"/>
          </p:nvPr>
        </p:nvSpPr>
        <p:spPr>
          <a:xfrm>
            <a:off x="457200" y="155448"/>
            <a:ext cx="8229600" cy="1143000"/>
          </a:xfrm>
        </p:spPr>
        <p:txBody>
          <a:bodyPr/>
          <a:lstStyle>
            <a:lvl1pPr>
              <a:defRPr/>
            </a:lvl1pPr>
          </a:lstStyle>
          <a:p>
            <a:r>
              <a:rPr lang="cs-CZ" smtClean="0"/>
              <a:t>Klepnutím lze upravit styl předlohy nadpisů.</a:t>
            </a:r>
            <a:endParaRPr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9" name="Zástupný symbol pro číslo snímku 8"/>
          <p:cNvSpPr>
            <a:spLocks noGrp="1"/>
          </p:cNvSpPr>
          <p:nvPr>
            <p:ph type="sldNum" sz="quarter" idx="10"/>
          </p:nvPr>
        </p:nvSpPr>
        <p:spPr/>
        <p:txBody>
          <a:bodyPr/>
          <a:lstStyle>
            <a:lvl1pPr>
              <a:defRPr/>
            </a:lvl1pPr>
          </a:lstStyle>
          <a:p>
            <a:pPr>
              <a:defRPr/>
            </a:pPr>
            <a:fld id="{B7E202E7-F883-4402-82FD-B1EC4FD58D94}" type="slidenum">
              <a:rPr lang="cs-CZ" altLang="en-US"/>
              <a:pPr>
                <a:defRPr/>
              </a:pPr>
              <a:t>‹#›</a:t>
            </a:fld>
            <a:endParaRPr lang="cs-CZ" altLang="en-US"/>
          </a:p>
        </p:txBody>
      </p:sp>
      <p:sp>
        <p:nvSpPr>
          <p:cNvPr id="10" name="Zástupný symbol pro zápatí 7"/>
          <p:cNvSpPr>
            <a:spLocks noGrp="1"/>
          </p:cNvSpPr>
          <p:nvPr>
            <p:ph type="ftr" sz="quarter" idx="11"/>
          </p:nvPr>
        </p:nvSpPr>
        <p:spPr/>
        <p:txBody>
          <a:bodyPr/>
          <a:lstStyle>
            <a:lvl1pPr>
              <a:defRPr/>
            </a:lvl1pPr>
          </a:lstStyle>
          <a:p>
            <a:pPr>
              <a:defRPr/>
            </a:pPr>
            <a:endParaRPr lang="cs-CZ" altLang="en-US"/>
          </a:p>
        </p:txBody>
      </p:sp>
      <p:sp>
        <p:nvSpPr>
          <p:cNvPr id="11" name="Zástupný symbol pro datum 6"/>
          <p:cNvSpPr>
            <a:spLocks noGrp="1"/>
          </p:cNvSpPr>
          <p:nvPr>
            <p:ph type="dt" sz="half" idx="12"/>
          </p:nvPr>
        </p:nvSpPr>
        <p:spPr/>
        <p:txBody>
          <a:bodyPr/>
          <a:lstStyle>
            <a:lvl1pPr>
              <a:defRPr/>
            </a:lvl1pPr>
          </a:lstStyle>
          <a:p>
            <a:pPr>
              <a:defRPr/>
            </a:pPr>
            <a:endParaRPr lang="cs-CZ"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endParaRPr lang="cs-CZ" altLang="en-US"/>
          </a:p>
        </p:txBody>
      </p:sp>
      <p:sp>
        <p:nvSpPr>
          <p:cNvPr id="4" name="Zástupný symbol pro zápatí 9"/>
          <p:cNvSpPr>
            <a:spLocks noGrp="1"/>
          </p:cNvSpPr>
          <p:nvPr>
            <p:ph type="ftr" sz="quarter" idx="11"/>
          </p:nvPr>
        </p:nvSpPr>
        <p:spPr/>
        <p:txBody>
          <a:bodyPr/>
          <a:lstStyle>
            <a:lvl1pPr>
              <a:defRPr/>
            </a:lvl1pPr>
          </a:lstStyle>
          <a:p>
            <a:pPr>
              <a:defRPr/>
            </a:pPr>
            <a:endParaRPr lang="cs-CZ" altLang="en-US"/>
          </a:p>
        </p:txBody>
      </p:sp>
      <p:sp>
        <p:nvSpPr>
          <p:cNvPr id="5" name="Zástupný symbol pro číslo snímku 21"/>
          <p:cNvSpPr>
            <a:spLocks noGrp="1"/>
          </p:cNvSpPr>
          <p:nvPr>
            <p:ph type="sldNum" sz="quarter" idx="12"/>
          </p:nvPr>
        </p:nvSpPr>
        <p:spPr/>
        <p:txBody>
          <a:bodyPr/>
          <a:lstStyle>
            <a:lvl1pPr>
              <a:defRPr/>
            </a:lvl1pPr>
          </a:lstStyle>
          <a:p>
            <a:pPr>
              <a:defRPr/>
            </a:pPr>
            <a:fld id="{DC2F58E1-B1DC-461E-9640-85E1A486BED8}" type="slidenum">
              <a:rPr lang="cs-CZ" altLang="en-US"/>
              <a:pPr>
                <a:defRPr/>
              </a:pPr>
              <a:t>‹#›</a:t>
            </a:fld>
            <a:endParaRPr lang="cs-CZ"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23"/>
          <p:cNvSpPr>
            <a:spLocks noGrp="1"/>
          </p:cNvSpPr>
          <p:nvPr>
            <p:ph type="dt" sz="half" idx="10"/>
          </p:nvPr>
        </p:nvSpPr>
        <p:spPr/>
        <p:txBody>
          <a:bodyPr/>
          <a:lstStyle>
            <a:lvl1pPr>
              <a:defRPr/>
            </a:lvl1pPr>
          </a:lstStyle>
          <a:p>
            <a:pPr>
              <a:defRPr/>
            </a:pPr>
            <a:endParaRPr lang="cs-CZ" altLang="en-US"/>
          </a:p>
        </p:txBody>
      </p:sp>
      <p:sp>
        <p:nvSpPr>
          <p:cNvPr id="3" name="Zástupný symbol pro zápatí 9"/>
          <p:cNvSpPr>
            <a:spLocks noGrp="1"/>
          </p:cNvSpPr>
          <p:nvPr>
            <p:ph type="ftr" sz="quarter" idx="11"/>
          </p:nvPr>
        </p:nvSpPr>
        <p:spPr/>
        <p:txBody>
          <a:bodyPr/>
          <a:lstStyle>
            <a:lvl1pPr>
              <a:defRPr/>
            </a:lvl1pPr>
          </a:lstStyle>
          <a:p>
            <a:pPr>
              <a:defRPr/>
            </a:pPr>
            <a:endParaRPr lang="cs-CZ" altLang="en-US"/>
          </a:p>
        </p:txBody>
      </p:sp>
      <p:sp>
        <p:nvSpPr>
          <p:cNvPr id="4" name="Zástupný symbol pro číslo snímku 21"/>
          <p:cNvSpPr>
            <a:spLocks noGrp="1"/>
          </p:cNvSpPr>
          <p:nvPr>
            <p:ph type="sldNum" sz="quarter" idx="12"/>
          </p:nvPr>
        </p:nvSpPr>
        <p:spPr/>
        <p:txBody>
          <a:bodyPr/>
          <a:lstStyle>
            <a:lvl1pPr>
              <a:defRPr/>
            </a:lvl1pPr>
          </a:lstStyle>
          <a:p>
            <a:pPr>
              <a:defRPr/>
            </a:pPr>
            <a:fld id="{61058172-E2B4-4557-BF11-43A11441AA51}" type="slidenum">
              <a:rPr lang="cs-CZ" altLang="en-US"/>
              <a:pPr>
                <a:defRPr/>
              </a:pPr>
              <a:t>‹#›</a:t>
            </a:fld>
            <a:endParaRPr lang="cs-CZ"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3" name="Zástupný symbol pro text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cs-CZ" smtClean="0"/>
              <a:t>Klepnutím lze upravit styl předlohy nadpisů.</a:t>
            </a:r>
            <a:endParaRPr lang="en-US"/>
          </a:p>
        </p:txBody>
      </p:sp>
      <p:sp>
        <p:nvSpPr>
          <p:cNvPr id="5" name="Zástupný symbol pro datum 23"/>
          <p:cNvSpPr>
            <a:spLocks noGrp="1"/>
          </p:cNvSpPr>
          <p:nvPr>
            <p:ph type="dt" sz="half" idx="10"/>
          </p:nvPr>
        </p:nvSpPr>
        <p:spPr/>
        <p:txBody>
          <a:bodyPr/>
          <a:lstStyle>
            <a:lvl1pPr>
              <a:defRPr/>
            </a:lvl1pPr>
          </a:lstStyle>
          <a:p>
            <a:pPr>
              <a:defRPr/>
            </a:pPr>
            <a:endParaRPr lang="cs-CZ" altLang="en-US"/>
          </a:p>
        </p:txBody>
      </p:sp>
      <p:sp>
        <p:nvSpPr>
          <p:cNvPr id="6" name="Zástupný symbol pro zápatí 9"/>
          <p:cNvSpPr>
            <a:spLocks noGrp="1"/>
          </p:cNvSpPr>
          <p:nvPr>
            <p:ph type="ftr" sz="quarter" idx="11"/>
          </p:nvPr>
        </p:nvSpPr>
        <p:spPr/>
        <p:txBody>
          <a:bodyPr/>
          <a:lstStyle>
            <a:lvl1pPr>
              <a:defRPr/>
            </a:lvl1pPr>
          </a:lstStyle>
          <a:p>
            <a:pPr>
              <a:defRPr/>
            </a:pPr>
            <a:endParaRPr lang="cs-CZ" altLang="en-US"/>
          </a:p>
        </p:txBody>
      </p:sp>
      <p:sp>
        <p:nvSpPr>
          <p:cNvPr id="7" name="Zástupný symbol pro číslo snímku 21"/>
          <p:cNvSpPr>
            <a:spLocks noGrp="1"/>
          </p:cNvSpPr>
          <p:nvPr>
            <p:ph type="sldNum" sz="quarter" idx="12"/>
          </p:nvPr>
        </p:nvSpPr>
        <p:spPr/>
        <p:txBody>
          <a:bodyPr/>
          <a:lstStyle>
            <a:lvl1pPr>
              <a:defRPr/>
            </a:lvl1pPr>
          </a:lstStyle>
          <a:p>
            <a:pPr>
              <a:defRPr/>
            </a:pPr>
            <a:fld id="{943D62FB-9940-46B2-95F5-7633BD8FF2CB}" type="slidenum">
              <a:rPr lang="cs-CZ" altLang="en-US"/>
              <a:pPr>
                <a:defRPr/>
              </a:pPr>
              <a:t>‹#›</a:t>
            </a:fld>
            <a:endParaRPr lang="cs-CZ"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cs-CZ" noProof="0" smtClean="0"/>
              <a:t>Klepnutím na ikonu přidáte obrázek.</a:t>
            </a:r>
            <a:endParaRPr lang="en-US" noProof="0"/>
          </a:p>
        </p:txBody>
      </p:sp>
      <p:sp>
        <p:nvSpPr>
          <p:cNvPr id="4" name="Zástupný symbol pro text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23"/>
          <p:cNvSpPr>
            <a:spLocks noGrp="1"/>
          </p:cNvSpPr>
          <p:nvPr>
            <p:ph type="dt" sz="half" idx="10"/>
          </p:nvPr>
        </p:nvSpPr>
        <p:spPr/>
        <p:txBody>
          <a:bodyPr/>
          <a:lstStyle>
            <a:lvl1pPr>
              <a:defRPr/>
            </a:lvl1pPr>
          </a:lstStyle>
          <a:p>
            <a:pPr>
              <a:defRPr/>
            </a:pPr>
            <a:endParaRPr lang="cs-CZ" altLang="en-US"/>
          </a:p>
        </p:txBody>
      </p:sp>
      <p:sp>
        <p:nvSpPr>
          <p:cNvPr id="6" name="Zástupný symbol pro zápatí 9"/>
          <p:cNvSpPr>
            <a:spLocks noGrp="1"/>
          </p:cNvSpPr>
          <p:nvPr>
            <p:ph type="ftr" sz="quarter" idx="11"/>
          </p:nvPr>
        </p:nvSpPr>
        <p:spPr/>
        <p:txBody>
          <a:bodyPr/>
          <a:lstStyle>
            <a:lvl1pPr>
              <a:defRPr/>
            </a:lvl1pPr>
          </a:lstStyle>
          <a:p>
            <a:pPr>
              <a:defRPr/>
            </a:pPr>
            <a:endParaRPr lang="cs-CZ" altLang="en-US"/>
          </a:p>
        </p:txBody>
      </p:sp>
      <p:sp>
        <p:nvSpPr>
          <p:cNvPr id="7" name="Zástupný symbol pro číslo snímku 21"/>
          <p:cNvSpPr>
            <a:spLocks noGrp="1"/>
          </p:cNvSpPr>
          <p:nvPr>
            <p:ph type="sldNum" sz="quarter" idx="12"/>
          </p:nvPr>
        </p:nvSpPr>
        <p:spPr/>
        <p:txBody>
          <a:bodyPr/>
          <a:lstStyle>
            <a:lvl1pPr>
              <a:defRPr/>
            </a:lvl1pPr>
          </a:lstStyle>
          <a:p>
            <a:pPr>
              <a:defRPr/>
            </a:pPr>
            <a:fld id="{ABC93E72-75A4-40AF-9475-5C2D6FD354E0}" type="slidenum">
              <a:rPr lang="cs-CZ" altLang="en-US"/>
              <a:pPr>
                <a:defRPr/>
              </a:pPr>
              <a:t>‹#›</a:t>
            </a:fld>
            <a:endParaRPr lang="cs-CZ"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Zástupný symbol pro text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4" name="Zástupný symbol pro datum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cs-CZ" altLang="en-US"/>
          </a:p>
        </p:txBody>
      </p:sp>
      <p:sp>
        <p:nvSpPr>
          <p:cNvPr id="10" name="Zástupný symbol pro zápatí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cs-CZ" altLang="en-US"/>
          </a:p>
        </p:txBody>
      </p:sp>
      <p:sp>
        <p:nvSpPr>
          <p:cNvPr id="22" name="Zástupný symbol pro číslo snímku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1D227E36-31F5-43C3-AA93-5349D4431688}" type="slidenum">
              <a:rPr lang="cs-CZ" altLang="en-US"/>
              <a:pPr>
                <a:defRPr/>
              </a:pPr>
              <a:t>‹#›</a:t>
            </a:fld>
            <a:endParaRPr lang="cs-CZ" altLang="en-US"/>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cs-CZ" smtClean="0"/>
              <a:t>Klepnutím lze upravit styl předlohy nadpisů.</a:t>
            </a:r>
            <a:endParaRPr lang="en-US"/>
          </a:p>
        </p:txBody>
      </p:sp>
    </p:spTree>
  </p:cSld>
  <p:clrMap bg1="dk1" tx1="lt1" bg2="dk2" tx2="lt2" accent1="accent1" accent2="accent2" accent3="accent3" accent4="accent4" accent5="accent5" accent6="accent6" hlink="hlink" folHlink="folHlink"/>
  <p:sldLayoutIdLst>
    <p:sldLayoutId id="2147484033" r:id="rId1"/>
    <p:sldLayoutId id="2147484032" r:id="rId2"/>
    <p:sldLayoutId id="2147484034" r:id="rId3"/>
    <p:sldLayoutId id="2147484031" r:id="rId4"/>
    <p:sldLayoutId id="2147484035" r:id="rId5"/>
    <p:sldLayoutId id="2147484030" r:id="rId6"/>
    <p:sldLayoutId id="2147484029" r:id="rId7"/>
    <p:sldLayoutId id="2147484028" r:id="rId8"/>
    <p:sldLayoutId id="2147484027" r:id="rId9"/>
    <p:sldLayoutId id="2147484026" r:id="rId10"/>
    <p:sldLayoutId id="2147484025"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moodle.vsb.cz/moodle/mod/resource/view.php?id=18515"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www.libinst.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835150" y="4005263"/>
            <a:ext cx="6400800" cy="1223962"/>
          </a:xfrm>
        </p:spPr>
        <p:txBody>
          <a:bodyPr/>
          <a:lstStyle/>
          <a:p>
            <a:pPr eaLnBrk="1" fontAlgn="auto" hangingPunct="1">
              <a:spcAft>
                <a:spcPts val="0"/>
              </a:spcAft>
              <a:buFont typeface="Wingdings 2"/>
              <a:buNone/>
              <a:defRPr/>
            </a:pPr>
            <a:endParaRPr lang="cs-CZ" sz="2000" dirty="0"/>
          </a:p>
        </p:txBody>
      </p:sp>
      <p:sp>
        <p:nvSpPr>
          <p:cNvPr id="2050" name="Rectangle 2"/>
          <p:cNvSpPr>
            <a:spLocks noGrp="1" noChangeArrowheads="1"/>
          </p:cNvSpPr>
          <p:nvPr>
            <p:ph type="ctrTitle"/>
          </p:nvPr>
        </p:nvSpPr>
        <p:spPr>
          <a:xfrm>
            <a:off x="2051720" y="836712"/>
            <a:ext cx="6172200" cy="1894362"/>
          </a:xfrm>
        </p:spPr>
        <p:txBody>
          <a:bodyPr>
            <a:normAutofit/>
          </a:bodyPr>
          <a:lstStyle/>
          <a:p>
            <a:pPr algn="l" eaLnBrk="1" fontAlgn="auto" hangingPunct="1">
              <a:spcAft>
                <a:spcPts val="0"/>
              </a:spcAft>
              <a:defRPr/>
            </a:pPr>
            <a:r>
              <a:rPr lang="cs-CZ" sz="4000"/>
              <a:t>Ekonomie byrokracie</a:t>
            </a:r>
          </a:p>
        </p:txBody>
      </p:sp>
      <p:pic>
        <p:nvPicPr>
          <p:cNvPr id="13315" name="Obrázek 5" descr="stock-photo-the-word-bureaucracy-close-up-of-the-word-bureaucracy-in-a-dictionary-2660492.jpg"/>
          <p:cNvPicPr>
            <a:picLocks noChangeAspect="1"/>
          </p:cNvPicPr>
          <p:nvPr/>
        </p:nvPicPr>
        <p:blipFill>
          <a:blip r:embed="rId2"/>
          <a:srcRect/>
          <a:stretch>
            <a:fillRect/>
          </a:stretch>
        </p:blipFill>
        <p:spPr bwMode="auto">
          <a:xfrm>
            <a:off x="1476375" y="3716338"/>
            <a:ext cx="6259513" cy="2665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idx="1"/>
          </p:nvPr>
        </p:nvSpPr>
        <p:spPr/>
        <p:txBody>
          <a:bodyPr/>
          <a:lstStyle/>
          <a:p>
            <a:pPr eaLnBrk="1" hangingPunct="1"/>
            <a:r>
              <a:rPr lang="cs-CZ" smtClean="0"/>
              <a:t>Jistým rozšířením Fayolova modelu byl </a:t>
            </a:r>
            <a:r>
              <a:rPr lang="cs-CZ" b="1" smtClean="0"/>
              <a:t>Taylorův</a:t>
            </a:r>
            <a:r>
              <a:rPr lang="cs-CZ" smtClean="0"/>
              <a:t> model funkcionální supervize: liniový pracovník odpovídá několika nadřízeným podle jejich specializace.</a:t>
            </a:r>
          </a:p>
        </p:txBody>
      </p:sp>
      <p:sp>
        <p:nvSpPr>
          <p:cNvPr id="4096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idx="1"/>
          </p:nvPr>
        </p:nvSpPr>
        <p:spPr/>
        <p:txBody>
          <a:bodyPr/>
          <a:lstStyle/>
          <a:p>
            <a:pPr eaLnBrk="1" hangingPunct="1">
              <a:lnSpc>
                <a:spcPct val="90000"/>
              </a:lnSpc>
            </a:pPr>
            <a:r>
              <a:rPr lang="cs-CZ" smtClean="0"/>
              <a:t>Herbert A. Simon: V návaznosti na kritiku školy vědecké správy navrhl „racionální model řízení“; snažil se do něj včlenit výsledky aplikovaného výzkumu chování a měření užívajícího kvantitativních metod. </a:t>
            </a:r>
          </a:p>
          <a:p>
            <a:pPr lvl="1" eaLnBrk="1" hangingPunct="1">
              <a:lnSpc>
                <a:spcPct val="90000"/>
              </a:lnSpc>
            </a:pPr>
            <a:r>
              <a:rPr lang="cs-CZ" smtClean="0"/>
              <a:t>V každé rozhodovací situaci má úředník zvážit všechny možné způsoby reakce, které se nabízejí, vyhodnotit jejich možné důsledky a poté vyhodnotit možné výnosy a ztráty těchto důsledků. Pak by měl vybrat takovou svoji reakci, která přinese nejvíce čistého výnosu. </a:t>
            </a:r>
          </a:p>
        </p:txBody>
      </p:sp>
      <p:sp>
        <p:nvSpPr>
          <p:cNvPr id="4198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idx="1"/>
          </p:nvPr>
        </p:nvSpPr>
        <p:spPr/>
        <p:txBody>
          <a:bodyPr/>
          <a:lstStyle/>
          <a:p>
            <a:pPr eaLnBrk="1" hangingPunct="1"/>
            <a:r>
              <a:rPr lang="cs-CZ" smtClean="0"/>
              <a:t>Charles E. Lindblom: Vycházel z přesvědčení, že je žádoucí a nevyhnutelné, aby politiky byly realizovány ve velice úzkém spektru možných alternativ. Realizace politik zahrnuje pouze omezené a nekoordinované přizpůsobení se existující situaci. Analyzoval i běžné situace vzájemného přizpůsobování se různých organizací. </a:t>
            </a:r>
          </a:p>
        </p:txBody>
      </p:sp>
      <p:sp>
        <p:nvSpPr>
          <p:cNvPr id="43010"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1"/>
          </p:nvPr>
        </p:nvSpPr>
        <p:spPr/>
        <p:txBody>
          <a:bodyPr/>
          <a:lstStyle/>
          <a:p>
            <a:pPr eaLnBrk="1" hangingPunct="1"/>
            <a:r>
              <a:rPr lang="cs-CZ" smtClean="0"/>
              <a:t>A. Etzioni:</a:t>
            </a:r>
          </a:p>
          <a:p>
            <a:pPr eaLnBrk="1" hangingPunct="1"/>
            <a:r>
              <a:rPr lang="cs-CZ" smtClean="0"/>
              <a:t>Vedení organizace může mít k dispozici trojí typ moci:</a:t>
            </a:r>
          </a:p>
          <a:p>
            <a:pPr lvl="1" eaLnBrk="1" hangingPunct="1"/>
            <a:r>
              <a:rPr lang="cs-CZ" smtClean="0"/>
              <a:t>moc </a:t>
            </a:r>
            <a:r>
              <a:rPr lang="cs-CZ" b="1" smtClean="0"/>
              <a:t>donucovací</a:t>
            </a:r>
            <a:r>
              <a:rPr lang="cs-CZ" smtClean="0"/>
              <a:t> (například použití fyzické síly),</a:t>
            </a:r>
          </a:p>
          <a:p>
            <a:pPr lvl="1" eaLnBrk="1" hangingPunct="1"/>
            <a:r>
              <a:rPr lang="cs-CZ" smtClean="0"/>
              <a:t>moc </a:t>
            </a:r>
            <a:r>
              <a:rPr lang="cs-CZ" b="1" smtClean="0"/>
              <a:t>odměňující</a:t>
            </a:r>
            <a:r>
              <a:rPr lang="cs-CZ" smtClean="0"/>
              <a:t> (materiální či jiné formy odměny),</a:t>
            </a:r>
          </a:p>
          <a:p>
            <a:pPr lvl="1" eaLnBrk="1" hangingPunct="1"/>
            <a:r>
              <a:rPr lang="cs-CZ" smtClean="0"/>
              <a:t>moc </a:t>
            </a:r>
            <a:r>
              <a:rPr lang="cs-CZ" b="1" smtClean="0"/>
              <a:t>normativní</a:t>
            </a:r>
            <a:r>
              <a:rPr lang="cs-CZ" smtClean="0"/>
              <a:t> (morální přesvědčení, prestiž organizace aj.).</a:t>
            </a:r>
          </a:p>
        </p:txBody>
      </p:sp>
      <p:sp>
        <p:nvSpPr>
          <p:cNvPr id="44034" name="Rectangle 2"/>
          <p:cNvSpPr>
            <a:spLocks noGrp="1" noChangeArrowheads="1"/>
          </p:cNvSpPr>
          <p:nvPr>
            <p:ph type="title"/>
          </p:nvPr>
        </p:nvSpPr>
        <p:spPr/>
        <p:txBody>
          <a:bodyPr>
            <a:normAutofit fontScale="90000"/>
          </a:bodyPr>
          <a:lstStyle/>
          <a:p>
            <a:pPr eaLnBrk="1" fontAlgn="auto" hangingPunct="1">
              <a:spcAft>
                <a:spcPts val="0"/>
              </a:spcAft>
              <a:defRPr/>
            </a:pPr>
            <a:r>
              <a:rPr lang="cs-CZ" sz="3800"/>
              <a:t>Teoretická východiska: typologie organizace/byrokracie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idx="1"/>
          </p:nvPr>
        </p:nvSpPr>
        <p:spPr/>
        <p:txBody>
          <a:bodyPr/>
          <a:lstStyle/>
          <a:p>
            <a:pPr eaLnBrk="1" hangingPunct="1"/>
            <a:r>
              <a:rPr lang="cs-CZ" smtClean="0"/>
              <a:t>Naproti tomu mohou podřízení reagovat na použitý typ moci především následujícími způsoby:</a:t>
            </a:r>
            <a:endParaRPr lang="cs-CZ" b="1" smtClean="0"/>
          </a:p>
          <a:p>
            <a:pPr lvl="1" eaLnBrk="1" hangingPunct="1"/>
            <a:r>
              <a:rPr lang="cs-CZ" b="1" smtClean="0"/>
              <a:t>alienativní (odcizený)</a:t>
            </a:r>
            <a:r>
              <a:rPr lang="cs-CZ" smtClean="0"/>
              <a:t> způsob reakce (nepodporovat cíle organizace),</a:t>
            </a:r>
            <a:endParaRPr lang="cs-CZ" b="1" smtClean="0"/>
          </a:p>
          <a:p>
            <a:pPr lvl="1" eaLnBrk="1" hangingPunct="1"/>
            <a:r>
              <a:rPr lang="cs-CZ" b="1" smtClean="0"/>
              <a:t>kalkulující</a:t>
            </a:r>
            <a:r>
              <a:rPr lang="cs-CZ" smtClean="0"/>
              <a:t> reakce (podpora cílů ze zištnosti),</a:t>
            </a:r>
            <a:endParaRPr lang="cs-CZ" b="1" smtClean="0"/>
          </a:p>
          <a:p>
            <a:pPr lvl="1" eaLnBrk="1" hangingPunct="1"/>
            <a:r>
              <a:rPr lang="cs-CZ" b="1" smtClean="0"/>
              <a:t>morální</a:t>
            </a:r>
            <a:r>
              <a:rPr lang="cs-CZ" smtClean="0"/>
              <a:t> reakce (ztotožnění se s organizací).</a:t>
            </a:r>
          </a:p>
          <a:p>
            <a:pPr eaLnBrk="1" hangingPunct="1"/>
            <a:r>
              <a:rPr lang="cs-CZ" smtClean="0"/>
              <a:t>Kombinací uvedených typů moci a reakcí získáváme nástin typologie organizací:</a:t>
            </a:r>
          </a:p>
        </p:txBody>
      </p:sp>
      <p:sp>
        <p:nvSpPr>
          <p:cNvPr id="45058"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4"/>
          <p:cNvPicPr>
            <a:picLocks noGrp="1" noChangeAspect="1" noChangeArrowheads="1"/>
          </p:cNvPicPr>
          <p:nvPr>
            <p:ph idx="1"/>
          </p:nvPr>
        </p:nvPicPr>
        <p:blipFill>
          <a:blip r:embed="rId2"/>
          <a:srcRect/>
          <a:stretch>
            <a:fillRect/>
          </a:stretch>
        </p:blipFill>
        <p:spPr>
          <a:xfrm>
            <a:off x="250825" y="1773238"/>
            <a:ext cx="11644313" cy="3384550"/>
          </a:xfrm>
        </p:spPr>
      </p:pic>
      <p:sp>
        <p:nvSpPr>
          <p:cNvPr id="4608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27651" name="Rectangle 5"/>
          <p:cNvSpPr>
            <a:spLocks noChangeArrowheads="1"/>
          </p:cNvSpPr>
          <p:nvPr/>
        </p:nvSpPr>
        <p:spPr bwMode="auto">
          <a:xfrm>
            <a:off x="57150" y="4941888"/>
            <a:ext cx="9086850" cy="366712"/>
          </a:xfrm>
          <a:prstGeom prst="rect">
            <a:avLst/>
          </a:prstGeom>
          <a:noFill/>
          <a:ln w="9525">
            <a:noFill/>
            <a:miter lim="800000"/>
            <a:headEnd/>
            <a:tailEnd/>
          </a:ln>
        </p:spPr>
        <p:txBody>
          <a:bodyPr wrap="none" anchor="ctr">
            <a:spAutoFit/>
          </a:bodyPr>
          <a:lstStyle/>
          <a:p>
            <a:r>
              <a:rPr lang="cs-CZ"/>
              <a:t>Typy č. </a:t>
            </a:r>
            <a:r>
              <a:rPr lang="cs-CZ" b="1"/>
              <a:t>1</a:t>
            </a:r>
            <a:r>
              <a:rPr lang="cs-CZ"/>
              <a:t>, </a:t>
            </a:r>
            <a:r>
              <a:rPr lang="cs-CZ" b="1"/>
              <a:t>5</a:t>
            </a:r>
            <a:r>
              <a:rPr lang="cs-CZ"/>
              <a:t> a </a:t>
            </a:r>
            <a:r>
              <a:rPr lang="cs-CZ" b="1"/>
              <a:t>9</a:t>
            </a:r>
            <a:r>
              <a:rPr lang="cs-CZ"/>
              <a:t> zahrnují podle Etzioniho naprostou většinu všech formálních organizací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idx="1"/>
          </p:nvPr>
        </p:nvSpPr>
        <p:spPr/>
        <p:txBody>
          <a:bodyPr/>
          <a:lstStyle/>
          <a:p>
            <a:pPr eaLnBrk="1" hangingPunct="1">
              <a:lnSpc>
                <a:spcPct val="80000"/>
              </a:lnSpc>
            </a:pPr>
            <a:r>
              <a:rPr lang="cs-CZ" sz="1700" smtClean="0"/>
              <a:t>Typ č.1 – </a:t>
            </a:r>
            <a:r>
              <a:rPr lang="cs-CZ" sz="1700" b="1" smtClean="0"/>
              <a:t>Koercivní (donucovací)</a:t>
            </a:r>
            <a:r>
              <a:rPr lang="cs-CZ" sz="1700" smtClean="0"/>
              <a:t> organizace. K dosažení hlavního cíle organizace, tedy izolace chovanců a dohledu nad nimi, je užíváno síly včetně fyzického násilí. Organizace nejsou selektivní, přijímají každého, kdo je do nich umístěn. Chovanci se s cíli organizace neidentifikují, působí naopak často proti nim. Do této kategorie se řadí vězení, koncentrační tábory, některé typy léčeben pro mentálně postižené aj.</a:t>
            </a:r>
          </a:p>
          <a:p>
            <a:pPr eaLnBrk="1" hangingPunct="1">
              <a:lnSpc>
                <a:spcPct val="80000"/>
              </a:lnSpc>
            </a:pPr>
            <a:r>
              <a:rPr lang="cs-CZ" sz="1700" smtClean="0"/>
              <a:t>Typ č.5 – </a:t>
            </a:r>
            <a:r>
              <a:rPr lang="cs-CZ" sz="1700" b="1" smtClean="0"/>
              <a:t>Utilitaristické</a:t>
            </a:r>
            <a:r>
              <a:rPr lang="cs-CZ" sz="1700" smtClean="0"/>
              <a:t> (míra užitečnosti) organizace. Jako odměna za sledování cílů organizace slouží peníze a řada dalších výhod včetně kvalitativních pracovních podmínek. Na kalkulaci s těmito výhodami spočívá oddanost členů organizace. Tyto organizace jsou zpravidla vysoce selektivní, vybírají své členy na základě testů, zkoušek apod. Patří sem výrobní organizace, státní správa a řada dalších především profesních institucí.</a:t>
            </a:r>
          </a:p>
          <a:p>
            <a:pPr eaLnBrk="1" hangingPunct="1">
              <a:lnSpc>
                <a:spcPct val="80000"/>
              </a:lnSpc>
            </a:pPr>
            <a:r>
              <a:rPr lang="cs-CZ" sz="1700" smtClean="0"/>
              <a:t>Typ č.9 – </a:t>
            </a:r>
            <a:r>
              <a:rPr lang="cs-CZ" sz="1700" b="1" smtClean="0"/>
              <a:t>Normativní</a:t>
            </a:r>
            <a:r>
              <a:rPr lang="cs-CZ" sz="1700" smtClean="0"/>
              <a:t> (závazná norma) organizace. Moc těchto organizací nad jejich členy je založena na přesvědčení, tlacích sociální kontroly, na veřejném uznání či charismatu vůdce. Členové se s organizací dalekosáhle identifikují. Míra selektivity při vstupu silně kolísá, jiná je u sekty, jiná v případě veřejné školy. Sem řadíme církve, politické strany a spolky, univerzity, charitativní organizace, nejrůznější kluby apod. </a:t>
            </a:r>
          </a:p>
        </p:txBody>
      </p:sp>
      <p:sp>
        <p:nvSpPr>
          <p:cNvPr id="4710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1"/>
          </p:nvPr>
        </p:nvSpPr>
        <p:spPr/>
        <p:txBody>
          <a:bodyPr/>
          <a:lstStyle/>
          <a:p>
            <a:pPr marL="571500" indent="-571500" eaLnBrk="1" hangingPunct="1">
              <a:lnSpc>
                <a:spcPct val="80000"/>
              </a:lnSpc>
              <a:buFont typeface="Wingdings" pitchFamily="2" charset="2"/>
              <a:buNone/>
            </a:pPr>
            <a:r>
              <a:rPr lang="cs-CZ" sz="1500" smtClean="0"/>
              <a:t>F.M. Marx – koncepce byrokracie (státní správy a úředníků) – 4 typy byrokratů:</a:t>
            </a:r>
          </a:p>
          <a:p>
            <a:pPr marL="571500" indent="-571500" eaLnBrk="1" hangingPunct="1">
              <a:lnSpc>
                <a:spcPct val="80000"/>
              </a:lnSpc>
              <a:buFont typeface="Wingdings" pitchFamily="2" charset="2"/>
              <a:buNone/>
            </a:pPr>
            <a:endParaRPr lang="cs-CZ" sz="1500" smtClean="0"/>
          </a:p>
          <a:p>
            <a:pPr marL="571500" indent="-571500" eaLnBrk="1" hangingPunct="1">
              <a:lnSpc>
                <a:spcPct val="80000"/>
              </a:lnSpc>
              <a:buFont typeface="Wingdings" pitchFamily="2" charset="2"/>
              <a:buAutoNum type="arabicPeriod"/>
            </a:pPr>
            <a:r>
              <a:rPr lang="cs-CZ" sz="1500" b="1" smtClean="0"/>
              <a:t>Strážní byrokracie</a:t>
            </a:r>
            <a:r>
              <a:rPr lang="cs-CZ" sz="1500" smtClean="0"/>
              <a:t>. Jejím posláním je ztělesňovat hodnoty a normy společenství a reprezentovat je svým osobním příkladem. Historickým pravzorem byli vzdělaní čínští úředníci, jejichž kvalifikace zajišťovaná náročnými zkouškami nespočívala ve zvládání technických dovedností, nýbrž v osvojení kulturních norem. Jejich chování mělo záměrně silně ceremoniální charakter. </a:t>
            </a:r>
            <a:endParaRPr lang="cs-CZ" sz="1500" b="1" smtClean="0"/>
          </a:p>
          <a:p>
            <a:pPr marL="571500" indent="-571500" eaLnBrk="1" hangingPunct="1">
              <a:lnSpc>
                <a:spcPct val="80000"/>
              </a:lnSpc>
              <a:buFont typeface="Wingdings" pitchFamily="2" charset="2"/>
              <a:buAutoNum type="arabicPeriod"/>
            </a:pPr>
            <a:r>
              <a:rPr lang="cs-CZ" sz="1500" b="1" smtClean="0"/>
              <a:t>Kastovní byrokracie</a:t>
            </a:r>
            <a:r>
              <a:rPr lang="cs-CZ" sz="1500" smtClean="0"/>
              <a:t>. Neslouží společnosti jako celku, nýbrž svým partikulárním, často rodovým zájmům. Idea veřejného poslání a služby celku je zde oproti prvému typu značně oslabena. Pěstování úředního tajemství a jeho předávání v rámci úřední kasty činí tuto formu byrokracie pro společnost nepostradatelnou.</a:t>
            </a:r>
            <a:endParaRPr lang="cs-CZ" sz="1500" b="1" smtClean="0"/>
          </a:p>
          <a:p>
            <a:pPr marL="571500" indent="-571500" eaLnBrk="1" hangingPunct="1">
              <a:lnSpc>
                <a:spcPct val="80000"/>
              </a:lnSpc>
              <a:buFont typeface="Wingdings" pitchFamily="2" charset="2"/>
              <a:buAutoNum type="arabicPeriod"/>
            </a:pPr>
            <a:r>
              <a:rPr lang="cs-CZ" sz="1500" b="1" smtClean="0"/>
              <a:t>Byrokracie patronáže</a:t>
            </a:r>
            <a:r>
              <a:rPr lang="cs-CZ" sz="1500" smtClean="0"/>
              <a:t>. Obsazování úřadů se neděje ani na základě speciálních zkoušek, ani není přisvojeno dědičně, nýbrž je projevem osobní náklonnosti či je chápáno jako politická odměna. Tato forma byrokracie je vinou své odborné neschopnosti, nízké disciplinovanosti a lhostejnosti vůči obecným zájmům stěží slučitelná s rostoucí nutností státních zásahů do hospodářského života. </a:t>
            </a:r>
            <a:endParaRPr lang="cs-CZ" sz="1500" b="1" smtClean="0"/>
          </a:p>
          <a:p>
            <a:pPr marL="571500" indent="-571500" eaLnBrk="1" hangingPunct="1">
              <a:lnSpc>
                <a:spcPct val="80000"/>
              </a:lnSpc>
              <a:buFont typeface="Wingdings" pitchFamily="2" charset="2"/>
              <a:buAutoNum type="arabicPeriod"/>
            </a:pPr>
            <a:r>
              <a:rPr lang="cs-CZ" sz="1500" b="1" smtClean="0"/>
              <a:t>Byrokracie výkonu</a:t>
            </a:r>
            <a:r>
              <a:rPr lang="cs-CZ" sz="1500" smtClean="0"/>
              <a:t>. Na rozdíl od předchozího typu neslouží dílčím zájmům, nýbrž zájmům obecným. S prvním typem ji spojuje požadavek osobní kvalifikace, liší se však od ní větší věcností a pragmatičností ve výkonu své funkce. Je dobře slučitelná s chodem moderní společnosti. Kryje se s weberovským ideálem moderní byrokracie. </a:t>
            </a:r>
          </a:p>
        </p:txBody>
      </p:sp>
      <p:sp>
        <p:nvSpPr>
          <p:cNvPr id="48130"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cs-CZ" dirty="0" err="1" smtClean="0"/>
              <a:t>L</a:t>
            </a:r>
            <a:r>
              <a:rPr lang="cs-CZ" dirty="0" smtClean="0"/>
              <a:t>.</a:t>
            </a:r>
            <a:r>
              <a:rPr lang="cs-CZ" dirty="0" err="1" smtClean="0"/>
              <a:t>A</a:t>
            </a:r>
            <a:r>
              <a:rPr lang="cs-CZ" dirty="0" smtClean="0"/>
              <a:t>.</a:t>
            </a:r>
            <a:r>
              <a:rPr lang="cs-CZ" dirty="0" err="1" smtClean="0"/>
              <a:t>Reismann</a:t>
            </a:r>
            <a:r>
              <a:rPr lang="cs-CZ" dirty="0" smtClean="0"/>
              <a:t> (sociologická typologie), 4 typy byrokrata – role byrokrata</a:t>
            </a:r>
          </a:p>
          <a:p>
            <a:pPr marL="457200" indent="-457200" eaLnBrk="1" fontAlgn="auto" hangingPunct="1">
              <a:spcAft>
                <a:spcPts val="0"/>
              </a:spcAft>
              <a:buFont typeface="+mj-lt"/>
              <a:buAutoNum type="arabicPeriod"/>
              <a:defRPr/>
            </a:pPr>
            <a:r>
              <a:rPr lang="cs-CZ" b="1" dirty="0" smtClean="0"/>
              <a:t>Funkcionalista</a:t>
            </a:r>
            <a:r>
              <a:rPr lang="cs-CZ" dirty="0" smtClean="0"/>
              <a:t>. Jde o typ úředníka, jenž je orientován spíše na svoji profesní skupinu než na samotnou organizaci, jejímž je členem.</a:t>
            </a:r>
          </a:p>
          <a:p>
            <a:pPr marL="457200" indent="-457200" eaLnBrk="1" fontAlgn="auto" hangingPunct="1">
              <a:spcAft>
                <a:spcPts val="0"/>
              </a:spcAft>
              <a:buFont typeface="+mj-lt"/>
              <a:buAutoNum type="arabicPeriod"/>
              <a:defRPr/>
            </a:pPr>
            <a:r>
              <a:rPr lang="cs-CZ" b="1" dirty="0" smtClean="0"/>
              <a:t>Specialista</a:t>
            </a:r>
            <a:r>
              <a:rPr lang="cs-CZ" dirty="0" smtClean="0"/>
              <a:t>. Tento typ úředníka je orientován nejen na hodnoty své profese jako typ předchozí, ale také na svou vlastní kariéru v rámci organizace.</a:t>
            </a:r>
          </a:p>
          <a:p>
            <a:pPr marL="457200" indent="-457200" eaLnBrk="1" fontAlgn="auto" hangingPunct="1">
              <a:spcAft>
                <a:spcPts val="0"/>
              </a:spcAft>
              <a:buFont typeface="+mj-lt"/>
              <a:buAutoNum type="arabicPeriod"/>
              <a:defRPr/>
            </a:pPr>
            <a:r>
              <a:rPr lang="cs-CZ" b="1" dirty="0" smtClean="0"/>
              <a:t>Servisní byrokrat</a:t>
            </a:r>
            <a:r>
              <a:rPr lang="cs-CZ" dirty="0" smtClean="0"/>
              <a:t>. Je orientován na hierarchickou strukturu své organizace, chce však být užitečný její klientele.</a:t>
            </a:r>
          </a:p>
          <a:p>
            <a:pPr marL="457200" indent="-457200" eaLnBrk="1" fontAlgn="auto" hangingPunct="1">
              <a:spcAft>
                <a:spcPts val="0"/>
              </a:spcAft>
              <a:buFont typeface="+mj-lt"/>
              <a:buAutoNum type="arabicPeriod"/>
              <a:defRPr/>
            </a:pPr>
            <a:r>
              <a:rPr lang="cs-CZ" b="1" dirty="0" smtClean="0"/>
              <a:t>Byrokrat z povolání</a:t>
            </a:r>
            <a:r>
              <a:rPr lang="cs-CZ" dirty="0" smtClean="0"/>
              <a:t>. Jedná se mu pouze o vlastní zájem a o vlastní kariéru.</a:t>
            </a:r>
          </a:p>
          <a:p>
            <a:pPr marL="274320" indent="-274320" eaLnBrk="1" fontAlgn="auto" hangingPunct="1">
              <a:spcAft>
                <a:spcPts val="0"/>
              </a:spcAft>
              <a:buFont typeface="Wingdings 2"/>
              <a:buChar char=""/>
              <a:defRPr/>
            </a:pPr>
            <a:endParaRPr lang="cs-CZ" dirty="0"/>
          </a:p>
        </p:txBody>
      </p:sp>
      <p:sp>
        <p:nvSpPr>
          <p:cNvPr id="49154"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p:txBody>
          <a:bodyPr>
            <a:normAutofit fontScale="77500" lnSpcReduction="20000"/>
          </a:bodyPr>
          <a:lstStyle/>
          <a:p>
            <a:pPr marL="274320" indent="-274320" eaLnBrk="1" fontAlgn="auto" hangingPunct="1">
              <a:spcAft>
                <a:spcPts val="0"/>
              </a:spcAft>
              <a:buFont typeface="Wingdings 2"/>
              <a:buChar char=""/>
              <a:defRPr/>
            </a:pPr>
            <a:r>
              <a:rPr lang="cs-CZ" dirty="0" err="1" smtClean="0"/>
              <a:t>A</a:t>
            </a:r>
            <a:r>
              <a:rPr lang="cs-CZ" dirty="0" smtClean="0"/>
              <a:t>.</a:t>
            </a:r>
            <a:r>
              <a:rPr lang="cs-CZ" dirty="0" err="1" smtClean="0"/>
              <a:t>W.Gouldner</a:t>
            </a:r>
            <a:r>
              <a:rPr lang="cs-CZ" dirty="0" smtClean="0"/>
              <a:t>, autor (často citované) typologie byrokratických organizací.  </a:t>
            </a:r>
          </a:p>
          <a:p>
            <a:pPr marL="640080" lvl="1" indent="-274320" eaLnBrk="1" fontAlgn="auto" hangingPunct="1">
              <a:spcAft>
                <a:spcPts val="0"/>
              </a:spcAft>
              <a:buClr>
                <a:schemeClr val="accent2">
                  <a:shade val="75000"/>
                </a:schemeClr>
              </a:buClr>
              <a:buFont typeface="Wingdings 2"/>
              <a:buChar char=""/>
              <a:defRPr/>
            </a:pPr>
            <a:r>
              <a:rPr lang="cs-CZ" dirty="0" err="1" smtClean="0"/>
              <a:t>Gouldner</a:t>
            </a:r>
            <a:r>
              <a:rPr lang="cs-CZ" dirty="0" smtClean="0"/>
              <a:t> upozorňuje, že model byrokracie je příliš často užíván jako </a:t>
            </a:r>
            <a:r>
              <a:rPr lang="cs-CZ" i="1" dirty="0" smtClean="0"/>
              <a:t>hotový nástroj analýzy</a:t>
            </a:r>
            <a:r>
              <a:rPr lang="cs-CZ" dirty="0" smtClean="0"/>
              <a:t>, místo aby se na něj pohlíželo jen jako na </a:t>
            </a:r>
            <a:r>
              <a:rPr lang="cs-CZ" i="1" dirty="0" smtClean="0"/>
              <a:t>sadu hypotéz o povaze organizací</a:t>
            </a:r>
            <a:r>
              <a:rPr lang="cs-CZ" dirty="0" smtClean="0"/>
              <a:t>, které je teprve nutno empiricky testovat. </a:t>
            </a:r>
            <a:r>
              <a:rPr lang="cs-CZ" dirty="0" err="1" smtClean="0"/>
              <a:t>Gouldner</a:t>
            </a:r>
            <a:r>
              <a:rPr lang="cs-CZ" dirty="0" smtClean="0"/>
              <a:t> rozlišuje tři typy byrokracie:</a:t>
            </a:r>
          </a:p>
          <a:p>
            <a:pPr marL="457200" indent="-457200" eaLnBrk="1" fontAlgn="auto" hangingPunct="1">
              <a:spcAft>
                <a:spcPts val="0"/>
              </a:spcAft>
              <a:buFont typeface="+mj-lt"/>
              <a:buAutoNum type="arabicPeriod"/>
              <a:defRPr/>
            </a:pPr>
            <a:r>
              <a:rPr lang="cs-CZ" b="1" dirty="0" smtClean="0"/>
              <a:t>Slabá byrokracie</a:t>
            </a:r>
            <a:r>
              <a:rPr lang="cs-CZ" dirty="0" smtClean="0"/>
              <a:t>. Pravidla a procedury uložené vnější instancí jsou jen částečně dodržovány či docela ignorovány. Zaměstnanci organizace vyvíjejí </a:t>
            </a:r>
            <a:r>
              <a:rPr lang="cs-CZ" i="1" dirty="0" smtClean="0"/>
              <a:t>odlišný systém pravidel</a:t>
            </a:r>
            <a:r>
              <a:rPr lang="cs-CZ" dirty="0" smtClean="0"/>
              <a:t>, které jsou pro skutečné dění v organizaci mnohem důležitější.</a:t>
            </a:r>
          </a:p>
          <a:p>
            <a:pPr marL="457200" indent="-457200" eaLnBrk="1" fontAlgn="auto" hangingPunct="1">
              <a:spcAft>
                <a:spcPts val="0"/>
              </a:spcAft>
              <a:buFont typeface="+mj-lt"/>
              <a:buAutoNum type="arabicPeriod"/>
              <a:defRPr/>
            </a:pPr>
            <a:r>
              <a:rPr lang="cs-CZ" b="1" dirty="0" smtClean="0"/>
              <a:t>Reprezentativní byrokracie</a:t>
            </a:r>
            <a:r>
              <a:rPr lang="cs-CZ" dirty="0" smtClean="0"/>
              <a:t>. Jedná se o </a:t>
            </a:r>
            <a:r>
              <a:rPr lang="cs-CZ" i="1" dirty="0" smtClean="0"/>
              <a:t>ideální případ</a:t>
            </a:r>
            <a:r>
              <a:rPr lang="cs-CZ" dirty="0" smtClean="0"/>
              <a:t>, kdy autorita je založena na skutečném </a:t>
            </a:r>
            <a:r>
              <a:rPr lang="cs-CZ" i="1" dirty="0" smtClean="0"/>
              <a:t>vědění a odbornosti </a:t>
            </a:r>
            <a:r>
              <a:rPr lang="cs-CZ" dirty="0" smtClean="0"/>
              <a:t>a </a:t>
            </a:r>
            <a:r>
              <a:rPr lang="cs-CZ" i="1" dirty="0" smtClean="0"/>
              <a:t>pravidla zde slouží k dosahování cílů v souladu se zájmy klientů</a:t>
            </a:r>
            <a:r>
              <a:rPr lang="cs-CZ" dirty="0" smtClean="0"/>
              <a:t>. Řídící pracovníci a řadoví zaměstnanci se s pravidly ztotožňují.</a:t>
            </a:r>
          </a:p>
          <a:p>
            <a:pPr marL="457200" indent="-457200" eaLnBrk="1" fontAlgn="auto" hangingPunct="1">
              <a:spcAft>
                <a:spcPts val="0"/>
              </a:spcAft>
              <a:buFont typeface="+mj-lt"/>
              <a:buAutoNum type="arabicPeriod"/>
              <a:defRPr/>
            </a:pPr>
            <a:r>
              <a:rPr lang="cs-CZ" b="1" dirty="0" smtClean="0"/>
              <a:t>Trestající byrokracie</a:t>
            </a:r>
            <a:r>
              <a:rPr lang="cs-CZ" dirty="0" smtClean="0"/>
              <a:t>. Moc zde pochází z faktu držby úřadu, souhlas s pravidly je </a:t>
            </a:r>
            <a:r>
              <a:rPr lang="cs-CZ" i="1" dirty="0" smtClean="0"/>
              <a:t>vynucován</a:t>
            </a:r>
            <a:r>
              <a:rPr lang="cs-CZ" dirty="0" smtClean="0"/>
              <a:t> pod hrozbou trestů. Poslušnost je </a:t>
            </a:r>
            <a:r>
              <a:rPr lang="cs-CZ" i="1" dirty="0" smtClean="0"/>
              <a:t>cílem sama o sobě</a:t>
            </a:r>
            <a:r>
              <a:rPr lang="cs-CZ" dirty="0" smtClean="0"/>
              <a:t>, bez ohledu na zájmy klientů. </a:t>
            </a:r>
          </a:p>
          <a:p>
            <a:pPr marL="274320" indent="-274320" eaLnBrk="1" fontAlgn="auto" hangingPunct="1">
              <a:spcAft>
                <a:spcPts val="0"/>
              </a:spcAft>
              <a:buFont typeface="Wingdings 2"/>
              <a:buChar char=""/>
              <a:defRPr/>
            </a:pPr>
            <a:endParaRPr lang="cs-CZ" dirty="0"/>
          </a:p>
        </p:txBody>
      </p:sp>
      <p:sp>
        <p:nvSpPr>
          <p:cNvPr id="50178"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idx="1"/>
          </p:nvPr>
        </p:nvSpPr>
        <p:spPr/>
        <p:txBody>
          <a:bodyPr/>
          <a:lstStyle/>
          <a:p>
            <a:pPr eaLnBrk="1" hangingPunct="1">
              <a:lnSpc>
                <a:spcPct val="90000"/>
              </a:lnSpc>
            </a:pPr>
            <a:r>
              <a:rPr lang="cs-CZ" sz="2100" b="1" smtClean="0"/>
              <a:t>organizace</a:t>
            </a:r>
            <a:r>
              <a:rPr lang="cs-CZ" sz="2100" smtClean="0"/>
              <a:t> = „velké seskupení lidí, které je neosobního charakteru a vzniká s konkrétním záměrem“</a:t>
            </a:r>
            <a:r>
              <a:rPr lang="cs-CZ" sz="1100" smtClean="0"/>
              <a:t>(Giddens 2001: 288) </a:t>
            </a:r>
            <a:endParaRPr lang="cs-CZ" sz="2100" smtClean="0"/>
          </a:p>
          <a:p>
            <a:pPr eaLnBrk="1" hangingPunct="1">
              <a:lnSpc>
                <a:spcPct val="90000"/>
              </a:lnSpc>
              <a:buFont typeface="Wingdings" pitchFamily="2" charset="2"/>
              <a:buNone/>
            </a:pPr>
            <a:r>
              <a:rPr lang="cs-CZ" sz="2100" smtClean="0"/>
              <a:t>		</a:t>
            </a:r>
          </a:p>
          <a:p>
            <a:pPr eaLnBrk="1" hangingPunct="1">
              <a:lnSpc>
                <a:spcPct val="90000"/>
              </a:lnSpc>
              <a:buFont typeface="Wingdings" pitchFamily="2" charset="2"/>
              <a:buNone/>
            </a:pPr>
            <a:r>
              <a:rPr lang="cs-CZ" sz="2100" smtClean="0"/>
              <a:t>			X</a:t>
            </a:r>
          </a:p>
          <a:p>
            <a:pPr eaLnBrk="1" hangingPunct="1">
              <a:lnSpc>
                <a:spcPct val="90000"/>
              </a:lnSpc>
            </a:pPr>
            <a:r>
              <a:rPr lang="cs-CZ" sz="2100" b="1" smtClean="0"/>
              <a:t>Instituce</a:t>
            </a:r>
          </a:p>
          <a:p>
            <a:pPr eaLnBrk="1" hangingPunct="1">
              <a:lnSpc>
                <a:spcPct val="90000"/>
              </a:lnSpc>
              <a:buFont typeface="Wingdings" pitchFamily="2" charset="2"/>
              <a:buNone/>
            </a:pPr>
            <a:endParaRPr lang="cs-CZ" sz="2100" b="1" smtClean="0"/>
          </a:p>
          <a:p>
            <a:pPr eaLnBrk="1" hangingPunct="1">
              <a:lnSpc>
                <a:spcPct val="90000"/>
              </a:lnSpc>
            </a:pPr>
            <a:r>
              <a:rPr lang="cs-CZ" sz="2100" b="1" smtClean="0"/>
              <a:t>byrokracie = </a:t>
            </a:r>
            <a:r>
              <a:rPr lang="cs-CZ" sz="2100" smtClean="0"/>
              <a:t>typ organizace, v které je administrativa postavená na psaných pravidlech a hierarchickém uspořádání za cílem dosažení maximální efektivity</a:t>
            </a:r>
          </a:p>
          <a:p>
            <a:pPr lvl="1" eaLnBrk="1" hangingPunct="1">
              <a:lnSpc>
                <a:spcPct val="90000"/>
              </a:lnSpc>
            </a:pPr>
            <a:r>
              <a:rPr lang="cs-CZ" sz="2000" smtClean="0"/>
              <a:t>Poprvé toto označení použil v roce 1745 Vincent de Gournay, jde o složeninu slov francouzského </a:t>
            </a:r>
            <a:r>
              <a:rPr lang="cs-CZ" sz="2000" i="1" smtClean="0"/>
              <a:t>bureau</a:t>
            </a:r>
            <a:r>
              <a:rPr lang="cs-CZ" sz="2000" smtClean="0"/>
              <a:t> (úřad, psací stůl, resp. plátno pokrývající úředníkův stůl) a řeckého </a:t>
            </a:r>
            <a:r>
              <a:rPr lang="cs-CZ" sz="2000" i="1" smtClean="0"/>
              <a:t>kratein</a:t>
            </a:r>
            <a:r>
              <a:rPr lang="cs-CZ" sz="2000" smtClean="0"/>
              <a:t> (vládnout).</a:t>
            </a:r>
          </a:p>
        </p:txBody>
      </p:sp>
      <p:sp>
        <p:nvSpPr>
          <p:cNvPr id="28674" name="Rectangle 2"/>
          <p:cNvSpPr>
            <a:spLocks noGrp="1" noChangeArrowheads="1"/>
          </p:cNvSpPr>
          <p:nvPr>
            <p:ph type="title"/>
          </p:nvPr>
        </p:nvSpPr>
        <p:spPr/>
        <p:txBody>
          <a:bodyPr/>
          <a:lstStyle/>
          <a:p>
            <a:pPr eaLnBrk="1" fontAlgn="auto" hangingPunct="1">
              <a:spcAft>
                <a:spcPts val="0"/>
              </a:spcAft>
              <a:defRPr/>
            </a:pPr>
            <a:r>
              <a:rPr lang="cs-CZ"/>
              <a:t>Základní pojmy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normAutofit fontScale="70000" lnSpcReduction="20000"/>
          </a:bodyPr>
          <a:lstStyle/>
          <a:p>
            <a:pPr marL="274320" indent="-274320" eaLnBrk="1" fontAlgn="auto" hangingPunct="1">
              <a:spcAft>
                <a:spcPts val="0"/>
              </a:spcAft>
              <a:buFont typeface="Wingdings 2"/>
              <a:buChar char=""/>
              <a:defRPr/>
            </a:pPr>
            <a:r>
              <a:rPr lang="cs-CZ" dirty="0" smtClean="0"/>
              <a:t>odlišnosti od organizací formálně byrokratických</a:t>
            </a:r>
          </a:p>
          <a:p>
            <a:pPr marL="274320" indent="-274320" eaLnBrk="1" fontAlgn="auto" hangingPunct="1">
              <a:spcAft>
                <a:spcPts val="0"/>
              </a:spcAft>
              <a:buFont typeface="Wingdings 2"/>
              <a:buChar char=""/>
              <a:defRPr/>
            </a:pPr>
            <a:endParaRPr lang="cs-CZ" dirty="0" smtClean="0"/>
          </a:p>
          <a:p>
            <a:pPr marL="457200" indent="-457200" eaLnBrk="1" fontAlgn="auto" hangingPunct="1">
              <a:spcAft>
                <a:spcPts val="0"/>
              </a:spcAft>
              <a:buFont typeface="+mj-lt"/>
              <a:buAutoNum type="arabicPeriod"/>
              <a:defRPr/>
            </a:pPr>
            <a:r>
              <a:rPr lang="cs-CZ" b="1" dirty="0" smtClean="0"/>
              <a:t>Charakter moci</a:t>
            </a:r>
            <a:r>
              <a:rPr lang="cs-CZ" dirty="0" smtClean="0"/>
              <a:t>. V případě byrokracie je moc buďto funkcí pozice v organizační hierarchii, anebo je vázána na odbornost. Alternativní způsob organizace klade naopak důraz na schopnost lidí chovat se disciplinovaně i bez formálních donucení a kooperovat s druhými dobrovolně. Závazná pravidla jsou v této formě organizace přijímána za účasti všech a jejich aplikace předpokládá všeobecný souhlas. Všichni členové organizace participují rovněž na formulaci cílů a účastní se vyjednávání příslušných rozhodnutí. Ta jsou vždy otevřena dalšímu vyjednávání.</a:t>
            </a:r>
          </a:p>
          <a:p>
            <a:pPr marL="457200" indent="-457200" eaLnBrk="1" fontAlgn="auto" hangingPunct="1">
              <a:spcAft>
                <a:spcPts val="0"/>
              </a:spcAft>
              <a:buFont typeface="+mj-lt"/>
              <a:buAutoNum type="arabicPeriod"/>
              <a:defRPr/>
            </a:pPr>
            <a:r>
              <a:rPr lang="cs-CZ" b="1" dirty="0" smtClean="0"/>
              <a:t>Povaha pravidel.</a:t>
            </a:r>
            <a:r>
              <a:rPr lang="cs-CZ" dirty="0" smtClean="0"/>
              <a:t> Byrokratické organizace jsou řízeny abstraktními, vysoce formalizovanými pravidly, jež bývají fixována písemnou formou. Tato pravidla pokrývají maximum prostoru relevantního z hlediska rozhodování. Alternativní organizace se naopak snaží redukovat oblasti pokryté univerzálními pravidly, i když jejich naprostá eliminace není možná. Přednost je dávána rozhodování případ od případu za účasti pokud možno všech členů, jichž se rozhodnutí dotýká. Právě participací všech dotčených má být sníženo riziko </a:t>
            </a:r>
            <a:r>
              <a:rPr lang="cs-CZ" dirty="0" err="1" smtClean="0"/>
              <a:t>arbitrálnosti</a:t>
            </a:r>
            <a:r>
              <a:rPr lang="cs-CZ" dirty="0" smtClean="0"/>
              <a:t> přijímaných rozhodnutí nízké obecnosti.</a:t>
            </a:r>
          </a:p>
          <a:p>
            <a:pPr marL="274320" indent="-274320" eaLnBrk="1" fontAlgn="auto" hangingPunct="1">
              <a:spcAft>
                <a:spcPts val="0"/>
              </a:spcAft>
              <a:buFont typeface="Wingdings 2"/>
              <a:buNone/>
              <a:defRPr/>
            </a:pPr>
            <a:endParaRPr lang="cs-CZ" dirty="0"/>
          </a:p>
        </p:txBody>
      </p:sp>
      <p:sp>
        <p:nvSpPr>
          <p:cNvPr id="51202" name="Rectangle 2"/>
          <p:cNvSpPr>
            <a:spLocks noGrp="1" noChangeArrowheads="1"/>
          </p:cNvSpPr>
          <p:nvPr>
            <p:ph type="title"/>
          </p:nvPr>
        </p:nvSpPr>
        <p:spPr/>
        <p:txBody>
          <a:bodyPr/>
          <a:lstStyle/>
          <a:p>
            <a:pPr eaLnBrk="1" fontAlgn="auto" hangingPunct="1">
              <a:spcAft>
                <a:spcPts val="0"/>
              </a:spcAft>
              <a:defRPr/>
            </a:pPr>
            <a:r>
              <a:rPr lang="cs-CZ" smtClean="0"/>
              <a:t>Alternativní organizace</a:t>
            </a:r>
            <a:endParaRPr lang="cs-C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p:txBody>
          <a:bodyPr>
            <a:normAutofit fontScale="92500" lnSpcReduction="20000"/>
          </a:bodyPr>
          <a:lstStyle/>
          <a:p>
            <a:pPr marL="457200" indent="-457200" eaLnBrk="1" fontAlgn="auto" hangingPunct="1">
              <a:spcAft>
                <a:spcPts val="0"/>
              </a:spcAft>
              <a:buFont typeface="+mj-lt"/>
              <a:buAutoNum type="arabicPeriod" startAt="3"/>
              <a:defRPr/>
            </a:pPr>
            <a:r>
              <a:rPr lang="cs-CZ" b="1" dirty="0" smtClean="0"/>
              <a:t>Sociální kontrola</a:t>
            </a:r>
            <a:r>
              <a:rPr lang="cs-CZ" dirty="0" smtClean="0"/>
              <a:t>. Základními zdroji sociální kontroly v podmínkách byrokratické organizace je existující hierarchie moci a zodpovědnosti a existence neosobních norem. Alternativní organizace oproti tomu upřednostňuje osobní působení mezi svými členy, právě tak jako apel morální normy a hodnoty. Předpokladem účinnosti tohoto kontrolního mechanismu je shoda v základních orientacích sdílených členy dané organizace.</a:t>
            </a:r>
          </a:p>
          <a:p>
            <a:pPr marL="457200" indent="-457200" eaLnBrk="1" fontAlgn="auto" hangingPunct="1">
              <a:spcAft>
                <a:spcPts val="0"/>
              </a:spcAft>
              <a:buFont typeface="+mj-lt"/>
              <a:buAutoNum type="arabicPeriod" startAt="3"/>
              <a:defRPr/>
            </a:pPr>
            <a:r>
              <a:rPr lang="cs-CZ" b="1" dirty="0" smtClean="0"/>
              <a:t>Sociální vztahy.</a:t>
            </a:r>
            <a:r>
              <a:rPr lang="cs-CZ" dirty="0" smtClean="0"/>
              <a:t> Jejich povaha plyne ze strukturních vlastností obou typů organizací. Zatímco v případě byrokracie převládají vztahy neosobní, instrumentální a vysoce segmentované, alternativní uspořádání organizací je inspirováno komunitními ideály. Vztahy mezi lidmi zde mají celostní charakter, bývají výrazně afektivně zabarveny a nemají instrumentální podobu.</a:t>
            </a:r>
          </a:p>
          <a:p>
            <a:pPr marL="274320" indent="-274320" eaLnBrk="1" fontAlgn="auto" hangingPunct="1">
              <a:spcAft>
                <a:spcPts val="0"/>
              </a:spcAft>
              <a:buFont typeface="Wingdings 2"/>
              <a:buChar char=""/>
              <a:defRPr/>
            </a:pPr>
            <a:endParaRPr lang="cs-CZ" dirty="0"/>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normAutofit fontScale="77500" lnSpcReduction="20000"/>
          </a:bodyPr>
          <a:lstStyle/>
          <a:p>
            <a:pPr marL="457200" indent="-457200" eaLnBrk="1" fontAlgn="auto" hangingPunct="1">
              <a:spcAft>
                <a:spcPts val="0"/>
              </a:spcAft>
              <a:buFont typeface="+mj-lt"/>
              <a:buAutoNum type="arabicPeriod" startAt="5"/>
              <a:defRPr/>
            </a:pPr>
            <a:r>
              <a:rPr lang="cs-CZ" b="1" dirty="0" err="1" smtClean="0"/>
              <a:t>Rekrutace</a:t>
            </a:r>
            <a:r>
              <a:rPr lang="cs-CZ" b="1" dirty="0" smtClean="0"/>
              <a:t> členů a jejich kariéra</a:t>
            </a:r>
            <a:r>
              <a:rPr lang="cs-CZ" dirty="0" smtClean="0"/>
              <a:t>. Pro byrokracii je příznačný systém odborných zkoušek, který určuje jak vhodnost kandidátů členství, tak podmínky, za nichž může nastat služební postup. Alternativní organizace nepřijímají své členy na základě speciálního výcviku či formálního osvědčení, ani na základě odborné kompetence. Rozhodující pro přijetí jsou neformální vztahy mezi zájemci o vstup a existence společenských hodnot. Vyhledáváni jsou zvláště lidé se schopností </a:t>
            </a:r>
            <a:r>
              <a:rPr lang="cs-CZ" dirty="0" err="1" smtClean="0"/>
              <a:t>sebedisciplíny</a:t>
            </a:r>
            <a:r>
              <a:rPr lang="cs-CZ" dirty="0" smtClean="0"/>
              <a:t> a nekonfliktní kooperace. Neexistuje kariéra v byrokratickém slova smyslu, neboť neexistuje formální hierarchie, jejíž vyšší stupně by byly cílem postupu.</a:t>
            </a:r>
          </a:p>
          <a:p>
            <a:pPr marL="457200" indent="-457200" eaLnBrk="1" fontAlgn="auto" hangingPunct="1">
              <a:spcAft>
                <a:spcPts val="0"/>
              </a:spcAft>
              <a:buFont typeface="+mj-lt"/>
              <a:buAutoNum type="arabicPeriod" startAt="5"/>
              <a:defRPr/>
            </a:pPr>
            <a:r>
              <a:rPr lang="cs-CZ" b="1" dirty="0" smtClean="0"/>
              <a:t>Způsob motivace</a:t>
            </a:r>
            <a:r>
              <a:rPr lang="cs-CZ" dirty="0" smtClean="0"/>
              <a:t>. V případě moderní byrokracie je využíváno především motivace finanční. Alternativní formy organizace znají širší škálu odměn. Účast v nich je motivována především možností nalézt naplnění nemateriálních hodnot, včetně možnosti produktivní spolupráce a přátelství. Odtud plyne vysoký stupeň ztotožnění s organizací jako celkem a s jejími cíli. Pokud jsou přítomny motivy materiální, bývají zpravidla až druhotné.</a:t>
            </a:r>
          </a:p>
          <a:p>
            <a:pPr marL="274320" indent="-274320" eaLnBrk="1" fontAlgn="auto" hangingPunct="1">
              <a:spcAft>
                <a:spcPts val="0"/>
              </a:spcAft>
              <a:buFont typeface="Wingdings 2"/>
              <a:buChar char=""/>
              <a:defRPr/>
            </a:pPr>
            <a:endParaRPr lang="cs-CZ" dirty="0"/>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p:txBody>
          <a:bodyPr>
            <a:normAutofit fontScale="77500" lnSpcReduction="20000"/>
          </a:bodyPr>
          <a:lstStyle/>
          <a:p>
            <a:pPr marL="457200" indent="-457200" eaLnBrk="1" fontAlgn="auto" hangingPunct="1">
              <a:spcAft>
                <a:spcPts val="0"/>
              </a:spcAft>
              <a:buFont typeface="+mj-lt"/>
              <a:buAutoNum type="arabicPeriod" startAt="7"/>
              <a:defRPr/>
            </a:pPr>
            <a:r>
              <a:rPr lang="cs-CZ" b="1" dirty="0" smtClean="0"/>
              <a:t>Sociální rozvrstvení.</a:t>
            </a:r>
            <a:r>
              <a:rPr lang="cs-CZ" dirty="0" smtClean="0"/>
              <a:t> U členů byrokratických organizací bývá status vysoce konzistentní. Jejich podíl na moci, majetku a prestiži je rozdělen nerovně. V alternativních organizacích, jejichž ústřední hodnotou je hodnota rovnosti, nebývají sociální rozdíly mezi členy velké. Existující rozdíly jsou snižovány mnoha způsoby, například rotací funkcí, důrazem na neformální vztahy, nevelkými rozdíly ve mzdě, spoluúčastí na rozhodování</a:t>
            </a:r>
          </a:p>
          <a:p>
            <a:pPr marL="457200" indent="-457200" eaLnBrk="1" fontAlgn="auto" hangingPunct="1">
              <a:spcAft>
                <a:spcPts val="0"/>
              </a:spcAft>
              <a:buFont typeface="+mj-lt"/>
              <a:buAutoNum type="arabicPeriod" startAt="7"/>
              <a:defRPr/>
            </a:pPr>
            <a:r>
              <a:rPr lang="cs-CZ" b="1" dirty="0" smtClean="0"/>
              <a:t>Horizontální diferenciace</a:t>
            </a:r>
            <a:r>
              <a:rPr lang="cs-CZ" dirty="0" smtClean="0"/>
              <a:t>. Byrokracie znamená komplexní síť specializovaných rolí. Dělba práce patří k jejím nejcharakterističtějším vlastnostem. Alternativní organizace horizontální diferenciace mezi svými členy zmenšují, a to opět mnoha způsoby. Pracovní role jsou v nich definovány co nejobecněji a </a:t>
            </a:r>
            <a:r>
              <a:rPr lang="cs-CZ" dirty="0" err="1" smtClean="0"/>
              <a:t>nejšířeji</a:t>
            </a:r>
            <a:r>
              <a:rPr lang="cs-CZ" dirty="0" smtClean="0"/>
              <a:t>, výrazná je snaha překlenout dělbu na duševní a fyzickou práci, na činnost administrativní a výkonnou. V tomto směru působí vedle rotace rolí především týmová práce a snaha poskytovat relevantní vědění všem členům organizace. Ideálem bývá zajistit každému stejný přístup k řízení jako k práci.</a:t>
            </a:r>
          </a:p>
          <a:p>
            <a:pPr marL="274320" indent="-274320" eaLnBrk="1" fontAlgn="auto" hangingPunct="1">
              <a:spcAft>
                <a:spcPts val="0"/>
              </a:spcAft>
              <a:buFont typeface="Wingdings 2"/>
              <a:buChar char=""/>
              <a:defRPr/>
            </a:pPr>
            <a:endParaRPr lang="cs-CZ" dirty="0"/>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idx="1"/>
          </p:nvPr>
        </p:nvSpPr>
        <p:spPr/>
        <p:txBody>
          <a:bodyPr/>
          <a:lstStyle/>
          <a:p>
            <a:pPr eaLnBrk="1" hangingPunct="1"/>
            <a:r>
              <a:rPr lang="cs-CZ" b="1" smtClean="0"/>
              <a:t>alternativní formy organizace</a:t>
            </a:r>
            <a:r>
              <a:rPr lang="cs-CZ" smtClean="0"/>
              <a:t>, jakkoli mohou být jejich jednotlivé rysy atraktivní ve srovnání s rysy organizací byrokratických, </a:t>
            </a:r>
            <a:r>
              <a:rPr lang="cs-CZ" b="1" smtClean="0"/>
              <a:t>jsou současně zatíženy řadou rizik a nevýhod</a:t>
            </a:r>
            <a:endParaRPr lang="cs-CZ" smtClean="0"/>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idx="1"/>
          </p:nvPr>
        </p:nvSpPr>
        <p:spPr/>
        <p:txBody>
          <a:bodyPr/>
          <a:lstStyle/>
          <a:p>
            <a:pPr eaLnBrk="1" hangingPunct="1"/>
            <a:endParaRPr lang="cs-CZ" smtClean="0"/>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idx="1"/>
          </p:nvPr>
        </p:nvSpPr>
        <p:spPr/>
        <p:txBody>
          <a:bodyPr/>
          <a:lstStyle/>
          <a:p>
            <a:pPr lvl="1" algn="just" eaLnBrk="1" hangingPunct="1">
              <a:lnSpc>
                <a:spcPct val="90000"/>
              </a:lnSpc>
            </a:pPr>
            <a:r>
              <a:rPr lang="cs-CZ" sz="2800" smtClean="0">
                <a:solidFill>
                  <a:srgbClr val="000000"/>
                </a:solidFill>
                <a:latin typeface="Times New Roman" pitchFamily="18" charset="0"/>
              </a:rPr>
              <a:t>Vývoj názorů na řízení lidí z hlediska různých pojetí koncepce organizace a organizačního chování můžeme rozčlenit do řady myšlenkových etap zhruba po 20 letech:</a:t>
            </a:r>
            <a:endParaRPr lang="cs-CZ" sz="2800"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1)  mechanistický přístup (do 20. let </a:t>
            </a:r>
            <a:r>
              <a:rPr lang="en-US" smtClean="0">
                <a:solidFill>
                  <a:srgbClr val="000000"/>
                </a:solidFill>
                <a:latin typeface="Times New Roman" pitchFamily="18" charset="0"/>
              </a:rPr>
              <a:t>XX. </a:t>
            </a:r>
            <a:r>
              <a:rPr lang="cs-CZ" smtClean="0">
                <a:solidFill>
                  <a:srgbClr val="000000"/>
                </a:solidFill>
                <a:latin typeface="Times New Roman" pitchFamily="18" charset="0"/>
              </a:rPr>
              <a:t>stol.),</a:t>
            </a:r>
            <a:endParaRPr lang="cs-CZ" smtClean="0">
              <a:latin typeface="Times New Roman" pitchFamily="18" charset="0"/>
            </a:endParaRPr>
          </a:p>
          <a:p>
            <a:pPr algn="just" eaLnBrk="1" hangingPunct="1">
              <a:lnSpc>
                <a:spcPct val="90000"/>
              </a:lnSpc>
            </a:pPr>
            <a:r>
              <a:rPr lang="cs-CZ" i="1" smtClean="0">
                <a:solidFill>
                  <a:srgbClr val="000000"/>
                </a:solidFill>
                <a:latin typeface="Times New Roman" pitchFamily="18" charset="0"/>
              </a:rPr>
              <a:t>2)  </a:t>
            </a:r>
            <a:r>
              <a:rPr lang="cs-CZ" smtClean="0">
                <a:solidFill>
                  <a:srgbClr val="000000"/>
                </a:solidFill>
                <a:latin typeface="Times New Roman" pitchFamily="18" charset="0"/>
              </a:rPr>
              <a:t>škola lidských vztahů (20. a 30. léta),</a:t>
            </a:r>
            <a:endParaRPr lang="cs-CZ"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3)  humanistický přístup (40. a 50. léta),</a:t>
            </a:r>
            <a:endParaRPr lang="cs-CZ"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4)  moderní názory (60. a 70. léta),</a:t>
            </a:r>
            <a:endParaRPr lang="cs-CZ" smtClean="0">
              <a:latin typeface="Times New Roman" pitchFamily="18" charset="0"/>
            </a:endParaRPr>
          </a:p>
          <a:p>
            <a:pPr algn="just" eaLnBrk="1" hangingPunct="1">
              <a:lnSpc>
                <a:spcPct val="90000"/>
              </a:lnSpc>
            </a:pPr>
            <a:r>
              <a:rPr lang="cs-CZ" smtClean="0">
                <a:solidFill>
                  <a:srgbClr val="000000"/>
                </a:solidFill>
                <a:latin typeface="Times New Roman" pitchFamily="18" charset="0"/>
              </a:rPr>
              <a:t>5)  postmoderní názory (80. a 90. léta).</a:t>
            </a:r>
            <a:endParaRPr lang="cs-CZ" smtClean="0">
              <a:latin typeface="Times New Roman" pitchFamily="18" charset="0"/>
            </a:endParaRPr>
          </a:p>
          <a:p>
            <a:pPr eaLnBrk="1" hangingPunct="1">
              <a:lnSpc>
                <a:spcPct val="90000"/>
              </a:lnSpc>
              <a:buFont typeface="Wingdings" pitchFamily="2" charset="2"/>
              <a:buNone/>
            </a:pPr>
            <a:endParaRPr lang="cs-CZ" smtClean="0"/>
          </a:p>
        </p:txBody>
      </p:sp>
      <p:sp>
        <p:nvSpPr>
          <p:cNvPr id="32770"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idx="1"/>
          </p:nvPr>
        </p:nvSpPr>
        <p:spPr/>
        <p:txBody>
          <a:bodyPr/>
          <a:lstStyle/>
          <a:p>
            <a:pPr marL="742950" lvl="1" indent="-285750" eaLnBrk="1" hangingPunct="1">
              <a:buFont typeface="Wingdings" pitchFamily="2" charset="2"/>
              <a:buNone/>
            </a:pPr>
            <a:r>
              <a:rPr lang="cs-CZ" sz="2800" smtClean="0">
                <a:solidFill>
                  <a:srgbClr val="000000"/>
                </a:solidFill>
                <a:latin typeface="Times New Roman" pitchFamily="18" charset="0"/>
              </a:rPr>
              <a:t>Weber rozlišoval tři typy sociální akce</a:t>
            </a:r>
          </a:p>
          <a:p>
            <a:pPr eaLnBrk="1" hangingPunct="1"/>
            <a:r>
              <a:rPr lang="cs-CZ" smtClean="0">
                <a:solidFill>
                  <a:srgbClr val="000000"/>
                </a:solidFill>
                <a:latin typeface="Times New Roman" pitchFamily="18" charset="0"/>
              </a:rPr>
              <a:t>afektivní akci (založenou na emocích), o kterou se opírá </a:t>
            </a:r>
            <a:r>
              <a:rPr lang="cs-CZ" b="1" i="1" smtClean="0">
                <a:solidFill>
                  <a:srgbClr val="000000"/>
                </a:solidFill>
                <a:latin typeface="Times New Roman" pitchFamily="18" charset="0"/>
              </a:rPr>
              <a:t>charismatická autorita</a:t>
            </a:r>
          </a:p>
          <a:p>
            <a:pPr eaLnBrk="1" hangingPunct="1"/>
            <a:r>
              <a:rPr lang="cs-CZ" smtClean="0">
                <a:solidFill>
                  <a:srgbClr val="000000"/>
                </a:solidFill>
                <a:latin typeface="Times New Roman" pitchFamily="18" charset="0"/>
              </a:rPr>
              <a:t>tradicionální akci (založenou na zvyku), z níž vychází </a:t>
            </a:r>
            <a:r>
              <a:rPr lang="cs-CZ" b="1" i="1" smtClean="0">
                <a:solidFill>
                  <a:srgbClr val="000000"/>
                </a:solidFill>
                <a:latin typeface="Times New Roman" pitchFamily="18" charset="0"/>
              </a:rPr>
              <a:t>tradiční autorita</a:t>
            </a:r>
          </a:p>
          <a:p>
            <a:pPr eaLnBrk="1" hangingPunct="1"/>
            <a:r>
              <a:rPr lang="cs-CZ" smtClean="0">
                <a:solidFill>
                  <a:srgbClr val="000000"/>
                </a:solidFill>
                <a:latin typeface="Times New Roman" pitchFamily="18" charset="0"/>
              </a:rPr>
              <a:t>racionální akci (která je řízena jasným vědomím cílů). Z ní je odvozena racionálně legální autorita a organizační struktura. Příslušná organizační struktura se nazývá </a:t>
            </a:r>
            <a:r>
              <a:rPr lang="cs-CZ" sz="3200" b="1" i="1" smtClean="0">
                <a:solidFill>
                  <a:srgbClr val="000000"/>
                </a:solidFill>
                <a:latin typeface="Times New Roman" pitchFamily="18" charset="0"/>
              </a:rPr>
              <a:t>byrokracie</a:t>
            </a:r>
            <a:endParaRPr lang="cs-CZ" b="1" i="1" smtClean="0">
              <a:solidFill>
                <a:srgbClr val="000000"/>
              </a:solidFill>
              <a:latin typeface="Times New Roman" pitchFamily="18" charset="0"/>
            </a:endParaRPr>
          </a:p>
          <a:p>
            <a:pPr eaLnBrk="1" hangingPunct="1">
              <a:buFont typeface="Wingdings 2" pitchFamily="18" charset="2"/>
              <a:buNone/>
            </a:pPr>
            <a:endParaRPr lang="cs-CZ" smtClean="0"/>
          </a:p>
        </p:txBody>
      </p:sp>
      <p:sp>
        <p:nvSpPr>
          <p:cNvPr id="51202" name="Rectangle 2"/>
          <p:cNvSpPr>
            <a:spLocks noGrp="1" noChangeArrowheads="1"/>
          </p:cNvSpPr>
          <p:nvPr>
            <p:ph type="title"/>
          </p:nvPr>
        </p:nvSpPr>
        <p:spPr/>
        <p:txBody>
          <a:bodyPr>
            <a:normAutofit fontScale="90000"/>
          </a:bodyPr>
          <a:lstStyle/>
          <a:p>
            <a:pPr eaLnBrk="1" fontAlgn="auto" hangingPunct="1">
              <a:spcAft>
                <a:spcPts val="0"/>
              </a:spcAft>
              <a:defRPr/>
            </a:pPr>
            <a:r>
              <a:rPr lang="cs-CZ" b="1" smtClean="0"/>
              <a:t>Od Webera k EKONOMICKÉ TEORII BYROKRACIE</a:t>
            </a:r>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bwMode="auto">
          <a:ln w="9525"/>
        </p:spPr>
        <p:txBody>
          <a:bodyPr wrap="square" lIns="91440" tIns="45720" rIns="91440" bIns="45720" numCol="1" compatLnSpc="1">
            <a:prstTxWarp prst="textNoShape">
              <a:avLst/>
            </a:prstTxWarp>
          </a:bodyPr>
          <a:lstStyle/>
          <a:p>
            <a:pPr eaLnBrk="1" hangingPunct="1">
              <a:defRPr/>
            </a:pPr>
            <a:endParaRPr lang="cs-CZ" smtClean="0">
              <a:ln>
                <a:noFill/>
              </a:ln>
              <a:effectLst/>
            </a:endParaRPr>
          </a:p>
        </p:txBody>
      </p:sp>
      <p:sp>
        <p:nvSpPr>
          <p:cNvPr id="40962" name="Rectangle 3"/>
          <p:cNvSpPr>
            <a:spLocks noGrp="1"/>
          </p:cNvSpPr>
          <p:nvPr>
            <p:ph type="body" idx="1"/>
          </p:nvPr>
        </p:nvSpPr>
        <p:spPr>
          <a:xfrm>
            <a:off x="457200" y="1447800"/>
            <a:ext cx="8229600" cy="4678363"/>
          </a:xfrm>
        </p:spPr>
        <p:txBody>
          <a:bodyPr/>
          <a:lstStyle/>
          <a:p>
            <a:pPr eaLnBrk="1" hangingPunct="1">
              <a:buFont typeface="Wingdings 2" pitchFamily="18" charset="2"/>
              <a:buNone/>
            </a:pPr>
            <a:r>
              <a:rPr lang="cs-CZ" b="1" smtClean="0"/>
              <a:t>Weberovské koncepce</a:t>
            </a:r>
          </a:p>
          <a:p>
            <a:pPr eaLnBrk="1" hangingPunct="1"/>
            <a:r>
              <a:rPr lang="cs-CZ" smtClean="0"/>
              <a:t>byrokracie je charakterizována jako </a:t>
            </a:r>
          </a:p>
          <a:p>
            <a:pPr lvl="1" eaLnBrk="1" hangingPunct="1"/>
            <a:r>
              <a:rPr lang="cs-CZ" smtClean="0"/>
              <a:t>hierarchická organizace, </a:t>
            </a:r>
          </a:p>
          <a:p>
            <a:pPr lvl="1" eaLnBrk="1" hangingPunct="1"/>
            <a:r>
              <a:rPr lang="cs-CZ" smtClean="0"/>
              <a:t>ve které panuje téměř vojenská disciplína, </a:t>
            </a:r>
          </a:p>
          <a:p>
            <a:pPr lvl="1" eaLnBrk="1" hangingPunct="1"/>
            <a:r>
              <a:rPr lang="cs-CZ" smtClean="0"/>
              <a:t>je poslušná přesným a detailním vnitřním pravidlům, které jí zároveň  i zaručují přesné a pravidelné fungování. </a:t>
            </a:r>
          </a:p>
          <a:p>
            <a:pPr lvl="2" eaLnBrk="1" hangingPunct="1"/>
            <a:r>
              <a:rPr lang="cs-CZ" smtClean="0"/>
              <a:t>Podle významného německého sociologa Maxe Webera (1864 - 1920), tato koncepce vychází z jeho  díla „Wirtschaft und Gesellschaft“ (1922).</a:t>
            </a:r>
          </a:p>
          <a:p>
            <a:pPr eaLnBrk="1" hangingPunct="1"/>
            <a:endParaRPr lang="cs-CZ"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idx="1"/>
          </p:nvPr>
        </p:nvSpPr>
        <p:spPr/>
        <p:txBody>
          <a:bodyPr/>
          <a:lstStyle/>
          <a:p>
            <a:pPr eaLnBrk="1" hangingPunct="1"/>
            <a:r>
              <a:rPr lang="cs-CZ" smtClean="0"/>
              <a:t>Optimální chování úředníka: </a:t>
            </a:r>
          </a:p>
          <a:p>
            <a:pPr lvl="1" eaLnBrk="1" hangingPunct="1"/>
            <a:r>
              <a:rPr lang="cs-CZ" smtClean="0"/>
              <a:t>co nejlepší přizpůsobení se stávajícím pravidlům a příkazům, které v jejich rámci obdrží. </a:t>
            </a:r>
          </a:p>
          <a:p>
            <a:pPr lvl="1" eaLnBrk="1" hangingPunct="1"/>
            <a:endParaRPr lang="cs-CZ" smtClean="0"/>
          </a:p>
          <a:p>
            <a:pPr lvl="1" eaLnBrk="1" hangingPunct="1"/>
            <a:r>
              <a:rPr lang="cs-CZ" smtClean="0"/>
              <a:t>Efektivnost byrokracie a její celková úspěšnost jsou přímo závislé na podřízení se těmto pravidlům. </a:t>
            </a:r>
          </a:p>
          <a:p>
            <a:pPr lvl="2" eaLnBrk="1" hangingPunct="1"/>
            <a:r>
              <a:rPr lang="cs-CZ" smtClean="0"/>
              <a:t>Takovým způsobem je zaručována nezávislost administrativy na soukromých zájmech a zároveň její závislost na politické moci.</a:t>
            </a:r>
          </a:p>
          <a:p>
            <a:pPr eaLnBrk="1" hangingPunct="1"/>
            <a:endParaRPr lang="cs-CZ" smtClean="0"/>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idx="1"/>
          </p:nvPr>
        </p:nvSpPr>
        <p:spPr/>
        <p:txBody>
          <a:bodyPr/>
          <a:lstStyle/>
          <a:p>
            <a:pPr eaLnBrk="1" hangingPunct="1"/>
            <a:r>
              <a:rPr lang="cs-CZ" smtClean="0"/>
              <a:t>Byrokracií chápeme:</a:t>
            </a:r>
          </a:p>
          <a:p>
            <a:pPr lvl="1" eaLnBrk="1" hangingPunct="1"/>
            <a:r>
              <a:rPr lang="cs-CZ" smtClean="0"/>
              <a:t>množina úřadů, které jsou odpovědné za státem zabezpečované služby (Jackson-Brown)</a:t>
            </a:r>
          </a:p>
          <a:p>
            <a:pPr eaLnBrk="1" hangingPunct="1"/>
            <a:r>
              <a:rPr lang="cs-CZ" smtClean="0"/>
              <a:t>Sponzor </a:t>
            </a:r>
          </a:p>
          <a:p>
            <a:pPr lvl="1" eaLnBrk="1" hangingPunct="1"/>
            <a:r>
              <a:rPr lang="cs-CZ" smtClean="0"/>
              <a:t>rozhoduje o velikosti rozpočtu úřadu</a:t>
            </a:r>
          </a:p>
          <a:p>
            <a:pPr eaLnBrk="1" hangingPunct="1"/>
            <a:r>
              <a:rPr lang="cs-CZ" smtClean="0"/>
              <a:t>byrokrat</a:t>
            </a:r>
          </a:p>
        </p:txBody>
      </p:sp>
      <p:sp>
        <p:nvSpPr>
          <p:cNvPr id="3074" name="Rectangle 2"/>
          <p:cNvSpPr>
            <a:spLocks noGrp="1" noChangeArrowheads="1"/>
          </p:cNvSpPr>
          <p:nvPr>
            <p:ph type="title"/>
          </p:nvPr>
        </p:nvSpPr>
        <p:spPr/>
        <p:txBody>
          <a:bodyPr/>
          <a:lstStyle/>
          <a:p>
            <a:pPr eaLnBrk="1" fontAlgn="auto" hangingPunct="1">
              <a:spcAft>
                <a:spcPts val="0"/>
              </a:spcAft>
              <a:defRPr/>
            </a:pPr>
            <a:r>
              <a:rPr lang="cs-CZ"/>
              <a:t>Základní pojmy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idx="1"/>
          </p:nvPr>
        </p:nvSpPr>
        <p:spPr/>
        <p:txBody>
          <a:bodyPr/>
          <a:lstStyle/>
          <a:p>
            <a:pPr eaLnBrk="1" hangingPunct="1"/>
            <a:r>
              <a:rPr lang="cs-CZ" smtClean="0"/>
              <a:t>Pokud by byla výše uvedená právně administrativní pravidla detailní, koherentní a zahrnovala by veškeré možné situace… potom by weberovské chování byrokracie bylo </a:t>
            </a:r>
            <a:r>
              <a:rPr lang="cs-CZ" i="1" smtClean="0"/>
              <a:t>nejen politicky správné, ale i ekonomicky efektivní</a:t>
            </a:r>
            <a:r>
              <a:rPr lang="cs-CZ" smtClean="0"/>
              <a:t>. </a:t>
            </a:r>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idx="1"/>
          </p:nvPr>
        </p:nvSpPr>
        <p:spPr/>
        <p:txBody>
          <a:bodyPr/>
          <a:lstStyle/>
          <a:p>
            <a:pPr lvl="1" eaLnBrk="1" hangingPunct="1">
              <a:lnSpc>
                <a:spcPct val="90000"/>
              </a:lnSpc>
            </a:pPr>
            <a:r>
              <a:rPr lang="cs-CZ" smtClean="0">
                <a:solidFill>
                  <a:srgbClr val="000000"/>
                </a:solidFill>
                <a:latin typeface="Times New Roman" pitchFamily="18" charset="0"/>
              </a:rPr>
              <a:t>Byrokracie je hierarchická organizace, navržená racionálně ke koordinaci práce mnoha jednotlivců a k realizaci široké škály administrativních úkolů a organizačních cílů. Její rozvoj je dán technickou nadřazeností nad ostatní formy organizace. </a:t>
            </a:r>
          </a:p>
          <a:p>
            <a:pPr lvl="1" eaLnBrk="1" hangingPunct="1">
              <a:lnSpc>
                <a:spcPct val="90000"/>
              </a:lnSpc>
            </a:pPr>
            <a:r>
              <a:rPr lang="cs-CZ" smtClean="0">
                <a:solidFill>
                  <a:srgbClr val="000000"/>
                </a:solidFill>
                <a:latin typeface="Times New Roman" pitchFamily="18" charset="0"/>
              </a:rPr>
              <a:t>Byrokracie je podle Maxe Webera tzv. ideální typ, vzor, kterému se lze přiblížit aplikací prvků racionálního řízení. </a:t>
            </a:r>
          </a:p>
          <a:p>
            <a:pPr lvl="1" eaLnBrk="1" hangingPunct="1">
              <a:lnSpc>
                <a:spcPct val="90000"/>
              </a:lnSpc>
            </a:pPr>
            <a:r>
              <a:rPr lang="cs-CZ" smtClean="0">
                <a:solidFill>
                  <a:srgbClr val="000000"/>
                </a:solidFill>
                <a:latin typeface="Times New Roman" pitchFamily="18" charset="0"/>
              </a:rPr>
              <a:t>Weberova byrokracie je zavedením přesného systému do řízení administrativy. </a:t>
            </a:r>
          </a:p>
          <a:p>
            <a:pPr lvl="1" eaLnBrk="1" hangingPunct="1">
              <a:lnSpc>
                <a:spcPct val="90000"/>
              </a:lnSpc>
            </a:pPr>
            <a:r>
              <a:rPr lang="cs-CZ" smtClean="0"/>
              <a:t>vyřizování úkolů podle objektivně stanovených pravidel, bez ohledu na konkrétní politické poměry</a:t>
            </a:r>
            <a:endParaRPr lang="cs-CZ" smtClean="0">
              <a:solidFill>
                <a:srgbClr val="000000"/>
              </a:solidFill>
              <a:latin typeface="Times New Roman" pitchFamily="18" charset="0"/>
            </a:endParaRPr>
          </a:p>
          <a:p>
            <a:pPr eaLnBrk="1" hangingPunct="1">
              <a:lnSpc>
                <a:spcPct val="90000"/>
              </a:lnSpc>
            </a:pPr>
            <a:endParaRPr lang="cs-CZ" smtClean="0"/>
          </a:p>
        </p:txBody>
      </p:sp>
      <p:sp>
        <p:nvSpPr>
          <p:cNvPr id="34818"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idx="1"/>
          </p:nvPr>
        </p:nvSpPr>
        <p:spPr/>
        <p:txBody>
          <a:bodyPr/>
          <a:lstStyle/>
          <a:p>
            <a:pPr marL="571500" indent="-571500" eaLnBrk="1" hangingPunct="1">
              <a:buFontTx/>
              <a:buNone/>
            </a:pPr>
            <a:r>
              <a:rPr lang="cs-CZ" sz="3400" u="sng" smtClean="0"/>
              <a:t>Ideální typ byrokracie</a:t>
            </a:r>
            <a:r>
              <a:rPr lang="cs-CZ" sz="3400" smtClean="0"/>
              <a:t>:</a:t>
            </a:r>
          </a:p>
          <a:p>
            <a:pPr marL="839788" lvl="1" indent="-495300" eaLnBrk="1" hangingPunct="1">
              <a:buFontTx/>
              <a:buAutoNum type="arabicParenR"/>
            </a:pPr>
            <a:r>
              <a:rPr lang="cs-CZ" sz="3000" smtClean="0"/>
              <a:t>specializace práce </a:t>
            </a:r>
          </a:p>
          <a:p>
            <a:pPr marL="839788" lvl="1" indent="-495300" eaLnBrk="1" hangingPunct="1">
              <a:buFontTx/>
              <a:buAutoNum type="arabicParenR"/>
            </a:pPr>
            <a:r>
              <a:rPr lang="cs-CZ" sz="3000" smtClean="0"/>
              <a:t>jednoznačná hierarchie pravomocí </a:t>
            </a:r>
          </a:p>
          <a:p>
            <a:pPr marL="839788" lvl="1" indent="-495300" eaLnBrk="1" hangingPunct="1">
              <a:buFontTx/>
              <a:buAutoNum type="arabicParenR"/>
            </a:pPr>
            <a:r>
              <a:rPr lang="cs-CZ" sz="3000" smtClean="0"/>
              <a:t>psaná pravidla</a:t>
            </a:r>
          </a:p>
          <a:p>
            <a:pPr marL="839788" lvl="1" indent="-495300" eaLnBrk="1" hangingPunct="1">
              <a:buFontTx/>
              <a:buAutoNum type="arabicParenR"/>
            </a:pPr>
            <a:r>
              <a:rPr lang="cs-CZ" sz="3000" smtClean="0"/>
              <a:t>práce na plný úvazek  - za ni stálý plat</a:t>
            </a:r>
          </a:p>
          <a:p>
            <a:pPr marL="839788" lvl="1" indent="-495300" eaLnBrk="1" hangingPunct="1">
              <a:buFontTx/>
              <a:buAutoNum type="arabicParenR"/>
            </a:pPr>
            <a:r>
              <a:rPr lang="cs-CZ" sz="3000" smtClean="0"/>
              <a:t>neosobní charakter výkonu zaměstnání </a:t>
            </a:r>
          </a:p>
          <a:p>
            <a:pPr marL="839788" lvl="1" indent="-495300" eaLnBrk="1" hangingPunct="1">
              <a:buFontTx/>
              <a:buAutoNum type="arabicParenR"/>
            </a:pPr>
            <a:r>
              <a:rPr lang="cs-CZ" sz="3000" smtClean="0"/>
              <a:t>příslušníci organizace nevlastní hmotné prostředky, s nimiž pracují. </a:t>
            </a:r>
          </a:p>
          <a:p>
            <a:pPr marL="571500" indent="-571500" eaLnBrk="1" hangingPunct="1"/>
            <a:endParaRPr lang="cs-CZ" smtClean="0"/>
          </a:p>
        </p:txBody>
      </p:sp>
      <p:sp>
        <p:nvSpPr>
          <p:cNvPr id="29698"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noChangeArrowheads="1"/>
          </p:cNvSpPr>
          <p:nvPr>
            <p:ph idx="1"/>
          </p:nvPr>
        </p:nvSpPr>
        <p:spPr/>
        <p:txBody>
          <a:bodyPr/>
          <a:lstStyle/>
          <a:p>
            <a:pPr algn="just" eaLnBrk="1" hangingPunct="1"/>
            <a:r>
              <a:rPr lang="cs-CZ" smtClean="0">
                <a:solidFill>
                  <a:srgbClr val="000000"/>
                </a:solidFill>
                <a:latin typeface="Times New Roman" pitchFamily="18" charset="0"/>
              </a:rPr>
              <a:t>Ideálem byl perfektně fungující systém s přesným vymezením rolí, pravomocí a odpovědností, kde člověk vykonával rutinní práci a vystupoval vlastně jako součást velkého stroje. Očekávalo se, že pokud bude přesně vymezeno, co mají lidé dělat, a pokud budou lidé důsledně lato pravidla dodržovat, budou organizace pra</a:t>
            </a:r>
            <a:r>
              <a:rPr lang="cs-CZ" smtClean="0">
                <a:solidFill>
                  <a:srgbClr val="000000"/>
                </a:solidFill>
              </a:rPr>
              <a:t>c</a:t>
            </a:r>
            <a:r>
              <a:rPr lang="cs-CZ" smtClean="0">
                <a:solidFill>
                  <a:srgbClr val="000000"/>
                </a:solidFill>
                <a:latin typeface="Times New Roman" pitchFamily="18" charset="0"/>
              </a:rPr>
              <a:t>ovat bez problémů.</a:t>
            </a:r>
            <a:endParaRPr lang="cs-CZ" smtClean="0">
              <a:solidFill>
                <a:srgbClr val="000000"/>
              </a:solidFill>
            </a:endParaRPr>
          </a:p>
          <a:p>
            <a:pPr eaLnBrk="1" hangingPunct="1">
              <a:buFont typeface="Wingdings" pitchFamily="2" charset="2"/>
              <a:buNone/>
            </a:pPr>
            <a:endParaRPr lang="cs-CZ" smtClean="0"/>
          </a:p>
        </p:txBody>
      </p:sp>
      <p:sp>
        <p:nvSpPr>
          <p:cNvPr id="33794" name="Rectangle 2"/>
          <p:cNvSpPr>
            <a:spLocks noGrp="1" noChangeArrowheads="1"/>
          </p:cNvSpPr>
          <p:nvPr>
            <p:ph type="title"/>
          </p:nvPr>
        </p:nvSpPr>
        <p:spPr bwMode="auto"/>
        <p:txBody>
          <a:bodyPr wrap="square" lIns="91440" tIns="45720" rIns="91440" bIns="45720" numCol="1" compatLnSpc="1">
            <a:prstTxWarp prst="textNoShape">
              <a:avLst/>
            </a:prstTxWarp>
          </a:bodyPr>
          <a:lstStyle/>
          <a:p>
            <a:pPr eaLnBrk="1" hangingPunct="1">
              <a:defRPr/>
            </a:pPr>
            <a:r>
              <a:rPr lang="cs-CZ" smtClean="0">
                <a:ln>
                  <a:noFill/>
                </a:ln>
                <a:effectLst/>
                <a:latin typeface="Arial" charset="0"/>
              </a:rPr>
              <a:t>Ideální stroj</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idx="1"/>
          </p:nvPr>
        </p:nvSpPr>
        <p:spPr/>
        <p:txBody>
          <a:bodyPr/>
          <a:lstStyle/>
          <a:p>
            <a:pPr eaLnBrk="1" hangingPunct="1"/>
            <a:endParaRPr lang="cs-CZ" smtClean="0"/>
          </a:p>
          <a:p>
            <a:pPr marL="273050" lvl="1" eaLnBrk="1" hangingPunct="1">
              <a:spcBef>
                <a:spcPts val="600"/>
              </a:spcBef>
              <a:buSzPct val="70000"/>
              <a:buFont typeface="Wingdings" pitchFamily="2" charset="2"/>
              <a:buChar char=""/>
            </a:pPr>
            <a:r>
              <a:rPr lang="cs-CZ" smtClean="0">
                <a:solidFill>
                  <a:srgbClr val="000000"/>
                </a:solidFill>
                <a:latin typeface="Times New Roman" pitchFamily="18" charset="0"/>
              </a:rPr>
              <a:t>Aplikace jejích pravidel potlačuje osobní individualitu, iniciativu a tvořivost, brání spolupráci mezi útvary, důsledkem jsou pak bludné kruhy byrokracie. Motivovaní jedinci se mohou cítit v takové organizaci frustrováni. Přísné byrokratická organizace se nedokáže vyrovnat s nečekanými změnami.</a:t>
            </a:r>
          </a:p>
          <a:p>
            <a:pPr eaLnBrk="1" hangingPunct="1"/>
            <a:endParaRPr lang="cs-CZ" smtClean="0"/>
          </a:p>
          <a:p>
            <a:pPr eaLnBrk="1" hangingPunct="1"/>
            <a:r>
              <a:rPr lang="cs-CZ" smtClean="0"/>
              <a:t>Motivace chování jedince (tedy i byrokrata)</a:t>
            </a:r>
          </a:p>
          <a:p>
            <a:pPr eaLnBrk="1" hangingPunct="1"/>
            <a:endParaRPr lang="cs-CZ" smtClean="0"/>
          </a:p>
        </p:txBody>
      </p:sp>
      <p:sp>
        <p:nvSpPr>
          <p:cNvPr id="26626" name="Rectangle 2"/>
          <p:cNvSpPr>
            <a:spLocks noGrp="1" noChangeArrowheads="1"/>
          </p:cNvSpPr>
          <p:nvPr>
            <p:ph type="title"/>
          </p:nvPr>
        </p:nvSpPr>
        <p:spPr/>
        <p:txBody>
          <a:bodyPr/>
          <a:lstStyle/>
          <a:p>
            <a:pPr eaLnBrk="1" fontAlgn="auto" hangingPunct="1">
              <a:spcAft>
                <a:spcPts val="0"/>
              </a:spcAft>
              <a:defRPr/>
            </a:pPr>
            <a:r>
              <a:rPr lang="cs-CZ" smtClean="0"/>
              <a:t>Námitky?</a:t>
            </a:r>
            <a:endParaRPr lang="cs-CZ"/>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3"/>
          <p:cNvSpPr>
            <a:spLocks noGrp="1" noChangeArrowheads="1"/>
          </p:cNvSpPr>
          <p:nvPr>
            <p:ph idx="1"/>
          </p:nvPr>
        </p:nvSpPr>
        <p:spPr/>
        <p:txBody>
          <a:bodyPr/>
          <a:lstStyle/>
          <a:p>
            <a:pPr eaLnBrk="1" hangingPunct="1"/>
            <a:r>
              <a:rPr lang="cs-CZ" smtClean="0"/>
              <a:t>přehlíží nedokonalost a nerovnost v oblasti informací, stejně jako z toho vyplývající nejistotu</a:t>
            </a:r>
          </a:p>
          <a:p>
            <a:pPr eaLnBrk="1" hangingPunct="1"/>
            <a:r>
              <a:rPr lang="cs-CZ" smtClean="0"/>
              <a:t>v praxi platí, že detailní pravidla nemohou předvídat veškeré situace </a:t>
            </a:r>
            <a:br>
              <a:rPr lang="cs-CZ" smtClean="0"/>
            </a:br>
            <a:r>
              <a:rPr lang="cs-CZ" smtClean="0"/>
              <a:t>a politické centrum musí přenechat podřízené administrativě jistou prováděcí volnost, tzv. </a:t>
            </a:r>
            <a:r>
              <a:rPr lang="cs-CZ" i="1" smtClean="0"/>
              <a:t>diskreční moc</a:t>
            </a:r>
            <a:r>
              <a:rPr lang="cs-CZ" smtClean="0"/>
              <a:t>, kterou se administrativa bude snažit využít</a:t>
            </a:r>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idx="1"/>
          </p:nvPr>
        </p:nvSpPr>
        <p:spPr/>
        <p:txBody>
          <a:bodyPr/>
          <a:lstStyle/>
          <a:p>
            <a:pPr eaLnBrk="1" hangingPunct="1"/>
            <a:r>
              <a:rPr lang="cs-CZ" smtClean="0"/>
              <a:t>Manažerská koncepce</a:t>
            </a:r>
            <a:r>
              <a:rPr lang="cs-CZ" b="1" smtClean="0"/>
              <a:t> </a:t>
            </a:r>
            <a:r>
              <a:rPr lang="cs-CZ" smtClean="0"/>
              <a:t>byrokracie klade důraz na tuto </a:t>
            </a:r>
            <a:r>
              <a:rPr lang="cs-CZ" i="1" smtClean="0"/>
              <a:t>diskreční moc</a:t>
            </a:r>
            <a:r>
              <a:rPr lang="cs-CZ" smtClean="0"/>
              <a:t>, která je </a:t>
            </a:r>
            <a:r>
              <a:rPr lang="cs-CZ" i="1" smtClean="0"/>
              <a:t>analogií postavení manažera ve velkých podnicích </a:t>
            </a:r>
            <a:r>
              <a:rPr lang="cs-CZ" smtClean="0"/>
              <a:t>vzhledem k akcionářům. </a:t>
            </a:r>
          </a:p>
          <a:p>
            <a:pPr eaLnBrk="1" hangingPunct="1"/>
            <a:r>
              <a:rPr lang="cs-CZ" smtClean="0"/>
              <a:t>Zatímco uvnitř byrokracie funguje weberovský model, pak v jejím vedení již vzniká určitá míra volnosti mezi tímto byrokratickým vedením a politickou mocí.</a:t>
            </a:r>
          </a:p>
          <a:p>
            <a:pPr eaLnBrk="1" hangingPunct="1"/>
            <a:endParaRPr lang="cs-CZ" smtClean="0"/>
          </a:p>
        </p:txBody>
      </p:sp>
      <p:sp>
        <p:nvSpPr>
          <p:cNvPr id="52226" name="Rectangle 2"/>
          <p:cNvSpPr>
            <a:spLocks noGrp="1" noChangeArrowheads="1"/>
          </p:cNvSpPr>
          <p:nvPr>
            <p:ph type="title"/>
          </p:nvPr>
        </p:nvSpPr>
        <p:spPr/>
        <p:txBody>
          <a:bodyPr/>
          <a:lstStyle/>
          <a:p>
            <a:pPr eaLnBrk="1" fontAlgn="auto" hangingPunct="1">
              <a:spcAft>
                <a:spcPts val="0"/>
              </a:spcAft>
              <a:defRPr/>
            </a:pPr>
            <a:r>
              <a:rPr lang="cs-CZ" b="1" smtClean="0"/>
              <a:t>Manažerská koncepce byrokracie</a:t>
            </a:r>
            <a:endParaRPr lang="cs-CZ"/>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p:txBody>
          <a:bodyPr>
            <a:normAutofit fontScale="77500" lnSpcReduction="20000"/>
          </a:bodyPr>
          <a:lstStyle/>
          <a:p>
            <a:pPr marL="274320" indent="-274320" eaLnBrk="1" fontAlgn="auto" hangingPunct="1">
              <a:spcAft>
                <a:spcPts val="0"/>
              </a:spcAft>
              <a:buFont typeface="Wingdings 2"/>
              <a:buChar char=""/>
              <a:defRPr/>
            </a:pPr>
            <a:r>
              <a:rPr lang="cs-CZ" dirty="0" smtClean="0"/>
              <a:t>úředníci se snaží poskytnout očekávané služby, avšak rozhodující pro ně nejsou názory příjemců jejich služeb (tj. daňových poplatníků), ale názory politiků členů parlamentu, zastupitelstev, kteří veřejné rozpočty schvalují,</a:t>
            </a:r>
          </a:p>
          <a:p>
            <a:pPr marL="274320" indent="-274320" eaLnBrk="1" fontAlgn="auto" hangingPunct="1">
              <a:spcAft>
                <a:spcPts val="0"/>
              </a:spcAft>
              <a:buFont typeface="Wingdings 2"/>
              <a:buChar char=""/>
              <a:defRPr/>
            </a:pPr>
            <a:r>
              <a:rPr lang="cs-CZ" dirty="0" smtClean="0"/>
              <a:t>zájmy veřejnosti a zájmy byrokracie se nejvíce rozcházejí tehdy, existuje-li jen omezená konkurence mezi více úřady. Dochází</a:t>
            </a:r>
            <a:br>
              <a:rPr lang="cs-CZ" dirty="0" smtClean="0"/>
            </a:br>
            <a:r>
              <a:rPr lang="cs-CZ" dirty="0" smtClean="0"/>
              <a:t>k odstraňování duplicitních činností (úřadů, agentur) a vytváření velkých úřadů, což vede k monopolnímu poskytování služeb a jejich zdražování,</a:t>
            </a:r>
          </a:p>
          <a:p>
            <a:pPr marL="274320" indent="-274320" eaLnBrk="1" fontAlgn="auto" hangingPunct="1">
              <a:spcAft>
                <a:spcPts val="0"/>
              </a:spcAft>
              <a:buFont typeface="Wingdings 2"/>
              <a:buChar char=""/>
              <a:defRPr/>
            </a:pPr>
            <a:r>
              <a:rPr lang="cs-CZ" dirty="0" smtClean="0"/>
              <a:t>plýtvání veřejnými zdroji dochází též z nutnosti „vyčerpat všechny přidělené prostředky, aby nebyl o ně rozpočet v příštím roce krácen“,</a:t>
            </a:r>
          </a:p>
          <a:p>
            <a:pPr marL="274320" indent="-274320" eaLnBrk="1" fontAlgn="auto" hangingPunct="1">
              <a:spcAft>
                <a:spcPts val="0"/>
              </a:spcAft>
              <a:buFont typeface="Wingdings 2"/>
              <a:buChar char=""/>
              <a:defRPr/>
            </a:pPr>
            <a:r>
              <a:rPr lang="cs-CZ" dirty="0" smtClean="0"/>
              <a:t>úředníci mají většinou lepší informace než politici a prezentují jen menší množství těchto informací formou několika málo variant, tím odepřou možnost rozhodovat mezi více alternativami a snadněji dosáhnout vyššího rozpočtu. </a:t>
            </a:r>
          </a:p>
          <a:p>
            <a:pPr marL="274320" indent="-274320" eaLnBrk="1" fontAlgn="auto" hangingPunct="1">
              <a:spcAft>
                <a:spcPts val="0"/>
              </a:spcAft>
              <a:buFont typeface="Wingdings 2"/>
              <a:buChar char=""/>
              <a:defRPr/>
            </a:pPr>
            <a:endParaRPr lang="cs-CZ" dirty="0"/>
          </a:p>
        </p:txBody>
      </p:sp>
      <p:sp>
        <p:nvSpPr>
          <p:cNvPr id="52226" name="Rectangle 2"/>
          <p:cNvSpPr>
            <a:spLocks noGrp="1" noChangeArrowheads="1"/>
          </p:cNvSpPr>
          <p:nvPr>
            <p:ph type="title"/>
          </p:nvPr>
        </p:nvSpPr>
        <p:spPr/>
        <p:txBody>
          <a:bodyPr>
            <a:normAutofit fontScale="90000"/>
          </a:bodyPr>
          <a:lstStyle/>
          <a:p>
            <a:pPr eaLnBrk="1" fontAlgn="auto" hangingPunct="1">
              <a:spcAft>
                <a:spcPts val="0"/>
              </a:spcAft>
              <a:defRPr/>
            </a:pPr>
            <a:r>
              <a:rPr lang="cs-CZ" b="1" smtClean="0"/>
              <a:t>Aspekty manažerské teorie byrokracie</a:t>
            </a:r>
            <a:endParaRPr lang="cs-CZ"/>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noChangeArrowheads="1"/>
          </p:cNvSpPr>
          <p:nvPr>
            <p:ph idx="1"/>
          </p:nvPr>
        </p:nvSpPr>
        <p:spPr/>
        <p:txBody>
          <a:bodyPr/>
          <a:lstStyle/>
          <a:p>
            <a:pPr eaLnBrk="1" hangingPunct="1"/>
            <a:r>
              <a:rPr lang="cs-CZ" smtClean="0"/>
              <a:t>Niskanen: úředníci se snaží </a:t>
            </a:r>
            <a:r>
              <a:rPr lang="cs-CZ" sz="2800" b="1" i="1" smtClean="0"/>
              <a:t>zvýšit velikost agentury</a:t>
            </a:r>
            <a:r>
              <a:rPr lang="cs-CZ" smtClean="0"/>
              <a:t>, kterou mají řídit. </a:t>
            </a:r>
          </a:p>
          <a:p>
            <a:pPr lvl="1" eaLnBrk="1" hangingPunct="1"/>
            <a:r>
              <a:rPr lang="cs-CZ" smtClean="0"/>
              <a:t>Jejich zájmem jsou </a:t>
            </a:r>
            <a:r>
              <a:rPr lang="cs-CZ" b="1" i="1" smtClean="0"/>
              <a:t>„...místa, postavení na veřejnosti a různé vedlejší požitky vyplývající z jejich postavení...“</a:t>
            </a:r>
            <a:r>
              <a:rPr lang="cs-CZ" b="1" smtClean="0"/>
              <a:t> </a:t>
            </a:r>
            <a:r>
              <a:rPr lang="cs-CZ" smtClean="0"/>
              <a:t>(W. A. Niskanen, Jr.: Bureaucracy and Representative Government, Chicago, 1971).</a:t>
            </a:r>
          </a:p>
          <a:p>
            <a:pPr lvl="1" eaLnBrk="1" hangingPunct="1">
              <a:buFont typeface="Wingdings 2" pitchFamily="18" charset="2"/>
              <a:buNone/>
            </a:pPr>
            <a:endParaRPr lang="cs-CZ" smtClean="0"/>
          </a:p>
          <a:p>
            <a:pPr lvl="2" eaLnBrk="1" hangingPunct="1"/>
            <a:r>
              <a:rPr lang="cs-CZ" smtClean="0"/>
              <a:t>Úředníci se snaží zvýšit vliv svého úřadu, stejně jako se soukromá firma snaží zvýšit objem své produkce. Úředníci tedy vzájemně </a:t>
            </a:r>
            <a:r>
              <a:rPr lang="cs-CZ" b="1" smtClean="0"/>
              <a:t>soutěží</a:t>
            </a:r>
            <a:r>
              <a:rPr lang="cs-CZ" smtClean="0"/>
              <a:t> v získání finančních fondů</a:t>
            </a:r>
            <a:br>
              <a:rPr lang="cs-CZ" smtClean="0"/>
            </a:br>
            <a:r>
              <a:rPr lang="cs-CZ" smtClean="0"/>
              <a:t>a konkurenční boj byrokratů tak nahrazuje tržní konkurenci.</a:t>
            </a:r>
          </a:p>
          <a:p>
            <a:pPr eaLnBrk="1" hangingPunct="1"/>
            <a:endParaRPr lang="cs-CZ" smtClean="0"/>
          </a:p>
        </p:txBody>
      </p:sp>
      <p:sp>
        <p:nvSpPr>
          <p:cNvPr id="51202" name="Rectangle 2"/>
          <p:cNvSpPr>
            <a:spLocks noGrp="1" noChangeArrowheads="1"/>
          </p:cNvSpPr>
          <p:nvPr>
            <p:ph type="title"/>
          </p:nvPr>
        </p:nvSpPr>
        <p:spPr/>
        <p:txBody>
          <a:bodyPr/>
          <a:lstStyle/>
          <a:p>
            <a:pPr eaLnBrk="1" fontAlgn="auto" hangingPunct="1">
              <a:spcAft>
                <a:spcPts val="0"/>
              </a:spcAft>
              <a:defRPr/>
            </a:pPr>
            <a:r>
              <a:rPr lang="cs-CZ" smtClean="0"/>
              <a:t>Ad motivy chování byrokratů</a:t>
            </a:r>
            <a:endParaRPr lang="cs-CZ"/>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idx="1"/>
          </p:nvPr>
        </p:nvSpPr>
        <p:spPr/>
        <p:txBody>
          <a:bodyPr/>
          <a:lstStyle/>
          <a:p>
            <a:pPr eaLnBrk="1" hangingPunct="1"/>
            <a:r>
              <a:rPr lang="cs-CZ" smtClean="0"/>
              <a:t>Niskanen: odmítnutí pohledu na státní aparát jako na automat na výkon veřejného blaha, jehož snahou je v maximální míře plnit úkoly stanovené mu volenou mocí. </a:t>
            </a:r>
          </a:p>
          <a:p>
            <a:pPr lvl="1" eaLnBrk="1" hangingPunct="1"/>
            <a:r>
              <a:rPr lang="cs-CZ" smtClean="0"/>
              <a:t>Niskanen analyzoval chování byrokrata standardní metodou neoklasického ekonomického modelu. Odmítl tezi, že byrokrat je zájmově neutrální jedinec.</a:t>
            </a:r>
          </a:p>
          <a:p>
            <a:pPr eaLnBrk="1" hangingPunct="1"/>
            <a:endParaRPr lang="cs-CZ" smtClean="0"/>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idx="1"/>
          </p:nvPr>
        </p:nvSpPr>
        <p:spPr/>
        <p:txBody>
          <a:bodyPr/>
          <a:lstStyle/>
          <a:p>
            <a:pPr marL="571500" indent="-571500" eaLnBrk="1" hangingPunct="1"/>
            <a:r>
              <a:rPr lang="cs-CZ" smtClean="0"/>
              <a:t>Politologie</a:t>
            </a:r>
          </a:p>
          <a:p>
            <a:pPr marL="839788" lvl="1" indent="-495300" eaLnBrk="1" hangingPunct="1"/>
            <a:r>
              <a:rPr lang="cs-CZ" sz="2200" smtClean="0"/>
              <a:t>rozumí pod „byrokracií“ </a:t>
            </a:r>
            <a:r>
              <a:rPr lang="cs-CZ" sz="2200" i="1" smtClean="0"/>
              <a:t>vládu uskutečňovanou skrze úřady</a:t>
            </a:r>
            <a:r>
              <a:rPr lang="cs-CZ" sz="2200" smtClean="0"/>
              <a:t>, skrze státní aparát složený ze </a:t>
            </a:r>
            <a:r>
              <a:rPr lang="cs-CZ" sz="2200" i="1" smtClean="0"/>
              <a:t>jmenovaných, a nikoli volených</a:t>
            </a:r>
            <a:r>
              <a:rPr lang="cs-CZ" sz="2200" smtClean="0"/>
              <a:t> činitelů, </a:t>
            </a:r>
            <a:r>
              <a:rPr lang="cs-CZ" sz="2200" i="1" smtClean="0"/>
              <a:t>organizovaný hierarchicky a závislý na legitimní autoritě</a:t>
            </a:r>
            <a:r>
              <a:rPr lang="cs-CZ" sz="2200" smtClean="0"/>
              <a:t>. </a:t>
            </a:r>
          </a:p>
          <a:p>
            <a:pPr marL="839788" lvl="1" indent="-495300" eaLnBrk="1" hangingPunct="1"/>
            <a:r>
              <a:rPr lang="cs-CZ" sz="2200" smtClean="0"/>
              <a:t>Jedná se o vládu regulovanou sice zákony, avšak připouštějící jen minimální účast občanů na řízení veřejných záležitostí.</a:t>
            </a:r>
          </a:p>
          <a:p>
            <a:pPr marL="839788" lvl="1" indent="-495300" eaLnBrk="1" hangingPunct="1"/>
            <a:r>
              <a:rPr lang="cs-CZ" sz="2200" smtClean="0"/>
              <a:t>Alternativní uspořádání předpokládá jistou decentralizaci státní správy a doprovodné zvýšení úlohy volených zástupců občanů, především na úrovni lokální a regionální samosprávy. </a:t>
            </a:r>
          </a:p>
        </p:txBody>
      </p:sp>
      <p:sp>
        <p:nvSpPr>
          <p:cNvPr id="35842" name="Rectangle 2"/>
          <p:cNvSpPr>
            <a:spLocks noGrp="1" noChangeArrowheads="1"/>
          </p:cNvSpPr>
          <p:nvPr>
            <p:ph type="title"/>
          </p:nvPr>
        </p:nvSpPr>
        <p:spPr/>
        <p:txBody>
          <a:bodyPr/>
          <a:lstStyle/>
          <a:p>
            <a:pPr eaLnBrk="1" fontAlgn="auto" hangingPunct="1">
              <a:spcAft>
                <a:spcPts val="0"/>
              </a:spcAft>
              <a:defRPr/>
            </a:pPr>
            <a:r>
              <a:rPr lang="cs-CZ"/>
              <a:t>Pojem byrokracie: možné pohledy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idx="1"/>
          </p:nvPr>
        </p:nvSpPr>
        <p:spPr/>
        <p:txBody>
          <a:bodyPr/>
          <a:lstStyle/>
          <a:p>
            <a:pPr eaLnBrk="1" hangingPunct="1"/>
            <a:r>
              <a:rPr lang="cs-CZ" smtClean="0"/>
              <a:t>Za prvé zaměstnanci ani správci úřadu nemohou žádnou část rozdílu mezi příjmy úřadu a jeho výdaji použít jako svůj osobní příjem.</a:t>
            </a:r>
            <a:br>
              <a:rPr lang="cs-CZ" smtClean="0"/>
            </a:br>
            <a:r>
              <a:rPr lang="cs-CZ" smtClean="0"/>
              <a:t>I kdyby rozdíl mezi příjmy úřadu a reálně vynaloženými náklady byl sebevětší, nepatří takto ušetřené prostředky ani správci úřadu, ani jeho zaměstnancům. Žádná z těchto skupin tudíž nemá jakoukoli motivaci minimalizovat při daném rozpočtu své náklady.</a:t>
            </a:r>
          </a:p>
          <a:p>
            <a:pPr eaLnBrk="1" hangingPunct="1"/>
            <a:endParaRPr lang="cs-CZ" smtClean="0"/>
          </a:p>
        </p:txBody>
      </p:sp>
      <p:sp>
        <p:nvSpPr>
          <p:cNvPr id="52226" name="Rectangle 2"/>
          <p:cNvSpPr>
            <a:spLocks noGrp="1" noChangeArrowheads="1"/>
          </p:cNvSpPr>
          <p:nvPr>
            <p:ph type="title"/>
          </p:nvPr>
        </p:nvSpPr>
        <p:spPr/>
        <p:txBody>
          <a:bodyPr>
            <a:normAutofit fontScale="90000"/>
          </a:bodyPr>
          <a:lstStyle/>
          <a:p>
            <a:pPr eaLnBrk="1" fontAlgn="auto" hangingPunct="1">
              <a:spcAft>
                <a:spcPts val="0"/>
              </a:spcAft>
              <a:defRPr/>
            </a:pPr>
            <a:r>
              <a:rPr lang="cs-CZ" b="1" i="1" smtClean="0"/>
              <a:t>Charakteristické znaky úřadu (</a:t>
            </a:r>
            <a:r>
              <a:rPr lang="cs-CZ" b="1" i="1" err="1" smtClean="0"/>
              <a:t>Niskanen</a:t>
            </a:r>
            <a:r>
              <a:rPr lang="cs-CZ" b="1" i="1" smtClean="0"/>
              <a:t>)</a:t>
            </a:r>
            <a:endParaRPr lang="cs-CZ"/>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3"/>
          <p:cNvSpPr>
            <a:spLocks noGrp="1" noChangeArrowheads="1"/>
          </p:cNvSpPr>
          <p:nvPr>
            <p:ph idx="1"/>
          </p:nvPr>
        </p:nvSpPr>
        <p:spPr/>
        <p:txBody>
          <a:bodyPr/>
          <a:lstStyle/>
          <a:p>
            <a:pPr eaLnBrk="1" hangingPunct="1"/>
            <a:r>
              <a:rPr lang="cs-CZ" smtClean="0"/>
              <a:t>Za druhé velkou či dokonce absolutní část svých příjmů získává úřad jinak než prodejem svého výstupu za určitou cenu danou střetem nabídky a poptávky, jak je to běžné u firmy na trhu. Definičním znakem úřadu je, že jeho příjem je většinou výsledkem vyjednávání, v němž je stanoven celkový objem příjmů úřadu, za který zadavatel zakázky dostává příslib celkového objemu výstupu úřadu, který navíc bývá často vágně definován.</a:t>
            </a:r>
          </a:p>
          <a:p>
            <a:pPr eaLnBrk="1" hangingPunct="1"/>
            <a:endParaRPr lang="cs-CZ" smtClean="0"/>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cs-CZ" dirty="0" smtClean="0"/>
              <a:t>S tím úzce souvisí třetí charakteristika úřadu. Jeho výstup lze vždy poměrně obtížně kvalitativně měřit a srovnávat. Ale nejen to.</a:t>
            </a:r>
            <a:br>
              <a:rPr lang="cs-CZ" dirty="0" smtClean="0"/>
            </a:br>
            <a:r>
              <a:rPr lang="cs-CZ" dirty="0" smtClean="0"/>
              <a:t>U některých úřadů je kvalitativní testování jejich výstupu dokonce dlouhodobě nemožné či nežádoucí. Takový závěr evidentně platí například pro národní obranu. Ministerstvo obrany může teoreticky v období míru dlouhodobě dostávat zaplaceno za vyšší proklamovanou kvalitu obranyschopnosti či bojeschopnosti, než by bylo v případě války fakticky schopno poskytnout. To, jakou kvalitu této služby si v případě ministerstva obrany sponzor skutečně zaplatil, zjišťuje až v případě války. Kromě toho, jak již bylo  konstatováno, úřad většinou dostává rozpočet, za který slibuje poskytnout daný výstup teprve v budoucnu. Dostává tedy zaplaceno za své služby zálohově.</a:t>
            </a:r>
            <a:endParaRPr lang="cs-CZ" dirty="0"/>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normAutofit fontScale="85000" lnSpcReduction="20000"/>
          </a:bodyPr>
          <a:lstStyle/>
          <a:p>
            <a:pPr marL="274320" indent="-274320" eaLnBrk="1" fontAlgn="auto" hangingPunct="1">
              <a:spcAft>
                <a:spcPts val="0"/>
              </a:spcAft>
              <a:buFont typeface="Wingdings 2"/>
              <a:buChar char=""/>
              <a:defRPr/>
            </a:pPr>
            <a:r>
              <a:rPr lang="cs-CZ" dirty="0" smtClean="0"/>
              <a:t>plat,</a:t>
            </a:r>
          </a:p>
          <a:p>
            <a:pPr marL="274320" indent="-274320" eaLnBrk="1" fontAlgn="auto" hangingPunct="1">
              <a:spcAft>
                <a:spcPts val="0"/>
              </a:spcAft>
              <a:buFont typeface="Wingdings 2"/>
              <a:buChar char=""/>
              <a:defRPr/>
            </a:pPr>
            <a:r>
              <a:rPr lang="cs-CZ" dirty="0" smtClean="0"/>
              <a:t>nepeněžní požitky z úřadu,</a:t>
            </a:r>
          </a:p>
          <a:p>
            <a:pPr marL="274320" indent="-274320" eaLnBrk="1" fontAlgn="auto" hangingPunct="1">
              <a:spcAft>
                <a:spcPts val="0"/>
              </a:spcAft>
              <a:buFont typeface="Wingdings 2"/>
              <a:buChar char=""/>
              <a:defRPr/>
            </a:pPr>
            <a:r>
              <a:rPr lang="cs-CZ" dirty="0" smtClean="0"/>
              <a:t>reputace,</a:t>
            </a:r>
          </a:p>
          <a:p>
            <a:pPr marL="274320" indent="-274320" eaLnBrk="1" fontAlgn="auto" hangingPunct="1">
              <a:spcAft>
                <a:spcPts val="0"/>
              </a:spcAft>
              <a:buFont typeface="Wingdings 2"/>
              <a:buChar char=""/>
              <a:defRPr/>
            </a:pPr>
            <a:r>
              <a:rPr lang="cs-CZ" dirty="0" smtClean="0"/>
              <a:t>status, </a:t>
            </a:r>
          </a:p>
          <a:p>
            <a:pPr marL="274320" indent="-274320" eaLnBrk="1" fontAlgn="auto" hangingPunct="1">
              <a:spcAft>
                <a:spcPts val="0"/>
              </a:spcAft>
              <a:buFont typeface="Wingdings 2"/>
              <a:buChar char=""/>
              <a:defRPr/>
            </a:pPr>
            <a:r>
              <a:rPr lang="cs-CZ" dirty="0" smtClean="0"/>
              <a:t>moc, </a:t>
            </a:r>
          </a:p>
          <a:p>
            <a:pPr marL="274320" indent="-274320" eaLnBrk="1" fontAlgn="auto" hangingPunct="1">
              <a:spcAft>
                <a:spcPts val="0"/>
              </a:spcAft>
              <a:buFont typeface="Wingdings 2"/>
              <a:buChar char=""/>
              <a:defRPr/>
            </a:pPr>
            <a:r>
              <a:rPr lang="cs-CZ" dirty="0" smtClean="0"/>
              <a:t>rozsah kompetencí,</a:t>
            </a:r>
          </a:p>
          <a:p>
            <a:pPr marL="274320" indent="-274320" eaLnBrk="1" fontAlgn="auto" hangingPunct="1">
              <a:spcAft>
                <a:spcPts val="0"/>
              </a:spcAft>
              <a:buFont typeface="Wingdings 2"/>
              <a:buChar char=""/>
              <a:defRPr/>
            </a:pPr>
            <a:r>
              <a:rPr lang="cs-CZ" dirty="0" smtClean="0"/>
              <a:t>co nejširší možnost delegovat praktický výkon činnosti úřadu na podřízené či jiné pracovníky. </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None/>
              <a:defRPr/>
            </a:pPr>
            <a:r>
              <a:rPr lang="cs-CZ" dirty="0" smtClean="0"/>
              <a:t>    Společným jmenovatelem všech </a:t>
            </a:r>
            <a:r>
              <a:rPr lang="cs-CZ" dirty="0" err="1" smtClean="0"/>
              <a:t>Niskanenových</a:t>
            </a:r>
            <a:r>
              <a:rPr lang="cs-CZ" dirty="0" smtClean="0"/>
              <a:t> děl je zjištění, že nejlepší proměnnou, která v sobě obsahuje všechny uvedené faktory všech zaměstnanců úřadu, je celkový rozpočet úřadu. Podle </a:t>
            </a:r>
            <a:r>
              <a:rPr lang="cs-CZ" dirty="0" err="1" smtClean="0"/>
              <a:t>Niskanena</a:t>
            </a:r>
            <a:r>
              <a:rPr lang="cs-CZ" dirty="0" smtClean="0"/>
              <a:t> je užitek byrokrata rostoucí funkcí rozpočtu úřadu, v němž je zaměstnán.</a:t>
            </a:r>
          </a:p>
          <a:p>
            <a:pPr marL="274320" indent="-274320" eaLnBrk="1" fontAlgn="auto" hangingPunct="1">
              <a:spcAft>
                <a:spcPts val="0"/>
              </a:spcAft>
              <a:buFont typeface="Wingdings 2"/>
              <a:buChar char=""/>
              <a:defRPr/>
            </a:pPr>
            <a:endParaRPr lang="cs-CZ" dirty="0"/>
          </a:p>
        </p:txBody>
      </p:sp>
      <p:sp>
        <p:nvSpPr>
          <p:cNvPr id="51202" name="Rectangle 2"/>
          <p:cNvSpPr>
            <a:spLocks noGrp="1" noChangeArrowheads="1"/>
          </p:cNvSpPr>
          <p:nvPr>
            <p:ph type="title"/>
          </p:nvPr>
        </p:nvSpPr>
        <p:spPr/>
        <p:txBody>
          <a:bodyPr/>
          <a:lstStyle/>
          <a:p>
            <a:pPr eaLnBrk="1" fontAlgn="auto" hangingPunct="1">
              <a:spcAft>
                <a:spcPts val="0"/>
              </a:spcAft>
              <a:defRPr/>
            </a:pPr>
            <a:r>
              <a:rPr lang="cs-CZ" smtClean="0"/>
              <a:t>Zájmy byrokrata</a:t>
            </a:r>
            <a:endParaRPr lang="cs-CZ"/>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idx="1"/>
          </p:nvPr>
        </p:nvSpPr>
        <p:spPr/>
        <p:txBody>
          <a:bodyPr/>
          <a:lstStyle/>
          <a:p>
            <a:pPr eaLnBrk="1" hangingPunct="1">
              <a:lnSpc>
                <a:spcPct val="90000"/>
              </a:lnSpc>
            </a:pPr>
            <a:r>
              <a:rPr lang="cs-CZ" smtClean="0"/>
              <a:t>Niskanenův princip maximalizace rozpočtových výdajů a/versus empirická evidence. </a:t>
            </a:r>
            <a:r>
              <a:rPr lang="cs-CZ" sz="2200" smtClean="0"/>
              <a:t>(Margolis, 1975; McLean, 1990).</a:t>
            </a:r>
          </a:p>
          <a:p>
            <a:pPr eaLnBrk="1" hangingPunct="1">
              <a:lnSpc>
                <a:spcPct val="90000"/>
              </a:lnSpc>
            </a:pPr>
            <a:r>
              <a:rPr lang="cs-CZ" smtClean="0"/>
              <a:t>Funkce </a:t>
            </a:r>
            <a:r>
              <a:rPr lang="cs-CZ" smtClean="0">
                <a:latin typeface="Arial" charset="0"/>
              </a:rPr>
              <a:t>alternativní</a:t>
            </a:r>
            <a:r>
              <a:rPr lang="cs-CZ" smtClean="0"/>
              <a:t> proměnné užitku byrokrata ve formě diskrečního rozpočtu. </a:t>
            </a:r>
            <a:r>
              <a:rPr lang="cs-CZ" sz="2200" smtClean="0"/>
              <a:t>(Migue a Belanger).</a:t>
            </a:r>
          </a:p>
          <a:p>
            <a:pPr eaLnBrk="1" hangingPunct="1">
              <a:lnSpc>
                <a:spcPct val="90000"/>
              </a:lnSpc>
            </a:pPr>
            <a:r>
              <a:rPr lang="cs-CZ" sz="2200" smtClean="0"/>
              <a:t>Shoda kritiků s Niskanenem: </a:t>
            </a:r>
          </a:p>
          <a:p>
            <a:pPr eaLnBrk="1" hangingPunct="1">
              <a:lnSpc>
                <a:spcPct val="90000"/>
              </a:lnSpc>
              <a:buFont typeface="Wingdings" pitchFamily="2" charset="2"/>
              <a:buNone/>
            </a:pPr>
            <a:r>
              <a:rPr lang="cs-CZ" sz="2200" smtClean="0"/>
              <a:t>    snaha nafukovat rozpočet; </a:t>
            </a:r>
          </a:p>
          <a:p>
            <a:pPr eaLnBrk="1" hangingPunct="1">
              <a:lnSpc>
                <a:spcPct val="90000"/>
              </a:lnSpc>
              <a:buFont typeface="Wingdings" pitchFamily="2" charset="2"/>
              <a:buNone/>
            </a:pPr>
            <a:r>
              <a:rPr lang="cs-CZ" sz="2200" smtClean="0"/>
              <a:t>    informační asymetrie; </a:t>
            </a:r>
          </a:p>
          <a:p>
            <a:pPr eaLnBrk="1" hangingPunct="1">
              <a:lnSpc>
                <a:spcPct val="90000"/>
              </a:lnSpc>
              <a:buFont typeface="Wingdings" pitchFamily="2" charset="2"/>
              <a:buNone/>
            </a:pPr>
            <a:r>
              <a:rPr lang="cs-CZ" sz="2200" smtClean="0"/>
              <a:t>    byrokrat  advokátem svého úřadu.</a:t>
            </a:r>
          </a:p>
          <a:p>
            <a:pPr eaLnBrk="1" hangingPunct="1">
              <a:lnSpc>
                <a:spcPct val="90000"/>
              </a:lnSpc>
            </a:pPr>
            <a:r>
              <a:rPr lang="cs-CZ" smtClean="0"/>
              <a:t>Niskanen námitky zohledňuje a do modelu integruje.</a:t>
            </a:r>
            <a:r>
              <a:rPr lang="cs-CZ" sz="2200" smtClean="0"/>
              <a:t> </a:t>
            </a:r>
            <a:r>
              <a:rPr lang="cs-CZ" sz="1900" smtClean="0"/>
              <a:t>Niskanen: A Reassessment. In Bureaucracy and Public Economics, pp. 269-82.</a:t>
            </a:r>
          </a:p>
        </p:txBody>
      </p:sp>
      <p:sp>
        <p:nvSpPr>
          <p:cNvPr id="52226" name="Rectangle 2"/>
          <p:cNvSpPr>
            <a:spLocks noGrp="1" noChangeArrowheads="1"/>
          </p:cNvSpPr>
          <p:nvPr>
            <p:ph type="title"/>
          </p:nvPr>
        </p:nvSpPr>
        <p:spPr/>
        <p:txBody>
          <a:bodyPr/>
          <a:lstStyle/>
          <a:p>
            <a:pPr eaLnBrk="1" fontAlgn="auto" hangingPunct="1">
              <a:spcAft>
                <a:spcPts val="0"/>
              </a:spcAft>
              <a:defRPr/>
            </a:pPr>
            <a:r>
              <a:rPr lang="cs-CZ" smtClean="0"/>
              <a:t>Námitky:</a:t>
            </a:r>
            <a:endParaRPr lang="cs-CZ"/>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3"/>
          <p:cNvSpPr>
            <a:spLocks noGrp="1" noChangeArrowheads="1"/>
          </p:cNvSpPr>
          <p:nvPr>
            <p:ph idx="1"/>
          </p:nvPr>
        </p:nvSpPr>
        <p:spPr/>
        <p:txBody>
          <a:bodyPr/>
          <a:lstStyle/>
          <a:p>
            <a:pPr eaLnBrk="1" hangingPunct="1"/>
            <a:r>
              <a:rPr lang="cs-CZ" smtClean="0"/>
              <a:t>Ad </a:t>
            </a:r>
            <a:r>
              <a:rPr lang="cs-CZ" b="1" smtClean="0"/>
              <a:t>Migue a Belanger</a:t>
            </a:r>
            <a:r>
              <a:rPr lang="cs-CZ" smtClean="0"/>
              <a:t> </a:t>
            </a:r>
          </a:p>
          <a:p>
            <a:pPr lvl="1" eaLnBrk="1" hangingPunct="1"/>
            <a:r>
              <a:rPr lang="cs-CZ" smtClean="0"/>
              <a:t>tvrdí, že Niskanenův závěr odporuje empirickým zkušenostem. Pokud by totiž úředníkův užitek rostl rovnoměrně s rozpočtem, byli bychom v realitě svědky neustálého a nikdy nekončícího nafukování rozpočtů všech úřadů. </a:t>
            </a:r>
          </a:p>
          <a:p>
            <a:pPr lvl="1" eaLnBrk="1" hangingPunct="1"/>
            <a:r>
              <a:rPr lang="cs-CZ" smtClean="0"/>
              <a:t>úřad má při své rozpínavosti vždy přirozenou bariéru ve </a:t>
            </a:r>
            <a:r>
              <a:rPr lang="cs-CZ" b="1" smtClean="0"/>
              <a:t>sponzorující instituci</a:t>
            </a:r>
            <a:endParaRPr lang="cs-CZ" smtClean="0"/>
          </a:p>
          <a:p>
            <a:pPr lvl="2" eaLnBrk="1" hangingPunct="1"/>
            <a:r>
              <a:rPr lang="cs-CZ" smtClean="0"/>
              <a:t>Připouštějí nicméně Niskanenův názor, že úřad má většinou při vyjednávání o rozpočtu informační převahu nad svým sponzorem a výsledná velikost rozpočtu je tak z hlediska sponzora neoptimální.</a:t>
            </a:r>
          </a:p>
          <a:p>
            <a:pPr eaLnBrk="1" hangingPunct="1"/>
            <a:endParaRPr lang="cs-CZ" smtClean="0"/>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3"/>
          <p:cNvSpPr>
            <a:spLocks noGrp="1" noChangeArrowheads="1"/>
          </p:cNvSpPr>
          <p:nvPr>
            <p:ph idx="1"/>
          </p:nvPr>
        </p:nvSpPr>
        <p:spPr/>
        <p:txBody>
          <a:bodyPr/>
          <a:lstStyle/>
          <a:p>
            <a:pPr eaLnBrk="1" hangingPunct="1"/>
            <a:r>
              <a:rPr lang="cs-CZ" smtClean="0"/>
              <a:t>A dále, nemusí být celkový rozpočet v pozitivním vztahu k užitku jednotlivého byrokrata, pokud je jeho růst doprovázen růstem nároků na výkonnost jednotlivých úředníků, či pokud se rozpočet rozšiřuje jen díky tomu, že úřad hodlá zaměstnávat více úředníků za dosavadních (či dokonce horších) peněžních a nepeněžních podmínek.</a:t>
            </a:r>
          </a:p>
          <a:p>
            <a:pPr eaLnBrk="1" hangingPunct="1"/>
            <a:endParaRPr lang="cs-CZ" smtClean="0"/>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3"/>
          <p:cNvSpPr>
            <a:spLocks noGrp="1" noChangeArrowheads="1"/>
          </p:cNvSpPr>
          <p:nvPr>
            <p:ph idx="1"/>
          </p:nvPr>
        </p:nvSpPr>
        <p:spPr/>
        <p:txBody>
          <a:bodyPr/>
          <a:lstStyle/>
          <a:p>
            <a:pPr eaLnBrk="1" hangingPunct="1"/>
            <a:r>
              <a:rPr lang="cs-CZ" smtClean="0"/>
              <a:t>Migue a Belanger navrhují proto jinou koncepci proměnné byrokratova užitku, tzv. </a:t>
            </a:r>
            <a:r>
              <a:rPr lang="cs-CZ" sz="3200" b="1" i="1" smtClean="0"/>
              <a:t>diskreční rozpočet</a:t>
            </a:r>
            <a:r>
              <a:rPr lang="cs-CZ" smtClean="0"/>
              <a:t>, tedy rozdíl mezi celkovým rozpočtem úřadu</a:t>
            </a:r>
            <a:br>
              <a:rPr lang="cs-CZ" smtClean="0"/>
            </a:br>
            <a:r>
              <a:rPr lang="cs-CZ" smtClean="0"/>
              <a:t>a rozpočtem minimálně potřebným k tomu, aby byrokracie zajistila ty funkce, které jí její sponzor zadává. </a:t>
            </a:r>
          </a:p>
          <a:p>
            <a:pPr lvl="1" eaLnBrk="1" hangingPunct="1"/>
            <a:r>
              <a:rPr lang="cs-CZ" smtClean="0"/>
              <a:t>Právě tento rozdíl představuje totiž objem prostředků, se kterým může úřad nakládat relativně nejvolněji a jeho prostřednictvím plnit spíše vlastní potřeby než potřeby sponzora. </a:t>
            </a:r>
          </a:p>
        </p:txBody>
      </p:sp>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normAutofit fontScale="85000" lnSpcReduction="10000"/>
          </a:bodyPr>
          <a:lstStyle/>
          <a:p>
            <a:pPr marL="274320" indent="-274320" eaLnBrk="1" fontAlgn="auto" hangingPunct="1">
              <a:spcAft>
                <a:spcPts val="0"/>
              </a:spcAft>
              <a:buFont typeface="Wingdings 2"/>
              <a:buChar char=""/>
              <a:defRPr/>
            </a:pPr>
            <a:r>
              <a:rPr lang="cs-CZ" dirty="0"/>
              <a:t>maximalizace „</a:t>
            </a:r>
            <a:r>
              <a:rPr lang="cs-CZ" dirty="0" err="1"/>
              <a:t>slack</a:t>
            </a:r>
            <a:r>
              <a:rPr lang="cs-CZ" dirty="0"/>
              <a:t>“ – </a:t>
            </a:r>
          </a:p>
          <a:p>
            <a:pPr marL="640080" lvl="1" indent="-274320" eaLnBrk="1" fontAlgn="auto" hangingPunct="1">
              <a:spcAft>
                <a:spcPts val="0"/>
              </a:spcAft>
              <a:buClr>
                <a:schemeClr val="accent2">
                  <a:shade val="75000"/>
                </a:schemeClr>
              </a:buClr>
              <a:buFont typeface="Wingdings 2"/>
              <a:buChar char=""/>
              <a:defRPr/>
            </a:pPr>
            <a:r>
              <a:rPr lang="cs-CZ" dirty="0"/>
              <a:t>polštář, který umožní byrokratovi mírnit napětí uvnitř úřadu,</a:t>
            </a:r>
          </a:p>
          <a:p>
            <a:pPr marL="640080" lvl="1" indent="-274320" eaLnBrk="1" fontAlgn="auto" hangingPunct="1">
              <a:spcAft>
                <a:spcPts val="0"/>
              </a:spcAft>
              <a:buClr>
                <a:schemeClr val="accent2">
                  <a:shade val="75000"/>
                </a:schemeClr>
              </a:buClr>
              <a:buFont typeface="Wingdings 2"/>
              <a:buChar char=""/>
              <a:defRPr/>
            </a:pPr>
            <a:r>
              <a:rPr lang="cs-CZ" dirty="0"/>
              <a:t>zvyšuje jeho moc</a:t>
            </a:r>
          </a:p>
          <a:p>
            <a:pPr marL="274320" indent="-274320" eaLnBrk="1" fontAlgn="auto" hangingPunct="1">
              <a:spcAft>
                <a:spcPts val="0"/>
              </a:spcAft>
              <a:buFont typeface="Wingdings 2"/>
              <a:buChar char=""/>
              <a:defRPr/>
            </a:pPr>
            <a:r>
              <a:rPr lang="cs-CZ" dirty="0"/>
              <a:t>minimalizace rizika -</a:t>
            </a:r>
          </a:p>
          <a:p>
            <a:pPr marL="640080" lvl="1" indent="-274320" eaLnBrk="1" fontAlgn="auto" hangingPunct="1">
              <a:spcAft>
                <a:spcPts val="0"/>
              </a:spcAft>
              <a:buClr>
                <a:schemeClr val="accent2">
                  <a:shade val="75000"/>
                </a:schemeClr>
              </a:buClr>
              <a:buFont typeface="Wingdings 2"/>
              <a:buChar char=""/>
              <a:defRPr/>
            </a:pPr>
            <a:r>
              <a:rPr lang="cs-CZ" dirty="0" smtClean="0"/>
              <a:t>Existuje řada studií snažících se podpořit teorii byrokrata vyhýbajícího se riziku. </a:t>
            </a:r>
            <a:r>
              <a:rPr lang="cs-CZ" dirty="0" err="1" smtClean="0"/>
              <a:t>Peltzman</a:t>
            </a:r>
            <a:r>
              <a:rPr lang="cs-CZ" dirty="0" smtClean="0"/>
              <a:t> v roce 1973 odhadl, že činnost amerického úřadu pro léčiva stojí USA více životů než tento úřad zachrání. A to díky nadměrnému zpoždění při schvalování nových léků. Toto chování je připisováno právě obavě úřadu pro léčiva, že by mohl schválit lék, který se ukáže zdraví škodlivý. </a:t>
            </a:r>
            <a:r>
              <a:rPr lang="cs-CZ" dirty="0" err="1" smtClean="0"/>
              <a:t>Gist</a:t>
            </a:r>
            <a:r>
              <a:rPr lang="cs-CZ" dirty="0" smtClean="0"/>
              <a:t> a </a:t>
            </a:r>
            <a:r>
              <a:rPr lang="cs-CZ" dirty="0" err="1" smtClean="0"/>
              <a:t>Hill</a:t>
            </a:r>
            <a:r>
              <a:rPr lang="cs-CZ" dirty="0" smtClean="0"/>
              <a:t> roku 1981 oznámili, že úřady ministerstva rozvoje a bydlení v USA rozdělily prostředky těm městům, která méně riskantně investovala do projektů, aby se vyhnula kritice, že projekty nebyly úspěšné. Je paradoxem, že údajný cíl programu měl právě pomoci těm městům, pro které míra rizika byla příliš velká.</a:t>
            </a:r>
            <a:endParaRPr lang="cs-CZ" dirty="0"/>
          </a:p>
        </p:txBody>
      </p:sp>
      <p:sp>
        <p:nvSpPr>
          <p:cNvPr id="25602" name="Rectangle 2"/>
          <p:cNvSpPr>
            <a:spLocks noGrp="1" noChangeArrowheads="1"/>
          </p:cNvSpPr>
          <p:nvPr>
            <p:ph type="title"/>
          </p:nvPr>
        </p:nvSpPr>
        <p:spPr/>
        <p:txBody>
          <a:bodyPr/>
          <a:lstStyle/>
          <a:p>
            <a:pPr eaLnBrk="1" fontAlgn="auto" hangingPunct="1">
              <a:spcAft>
                <a:spcPts val="0"/>
              </a:spcAft>
              <a:defRPr/>
            </a:pPr>
            <a:r>
              <a:rPr lang="cs-CZ"/>
              <a:t>Alternativní užitek byrokrata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p:cNvSpPr>
            <a:spLocks noGrp="1" noChangeArrowheads="1"/>
          </p:cNvSpPr>
          <p:nvPr>
            <p:ph idx="1"/>
          </p:nvPr>
        </p:nvSpPr>
        <p:spPr/>
        <p:txBody>
          <a:bodyPr/>
          <a:lstStyle/>
          <a:p>
            <a:pPr eaLnBrk="1" hangingPunct="1"/>
            <a:r>
              <a:rPr lang="cs-CZ" smtClean="0"/>
              <a:t>Poznámka: </a:t>
            </a:r>
            <a:r>
              <a:rPr lang="cs-CZ" b="1" smtClean="0"/>
              <a:t>Wildavský:  </a:t>
            </a:r>
            <a:r>
              <a:rPr lang="cs-CZ" smtClean="0"/>
              <a:t>kdyby úřady odmítly být advokáty svých rozpočtů a ponechaly by veškeré rozhodování o velikosti svého rozpočtu pouze na parlamentu, neuměl by parlament vůbec rozhodnout, jak celkový objem daňových příjmů rozdělit. </a:t>
            </a:r>
          </a:p>
          <a:p>
            <a:pPr lvl="1" eaLnBrk="1" hangingPunct="1"/>
            <a:r>
              <a:rPr lang="cs-CZ" smtClean="0"/>
              <a:t>Argumentační zázemí rozpočtu úřadu vždy vytváří úřad sám. Pokud by se vrcholní představitelé úřadů vzepřeli této logice, vznikl by v otázce vytváření rozpočtů pro sponzora neřešitelný problém.</a:t>
            </a:r>
          </a:p>
        </p:txBody>
      </p:sp>
      <p:sp>
        <p:nvSpPr>
          <p:cNvPr id="5222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idx="1"/>
          </p:nvPr>
        </p:nvSpPr>
        <p:spPr/>
        <p:txBody>
          <a:bodyPr/>
          <a:lstStyle/>
          <a:p>
            <a:pPr eaLnBrk="1" hangingPunct="1">
              <a:lnSpc>
                <a:spcPct val="90000"/>
              </a:lnSpc>
            </a:pPr>
            <a:r>
              <a:rPr lang="cs-CZ" sz="2100" smtClean="0"/>
              <a:t>Sociologie, historické vědy</a:t>
            </a:r>
          </a:p>
          <a:p>
            <a:pPr eaLnBrk="1" hangingPunct="1">
              <a:lnSpc>
                <a:spcPct val="90000"/>
              </a:lnSpc>
            </a:pPr>
            <a:r>
              <a:rPr lang="cs-CZ" sz="2100" smtClean="0"/>
              <a:t>(vliv díla Maxe Webera)… </a:t>
            </a:r>
            <a:r>
              <a:rPr lang="cs-CZ" sz="2100" i="1" smtClean="0"/>
              <a:t>snaha o racionalizaci kolektivních aktivit</a:t>
            </a:r>
            <a:r>
              <a:rPr lang="cs-CZ" sz="2100" smtClean="0"/>
              <a:t> spočívající ve vytváření velkých výrobních i nevýrobních organizací a právních systémů, které jsou řízeny pomocí neosobních pravidel. </a:t>
            </a:r>
          </a:p>
          <a:p>
            <a:pPr eaLnBrk="1" hangingPunct="1">
              <a:lnSpc>
                <a:spcPct val="90000"/>
              </a:lnSpc>
            </a:pPr>
            <a:r>
              <a:rPr lang="cs-CZ" sz="2100" smtClean="0"/>
              <a:t>Alternativou moderní byrokracie v tomto slova smyslu by byl návrat k historicky ranějším formám organizace správních i produkčních aktivit, tedy v terminologii Maxe Webera návrat k patrimoniálním (zděděným) či dokonce patriarchálním formám organizace. Byrokracie v tomto čistě technickém slova smyslu může být nahrazena jedině vládou neodborných diletantů, neprofesionálů. </a:t>
            </a:r>
          </a:p>
        </p:txBody>
      </p:sp>
      <p:sp>
        <p:nvSpPr>
          <p:cNvPr id="36866"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idx="1"/>
          </p:nvPr>
        </p:nvSpPr>
        <p:spPr/>
        <p:txBody>
          <a:bodyPr/>
          <a:lstStyle/>
          <a:p>
            <a:pPr eaLnBrk="1" hangingPunct="1"/>
            <a:r>
              <a:rPr lang="cs-CZ" smtClean="0"/>
              <a:t>Rozhodnutí o velikosti rozpočtu (množství statku) je v rukou politiků</a:t>
            </a:r>
          </a:p>
          <a:p>
            <a:pPr eaLnBrk="1" hangingPunct="1"/>
            <a:r>
              <a:rPr lang="cs-CZ" smtClean="0"/>
              <a:t>Míru (ne)informovanosti (informační asymetrie „pomáhá“ redukovat úřad</a:t>
            </a:r>
          </a:p>
          <a:p>
            <a:pPr eaLnBrk="1" hangingPunct="1"/>
            <a:r>
              <a:rPr lang="cs-CZ" smtClean="0"/>
              <a:t>Politik minimalizující nebezpečí tlaku voličů z nedostatečné úrovně statku tenduje k udělení vyššího rozpočtu úřadu</a:t>
            </a:r>
          </a:p>
          <a:p>
            <a:pPr eaLnBrk="1" hangingPunct="1"/>
            <a:endParaRPr lang="cs-CZ" smtClean="0"/>
          </a:p>
        </p:txBody>
      </p:sp>
      <p:sp>
        <p:nvSpPr>
          <p:cNvPr id="15362" name="Rectangle 2"/>
          <p:cNvSpPr>
            <a:spLocks noGrp="1" noChangeArrowheads="1"/>
          </p:cNvSpPr>
          <p:nvPr>
            <p:ph type="title"/>
          </p:nvPr>
        </p:nvSpPr>
        <p:spPr/>
        <p:txBody>
          <a:bodyPr/>
          <a:lstStyle/>
          <a:p>
            <a:pPr eaLnBrk="1" fontAlgn="auto" hangingPunct="1">
              <a:spcAft>
                <a:spcPts val="0"/>
              </a:spcAft>
              <a:defRPr/>
            </a:pPr>
            <a:r>
              <a:rPr lang="cs-CZ" sz="3800"/>
              <a:t>Srovnání monopolu, NGO, úřadu</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cs-CZ" b="1" err="1" smtClean="0"/>
              <a:t>Gordon</a:t>
            </a:r>
            <a:r>
              <a:rPr lang="cs-CZ" b="1" smtClean="0"/>
              <a:t> </a:t>
            </a:r>
            <a:r>
              <a:rPr lang="cs-CZ" b="1" err="1" smtClean="0"/>
              <a:t>Tullock</a:t>
            </a:r>
            <a:endParaRPr lang="cs-CZ"/>
          </a:p>
        </p:txBody>
      </p:sp>
      <p:sp>
        <p:nvSpPr>
          <p:cNvPr id="64514" name="Rectangle 3"/>
          <p:cNvSpPr>
            <a:spLocks noGrp="1" noChangeArrowheads="1"/>
          </p:cNvSpPr>
          <p:nvPr>
            <p:ph sz="quarter" idx="1"/>
          </p:nvPr>
        </p:nvSpPr>
        <p:spPr>
          <a:xfrm>
            <a:off x="457200" y="1600200"/>
            <a:ext cx="7467600" cy="4873625"/>
          </a:xfrm>
        </p:spPr>
        <p:txBody>
          <a:bodyPr/>
          <a:lstStyle/>
          <a:p>
            <a:pPr eaLnBrk="1" hangingPunct="1"/>
            <a:r>
              <a:rPr lang="cs-CZ" smtClean="0"/>
              <a:t>Zabývá se celkovým zkreslením sdělovaných informací a aplikací nástrojů zabraňujících tomuto zkreslení. </a:t>
            </a:r>
          </a:p>
          <a:p>
            <a:pPr lvl="1" eaLnBrk="1" hangingPunct="1"/>
            <a:r>
              <a:rPr lang="cs-CZ" smtClean="0"/>
              <a:t>informace putující od úředníků na nejnižší úrovni je na každém stupni hierarchie přezkoumána a protříděna, aby nadřízení nebyli zavaleni nedůležitými sděleními</a:t>
            </a:r>
          </a:p>
          <a:p>
            <a:pPr lvl="1" eaLnBrk="1" hangingPunct="1"/>
            <a:r>
              <a:rPr lang="cs-CZ" smtClean="0"/>
              <a:t>čím více úrovní musí informace překlenout, tím více je zkreslena a zredukována. </a:t>
            </a:r>
          </a:p>
          <a:p>
            <a:pPr lvl="2" eaLnBrk="1" hangingPunct="1"/>
            <a:r>
              <a:rPr lang="cs-CZ" smtClean="0"/>
              <a:t>k nejvyššímu vedoucímu se nejenže dostane opravdu malý zlomek původního sdělení, navíc je toto sdělení značně upraveno. Odlišná kvalita konečné informace je způsobena právě osobním úsudkem úředníků</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r>
              <a:rPr lang="cs-CZ" b="1" err="1" smtClean="0"/>
              <a:t>Anthony</a:t>
            </a:r>
            <a:r>
              <a:rPr lang="cs-CZ" b="1" smtClean="0"/>
              <a:t> </a:t>
            </a:r>
            <a:r>
              <a:rPr lang="cs-CZ" b="1" err="1" smtClean="0"/>
              <a:t>Downs</a:t>
            </a:r>
            <a:endParaRPr lang="cs-CZ"/>
          </a:p>
        </p:txBody>
      </p:sp>
      <p:sp>
        <p:nvSpPr>
          <p:cNvPr id="50179" name="Rectangle 3"/>
          <p:cNvSpPr>
            <a:spLocks noGrp="1" noChangeArrowheads="1"/>
          </p:cNvSpPr>
          <p:nvPr>
            <p:ph sz="quarter" idx="1"/>
          </p:nvPr>
        </p:nvSpPr>
        <p:spPr>
          <a:xfrm>
            <a:off x="457200" y="1600200"/>
            <a:ext cx="7467600" cy="4873625"/>
          </a:xfrm>
        </p:spPr>
        <p:txBody>
          <a:bodyPr>
            <a:normAutofit lnSpcReduction="10000"/>
          </a:bodyPr>
          <a:lstStyle/>
          <a:p>
            <a:pPr marL="274320" indent="-274320" eaLnBrk="1" fontAlgn="auto" hangingPunct="1">
              <a:spcAft>
                <a:spcPts val="0"/>
              </a:spcAft>
              <a:buFont typeface="Wingdings 2"/>
              <a:buChar char=""/>
              <a:defRPr/>
            </a:pPr>
            <a:r>
              <a:rPr lang="cs-CZ" dirty="0" smtClean="0"/>
              <a:t>Vnímá byrokratickou správu jako dynamický systém. Dynamika ovšem neexistuje jen uvnitř organizace, kde dochází k soubojům a konfliktům mezi jednotlivými skupinami a typy pracovníků, ale i ve vztazích mezi organizacemi. </a:t>
            </a:r>
          </a:p>
          <a:p>
            <a:pPr marL="274320" indent="-274320" eaLnBrk="1" fontAlgn="auto" hangingPunct="1">
              <a:spcAft>
                <a:spcPts val="0"/>
              </a:spcAft>
              <a:buFont typeface="Wingdings 2"/>
              <a:buChar char=""/>
              <a:defRPr/>
            </a:pPr>
            <a:r>
              <a:rPr lang="cs-CZ" dirty="0" smtClean="0"/>
              <a:t>Zabývá se způsobem vzniku nových organizací. </a:t>
            </a:r>
          </a:p>
          <a:p>
            <a:pPr marL="274320" indent="-274320" eaLnBrk="1" fontAlgn="auto" hangingPunct="1">
              <a:spcAft>
                <a:spcPts val="0"/>
              </a:spcAft>
              <a:buFont typeface="Wingdings 2"/>
              <a:buChar char=""/>
              <a:defRPr/>
            </a:pPr>
            <a:r>
              <a:rPr lang="cs-CZ" dirty="0" smtClean="0"/>
              <a:t>Popisuje souboj organizací o zdroje a sociální funkce, které </a:t>
            </a:r>
            <a:r>
              <a:rPr lang="cs-CZ" dirty="0" err="1" smtClean="0"/>
              <a:t>legimitizují</a:t>
            </a:r>
            <a:r>
              <a:rPr lang="cs-CZ" dirty="0" smtClean="0"/>
              <a:t> existenci, ať už celé organizace nebo jejich nových oddělení. </a:t>
            </a:r>
          </a:p>
          <a:p>
            <a:pPr marL="640080" lvl="1" indent="-274320" eaLnBrk="1" fontAlgn="auto" hangingPunct="1">
              <a:spcAft>
                <a:spcPts val="0"/>
              </a:spcAft>
              <a:buClr>
                <a:schemeClr val="accent2">
                  <a:shade val="75000"/>
                </a:schemeClr>
              </a:buClr>
              <a:buFont typeface="Wingdings 2"/>
              <a:buChar char=""/>
              <a:defRPr/>
            </a:pPr>
            <a:r>
              <a:rPr lang="cs-CZ" dirty="0" smtClean="0"/>
              <a:t>Úředníky chápe jako bytosti orientované na maximalizaci užitku a podle profilu preferovaného užitku sestavuj pět typů úředníků:</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endParaRPr lang="cs-CZ"/>
          </a:p>
        </p:txBody>
      </p:sp>
      <p:sp>
        <p:nvSpPr>
          <p:cNvPr id="66562" name="Rectangle 3"/>
          <p:cNvSpPr>
            <a:spLocks noGrp="1" noChangeArrowheads="1"/>
          </p:cNvSpPr>
          <p:nvPr>
            <p:ph sz="quarter" idx="1"/>
          </p:nvPr>
        </p:nvSpPr>
        <p:spPr>
          <a:xfrm>
            <a:off x="457200" y="1600200"/>
            <a:ext cx="7467600" cy="4873625"/>
          </a:xfrm>
        </p:spPr>
        <p:txBody>
          <a:bodyPr/>
          <a:lstStyle/>
          <a:p>
            <a:pPr eaLnBrk="1" hangingPunct="1">
              <a:buFont typeface="Wingdings 2" pitchFamily="18" charset="2"/>
              <a:buNone/>
            </a:pPr>
            <a:r>
              <a:rPr lang="cs-CZ" smtClean="0"/>
              <a:t>1) Kariérista, který se snaží získat moc, prestiž, příjem.</a:t>
            </a:r>
          </a:p>
          <a:p>
            <a:pPr eaLnBrk="1" hangingPunct="1">
              <a:buFont typeface="Wingdings 2" pitchFamily="18" charset="2"/>
              <a:buNone/>
            </a:pPr>
            <a:r>
              <a:rPr lang="cs-CZ" smtClean="0"/>
              <a:t>2) Konzervativec preferující bezpečnost, pohodlí.</a:t>
            </a:r>
          </a:p>
          <a:p>
            <a:pPr eaLnBrk="1" hangingPunct="1">
              <a:buFont typeface="Wingdings 2" pitchFamily="18" charset="2"/>
              <a:buNone/>
            </a:pPr>
            <a:r>
              <a:rPr lang="cs-CZ" smtClean="0"/>
              <a:t>3) Fanatik, který sleduje jen svůj úzký zájem. Touží po reformách, které by mu přinesly moc.</a:t>
            </a:r>
          </a:p>
          <a:p>
            <a:pPr eaLnBrk="1" hangingPunct="1">
              <a:buFont typeface="Wingdings 2" pitchFamily="18" charset="2"/>
              <a:buNone/>
            </a:pPr>
            <a:r>
              <a:rPr lang="pl-PL" smtClean="0"/>
              <a:t>4) Advokát prosazující zájmy organizace jako celku.</a:t>
            </a:r>
          </a:p>
          <a:p>
            <a:pPr eaLnBrk="1" hangingPunct="1">
              <a:buFont typeface="Wingdings 2" pitchFamily="18" charset="2"/>
              <a:buNone/>
            </a:pPr>
            <a:r>
              <a:rPr lang="cs-CZ" smtClean="0"/>
              <a:t>5) Státník, který plně loajální společnosti.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bureaucracy2.jpg"/>
          <p:cNvPicPr>
            <a:picLocks noGrp="1" noChangeAspect="1"/>
          </p:cNvPicPr>
          <p:nvPr>
            <p:ph idx="1"/>
          </p:nvPr>
        </p:nvPicPr>
        <p:blipFill>
          <a:blip r:embed="rId2" cstate="print"/>
          <a:stretch>
            <a:fillRect/>
          </a:stretch>
        </p:blipFill>
        <p:spPr>
          <a:xfrm>
            <a:off x="2741706" y="1524000"/>
            <a:ext cx="3660588" cy="45720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Nadpis 2"/>
          <p:cNvSpPr>
            <a:spLocks noGrp="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normAutofit fontScale="92500" lnSpcReduction="10000"/>
          </a:bodyPr>
          <a:lstStyle/>
          <a:p>
            <a:pPr marL="571500" indent="-571500" eaLnBrk="1" fontAlgn="auto" hangingPunct="1">
              <a:spcAft>
                <a:spcPts val="0"/>
              </a:spcAft>
              <a:buFontTx/>
              <a:buAutoNum type="arabicPeriod"/>
              <a:defRPr/>
            </a:pPr>
            <a:r>
              <a:rPr lang="cs-CZ" b="1" dirty="0"/>
              <a:t>R.K. </a:t>
            </a:r>
            <a:r>
              <a:rPr lang="cs-CZ" b="1" dirty="0" err="1"/>
              <a:t>Merton</a:t>
            </a:r>
            <a:r>
              <a:rPr lang="cs-CZ" b="1" dirty="0"/>
              <a:t> </a:t>
            </a:r>
            <a:r>
              <a:rPr lang="cs-CZ" dirty="0"/>
              <a:t>– zastínění cílů důrazem na pravidla</a:t>
            </a:r>
          </a:p>
          <a:p>
            <a:pPr marL="571500" indent="-571500" eaLnBrk="1" fontAlgn="auto" hangingPunct="1">
              <a:spcAft>
                <a:spcPts val="0"/>
              </a:spcAft>
              <a:buFontTx/>
              <a:buAutoNum type="arabicPeriod"/>
              <a:defRPr/>
            </a:pPr>
            <a:endParaRPr lang="cs-CZ" dirty="0"/>
          </a:p>
          <a:p>
            <a:pPr marL="571500" indent="-571500" eaLnBrk="1" fontAlgn="auto" hangingPunct="1">
              <a:spcAft>
                <a:spcPts val="0"/>
              </a:spcAft>
              <a:buFont typeface="Wingdings" pitchFamily="2" charset="2"/>
              <a:buAutoNum type="arabicPeriod"/>
              <a:defRPr/>
            </a:pPr>
            <a:r>
              <a:rPr lang="cs-CZ" dirty="0" err="1"/>
              <a:t>Laurence</a:t>
            </a:r>
            <a:r>
              <a:rPr lang="cs-CZ" dirty="0"/>
              <a:t> Peter a </a:t>
            </a:r>
            <a:r>
              <a:rPr lang="cs-CZ" dirty="0" err="1"/>
              <a:t>Raymond</a:t>
            </a:r>
            <a:r>
              <a:rPr lang="cs-CZ" dirty="0"/>
              <a:t> </a:t>
            </a:r>
            <a:r>
              <a:rPr lang="cs-CZ" dirty="0" err="1"/>
              <a:t>Hull</a:t>
            </a:r>
            <a:r>
              <a:rPr lang="cs-CZ" dirty="0"/>
              <a:t> – </a:t>
            </a:r>
            <a:r>
              <a:rPr lang="cs-CZ" b="1" dirty="0"/>
              <a:t>Peterův princip</a:t>
            </a:r>
          </a:p>
          <a:p>
            <a:pPr marL="1090613" lvl="2" indent="-419100" eaLnBrk="1" fontAlgn="auto" hangingPunct="1">
              <a:spcAft>
                <a:spcPts val="0"/>
              </a:spcAft>
              <a:buClr>
                <a:schemeClr val="accent2">
                  <a:shade val="50000"/>
                </a:schemeClr>
              </a:buClr>
              <a:buFont typeface="Wingdings" pitchFamily="2" charset="2"/>
              <a:buNone/>
              <a:defRPr/>
            </a:pPr>
            <a:r>
              <a:rPr lang="cs-CZ" sz="2000" dirty="0"/>
              <a:t>= každý zaměstnanec má v rámci hierarchie tendenci zvyšovat svojí míru nekvalifikovanosti </a:t>
            </a:r>
            <a:endParaRPr lang="cs-CZ" sz="2000" dirty="0" smtClean="0"/>
          </a:p>
          <a:p>
            <a:pPr marL="1090613" lvl="2" indent="-419100" eaLnBrk="1" fontAlgn="auto" hangingPunct="1">
              <a:spcAft>
                <a:spcPts val="0"/>
              </a:spcAft>
              <a:buClr>
                <a:schemeClr val="accent2">
                  <a:shade val="50000"/>
                </a:schemeClr>
              </a:buClr>
              <a:buFont typeface="Wingdings 2"/>
              <a:buChar char=""/>
              <a:defRPr/>
            </a:pPr>
            <a:r>
              <a:rPr lang="cs-CZ" sz="2000" dirty="0" smtClean="0"/>
              <a:t>Projeví-li se zaměstnanec jako schopný, je povyšován tak dlouho, až dosáhne postavení, na které nestačí. Za určitou dobu bude tedy v úřadě každé místo zastáváno pracovníkem, který je nezpůsobilý je vykonávat. Administrativa zatím funguje pouze proto, že je v současnosti ještě dostatek úředníků, kteří to „nedotáhli“ na místo své nezpůsobilosti.(</a:t>
            </a:r>
            <a:r>
              <a:rPr lang="cs-CZ" sz="2000" dirty="0"/>
              <a:t>http://en.wikipedia.org/wiki/Peter_Principle)</a:t>
            </a:r>
          </a:p>
          <a:p>
            <a:pPr marL="1090613" lvl="2" indent="-419100" eaLnBrk="1" fontAlgn="auto" hangingPunct="1">
              <a:spcAft>
                <a:spcPts val="0"/>
              </a:spcAft>
              <a:buClr>
                <a:schemeClr val="accent2">
                  <a:shade val="50000"/>
                </a:schemeClr>
              </a:buClr>
              <a:buFont typeface="Wingdings" pitchFamily="2" charset="2"/>
              <a:buAutoNum type="arabicPeriod"/>
              <a:defRPr/>
            </a:pPr>
            <a:endParaRPr lang="cs-CZ" sz="2000" dirty="0"/>
          </a:p>
          <a:p>
            <a:pPr marL="571500" indent="-571500" eaLnBrk="1" fontAlgn="auto" hangingPunct="1">
              <a:spcAft>
                <a:spcPts val="0"/>
              </a:spcAft>
              <a:buFont typeface="Wingdings" pitchFamily="2" charset="2"/>
              <a:buAutoNum type="arabicPeriod"/>
              <a:defRPr/>
            </a:pPr>
            <a:r>
              <a:rPr lang="cs-CZ" b="1" dirty="0"/>
              <a:t>Parkinsonův zákon</a:t>
            </a:r>
          </a:p>
          <a:p>
            <a:pPr marL="1090613" lvl="2" indent="-419100" eaLnBrk="1" fontAlgn="auto" hangingPunct="1">
              <a:spcAft>
                <a:spcPts val="0"/>
              </a:spcAft>
              <a:buClr>
                <a:schemeClr val="accent2">
                  <a:shade val="50000"/>
                </a:schemeClr>
              </a:buClr>
              <a:buFont typeface="Wingdings" pitchFamily="2" charset="2"/>
              <a:buNone/>
              <a:defRPr/>
            </a:pPr>
            <a:r>
              <a:rPr lang="cs-CZ" sz="2000" b="1" dirty="0"/>
              <a:t> - </a:t>
            </a:r>
            <a:r>
              <a:rPr lang="cs-CZ" sz="2000" dirty="0"/>
              <a:t>předstírání práce jako </a:t>
            </a:r>
            <a:r>
              <a:rPr lang="cs-CZ" sz="2000" dirty="0" err="1"/>
              <a:t>legitimizace</a:t>
            </a:r>
            <a:r>
              <a:rPr lang="cs-CZ" sz="2000" dirty="0"/>
              <a:t> dané pracovní pozice</a:t>
            </a:r>
            <a:endParaRPr lang="cs-CZ" sz="2000" b="1" dirty="0"/>
          </a:p>
          <a:p>
            <a:pPr marL="571500" indent="-571500" eaLnBrk="1" fontAlgn="auto" hangingPunct="1">
              <a:spcAft>
                <a:spcPts val="0"/>
              </a:spcAft>
              <a:buFont typeface="Wingdings 2"/>
              <a:buChar char=""/>
              <a:defRPr/>
            </a:pPr>
            <a:endParaRPr lang="cs-CZ" dirty="0"/>
          </a:p>
        </p:txBody>
      </p:sp>
      <p:sp>
        <p:nvSpPr>
          <p:cNvPr id="30722" name="Rectangle 2"/>
          <p:cNvSpPr>
            <a:spLocks noGrp="1" noChangeArrowheads="1"/>
          </p:cNvSpPr>
          <p:nvPr>
            <p:ph type="title"/>
          </p:nvPr>
        </p:nvSpPr>
        <p:spPr/>
        <p:txBody>
          <a:bodyPr/>
          <a:lstStyle/>
          <a:p>
            <a:pPr eaLnBrk="1" fontAlgn="auto" hangingPunct="1">
              <a:spcAft>
                <a:spcPts val="0"/>
              </a:spcAft>
              <a:defRPr/>
            </a:pPr>
            <a:r>
              <a:rPr lang="cs-CZ"/>
              <a:t>Dysfunkce byrokracie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Zástupný symbol pro obsah 1"/>
          <p:cNvSpPr>
            <a:spLocks noGrp="1"/>
          </p:cNvSpPr>
          <p:nvPr>
            <p:ph idx="1"/>
          </p:nvPr>
        </p:nvSpPr>
        <p:spPr/>
        <p:txBody>
          <a:bodyPr/>
          <a:lstStyle/>
          <a:p>
            <a:pPr eaLnBrk="1" hangingPunct="1"/>
            <a:endParaRPr lang="cs-CZ" smtClean="0"/>
          </a:p>
        </p:txBody>
      </p:sp>
      <p:sp>
        <p:nvSpPr>
          <p:cNvPr id="3" name="Nadpis 2"/>
          <p:cNvSpPr>
            <a:spLocks noGrp="1"/>
          </p:cNvSpPr>
          <p:nvPr>
            <p:ph type="title"/>
          </p:nvPr>
        </p:nvSpPr>
        <p:spPr/>
        <p:txBody>
          <a:bodyPr/>
          <a:lstStyle/>
          <a:p>
            <a:pPr eaLnBrk="1" fontAlgn="auto" hangingPunct="1">
              <a:spcAft>
                <a:spcPts val="0"/>
              </a:spcAft>
              <a:defRPr/>
            </a:pPr>
            <a:endParaRPr lang="cs-CZ"/>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Zástupný symbol pro obsah 1"/>
          <p:cNvSpPr>
            <a:spLocks noGrp="1"/>
          </p:cNvSpPr>
          <p:nvPr>
            <p:ph idx="1"/>
          </p:nvPr>
        </p:nvSpPr>
        <p:spPr/>
        <p:txBody>
          <a:bodyPr/>
          <a:lstStyle/>
          <a:p>
            <a:pPr eaLnBrk="1" hangingPunct="1"/>
            <a:r>
              <a:rPr lang="cs-CZ" i="1" smtClean="0"/>
              <a:t>„Stát nemůže bez úřadů a byrokratických metod fungovat. A protože společenská spolupráce nemůže fungovat bez občanského státu, je určitá míra byrokracie nezbytná. To, co se lidem nelíbí, není existence byrokratismu jako takového, nýbrž proniknutí byrokracie do všech oblastí lidského života a činností.</a:t>
            </a:r>
            <a:endParaRPr lang="cs-CZ" smtClean="0"/>
          </a:p>
          <a:p>
            <a:pPr eaLnBrk="1" hangingPunct="1"/>
            <a:r>
              <a:rPr lang="cs-CZ" i="1" smtClean="0"/>
              <a:t>Tato expanze je nevyhnutelným následkem postupujícího omezování osobních svobod, dále pak následkem vnitřních trendů ekonomických a sociálních politik, směřujících k potlačení osobní iniciativy a nahrazování této iniciativy vládními zásahy.“</a:t>
            </a:r>
            <a:endParaRPr lang="cs-CZ" smtClean="0"/>
          </a:p>
          <a:p>
            <a:pPr eaLnBrk="1" hangingPunct="1"/>
            <a:endParaRPr lang="cs-CZ" smtClean="0"/>
          </a:p>
        </p:txBody>
      </p:sp>
      <p:sp>
        <p:nvSpPr>
          <p:cNvPr id="3" name="Nadpis 2"/>
          <p:cNvSpPr>
            <a:spLocks noGrp="1"/>
          </p:cNvSpPr>
          <p:nvPr>
            <p:ph type="title"/>
          </p:nvPr>
        </p:nvSpPr>
        <p:spPr/>
        <p:txBody>
          <a:bodyPr/>
          <a:lstStyle/>
          <a:p>
            <a:pPr eaLnBrk="1" fontAlgn="auto" hangingPunct="1">
              <a:spcAft>
                <a:spcPts val="0"/>
              </a:spcAft>
              <a:defRPr/>
            </a:pPr>
            <a:r>
              <a:rPr lang="cs-CZ" err="1" smtClean="0"/>
              <a:t>Ludwig</a:t>
            </a:r>
            <a:r>
              <a:rPr lang="cs-CZ" smtClean="0"/>
              <a:t> </a:t>
            </a:r>
            <a:r>
              <a:rPr lang="cs-CZ" err="1" smtClean="0"/>
              <a:t>von</a:t>
            </a:r>
            <a:r>
              <a:rPr lang="cs-CZ" smtClean="0"/>
              <a:t> </a:t>
            </a:r>
            <a:r>
              <a:rPr lang="cs-CZ" err="1" smtClean="0"/>
              <a:t>Mises</a:t>
            </a:r>
            <a:r>
              <a:rPr lang="cs-CZ" smtClean="0"/>
              <a:t>:</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ln>
            <a:solidFill>
              <a:schemeClr val="tx2">
                <a:lumMod val="75000"/>
              </a:schemeClr>
            </a:solidFill>
          </a:ln>
        </p:spPr>
        <p:txBody>
          <a:bodyPr>
            <a:normAutofit/>
          </a:bodyPr>
          <a:lstStyle/>
          <a:p>
            <a:pPr eaLnBrk="1" hangingPunct="1"/>
            <a:r>
              <a:rPr lang="cs-CZ" sz="2400" smtClean="0"/>
              <a:t>Veřejná politika. Virtuální univerzita MOODLE.VSB.CZ. </a:t>
            </a:r>
            <a:r>
              <a:rPr lang="cs-CZ" sz="2400" smtClean="0">
                <a:solidFill>
                  <a:srgbClr val="0D0D0D"/>
                </a:solidFill>
                <a:hlinkClick r:id="rId2"/>
              </a:rPr>
              <a:t>http://moodle.vsb.cz/moodle/mod/resource/view.php?id=18515</a:t>
            </a:r>
            <a:r>
              <a:rPr lang="cs-CZ" sz="2400" smtClean="0">
                <a:solidFill>
                  <a:srgbClr val="0D0D0D"/>
                </a:solidFill>
              </a:rPr>
              <a:t> </a:t>
            </a:r>
          </a:p>
          <a:p>
            <a:pPr eaLnBrk="1" hangingPunct="1"/>
            <a:r>
              <a:rPr lang="cs-CZ" sz="2400" b="1" smtClean="0"/>
              <a:t>Teorie státu a byrokracie. Teorie a realita. </a:t>
            </a:r>
            <a:r>
              <a:rPr lang="cs-CZ" sz="2400" smtClean="0">
                <a:solidFill>
                  <a:srgbClr val="0D0D0D"/>
                </a:solidFill>
                <a:hlinkClick r:id="rId2"/>
              </a:rPr>
              <a:t>ies.fsv.cuni.cz/default/file/download/id/13171 </a:t>
            </a:r>
          </a:p>
          <a:p>
            <a:pPr eaLnBrk="1" hangingPunct="1"/>
            <a:r>
              <a:rPr lang="cs-CZ" sz="2400" b="1" smtClean="0">
                <a:latin typeface="Arial" charset="0"/>
                <a:hlinkClick r:id="rId2"/>
              </a:rPr>
              <a:t>Zahradníčej, J.: Než začalo kádrování. </a:t>
            </a:r>
            <a:r>
              <a:rPr lang="cs-CZ" b="1" smtClean="0">
                <a:latin typeface="Arial" charset="0"/>
              </a:rPr>
              <a:t>http://dejiny.nln.cz/archiv/2009/11/nez-zacalo-kadrovani-</a:t>
            </a:r>
            <a:endParaRPr lang="cs-CZ" sz="2400" b="1" smtClean="0">
              <a:latin typeface="Arial" charset="0"/>
              <a:hlinkClick r:id="rId2"/>
            </a:endParaRPr>
          </a:p>
          <a:p>
            <a:pPr eaLnBrk="1" hangingPunct="1"/>
            <a:r>
              <a:rPr lang="cs-CZ" sz="2400" smtClean="0"/>
              <a:t>Podkladové materiály na IS MUNI (předmět Teorie veřejného sektoru)</a:t>
            </a:r>
            <a:endParaRPr lang="cs-CZ" sz="2400" smtClean="0">
              <a:hlinkClick r:id="rId2"/>
            </a:endParaRPr>
          </a:p>
          <a:p>
            <a:pPr eaLnBrk="1" hangingPunct="1"/>
            <a:endParaRPr lang="cs-CZ" sz="2400" smtClean="0"/>
          </a:p>
          <a:p>
            <a:pPr eaLnBrk="1" hangingPunct="1"/>
            <a:endParaRPr lang="cs-CZ" sz="2400" smtClean="0"/>
          </a:p>
        </p:txBody>
      </p:sp>
      <p:sp>
        <p:nvSpPr>
          <p:cNvPr id="3" name="Nadpis 2"/>
          <p:cNvSpPr>
            <a:spLocks noGrp="1"/>
          </p:cNvSpPr>
          <p:nvPr>
            <p:ph type="title"/>
          </p:nvPr>
        </p:nvSpPr>
        <p:spPr/>
        <p:txBody>
          <a:bodyPr/>
          <a:lstStyle/>
          <a:p>
            <a:pPr eaLnBrk="1" fontAlgn="auto" hangingPunct="1">
              <a:spcAft>
                <a:spcPts val="0"/>
              </a:spcAft>
              <a:defRPr/>
            </a:pPr>
            <a:r>
              <a:rPr lang="cs-CZ" sz="2800" smtClean="0"/>
              <a:t>Prezentace vytvořena  s využitím následujících zdrojů:</a:t>
            </a:r>
            <a:br>
              <a:rPr lang="cs-CZ" sz="2800" smtClean="0"/>
            </a:br>
            <a:endParaRPr lang="cs-CZ" sz="28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marL="514350" indent="-514350" eaLnBrk="1" fontAlgn="auto" hangingPunct="1">
              <a:lnSpc>
                <a:spcPct val="80000"/>
              </a:lnSpc>
              <a:spcAft>
                <a:spcPts val="0"/>
              </a:spcAft>
              <a:buFont typeface="+mj-lt"/>
              <a:buAutoNum type="arabicPeriod"/>
              <a:defRPr/>
            </a:pPr>
            <a:r>
              <a:rPr lang="cs-CZ" sz="3200" b="1" dirty="0" smtClean="0"/>
              <a:t>   </a:t>
            </a:r>
            <a:r>
              <a:rPr lang="cs-CZ" sz="3200" b="1" dirty="0" err="1" smtClean="0"/>
              <a:t>Niskanen</a:t>
            </a:r>
            <a:r>
              <a:rPr lang="cs-CZ" sz="3200" b="1" dirty="0" smtClean="0"/>
              <a:t>, W</a:t>
            </a:r>
            <a:r>
              <a:rPr lang="cs-CZ" sz="2800" b="1" dirty="0" smtClean="0"/>
              <a:t>.</a:t>
            </a:r>
            <a:r>
              <a:rPr lang="cs-CZ" sz="2800" dirty="0" smtClean="0"/>
              <a:t>: </a:t>
            </a:r>
            <a:r>
              <a:rPr lang="cs-CZ" sz="2800" dirty="0" err="1" smtClean="0"/>
              <a:t>Bureaucracy</a:t>
            </a:r>
            <a:r>
              <a:rPr lang="cs-CZ" sz="2800" dirty="0" smtClean="0"/>
              <a:t> </a:t>
            </a:r>
            <a:r>
              <a:rPr lang="cs-CZ" sz="2800" dirty="0" err="1" smtClean="0"/>
              <a:t>and</a:t>
            </a:r>
            <a:r>
              <a:rPr lang="cs-CZ" sz="2800" dirty="0" smtClean="0"/>
              <a:t> Public </a:t>
            </a:r>
            <a:r>
              <a:rPr lang="cs-CZ" sz="2800" dirty="0" err="1" smtClean="0"/>
              <a:t>Economics</a:t>
            </a:r>
            <a:r>
              <a:rPr lang="cs-CZ" sz="2800" dirty="0" smtClean="0"/>
              <a:t>. 1994. </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Ludwig</a:t>
            </a:r>
            <a:r>
              <a:rPr lang="cs-CZ" sz="3200" b="1" dirty="0" smtClean="0"/>
              <a:t> </a:t>
            </a:r>
            <a:r>
              <a:rPr lang="cs-CZ" sz="3200" b="1" dirty="0" err="1" smtClean="0"/>
              <a:t>von</a:t>
            </a:r>
            <a:r>
              <a:rPr lang="cs-CZ" sz="3200" b="1" dirty="0" smtClean="0"/>
              <a:t> </a:t>
            </a:r>
            <a:r>
              <a:rPr lang="cs-CZ" sz="3200" b="1" dirty="0" err="1" smtClean="0"/>
              <a:t>Mises</a:t>
            </a:r>
            <a:r>
              <a:rPr lang="cs-CZ" sz="2800" dirty="0" smtClean="0"/>
              <a:t>: </a:t>
            </a:r>
            <a:r>
              <a:rPr lang="cs-CZ" sz="2800" dirty="0" err="1" smtClean="0"/>
              <a:t>Bureaucracy</a:t>
            </a:r>
            <a:r>
              <a:rPr lang="cs-CZ" sz="2800" dirty="0" smtClean="0"/>
              <a:t>, 1944. Byrokracie. LI Praha, 2002. </a:t>
            </a:r>
            <a:r>
              <a:rPr lang="cs-CZ" sz="2800" dirty="0" smtClean="0">
                <a:hlinkClick r:id="rId2"/>
              </a:rPr>
              <a:t>www.</a:t>
            </a:r>
            <a:r>
              <a:rPr lang="cs-CZ" sz="2800" dirty="0" err="1" smtClean="0">
                <a:hlinkClick r:id="rId2"/>
              </a:rPr>
              <a:t>libinst.cz</a:t>
            </a:r>
            <a:r>
              <a:rPr lang="cs-CZ" sz="2800" dirty="0" smtClean="0"/>
              <a:t>, </a:t>
            </a:r>
            <a:r>
              <a:rPr lang="en-US" sz="2800" dirty="0" smtClean="0"/>
              <a:t>[on-line </a:t>
            </a:r>
            <a:r>
              <a:rPr lang="en-US" sz="2800" dirty="0" err="1" smtClean="0"/>
              <a:t>knihy</a:t>
            </a:r>
            <a:r>
              <a:rPr lang="en-US" sz="2800" dirty="0" smtClean="0"/>
              <a:t>], [</a:t>
            </a:r>
            <a:r>
              <a:rPr lang="cs-CZ" sz="2800" dirty="0" smtClean="0"/>
              <a:t>e-texty</a:t>
            </a:r>
            <a:r>
              <a:rPr lang="en-US" sz="2800" dirty="0" smtClean="0"/>
              <a:t>]</a:t>
            </a:r>
            <a:r>
              <a:rPr lang="cs-CZ" sz="2800" dirty="0" smtClean="0"/>
              <a:t>. </a:t>
            </a:r>
          </a:p>
          <a:p>
            <a:pPr marL="514350" indent="-514350" eaLnBrk="1" fontAlgn="auto" hangingPunct="1">
              <a:lnSpc>
                <a:spcPct val="80000"/>
              </a:lnSpc>
              <a:spcAft>
                <a:spcPts val="0"/>
              </a:spcAft>
              <a:buFont typeface="+mj-lt"/>
              <a:buAutoNum type="arabicPeriod"/>
              <a:defRPr/>
            </a:pPr>
            <a:r>
              <a:rPr lang="cs-CZ" sz="2800" b="1" dirty="0" smtClean="0"/>
              <a:t>    </a:t>
            </a:r>
            <a:r>
              <a:rPr lang="cs-CZ" sz="3200" b="1" dirty="0" smtClean="0"/>
              <a:t>J. M. </a:t>
            </a:r>
            <a:r>
              <a:rPr lang="cs-CZ" sz="3200" b="1" dirty="0" err="1" smtClean="0"/>
              <a:t>Buchanan</a:t>
            </a:r>
            <a:r>
              <a:rPr lang="cs-CZ" sz="2800" dirty="0" smtClean="0"/>
              <a:t>: </a:t>
            </a:r>
            <a:r>
              <a:rPr lang="cs-CZ" sz="2800" dirty="0" err="1" smtClean="0"/>
              <a:t>The</a:t>
            </a:r>
            <a:r>
              <a:rPr lang="cs-CZ" sz="2800" dirty="0" smtClean="0"/>
              <a:t> </a:t>
            </a:r>
            <a:r>
              <a:rPr lang="cs-CZ" sz="2800" dirty="0" err="1" smtClean="0"/>
              <a:t>Limits</a:t>
            </a:r>
            <a:r>
              <a:rPr lang="cs-CZ" sz="2800" dirty="0" smtClean="0"/>
              <a:t> </a:t>
            </a:r>
            <a:r>
              <a:rPr lang="cs-CZ" sz="2800" dirty="0" err="1" smtClean="0"/>
              <a:t>of</a:t>
            </a:r>
            <a:r>
              <a:rPr lang="cs-CZ" sz="2800" dirty="0" smtClean="0"/>
              <a:t> Liberty. 1975.     </a:t>
            </a:r>
            <a:r>
              <a:rPr lang="cs-CZ" sz="2800" dirty="0" err="1" smtClean="0"/>
              <a:t>Chapter</a:t>
            </a:r>
            <a:r>
              <a:rPr lang="cs-CZ" sz="2800" dirty="0" smtClean="0"/>
              <a:t> 4. </a:t>
            </a:r>
            <a:r>
              <a:rPr lang="cs-CZ" sz="2800" dirty="0" err="1" smtClean="0"/>
              <a:t>Constitutional</a:t>
            </a:r>
            <a:r>
              <a:rPr lang="cs-CZ" sz="2800" dirty="0" smtClean="0"/>
              <a:t> </a:t>
            </a:r>
            <a:r>
              <a:rPr lang="cs-CZ" sz="2800" dirty="0" err="1" smtClean="0"/>
              <a:t>Contract</a:t>
            </a:r>
            <a:r>
              <a:rPr lang="cs-CZ" sz="2800" dirty="0" smtClean="0"/>
              <a:t>: </a:t>
            </a:r>
            <a:r>
              <a:rPr lang="cs-CZ" sz="2800" dirty="0" err="1" smtClean="0"/>
              <a:t>The</a:t>
            </a:r>
            <a:r>
              <a:rPr lang="cs-CZ" sz="2800" dirty="0" smtClean="0"/>
              <a:t> </a:t>
            </a:r>
            <a:r>
              <a:rPr lang="cs-CZ" sz="2800" dirty="0" err="1" smtClean="0"/>
              <a:t>Theory</a:t>
            </a:r>
            <a:r>
              <a:rPr lang="cs-CZ" sz="2800" dirty="0" smtClean="0"/>
              <a:t> </a:t>
            </a:r>
            <a:r>
              <a:rPr lang="cs-CZ" sz="2800" dirty="0" err="1" smtClean="0"/>
              <a:t>of</a:t>
            </a:r>
            <a:r>
              <a:rPr lang="cs-CZ" sz="2800" dirty="0" smtClean="0"/>
              <a:t> </a:t>
            </a:r>
            <a:r>
              <a:rPr lang="cs-CZ" sz="2800" dirty="0" err="1" smtClean="0"/>
              <a:t>Law</a:t>
            </a:r>
            <a:r>
              <a:rPr lang="cs-CZ" sz="2800" dirty="0" smtClean="0"/>
              <a:t>.     (</a:t>
            </a:r>
            <a:r>
              <a:rPr lang="cs-CZ" sz="2800" dirty="0" err="1" smtClean="0"/>
              <a:t>pp</a:t>
            </a:r>
            <a:r>
              <a:rPr lang="cs-CZ" sz="2800" dirty="0" smtClean="0"/>
              <a:t>. 53-73: </a:t>
            </a:r>
            <a:r>
              <a:rPr lang="cs-CZ" sz="2800" dirty="0" err="1" smtClean="0"/>
              <a:t>State</a:t>
            </a:r>
            <a:r>
              <a:rPr lang="cs-CZ" sz="2800" dirty="0" smtClean="0"/>
              <a:t> as </a:t>
            </a:r>
            <a:r>
              <a:rPr lang="cs-CZ" sz="2800" dirty="0" err="1" smtClean="0"/>
              <a:t>producer</a:t>
            </a:r>
            <a:r>
              <a:rPr lang="cs-CZ" sz="2800" dirty="0" smtClean="0"/>
              <a:t>. </a:t>
            </a:r>
            <a:r>
              <a:rPr lang="cs-CZ" sz="2800" dirty="0" err="1" smtClean="0"/>
              <a:t>State</a:t>
            </a:r>
            <a:r>
              <a:rPr lang="cs-CZ" sz="2800" dirty="0" smtClean="0"/>
              <a:t> as </a:t>
            </a:r>
            <a:r>
              <a:rPr lang="cs-CZ" sz="2800" dirty="0" err="1" smtClean="0"/>
              <a:t>protector</a:t>
            </a:r>
            <a:r>
              <a:rPr lang="cs-CZ" sz="2800" dirty="0" smtClean="0"/>
              <a:t>).</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smtClean="0"/>
              <a:t>J. M. </a:t>
            </a:r>
            <a:r>
              <a:rPr lang="cs-CZ" sz="3200" b="1" dirty="0" err="1" smtClean="0"/>
              <a:t>Buchanan</a:t>
            </a:r>
            <a:r>
              <a:rPr lang="cs-CZ" sz="2800" dirty="0" smtClean="0"/>
              <a:t>: Konstituce ekonomické politiky. Nobelova cena za ekonomii. ACADEMIA. 1993.</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Tullock</a:t>
            </a:r>
            <a:r>
              <a:rPr lang="cs-CZ" sz="3200" b="1" dirty="0" smtClean="0"/>
              <a:t>, G</a:t>
            </a:r>
            <a:r>
              <a:rPr lang="cs-CZ" sz="2800" b="1" dirty="0" smtClean="0"/>
              <a:t>.: </a:t>
            </a:r>
            <a:r>
              <a:rPr lang="cs-CZ" sz="2800" dirty="0" err="1" smtClean="0"/>
              <a:t>The</a:t>
            </a:r>
            <a:r>
              <a:rPr lang="cs-CZ" sz="2800" dirty="0" smtClean="0"/>
              <a:t> </a:t>
            </a:r>
            <a:r>
              <a:rPr lang="cs-CZ" sz="2800" dirty="0" err="1" smtClean="0"/>
              <a:t>Politics</a:t>
            </a:r>
            <a:r>
              <a:rPr lang="cs-CZ" sz="2800" dirty="0" smtClean="0"/>
              <a:t> </a:t>
            </a:r>
            <a:r>
              <a:rPr lang="cs-CZ" sz="2800" dirty="0" err="1" smtClean="0"/>
              <a:t>of</a:t>
            </a:r>
            <a:r>
              <a:rPr lang="cs-CZ" sz="2800" dirty="0" smtClean="0"/>
              <a:t> </a:t>
            </a:r>
            <a:r>
              <a:rPr lang="cs-CZ" sz="2800" dirty="0" err="1" smtClean="0"/>
              <a:t>Bureaucracy</a:t>
            </a:r>
            <a:r>
              <a:rPr lang="cs-CZ" sz="2800" dirty="0" smtClean="0"/>
              <a:t>. Washington. 1965.</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smtClean="0"/>
              <a:t>Machiavelli, N</a:t>
            </a:r>
            <a:r>
              <a:rPr lang="cs-CZ" sz="2800" b="1" dirty="0" smtClean="0"/>
              <a:t>.: </a:t>
            </a:r>
            <a:r>
              <a:rPr lang="cs-CZ" sz="2800" dirty="0" err="1" smtClean="0"/>
              <a:t>The</a:t>
            </a:r>
            <a:r>
              <a:rPr lang="cs-CZ" sz="2800" dirty="0" smtClean="0"/>
              <a:t> Prince. 1532. (Vladař. Odeon, 1969).</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Roger</a:t>
            </a:r>
            <a:r>
              <a:rPr lang="cs-CZ" sz="3200" b="1" dirty="0" smtClean="0"/>
              <a:t> </a:t>
            </a:r>
            <a:r>
              <a:rPr lang="cs-CZ" sz="3200" b="1" dirty="0" err="1" smtClean="0"/>
              <a:t>Douglas</a:t>
            </a:r>
            <a:r>
              <a:rPr lang="cs-CZ" sz="2800" dirty="0" smtClean="0"/>
              <a:t>: Tvůrce nejúspěšnější hospodářské reformy      XX. století. Liberální institut, 1999. </a:t>
            </a:r>
            <a:r>
              <a:rPr lang="cs-CZ" sz="2800" dirty="0" smtClean="0">
                <a:hlinkClick r:id="rId2"/>
              </a:rPr>
              <a:t>www.</a:t>
            </a:r>
            <a:r>
              <a:rPr lang="cs-CZ" sz="2800" dirty="0" err="1" smtClean="0">
                <a:hlinkClick r:id="rId2"/>
              </a:rPr>
              <a:t>libinst.cz</a:t>
            </a:r>
            <a:r>
              <a:rPr lang="cs-CZ" sz="2800" dirty="0" smtClean="0"/>
              <a:t>, </a:t>
            </a:r>
            <a:r>
              <a:rPr lang="en-US" sz="2800" dirty="0" smtClean="0"/>
              <a:t>[on</a:t>
            </a:r>
            <a:r>
              <a:rPr lang="cs-CZ" sz="2800" dirty="0" smtClean="0"/>
              <a:t>-</a:t>
            </a:r>
            <a:r>
              <a:rPr lang="en-US" sz="2800" dirty="0" smtClean="0"/>
              <a:t>line </a:t>
            </a:r>
            <a:r>
              <a:rPr lang="cs-CZ" sz="2800" dirty="0" smtClean="0"/>
              <a:t>knihy</a:t>
            </a:r>
            <a:r>
              <a:rPr lang="en-US" sz="2800" dirty="0" smtClean="0"/>
              <a:t>].</a:t>
            </a:r>
            <a:r>
              <a:rPr lang="cs-CZ" sz="2800" dirty="0" smtClean="0"/>
              <a:t> </a:t>
            </a:r>
          </a:p>
          <a:p>
            <a:pPr marL="514350" indent="-514350" eaLnBrk="1" fontAlgn="auto" hangingPunct="1">
              <a:lnSpc>
                <a:spcPct val="80000"/>
              </a:lnSpc>
              <a:spcAft>
                <a:spcPts val="0"/>
              </a:spcAft>
              <a:buFont typeface="+mj-lt"/>
              <a:buAutoNum type="arabicPeriod"/>
              <a:defRPr/>
            </a:pPr>
            <a:r>
              <a:rPr lang="cs-CZ" sz="2800" dirty="0" smtClean="0"/>
              <a:t>    </a:t>
            </a:r>
            <a:r>
              <a:rPr lang="cs-CZ" sz="3200" b="1" dirty="0" err="1" smtClean="0"/>
              <a:t>Mueller</a:t>
            </a:r>
            <a:r>
              <a:rPr lang="cs-CZ" sz="3200" b="1" dirty="0" smtClean="0"/>
              <a:t>, </a:t>
            </a:r>
            <a:r>
              <a:rPr lang="cs-CZ" sz="3200" b="1" dirty="0" err="1" smtClean="0"/>
              <a:t>Dennis</a:t>
            </a:r>
            <a:r>
              <a:rPr lang="cs-CZ" sz="3200" b="1" dirty="0" smtClean="0"/>
              <a:t> C.</a:t>
            </a:r>
            <a:r>
              <a:rPr lang="cs-CZ" sz="2800" b="1" dirty="0" smtClean="0"/>
              <a:t>: </a:t>
            </a:r>
            <a:r>
              <a:rPr lang="cs-CZ" sz="2800" dirty="0" smtClean="0"/>
              <a:t>Public </a:t>
            </a:r>
            <a:r>
              <a:rPr lang="cs-CZ" sz="2800" dirty="0" err="1" smtClean="0"/>
              <a:t>Choice</a:t>
            </a:r>
            <a:r>
              <a:rPr lang="cs-CZ" sz="2800" dirty="0" smtClean="0"/>
              <a:t> III. Cambridge University. 2003.</a:t>
            </a:r>
          </a:p>
          <a:p>
            <a:pPr marL="274320" indent="-274320" eaLnBrk="1" fontAlgn="auto" hangingPunct="1">
              <a:spcAft>
                <a:spcPts val="0"/>
              </a:spcAft>
              <a:buFont typeface="Wingdings 2"/>
              <a:buChar char=""/>
              <a:defRPr/>
            </a:pPr>
            <a:endParaRPr lang="cs-CZ" dirty="0"/>
          </a:p>
        </p:txBody>
      </p:sp>
      <p:sp>
        <p:nvSpPr>
          <p:cNvPr id="3" name="Nadpis 2"/>
          <p:cNvSpPr>
            <a:spLocks noGrp="1"/>
          </p:cNvSpPr>
          <p:nvPr>
            <p:ph type="title"/>
          </p:nvPr>
        </p:nvSpPr>
        <p:spPr/>
        <p:txBody>
          <a:bodyPr/>
          <a:lstStyle/>
          <a:p>
            <a:pPr eaLnBrk="1" fontAlgn="auto" hangingPunct="1">
              <a:spcAft>
                <a:spcPts val="0"/>
              </a:spcAft>
              <a:defRPr/>
            </a:pPr>
            <a:r>
              <a:rPr lang="cs-CZ" smtClean="0"/>
              <a:t>Doporučená </a:t>
            </a:r>
            <a:r>
              <a:rPr lang="cs-CZ" err="1" smtClean="0"/>
              <a:t>liuteratura</a:t>
            </a:r>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sah 2"/>
          <p:cNvSpPr>
            <a:spLocks noGrp="1"/>
          </p:cNvSpPr>
          <p:nvPr>
            <p:ph idx="1"/>
          </p:nvPr>
        </p:nvSpPr>
        <p:spPr/>
        <p:txBody>
          <a:bodyPr/>
          <a:lstStyle/>
          <a:p>
            <a:pPr eaLnBrk="1" hangingPunct="1"/>
            <a:r>
              <a:rPr lang="cs-CZ" smtClean="0"/>
              <a:t>Lidové pojetí</a:t>
            </a:r>
          </a:p>
          <a:p>
            <a:pPr eaLnBrk="1" hangingPunct="1"/>
            <a:endParaRPr lang="cs-CZ" smtClean="0"/>
          </a:p>
        </p:txBody>
      </p:sp>
      <p:sp>
        <p:nvSpPr>
          <p:cNvPr id="2" name="Nadpis 1"/>
          <p:cNvSpPr>
            <a:spLocks noGrp="1"/>
          </p:cNvSpPr>
          <p:nvPr>
            <p:ph type="title"/>
          </p:nvPr>
        </p:nvSpPr>
        <p:spPr/>
        <p:txBody>
          <a:bodyPr/>
          <a:lstStyle/>
          <a:p>
            <a:pPr eaLnBrk="1" fontAlgn="auto" hangingPunct="1">
              <a:spcAft>
                <a:spcPts val="0"/>
              </a:spcAft>
              <a:defRPr/>
            </a:pPr>
            <a:endParaRPr lang="cs-CZ"/>
          </a:p>
        </p:txBody>
      </p:sp>
      <p:pic>
        <p:nvPicPr>
          <p:cNvPr id="18435" name="Obrázek 3" descr="bureaucrats.jpg"/>
          <p:cNvPicPr>
            <a:picLocks noChangeAspect="1"/>
          </p:cNvPicPr>
          <p:nvPr/>
        </p:nvPicPr>
        <p:blipFill>
          <a:blip r:embed="rId2"/>
          <a:srcRect/>
          <a:stretch>
            <a:fillRect/>
          </a:stretch>
        </p:blipFill>
        <p:spPr bwMode="auto">
          <a:xfrm>
            <a:off x="900113" y="2133600"/>
            <a:ext cx="5184775" cy="4148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idx="1"/>
          </p:nvPr>
        </p:nvSpPr>
        <p:spPr/>
        <p:txBody>
          <a:bodyPr/>
          <a:lstStyle/>
          <a:p>
            <a:pPr eaLnBrk="1" hangingPunct="1">
              <a:lnSpc>
                <a:spcPct val="90000"/>
              </a:lnSpc>
            </a:pPr>
            <a:r>
              <a:rPr lang="cs-CZ" smtClean="0"/>
              <a:t>klasická ekonomická koncepce společenské dělby práce explicitně nepočítá s kategorií byrokracie</a:t>
            </a:r>
          </a:p>
          <a:p>
            <a:pPr eaLnBrk="1" hangingPunct="1">
              <a:lnSpc>
                <a:spcPct val="90000"/>
              </a:lnSpc>
            </a:pPr>
            <a:r>
              <a:rPr lang="cs-CZ" i="1" smtClean="0"/>
              <a:t>Fayol</a:t>
            </a:r>
            <a:r>
              <a:rPr lang="cs-CZ" smtClean="0"/>
              <a:t> (1920): zpráva o stavu francouzského ministerstva pošt, telegrafů a telefonů. Autor charakterizoval činnost toho úřadu následujícími prerogativy:</a:t>
            </a:r>
          </a:p>
          <a:p>
            <a:pPr lvl="1" eaLnBrk="1" hangingPunct="1">
              <a:lnSpc>
                <a:spcPct val="90000"/>
              </a:lnSpc>
            </a:pPr>
            <a:r>
              <a:rPr lang="cs-CZ" smtClean="0"/>
              <a:t>nestálý a nekompetentní šéf úřadu,</a:t>
            </a:r>
          </a:p>
          <a:p>
            <a:pPr lvl="1" eaLnBrk="1" hangingPunct="1">
              <a:lnSpc>
                <a:spcPct val="90000"/>
              </a:lnSpc>
            </a:pPr>
            <a:r>
              <a:rPr lang="cs-CZ" smtClean="0"/>
              <a:t>absence dlouhodobého plánu,</a:t>
            </a:r>
          </a:p>
          <a:p>
            <a:pPr lvl="1" eaLnBrk="1" hangingPunct="1">
              <a:lnSpc>
                <a:spcPct val="90000"/>
              </a:lnSpc>
            </a:pPr>
            <a:r>
              <a:rPr lang="cs-CZ" smtClean="0"/>
              <a:t>absence rozpočtu.</a:t>
            </a:r>
          </a:p>
        </p:txBody>
      </p:sp>
      <p:sp>
        <p:nvSpPr>
          <p:cNvPr id="37890"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idx="1"/>
          </p:nvPr>
        </p:nvSpPr>
        <p:spPr/>
        <p:txBody>
          <a:bodyPr/>
          <a:lstStyle/>
          <a:p>
            <a:pPr eaLnBrk="1" hangingPunct="1"/>
            <a:r>
              <a:rPr lang="cs-CZ" smtClean="0"/>
              <a:t>Taylor: koncept racionální organizace práce, který stavěl na následujících principech:</a:t>
            </a:r>
          </a:p>
          <a:p>
            <a:pPr lvl="1" eaLnBrk="1" hangingPunct="1"/>
            <a:r>
              <a:rPr lang="cs-CZ" smtClean="0"/>
              <a:t>základním problémem je koordinace specializovaných činností úřadu,</a:t>
            </a:r>
          </a:p>
          <a:p>
            <a:pPr lvl="1" eaLnBrk="1" hangingPunct="1"/>
            <a:r>
              <a:rPr lang="cs-CZ" smtClean="0"/>
              <a:t>je třeba nalézt principy dělby práce uvnitř úřadu,</a:t>
            </a:r>
          </a:p>
          <a:p>
            <a:pPr lvl="1" eaLnBrk="1" hangingPunct="1"/>
            <a:r>
              <a:rPr lang="cs-CZ" smtClean="0"/>
              <a:t>odpovědnost a rozhodovací pravomoc je nedělitelná, proto je nutná hierarchická organizační struktura,</a:t>
            </a:r>
          </a:p>
          <a:p>
            <a:pPr lvl="1" eaLnBrk="1" hangingPunct="1"/>
            <a:r>
              <a:rPr lang="cs-CZ" smtClean="0"/>
              <a:t>rozhodovatelům je třeba poskytnout odpovídající servis </a:t>
            </a:r>
          </a:p>
        </p:txBody>
      </p:sp>
      <p:sp>
        <p:nvSpPr>
          <p:cNvPr id="38914" name="Rectangle 2"/>
          <p:cNvSpPr>
            <a:spLocks noGrp="1" noChangeArrowheads="1"/>
          </p:cNvSpPr>
          <p:nvPr>
            <p:ph type="title"/>
          </p:nvPr>
        </p:nvSpPr>
        <p:spPr/>
        <p:txBody>
          <a:bodyPr>
            <a:normAutofit fontScale="90000"/>
          </a:bodyPr>
          <a:lstStyle/>
          <a:p>
            <a:pPr eaLnBrk="1" fontAlgn="auto" hangingPunct="1">
              <a:spcAft>
                <a:spcPts val="0"/>
              </a:spcAft>
              <a:defRPr/>
            </a:pPr>
            <a:r>
              <a:rPr lang="cs-CZ" sz="3800" b="1"/>
              <a:t>nová odbornost</a:t>
            </a:r>
            <a:r>
              <a:rPr lang="cs-CZ" sz="3800"/>
              <a:t> – </a:t>
            </a:r>
            <a:r>
              <a:rPr lang="cs-CZ" sz="3800" b="1"/>
              <a:t>teorie vědecké správy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idx="1"/>
          </p:nvPr>
        </p:nvSpPr>
        <p:spPr/>
        <p:txBody>
          <a:bodyPr/>
          <a:lstStyle/>
          <a:p>
            <a:pPr eaLnBrk="1" hangingPunct="1"/>
            <a:r>
              <a:rPr lang="cs-CZ" smtClean="0"/>
              <a:t>Jaké faktory ovlivňují optimální rozsah podřízenosti?</a:t>
            </a:r>
          </a:p>
          <a:p>
            <a:pPr lvl="1" eaLnBrk="1" hangingPunct="1"/>
            <a:r>
              <a:rPr lang="cs-CZ" smtClean="0"/>
              <a:t>čas a pozornost, kterou vedoucí může investovat do řízení podřízených jednotek,</a:t>
            </a:r>
          </a:p>
          <a:p>
            <a:pPr lvl="1" eaLnBrk="1" hangingPunct="1"/>
            <a:r>
              <a:rPr lang="cs-CZ" smtClean="0"/>
              <a:t>technické služby, které má k dispozici,</a:t>
            </a:r>
          </a:p>
          <a:p>
            <a:pPr lvl="1" eaLnBrk="1" hangingPunct="1"/>
            <a:r>
              <a:rPr lang="cs-CZ" smtClean="0"/>
              <a:t>kvalita a inteligence podřízených,</a:t>
            </a:r>
          </a:p>
          <a:p>
            <a:pPr lvl="1" eaLnBrk="1" hangingPunct="1"/>
            <a:r>
              <a:rPr lang="cs-CZ" smtClean="0"/>
              <a:t>povaha vykonávané práce,</a:t>
            </a:r>
          </a:p>
          <a:p>
            <a:pPr lvl="1" eaLnBrk="1" hangingPunct="1"/>
            <a:r>
              <a:rPr lang="cs-CZ" smtClean="0"/>
              <a:t>psychologické a sociální faktory příznivé či nepříznivé přímé kontrole. </a:t>
            </a:r>
          </a:p>
        </p:txBody>
      </p:sp>
      <p:sp>
        <p:nvSpPr>
          <p:cNvPr id="39938" name="Rectangle 2"/>
          <p:cNvSpPr>
            <a:spLocks noGrp="1" noChangeArrowheads="1"/>
          </p:cNvSpPr>
          <p:nvPr>
            <p:ph type="title"/>
          </p:nvPr>
        </p:nvSpPr>
        <p:spPr/>
        <p:txBody>
          <a:bodyPr/>
          <a:lstStyle/>
          <a:p>
            <a:pPr eaLnBrk="1" fontAlgn="auto" hangingPunct="1">
              <a:spcAft>
                <a:spcPts val="0"/>
              </a:spcAft>
              <a:defRPr/>
            </a:pPr>
            <a:endParaRPr lang="cs-CZ"/>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540</TotalTime>
  <Words>2405</Words>
  <Application>Microsoft Office PowerPoint</Application>
  <PresentationFormat>Předvádění na obrazovce (4:3)</PresentationFormat>
  <Paragraphs>228</Paragraphs>
  <Slides>59</Slides>
  <Notes>0</Notes>
  <HiddenSlides>0</HiddenSlides>
  <MMClips>0</MMClips>
  <ScaleCrop>false</ScaleCrop>
  <HeadingPairs>
    <vt:vector size="4" baseType="variant">
      <vt:variant>
        <vt:lpstr>Motiv</vt:lpstr>
      </vt:variant>
      <vt:variant>
        <vt:i4>1</vt:i4>
      </vt:variant>
      <vt:variant>
        <vt:lpstr>Nadpisy snímků</vt:lpstr>
      </vt:variant>
      <vt:variant>
        <vt:i4>59</vt:i4>
      </vt:variant>
    </vt:vector>
  </HeadingPairs>
  <TitlesOfParts>
    <vt:vector size="60" baseType="lpstr">
      <vt:lpstr>Papír</vt:lpstr>
      <vt:lpstr>Ekonomie byrokracie</vt:lpstr>
      <vt:lpstr>Základní pojmy</vt:lpstr>
      <vt:lpstr>Základní pojmy</vt:lpstr>
      <vt:lpstr>Pojem byrokracie: možné pohledy</vt:lpstr>
      <vt:lpstr>Prezentace aplikace PowerPoint</vt:lpstr>
      <vt:lpstr>Prezentace aplikace PowerPoint</vt:lpstr>
      <vt:lpstr>Prezentace aplikace PowerPoint</vt:lpstr>
      <vt:lpstr>nová odbornost – teorie vědecké správy</vt:lpstr>
      <vt:lpstr>Prezentace aplikace PowerPoint</vt:lpstr>
      <vt:lpstr>Prezentace aplikace PowerPoint</vt:lpstr>
      <vt:lpstr>Prezentace aplikace PowerPoint</vt:lpstr>
      <vt:lpstr>Prezentace aplikace PowerPoint</vt:lpstr>
      <vt:lpstr>Teoretická východiska: typologie organizace/byrokracie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Alternativní organizace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Od Webera k EKONOMICKÉ TEORII BYROKRACIE</vt:lpstr>
      <vt:lpstr>Prezentace aplikace PowerPoint</vt:lpstr>
      <vt:lpstr>Prezentace aplikace PowerPoint</vt:lpstr>
      <vt:lpstr>Prezentace aplikace PowerPoint</vt:lpstr>
      <vt:lpstr>Prezentace aplikace PowerPoint</vt:lpstr>
      <vt:lpstr>Prezentace aplikace PowerPoint</vt:lpstr>
      <vt:lpstr>Ideální stroj</vt:lpstr>
      <vt:lpstr>Námitky?</vt:lpstr>
      <vt:lpstr>Prezentace aplikace PowerPoint</vt:lpstr>
      <vt:lpstr>Manažerská koncepce byrokracie</vt:lpstr>
      <vt:lpstr>Aspekty manažerské teorie byrokracie</vt:lpstr>
      <vt:lpstr>Ad motivy chování byrokratů</vt:lpstr>
      <vt:lpstr>Prezentace aplikace PowerPoint</vt:lpstr>
      <vt:lpstr>Charakteristické znaky úřadu (Niskanen)</vt:lpstr>
      <vt:lpstr>Prezentace aplikace PowerPoint</vt:lpstr>
      <vt:lpstr>Prezentace aplikace PowerPoint</vt:lpstr>
      <vt:lpstr>Zájmy byrokrata</vt:lpstr>
      <vt:lpstr>Námitky:</vt:lpstr>
      <vt:lpstr>Prezentace aplikace PowerPoint</vt:lpstr>
      <vt:lpstr>Prezentace aplikace PowerPoint</vt:lpstr>
      <vt:lpstr>Prezentace aplikace PowerPoint</vt:lpstr>
      <vt:lpstr>Alternativní užitek byrokrata</vt:lpstr>
      <vt:lpstr>Prezentace aplikace PowerPoint</vt:lpstr>
      <vt:lpstr>Srovnání monopolu, NGO, úřadu</vt:lpstr>
      <vt:lpstr>Gordon Tullock</vt:lpstr>
      <vt:lpstr>Anthony Downs</vt:lpstr>
      <vt:lpstr>Prezentace aplikace PowerPoint</vt:lpstr>
      <vt:lpstr>Prezentace aplikace PowerPoint</vt:lpstr>
      <vt:lpstr>Dysfunkce byrokracie</vt:lpstr>
      <vt:lpstr>Prezentace aplikace PowerPoint</vt:lpstr>
      <vt:lpstr>Ludwig von Mises:</vt:lpstr>
      <vt:lpstr>Prezentace vytvořena  s využitím následujících zdrojů: </vt:lpstr>
      <vt:lpstr>Doporučená liuteratura</vt:lpstr>
    </vt:vector>
  </TitlesOfParts>
  <Company>ESF -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Ekonomie byrokracie</dc:title>
  <dc:creator>čtenář</dc:creator>
  <cp:lastModifiedBy>Ivan Malý</cp:lastModifiedBy>
  <cp:revision>79</cp:revision>
  <dcterms:created xsi:type="dcterms:W3CDTF">2008-12-04T07:42:18Z</dcterms:created>
  <dcterms:modified xsi:type="dcterms:W3CDTF">2012-01-16T19:57:21Z</dcterms:modified>
</cp:coreProperties>
</file>