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5" r:id="rId3"/>
    <p:sldId id="264" r:id="rId4"/>
    <p:sldId id="266" r:id="rId5"/>
    <p:sldId id="267" r:id="rId6"/>
    <p:sldId id="271" r:id="rId7"/>
    <p:sldId id="272" r:id="rId8"/>
    <p:sldId id="262" r:id="rId9"/>
    <p:sldId id="268" r:id="rId10"/>
    <p:sldId id="269" r:id="rId11"/>
    <p:sldId id="270" r:id="rId12"/>
    <p:sldId id="273" r:id="rId13"/>
    <p:sldId id="274" r:id="rId1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7B642A70-F316-4358-9A29-8D692A3DFCA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884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680A4-8699-45F6-B484-8993CF9B30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99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8DBB5-0E5D-428D-90F4-3A9791E032B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90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572C3-7791-4AF4-9651-09B8D432E5F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674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2C65A82-4BC2-4012-B737-95F0BF1261E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36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DFCDD-E722-48DC-A27B-CEE825D8BB5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69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BC62B-39F3-4D0D-A126-567BA57916E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45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9E2EA-0793-4D58-AEC1-832D885E11D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25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4CA0C-DB99-4099-A007-25E66F114AA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60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439C8-DEA8-45D0-8570-AA7784C70A1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47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6B2BC-1881-4DD8-8D72-703A71202C0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66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25E22-08D0-4A1E-A64E-1B9507611DB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26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5CCE0-0225-4F16-B595-20BD6E265F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6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B89C33-330B-4430-91DA-9FE0CE24235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Zájmové </a:t>
            </a:r>
            <a:r>
              <a:rPr lang="cs-CZ" b="1" dirty="0"/>
              <a:t>skupiny, lobbing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Konání: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vědomé a cílené</a:t>
            </a:r>
          </a:p>
          <a:p>
            <a:pPr>
              <a:lnSpc>
                <a:spcPct val="80000"/>
              </a:lnSpc>
            </a:pPr>
            <a:r>
              <a:rPr lang="cs-CZ" sz="2400"/>
              <a:t>iniciované vymezenou skupinou zájmu s očekáváním pro ni prospěšného výsledku rozhodnutí</a:t>
            </a:r>
          </a:p>
          <a:p>
            <a:pPr>
              <a:lnSpc>
                <a:spcPct val="80000"/>
              </a:lnSpc>
            </a:pPr>
            <a:r>
              <a:rPr lang="cs-CZ" sz="2400"/>
              <a:t>orientované se na osoby a instituce, které jsou oprávněny činit rozhodnutí</a:t>
            </a:r>
          </a:p>
          <a:p>
            <a:pPr>
              <a:lnSpc>
                <a:spcPct val="80000"/>
              </a:lnSpc>
            </a:pPr>
            <a:r>
              <a:rPr lang="cs-CZ" sz="2400"/>
              <a:t>realizované přes speciální osoby – specializované instituce</a:t>
            </a:r>
          </a:p>
          <a:p>
            <a:pPr>
              <a:lnSpc>
                <a:spcPct val="80000"/>
              </a:lnSpc>
            </a:pPr>
            <a:r>
              <a:rPr lang="cs-CZ" sz="2400"/>
              <a:t>které má přesvědčovací charakter</a:t>
            </a:r>
          </a:p>
          <a:p>
            <a:pPr>
              <a:lnSpc>
                <a:spcPct val="80000"/>
              </a:lnSpc>
            </a:pPr>
            <a:r>
              <a:rPr lang="cs-CZ" sz="2400"/>
              <a:t>založeno na podávání informací, tyto informace je možno vypozorovat i v určitých kategoriích komunikace</a:t>
            </a:r>
          </a:p>
          <a:p>
            <a:pPr>
              <a:lnSpc>
                <a:spcPct val="80000"/>
              </a:lnSpc>
            </a:pPr>
            <a:r>
              <a:rPr lang="cs-CZ" sz="2400"/>
              <a:t>legální a etické</a:t>
            </a:r>
          </a:p>
          <a:p>
            <a:pPr>
              <a:lnSpc>
                <a:spcPct val="80000"/>
              </a:lnSpc>
            </a:pPr>
            <a:r>
              <a:rPr lang="cs-CZ" sz="2400"/>
              <a:t>musí být realizováno skrz jednotlivce nebo skupinu</a:t>
            </a:r>
          </a:p>
          <a:p>
            <a:pPr>
              <a:lnSpc>
                <a:spcPct val="80000"/>
              </a:lnSpc>
            </a:pPr>
            <a:r>
              <a:rPr lang="cs-CZ" sz="2400"/>
              <a:t>které je jednou ze součástí prezentace</a:t>
            </a:r>
          </a:p>
          <a:p>
            <a:pPr>
              <a:lnSpc>
                <a:spcPct val="80000"/>
              </a:lnSpc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Druhy lobbingu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Vzhledem na použitý styl a prostředky </a:t>
            </a:r>
            <a:r>
              <a:rPr lang="cs-CZ"/>
              <a:t>rozeznáváme lobbing „divoký“ zvaný také amatérský, lobbing „ad hoc“ a lobbing profesionální</a:t>
            </a:r>
            <a:r>
              <a:rPr lang="cs-CZ">
                <a:hlinkClick r:id="" action="ppaction://noaction"/>
              </a:rPr>
              <a:t>[1]</a:t>
            </a:r>
            <a:r>
              <a:rPr lang="cs-CZ"/>
              <a:t>. </a:t>
            </a:r>
            <a:br>
              <a:rPr lang="cs-CZ"/>
            </a:br>
            <a:r>
              <a:rPr lang="cs-CZ">
                <a:hlinkClick r:id="" action="ppaction://noaction"/>
              </a:rPr>
              <a:t>[1]</a:t>
            </a:r>
            <a:r>
              <a:rPr lang="cs-CZ"/>
              <a:t> por. K. Jasiecki, M. Molęda-Zdziech, U. Kurczewska, op.cit.., ss. 98-99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Zásady lobbingu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cs-CZ" sz="2400" b="1"/>
              <a:t>soustředění se na problém </a:t>
            </a:r>
            <a:r>
              <a:rPr lang="cs-CZ" sz="2400"/>
              <a:t>– v lobbingové kampani se nikdy nesmí použít techniky a nástroje namířené proti konkrétní osobě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cs-CZ" sz="2400" b="1"/>
              <a:t>stáhnutí lobbyisty do stínu - </a:t>
            </a:r>
            <a:r>
              <a:rPr lang="cs-CZ" sz="2400"/>
              <a:t>Prioritami lobbyisty by měly být jedině cíle klienta, nejdůležitější jsou problémy nebo argumenty, nikdy však ne něčí osoba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cs-CZ" sz="2400" b="1"/>
              <a:t>neustálé vytváření sítě, koalice - i</a:t>
            </a:r>
            <a:r>
              <a:rPr lang="cs-CZ" sz="2400"/>
              <a:t> když je kampaň vedena skupinou profesionálů nebo jsou činnosti organizovány pod taktovkou jediné vysoce kompetentní osoby, nejjistější metoda je stálé hledání nových spojenců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cs-CZ" sz="2400" b="1"/>
              <a:t>co nejdříve se dostat do rozhodovací hry</a:t>
            </a:r>
            <a:endParaRPr lang="cs-CZ" sz="240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cs-CZ" sz="2400" b="1"/>
              <a:t>perfektní znalost každého detailu protivníka</a:t>
            </a: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Metody ovlivňování na „nejnižší úrovni“ (</a:t>
            </a:r>
            <a:r>
              <a:rPr lang="cs-CZ" sz="4000" i="1"/>
              <a:t>grassroots lobbing</a:t>
            </a:r>
            <a:r>
              <a:rPr lang="cs-CZ" sz="4000"/>
              <a:t>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Masová distribuce dokumentů, stanovisek…</a:t>
            </a:r>
          </a:p>
          <a:p>
            <a:pPr>
              <a:lnSpc>
                <a:spcPct val="80000"/>
              </a:lnSpc>
            </a:pPr>
            <a:r>
              <a:rPr lang="cs-CZ" sz="2000"/>
              <a:t>Shromažďování podpisů pod petice</a:t>
            </a:r>
          </a:p>
          <a:p>
            <a:pPr>
              <a:lnSpc>
                <a:spcPct val="80000"/>
              </a:lnSpc>
            </a:pPr>
            <a:r>
              <a:rPr lang="cs-CZ" sz="2000"/>
              <a:t>Inspirace v článcích tisku</a:t>
            </a:r>
          </a:p>
          <a:p>
            <a:pPr>
              <a:lnSpc>
                <a:spcPct val="80000"/>
              </a:lnSpc>
            </a:pPr>
            <a:r>
              <a:rPr lang="cs-CZ" sz="2000"/>
              <a:t>Inspirování se nebo samotná účast v rádiu a v Tv pořadech</a:t>
            </a:r>
          </a:p>
          <a:p>
            <a:pPr>
              <a:lnSpc>
                <a:spcPct val="80000"/>
              </a:lnSpc>
            </a:pPr>
            <a:r>
              <a:rPr lang="cs-CZ" sz="2000"/>
              <a:t>Návštěvy u adresátů kampaně (rozhodovatelů, lídrů myšlenek…) </a:t>
            </a:r>
          </a:p>
          <a:p>
            <a:pPr>
              <a:lnSpc>
                <a:spcPct val="80000"/>
              </a:lnSpc>
            </a:pPr>
            <a:r>
              <a:rPr lang="cs-CZ" sz="2000"/>
              <a:t>Šíření stanovisek oficialit a „vážených osob“  (politiků, profesionálních autorit…)</a:t>
            </a:r>
          </a:p>
          <a:p>
            <a:pPr>
              <a:lnSpc>
                <a:spcPct val="80000"/>
              </a:lnSpc>
            </a:pPr>
            <a:r>
              <a:rPr lang="cs-CZ" sz="2000"/>
              <a:t>Telefony od přátel k adresátům kampaně probírající „naši věc“</a:t>
            </a:r>
          </a:p>
          <a:p>
            <a:pPr>
              <a:lnSpc>
                <a:spcPct val="80000"/>
              </a:lnSpc>
            </a:pPr>
            <a:r>
              <a:rPr lang="cs-CZ" sz="2000"/>
              <a:t>Distribuce informací s pomocí internetu, faxu</a:t>
            </a:r>
          </a:p>
          <a:p>
            <a:pPr>
              <a:lnSpc>
                <a:spcPct val="80000"/>
              </a:lnSpc>
            </a:pPr>
            <a:r>
              <a:rPr lang="cs-CZ" sz="2000"/>
              <a:t>Telefonáty k představitelům zájmových skupin (organizace, sdružení, koalice)</a:t>
            </a:r>
          </a:p>
          <a:p>
            <a:pPr>
              <a:lnSpc>
                <a:spcPct val="80000"/>
              </a:lnSpc>
            </a:pPr>
            <a:r>
              <a:rPr lang="cs-CZ" sz="2000"/>
              <a:t>Organizování pochodů, manifestací, demonstrací</a:t>
            </a:r>
          </a:p>
          <a:p>
            <a:pPr>
              <a:lnSpc>
                <a:spcPct val="80000"/>
              </a:lnSpc>
            </a:pPr>
            <a:r>
              <a:rPr lang="cs-CZ" sz="2000"/>
              <a:t>Bojkoty (produktů, služeb firem)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Motto: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Politik musí zkoumat preference svého voličstva s ohledem na jejich postoj ke zdanění a programům veřejných výdajů. Pokud si přeje být zvolen, musí být vnímavý k tomu, co jeho voliči považují za „tolerovatelné daňové břemeno“ a přitom se snažit uspokojit nejrůznější typy poptávky po statcích a službách veřejného sektoru. </a:t>
            </a:r>
          </a:p>
          <a:p>
            <a:pPr algn="r"/>
            <a:r>
              <a:rPr lang="cs-CZ" sz="2800" dirty="0" err="1"/>
              <a:t>P.J.Lucey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Zájmové skupiny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jakákoliv skupina, vyvíjející aktivitu a formulující požadavky na vládní orgány na jakékoliv úrovni veřejné správy s cílem uspokojit své zájmy.</a:t>
            </a:r>
          </a:p>
          <a:p>
            <a:pPr>
              <a:lnSpc>
                <a:spcPct val="90000"/>
              </a:lnSpc>
            </a:pPr>
            <a:r>
              <a:rPr lang="cs-CZ" dirty="0"/>
              <a:t>Vstupování zájmových skupin do rozhodovacího mechanismu je zdrojem informací o tom, jak jsou ve společnosti rozvrstveny individuální a kolektivní názory, postoje a hodnoty.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Vztahy mezi zájmovými skupinami a politickými institucemi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1. dominance zájmových skupin (zájmové skupiny přesvědčí či manipulují tvůrce politiky); USA, pluralistický model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2. kooperace mezi zájmovými skupinami a tvůrci politiky; korporativistický model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3.  autoritativní dominance (vláda přesvědčí zájmové skupiny). 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Typologie zájmových skupin </a:t>
            </a:r>
          </a:p>
        </p:txBody>
      </p:sp>
      <p:graphicFrame>
        <p:nvGraphicFramePr>
          <p:cNvPr id="13980" name="Group 66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07280"/>
        </p:xfrm>
        <a:graphic>
          <a:graphicData uri="http://schemas.openxmlformats.org/drawingml/2006/table">
            <a:tbl>
              <a:tblPr/>
              <a:tblGrid>
                <a:gridCol w="1377950"/>
                <a:gridCol w="2332038"/>
                <a:gridCol w="4519612"/>
              </a:tblGrid>
              <a:tr h="1492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Princip členění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Druhy skupin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Heywood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zájmu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Skupiny soukromé (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sectional groups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Skupiny veřejné (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promotional groups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Postavení zájmových skupin vůči vládě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Skupiny vnitřní (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internal groups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Vnější skupiny (</a:t>
                      </a:r>
                      <a:r>
                        <a:rPr kumimoji="0" lang="en-GB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outsider groups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Olson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Tržní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Tržní firmy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Netržní firmy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Velikost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Velké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Malé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0">
                <a:tc rowSpan="1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Kadeřábková&amp;Spěváček&amp;Žák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Míra organizovanosti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Organizované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Neorganizované (latentní)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Poslání skupiny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Profesní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Občanské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Ideologické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Vztah k politickému systému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Pluralistický model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 politické sítě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Korporativní model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Způsob komunikace s vládou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Vstřícné (spolupracující)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Neutrální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Militantní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Zájmové skupiny a jejich síla nátlaku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80000"/>
              </a:lnSpc>
              <a:buFontTx/>
              <a:buNone/>
            </a:pPr>
            <a:r>
              <a:rPr lang="cs-CZ" sz="2000"/>
              <a:t>Nátlakové skupiny můžeme vzhledem k jejich způsobu prezentace vlastních zájmů rozdělit na: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cs-CZ" sz="2000"/>
              <a:t>Nátlakové skupiny, v kterých jednotlivec (představitel) prezentuje zájmy a na nátlakové skupiny v kterých se uplatňuje skupinové prezentování zájmů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cs-CZ" sz="2000"/>
              <a:t>Plně vnitřně organizované nátlakové skupiny a částečně organizované nátlakové skupiny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cs-CZ" sz="2000"/>
              <a:t>Zájmové skupiny, které prezentují své zájmy formálními cestami a skupiny, které využívají těch neformálních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cs-CZ" sz="2000"/>
              <a:t>Zájmové skupiny založené na stálých společenských strukturách a dočasné zájmové uskupení (tzv. neorganizované skupiny)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cs-CZ" sz="2000"/>
              <a:t>Zájmové skupiny, které si ustanovují formální instituce a zájmové skupiny neustanovující tyto instituce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Síla nátlaku je funkcí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Početnosti – počet řadových a významných členů 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Majetnosti – měřeno majetkem materiálně finančním i nemateriálním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Zastoupení v rozhodovacích orgánech - projevující se obsazením svých lidí do formálních orgánů, které přijímají rozhodnutí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Vnitřní sounáležitostí – čili stupněm spojení se okolo významné hodnoty, ideje atd.  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Stupně odhodlání konat tak, aby bylo dosaženo požadovaného efektu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Stupně prestiže v místním, regionálním, státním a mezinárodním prostředí – příslušejícím k systému rozhodování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Oblasti vlivu jiných zájmových skupin v dané oblasti a to skupin podobného původu, sousedských a příbuzných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Lobbing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„lobby“ (latinsky „lobbium“, „lobbia“ – galerie, pasáž) a znamená halu, chodbu, předpokoj, v obecném pojetí pak kuloár.  Bylo to jediné místo v sídlech orgánů vlád či jiných rozhodovacích orgánů, v kterých mohly přebývat a pracovat i osoby z vnějšku. Z etymologického pohledu  „lobby“ označuje tedy „kuloár vlády“, jako místnost otevřenou veřejnosti prahnoucí po kontaktu s představiteli zákonodárných orgánů.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„kontaktování se a přesvědčování zákonodárců i státních úředníků s cílem včlenit svůj záměr do právních a administrativních rozhodnutí“ P. Kotler</a:t>
            </a:r>
          </a:p>
          <a:p>
            <a:r>
              <a:rPr lang="cs-CZ"/>
              <a:t>Marketing ideí (J.Symands)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377</Words>
  <Application>Microsoft Office PowerPoint</Application>
  <PresentationFormat>Předvádění na obrazovce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Výchozí návrh</vt:lpstr>
      <vt:lpstr>Zájmové skupiny, lobbing</vt:lpstr>
      <vt:lpstr>Motto:</vt:lpstr>
      <vt:lpstr>Zájmové skupiny</vt:lpstr>
      <vt:lpstr>Vztahy mezi zájmovými skupinami a politickými institucemi</vt:lpstr>
      <vt:lpstr>Typologie zájmových skupin </vt:lpstr>
      <vt:lpstr>Zájmové skupiny a jejich síla nátlaku </vt:lpstr>
      <vt:lpstr>Síla nátlaku je funkcí</vt:lpstr>
      <vt:lpstr>Lobbing</vt:lpstr>
      <vt:lpstr>Definice</vt:lpstr>
      <vt:lpstr>Konání:</vt:lpstr>
      <vt:lpstr>Druhy lobbingu</vt:lpstr>
      <vt:lpstr>Zásady lobbingu</vt:lpstr>
      <vt:lpstr>Metody ovlivňování na „nejnižší úrovni“ (grassroots lobbing) 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teorie politiky</dc:title>
  <dc:creator>Ivan Malý</dc:creator>
  <cp:lastModifiedBy>Ivan Malý</cp:lastModifiedBy>
  <cp:revision>7</cp:revision>
  <dcterms:created xsi:type="dcterms:W3CDTF">2009-12-07T10:19:48Z</dcterms:created>
  <dcterms:modified xsi:type="dcterms:W3CDTF">2012-01-15T23:14:42Z</dcterms:modified>
</cp:coreProperties>
</file>