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1"/>
  </p:sldMasterIdLst>
  <p:notesMasterIdLst>
    <p:notesMasterId r:id="rId60"/>
  </p:notesMasterIdLst>
  <p:handoutMasterIdLst>
    <p:handoutMasterId r:id="rId61"/>
  </p:handoutMasterIdLst>
  <p:sldIdLst>
    <p:sldId id="290" r:id="rId2"/>
    <p:sldId id="257" r:id="rId3"/>
    <p:sldId id="258" r:id="rId4"/>
    <p:sldId id="259" r:id="rId5"/>
    <p:sldId id="260" r:id="rId6"/>
    <p:sldId id="261" r:id="rId7"/>
    <p:sldId id="262" r:id="rId8"/>
    <p:sldId id="291" r:id="rId9"/>
    <p:sldId id="277" r:id="rId10"/>
    <p:sldId id="284" r:id="rId11"/>
    <p:sldId id="278" r:id="rId12"/>
    <p:sldId id="285" r:id="rId13"/>
    <p:sldId id="279" r:id="rId14"/>
    <p:sldId id="280" r:id="rId15"/>
    <p:sldId id="286" r:id="rId16"/>
    <p:sldId id="287" r:id="rId17"/>
    <p:sldId id="288" r:id="rId18"/>
    <p:sldId id="292" r:id="rId19"/>
    <p:sldId id="289" r:id="rId20"/>
    <p:sldId id="293" r:id="rId21"/>
    <p:sldId id="294" r:id="rId22"/>
    <p:sldId id="295" r:id="rId23"/>
    <p:sldId id="296" r:id="rId24"/>
    <p:sldId id="297" r:id="rId25"/>
    <p:sldId id="298"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 id="316" r:id="rId40"/>
    <p:sldId id="317" r:id="rId41"/>
    <p:sldId id="318" r:id="rId42"/>
    <p:sldId id="319" r:id="rId43"/>
    <p:sldId id="320" r:id="rId44"/>
    <p:sldId id="321" r:id="rId45"/>
    <p:sldId id="322" r:id="rId46"/>
    <p:sldId id="323" r:id="rId47"/>
    <p:sldId id="324" r:id="rId48"/>
    <p:sldId id="325" r:id="rId49"/>
    <p:sldId id="332" r:id="rId50"/>
    <p:sldId id="333" r:id="rId51"/>
    <p:sldId id="334" r:id="rId52"/>
    <p:sldId id="326" r:id="rId53"/>
    <p:sldId id="327" r:id="rId54"/>
    <p:sldId id="328" r:id="rId55"/>
    <p:sldId id="329" r:id="rId56"/>
    <p:sldId id="330" r:id="rId57"/>
    <p:sldId id="331" r:id="rId58"/>
    <p:sldId id="271" r:id="rId59"/>
  </p:sldIdLst>
  <p:sldSz cx="9144000" cy="6858000" type="screen4x3"/>
  <p:notesSz cx="7102475" cy="10234613"/>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2418" name="Rectangle 2"/>
          <p:cNvSpPr>
            <a:spLocks noGrp="1" noChangeArrowheads="1"/>
          </p:cNvSpPr>
          <p:nvPr>
            <p:ph type="hdr" sz="quarter"/>
          </p:nvPr>
        </p:nvSpPr>
        <p:spPr bwMode="auto">
          <a:xfrm>
            <a:off x="0" y="1"/>
            <a:ext cx="3077951"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cs-CZ"/>
          </a:p>
        </p:txBody>
      </p:sp>
      <p:sp>
        <p:nvSpPr>
          <p:cNvPr id="572419" name="Rectangle 3"/>
          <p:cNvSpPr>
            <a:spLocks noGrp="1" noChangeArrowheads="1"/>
          </p:cNvSpPr>
          <p:nvPr>
            <p:ph type="dt" sz="quarter" idx="1"/>
          </p:nvPr>
        </p:nvSpPr>
        <p:spPr bwMode="auto">
          <a:xfrm>
            <a:off x="4022937" y="1"/>
            <a:ext cx="3077951"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cs-CZ"/>
          </a:p>
        </p:txBody>
      </p:sp>
      <p:sp>
        <p:nvSpPr>
          <p:cNvPr id="572420" name="Rectangle 4"/>
          <p:cNvSpPr>
            <a:spLocks noGrp="1" noChangeArrowheads="1"/>
          </p:cNvSpPr>
          <p:nvPr>
            <p:ph type="ftr" sz="quarter" idx="2"/>
          </p:nvPr>
        </p:nvSpPr>
        <p:spPr bwMode="auto">
          <a:xfrm>
            <a:off x="0" y="9721851"/>
            <a:ext cx="3077951"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cs-CZ"/>
          </a:p>
        </p:txBody>
      </p:sp>
      <p:sp>
        <p:nvSpPr>
          <p:cNvPr id="572421" name="Rectangle 5"/>
          <p:cNvSpPr>
            <a:spLocks noGrp="1" noChangeArrowheads="1"/>
          </p:cNvSpPr>
          <p:nvPr>
            <p:ph type="sldNum" sz="quarter" idx="3"/>
          </p:nvPr>
        </p:nvSpPr>
        <p:spPr bwMode="auto">
          <a:xfrm>
            <a:off x="4022937" y="9721851"/>
            <a:ext cx="3077951"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pPr>
              <a:defRPr/>
            </a:pPr>
            <a:fld id="{9086D2A3-9682-432A-9A7F-504C4F5CB41C}"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62" name="Rectangle 2"/>
          <p:cNvSpPr>
            <a:spLocks noGrp="1" noChangeArrowheads="1"/>
          </p:cNvSpPr>
          <p:nvPr>
            <p:ph type="hdr" sz="quarter"/>
          </p:nvPr>
        </p:nvSpPr>
        <p:spPr bwMode="auto">
          <a:xfrm>
            <a:off x="0" y="1"/>
            <a:ext cx="3077951"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cs-CZ"/>
          </a:p>
        </p:txBody>
      </p:sp>
      <p:sp>
        <p:nvSpPr>
          <p:cNvPr id="552963" name="Rectangle 3"/>
          <p:cNvSpPr>
            <a:spLocks noGrp="1" noChangeArrowheads="1"/>
          </p:cNvSpPr>
          <p:nvPr>
            <p:ph type="dt" idx="1"/>
          </p:nvPr>
        </p:nvSpPr>
        <p:spPr bwMode="auto">
          <a:xfrm>
            <a:off x="4022937" y="1"/>
            <a:ext cx="3077951"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cs-CZ"/>
          </a:p>
        </p:txBody>
      </p:sp>
      <p:sp>
        <p:nvSpPr>
          <p:cNvPr id="29700" name="Rectangle 4"/>
          <p:cNvSpPr>
            <a:spLocks noGrp="1" noRot="1" noChangeAspect="1" noChangeArrowheads="1" noTextEdit="1"/>
          </p:cNvSpPr>
          <p:nvPr>
            <p:ph type="sldImg" idx="2"/>
          </p:nvPr>
        </p:nvSpPr>
        <p:spPr bwMode="auto">
          <a:xfrm>
            <a:off x="993775" y="768350"/>
            <a:ext cx="5114925" cy="3836988"/>
          </a:xfrm>
          <a:prstGeom prst="rect">
            <a:avLst/>
          </a:prstGeom>
          <a:noFill/>
          <a:ln w="9525">
            <a:solidFill>
              <a:srgbClr val="000000"/>
            </a:solidFill>
            <a:miter lim="800000"/>
            <a:headEnd/>
            <a:tailEnd/>
          </a:ln>
        </p:spPr>
      </p:sp>
      <p:sp>
        <p:nvSpPr>
          <p:cNvPr id="552965" name="Rectangle 5"/>
          <p:cNvSpPr>
            <a:spLocks noGrp="1" noChangeArrowheads="1"/>
          </p:cNvSpPr>
          <p:nvPr>
            <p:ph type="body" sz="quarter" idx="3"/>
          </p:nvPr>
        </p:nvSpPr>
        <p:spPr bwMode="auto">
          <a:xfrm>
            <a:off x="709931" y="4860925"/>
            <a:ext cx="568261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552966" name="Rectangle 6"/>
          <p:cNvSpPr>
            <a:spLocks noGrp="1" noChangeArrowheads="1"/>
          </p:cNvSpPr>
          <p:nvPr>
            <p:ph type="ftr" sz="quarter" idx="4"/>
          </p:nvPr>
        </p:nvSpPr>
        <p:spPr bwMode="auto">
          <a:xfrm>
            <a:off x="0" y="9721851"/>
            <a:ext cx="3077951"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cs-CZ"/>
          </a:p>
        </p:txBody>
      </p:sp>
      <p:sp>
        <p:nvSpPr>
          <p:cNvPr id="552967" name="Rectangle 7"/>
          <p:cNvSpPr>
            <a:spLocks noGrp="1" noChangeArrowheads="1"/>
          </p:cNvSpPr>
          <p:nvPr>
            <p:ph type="sldNum" sz="quarter" idx="5"/>
          </p:nvPr>
        </p:nvSpPr>
        <p:spPr bwMode="auto">
          <a:xfrm>
            <a:off x="4022937" y="9721851"/>
            <a:ext cx="3077951"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pPr>
              <a:defRPr/>
            </a:pPr>
            <a:fld id="{4BF29FB0-3B79-45F5-B43F-D91DC40B5B99}"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cs-CZ">
                <a:latin typeface="Tahoma" charset="0"/>
              </a:endParaRPr>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cs-CZ">
                <a:latin typeface="Tahoma" charset="0"/>
              </a:endParaRPr>
            </a:p>
          </p:txBody>
        </p:sp>
      </p:grpSp>
      <p:sp>
        <p:nvSpPr>
          <p:cNvPr id="550917"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550921"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cs-CZ"/>
              <a:t>Klepnutím lze upravit styl předlohy nadpisů.</a:t>
            </a:r>
          </a:p>
        </p:txBody>
      </p:sp>
      <p:sp>
        <p:nvSpPr>
          <p:cNvPr id="7" name="Rectangle 6"/>
          <p:cNvSpPr>
            <a:spLocks noGrp="1" noChangeArrowheads="1"/>
          </p:cNvSpPr>
          <p:nvPr>
            <p:ph type="dt" sz="quarter" idx="10"/>
          </p:nvPr>
        </p:nvSpPr>
        <p:spPr/>
        <p:txBody>
          <a:bodyPr/>
          <a:lstStyle>
            <a:lvl1pPr>
              <a:defRPr/>
            </a:lvl1pPr>
          </a:lstStyle>
          <a:p>
            <a:pPr>
              <a:defRPr/>
            </a:pPr>
            <a:r>
              <a:rPr lang="cs-CZ" smtClean="0"/>
              <a:t>6.10. 2010</a:t>
            </a:r>
            <a:endParaRPr lang="cs-CZ"/>
          </a:p>
        </p:txBody>
      </p:sp>
      <p:sp>
        <p:nvSpPr>
          <p:cNvPr id="8" name="Rectangle 7"/>
          <p:cNvSpPr>
            <a:spLocks noGrp="1" noChangeArrowheads="1"/>
          </p:cNvSpPr>
          <p:nvPr>
            <p:ph type="ftr" sz="quarter" idx="11"/>
          </p:nvPr>
        </p:nvSpPr>
        <p:spPr/>
        <p:txBody>
          <a:bodyPr/>
          <a:lstStyle>
            <a:lvl1pPr>
              <a:defRPr/>
            </a:lvl1pPr>
          </a:lstStyle>
          <a:p>
            <a:pPr>
              <a:defRPr/>
            </a:pPr>
            <a:r>
              <a:rPr lang="cs-CZ" smtClean="0"/>
              <a:t>MPV_VEVO – 3. přednáška (Jiří Špalek)</a:t>
            </a:r>
            <a:endParaRPr lang="cs-CZ"/>
          </a:p>
        </p:txBody>
      </p:sp>
      <p:sp>
        <p:nvSpPr>
          <p:cNvPr id="9" name="Rectangle 8"/>
          <p:cNvSpPr>
            <a:spLocks noGrp="1" noChangeArrowheads="1"/>
          </p:cNvSpPr>
          <p:nvPr>
            <p:ph type="sldNum" sz="quarter" idx="12"/>
          </p:nvPr>
        </p:nvSpPr>
        <p:spPr/>
        <p:txBody>
          <a:bodyPr/>
          <a:lstStyle>
            <a:lvl1pPr>
              <a:defRPr/>
            </a:lvl1pPr>
          </a:lstStyle>
          <a:p>
            <a:pPr>
              <a:defRPr/>
            </a:pPr>
            <a:fld id="{239A5514-B0D5-4737-AC81-6363E7CAE4B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1909539D-047E-4310-BB86-20CBBDD874C6}"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21362"/>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21362"/>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F7327203-B03B-4729-84F9-1015F998B913}"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457200" y="1600200"/>
            <a:ext cx="8229600" cy="4495800"/>
          </a:xfrm>
        </p:spPr>
        <p:txBody>
          <a:bodyPr/>
          <a:lstStyle/>
          <a:p>
            <a:pPr lvl="0"/>
            <a:endParaRPr lang="cs-CZ" noProof="0" smtClean="0"/>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6428B8D3-3FF1-4E25-84BD-5B683B5406D5}"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495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495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6"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7" name="Rectangle 9"/>
          <p:cNvSpPr>
            <a:spLocks noGrp="1" noChangeArrowheads="1"/>
          </p:cNvSpPr>
          <p:nvPr>
            <p:ph type="sldNum" sz="quarter" idx="12"/>
          </p:nvPr>
        </p:nvSpPr>
        <p:spPr>
          <a:ln/>
        </p:spPr>
        <p:txBody>
          <a:bodyPr/>
          <a:lstStyle>
            <a:lvl1pPr>
              <a:defRPr/>
            </a:lvl1pPr>
          </a:lstStyle>
          <a:p>
            <a:pPr>
              <a:defRPr/>
            </a:pPr>
            <a:fld id="{05E30348-9E26-4C89-B617-AA220A4EB750}"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495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717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8200" y="3924300"/>
            <a:ext cx="4038600" cy="21717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7"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8" name="Rectangle 9"/>
          <p:cNvSpPr>
            <a:spLocks noGrp="1" noChangeArrowheads="1"/>
          </p:cNvSpPr>
          <p:nvPr>
            <p:ph type="sldNum" sz="quarter" idx="12"/>
          </p:nvPr>
        </p:nvSpPr>
        <p:spPr>
          <a:ln/>
        </p:spPr>
        <p:txBody>
          <a:bodyPr/>
          <a:lstStyle>
            <a:lvl1pPr>
              <a:defRPr/>
            </a:lvl1pPr>
          </a:lstStyle>
          <a:p>
            <a:pPr>
              <a:defRPr/>
            </a:pPr>
            <a:fld id="{E3AB71CE-2722-4BDA-864B-3E2C6F0DD6C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3F53ACC5-6496-495F-8045-C052E000F05F}"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5"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6" name="Rectangle 9"/>
          <p:cNvSpPr>
            <a:spLocks noGrp="1" noChangeArrowheads="1"/>
          </p:cNvSpPr>
          <p:nvPr>
            <p:ph type="sldNum" sz="quarter" idx="12"/>
          </p:nvPr>
        </p:nvSpPr>
        <p:spPr>
          <a:ln/>
        </p:spPr>
        <p:txBody>
          <a:bodyPr/>
          <a:lstStyle>
            <a:lvl1pPr>
              <a:defRPr/>
            </a:lvl1pPr>
          </a:lstStyle>
          <a:p>
            <a:pPr>
              <a:defRPr/>
            </a:pPr>
            <a:fld id="{37B448BD-C436-4652-884B-9763C8CD8588}"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6"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7" name="Rectangle 9"/>
          <p:cNvSpPr>
            <a:spLocks noGrp="1" noChangeArrowheads="1"/>
          </p:cNvSpPr>
          <p:nvPr>
            <p:ph type="sldNum" sz="quarter" idx="12"/>
          </p:nvPr>
        </p:nvSpPr>
        <p:spPr>
          <a:ln/>
        </p:spPr>
        <p:txBody>
          <a:bodyPr/>
          <a:lstStyle>
            <a:lvl1pPr>
              <a:defRPr/>
            </a:lvl1pPr>
          </a:lstStyle>
          <a:p>
            <a:pPr>
              <a:defRPr/>
            </a:pPr>
            <a:fld id="{778BCD20-7700-432D-AC54-8D9CC50F3F44}"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8"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9" name="Rectangle 9"/>
          <p:cNvSpPr>
            <a:spLocks noGrp="1" noChangeArrowheads="1"/>
          </p:cNvSpPr>
          <p:nvPr>
            <p:ph type="sldNum" sz="quarter" idx="12"/>
          </p:nvPr>
        </p:nvSpPr>
        <p:spPr>
          <a:ln/>
        </p:spPr>
        <p:txBody>
          <a:bodyPr/>
          <a:lstStyle>
            <a:lvl1pPr>
              <a:defRPr/>
            </a:lvl1pPr>
          </a:lstStyle>
          <a:p>
            <a:pPr>
              <a:defRPr/>
            </a:pPr>
            <a:fld id="{EE38D7D1-28ED-42D4-A19A-791748BE82A7}"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4"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5" name="Rectangle 9"/>
          <p:cNvSpPr>
            <a:spLocks noGrp="1" noChangeArrowheads="1"/>
          </p:cNvSpPr>
          <p:nvPr>
            <p:ph type="sldNum" sz="quarter" idx="12"/>
          </p:nvPr>
        </p:nvSpPr>
        <p:spPr>
          <a:ln/>
        </p:spPr>
        <p:txBody>
          <a:bodyPr/>
          <a:lstStyle>
            <a:lvl1pPr>
              <a:defRPr/>
            </a:lvl1pPr>
          </a:lstStyle>
          <a:p>
            <a:pPr>
              <a:defRPr/>
            </a:pPr>
            <a:fld id="{C27B10F6-1143-4DC1-A212-298157275386}"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3"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4" name="Rectangle 9"/>
          <p:cNvSpPr>
            <a:spLocks noGrp="1" noChangeArrowheads="1"/>
          </p:cNvSpPr>
          <p:nvPr>
            <p:ph type="sldNum" sz="quarter" idx="12"/>
          </p:nvPr>
        </p:nvSpPr>
        <p:spPr>
          <a:ln/>
        </p:spPr>
        <p:txBody>
          <a:bodyPr/>
          <a:lstStyle>
            <a:lvl1pPr>
              <a:defRPr/>
            </a:lvl1pPr>
          </a:lstStyle>
          <a:p>
            <a:pPr>
              <a:defRPr/>
            </a:pPr>
            <a:fld id="{D5D8C2A6-A6ED-4B80-B4D1-9C7189D25DD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6"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7" name="Rectangle 9"/>
          <p:cNvSpPr>
            <a:spLocks noGrp="1" noChangeArrowheads="1"/>
          </p:cNvSpPr>
          <p:nvPr>
            <p:ph type="sldNum" sz="quarter" idx="12"/>
          </p:nvPr>
        </p:nvSpPr>
        <p:spPr>
          <a:ln/>
        </p:spPr>
        <p:txBody>
          <a:bodyPr/>
          <a:lstStyle>
            <a:lvl1pPr>
              <a:defRPr/>
            </a:lvl1pPr>
          </a:lstStyle>
          <a:p>
            <a:pPr>
              <a:defRPr/>
            </a:pPr>
            <a:fld id="{17522ED9-7F11-41DB-AF70-95475E17556B}"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dt" sz="half" idx="10"/>
          </p:nvPr>
        </p:nvSpPr>
        <p:spPr>
          <a:ln/>
        </p:spPr>
        <p:txBody>
          <a:bodyPr/>
          <a:lstStyle>
            <a:lvl1pPr>
              <a:defRPr/>
            </a:lvl1pPr>
          </a:lstStyle>
          <a:p>
            <a:pPr>
              <a:defRPr/>
            </a:pPr>
            <a:r>
              <a:rPr lang="cs-CZ" smtClean="0"/>
              <a:t>6.10. 2010</a:t>
            </a:r>
            <a:endParaRPr lang="cs-CZ"/>
          </a:p>
        </p:txBody>
      </p:sp>
      <p:sp>
        <p:nvSpPr>
          <p:cNvPr id="6" name="Rectangle 8"/>
          <p:cNvSpPr>
            <a:spLocks noGrp="1" noChangeArrowheads="1"/>
          </p:cNvSpPr>
          <p:nvPr>
            <p:ph type="ftr" sz="quarter" idx="11"/>
          </p:nvPr>
        </p:nvSpPr>
        <p:spPr>
          <a:ln/>
        </p:spPr>
        <p:txBody>
          <a:bodyPr/>
          <a:lstStyle>
            <a:lvl1pPr>
              <a:defRPr/>
            </a:lvl1pPr>
          </a:lstStyle>
          <a:p>
            <a:pPr>
              <a:defRPr/>
            </a:pPr>
            <a:r>
              <a:rPr lang="cs-CZ" smtClean="0"/>
              <a:t>MPV_VEVO – 3. přednáška (Jiří Špalek)</a:t>
            </a:r>
            <a:endParaRPr lang="cs-CZ"/>
          </a:p>
        </p:txBody>
      </p:sp>
      <p:sp>
        <p:nvSpPr>
          <p:cNvPr id="7" name="Rectangle 9"/>
          <p:cNvSpPr>
            <a:spLocks noGrp="1" noChangeArrowheads="1"/>
          </p:cNvSpPr>
          <p:nvPr>
            <p:ph type="sldNum" sz="quarter" idx="12"/>
          </p:nvPr>
        </p:nvSpPr>
        <p:spPr>
          <a:ln/>
        </p:spPr>
        <p:txBody>
          <a:bodyPr/>
          <a:lstStyle>
            <a:lvl1pPr>
              <a:defRPr/>
            </a:lvl1pPr>
          </a:lstStyle>
          <a:p>
            <a:pPr>
              <a:defRPr/>
            </a:pPr>
            <a:fld id="{A17B4CD1-90BE-4BAC-ACC2-47B794EF4918}"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549891"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cs-CZ">
                <a:latin typeface="Tahoma" charset="0"/>
              </a:endParaRPr>
            </a:p>
          </p:txBody>
        </p:sp>
        <p:sp>
          <p:nvSpPr>
            <p:cNvPr id="549892"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cs-CZ">
                <a:latin typeface="Tahoma" charset="0"/>
              </a:endParaRPr>
            </a:p>
          </p:txBody>
        </p:sp>
      </p:grpSp>
      <p:sp>
        <p:nvSpPr>
          <p:cNvPr id="549893"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549894"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549895"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Tahoma" charset="0"/>
              </a:defRPr>
            </a:lvl1pPr>
          </a:lstStyle>
          <a:p>
            <a:pPr>
              <a:defRPr/>
            </a:pPr>
            <a:r>
              <a:rPr lang="cs-CZ" smtClean="0"/>
              <a:t>6.10. 2010</a:t>
            </a:r>
            <a:endParaRPr lang="cs-CZ"/>
          </a:p>
        </p:txBody>
      </p:sp>
      <p:sp>
        <p:nvSpPr>
          <p:cNvPr id="54989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Tahoma" charset="0"/>
              </a:defRPr>
            </a:lvl1pPr>
          </a:lstStyle>
          <a:p>
            <a:pPr>
              <a:defRPr/>
            </a:pPr>
            <a:r>
              <a:rPr lang="cs-CZ" smtClean="0"/>
              <a:t>MPV_VEVO – 3. přednáška (Jiří Špalek)</a:t>
            </a:r>
            <a:endParaRPr lang="cs-CZ"/>
          </a:p>
        </p:txBody>
      </p:sp>
      <p:sp>
        <p:nvSpPr>
          <p:cNvPr id="549897"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Tahoma" charset="0"/>
              </a:defRPr>
            </a:lvl1pPr>
          </a:lstStyle>
          <a:p>
            <a:pPr>
              <a:defRPr/>
            </a:pPr>
            <a:fld id="{CB2ABE32-452C-4F2A-BBA7-F0EF9335FD77}"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3791"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2" r:id="rId13"/>
    <p:sldLayoutId id="2147483793" r:id="rId14"/>
  </p:sldLayoutIdLst>
  <p:timing>
    <p:tnLst>
      <p:par>
        <p:cTn id="1" dur="indefinite" restart="never" nodeType="tmRoot"/>
      </p:par>
    </p:tnLst>
  </p:timing>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firstmonday.org/issues/issue8_12/ciffolilli/"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ctrTitle"/>
          </p:nvPr>
        </p:nvSpPr>
        <p:spPr>
          <a:xfrm>
            <a:off x="685800" y="1768475"/>
            <a:ext cx="7918648" cy="1736725"/>
          </a:xfrm>
        </p:spPr>
        <p:txBody>
          <a:bodyPr/>
          <a:lstStyle/>
          <a:p>
            <a:pPr eaLnBrk="1" hangingPunct="1">
              <a:defRPr/>
            </a:pPr>
            <a:r>
              <a:rPr lang="sk-SK" dirty="0" smtClean="0"/>
              <a:t>Alokační </a:t>
            </a:r>
            <a:r>
              <a:rPr lang="sk-SK" dirty="0" err="1" smtClean="0"/>
              <a:t>neefektivnost</a:t>
            </a:r>
            <a:r>
              <a:rPr lang="sk-SK" dirty="0" smtClean="0"/>
              <a:t> a tržní </a:t>
            </a:r>
            <a:r>
              <a:rPr lang="sk-SK" dirty="0" err="1" smtClean="0"/>
              <a:t>selhání</a:t>
            </a:r>
            <a:endParaRPr lang="cs-CZ" dirty="0" smtClean="0"/>
          </a:p>
        </p:txBody>
      </p:sp>
      <p:sp>
        <p:nvSpPr>
          <p:cNvPr id="470019" name="Rectangle 3"/>
          <p:cNvSpPr>
            <a:spLocks noGrp="1" noChangeArrowheads="1"/>
          </p:cNvSpPr>
          <p:nvPr>
            <p:ph type="subTitle" idx="1"/>
          </p:nvPr>
        </p:nvSpPr>
        <p:spPr/>
        <p:txBody>
          <a:bodyPr/>
          <a:lstStyle/>
          <a:p>
            <a:r>
              <a:rPr lang="cs-CZ" dirty="0" smtClean="0">
                <a:effectLst/>
              </a:rPr>
              <a:t>Teorie </a:t>
            </a:r>
            <a:r>
              <a:rPr lang="cs-CZ" dirty="0" err="1" smtClean="0">
                <a:effectLst/>
              </a:rPr>
              <a:t>Second</a:t>
            </a:r>
            <a:r>
              <a:rPr lang="cs-CZ" dirty="0" smtClean="0">
                <a:effectLst/>
              </a:rPr>
              <a:t> </a:t>
            </a:r>
            <a:r>
              <a:rPr lang="cs-CZ" dirty="0" err="1" smtClean="0">
                <a:effectLst/>
              </a:rPr>
              <a:t>best</a:t>
            </a:r>
            <a:r>
              <a:rPr lang="cs-CZ" dirty="0" smtClean="0">
                <a:effectLst/>
              </a:rPr>
              <a:t>, </a:t>
            </a:r>
            <a:r>
              <a:rPr lang="cs-CZ" dirty="0" err="1" smtClean="0">
                <a:effectLst/>
              </a:rPr>
              <a:t>Paretovská</a:t>
            </a:r>
            <a:r>
              <a:rPr lang="cs-CZ" dirty="0" smtClean="0">
                <a:effectLst/>
              </a:rPr>
              <a:t> a </a:t>
            </a:r>
            <a:r>
              <a:rPr lang="cs-CZ" dirty="0" err="1" smtClean="0">
                <a:effectLst/>
              </a:rPr>
              <a:t>Kaldor</a:t>
            </a:r>
            <a:r>
              <a:rPr lang="cs-CZ" dirty="0" smtClean="0">
                <a:effectLst/>
              </a:rPr>
              <a:t>-</a:t>
            </a:r>
            <a:r>
              <a:rPr lang="cs-CZ" dirty="0" err="1" smtClean="0">
                <a:effectLst/>
              </a:rPr>
              <a:t>Hicksova</a:t>
            </a:r>
            <a:r>
              <a:rPr lang="cs-CZ" dirty="0" smtClean="0">
                <a:effectLst/>
              </a:rPr>
              <a:t> efektivnost. Veřejné statky a klubové statky</a:t>
            </a:r>
            <a:endParaRPr lang="cs-CZ" dirty="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07AF7B83-57D4-4186-9C94-3B6586B54025}" type="slidenum">
              <a:rPr lang="cs-CZ"/>
              <a:pPr>
                <a:defRPr/>
              </a:pPr>
              <a:t>10</a:t>
            </a:fld>
            <a:endParaRPr lang="cs-CZ"/>
          </a:p>
        </p:txBody>
      </p:sp>
      <p:sp>
        <p:nvSpPr>
          <p:cNvPr id="575490" name="Rectangle 2"/>
          <p:cNvSpPr>
            <a:spLocks noGrp="1" noChangeArrowheads="1"/>
          </p:cNvSpPr>
          <p:nvPr>
            <p:ph type="title"/>
          </p:nvPr>
        </p:nvSpPr>
        <p:spPr/>
        <p:txBody>
          <a:bodyPr/>
          <a:lstStyle/>
          <a:p>
            <a:pPr eaLnBrk="1" hangingPunct="1">
              <a:defRPr/>
            </a:pPr>
            <a:r>
              <a:rPr lang="cs-CZ" smtClean="0"/>
              <a:t>Efektivnost</a:t>
            </a:r>
          </a:p>
        </p:txBody>
      </p:sp>
      <p:sp>
        <p:nvSpPr>
          <p:cNvPr id="575491" name="Rectangle 3"/>
          <p:cNvSpPr>
            <a:spLocks noGrp="1" noChangeArrowheads="1"/>
          </p:cNvSpPr>
          <p:nvPr>
            <p:ph type="body" idx="1"/>
          </p:nvPr>
        </p:nvSpPr>
        <p:spPr/>
        <p:txBody>
          <a:bodyPr/>
          <a:lstStyle/>
          <a:p>
            <a:pPr eaLnBrk="1" hangingPunct="1">
              <a:buFont typeface="Wingdings" pitchFamily="2" charset="2"/>
              <a:buNone/>
              <a:defRPr/>
            </a:pPr>
            <a:endParaRPr lang="cs-CZ" smtClean="0"/>
          </a:p>
          <a:p>
            <a:pPr eaLnBrk="1" hangingPunct="1">
              <a:buFont typeface="Wingdings" pitchFamily="2" charset="2"/>
              <a:buNone/>
              <a:defRPr/>
            </a:pPr>
            <a:r>
              <a:rPr lang="cs-CZ" smtClean="0"/>
              <a:t>Vychází z utilitarismu</a:t>
            </a:r>
          </a:p>
          <a:p>
            <a:pPr eaLnBrk="1" hangingPunct="1">
              <a:buFont typeface="Wingdings" pitchFamily="2" charset="2"/>
              <a:buNone/>
              <a:defRPr/>
            </a:pPr>
            <a:endParaRPr lang="cs-CZ" sz="1600" smtClean="0"/>
          </a:p>
          <a:p>
            <a:pPr eaLnBrk="1" hangingPunct="1">
              <a:buFont typeface="Wingdings" pitchFamily="2" charset="2"/>
              <a:buNone/>
              <a:defRPr/>
            </a:pPr>
            <a:r>
              <a:rPr lang="cs-CZ" smtClean="0"/>
              <a:t>=&gt; Posoudit důsledky různých politik na blahobyt společnosti</a:t>
            </a:r>
          </a:p>
          <a:p>
            <a:pPr eaLnBrk="1" hangingPunct="1">
              <a:defRPr/>
            </a:pPr>
            <a:endParaRPr lang="cs-CZ" smtClean="0"/>
          </a:p>
          <a:p>
            <a:pPr eaLnBrk="1" hangingPunct="1">
              <a:defRPr/>
            </a:pPr>
            <a:r>
              <a:rPr lang="cs-CZ" smtClean="0"/>
              <a:t>Welfare economics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D1BCCA0F-2610-4628-A2C7-414F54C34905}" type="slidenum">
              <a:rPr lang="cs-CZ"/>
              <a:pPr>
                <a:defRPr/>
              </a:pPr>
              <a:t>11</a:t>
            </a:fld>
            <a:endParaRPr lang="cs-CZ"/>
          </a:p>
        </p:txBody>
      </p:sp>
      <p:sp>
        <p:nvSpPr>
          <p:cNvPr id="565250" name="Rectangle 2"/>
          <p:cNvSpPr>
            <a:spLocks noGrp="1" noChangeArrowheads="1"/>
          </p:cNvSpPr>
          <p:nvPr>
            <p:ph type="title"/>
          </p:nvPr>
        </p:nvSpPr>
        <p:spPr/>
        <p:txBody>
          <a:bodyPr/>
          <a:lstStyle/>
          <a:p>
            <a:pPr eaLnBrk="1" hangingPunct="1">
              <a:defRPr/>
            </a:pPr>
            <a:r>
              <a:rPr lang="cs-CZ" smtClean="0"/>
              <a:t>Paretovská efektivnost</a:t>
            </a:r>
          </a:p>
        </p:txBody>
      </p:sp>
      <p:sp>
        <p:nvSpPr>
          <p:cNvPr id="565251" name="Rectangle 3"/>
          <p:cNvSpPr>
            <a:spLocks noGrp="1" noChangeArrowheads="1"/>
          </p:cNvSpPr>
          <p:nvPr>
            <p:ph type="body" idx="1"/>
          </p:nvPr>
        </p:nvSpPr>
        <p:spPr/>
        <p:txBody>
          <a:bodyPr/>
          <a:lstStyle/>
          <a:p>
            <a:pPr eaLnBrk="1" hangingPunct="1">
              <a:buFont typeface="Wingdings" pitchFamily="2" charset="2"/>
              <a:buNone/>
              <a:defRPr/>
            </a:pPr>
            <a:r>
              <a:rPr lang="cs-CZ" dirty="0" smtClean="0"/>
              <a:t>Dva odlišné pojmy</a:t>
            </a:r>
          </a:p>
          <a:p>
            <a:pPr eaLnBrk="1" hangingPunct="1">
              <a:buFont typeface="Wingdings" pitchFamily="2" charset="2"/>
              <a:buNone/>
              <a:defRPr/>
            </a:pPr>
            <a:endParaRPr lang="cs-CZ" sz="700" dirty="0" smtClean="0"/>
          </a:p>
          <a:p>
            <a:pPr eaLnBrk="1" hangingPunct="1">
              <a:defRPr/>
            </a:pPr>
            <a:r>
              <a:rPr lang="cs-CZ" dirty="0" err="1" smtClean="0"/>
              <a:t>Paretovské</a:t>
            </a:r>
            <a:r>
              <a:rPr lang="cs-CZ" dirty="0" smtClean="0"/>
              <a:t> zlepšení</a:t>
            </a:r>
          </a:p>
          <a:p>
            <a:pPr lvl="1" eaLnBrk="1" hangingPunct="1">
              <a:defRPr/>
            </a:pPr>
            <a:r>
              <a:rPr lang="cs-CZ" dirty="0" smtClean="0"/>
              <a:t>Jakým způsobem je výsledná alokace dosažena (historický princip)</a:t>
            </a:r>
          </a:p>
          <a:p>
            <a:pPr eaLnBrk="1" hangingPunct="1">
              <a:defRPr/>
            </a:pPr>
            <a:r>
              <a:rPr lang="cs-CZ" dirty="0" err="1" smtClean="0"/>
              <a:t>Paretovské</a:t>
            </a:r>
            <a:r>
              <a:rPr lang="cs-CZ" dirty="0" smtClean="0"/>
              <a:t> optimum</a:t>
            </a:r>
          </a:p>
          <a:p>
            <a:pPr lvl="1" eaLnBrk="1" hangingPunct="1">
              <a:defRPr/>
            </a:pPr>
            <a:r>
              <a:rPr lang="cs-CZ" dirty="0" smtClean="0"/>
              <a:t>Jaký je výsledek (bez ohledu na cestu k jeho dosažení)</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34BB0704-4948-460C-97E9-E784CB0F86FF}" type="slidenum">
              <a:rPr lang="cs-CZ"/>
              <a:pPr>
                <a:defRPr/>
              </a:pPr>
              <a:t>12</a:t>
            </a:fld>
            <a:endParaRPr lang="cs-CZ"/>
          </a:p>
        </p:txBody>
      </p:sp>
      <p:sp>
        <p:nvSpPr>
          <p:cNvPr id="576514" name="Rectangle 2"/>
          <p:cNvSpPr>
            <a:spLocks noGrp="1" noChangeArrowheads="1"/>
          </p:cNvSpPr>
          <p:nvPr>
            <p:ph type="title"/>
          </p:nvPr>
        </p:nvSpPr>
        <p:spPr/>
        <p:txBody>
          <a:bodyPr/>
          <a:lstStyle/>
          <a:p>
            <a:pPr eaLnBrk="1" hangingPunct="1">
              <a:defRPr/>
            </a:pPr>
            <a:r>
              <a:rPr lang="cs-CZ" smtClean="0"/>
              <a:t>Paretovská efektivnost (2)</a:t>
            </a:r>
          </a:p>
        </p:txBody>
      </p:sp>
      <p:sp>
        <p:nvSpPr>
          <p:cNvPr id="576515" name="Rectangle 3"/>
          <p:cNvSpPr>
            <a:spLocks noGrp="1" noChangeArrowheads="1"/>
          </p:cNvSpPr>
          <p:nvPr>
            <p:ph type="body" idx="1"/>
          </p:nvPr>
        </p:nvSpPr>
        <p:spPr/>
        <p:txBody>
          <a:bodyPr/>
          <a:lstStyle/>
          <a:p>
            <a:pPr eaLnBrk="1" hangingPunct="1">
              <a:buFont typeface="Wingdings" pitchFamily="2" charset="2"/>
              <a:buNone/>
              <a:defRPr/>
            </a:pPr>
            <a:r>
              <a:rPr lang="cs-CZ" dirty="0" smtClean="0"/>
              <a:t>Výhody</a:t>
            </a:r>
          </a:p>
          <a:p>
            <a:pPr eaLnBrk="1" hangingPunct="1">
              <a:defRPr/>
            </a:pPr>
            <a:r>
              <a:rPr lang="cs-CZ" dirty="0" smtClean="0"/>
              <a:t>Nepoměřuje užitek jednotlivce (pouze jednomyslnost při zlepšení)</a:t>
            </a:r>
          </a:p>
          <a:p>
            <a:pPr eaLnBrk="1" hangingPunct="1">
              <a:buFont typeface="Wingdings" pitchFamily="2" charset="2"/>
              <a:buNone/>
              <a:defRPr/>
            </a:pPr>
            <a:endParaRPr lang="cs-CZ" dirty="0" smtClean="0"/>
          </a:p>
          <a:p>
            <a:pPr eaLnBrk="1" hangingPunct="1">
              <a:buFont typeface="Wingdings" pitchFamily="2" charset="2"/>
              <a:buNone/>
              <a:defRPr/>
            </a:pPr>
            <a:r>
              <a:rPr lang="cs-CZ" dirty="0" smtClean="0"/>
              <a:t>Nevýhody</a:t>
            </a:r>
          </a:p>
          <a:p>
            <a:pPr eaLnBrk="1" hangingPunct="1">
              <a:defRPr/>
            </a:pPr>
            <a:r>
              <a:rPr lang="cs-CZ" dirty="0" smtClean="0"/>
              <a:t>Není dosažitelné</a:t>
            </a:r>
          </a:p>
          <a:p>
            <a:pPr eaLnBrk="1" hangingPunct="1">
              <a:defRPr/>
            </a:pPr>
            <a:r>
              <a:rPr lang="cs-CZ" dirty="0" smtClean="0"/>
              <a:t>Možnost vydírání menšinou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53F03861-7DCF-487D-AB3E-ABC3BBAB39A0}" type="slidenum">
              <a:rPr lang="cs-CZ"/>
              <a:pPr>
                <a:defRPr/>
              </a:pPr>
              <a:t>13</a:t>
            </a:fld>
            <a:endParaRPr lang="cs-CZ"/>
          </a:p>
        </p:txBody>
      </p:sp>
      <p:sp>
        <p:nvSpPr>
          <p:cNvPr id="566274" name="Rectangle 2"/>
          <p:cNvSpPr>
            <a:spLocks noGrp="1" noChangeArrowheads="1"/>
          </p:cNvSpPr>
          <p:nvPr>
            <p:ph type="title"/>
          </p:nvPr>
        </p:nvSpPr>
        <p:spPr/>
        <p:txBody>
          <a:bodyPr/>
          <a:lstStyle/>
          <a:p>
            <a:pPr eaLnBrk="1" hangingPunct="1">
              <a:defRPr/>
            </a:pPr>
            <a:r>
              <a:rPr lang="cs-CZ" smtClean="0"/>
              <a:t>Kaldor -  Hicksův princip</a:t>
            </a:r>
          </a:p>
        </p:txBody>
      </p:sp>
      <p:sp>
        <p:nvSpPr>
          <p:cNvPr id="566275" name="Rectangle 3"/>
          <p:cNvSpPr>
            <a:spLocks noGrp="1" noChangeArrowheads="1"/>
          </p:cNvSpPr>
          <p:nvPr>
            <p:ph type="body" idx="1"/>
          </p:nvPr>
        </p:nvSpPr>
        <p:spPr/>
        <p:txBody>
          <a:bodyPr/>
          <a:lstStyle/>
          <a:p>
            <a:pPr eaLnBrk="1" hangingPunct="1">
              <a:defRPr/>
            </a:pPr>
            <a:r>
              <a:rPr lang="cs-CZ" smtClean="0"/>
              <a:t>Stav je K-H efektivní, pokud ti, kdo získávají poté co kompenzují ty, kdo ztrácí, mají z politiky přínos</a:t>
            </a:r>
          </a:p>
          <a:p>
            <a:pPr eaLnBrk="1" hangingPunct="1">
              <a:defRPr/>
            </a:pPr>
            <a:endParaRPr lang="cs-CZ" sz="1400" smtClean="0"/>
          </a:p>
          <a:p>
            <a:pPr eaLnBrk="1" hangingPunct="1">
              <a:defRPr/>
            </a:pPr>
            <a:r>
              <a:rPr lang="cs-CZ" smtClean="0"/>
              <a:t>Jistá forma cost-benefit analýzy</a:t>
            </a:r>
          </a:p>
          <a:p>
            <a:pPr eaLnBrk="1" hangingPunct="1">
              <a:defRPr/>
            </a:pPr>
            <a:endParaRPr lang="cs-CZ" sz="1600" smtClean="0"/>
          </a:p>
          <a:p>
            <a:pPr eaLnBrk="1" hangingPunct="1">
              <a:defRPr/>
            </a:pPr>
            <a:r>
              <a:rPr lang="cs-CZ" smtClean="0"/>
              <a:t>K-H princip nevyžaduje, aby ke kompenzaci skutečně došlo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2013F832-AE68-4FAA-8C85-2F020228C120}" type="slidenum">
              <a:rPr lang="cs-CZ"/>
              <a:pPr>
                <a:defRPr/>
              </a:pPr>
              <a:t>14</a:t>
            </a:fld>
            <a:endParaRPr lang="cs-CZ"/>
          </a:p>
        </p:txBody>
      </p:sp>
      <p:sp>
        <p:nvSpPr>
          <p:cNvPr id="567298" name="Rectangle 2"/>
          <p:cNvSpPr>
            <a:spLocks noGrp="1" noChangeArrowheads="1"/>
          </p:cNvSpPr>
          <p:nvPr>
            <p:ph type="title"/>
          </p:nvPr>
        </p:nvSpPr>
        <p:spPr/>
        <p:txBody>
          <a:bodyPr/>
          <a:lstStyle/>
          <a:p>
            <a:pPr eaLnBrk="1" hangingPunct="1">
              <a:defRPr/>
            </a:pPr>
            <a:r>
              <a:rPr lang="cs-CZ" smtClean="0"/>
              <a:t>Kaldor-Hicksův princip (2)</a:t>
            </a:r>
          </a:p>
        </p:txBody>
      </p:sp>
      <p:sp>
        <p:nvSpPr>
          <p:cNvPr id="567299" name="Rectangle 3"/>
          <p:cNvSpPr>
            <a:spLocks noGrp="1" noChangeArrowheads="1"/>
          </p:cNvSpPr>
          <p:nvPr>
            <p:ph type="body" idx="1"/>
          </p:nvPr>
        </p:nvSpPr>
        <p:spPr/>
        <p:txBody>
          <a:bodyPr/>
          <a:lstStyle/>
          <a:p>
            <a:pPr eaLnBrk="1" hangingPunct="1">
              <a:buFont typeface="Wingdings" pitchFamily="2" charset="2"/>
              <a:buNone/>
              <a:defRPr/>
            </a:pPr>
            <a:r>
              <a:rPr lang="cs-CZ" smtClean="0"/>
              <a:t>Problémy</a:t>
            </a:r>
          </a:p>
          <a:p>
            <a:pPr eaLnBrk="1" hangingPunct="1">
              <a:buFont typeface="Wingdings" pitchFamily="2" charset="2"/>
              <a:buNone/>
              <a:defRPr/>
            </a:pPr>
            <a:r>
              <a:rPr lang="cs-CZ" smtClean="0"/>
              <a:t>Měření užitku</a:t>
            </a:r>
          </a:p>
          <a:p>
            <a:pPr lvl="1" eaLnBrk="1" hangingPunct="1">
              <a:defRPr/>
            </a:pPr>
            <a:r>
              <a:rPr lang="cs-CZ" smtClean="0"/>
              <a:t>Ordinální užitek (transitivita preferencí)</a:t>
            </a:r>
          </a:p>
          <a:p>
            <a:pPr lvl="1" eaLnBrk="1" hangingPunct="1">
              <a:defRPr/>
            </a:pPr>
            <a:r>
              <a:rPr lang="cs-CZ" smtClean="0"/>
              <a:t>Kardinální užitek (různá báze různých lidí)</a:t>
            </a:r>
          </a:p>
          <a:p>
            <a:pPr lvl="1" eaLnBrk="1" hangingPunct="1">
              <a:defRPr/>
            </a:pPr>
            <a:endParaRPr lang="cs-CZ" smtClean="0"/>
          </a:p>
          <a:p>
            <a:pPr eaLnBrk="1" hangingPunct="1">
              <a:defRPr/>
            </a:pPr>
            <a:r>
              <a:rPr lang="cs-CZ" smtClean="0"/>
              <a:t>Nemorální obětování nevinných lidí</a:t>
            </a:r>
          </a:p>
          <a:p>
            <a:pPr eaLnBrk="1" hangingPunct="1">
              <a:defRPr/>
            </a:pPr>
            <a:endParaRPr lang="cs-CZ" sz="2400" smtClean="0"/>
          </a:p>
          <a:p>
            <a:pPr eaLnBrk="1" hangingPunct="1">
              <a:defRPr/>
            </a:pPr>
            <a:r>
              <a:rPr lang="cs-CZ" smtClean="0"/>
              <a:t>Scitovsky paradox</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43BD3AA8-F86E-49BE-8AAD-C4B4296A4E8C}" type="slidenum">
              <a:rPr lang="cs-CZ"/>
              <a:pPr>
                <a:defRPr/>
              </a:pPr>
              <a:t>15</a:t>
            </a:fld>
            <a:endParaRPr lang="cs-CZ"/>
          </a:p>
        </p:txBody>
      </p:sp>
      <p:sp>
        <p:nvSpPr>
          <p:cNvPr id="577538" name="Rectangle 2"/>
          <p:cNvSpPr>
            <a:spLocks noGrp="1" noChangeArrowheads="1"/>
          </p:cNvSpPr>
          <p:nvPr>
            <p:ph type="title"/>
          </p:nvPr>
        </p:nvSpPr>
        <p:spPr/>
        <p:txBody>
          <a:bodyPr/>
          <a:lstStyle/>
          <a:p>
            <a:pPr eaLnBrk="1" hangingPunct="1">
              <a:defRPr/>
            </a:pPr>
            <a:r>
              <a:rPr lang="cs-CZ" smtClean="0"/>
              <a:t>Společenská funkce blahobytu</a:t>
            </a:r>
          </a:p>
        </p:txBody>
      </p:sp>
      <p:sp>
        <p:nvSpPr>
          <p:cNvPr id="577539" name="Rectangle 3"/>
          <p:cNvSpPr>
            <a:spLocks noGrp="1" noChangeArrowheads="1"/>
          </p:cNvSpPr>
          <p:nvPr>
            <p:ph type="body" idx="1"/>
          </p:nvPr>
        </p:nvSpPr>
        <p:spPr/>
        <p:txBody>
          <a:bodyPr/>
          <a:lstStyle/>
          <a:p>
            <a:pPr eaLnBrk="1" hangingPunct="1">
              <a:buFont typeface="Wingdings" pitchFamily="2" charset="2"/>
              <a:buNone/>
              <a:defRPr/>
            </a:pPr>
            <a:r>
              <a:rPr lang="cs-CZ" smtClean="0"/>
              <a:t>(Bergson-Samuelson)</a:t>
            </a:r>
          </a:p>
          <a:p>
            <a:pPr eaLnBrk="1" hangingPunct="1">
              <a:defRPr/>
            </a:pPr>
            <a:r>
              <a:rPr lang="cs-CZ" smtClean="0"/>
              <a:t>Agregace funkcí užitků všech členů společnosti</a:t>
            </a:r>
          </a:p>
          <a:p>
            <a:pPr eaLnBrk="1" hangingPunct="1">
              <a:defRPr/>
            </a:pPr>
            <a:r>
              <a:rPr lang="cs-CZ" smtClean="0"/>
              <a:t>Volba mezi situacemi, které všechny splňují podmínku Paretovské efektivnosti</a:t>
            </a:r>
          </a:p>
          <a:p>
            <a:pPr eaLnBrk="1" hangingPunct="1">
              <a:buFont typeface="Wingdings" pitchFamily="2" charset="2"/>
              <a:buNone/>
              <a:defRPr/>
            </a:pPr>
            <a:endParaRPr lang="cs-CZ" smtClean="0"/>
          </a:p>
          <a:p>
            <a:pPr eaLnBrk="1" hangingPunct="1">
              <a:buFont typeface="Wingdings" pitchFamily="2" charset="2"/>
              <a:buNone/>
              <a:defRPr/>
            </a:pPr>
            <a:r>
              <a:rPr lang="cs-CZ" smtClean="0"/>
              <a:t>SWF: W=(U1, U2,…, Un)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334C5913-913D-4E9F-90D7-89F1AFD6C2E6}" type="slidenum">
              <a:rPr lang="cs-CZ"/>
              <a:pPr>
                <a:defRPr/>
              </a:pPr>
              <a:t>16</a:t>
            </a:fld>
            <a:endParaRPr lang="cs-CZ"/>
          </a:p>
        </p:txBody>
      </p:sp>
      <p:sp>
        <p:nvSpPr>
          <p:cNvPr id="578562" name="Rectangle 2"/>
          <p:cNvSpPr>
            <a:spLocks noGrp="1" noChangeArrowheads="1"/>
          </p:cNvSpPr>
          <p:nvPr>
            <p:ph type="title"/>
          </p:nvPr>
        </p:nvSpPr>
        <p:spPr/>
        <p:txBody>
          <a:bodyPr/>
          <a:lstStyle/>
          <a:p>
            <a:pPr eaLnBrk="1" hangingPunct="1">
              <a:defRPr/>
            </a:pPr>
            <a:r>
              <a:rPr lang="cs-CZ" sz="4000" dirty="0" smtClean="0"/>
              <a:t>Společenská funkce blahobytu (2)</a:t>
            </a:r>
          </a:p>
        </p:txBody>
      </p:sp>
      <p:sp>
        <p:nvSpPr>
          <p:cNvPr id="578563" name="Rectangle 3"/>
          <p:cNvSpPr>
            <a:spLocks noGrp="1" noChangeArrowheads="1"/>
          </p:cNvSpPr>
          <p:nvPr>
            <p:ph type="body" idx="1"/>
          </p:nvPr>
        </p:nvSpPr>
        <p:spPr/>
        <p:txBody>
          <a:bodyPr/>
          <a:lstStyle/>
          <a:p>
            <a:pPr eaLnBrk="1" hangingPunct="1">
              <a:buFont typeface="Wingdings" pitchFamily="2" charset="2"/>
              <a:buNone/>
              <a:defRPr/>
            </a:pPr>
            <a:r>
              <a:rPr lang="cs-CZ" dirty="0" smtClean="0"/>
              <a:t>Typy společenské funkce blahobytu</a:t>
            </a:r>
          </a:p>
          <a:p>
            <a:pPr eaLnBrk="1" hangingPunct="1">
              <a:defRPr/>
            </a:pPr>
            <a:r>
              <a:rPr lang="cs-CZ" dirty="0" smtClean="0"/>
              <a:t>Utilitaristická (</a:t>
            </a:r>
            <a:r>
              <a:rPr lang="cs-CZ" dirty="0" err="1" smtClean="0"/>
              <a:t>Bentham</a:t>
            </a:r>
            <a:r>
              <a:rPr lang="cs-CZ" dirty="0" smtClean="0"/>
              <a:t>)</a:t>
            </a:r>
          </a:p>
          <a:p>
            <a:pPr lvl="1" eaLnBrk="1" hangingPunct="1">
              <a:defRPr/>
            </a:pPr>
            <a:r>
              <a:rPr lang="cs-CZ" dirty="0" smtClean="0"/>
              <a:t>Stejná váha preferencí všech jednotlivců</a:t>
            </a:r>
          </a:p>
          <a:p>
            <a:pPr eaLnBrk="1" hangingPunct="1">
              <a:defRPr/>
            </a:pPr>
            <a:r>
              <a:rPr lang="cs-CZ" dirty="0" smtClean="0"/>
              <a:t>Max-min (</a:t>
            </a:r>
            <a:r>
              <a:rPr lang="cs-CZ" dirty="0" err="1" smtClean="0"/>
              <a:t>Rawls</a:t>
            </a:r>
            <a:r>
              <a:rPr lang="cs-CZ" dirty="0" smtClean="0"/>
              <a:t>)</a:t>
            </a:r>
          </a:p>
          <a:p>
            <a:pPr lvl="1" eaLnBrk="1" hangingPunct="1">
              <a:defRPr/>
            </a:pPr>
            <a:r>
              <a:rPr lang="cs-CZ" dirty="0" smtClean="0"/>
              <a:t>Max </a:t>
            </a:r>
            <a:r>
              <a:rPr lang="cs-CZ" dirty="0" err="1" smtClean="0"/>
              <a:t>blahobytu</a:t>
            </a:r>
            <a:r>
              <a:rPr lang="cs-CZ" dirty="0" smtClean="0">
                <a:sym typeface="Wingdings" pitchFamily="2" charset="2"/>
              </a:rPr>
              <a:t></a:t>
            </a:r>
            <a:r>
              <a:rPr lang="cs-CZ" dirty="0" err="1" smtClean="0">
                <a:sym typeface="Wingdings" pitchFamily="2" charset="2"/>
              </a:rPr>
              <a:t>max</a:t>
            </a:r>
            <a:r>
              <a:rPr lang="cs-CZ" dirty="0" smtClean="0">
                <a:sym typeface="Wingdings" pitchFamily="2" charset="2"/>
              </a:rPr>
              <a:t> </a:t>
            </a:r>
            <a:r>
              <a:rPr lang="cs-CZ" dirty="0" err="1" smtClean="0">
                <a:sym typeface="Wingdings" pitchFamily="2" charset="2"/>
              </a:rPr>
              <a:t>nízkopříjmových</a:t>
            </a:r>
            <a:r>
              <a:rPr lang="cs-CZ" dirty="0" smtClean="0">
                <a:sym typeface="Wingdings" pitchFamily="2" charset="2"/>
              </a:rPr>
              <a:t> osob</a:t>
            </a:r>
            <a:endParaRPr lang="cs-CZ" dirty="0" smtClean="0"/>
          </a:p>
          <a:p>
            <a:pPr eaLnBrk="1" hangingPunct="1">
              <a:defRPr/>
            </a:pPr>
            <a:r>
              <a:rPr lang="cs-CZ" dirty="0" smtClean="0"/>
              <a:t>„Střední forma“</a:t>
            </a:r>
          </a:p>
          <a:p>
            <a:pPr lvl="1" eaLnBrk="1" hangingPunct="1">
              <a:defRPr/>
            </a:pPr>
            <a:r>
              <a:rPr lang="cs-CZ" dirty="0" smtClean="0"/>
              <a:t>Blíží se </a:t>
            </a:r>
            <a:r>
              <a:rPr lang="cs-CZ" dirty="0" err="1" smtClean="0"/>
              <a:t>max</a:t>
            </a:r>
            <a:r>
              <a:rPr lang="cs-CZ" dirty="0" smtClean="0"/>
              <a:t>-min (opět nejchudší), ale není podmínkou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Zástupný symbol pro zápatí 2"/>
          <p:cNvSpPr>
            <a:spLocks noGrp="1"/>
          </p:cNvSpPr>
          <p:nvPr>
            <p:ph type="ftr" sz="quarter" idx="11"/>
          </p:nvPr>
        </p:nvSpPr>
        <p:spPr/>
        <p:txBody>
          <a:bodyPr/>
          <a:lstStyle/>
          <a:p>
            <a:pPr>
              <a:defRPr/>
            </a:pPr>
            <a:r>
              <a:rPr lang="cs-CZ" smtClean="0"/>
              <a:t>MPV_VEVO – 3. přednáška (Jiří Špalek)</a:t>
            </a:r>
            <a:endParaRPr lang="cs-CZ"/>
          </a:p>
        </p:txBody>
      </p:sp>
      <p:sp>
        <p:nvSpPr>
          <p:cNvPr id="27" name="Zástupný symbol pro číslo snímku 3"/>
          <p:cNvSpPr>
            <a:spLocks noGrp="1"/>
          </p:cNvSpPr>
          <p:nvPr>
            <p:ph type="sldNum" sz="quarter" idx="12"/>
          </p:nvPr>
        </p:nvSpPr>
        <p:spPr/>
        <p:txBody>
          <a:bodyPr/>
          <a:lstStyle/>
          <a:p>
            <a:pPr>
              <a:defRPr/>
            </a:pPr>
            <a:fld id="{A8883B21-CD22-4344-8DDE-FCD7481A0847}" type="slidenum">
              <a:rPr lang="cs-CZ"/>
              <a:pPr>
                <a:defRPr/>
              </a:pPr>
              <a:t>17</a:t>
            </a:fld>
            <a:endParaRPr lang="cs-CZ"/>
          </a:p>
        </p:txBody>
      </p:sp>
      <p:sp>
        <p:nvSpPr>
          <p:cNvPr id="22533" name="Line 4"/>
          <p:cNvSpPr>
            <a:spLocks noChangeShapeType="1"/>
          </p:cNvSpPr>
          <p:nvPr/>
        </p:nvSpPr>
        <p:spPr bwMode="auto">
          <a:xfrm>
            <a:off x="684213" y="5445125"/>
            <a:ext cx="2303462" cy="0"/>
          </a:xfrm>
          <a:prstGeom prst="line">
            <a:avLst/>
          </a:prstGeom>
          <a:noFill/>
          <a:ln w="9525">
            <a:solidFill>
              <a:schemeClr val="tx1"/>
            </a:solidFill>
            <a:round/>
            <a:headEnd/>
            <a:tailEnd type="triangle" w="med" len="med"/>
          </a:ln>
        </p:spPr>
        <p:txBody>
          <a:bodyPr/>
          <a:lstStyle/>
          <a:p>
            <a:endParaRPr lang="cs-CZ"/>
          </a:p>
        </p:txBody>
      </p:sp>
      <p:sp>
        <p:nvSpPr>
          <p:cNvPr id="22534" name="Line 5"/>
          <p:cNvSpPr>
            <a:spLocks noChangeShapeType="1"/>
          </p:cNvSpPr>
          <p:nvPr/>
        </p:nvSpPr>
        <p:spPr bwMode="auto">
          <a:xfrm flipV="1">
            <a:off x="684213" y="2852738"/>
            <a:ext cx="0" cy="2592387"/>
          </a:xfrm>
          <a:prstGeom prst="line">
            <a:avLst/>
          </a:prstGeom>
          <a:noFill/>
          <a:ln w="9525">
            <a:solidFill>
              <a:schemeClr val="tx1"/>
            </a:solidFill>
            <a:round/>
            <a:headEnd/>
            <a:tailEnd type="triangle" w="med" len="med"/>
          </a:ln>
        </p:spPr>
        <p:txBody>
          <a:bodyPr/>
          <a:lstStyle/>
          <a:p>
            <a:endParaRPr lang="cs-CZ"/>
          </a:p>
        </p:txBody>
      </p:sp>
      <p:sp>
        <p:nvSpPr>
          <p:cNvPr id="22535" name="Line 6"/>
          <p:cNvSpPr>
            <a:spLocks noChangeShapeType="1"/>
          </p:cNvSpPr>
          <p:nvPr/>
        </p:nvSpPr>
        <p:spPr bwMode="auto">
          <a:xfrm>
            <a:off x="684213" y="4581525"/>
            <a:ext cx="719137" cy="863600"/>
          </a:xfrm>
          <a:prstGeom prst="line">
            <a:avLst/>
          </a:prstGeom>
          <a:noFill/>
          <a:ln w="9525">
            <a:solidFill>
              <a:schemeClr val="tx1"/>
            </a:solidFill>
            <a:round/>
            <a:headEnd/>
            <a:tailEnd/>
          </a:ln>
        </p:spPr>
        <p:txBody>
          <a:bodyPr/>
          <a:lstStyle/>
          <a:p>
            <a:endParaRPr lang="cs-CZ"/>
          </a:p>
        </p:txBody>
      </p:sp>
      <p:sp>
        <p:nvSpPr>
          <p:cNvPr id="22536" name="Line 7"/>
          <p:cNvSpPr>
            <a:spLocks noChangeShapeType="1"/>
          </p:cNvSpPr>
          <p:nvPr/>
        </p:nvSpPr>
        <p:spPr bwMode="auto">
          <a:xfrm>
            <a:off x="684213" y="4221163"/>
            <a:ext cx="1008062" cy="1223962"/>
          </a:xfrm>
          <a:prstGeom prst="line">
            <a:avLst/>
          </a:prstGeom>
          <a:noFill/>
          <a:ln w="9525">
            <a:solidFill>
              <a:schemeClr val="tx1"/>
            </a:solidFill>
            <a:round/>
            <a:headEnd/>
            <a:tailEnd/>
          </a:ln>
        </p:spPr>
        <p:txBody>
          <a:bodyPr/>
          <a:lstStyle/>
          <a:p>
            <a:endParaRPr lang="cs-CZ"/>
          </a:p>
        </p:txBody>
      </p:sp>
      <p:sp>
        <p:nvSpPr>
          <p:cNvPr id="22537" name="Line 8"/>
          <p:cNvSpPr>
            <a:spLocks noChangeShapeType="1"/>
          </p:cNvSpPr>
          <p:nvPr/>
        </p:nvSpPr>
        <p:spPr bwMode="auto">
          <a:xfrm>
            <a:off x="684213" y="3933825"/>
            <a:ext cx="1295400" cy="1511300"/>
          </a:xfrm>
          <a:prstGeom prst="line">
            <a:avLst/>
          </a:prstGeom>
          <a:noFill/>
          <a:ln w="9525">
            <a:solidFill>
              <a:schemeClr val="tx1"/>
            </a:solidFill>
            <a:round/>
            <a:headEnd/>
            <a:tailEnd/>
          </a:ln>
        </p:spPr>
        <p:txBody>
          <a:bodyPr/>
          <a:lstStyle/>
          <a:p>
            <a:endParaRPr lang="cs-CZ"/>
          </a:p>
        </p:txBody>
      </p:sp>
      <p:sp>
        <p:nvSpPr>
          <p:cNvPr id="22538" name="Line 9"/>
          <p:cNvSpPr>
            <a:spLocks noChangeShapeType="1"/>
          </p:cNvSpPr>
          <p:nvPr/>
        </p:nvSpPr>
        <p:spPr bwMode="auto">
          <a:xfrm>
            <a:off x="684213" y="3644900"/>
            <a:ext cx="1584325" cy="1800225"/>
          </a:xfrm>
          <a:prstGeom prst="line">
            <a:avLst/>
          </a:prstGeom>
          <a:noFill/>
          <a:ln w="9525">
            <a:solidFill>
              <a:schemeClr val="tx1"/>
            </a:solidFill>
            <a:round/>
            <a:headEnd/>
            <a:tailEnd/>
          </a:ln>
        </p:spPr>
        <p:txBody>
          <a:bodyPr/>
          <a:lstStyle/>
          <a:p>
            <a:endParaRPr lang="cs-CZ"/>
          </a:p>
        </p:txBody>
      </p:sp>
      <p:sp>
        <p:nvSpPr>
          <p:cNvPr id="22539" name="Line 10"/>
          <p:cNvSpPr>
            <a:spLocks noChangeShapeType="1"/>
          </p:cNvSpPr>
          <p:nvPr/>
        </p:nvSpPr>
        <p:spPr bwMode="auto">
          <a:xfrm>
            <a:off x="3348038" y="5445125"/>
            <a:ext cx="2303462" cy="0"/>
          </a:xfrm>
          <a:prstGeom prst="line">
            <a:avLst/>
          </a:prstGeom>
          <a:noFill/>
          <a:ln w="9525">
            <a:solidFill>
              <a:schemeClr val="tx1"/>
            </a:solidFill>
            <a:round/>
            <a:headEnd/>
            <a:tailEnd type="triangle" w="med" len="med"/>
          </a:ln>
        </p:spPr>
        <p:txBody>
          <a:bodyPr/>
          <a:lstStyle/>
          <a:p>
            <a:endParaRPr lang="cs-CZ"/>
          </a:p>
        </p:txBody>
      </p:sp>
      <p:sp>
        <p:nvSpPr>
          <p:cNvPr id="22540" name="Line 11"/>
          <p:cNvSpPr>
            <a:spLocks noChangeShapeType="1"/>
          </p:cNvSpPr>
          <p:nvPr/>
        </p:nvSpPr>
        <p:spPr bwMode="auto">
          <a:xfrm flipV="1">
            <a:off x="3348038" y="2852738"/>
            <a:ext cx="0" cy="2592387"/>
          </a:xfrm>
          <a:prstGeom prst="line">
            <a:avLst/>
          </a:prstGeom>
          <a:noFill/>
          <a:ln w="9525">
            <a:solidFill>
              <a:schemeClr val="tx1"/>
            </a:solidFill>
            <a:round/>
            <a:headEnd/>
            <a:tailEnd type="triangle" w="med" len="med"/>
          </a:ln>
        </p:spPr>
        <p:txBody>
          <a:bodyPr/>
          <a:lstStyle/>
          <a:p>
            <a:endParaRPr lang="cs-CZ"/>
          </a:p>
        </p:txBody>
      </p:sp>
      <p:sp>
        <p:nvSpPr>
          <p:cNvPr id="22541" name="Line 16"/>
          <p:cNvSpPr>
            <a:spLocks noChangeShapeType="1"/>
          </p:cNvSpPr>
          <p:nvPr/>
        </p:nvSpPr>
        <p:spPr bwMode="auto">
          <a:xfrm>
            <a:off x="6156325" y="5445125"/>
            <a:ext cx="2303463" cy="0"/>
          </a:xfrm>
          <a:prstGeom prst="line">
            <a:avLst/>
          </a:prstGeom>
          <a:noFill/>
          <a:ln w="9525">
            <a:solidFill>
              <a:schemeClr val="tx1"/>
            </a:solidFill>
            <a:round/>
            <a:headEnd/>
            <a:tailEnd type="triangle" w="med" len="med"/>
          </a:ln>
        </p:spPr>
        <p:txBody>
          <a:bodyPr/>
          <a:lstStyle/>
          <a:p>
            <a:endParaRPr lang="cs-CZ"/>
          </a:p>
        </p:txBody>
      </p:sp>
      <p:sp>
        <p:nvSpPr>
          <p:cNvPr id="22542" name="Line 17"/>
          <p:cNvSpPr>
            <a:spLocks noChangeShapeType="1"/>
          </p:cNvSpPr>
          <p:nvPr/>
        </p:nvSpPr>
        <p:spPr bwMode="auto">
          <a:xfrm flipV="1">
            <a:off x="6156325" y="2852738"/>
            <a:ext cx="0" cy="2592387"/>
          </a:xfrm>
          <a:prstGeom prst="line">
            <a:avLst/>
          </a:prstGeom>
          <a:noFill/>
          <a:ln w="9525">
            <a:solidFill>
              <a:schemeClr val="tx1"/>
            </a:solidFill>
            <a:round/>
            <a:headEnd/>
            <a:tailEnd type="triangle" w="med" len="med"/>
          </a:ln>
        </p:spPr>
        <p:txBody>
          <a:bodyPr/>
          <a:lstStyle/>
          <a:p>
            <a:endParaRPr lang="cs-CZ"/>
          </a:p>
        </p:txBody>
      </p:sp>
      <p:sp>
        <p:nvSpPr>
          <p:cNvPr id="22543" name="Line 22"/>
          <p:cNvSpPr>
            <a:spLocks noChangeShapeType="1"/>
          </p:cNvSpPr>
          <p:nvPr/>
        </p:nvSpPr>
        <p:spPr bwMode="auto">
          <a:xfrm>
            <a:off x="3635375" y="2997200"/>
            <a:ext cx="0" cy="2160588"/>
          </a:xfrm>
          <a:prstGeom prst="line">
            <a:avLst/>
          </a:prstGeom>
          <a:noFill/>
          <a:ln w="9525">
            <a:solidFill>
              <a:schemeClr val="tx1"/>
            </a:solidFill>
            <a:round/>
            <a:headEnd/>
            <a:tailEnd/>
          </a:ln>
        </p:spPr>
        <p:txBody>
          <a:bodyPr/>
          <a:lstStyle/>
          <a:p>
            <a:endParaRPr lang="cs-CZ"/>
          </a:p>
        </p:txBody>
      </p:sp>
      <p:sp>
        <p:nvSpPr>
          <p:cNvPr id="22544" name="Line 23"/>
          <p:cNvSpPr>
            <a:spLocks noChangeShapeType="1"/>
          </p:cNvSpPr>
          <p:nvPr/>
        </p:nvSpPr>
        <p:spPr bwMode="auto">
          <a:xfrm>
            <a:off x="3635375" y="5157788"/>
            <a:ext cx="1873250" cy="0"/>
          </a:xfrm>
          <a:prstGeom prst="line">
            <a:avLst/>
          </a:prstGeom>
          <a:noFill/>
          <a:ln w="9525">
            <a:solidFill>
              <a:schemeClr val="tx1"/>
            </a:solidFill>
            <a:round/>
            <a:headEnd/>
            <a:tailEnd/>
          </a:ln>
        </p:spPr>
        <p:txBody>
          <a:bodyPr/>
          <a:lstStyle/>
          <a:p>
            <a:endParaRPr lang="cs-CZ"/>
          </a:p>
        </p:txBody>
      </p:sp>
      <p:sp>
        <p:nvSpPr>
          <p:cNvPr id="22545" name="Line 24"/>
          <p:cNvSpPr>
            <a:spLocks noChangeShapeType="1"/>
          </p:cNvSpPr>
          <p:nvPr/>
        </p:nvSpPr>
        <p:spPr bwMode="auto">
          <a:xfrm>
            <a:off x="3851275" y="2997200"/>
            <a:ext cx="0" cy="1944688"/>
          </a:xfrm>
          <a:prstGeom prst="line">
            <a:avLst/>
          </a:prstGeom>
          <a:noFill/>
          <a:ln w="9525">
            <a:solidFill>
              <a:schemeClr val="tx1"/>
            </a:solidFill>
            <a:round/>
            <a:headEnd/>
            <a:tailEnd/>
          </a:ln>
        </p:spPr>
        <p:txBody>
          <a:bodyPr/>
          <a:lstStyle/>
          <a:p>
            <a:endParaRPr lang="cs-CZ"/>
          </a:p>
        </p:txBody>
      </p:sp>
      <p:sp>
        <p:nvSpPr>
          <p:cNvPr id="22546" name="Line 25"/>
          <p:cNvSpPr>
            <a:spLocks noChangeShapeType="1"/>
          </p:cNvSpPr>
          <p:nvPr/>
        </p:nvSpPr>
        <p:spPr bwMode="auto">
          <a:xfrm>
            <a:off x="3851275" y="4941888"/>
            <a:ext cx="1657350" cy="0"/>
          </a:xfrm>
          <a:prstGeom prst="line">
            <a:avLst/>
          </a:prstGeom>
          <a:noFill/>
          <a:ln w="9525">
            <a:solidFill>
              <a:schemeClr val="tx1"/>
            </a:solidFill>
            <a:round/>
            <a:headEnd/>
            <a:tailEnd/>
          </a:ln>
        </p:spPr>
        <p:txBody>
          <a:bodyPr/>
          <a:lstStyle/>
          <a:p>
            <a:endParaRPr lang="cs-CZ"/>
          </a:p>
        </p:txBody>
      </p:sp>
      <p:sp>
        <p:nvSpPr>
          <p:cNvPr id="22547" name="Line 26"/>
          <p:cNvSpPr>
            <a:spLocks noChangeShapeType="1"/>
          </p:cNvSpPr>
          <p:nvPr/>
        </p:nvSpPr>
        <p:spPr bwMode="auto">
          <a:xfrm>
            <a:off x="4067175" y="2997200"/>
            <a:ext cx="0" cy="1727200"/>
          </a:xfrm>
          <a:prstGeom prst="line">
            <a:avLst/>
          </a:prstGeom>
          <a:noFill/>
          <a:ln w="9525">
            <a:solidFill>
              <a:schemeClr val="tx1"/>
            </a:solidFill>
            <a:round/>
            <a:headEnd/>
            <a:tailEnd/>
          </a:ln>
        </p:spPr>
        <p:txBody>
          <a:bodyPr/>
          <a:lstStyle/>
          <a:p>
            <a:endParaRPr lang="cs-CZ"/>
          </a:p>
        </p:txBody>
      </p:sp>
      <p:sp>
        <p:nvSpPr>
          <p:cNvPr id="22548" name="Line 27"/>
          <p:cNvSpPr>
            <a:spLocks noChangeShapeType="1"/>
          </p:cNvSpPr>
          <p:nvPr/>
        </p:nvSpPr>
        <p:spPr bwMode="auto">
          <a:xfrm>
            <a:off x="4067175" y="4724400"/>
            <a:ext cx="1368425" cy="0"/>
          </a:xfrm>
          <a:prstGeom prst="line">
            <a:avLst/>
          </a:prstGeom>
          <a:noFill/>
          <a:ln w="9525">
            <a:solidFill>
              <a:schemeClr val="tx1"/>
            </a:solidFill>
            <a:round/>
            <a:headEnd/>
            <a:tailEnd/>
          </a:ln>
        </p:spPr>
        <p:txBody>
          <a:bodyPr/>
          <a:lstStyle/>
          <a:p>
            <a:endParaRPr lang="cs-CZ"/>
          </a:p>
        </p:txBody>
      </p:sp>
      <p:sp>
        <p:nvSpPr>
          <p:cNvPr id="22549" name="Freeform 29"/>
          <p:cNvSpPr>
            <a:spLocks/>
          </p:cNvSpPr>
          <p:nvPr/>
        </p:nvSpPr>
        <p:spPr bwMode="auto">
          <a:xfrm>
            <a:off x="6300788" y="3140075"/>
            <a:ext cx="2016125" cy="2089150"/>
          </a:xfrm>
          <a:custGeom>
            <a:avLst/>
            <a:gdLst>
              <a:gd name="T0" fmla="*/ 166181 w 1286"/>
              <a:gd name="T1" fmla="*/ 0 h 1459"/>
              <a:gd name="T2" fmla="*/ 308846 w 1286"/>
              <a:gd name="T3" fmla="*/ 1754084 h 1459"/>
              <a:gd name="T4" fmla="*/ 2016125 w 1286"/>
              <a:gd name="T5" fmla="*/ 2013259 h 1459"/>
              <a:gd name="T6" fmla="*/ 0 60000 65536"/>
              <a:gd name="T7" fmla="*/ 0 60000 65536"/>
              <a:gd name="T8" fmla="*/ 0 60000 65536"/>
              <a:gd name="T9" fmla="*/ 0 w 1286"/>
              <a:gd name="T10" fmla="*/ 0 h 1459"/>
              <a:gd name="T11" fmla="*/ 1286 w 1286"/>
              <a:gd name="T12" fmla="*/ 1459 h 1459"/>
            </a:gdLst>
            <a:ahLst/>
            <a:cxnLst>
              <a:cxn ang="T6">
                <a:pos x="T0" y="T1"/>
              </a:cxn>
              <a:cxn ang="T7">
                <a:pos x="T2" y="T3"/>
              </a:cxn>
              <a:cxn ang="T8">
                <a:pos x="T4" y="T5"/>
              </a:cxn>
            </a:cxnLst>
            <a:rect l="T9" t="T10" r="T11" b="T12"/>
            <a:pathLst>
              <a:path w="1286" h="1459">
                <a:moveTo>
                  <a:pt x="106" y="0"/>
                </a:moveTo>
                <a:cubicBezTo>
                  <a:pt x="53" y="495"/>
                  <a:pt x="0" y="991"/>
                  <a:pt x="197" y="1225"/>
                </a:cubicBezTo>
                <a:cubicBezTo>
                  <a:pt x="394" y="1459"/>
                  <a:pt x="1112" y="1376"/>
                  <a:pt x="1286" y="1406"/>
                </a:cubicBezTo>
              </a:path>
            </a:pathLst>
          </a:custGeom>
          <a:noFill/>
          <a:ln w="9525">
            <a:solidFill>
              <a:schemeClr val="tx1"/>
            </a:solidFill>
            <a:round/>
            <a:headEnd/>
            <a:tailEnd/>
          </a:ln>
        </p:spPr>
        <p:txBody>
          <a:bodyPr/>
          <a:lstStyle/>
          <a:p>
            <a:endParaRPr lang="cs-CZ"/>
          </a:p>
        </p:txBody>
      </p:sp>
      <p:sp>
        <p:nvSpPr>
          <p:cNvPr id="22550" name="Freeform 30"/>
          <p:cNvSpPr>
            <a:spLocks/>
          </p:cNvSpPr>
          <p:nvPr/>
        </p:nvSpPr>
        <p:spPr bwMode="auto">
          <a:xfrm>
            <a:off x="6588125" y="3141663"/>
            <a:ext cx="1584325" cy="1800225"/>
          </a:xfrm>
          <a:custGeom>
            <a:avLst/>
            <a:gdLst>
              <a:gd name="T0" fmla="*/ 130590 w 1286"/>
              <a:gd name="T1" fmla="*/ 0 h 1459"/>
              <a:gd name="T2" fmla="*/ 242700 w 1286"/>
              <a:gd name="T3" fmla="*/ 1511498 h 1459"/>
              <a:gd name="T4" fmla="*/ 1584325 w 1286"/>
              <a:gd name="T5" fmla="*/ 1734830 h 1459"/>
              <a:gd name="T6" fmla="*/ 0 60000 65536"/>
              <a:gd name="T7" fmla="*/ 0 60000 65536"/>
              <a:gd name="T8" fmla="*/ 0 60000 65536"/>
              <a:gd name="T9" fmla="*/ 0 w 1286"/>
              <a:gd name="T10" fmla="*/ 0 h 1459"/>
              <a:gd name="T11" fmla="*/ 1286 w 1286"/>
              <a:gd name="T12" fmla="*/ 1459 h 1459"/>
            </a:gdLst>
            <a:ahLst/>
            <a:cxnLst>
              <a:cxn ang="T6">
                <a:pos x="T0" y="T1"/>
              </a:cxn>
              <a:cxn ang="T7">
                <a:pos x="T2" y="T3"/>
              </a:cxn>
              <a:cxn ang="T8">
                <a:pos x="T4" y="T5"/>
              </a:cxn>
            </a:cxnLst>
            <a:rect l="T9" t="T10" r="T11" b="T12"/>
            <a:pathLst>
              <a:path w="1286" h="1459">
                <a:moveTo>
                  <a:pt x="106" y="0"/>
                </a:moveTo>
                <a:cubicBezTo>
                  <a:pt x="53" y="495"/>
                  <a:pt x="0" y="991"/>
                  <a:pt x="197" y="1225"/>
                </a:cubicBezTo>
                <a:cubicBezTo>
                  <a:pt x="394" y="1459"/>
                  <a:pt x="1112" y="1376"/>
                  <a:pt x="1286" y="1406"/>
                </a:cubicBezTo>
              </a:path>
            </a:pathLst>
          </a:custGeom>
          <a:noFill/>
          <a:ln w="9525">
            <a:solidFill>
              <a:schemeClr val="tx1"/>
            </a:solidFill>
            <a:round/>
            <a:headEnd/>
            <a:tailEnd/>
          </a:ln>
        </p:spPr>
        <p:txBody>
          <a:bodyPr/>
          <a:lstStyle/>
          <a:p>
            <a:endParaRPr lang="cs-CZ"/>
          </a:p>
        </p:txBody>
      </p:sp>
      <p:sp>
        <p:nvSpPr>
          <p:cNvPr id="22551" name="Freeform 31"/>
          <p:cNvSpPr>
            <a:spLocks/>
          </p:cNvSpPr>
          <p:nvPr/>
        </p:nvSpPr>
        <p:spPr bwMode="auto">
          <a:xfrm>
            <a:off x="6875463" y="3068638"/>
            <a:ext cx="1368425" cy="1657350"/>
          </a:xfrm>
          <a:custGeom>
            <a:avLst/>
            <a:gdLst>
              <a:gd name="T0" fmla="*/ 112794 w 1286"/>
              <a:gd name="T1" fmla="*/ 0 h 1459"/>
              <a:gd name="T2" fmla="*/ 209627 w 1286"/>
              <a:gd name="T3" fmla="*/ 1391538 h 1459"/>
              <a:gd name="T4" fmla="*/ 1368425 w 1286"/>
              <a:gd name="T5" fmla="*/ 1597145 h 1459"/>
              <a:gd name="T6" fmla="*/ 0 60000 65536"/>
              <a:gd name="T7" fmla="*/ 0 60000 65536"/>
              <a:gd name="T8" fmla="*/ 0 60000 65536"/>
              <a:gd name="T9" fmla="*/ 0 w 1286"/>
              <a:gd name="T10" fmla="*/ 0 h 1459"/>
              <a:gd name="T11" fmla="*/ 1286 w 1286"/>
              <a:gd name="T12" fmla="*/ 1459 h 1459"/>
            </a:gdLst>
            <a:ahLst/>
            <a:cxnLst>
              <a:cxn ang="T6">
                <a:pos x="T0" y="T1"/>
              </a:cxn>
              <a:cxn ang="T7">
                <a:pos x="T2" y="T3"/>
              </a:cxn>
              <a:cxn ang="T8">
                <a:pos x="T4" y="T5"/>
              </a:cxn>
            </a:cxnLst>
            <a:rect l="T9" t="T10" r="T11" b="T12"/>
            <a:pathLst>
              <a:path w="1286" h="1459">
                <a:moveTo>
                  <a:pt x="106" y="0"/>
                </a:moveTo>
                <a:cubicBezTo>
                  <a:pt x="53" y="495"/>
                  <a:pt x="0" y="991"/>
                  <a:pt x="197" y="1225"/>
                </a:cubicBezTo>
                <a:cubicBezTo>
                  <a:pt x="394" y="1459"/>
                  <a:pt x="1112" y="1376"/>
                  <a:pt x="1286" y="1406"/>
                </a:cubicBezTo>
              </a:path>
            </a:pathLst>
          </a:custGeom>
          <a:noFill/>
          <a:ln w="9525">
            <a:solidFill>
              <a:schemeClr val="tx1"/>
            </a:solidFill>
            <a:round/>
            <a:headEnd/>
            <a:tailEnd/>
          </a:ln>
        </p:spPr>
        <p:txBody>
          <a:bodyPr/>
          <a:lstStyle/>
          <a:p>
            <a:endParaRPr lang="cs-CZ"/>
          </a:p>
        </p:txBody>
      </p:sp>
      <p:sp>
        <p:nvSpPr>
          <p:cNvPr id="22552" name="Text Box 32"/>
          <p:cNvSpPr txBox="1">
            <a:spLocks noChangeArrowheads="1"/>
          </p:cNvSpPr>
          <p:nvPr/>
        </p:nvSpPr>
        <p:spPr bwMode="auto">
          <a:xfrm>
            <a:off x="539750" y="1628775"/>
            <a:ext cx="2305050" cy="457200"/>
          </a:xfrm>
          <a:prstGeom prst="rect">
            <a:avLst/>
          </a:prstGeom>
          <a:noFill/>
          <a:ln w="9525">
            <a:noFill/>
            <a:miter lim="800000"/>
            <a:headEnd/>
            <a:tailEnd/>
          </a:ln>
        </p:spPr>
        <p:txBody>
          <a:bodyPr>
            <a:spAutoFit/>
          </a:bodyPr>
          <a:lstStyle/>
          <a:p>
            <a:pPr algn="ctr">
              <a:spcBef>
                <a:spcPct val="50000"/>
              </a:spcBef>
            </a:pPr>
            <a:r>
              <a:rPr lang="cs-CZ" sz="2400"/>
              <a:t>Bentham</a:t>
            </a:r>
          </a:p>
        </p:txBody>
      </p:sp>
      <p:sp>
        <p:nvSpPr>
          <p:cNvPr id="22553" name="Text Box 33"/>
          <p:cNvSpPr txBox="1">
            <a:spLocks noChangeArrowheads="1"/>
          </p:cNvSpPr>
          <p:nvPr/>
        </p:nvSpPr>
        <p:spPr bwMode="auto">
          <a:xfrm>
            <a:off x="3203575" y="1628775"/>
            <a:ext cx="2305050" cy="457200"/>
          </a:xfrm>
          <a:prstGeom prst="rect">
            <a:avLst/>
          </a:prstGeom>
          <a:noFill/>
          <a:ln w="9525">
            <a:noFill/>
            <a:miter lim="800000"/>
            <a:headEnd/>
            <a:tailEnd/>
          </a:ln>
        </p:spPr>
        <p:txBody>
          <a:bodyPr>
            <a:spAutoFit/>
          </a:bodyPr>
          <a:lstStyle/>
          <a:p>
            <a:pPr algn="ctr">
              <a:spcBef>
                <a:spcPct val="50000"/>
              </a:spcBef>
            </a:pPr>
            <a:r>
              <a:rPr lang="cs-CZ" sz="2400"/>
              <a:t>Rawls</a:t>
            </a:r>
          </a:p>
        </p:txBody>
      </p:sp>
      <p:sp>
        <p:nvSpPr>
          <p:cNvPr id="22554" name="Text Box 34"/>
          <p:cNvSpPr txBox="1">
            <a:spLocks noChangeArrowheads="1"/>
          </p:cNvSpPr>
          <p:nvPr/>
        </p:nvSpPr>
        <p:spPr bwMode="auto">
          <a:xfrm>
            <a:off x="6156325" y="1628775"/>
            <a:ext cx="2305050" cy="457200"/>
          </a:xfrm>
          <a:prstGeom prst="rect">
            <a:avLst/>
          </a:prstGeom>
          <a:noFill/>
          <a:ln w="9525">
            <a:noFill/>
            <a:miter lim="800000"/>
            <a:headEnd/>
            <a:tailEnd/>
          </a:ln>
        </p:spPr>
        <p:txBody>
          <a:bodyPr>
            <a:spAutoFit/>
          </a:bodyPr>
          <a:lstStyle/>
          <a:p>
            <a:pPr algn="ctr">
              <a:spcBef>
                <a:spcPct val="50000"/>
              </a:spcBef>
            </a:pPr>
            <a:r>
              <a:rPr lang="cs-CZ" sz="2400"/>
              <a:t>Střední forma</a:t>
            </a:r>
          </a:p>
        </p:txBody>
      </p:sp>
      <p:sp>
        <p:nvSpPr>
          <p:cNvPr id="579619" name="Rectangle 35"/>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a:defRPr/>
            </a:pPr>
            <a:r>
              <a:rPr lang="cs-CZ" sz="4000">
                <a:solidFill>
                  <a:schemeClr val="tx2"/>
                </a:solidFill>
                <a:effectLst>
                  <a:outerShdw blurRad="38100" dist="38100" dir="2700000" algn="tl">
                    <a:srgbClr val="000000"/>
                  </a:outerShdw>
                </a:effectLst>
                <a:latin typeface="Tahoma" charset="0"/>
              </a:rPr>
              <a:t>Společenská funkce blahobytu (3)</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6243489A-5EB8-4D80-B969-0C88D8B9A87A}" type="slidenum">
              <a:rPr lang="cs-CZ"/>
              <a:pPr>
                <a:defRPr/>
              </a:pPr>
              <a:t>18</a:t>
            </a:fld>
            <a:endParaRPr lang="cs-CZ"/>
          </a:p>
        </p:txBody>
      </p:sp>
      <p:sp>
        <p:nvSpPr>
          <p:cNvPr id="578562" name="Rectangle 2"/>
          <p:cNvSpPr>
            <a:spLocks noGrp="1" noChangeArrowheads="1"/>
          </p:cNvSpPr>
          <p:nvPr>
            <p:ph type="title"/>
          </p:nvPr>
        </p:nvSpPr>
        <p:spPr/>
        <p:txBody>
          <a:bodyPr/>
          <a:lstStyle/>
          <a:p>
            <a:pPr eaLnBrk="1" hangingPunct="1">
              <a:defRPr/>
            </a:pPr>
            <a:r>
              <a:rPr lang="cs-CZ" sz="4000" dirty="0" err="1" smtClean="0"/>
              <a:t>Maxmin</a:t>
            </a:r>
            <a:r>
              <a:rPr lang="cs-CZ" sz="4000" dirty="0" smtClean="0"/>
              <a:t> koncept SWF (</a:t>
            </a:r>
            <a:r>
              <a:rPr lang="cs-CZ" sz="4000" dirty="0" err="1" smtClean="0"/>
              <a:t>Rawls</a:t>
            </a:r>
            <a:r>
              <a:rPr lang="cs-CZ" sz="4000" dirty="0" smtClean="0"/>
              <a:t>)</a:t>
            </a:r>
          </a:p>
        </p:txBody>
      </p:sp>
      <p:sp>
        <p:nvSpPr>
          <p:cNvPr id="578563" name="Rectangle 3"/>
          <p:cNvSpPr>
            <a:spLocks noGrp="1" noChangeArrowheads="1"/>
          </p:cNvSpPr>
          <p:nvPr>
            <p:ph type="body" idx="1"/>
          </p:nvPr>
        </p:nvSpPr>
        <p:spPr/>
        <p:txBody>
          <a:bodyPr/>
          <a:lstStyle/>
          <a:p>
            <a:pPr eaLnBrk="1" hangingPunct="1">
              <a:buFont typeface="Wingdings" pitchFamily="2" charset="2"/>
              <a:buNone/>
              <a:defRPr/>
            </a:pPr>
            <a:r>
              <a:rPr lang="cs-CZ" dirty="0" smtClean="0"/>
              <a:t>Lidé činí rozhodnutí za </a:t>
            </a:r>
            <a:r>
              <a:rPr lang="cs-CZ" i="1" dirty="0" smtClean="0"/>
              <a:t>závojem nevědomosti</a:t>
            </a:r>
          </a:p>
          <a:p>
            <a:pPr eaLnBrk="1" hangingPunct="1">
              <a:defRPr/>
            </a:pPr>
            <a:r>
              <a:rPr lang="cs-CZ" sz="2400" dirty="0" smtClean="0"/>
              <a:t>Nevědí kdo jsou a kým budou</a:t>
            </a:r>
          </a:p>
          <a:p>
            <a:pPr eaLnBrk="1" hangingPunct="1">
              <a:defRPr/>
            </a:pPr>
            <a:r>
              <a:rPr lang="cs-CZ" sz="2400" dirty="0" smtClean="0"/>
              <a:t>Mají nechuť k riziku (</a:t>
            </a:r>
            <a:r>
              <a:rPr lang="cs-CZ" sz="2400" i="1" dirty="0" smtClean="0"/>
              <a:t>risk</a:t>
            </a:r>
            <a:r>
              <a:rPr lang="cs-CZ" sz="2400" dirty="0" smtClean="0"/>
              <a:t> </a:t>
            </a:r>
            <a:r>
              <a:rPr lang="cs-CZ" sz="2400" i="1" dirty="0" smtClean="0"/>
              <a:t>averse</a:t>
            </a:r>
            <a:r>
              <a:rPr lang="cs-CZ" sz="2400" dirty="0" smtClean="0"/>
              <a:t>)</a:t>
            </a:r>
            <a:endParaRPr lang="cs-CZ" sz="2400" i="1" dirty="0" smtClean="0"/>
          </a:p>
          <a:p>
            <a:pPr eaLnBrk="1" hangingPunct="1">
              <a:buFont typeface="Wingdings" pitchFamily="2" charset="2"/>
              <a:buNone/>
              <a:defRPr/>
            </a:pPr>
            <a:endParaRPr lang="cs-CZ" sz="1050" dirty="0" smtClean="0"/>
          </a:p>
          <a:p>
            <a:pPr eaLnBrk="1" hangingPunct="1">
              <a:buFont typeface="Wingdings" pitchFamily="2" charset="2"/>
              <a:buNone/>
              <a:defRPr/>
            </a:pPr>
            <a:r>
              <a:rPr lang="cs-CZ" dirty="0" smtClean="0"/>
              <a:t>=&gt;Pak přistoupí na následující dohodu:</a:t>
            </a:r>
          </a:p>
          <a:p>
            <a:pPr eaLnBrk="1" hangingPunct="1">
              <a:defRPr/>
            </a:pPr>
            <a:r>
              <a:rPr lang="cs-CZ" sz="2800" dirty="0" smtClean="0"/>
              <a:t>Každému je dostupné stejné množství svobod</a:t>
            </a:r>
          </a:p>
          <a:p>
            <a:pPr eaLnBrk="1" hangingPunct="1">
              <a:defRPr/>
            </a:pPr>
            <a:r>
              <a:rPr lang="cs-CZ" sz="2800" dirty="0" smtClean="0"/>
              <a:t>Opatření směřují k tomu, aby bylo maximalizováno bohatství nejchudšího </a:t>
            </a:r>
          </a:p>
          <a:p>
            <a:pPr eaLnBrk="1" hangingPunct="1">
              <a:defRPr/>
            </a:pPr>
            <a:r>
              <a:rPr lang="cs-CZ" sz="2800" i="1" dirty="0" err="1" smtClean="0"/>
              <a:t>Weakest</a:t>
            </a:r>
            <a:r>
              <a:rPr lang="cs-CZ" sz="2800" i="1" dirty="0" smtClean="0"/>
              <a:t>-link </a:t>
            </a:r>
            <a:r>
              <a:rPr lang="cs-CZ" sz="2800" dirty="0" smtClean="0"/>
              <a:t>princip</a:t>
            </a:r>
          </a:p>
          <a:p>
            <a:pPr eaLnBrk="1" hangingPunct="1">
              <a:defRPr/>
            </a:pPr>
            <a:endParaRPr lang="cs-CZ"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B6F65CA7-0EE5-44C2-92E6-576D6A5C7164}" type="slidenum">
              <a:rPr lang="cs-CZ"/>
              <a:pPr>
                <a:defRPr/>
              </a:pPr>
              <a:t>19</a:t>
            </a:fld>
            <a:endParaRPr lang="cs-CZ"/>
          </a:p>
        </p:txBody>
      </p:sp>
      <p:sp>
        <p:nvSpPr>
          <p:cNvPr id="580610" name="Rectangle 2"/>
          <p:cNvSpPr>
            <a:spLocks noGrp="1" noChangeArrowheads="1"/>
          </p:cNvSpPr>
          <p:nvPr>
            <p:ph type="title"/>
          </p:nvPr>
        </p:nvSpPr>
        <p:spPr/>
        <p:txBody>
          <a:bodyPr/>
          <a:lstStyle/>
          <a:p>
            <a:pPr eaLnBrk="1" hangingPunct="1">
              <a:defRPr/>
            </a:pPr>
            <a:r>
              <a:rPr lang="cs-CZ" smtClean="0"/>
              <a:t>Nashova efektivnost</a:t>
            </a:r>
          </a:p>
        </p:txBody>
      </p:sp>
      <p:sp>
        <p:nvSpPr>
          <p:cNvPr id="580611" name="Rectangle 3"/>
          <p:cNvSpPr>
            <a:spLocks noGrp="1" noChangeArrowheads="1"/>
          </p:cNvSpPr>
          <p:nvPr>
            <p:ph type="body" idx="1"/>
          </p:nvPr>
        </p:nvSpPr>
        <p:spPr/>
        <p:txBody>
          <a:bodyPr/>
          <a:lstStyle/>
          <a:p>
            <a:pPr eaLnBrk="1" hangingPunct="1">
              <a:buFont typeface="Wingdings" pitchFamily="2" charset="2"/>
              <a:buNone/>
              <a:defRPr/>
            </a:pPr>
            <a:r>
              <a:rPr lang="cs-CZ" i="1" dirty="0" err="1" smtClean="0"/>
              <a:t>Nash</a:t>
            </a:r>
            <a:r>
              <a:rPr lang="cs-CZ" i="1" dirty="0" smtClean="0"/>
              <a:t> (1949)</a:t>
            </a:r>
          </a:p>
          <a:p>
            <a:pPr eaLnBrk="1" hangingPunct="1">
              <a:defRPr/>
            </a:pPr>
            <a:r>
              <a:rPr lang="cs-CZ" dirty="0" smtClean="0"/>
              <a:t>Na rozdíl od ostatních preference nejsou dané (volba strategie)</a:t>
            </a:r>
          </a:p>
          <a:p>
            <a:pPr eaLnBrk="1" hangingPunct="1">
              <a:defRPr/>
            </a:pPr>
            <a:r>
              <a:rPr lang="cs-CZ" dirty="0" smtClean="0"/>
              <a:t>Stav, kdy (predikovaná) strategie hráče je nejlepší odpovědí na (predikované) </a:t>
            </a:r>
            <a:r>
              <a:rPr lang="cs-CZ" dirty="0" err="1" smtClean="0"/>
              <a:t>stretegie</a:t>
            </a:r>
            <a:r>
              <a:rPr lang="cs-CZ" dirty="0" smtClean="0"/>
              <a:t> ostatních </a:t>
            </a:r>
          </a:p>
          <a:p>
            <a:pPr eaLnBrk="1" hangingPunct="1">
              <a:defRPr/>
            </a:pPr>
            <a:r>
              <a:rPr lang="cs-CZ" dirty="0" smtClean="0"/>
              <a:t>Obvykle není jediná (efektivní a neefektivní </a:t>
            </a:r>
            <a:r>
              <a:rPr lang="cs-CZ" dirty="0" err="1" smtClean="0"/>
              <a:t>Nashovy</a:t>
            </a:r>
            <a:r>
              <a:rPr lang="cs-CZ" dirty="0" smtClean="0"/>
              <a:t> rovnováhy)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dirty="0"/>
          </a:p>
        </p:txBody>
      </p:sp>
      <p:sp>
        <p:nvSpPr>
          <p:cNvPr id="6" name="Zástupný symbol pro číslo snímku 5"/>
          <p:cNvSpPr>
            <a:spLocks noGrp="1"/>
          </p:cNvSpPr>
          <p:nvPr>
            <p:ph type="sldNum" sz="quarter" idx="12"/>
          </p:nvPr>
        </p:nvSpPr>
        <p:spPr/>
        <p:txBody>
          <a:bodyPr/>
          <a:lstStyle/>
          <a:p>
            <a:pPr>
              <a:defRPr/>
            </a:pPr>
            <a:fld id="{D733B7F5-C878-4216-AD5D-9339B7323485}" type="slidenum">
              <a:rPr lang="cs-CZ"/>
              <a:pPr>
                <a:defRPr/>
              </a:pPr>
              <a:t>2</a:t>
            </a:fld>
            <a:endParaRPr lang="cs-CZ"/>
          </a:p>
        </p:txBody>
      </p:sp>
      <p:sp>
        <p:nvSpPr>
          <p:cNvPr id="512002" name="Rectangle 2"/>
          <p:cNvSpPr>
            <a:spLocks noGrp="1" noChangeArrowheads="1"/>
          </p:cNvSpPr>
          <p:nvPr>
            <p:ph type="title"/>
          </p:nvPr>
        </p:nvSpPr>
        <p:spPr/>
        <p:txBody>
          <a:bodyPr/>
          <a:lstStyle/>
          <a:p>
            <a:pPr eaLnBrk="1" hangingPunct="1">
              <a:defRPr/>
            </a:pPr>
            <a:r>
              <a:rPr lang="cs-CZ" smtClean="0"/>
              <a:t>Osnova</a:t>
            </a:r>
          </a:p>
        </p:txBody>
      </p:sp>
      <p:sp>
        <p:nvSpPr>
          <p:cNvPr id="512003" name="Rectangle 3"/>
          <p:cNvSpPr>
            <a:spLocks noGrp="1" noChangeArrowheads="1"/>
          </p:cNvSpPr>
          <p:nvPr>
            <p:ph type="body" idx="1"/>
          </p:nvPr>
        </p:nvSpPr>
        <p:spPr/>
        <p:txBody>
          <a:bodyPr/>
          <a:lstStyle/>
          <a:p>
            <a:pPr eaLnBrk="1" hangingPunct="1">
              <a:lnSpc>
                <a:spcPct val="85000"/>
              </a:lnSpc>
              <a:defRPr/>
            </a:pPr>
            <a:r>
              <a:rPr lang="cs-CZ" sz="2800" b="1" dirty="0" smtClean="0"/>
              <a:t>Selhání trhu </a:t>
            </a:r>
            <a:r>
              <a:rPr lang="cs-CZ" sz="2800" dirty="0" smtClean="0"/>
              <a:t>v „klasickém“ smyslu (</a:t>
            </a:r>
            <a:r>
              <a:rPr lang="cs-CZ" sz="2800" dirty="0" err="1" smtClean="0"/>
              <a:t>Pareto</a:t>
            </a:r>
            <a:r>
              <a:rPr lang="cs-CZ" sz="2800" dirty="0" smtClean="0"/>
              <a:t>) jako argument pro státní zásah</a:t>
            </a:r>
            <a:br>
              <a:rPr lang="cs-CZ" sz="2800" dirty="0" smtClean="0"/>
            </a:br>
            <a:endParaRPr lang="cs-CZ" sz="1500" dirty="0" smtClean="0"/>
          </a:p>
          <a:p>
            <a:pPr eaLnBrk="1" hangingPunct="1">
              <a:lnSpc>
                <a:spcPct val="85000"/>
              </a:lnSpc>
              <a:defRPr/>
            </a:pPr>
            <a:r>
              <a:rPr lang="cs-CZ" sz="2800" dirty="0" smtClean="0"/>
              <a:t>Teorie „</a:t>
            </a:r>
            <a:r>
              <a:rPr lang="cs-CZ" sz="2800" b="1" dirty="0" smtClean="0"/>
              <a:t>Druhý nejlepší</a:t>
            </a:r>
            <a:r>
              <a:rPr lang="cs-CZ" sz="2800" dirty="0" smtClean="0"/>
              <a:t>“ (</a:t>
            </a:r>
            <a:r>
              <a:rPr lang="cs-CZ" sz="2800" dirty="0" err="1" smtClean="0"/>
              <a:t>Second</a:t>
            </a:r>
            <a:r>
              <a:rPr lang="cs-CZ" sz="2800" dirty="0" smtClean="0"/>
              <a:t> best)</a:t>
            </a:r>
            <a:br>
              <a:rPr lang="cs-CZ" sz="2800" dirty="0" smtClean="0"/>
            </a:br>
            <a:endParaRPr lang="cs-CZ" sz="2000" dirty="0" smtClean="0"/>
          </a:p>
          <a:p>
            <a:pPr eaLnBrk="1" hangingPunct="1">
              <a:lnSpc>
                <a:spcPct val="85000"/>
              </a:lnSpc>
              <a:defRPr/>
            </a:pPr>
            <a:r>
              <a:rPr lang="cs-CZ" sz="2800" dirty="0" smtClean="0"/>
              <a:t>Efektivnost (</a:t>
            </a:r>
            <a:r>
              <a:rPr lang="cs-CZ" sz="2800" dirty="0" err="1" smtClean="0"/>
              <a:t>Pareto</a:t>
            </a:r>
            <a:r>
              <a:rPr lang="cs-CZ" sz="2800" dirty="0" smtClean="0"/>
              <a:t>, </a:t>
            </a:r>
            <a:r>
              <a:rPr lang="cs-CZ" sz="2800" dirty="0" err="1" smtClean="0"/>
              <a:t>Kaldor</a:t>
            </a:r>
            <a:r>
              <a:rPr lang="cs-CZ" sz="2800" dirty="0" smtClean="0"/>
              <a:t>-</a:t>
            </a:r>
            <a:r>
              <a:rPr lang="cs-CZ" sz="2800" dirty="0" err="1" smtClean="0"/>
              <a:t>Hicks</a:t>
            </a:r>
            <a:r>
              <a:rPr lang="cs-CZ" sz="2800" dirty="0" smtClean="0"/>
              <a:t>)</a:t>
            </a:r>
          </a:p>
          <a:p>
            <a:pPr eaLnBrk="1" hangingPunct="1">
              <a:lnSpc>
                <a:spcPct val="85000"/>
              </a:lnSpc>
              <a:defRPr/>
            </a:pPr>
            <a:endParaRPr lang="cs-CZ" sz="1200" dirty="0" smtClean="0"/>
          </a:p>
          <a:p>
            <a:pPr eaLnBrk="1" hangingPunct="1">
              <a:lnSpc>
                <a:spcPct val="85000"/>
              </a:lnSpc>
              <a:defRPr/>
            </a:pPr>
            <a:r>
              <a:rPr lang="cs-CZ" sz="2800" dirty="0" err="1" smtClean="0"/>
              <a:t>Nashova</a:t>
            </a:r>
            <a:r>
              <a:rPr lang="cs-CZ" sz="2800" dirty="0" smtClean="0"/>
              <a:t> rovnováha</a:t>
            </a:r>
          </a:p>
          <a:p>
            <a:pPr eaLnBrk="1" hangingPunct="1">
              <a:lnSpc>
                <a:spcPct val="85000"/>
              </a:lnSpc>
              <a:defRPr/>
            </a:pPr>
            <a:endParaRPr lang="cs-CZ" sz="1100" dirty="0" smtClean="0"/>
          </a:p>
          <a:p>
            <a:pPr eaLnBrk="1" hangingPunct="1">
              <a:lnSpc>
                <a:spcPct val="85000"/>
              </a:lnSpc>
              <a:defRPr/>
            </a:pPr>
            <a:r>
              <a:rPr lang="cs-CZ" sz="2800" dirty="0" smtClean="0"/>
              <a:t>Jiné důvody pro státní zásah – kolektivní volbu – garance </a:t>
            </a:r>
            <a:r>
              <a:rPr lang="cs-CZ" sz="2800" b="1" dirty="0" smtClean="0"/>
              <a:t>vlastnických práv</a:t>
            </a:r>
            <a:r>
              <a:rPr lang="cs-CZ" sz="2800" dirty="0" smtClean="0"/>
              <a:t> a </a:t>
            </a:r>
            <a:r>
              <a:rPr lang="cs-CZ" sz="2800" b="1" dirty="0" smtClean="0"/>
              <a:t>koordinace</a:t>
            </a:r>
            <a:r>
              <a:rPr lang="cs-CZ" sz="2800" dirty="0" smtClean="0"/>
              <a:t> individuálních akcí</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Pojem veřejný statek</a:t>
            </a:r>
          </a:p>
        </p:txBody>
      </p:sp>
      <p:sp>
        <p:nvSpPr>
          <p:cNvPr id="3" name="Zástupný symbol pro obsah 2"/>
          <p:cNvSpPr>
            <a:spLocks noGrp="1"/>
          </p:cNvSpPr>
          <p:nvPr>
            <p:ph idx="1"/>
          </p:nvPr>
        </p:nvSpPr>
        <p:spPr/>
        <p:txBody>
          <a:bodyPr/>
          <a:lstStyle/>
          <a:p>
            <a:pPr eaLnBrk="1" hangingPunct="1">
              <a:defRPr/>
            </a:pPr>
            <a:r>
              <a:rPr lang="cs-CZ" dirty="0" smtClean="0"/>
              <a:t>„</a:t>
            </a:r>
            <a:r>
              <a:rPr lang="cs-CZ" i="1" dirty="0" smtClean="0"/>
              <a:t>Spotřeba takového statku každým jednotlivcem nevede k umenšení spotřeby daného statku ze strany jiného jednotlivce</a:t>
            </a:r>
            <a:r>
              <a:rPr lang="cs-CZ" dirty="0" smtClean="0"/>
              <a:t>“. (</a:t>
            </a:r>
            <a:r>
              <a:rPr lang="cs-CZ" dirty="0" err="1" smtClean="0"/>
              <a:t>Samuelson</a:t>
            </a:r>
            <a:r>
              <a:rPr lang="cs-CZ" dirty="0" smtClean="0"/>
              <a:t>, 1954)</a:t>
            </a:r>
          </a:p>
          <a:p>
            <a:pPr eaLnBrk="1" hangingPunct="1">
              <a:defRPr/>
            </a:pPr>
            <a:r>
              <a:rPr lang="cs-CZ" dirty="0" smtClean="0"/>
              <a:t>Veřejný </a:t>
            </a:r>
            <a:r>
              <a:rPr lang="cs-CZ" dirty="0" err="1" smtClean="0"/>
              <a:t>vs</a:t>
            </a:r>
            <a:r>
              <a:rPr lang="cs-CZ" dirty="0" smtClean="0"/>
              <a:t> veřejně poskytovaný</a:t>
            </a:r>
          </a:p>
          <a:p>
            <a:pPr eaLnBrk="1" hangingPunct="1">
              <a:defRPr/>
            </a:pPr>
            <a:r>
              <a:rPr lang="cs-CZ" dirty="0" smtClean="0"/>
              <a:t>Definiční vlastnosti</a:t>
            </a:r>
          </a:p>
          <a:p>
            <a:pPr lvl="1" eaLnBrk="1" hangingPunct="1">
              <a:defRPr/>
            </a:pPr>
            <a:r>
              <a:rPr lang="cs-CZ" dirty="0" smtClean="0"/>
              <a:t>Společná spotřeba (nerivalita)</a:t>
            </a:r>
          </a:p>
          <a:p>
            <a:pPr lvl="1" eaLnBrk="1" hangingPunct="1">
              <a:defRPr/>
            </a:pPr>
            <a:r>
              <a:rPr lang="cs-CZ" dirty="0" smtClean="0"/>
              <a:t>Nemožnost vyloučení</a:t>
            </a:r>
          </a:p>
          <a:p>
            <a:pPr eaLnBrk="1" hangingPunct="1">
              <a:defRPr/>
            </a:pPr>
            <a:endParaRPr lang="cs-CZ" dirty="0" smtClean="0"/>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20</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cs-CZ" dirty="0" smtClean="0"/>
              <a:t>Čistý veřejný statek</a:t>
            </a:r>
          </a:p>
        </p:txBody>
      </p:sp>
      <p:sp>
        <p:nvSpPr>
          <p:cNvPr id="3075" name="Rectangle 3"/>
          <p:cNvSpPr>
            <a:spLocks noGrp="1" noChangeArrowheads="1"/>
          </p:cNvSpPr>
          <p:nvPr>
            <p:ph type="body" idx="1"/>
          </p:nvPr>
        </p:nvSpPr>
        <p:spPr/>
        <p:txBody>
          <a:bodyPr/>
          <a:lstStyle/>
          <a:p>
            <a:pPr eaLnBrk="1" hangingPunct="1">
              <a:defRPr/>
            </a:pPr>
            <a:r>
              <a:rPr lang="cs-CZ" dirty="0" smtClean="0"/>
              <a:t>statek, který </a:t>
            </a:r>
            <a:r>
              <a:rPr lang="cs-CZ" b="1" dirty="0" smtClean="0"/>
              <a:t>musí </a:t>
            </a:r>
            <a:r>
              <a:rPr lang="cs-CZ" dirty="0" smtClean="0"/>
              <a:t>být poskytován všem členům společnosti ve stejném množství (</a:t>
            </a:r>
            <a:r>
              <a:rPr lang="cs-CZ" dirty="0" err="1" smtClean="0"/>
              <a:t>Mueller</a:t>
            </a:r>
            <a:r>
              <a:rPr lang="cs-CZ" dirty="0" smtClean="0"/>
              <a:t>, 2003)</a:t>
            </a:r>
          </a:p>
          <a:p>
            <a:pPr eaLnBrk="1" hangingPunct="1">
              <a:defRPr/>
            </a:pPr>
            <a:endParaRPr lang="cs-CZ" sz="1800" dirty="0" smtClean="0"/>
          </a:p>
          <a:p>
            <a:pPr eaLnBrk="1" hangingPunct="1">
              <a:defRPr/>
            </a:pPr>
            <a:r>
              <a:rPr lang="cs-CZ" dirty="0" smtClean="0"/>
              <a:t>Obsahuje v sobě možnost </a:t>
            </a:r>
            <a:r>
              <a:rPr lang="cs-CZ" i="1" dirty="0" err="1" smtClean="0"/>
              <a:t>forced</a:t>
            </a:r>
            <a:r>
              <a:rPr lang="cs-CZ" i="1" dirty="0" smtClean="0"/>
              <a:t> </a:t>
            </a:r>
            <a:r>
              <a:rPr lang="cs-CZ" i="1" dirty="0" err="1" smtClean="0"/>
              <a:t>riding</a:t>
            </a:r>
            <a:endParaRPr lang="cs-CZ" i="1" dirty="0" smtClean="0"/>
          </a:p>
          <a:p>
            <a:pPr eaLnBrk="1" hangingPunct="1">
              <a:defRPr/>
            </a:pPr>
            <a:endParaRPr lang="cs-CZ" sz="2000" i="1" dirty="0" smtClean="0"/>
          </a:p>
          <a:p>
            <a:pPr eaLnBrk="1" hangingPunct="1">
              <a:defRPr/>
            </a:pPr>
            <a:r>
              <a:rPr lang="cs-CZ" dirty="0" smtClean="0"/>
              <a:t>Public </a:t>
            </a:r>
            <a:r>
              <a:rPr lang="cs-CZ" dirty="0" err="1" smtClean="0"/>
              <a:t>good</a:t>
            </a:r>
            <a:r>
              <a:rPr lang="cs-CZ" dirty="0" smtClean="0"/>
              <a:t> </a:t>
            </a:r>
            <a:r>
              <a:rPr lang="cs-CZ" dirty="0" err="1" smtClean="0"/>
              <a:t>vs</a:t>
            </a:r>
            <a:r>
              <a:rPr lang="cs-CZ" dirty="0" smtClean="0"/>
              <a:t> public </a:t>
            </a:r>
            <a:r>
              <a:rPr lang="cs-CZ" dirty="0" err="1" smtClean="0"/>
              <a:t>bad</a:t>
            </a:r>
            <a:endParaRPr lang="cs-CZ" dirty="0" smtClean="0"/>
          </a:p>
          <a:p>
            <a:pPr lvl="1" eaLnBrk="1" hangingPunct="1">
              <a:defRPr/>
            </a:pPr>
            <a:endParaRPr lang="cs-CZ" dirty="0" smtClean="0"/>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21</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cs-CZ" dirty="0" smtClean="0"/>
              <a:t>Dělení statků (</a:t>
            </a:r>
            <a:r>
              <a:rPr lang="cs-CZ" dirty="0" err="1" smtClean="0"/>
              <a:t>Musgrave</a:t>
            </a:r>
            <a:r>
              <a:rPr lang="cs-CZ" dirty="0" smtClean="0"/>
              <a:t>)</a:t>
            </a:r>
          </a:p>
        </p:txBody>
      </p:sp>
      <p:graphicFrame>
        <p:nvGraphicFramePr>
          <p:cNvPr id="4099" name="Group 3"/>
          <p:cNvGraphicFramePr>
            <a:graphicFrameLocks noGrp="1"/>
          </p:cNvGraphicFramePr>
          <p:nvPr>
            <p:ph idx="1"/>
          </p:nvPr>
        </p:nvGraphicFramePr>
        <p:xfrm>
          <a:off x="457200" y="1600200"/>
          <a:ext cx="8229600" cy="4029075"/>
        </p:xfrm>
        <a:graphic>
          <a:graphicData uri="http://schemas.openxmlformats.org/drawingml/2006/table">
            <a:tbl>
              <a:tblPr/>
              <a:tblGrid>
                <a:gridCol w="1954213"/>
                <a:gridCol w="3097212"/>
                <a:gridCol w="3178175"/>
              </a:tblGrid>
              <a:tr h="1031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smtClean="0">
                          <a:ln>
                            <a:noFill/>
                          </a:ln>
                          <a:solidFill>
                            <a:schemeClr val="tx1"/>
                          </a:solidFill>
                          <a:effectLst/>
                          <a:latin typeface="Arial" charset="0"/>
                          <a:cs typeface="Arial" charset="0"/>
                        </a:rPr>
                        <a:t>Vyloučení je možné</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Vyloučení není možné</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49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Je společná spotřeba</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smtClean="0">
                          <a:ln>
                            <a:noFill/>
                          </a:ln>
                          <a:solidFill>
                            <a:schemeClr val="tx1"/>
                          </a:solidFill>
                          <a:effectLst/>
                          <a:latin typeface="Arial" charset="0"/>
                          <a:cs typeface="Arial" charset="0"/>
                        </a:rPr>
                        <a:t>Klubový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smtClean="0">
                          <a:ln>
                            <a:noFill/>
                          </a:ln>
                          <a:solidFill>
                            <a:schemeClr val="tx1"/>
                          </a:solidFill>
                          <a:effectLst/>
                          <a:latin typeface="Arial" charset="0"/>
                          <a:cs typeface="Arial" charset="0"/>
                        </a:rPr>
                        <a:t>Veřejný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Není společná spotřeba</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smtClean="0">
                          <a:ln>
                            <a:noFill/>
                          </a:ln>
                          <a:solidFill>
                            <a:schemeClr val="tx1"/>
                          </a:solidFill>
                          <a:effectLst/>
                          <a:latin typeface="Arial" charset="0"/>
                          <a:cs typeface="Arial" charset="0"/>
                        </a:rPr>
                        <a:t>Soukromý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smtClean="0">
                          <a:ln>
                            <a:noFill/>
                          </a:ln>
                          <a:solidFill>
                            <a:schemeClr val="tx1"/>
                          </a:solidFill>
                          <a:effectLst/>
                          <a:latin typeface="Arial" charset="0"/>
                          <a:cs typeface="Arial" charset="0"/>
                        </a:rPr>
                        <a:t>Společný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Zástupný symbol pro číslo snímku 3"/>
          <p:cNvSpPr>
            <a:spLocks noGrp="1"/>
          </p:cNvSpPr>
          <p:nvPr>
            <p:ph type="sldNum" sz="quarter" idx="12"/>
          </p:nvPr>
        </p:nvSpPr>
        <p:spPr/>
        <p:txBody>
          <a:bodyPr/>
          <a:lstStyle/>
          <a:p>
            <a:pPr>
              <a:defRPr/>
            </a:pPr>
            <a:fld id="{6428B8D3-3FF1-4E25-84BD-5B683B5406D5}" type="slidenum">
              <a:rPr lang="cs-CZ" smtClean="0"/>
              <a:pPr>
                <a:defRPr/>
              </a:pPr>
              <a:t>22</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Nerivalita ve spotřebě</a:t>
            </a:r>
          </a:p>
        </p:txBody>
      </p:sp>
      <p:sp>
        <p:nvSpPr>
          <p:cNvPr id="10" name="Rectangle 3"/>
          <p:cNvSpPr txBox="1">
            <a:spLocks noChangeArrowheads="1"/>
          </p:cNvSpPr>
          <p:nvPr/>
        </p:nvSpPr>
        <p:spPr bwMode="auto">
          <a:xfrm>
            <a:off x="457200" y="1600200"/>
            <a:ext cx="8229600" cy="4495800"/>
          </a:xfrm>
          <a:prstGeom prst="rect">
            <a:avLst/>
          </a:prstGeom>
          <a:noFill/>
          <a:ln w="9525">
            <a:noFill/>
            <a:miter lim="800000"/>
            <a:headEnd/>
            <a:tailEnd/>
          </a:ln>
          <a:effectLst/>
        </p:spPr>
        <p:txBody>
          <a:bodyPr/>
          <a:lstStyle/>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Vyplývá z nedělitelnosti</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Souvisí s možností společné spotřeby</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Je statek nerivalitní, i když je spotřebováván jedním člověkem?</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Nerivalita není dichotomní</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Přetížení</a:t>
            </a:r>
          </a:p>
          <a:p>
            <a:pPr marL="742950" lvl="1" indent="-285750">
              <a:spcBef>
                <a:spcPct val="20000"/>
              </a:spcBef>
              <a:buClr>
                <a:schemeClr val="tx1"/>
              </a:buClr>
              <a:buFontTx/>
              <a:buChar char="–"/>
              <a:defRPr/>
            </a:pPr>
            <a:endParaRPr lang="cs-CZ" sz="2800" kern="0" dirty="0">
              <a:effectLst>
                <a:outerShdw blurRad="38100" dist="38100" dir="2700000" algn="tl">
                  <a:srgbClr val="000000"/>
                </a:outerShdw>
              </a:effectLst>
              <a:latin typeface="+mn-lt"/>
              <a:cs typeface="+mn-cs"/>
            </a:endParaRPr>
          </a:p>
        </p:txBody>
      </p:sp>
      <p:sp>
        <p:nvSpPr>
          <p:cNvPr id="4" name="Zástupný symbol pro číslo snímku 3"/>
          <p:cNvSpPr>
            <a:spLocks noGrp="1"/>
          </p:cNvSpPr>
          <p:nvPr>
            <p:ph type="sldNum" sz="quarter" idx="12"/>
          </p:nvPr>
        </p:nvSpPr>
        <p:spPr/>
        <p:txBody>
          <a:bodyPr/>
          <a:lstStyle/>
          <a:p>
            <a:pPr>
              <a:defRPr/>
            </a:pPr>
            <a:fld id="{6428B8D3-3FF1-4E25-84BD-5B683B5406D5}" type="slidenum">
              <a:rPr lang="cs-CZ" smtClean="0"/>
              <a:pPr>
                <a:defRPr/>
              </a:pPr>
              <a:t>23</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850" y="260350"/>
            <a:ext cx="8229600" cy="1143000"/>
          </a:xfrm>
        </p:spPr>
        <p:txBody>
          <a:bodyPr/>
          <a:lstStyle/>
          <a:p>
            <a:pPr eaLnBrk="1" hangingPunct="1">
              <a:defRPr/>
            </a:pPr>
            <a:r>
              <a:rPr lang="cs-CZ" dirty="0" smtClean="0"/>
              <a:t>Nevyloučitelnost ze spotřeby</a:t>
            </a:r>
          </a:p>
        </p:txBody>
      </p:sp>
      <p:sp>
        <p:nvSpPr>
          <p:cNvPr id="7" name="Rectangle 3"/>
          <p:cNvSpPr txBox="1">
            <a:spLocks noChangeArrowheads="1"/>
          </p:cNvSpPr>
          <p:nvPr/>
        </p:nvSpPr>
        <p:spPr bwMode="auto">
          <a:xfrm>
            <a:off x="457200" y="1600200"/>
            <a:ext cx="8229600" cy="4495800"/>
          </a:xfrm>
          <a:prstGeom prst="rect">
            <a:avLst/>
          </a:prstGeom>
          <a:noFill/>
          <a:ln w="9525">
            <a:noFill/>
            <a:miter lim="800000"/>
            <a:headEnd/>
            <a:tailEnd/>
          </a:ln>
          <a:effectLst/>
        </p:spPr>
        <p:txBody>
          <a:bodyPr/>
          <a:lstStyle/>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Technické obtíže, resp. vysoké náklady</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Závislá na aktuální technologii</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Není dichotomní vlastností</a:t>
            </a:r>
          </a:p>
          <a:p>
            <a:pPr marL="342900" indent="-342900">
              <a:lnSpc>
                <a:spcPct val="130000"/>
              </a:lnSpc>
              <a:spcBef>
                <a:spcPct val="20000"/>
              </a:spcBef>
              <a:buClr>
                <a:schemeClr val="hlink"/>
              </a:buClr>
              <a:buSzPct val="80000"/>
              <a:buFont typeface="Wingdings" pitchFamily="2" charset="2"/>
              <a:buChar char="n"/>
              <a:defRPr/>
            </a:pPr>
            <a:r>
              <a:rPr lang="cs-CZ" sz="3200" kern="0" dirty="0">
                <a:effectLst>
                  <a:outerShdw blurRad="38100" dist="38100" dir="2700000" algn="tl">
                    <a:srgbClr val="000000"/>
                  </a:outerShdw>
                </a:effectLst>
                <a:latin typeface="+mn-lt"/>
                <a:cs typeface="+mn-cs"/>
              </a:rPr>
              <a:t>Free-</a:t>
            </a:r>
            <a:r>
              <a:rPr lang="cs-CZ" sz="3200" kern="0" dirty="0" err="1">
                <a:effectLst>
                  <a:outerShdw blurRad="38100" dist="38100" dir="2700000" algn="tl">
                    <a:srgbClr val="000000"/>
                  </a:outerShdw>
                </a:effectLst>
                <a:latin typeface="+mn-lt"/>
                <a:cs typeface="+mn-cs"/>
              </a:rPr>
              <a:t>riding</a:t>
            </a:r>
            <a:r>
              <a:rPr lang="cs-CZ" sz="3200" kern="0" dirty="0">
                <a:effectLst>
                  <a:outerShdw blurRad="38100" dist="38100" dir="2700000" algn="tl">
                    <a:srgbClr val="000000"/>
                  </a:outerShdw>
                </a:effectLst>
                <a:latin typeface="+mn-lt"/>
                <a:cs typeface="+mn-cs"/>
              </a:rPr>
              <a:t>, </a:t>
            </a:r>
            <a:r>
              <a:rPr lang="cs-CZ" sz="3200" kern="0" dirty="0" err="1">
                <a:effectLst>
                  <a:outerShdw blurRad="38100" dist="38100" dir="2700000" algn="tl">
                    <a:srgbClr val="000000"/>
                  </a:outerShdw>
                </a:effectLst>
                <a:latin typeface="+mn-lt"/>
                <a:cs typeface="+mn-cs"/>
              </a:rPr>
              <a:t>easy</a:t>
            </a:r>
            <a:r>
              <a:rPr lang="cs-CZ" sz="3200" kern="0" dirty="0">
                <a:effectLst>
                  <a:outerShdw blurRad="38100" dist="38100" dir="2700000" algn="tl">
                    <a:srgbClr val="000000"/>
                  </a:outerShdw>
                </a:effectLst>
                <a:latin typeface="+mn-lt"/>
                <a:cs typeface="+mn-cs"/>
              </a:rPr>
              <a:t> </a:t>
            </a:r>
            <a:r>
              <a:rPr lang="cs-CZ" sz="3200" kern="0" dirty="0" err="1">
                <a:effectLst>
                  <a:outerShdw blurRad="38100" dist="38100" dir="2700000" algn="tl">
                    <a:srgbClr val="000000"/>
                  </a:outerShdw>
                </a:effectLst>
                <a:latin typeface="+mn-lt"/>
                <a:cs typeface="+mn-cs"/>
              </a:rPr>
              <a:t>riding</a:t>
            </a:r>
            <a:r>
              <a:rPr lang="cs-CZ" sz="3200" kern="0" dirty="0">
                <a:effectLst>
                  <a:outerShdw blurRad="38100" dist="38100" dir="2700000" algn="tl">
                    <a:srgbClr val="000000"/>
                  </a:outerShdw>
                </a:effectLst>
                <a:latin typeface="+mn-lt"/>
                <a:cs typeface="+mn-cs"/>
              </a:rPr>
              <a:t>, </a:t>
            </a:r>
            <a:r>
              <a:rPr lang="cs-CZ" sz="3200" kern="0" dirty="0" err="1">
                <a:effectLst>
                  <a:outerShdw blurRad="38100" dist="38100" dir="2700000" algn="tl">
                    <a:srgbClr val="000000"/>
                  </a:outerShdw>
                </a:effectLst>
                <a:latin typeface="+mn-lt"/>
                <a:cs typeface="+mn-cs"/>
              </a:rPr>
              <a:t>forced</a:t>
            </a:r>
            <a:r>
              <a:rPr lang="cs-CZ" sz="3200" kern="0" dirty="0">
                <a:effectLst>
                  <a:outerShdw blurRad="38100" dist="38100" dir="2700000" algn="tl">
                    <a:srgbClr val="000000"/>
                  </a:outerShdw>
                </a:effectLst>
                <a:latin typeface="+mn-lt"/>
                <a:cs typeface="+mn-cs"/>
              </a:rPr>
              <a:t> </a:t>
            </a:r>
            <a:r>
              <a:rPr lang="cs-CZ" sz="3200" kern="0" dirty="0" err="1">
                <a:effectLst>
                  <a:outerShdw blurRad="38100" dist="38100" dir="2700000" algn="tl">
                    <a:srgbClr val="000000"/>
                  </a:outerShdw>
                </a:effectLst>
                <a:latin typeface="+mn-lt"/>
                <a:cs typeface="+mn-cs"/>
              </a:rPr>
              <a:t>riding</a:t>
            </a:r>
            <a:endParaRPr lang="cs-CZ" sz="3200" kern="0" dirty="0">
              <a:effectLst>
                <a:outerShdw blurRad="38100" dist="38100" dir="2700000" algn="tl">
                  <a:srgbClr val="000000"/>
                </a:outerShdw>
              </a:effectLst>
              <a:latin typeface="+mn-lt"/>
              <a:cs typeface="+mn-cs"/>
            </a:endParaRPr>
          </a:p>
          <a:p>
            <a:pPr marL="342900" indent="-342900">
              <a:lnSpc>
                <a:spcPct val="130000"/>
              </a:lnSpc>
              <a:spcBef>
                <a:spcPct val="20000"/>
              </a:spcBef>
              <a:buClr>
                <a:schemeClr val="hlink"/>
              </a:buClr>
              <a:buSzPct val="80000"/>
              <a:buFont typeface="Wingdings" pitchFamily="2" charset="2"/>
              <a:buChar char="n"/>
              <a:defRPr/>
            </a:pPr>
            <a:endParaRPr lang="cs-CZ" sz="2800" kern="0" dirty="0">
              <a:effectLst>
                <a:outerShdw blurRad="38100" dist="38100" dir="2700000" algn="tl">
                  <a:srgbClr val="000000"/>
                </a:outerShdw>
              </a:effectLst>
              <a:latin typeface="+mn-lt"/>
              <a:cs typeface="+mn-cs"/>
            </a:endParaRPr>
          </a:p>
        </p:txBody>
      </p:sp>
      <p:sp>
        <p:nvSpPr>
          <p:cNvPr id="4" name="Zástupný symbol pro číslo snímku 3"/>
          <p:cNvSpPr>
            <a:spLocks noGrp="1"/>
          </p:cNvSpPr>
          <p:nvPr>
            <p:ph type="sldNum" sz="quarter" idx="12"/>
          </p:nvPr>
        </p:nvSpPr>
        <p:spPr/>
        <p:txBody>
          <a:bodyPr/>
          <a:lstStyle/>
          <a:p>
            <a:pPr>
              <a:defRPr/>
            </a:pPr>
            <a:fld id="{6428B8D3-3FF1-4E25-84BD-5B683B5406D5}" type="slidenum">
              <a:rPr lang="cs-CZ" smtClean="0"/>
              <a:pPr>
                <a:defRPr/>
              </a:pPr>
              <a:t>24</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850" y="260350"/>
            <a:ext cx="8229600" cy="1143000"/>
          </a:xfrm>
        </p:spPr>
        <p:txBody>
          <a:bodyPr/>
          <a:lstStyle/>
          <a:p>
            <a:pPr eaLnBrk="1" hangingPunct="1">
              <a:defRPr/>
            </a:pPr>
            <a:r>
              <a:rPr lang="cs-CZ" dirty="0" smtClean="0"/>
              <a:t>Jev černého pasažéra</a:t>
            </a:r>
          </a:p>
        </p:txBody>
      </p:sp>
      <p:sp>
        <p:nvSpPr>
          <p:cNvPr id="7" name="Rectangle 3"/>
          <p:cNvSpPr txBox="1">
            <a:spLocks noChangeArrowheads="1"/>
          </p:cNvSpPr>
          <p:nvPr/>
        </p:nvSpPr>
        <p:spPr bwMode="auto">
          <a:xfrm>
            <a:off x="468313" y="1628775"/>
            <a:ext cx="8229600" cy="4495800"/>
          </a:xfrm>
          <a:prstGeom prst="rect">
            <a:avLst/>
          </a:prstGeom>
          <a:noFill/>
          <a:ln w="9525">
            <a:noFill/>
            <a:miter lim="800000"/>
            <a:headEnd/>
            <a:tailEnd/>
          </a:ln>
          <a:effectLst/>
        </p:spPr>
        <p:txBody>
          <a:bodyPr/>
          <a:lstStyle/>
          <a:p>
            <a:pPr marL="342900" indent="-342900">
              <a:lnSpc>
                <a:spcPct val="130000"/>
              </a:lnSpc>
              <a:spcBef>
                <a:spcPct val="20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Poprvé David Hume (1740)</a:t>
            </a:r>
          </a:p>
          <a:p>
            <a:pPr marL="342900" indent="-342900">
              <a:lnSpc>
                <a:spcPct val="130000"/>
              </a:lnSpc>
              <a:spcBef>
                <a:spcPct val="20000"/>
              </a:spcBef>
              <a:buClr>
                <a:schemeClr val="hlink"/>
              </a:buClr>
              <a:buSzPct val="80000"/>
              <a:buFont typeface="Wingdings" pitchFamily="2" charset="2"/>
              <a:buChar char="n"/>
              <a:defRPr/>
            </a:pPr>
            <a:endParaRPr lang="cs-CZ" sz="2800" kern="0" dirty="0">
              <a:effectLst>
                <a:outerShdw blurRad="38100" dist="38100" dir="2700000" algn="tl">
                  <a:srgbClr val="000000"/>
                </a:outerShdw>
              </a:effectLst>
              <a:latin typeface="+mn-lt"/>
              <a:cs typeface="+mn-cs"/>
            </a:endParaRPr>
          </a:p>
          <a:p>
            <a:pPr marL="342900" indent="-342900">
              <a:lnSpc>
                <a:spcPct val="130000"/>
              </a:lnSpc>
              <a:spcBef>
                <a:spcPct val="20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Vězňovo dilema </a:t>
            </a:r>
            <a:r>
              <a:rPr lang="cs-CZ" sz="2800" kern="0" dirty="0" err="1">
                <a:effectLst>
                  <a:outerShdw blurRad="38100" dist="38100" dir="2700000" algn="tl">
                    <a:srgbClr val="000000"/>
                  </a:outerShdw>
                </a:effectLst>
                <a:latin typeface="+mn-lt"/>
                <a:cs typeface="+mn-cs"/>
              </a:rPr>
              <a:t>vs</a:t>
            </a:r>
            <a:r>
              <a:rPr lang="cs-CZ" sz="2800" kern="0" dirty="0">
                <a:effectLst>
                  <a:outerShdw blurRad="38100" dist="38100" dir="2700000" algn="tl">
                    <a:srgbClr val="000000"/>
                  </a:outerShdw>
                </a:effectLst>
                <a:latin typeface="+mn-lt"/>
                <a:cs typeface="+mn-cs"/>
              </a:rPr>
              <a:t> </a:t>
            </a:r>
            <a:r>
              <a:rPr lang="cs-CZ" sz="2800" kern="0" dirty="0" err="1">
                <a:effectLst>
                  <a:outerShdw blurRad="38100" dist="38100" dir="2700000" algn="tl">
                    <a:srgbClr val="000000"/>
                  </a:outerShdw>
                </a:effectLst>
                <a:latin typeface="+mn-lt"/>
                <a:cs typeface="+mn-cs"/>
              </a:rPr>
              <a:t>Chicken</a:t>
            </a:r>
            <a:r>
              <a:rPr lang="cs-CZ" sz="2800" kern="0" dirty="0">
                <a:effectLst>
                  <a:outerShdw blurRad="38100" dist="38100" dir="2700000" algn="tl">
                    <a:srgbClr val="000000"/>
                  </a:outerShdw>
                </a:effectLst>
                <a:latin typeface="+mn-lt"/>
                <a:cs typeface="+mn-cs"/>
              </a:rPr>
              <a:t> game (viz dále)</a:t>
            </a:r>
          </a:p>
          <a:p>
            <a:pPr marL="342900" indent="-342900">
              <a:lnSpc>
                <a:spcPct val="130000"/>
              </a:lnSpc>
              <a:spcBef>
                <a:spcPct val="20000"/>
              </a:spcBef>
              <a:buClr>
                <a:schemeClr val="hlink"/>
              </a:buClr>
              <a:buSzPct val="80000"/>
              <a:buFont typeface="Wingdings" pitchFamily="2" charset="2"/>
              <a:buChar char="n"/>
              <a:defRPr/>
            </a:pPr>
            <a:endParaRPr lang="cs-CZ" sz="2800" kern="0" dirty="0">
              <a:effectLst>
                <a:outerShdw blurRad="38100" dist="38100" dir="2700000" algn="tl">
                  <a:srgbClr val="000000"/>
                </a:outerShdw>
              </a:effectLst>
              <a:latin typeface="+mn-lt"/>
              <a:cs typeface="+mn-cs"/>
            </a:endParaRPr>
          </a:p>
          <a:p>
            <a:pPr marL="342900" indent="-342900">
              <a:lnSpc>
                <a:spcPct val="130000"/>
              </a:lnSpc>
              <a:spcBef>
                <a:spcPct val="20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Spojován s velikostí skupiny (</a:t>
            </a:r>
            <a:r>
              <a:rPr lang="cs-CZ" sz="2800" kern="0" dirty="0" err="1">
                <a:effectLst>
                  <a:outerShdw blurRad="38100" dist="38100" dir="2700000" algn="tl">
                    <a:srgbClr val="000000"/>
                  </a:outerShdw>
                </a:effectLst>
                <a:latin typeface="+mn-lt"/>
                <a:cs typeface="+mn-cs"/>
              </a:rPr>
              <a:t>M</a:t>
            </a:r>
            <a:r>
              <a:rPr lang="cs-CZ" sz="2800" kern="0" dirty="0">
                <a:effectLst>
                  <a:outerShdw blurRad="38100" dist="38100" dir="2700000" algn="tl">
                    <a:srgbClr val="000000"/>
                  </a:outerShdw>
                </a:effectLst>
                <a:latin typeface="+mn-lt"/>
                <a:cs typeface="+mn-cs"/>
              </a:rPr>
              <a:t>.</a:t>
            </a:r>
            <a:r>
              <a:rPr lang="cs-CZ" sz="2800" kern="0" dirty="0" err="1">
                <a:effectLst>
                  <a:outerShdw blurRad="38100" dist="38100" dir="2700000" algn="tl">
                    <a:srgbClr val="000000"/>
                  </a:outerShdw>
                </a:effectLst>
                <a:latin typeface="+mn-lt"/>
                <a:cs typeface="+mn-cs"/>
              </a:rPr>
              <a:t>Olson</a:t>
            </a:r>
            <a:r>
              <a:rPr lang="cs-CZ" sz="2800" kern="0" dirty="0">
                <a:effectLst>
                  <a:outerShdw blurRad="38100" dist="38100" dir="2700000" algn="tl">
                    <a:srgbClr val="000000"/>
                  </a:outerShdw>
                </a:effectLst>
                <a:latin typeface="+mn-lt"/>
                <a:cs typeface="+mn-cs"/>
              </a:rPr>
              <a:t>, 1971)</a:t>
            </a:r>
          </a:p>
          <a:p>
            <a:pPr marL="342900" indent="-342900">
              <a:lnSpc>
                <a:spcPct val="130000"/>
              </a:lnSpc>
              <a:spcBef>
                <a:spcPct val="20000"/>
              </a:spcBef>
              <a:buClr>
                <a:schemeClr val="hlink"/>
              </a:buClr>
              <a:buSzPct val="80000"/>
              <a:buFont typeface="Wingdings" pitchFamily="2" charset="2"/>
              <a:buChar char="n"/>
              <a:defRPr/>
            </a:pPr>
            <a:endParaRPr lang="cs-CZ" sz="2800" kern="0" dirty="0">
              <a:effectLst>
                <a:outerShdw blurRad="38100" dist="38100" dir="2700000" algn="tl">
                  <a:srgbClr val="000000"/>
                </a:outerShdw>
              </a:effectLst>
              <a:latin typeface="+mn-lt"/>
              <a:cs typeface="+mn-cs"/>
            </a:endParaRPr>
          </a:p>
        </p:txBody>
      </p:sp>
      <p:sp>
        <p:nvSpPr>
          <p:cNvPr id="4" name="Zástupný symbol pro číslo snímku 3"/>
          <p:cNvSpPr>
            <a:spLocks noGrp="1"/>
          </p:cNvSpPr>
          <p:nvPr>
            <p:ph type="sldNum" sz="quarter" idx="12"/>
          </p:nvPr>
        </p:nvSpPr>
        <p:spPr/>
        <p:txBody>
          <a:bodyPr/>
          <a:lstStyle/>
          <a:p>
            <a:pPr>
              <a:defRPr/>
            </a:pPr>
            <a:fld id="{6428B8D3-3FF1-4E25-84BD-5B683B5406D5}" type="slidenum">
              <a:rPr lang="cs-CZ" smtClean="0"/>
              <a:pPr>
                <a:defRPr/>
              </a:pPr>
              <a:t>25</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cs-CZ" sz="3600" smtClean="0"/>
              <a:t>Trojí přístup k pojmu „veřejný statek“</a:t>
            </a:r>
          </a:p>
        </p:txBody>
      </p:sp>
      <p:sp>
        <p:nvSpPr>
          <p:cNvPr id="18435" name="Rectangle 3"/>
          <p:cNvSpPr>
            <a:spLocks noGrp="1" noChangeArrowheads="1"/>
          </p:cNvSpPr>
          <p:nvPr>
            <p:ph type="body" idx="1"/>
          </p:nvPr>
        </p:nvSpPr>
        <p:spPr/>
        <p:txBody>
          <a:bodyPr/>
          <a:lstStyle/>
          <a:p>
            <a:pPr eaLnBrk="1" hangingPunct="1">
              <a:defRPr/>
            </a:pPr>
            <a:endParaRPr lang="cs-CZ" smtClean="0"/>
          </a:p>
          <a:p>
            <a:pPr eaLnBrk="1" hangingPunct="1">
              <a:defRPr/>
            </a:pPr>
            <a:r>
              <a:rPr lang="cs-CZ" sz="3600" smtClean="0"/>
              <a:t>Samuelson, Musgrave</a:t>
            </a:r>
          </a:p>
          <a:p>
            <a:pPr eaLnBrk="1" hangingPunct="1">
              <a:defRPr/>
            </a:pPr>
            <a:endParaRPr lang="cs-CZ" sz="3600" smtClean="0"/>
          </a:p>
          <a:p>
            <a:pPr eaLnBrk="1" hangingPunct="1">
              <a:defRPr/>
            </a:pPr>
            <a:r>
              <a:rPr lang="cs-CZ" sz="3600" smtClean="0"/>
              <a:t>Coase</a:t>
            </a:r>
          </a:p>
          <a:p>
            <a:pPr eaLnBrk="1" hangingPunct="1">
              <a:defRPr/>
            </a:pPr>
            <a:endParaRPr lang="cs-CZ" sz="3600" smtClean="0"/>
          </a:p>
          <a:p>
            <a:pPr eaLnBrk="1" hangingPunct="1">
              <a:defRPr/>
            </a:pPr>
            <a:r>
              <a:rPr lang="cs-CZ" sz="3600" smtClean="0"/>
              <a:t>Buchanan</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26</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cs-CZ" smtClean="0"/>
              <a:t>Samuelsonův přístup</a:t>
            </a:r>
          </a:p>
        </p:txBody>
      </p:sp>
      <p:sp>
        <p:nvSpPr>
          <p:cNvPr id="19459" name="Rectangle 3"/>
          <p:cNvSpPr>
            <a:spLocks noGrp="1" noChangeArrowheads="1"/>
          </p:cNvSpPr>
          <p:nvPr>
            <p:ph type="body" idx="1"/>
          </p:nvPr>
        </p:nvSpPr>
        <p:spPr/>
        <p:txBody>
          <a:bodyPr/>
          <a:lstStyle/>
          <a:p>
            <a:pPr eaLnBrk="1" hangingPunct="1">
              <a:buFont typeface="Wingdings" pitchFamily="2" charset="2"/>
              <a:buNone/>
              <a:defRPr/>
            </a:pPr>
            <a:r>
              <a:rPr lang="cs-CZ" i="1" smtClean="0"/>
              <a:t>P. Samuelson (1954)</a:t>
            </a:r>
          </a:p>
          <a:p>
            <a:pPr eaLnBrk="1" hangingPunct="1">
              <a:buFont typeface="Wingdings" pitchFamily="2" charset="2"/>
              <a:buNone/>
              <a:defRPr/>
            </a:pPr>
            <a:endParaRPr lang="cs-CZ" sz="1000" i="1" smtClean="0"/>
          </a:p>
          <a:p>
            <a:pPr eaLnBrk="1" hangingPunct="1">
              <a:defRPr/>
            </a:pPr>
            <a:r>
              <a:rPr lang="cs-CZ" smtClean="0"/>
              <a:t>Dvě definiční vlastnosti VS</a:t>
            </a:r>
          </a:p>
          <a:p>
            <a:pPr eaLnBrk="1" hangingPunct="1">
              <a:defRPr/>
            </a:pPr>
            <a:endParaRPr lang="cs-CZ" sz="1600" smtClean="0"/>
          </a:p>
          <a:p>
            <a:pPr eaLnBrk="1" hangingPunct="1">
              <a:defRPr/>
            </a:pPr>
            <a:r>
              <a:rPr lang="cs-CZ" smtClean="0"/>
              <a:t>Existence čistých veřejných statků je argument pro veřejný zásah</a:t>
            </a:r>
          </a:p>
          <a:p>
            <a:pPr eaLnBrk="1" hangingPunct="1">
              <a:defRPr/>
            </a:pPr>
            <a:endParaRPr lang="cs-CZ" sz="1400" smtClean="0"/>
          </a:p>
          <a:p>
            <a:pPr eaLnBrk="1" hangingPunct="1">
              <a:defRPr/>
            </a:pPr>
            <a:r>
              <a:rPr lang="cs-CZ" smtClean="0"/>
              <a:t>Hledá objektivní vlastnosti statků, které je předurčují pro veřejné poskytování</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27</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cs-CZ" smtClean="0"/>
              <a:t>Samuelsonův přístup - problémy</a:t>
            </a:r>
          </a:p>
        </p:txBody>
      </p:sp>
      <p:sp>
        <p:nvSpPr>
          <p:cNvPr id="20483" name="Rectangle 3"/>
          <p:cNvSpPr>
            <a:spLocks noGrp="1" noChangeArrowheads="1"/>
          </p:cNvSpPr>
          <p:nvPr>
            <p:ph type="body" idx="1"/>
          </p:nvPr>
        </p:nvSpPr>
        <p:spPr/>
        <p:txBody>
          <a:bodyPr/>
          <a:lstStyle/>
          <a:p>
            <a:pPr eaLnBrk="1" hangingPunct="1">
              <a:defRPr/>
            </a:pPr>
            <a:r>
              <a:rPr lang="cs-CZ" smtClean="0"/>
              <a:t>Metodologický</a:t>
            </a:r>
          </a:p>
          <a:p>
            <a:pPr lvl="1" eaLnBrk="1" hangingPunct="1">
              <a:defRPr/>
            </a:pPr>
            <a:r>
              <a:rPr lang="cs-CZ" smtClean="0"/>
              <a:t>Vychází z welfare economics </a:t>
            </a:r>
          </a:p>
          <a:p>
            <a:pPr eaLnBrk="1" hangingPunct="1">
              <a:defRPr/>
            </a:pPr>
            <a:r>
              <a:rPr lang="cs-CZ" smtClean="0"/>
              <a:t>Sémantický </a:t>
            </a:r>
          </a:p>
          <a:p>
            <a:pPr lvl="1" eaLnBrk="1" hangingPunct="1">
              <a:defRPr/>
            </a:pPr>
            <a:r>
              <a:rPr lang="cs-CZ" smtClean="0"/>
              <a:t>název předjímá normativní soud</a:t>
            </a:r>
          </a:p>
          <a:p>
            <a:pPr eaLnBrk="1" hangingPunct="1">
              <a:defRPr/>
            </a:pPr>
            <a:r>
              <a:rPr lang="cs-CZ" smtClean="0"/>
              <a:t>Praktický </a:t>
            </a:r>
          </a:p>
          <a:p>
            <a:pPr lvl="1" eaLnBrk="1" hangingPunct="1">
              <a:defRPr/>
            </a:pPr>
            <a:r>
              <a:rPr lang="cs-CZ" smtClean="0"/>
              <a:t>existuje celá řada VS poskytovaných soukromě a naopak</a:t>
            </a:r>
          </a:p>
          <a:p>
            <a:pPr eaLnBrk="1" hangingPunct="1">
              <a:defRPr/>
            </a:pPr>
            <a:r>
              <a:rPr lang="cs-CZ" smtClean="0"/>
              <a:t>Hospodářsko-politický</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28</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cs-CZ" smtClean="0"/>
              <a:t>Coase</a:t>
            </a:r>
          </a:p>
        </p:txBody>
      </p:sp>
      <p:sp>
        <p:nvSpPr>
          <p:cNvPr id="21507" name="Rectangle 3"/>
          <p:cNvSpPr>
            <a:spLocks noGrp="1" noChangeArrowheads="1"/>
          </p:cNvSpPr>
          <p:nvPr>
            <p:ph type="body" idx="1"/>
          </p:nvPr>
        </p:nvSpPr>
        <p:spPr>
          <a:xfrm>
            <a:off x="457200" y="1268413"/>
            <a:ext cx="8229600" cy="5329237"/>
          </a:xfrm>
        </p:spPr>
        <p:txBody>
          <a:bodyPr/>
          <a:lstStyle/>
          <a:p>
            <a:pPr eaLnBrk="1" hangingPunct="1">
              <a:buFont typeface="Wingdings" pitchFamily="2" charset="2"/>
              <a:buNone/>
              <a:defRPr/>
            </a:pPr>
            <a:r>
              <a:rPr lang="cs-CZ" smtClean="0"/>
              <a:t>R. Coase</a:t>
            </a:r>
          </a:p>
          <a:p>
            <a:pPr eaLnBrk="1" hangingPunct="1">
              <a:defRPr/>
            </a:pPr>
            <a:r>
              <a:rPr lang="cs-CZ" smtClean="0"/>
              <a:t>Transakční náklady-TN (náklady spojené s používáním cenového mechanismu)</a:t>
            </a:r>
          </a:p>
          <a:p>
            <a:pPr eaLnBrk="1" hangingPunct="1">
              <a:defRPr/>
            </a:pPr>
            <a:endParaRPr lang="cs-CZ" sz="2000" smtClean="0"/>
          </a:p>
          <a:p>
            <a:pPr eaLnBrk="1" hangingPunct="1">
              <a:defRPr/>
            </a:pPr>
            <a:r>
              <a:rPr lang="cs-CZ" sz="3000" smtClean="0"/>
              <a:t>Veřejné poskytování všude tam, kde jsou TN vyšší než náklady netržního poskytování (např. obrana, soudy, policie)</a:t>
            </a:r>
          </a:p>
          <a:p>
            <a:pPr eaLnBrk="1" hangingPunct="1">
              <a:defRPr/>
            </a:pPr>
            <a:endParaRPr lang="cs-CZ" sz="1800" smtClean="0"/>
          </a:p>
          <a:p>
            <a:pPr eaLnBrk="1" hangingPunct="1">
              <a:defRPr/>
            </a:pPr>
            <a:r>
              <a:rPr lang="cs-CZ" sz="3000" smtClean="0"/>
              <a:t>Nelze apriori rozhodnout, co bude poskytováno veřejně a co soukromě </a:t>
            </a:r>
          </a:p>
          <a:p>
            <a:pPr lvl="1" eaLnBrk="1" hangingPunct="1">
              <a:buFontTx/>
              <a:buNone/>
              <a:defRPr/>
            </a:pPr>
            <a:r>
              <a:rPr lang="cs-CZ" sz="2600" smtClean="0"/>
              <a:t>=&gt; Nutno počkat na přirozený vznik</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29</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7FC935CA-1431-4ABF-856E-10478F1AB5CD}" type="slidenum">
              <a:rPr lang="cs-CZ"/>
              <a:pPr>
                <a:defRPr/>
              </a:pPr>
              <a:t>3</a:t>
            </a:fld>
            <a:endParaRPr lang="cs-CZ"/>
          </a:p>
        </p:txBody>
      </p:sp>
      <p:sp>
        <p:nvSpPr>
          <p:cNvPr id="526338" name="Rectangle 2"/>
          <p:cNvSpPr>
            <a:spLocks noGrp="1" noChangeArrowheads="1"/>
          </p:cNvSpPr>
          <p:nvPr>
            <p:ph type="title"/>
          </p:nvPr>
        </p:nvSpPr>
        <p:spPr/>
        <p:txBody>
          <a:bodyPr/>
          <a:lstStyle/>
          <a:p>
            <a:pPr eaLnBrk="1" hangingPunct="1">
              <a:defRPr/>
            </a:pPr>
            <a:r>
              <a:rPr lang="cs-CZ" smtClean="0"/>
              <a:t>Selhání trhu</a:t>
            </a:r>
          </a:p>
        </p:txBody>
      </p:sp>
      <p:sp>
        <p:nvSpPr>
          <p:cNvPr id="526339" name="Rectangle 3"/>
          <p:cNvSpPr>
            <a:spLocks noGrp="1" noChangeArrowheads="1"/>
          </p:cNvSpPr>
          <p:nvPr>
            <p:ph type="body" idx="1"/>
          </p:nvPr>
        </p:nvSpPr>
        <p:spPr/>
        <p:txBody>
          <a:bodyPr/>
          <a:lstStyle/>
          <a:p>
            <a:pPr eaLnBrk="1" hangingPunct="1">
              <a:defRPr/>
            </a:pPr>
            <a:r>
              <a:rPr lang="cs-CZ" smtClean="0"/>
              <a:t>trh = decentralizovaná rozhodnutí realizovaná pomocí tržního mechanismu vedou k Paretovsky optimální alokaci zdrojů</a:t>
            </a:r>
          </a:p>
          <a:p>
            <a:pPr eaLnBrk="1" hangingPunct="1">
              <a:defRPr/>
            </a:pPr>
            <a:r>
              <a:rPr lang="cs-CZ" smtClean="0"/>
              <a:t>selhání trhu=selhání efektivnosti (Paretovské, „first best“)</a:t>
            </a:r>
          </a:p>
          <a:p>
            <a:pPr eaLnBrk="1" hangingPunct="1">
              <a:defRPr/>
            </a:pPr>
            <a:endParaRPr lang="cs-CZ" smtClean="0"/>
          </a:p>
          <a:p>
            <a:pPr eaLnBrk="1" hangingPunct="1">
              <a:defRPr/>
            </a:pPr>
            <a:endParaRPr lang="cs-CZ"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cs-CZ" smtClean="0"/>
              <a:t>Coase (2)</a:t>
            </a:r>
          </a:p>
        </p:txBody>
      </p:sp>
      <p:sp>
        <p:nvSpPr>
          <p:cNvPr id="22531" name="Rectangle 3"/>
          <p:cNvSpPr>
            <a:spLocks noGrp="1" noChangeArrowheads="1"/>
          </p:cNvSpPr>
          <p:nvPr>
            <p:ph type="body" idx="1"/>
          </p:nvPr>
        </p:nvSpPr>
        <p:spPr/>
        <p:txBody>
          <a:bodyPr/>
          <a:lstStyle/>
          <a:p>
            <a:pPr eaLnBrk="1" hangingPunct="1">
              <a:defRPr/>
            </a:pPr>
            <a:r>
              <a:rPr lang="cs-CZ" smtClean="0"/>
              <a:t>Neexistuje selhání trhu</a:t>
            </a:r>
          </a:p>
          <a:p>
            <a:pPr eaLnBrk="1" hangingPunct="1">
              <a:defRPr/>
            </a:pPr>
            <a:endParaRPr lang="cs-CZ" smtClean="0"/>
          </a:p>
          <a:p>
            <a:pPr eaLnBrk="1" hangingPunct="1">
              <a:defRPr/>
            </a:pPr>
            <a:r>
              <a:rPr lang="cs-CZ" smtClean="0"/>
              <a:t>Pouze se nám některé jeho výsledky líbí více a jiné méně</a:t>
            </a:r>
          </a:p>
          <a:p>
            <a:pPr eaLnBrk="1" hangingPunct="1">
              <a:defRPr/>
            </a:pPr>
            <a:endParaRPr lang="cs-CZ" smtClean="0"/>
          </a:p>
          <a:p>
            <a:pPr eaLnBrk="1" hangingPunct="1">
              <a:defRPr/>
            </a:pPr>
            <a:r>
              <a:rPr lang="cs-CZ" smtClean="0"/>
              <a:t>Problém – nejsou tedy VS ty, které mají vysoké transakční náklady?</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30</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cs-CZ" smtClean="0"/>
              <a:t>Buchanan, Niskanen</a:t>
            </a:r>
          </a:p>
        </p:txBody>
      </p:sp>
      <p:sp>
        <p:nvSpPr>
          <p:cNvPr id="23555" name="Rectangle 3"/>
          <p:cNvSpPr>
            <a:spLocks noGrp="1" noChangeArrowheads="1"/>
          </p:cNvSpPr>
          <p:nvPr>
            <p:ph type="body" idx="1"/>
          </p:nvPr>
        </p:nvSpPr>
        <p:spPr/>
        <p:txBody>
          <a:bodyPr/>
          <a:lstStyle/>
          <a:p>
            <a:pPr eaLnBrk="1" hangingPunct="1">
              <a:defRPr/>
            </a:pPr>
            <a:r>
              <a:rPr lang="cs-CZ" smtClean="0"/>
              <a:t>Podstatná je role nabídky VS</a:t>
            </a:r>
          </a:p>
          <a:p>
            <a:pPr lvl="1" eaLnBrk="1" hangingPunct="1">
              <a:defRPr/>
            </a:pPr>
            <a:r>
              <a:rPr lang="cs-CZ" smtClean="0"/>
              <a:t>Jakmile se VS jednou začne veřejně poskytovat, již to prakticky nejde zvrátit</a:t>
            </a:r>
          </a:p>
          <a:p>
            <a:pPr lvl="1" eaLnBrk="1" hangingPunct="1">
              <a:defRPr/>
            </a:pPr>
            <a:endParaRPr lang="cs-CZ" smtClean="0"/>
          </a:p>
          <a:p>
            <a:pPr eaLnBrk="1" hangingPunct="1">
              <a:defRPr/>
            </a:pPr>
            <a:r>
              <a:rPr lang="cs-CZ" smtClean="0"/>
              <a:t>Poskytování VS je rozhodnutí lidí – výsledek kolektivní volby</a:t>
            </a:r>
          </a:p>
          <a:p>
            <a:pPr eaLnBrk="1" hangingPunct="1">
              <a:defRPr/>
            </a:pPr>
            <a:endParaRPr lang="cs-CZ" smtClean="0"/>
          </a:p>
          <a:p>
            <a:pPr eaLnBrk="1" hangingPunct="1">
              <a:defRPr/>
            </a:pPr>
            <a:r>
              <a:rPr lang="cs-CZ" smtClean="0"/>
              <a:t>Neex tržní selhání (viz Coase)</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31</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cs-CZ" smtClean="0"/>
              <a:t>Jiný pohled na VS</a:t>
            </a:r>
          </a:p>
        </p:txBody>
      </p:sp>
      <p:sp>
        <p:nvSpPr>
          <p:cNvPr id="7171" name="Rectangle 3"/>
          <p:cNvSpPr>
            <a:spLocks noGrp="1" noChangeArrowheads="1"/>
          </p:cNvSpPr>
          <p:nvPr>
            <p:ph type="body" sz="half" idx="1"/>
          </p:nvPr>
        </p:nvSpPr>
        <p:spPr>
          <a:xfrm>
            <a:off x="457200" y="1600200"/>
            <a:ext cx="8002588" cy="4495800"/>
          </a:xfrm>
        </p:spPr>
        <p:txBody>
          <a:bodyPr/>
          <a:lstStyle/>
          <a:p>
            <a:pPr eaLnBrk="1" hangingPunct="1">
              <a:spcBef>
                <a:spcPct val="45000"/>
              </a:spcBef>
              <a:defRPr/>
            </a:pPr>
            <a:r>
              <a:rPr lang="cs-CZ" sz="2800" smtClean="0"/>
              <a:t>Standardní pohled sleduje jen poptávkovou stranu. </a:t>
            </a:r>
          </a:p>
          <a:p>
            <a:pPr eaLnBrk="1" hangingPunct="1">
              <a:spcBef>
                <a:spcPct val="45000"/>
              </a:spcBef>
              <a:defRPr/>
            </a:pPr>
            <a:r>
              <a:rPr lang="cs-CZ" sz="2800" smtClean="0"/>
              <a:t>Pro poskytování VS je podstatná i nabídka (společenská technologie produkce).</a:t>
            </a:r>
          </a:p>
          <a:p>
            <a:pPr eaLnBrk="1" hangingPunct="1">
              <a:spcBef>
                <a:spcPct val="45000"/>
              </a:spcBef>
              <a:defRPr/>
            </a:pPr>
            <a:r>
              <a:rPr lang="cs-CZ" sz="2800" smtClean="0"/>
              <a:t>Celková produkce VS nemusí vždy být výsledkem příspěvků jednotlivců, tj.</a:t>
            </a:r>
          </a:p>
          <a:p>
            <a:pPr lvl="2" eaLnBrk="1" hangingPunct="1">
              <a:buFont typeface="Wingdings" pitchFamily="2" charset="2"/>
              <a:buNone/>
              <a:defRPr/>
            </a:pPr>
            <a:endParaRPr lang="cs-CZ" sz="2000" smtClean="0"/>
          </a:p>
          <a:p>
            <a:pPr eaLnBrk="1" hangingPunct="1">
              <a:buFont typeface="Wingdings" pitchFamily="2" charset="2"/>
              <a:buNone/>
              <a:defRPr/>
            </a:pPr>
            <a:endParaRPr lang="cs-CZ" sz="2800" smtClean="0"/>
          </a:p>
        </p:txBody>
      </p:sp>
      <p:graphicFrame>
        <p:nvGraphicFramePr>
          <p:cNvPr id="1026" name="Object 4"/>
          <p:cNvGraphicFramePr>
            <a:graphicFrameLocks noChangeAspect="1"/>
          </p:cNvGraphicFramePr>
          <p:nvPr>
            <p:ph sz="half" idx="2"/>
          </p:nvPr>
        </p:nvGraphicFramePr>
        <p:xfrm>
          <a:off x="3563938" y="4941888"/>
          <a:ext cx="2170112" cy="1220787"/>
        </p:xfrm>
        <a:graphic>
          <a:graphicData uri="http://schemas.openxmlformats.org/presentationml/2006/ole">
            <p:oleObj spid="_x0000_s1026" name="Rovnice" r:id="rId3" imgW="609480" imgH="342720" progId="Equation.3">
              <p:embed/>
            </p:oleObj>
          </a:graphicData>
        </a:graphic>
      </p:graphicFrame>
      <p:sp>
        <p:nvSpPr>
          <p:cNvPr id="5" name="Zástupný symbol pro číslo snímku 4"/>
          <p:cNvSpPr>
            <a:spLocks noGrp="1"/>
          </p:cNvSpPr>
          <p:nvPr>
            <p:ph type="sldNum" sz="quarter" idx="12"/>
          </p:nvPr>
        </p:nvSpPr>
        <p:spPr/>
        <p:txBody>
          <a:bodyPr/>
          <a:lstStyle/>
          <a:p>
            <a:pPr>
              <a:defRPr/>
            </a:pPr>
            <a:fld id="{05E30348-9E26-4C89-B617-AA220A4EB750}" type="slidenum">
              <a:rPr lang="cs-CZ" smtClean="0"/>
              <a:pPr>
                <a:defRPr/>
              </a:pPr>
              <a:t>32</a:t>
            </a:fld>
            <a:endParaRPr lang="cs-CZ"/>
          </a:p>
        </p:txBody>
      </p:sp>
      <p:sp>
        <p:nvSpPr>
          <p:cNvPr id="6" name="Zástupný symbol pro zápatí 5"/>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cs-CZ" smtClean="0"/>
              <a:t>Typy veřejných statků</a:t>
            </a:r>
          </a:p>
        </p:txBody>
      </p:sp>
      <p:sp>
        <p:nvSpPr>
          <p:cNvPr id="24579" name="Rectangle 3"/>
          <p:cNvSpPr>
            <a:spLocks noGrp="1" noChangeArrowheads="1"/>
          </p:cNvSpPr>
          <p:nvPr>
            <p:ph type="body" sz="half" idx="1"/>
          </p:nvPr>
        </p:nvSpPr>
        <p:spPr>
          <a:xfrm>
            <a:off x="457200" y="1600200"/>
            <a:ext cx="8218488" cy="4495800"/>
          </a:xfrm>
        </p:spPr>
        <p:txBody>
          <a:bodyPr/>
          <a:lstStyle/>
          <a:p>
            <a:pPr eaLnBrk="1" hangingPunct="1">
              <a:buFont typeface="Wingdings" pitchFamily="2" charset="2"/>
              <a:buNone/>
              <a:defRPr/>
            </a:pPr>
            <a:r>
              <a:rPr lang="cs-CZ" sz="2800" dirty="0" smtClean="0"/>
              <a:t>Na základě variantních mechanismů poskytování VS rozlišujeme statky typu:</a:t>
            </a:r>
          </a:p>
          <a:p>
            <a:pPr eaLnBrk="1" hangingPunct="1">
              <a:buFont typeface="Wingdings" pitchFamily="2" charset="2"/>
              <a:buNone/>
              <a:defRPr/>
            </a:pPr>
            <a:endParaRPr lang="cs-CZ" sz="2800" dirty="0" smtClean="0"/>
          </a:p>
          <a:p>
            <a:pPr eaLnBrk="1" hangingPunct="1">
              <a:defRPr/>
            </a:pPr>
            <a:r>
              <a:rPr lang="cs-CZ" sz="2800" dirty="0" smtClean="0"/>
              <a:t>Vězňovo dilema </a:t>
            </a:r>
          </a:p>
          <a:p>
            <a:pPr eaLnBrk="1" hangingPunct="1">
              <a:defRPr/>
            </a:pPr>
            <a:endParaRPr lang="cs-CZ" sz="2800" dirty="0" smtClean="0"/>
          </a:p>
          <a:p>
            <a:pPr eaLnBrk="1" hangingPunct="1">
              <a:defRPr/>
            </a:pPr>
            <a:r>
              <a:rPr lang="cs-CZ" sz="2800" dirty="0" smtClean="0"/>
              <a:t>Nejslabší článek (</a:t>
            </a:r>
            <a:r>
              <a:rPr lang="cs-CZ" sz="2800" i="1" dirty="0" err="1" smtClean="0"/>
              <a:t>Weakest</a:t>
            </a:r>
            <a:r>
              <a:rPr lang="cs-CZ" sz="2800" i="1" dirty="0" smtClean="0"/>
              <a:t>-point</a:t>
            </a:r>
            <a:r>
              <a:rPr lang="cs-CZ" sz="2800" dirty="0" smtClean="0"/>
              <a:t>)     </a:t>
            </a:r>
          </a:p>
          <a:p>
            <a:pPr eaLnBrk="1" hangingPunct="1">
              <a:defRPr/>
            </a:pPr>
            <a:endParaRPr lang="cs-CZ" sz="2800" dirty="0" smtClean="0"/>
          </a:p>
          <a:p>
            <a:pPr eaLnBrk="1" hangingPunct="1">
              <a:defRPr/>
            </a:pPr>
            <a:r>
              <a:rPr lang="cs-CZ" sz="2800" dirty="0" smtClean="0"/>
              <a:t>Dobrovolnický (</a:t>
            </a:r>
            <a:r>
              <a:rPr lang="cs-CZ" sz="2800" i="1" dirty="0" smtClean="0"/>
              <a:t>Best-shot)</a:t>
            </a:r>
          </a:p>
          <a:p>
            <a:pPr lvl="1" eaLnBrk="1" hangingPunct="1">
              <a:buFontTx/>
              <a:buNone/>
              <a:defRPr/>
            </a:pPr>
            <a:endParaRPr lang="cs-CZ" sz="2400" dirty="0" smtClean="0"/>
          </a:p>
        </p:txBody>
      </p:sp>
      <p:graphicFrame>
        <p:nvGraphicFramePr>
          <p:cNvPr id="2050" name="Object 4"/>
          <p:cNvGraphicFramePr>
            <a:graphicFrameLocks noChangeAspect="1"/>
          </p:cNvGraphicFramePr>
          <p:nvPr>
            <p:ph sz="quarter" idx="2"/>
          </p:nvPr>
        </p:nvGraphicFramePr>
        <p:xfrm>
          <a:off x="6516688" y="4035425"/>
          <a:ext cx="1727200" cy="585788"/>
        </p:xfrm>
        <a:graphic>
          <a:graphicData uri="http://schemas.openxmlformats.org/presentationml/2006/ole">
            <p:oleObj spid="_x0000_s2050" name="Rovnice" r:id="rId3" imgW="672840" imgH="228600" progId="Equation.3">
              <p:embed/>
            </p:oleObj>
          </a:graphicData>
        </a:graphic>
      </p:graphicFrame>
      <p:graphicFrame>
        <p:nvGraphicFramePr>
          <p:cNvPr id="2051" name="Object 8"/>
          <p:cNvGraphicFramePr>
            <a:graphicFrameLocks noChangeAspect="1"/>
          </p:cNvGraphicFramePr>
          <p:nvPr/>
        </p:nvGraphicFramePr>
        <p:xfrm>
          <a:off x="4572000" y="2924175"/>
          <a:ext cx="1511300" cy="850900"/>
        </p:xfrm>
        <a:graphic>
          <a:graphicData uri="http://schemas.openxmlformats.org/presentationml/2006/ole">
            <p:oleObj spid="_x0000_s2051" name="Rovnice" r:id="rId4" imgW="609480" imgH="342720" progId="Equation.3">
              <p:embed/>
            </p:oleObj>
          </a:graphicData>
        </a:graphic>
      </p:graphicFrame>
      <p:graphicFrame>
        <p:nvGraphicFramePr>
          <p:cNvPr id="2052" name="Object 9"/>
          <p:cNvGraphicFramePr>
            <a:graphicFrameLocks noChangeAspect="1"/>
          </p:cNvGraphicFramePr>
          <p:nvPr/>
        </p:nvGraphicFramePr>
        <p:xfrm>
          <a:off x="5867400" y="5084763"/>
          <a:ext cx="1792288" cy="585787"/>
        </p:xfrm>
        <a:graphic>
          <a:graphicData uri="http://schemas.openxmlformats.org/presentationml/2006/ole">
            <p:oleObj spid="_x0000_s2052" name="Rovnice" r:id="rId5" imgW="698400" imgH="228600" progId="Equation.3">
              <p:embed/>
            </p:oleObj>
          </a:graphicData>
        </a:graphic>
      </p:graphicFrame>
      <p:sp>
        <p:nvSpPr>
          <p:cNvPr id="7" name="Zástupný symbol pro číslo snímku 6"/>
          <p:cNvSpPr>
            <a:spLocks noGrp="1"/>
          </p:cNvSpPr>
          <p:nvPr>
            <p:ph type="sldNum" sz="quarter" idx="12"/>
          </p:nvPr>
        </p:nvSpPr>
        <p:spPr/>
        <p:txBody>
          <a:bodyPr/>
          <a:lstStyle/>
          <a:p>
            <a:pPr>
              <a:defRPr/>
            </a:pPr>
            <a:fld id="{E3AB71CE-2722-4BDA-864B-3E2C6F0DD6C1}" type="slidenum">
              <a:rPr lang="cs-CZ" smtClean="0"/>
              <a:pPr>
                <a:defRPr/>
              </a:pPr>
              <a:t>33</a:t>
            </a:fld>
            <a:endParaRPr lang="cs-CZ"/>
          </a:p>
        </p:txBody>
      </p:sp>
      <p:sp>
        <p:nvSpPr>
          <p:cNvPr id="8" name="Zástupný symbol pro zápatí 7"/>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cs-CZ" smtClean="0"/>
              <a:t>Vězňovo dilema</a:t>
            </a:r>
          </a:p>
        </p:txBody>
      </p:sp>
      <p:graphicFrame>
        <p:nvGraphicFramePr>
          <p:cNvPr id="8195" name="Group 3"/>
          <p:cNvGraphicFramePr>
            <a:graphicFrameLocks noGrp="1"/>
          </p:cNvGraphicFramePr>
          <p:nvPr>
            <p:ph idx="1"/>
          </p:nvPr>
        </p:nvGraphicFramePr>
        <p:xfrm>
          <a:off x="395288" y="1268413"/>
          <a:ext cx="8229600" cy="3825876"/>
        </p:xfrm>
        <a:graphic>
          <a:graphicData uri="http://schemas.openxmlformats.org/drawingml/2006/table">
            <a:tbl>
              <a:tblPr/>
              <a:tblGrid>
                <a:gridCol w="730250"/>
                <a:gridCol w="1717675"/>
                <a:gridCol w="2952750"/>
                <a:gridCol w="2828925"/>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Osoba B</a:t>
                      </a:r>
                    </a:p>
                  </a:txBody>
                  <a:tcPr horzOverflow="overflow">
                    <a:lnL>
                      <a:noFill/>
                    </a:lnL>
                    <a:lnR cap="flat">
                      <a:noFill/>
                    </a:lnR>
                    <a:lnT cap="flat">
                      <a:noFill/>
                    </a:lnT>
                    <a:lnB>
                      <a:noFill/>
                    </a:lnB>
                    <a:lnTlToBr>
                      <a:noFill/>
                    </a:lnTlToBr>
                    <a:lnBlToTr>
                      <a:noFill/>
                    </a:lnBlToTr>
                    <a:noFill/>
                  </a:tcPr>
                </a:tc>
                <a:tc hMerge="1">
                  <a:txBody>
                    <a:bodyPr/>
                    <a:lstStyle/>
                    <a:p>
                      <a:endParaRPr lang="cs-CZ"/>
                    </a:p>
                  </a:txBody>
                  <a:tcPr/>
                </a:tc>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3795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marL="90000" marR="90000" marT="46800" marB="46800" vert="eaVert"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0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2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9538">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26" name="Text Box 34"/>
          <p:cNvSpPr txBox="1">
            <a:spLocks noChangeArrowheads="1"/>
          </p:cNvSpPr>
          <p:nvPr/>
        </p:nvSpPr>
        <p:spPr bwMode="auto">
          <a:xfrm rot="10800000">
            <a:off x="539750" y="2852738"/>
            <a:ext cx="611188" cy="1873250"/>
          </a:xfrm>
          <a:prstGeom prst="rect">
            <a:avLst/>
          </a:prstGeom>
          <a:noFill/>
          <a:ln w="9525">
            <a:noFill/>
            <a:miter lim="800000"/>
            <a:headEnd/>
            <a:tailEnd/>
          </a:ln>
          <a:effectLst/>
        </p:spPr>
        <p:txBody>
          <a:bodyPr vert="eaVert">
            <a:spAutoFit/>
          </a:bodyPr>
          <a:lstStyle/>
          <a:p>
            <a:pPr algn="ctr">
              <a:spcBef>
                <a:spcPct val="50000"/>
              </a:spcBef>
              <a:defRPr/>
            </a:pPr>
            <a:r>
              <a:rPr lang="cs-CZ" sz="2800">
                <a:effectLst>
                  <a:outerShdw blurRad="38100" dist="38100" dir="2700000" algn="tl">
                    <a:srgbClr val="000000"/>
                  </a:outerShdw>
                </a:effectLst>
              </a:rPr>
              <a:t>Osoba A</a:t>
            </a:r>
          </a:p>
        </p:txBody>
      </p:sp>
      <p:sp>
        <p:nvSpPr>
          <p:cNvPr id="27673" name="Text Box 35"/>
          <p:cNvSpPr txBox="1">
            <a:spLocks noChangeArrowheads="1"/>
          </p:cNvSpPr>
          <p:nvPr/>
        </p:nvSpPr>
        <p:spPr bwMode="auto">
          <a:xfrm>
            <a:off x="2843213" y="2781300"/>
            <a:ext cx="936625" cy="519113"/>
          </a:xfrm>
          <a:prstGeom prst="rect">
            <a:avLst/>
          </a:prstGeom>
          <a:noFill/>
          <a:ln w="9525">
            <a:noFill/>
            <a:miter lim="800000"/>
            <a:headEnd/>
            <a:tailEnd/>
          </a:ln>
        </p:spPr>
        <p:txBody>
          <a:bodyPr>
            <a:spAutoFit/>
          </a:bodyPr>
          <a:lstStyle/>
          <a:p>
            <a:pPr>
              <a:spcBef>
                <a:spcPct val="50000"/>
              </a:spcBef>
            </a:pPr>
            <a:r>
              <a:rPr lang="cs-CZ" sz="2800"/>
              <a:t>(1)</a:t>
            </a:r>
          </a:p>
        </p:txBody>
      </p:sp>
      <p:sp>
        <p:nvSpPr>
          <p:cNvPr id="27674" name="Text Box 36"/>
          <p:cNvSpPr txBox="1">
            <a:spLocks noChangeArrowheads="1"/>
          </p:cNvSpPr>
          <p:nvPr/>
        </p:nvSpPr>
        <p:spPr bwMode="auto">
          <a:xfrm>
            <a:off x="5795963" y="2838450"/>
            <a:ext cx="936625" cy="519113"/>
          </a:xfrm>
          <a:prstGeom prst="rect">
            <a:avLst/>
          </a:prstGeom>
          <a:noFill/>
          <a:ln w="9525">
            <a:noFill/>
            <a:miter lim="800000"/>
            <a:headEnd/>
            <a:tailEnd/>
          </a:ln>
        </p:spPr>
        <p:txBody>
          <a:bodyPr>
            <a:spAutoFit/>
          </a:bodyPr>
          <a:lstStyle/>
          <a:p>
            <a:pPr>
              <a:spcBef>
                <a:spcPct val="50000"/>
              </a:spcBef>
            </a:pPr>
            <a:r>
              <a:rPr lang="cs-CZ" sz="2800"/>
              <a:t>(2)</a:t>
            </a:r>
          </a:p>
        </p:txBody>
      </p:sp>
      <p:sp>
        <p:nvSpPr>
          <p:cNvPr id="27675" name="Text Box 37"/>
          <p:cNvSpPr txBox="1">
            <a:spLocks noChangeArrowheads="1"/>
          </p:cNvSpPr>
          <p:nvPr/>
        </p:nvSpPr>
        <p:spPr bwMode="auto">
          <a:xfrm>
            <a:off x="5795963" y="4278313"/>
            <a:ext cx="936625" cy="519112"/>
          </a:xfrm>
          <a:prstGeom prst="rect">
            <a:avLst/>
          </a:prstGeom>
          <a:noFill/>
          <a:ln w="9525">
            <a:noFill/>
            <a:miter lim="800000"/>
            <a:headEnd/>
            <a:tailEnd/>
          </a:ln>
        </p:spPr>
        <p:txBody>
          <a:bodyPr>
            <a:spAutoFit/>
          </a:bodyPr>
          <a:lstStyle/>
          <a:p>
            <a:pPr>
              <a:spcBef>
                <a:spcPct val="50000"/>
              </a:spcBef>
            </a:pPr>
            <a:r>
              <a:rPr lang="cs-CZ" sz="2800"/>
              <a:t>(4)</a:t>
            </a:r>
          </a:p>
        </p:txBody>
      </p:sp>
      <p:sp>
        <p:nvSpPr>
          <p:cNvPr id="27676" name="Text Box 38"/>
          <p:cNvSpPr txBox="1">
            <a:spLocks noChangeArrowheads="1"/>
          </p:cNvSpPr>
          <p:nvPr/>
        </p:nvSpPr>
        <p:spPr bwMode="auto">
          <a:xfrm>
            <a:off x="2843213" y="4294188"/>
            <a:ext cx="936625" cy="519112"/>
          </a:xfrm>
          <a:prstGeom prst="rect">
            <a:avLst/>
          </a:prstGeom>
          <a:noFill/>
          <a:ln w="9525">
            <a:noFill/>
            <a:miter lim="800000"/>
            <a:headEnd/>
            <a:tailEnd/>
          </a:ln>
        </p:spPr>
        <p:txBody>
          <a:bodyPr>
            <a:spAutoFit/>
          </a:bodyPr>
          <a:lstStyle/>
          <a:p>
            <a:pPr>
              <a:spcBef>
                <a:spcPct val="50000"/>
              </a:spcBef>
            </a:pPr>
            <a:r>
              <a:rPr lang="cs-CZ" sz="2800"/>
              <a:t>(3)</a:t>
            </a:r>
          </a:p>
        </p:txBody>
      </p:sp>
      <p:sp>
        <p:nvSpPr>
          <p:cNvPr id="27677" name="Text Box 39"/>
          <p:cNvSpPr txBox="1">
            <a:spLocks noChangeArrowheads="1"/>
          </p:cNvSpPr>
          <p:nvPr/>
        </p:nvSpPr>
        <p:spPr bwMode="auto">
          <a:xfrm>
            <a:off x="900113" y="5734050"/>
            <a:ext cx="5111750" cy="366713"/>
          </a:xfrm>
          <a:prstGeom prst="rect">
            <a:avLst/>
          </a:prstGeom>
          <a:noFill/>
          <a:ln w="9525">
            <a:noFill/>
            <a:miter lim="800000"/>
            <a:headEnd/>
            <a:tailEnd/>
          </a:ln>
        </p:spPr>
        <p:txBody>
          <a:bodyPr>
            <a:spAutoFit/>
          </a:bodyPr>
          <a:lstStyle/>
          <a:p>
            <a:pPr>
              <a:spcBef>
                <a:spcPct val="50000"/>
              </a:spcBef>
            </a:pPr>
            <a:r>
              <a:rPr lang="cs-CZ"/>
              <a:t>Př. Příspěvek na charitu, národní obrana, …</a:t>
            </a:r>
          </a:p>
        </p:txBody>
      </p:sp>
      <p:sp>
        <p:nvSpPr>
          <p:cNvPr id="10" name="Zástupný symbol pro číslo snímku 9"/>
          <p:cNvSpPr>
            <a:spLocks noGrp="1"/>
          </p:cNvSpPr>
          <p:nvPr>
            <p:ph type="sldNum" sz="quarter" idx="12"/>
          </p:nvPr>
        </p:nvSpPr>
        <p:spPr/>
        <p:txBody>
          <a:bodyPr/>
          <a:lstStyle/>
          <a:p>
            <a:pPr>
              <a:defRPr/>
            </a:pPr>
            <a:fld id="{6428B8D3-3FF1-4E25-84BD-5B683B5406D5}" type="slidenum">
              <a:rPr lang="cs-CZ" smtClean="0"/>
              <a:pPr>
                <a:defRPr/>
              </a:pPr>
              <a:t>34</a:t>
            </a:fld>
            <a:endParaRPr lang="cs-CZ"/>
          </a:p>
        </p:txBody>
      </p:sp>
      <p:sp>
        <p:nvSpPr>
          <p:cNvPr id="11" name="Zástupný symbol pro zápatí 10"/>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cs-CZ" smtClean="0"/>
              <a:t>Nejslabší článek</a:t>
            </a:r>
          </a:p>
        </p:txBody>
      </p:sp>
      <p:graphicFrame>
        <p:nvGraphicFramePr>
          <p:cNvPr id="10243" name="Group 3"/>
          <p:cNvGraphicFramePr>
            <a:graphicFrameLocks noGrp="1"/>
          </p:cNvGraphicFramePr>
          <p:nvPr>
            <p:ph idx="1"/>
          </p:nvPr>
        </p:nvGraphicFramePr>
        <p:xfrm>
          <a:off x="395288" y="1268413"/>
          <a:ext cx="8229600" cy="3825876"/>
        </p:xfrm>
        <a:graphic>
          <a:graphicData uri="http://schemas.openxmlformats.org/drawingml/2006/table">
            <a:tbl>
              <a:tblPr/>
              <a:tblGrid>
                <a:gridCol w="730250"/>
                <a:gridCol w="1717675"/>
                <a:gridCol w="2819400"/>
                <a:gridCol w="2962275"/>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Osoba B</a:t>
                      </a:r>
                    </a:p>
                  </a:txBody>
                  <a:tcPr horzOverflow="overflow">
                    <a:lnL>
                      <a:noFill/>
                    </a:lnL>
                    <a:lnR cap="flat">
                      <a:noFill/>
                    </a:lnR>
                    <a:lnT cap="flat">
                      <a:noFill/>
                    </a:lnT>
                    <a:lnB>
                      <a:noFill/>
                    </a:lnB>
                    <a:lnTlToBr>
                      <a:noFill/>
                    </a:lnTlToBr>
                    <a:lnBlToTr>
                      <a:noFill/>
                    </a:lnBlToTr>
                    <a:noFill/>
                  </a:tcPr>
                </a:tc>
                <a:tc hMerge="1">
                  <a:txBody>
                    <a:bodyPr/>
                    <a:lstStyle/>
                    <a:p>
                      <a:endParaRPr lang="cs-CZ"/>
                    </a:p>
                  </a:txBody>
                  <a:tcPr/>
                </a:tc>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3795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marL="90000" marR="90000" marT="46800" marB="46800" vert="eaVert"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0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0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9538">
                <a:tc vMerge="1">
                  <a:txBody>
                    <a:bodyPr/>
                    <a:lstStyle/>
                    <a:p>
                      <a:endParaRPr lang="cs-CZ"/>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74" name="Text Box 34"/>
          <p:cNvSpPr txBox="1">
            <a:spLocks noChangeArrowheads="1"/>
          </p:cNvSpPr>
          <p:nvPr/>
        </p:nvSpPr>
        <p:spPr bwMode="auto">
          <a:xfrm rot="10800000">
            <a:off x="539750" y="2852738"/>
            <a:ext cx="611188" cy="1873250"/>
          </a:xfrm>
          <a:prstGeom prst="rect">
            <a:avLst/>
          </a:prstGeom>
          <a:noFill/>
          <a:ln w="9525">
            <a:noFill/>
            <a:miter lim="800000"/>
            <a:headEnd/>
            <a:tailEnd/>
          </a:ln>
          <a:effectLst/>
        </p:spPr>
        <p:txBody>
          <a:bodyPr vert="eaVert">
            <a:spAutoFit/>
          </a:bodyPr>
          <a:lstStyle/>
          <a:p>
            <a:pPr algn="ctr">
              <a:spcBef>
                <a:spcPct val="50000"/>
              </a:spcBef>
              <a:defRPr/>
            </a:pPr>
            <a:r>
              <a:rPr lang="cs-CZ" sz="2800">
                <a:effectLst>
                  <a:outerShdw blurRad="38100" dist="38100" dir="2700000" algn="tl">
                    <a:srgbClr val="000000"/>
                  </a:outerShdw>
                </a:effectLst>
              </a:rPr>
              <a:t>Osoba A</a:t>
            </a:r>
          </a:p>
        </p:txBody>
      </p:sp>
      <p:sp>
        <p:nvSpPr>
          <p:cNvPr id="28697" name="Text Box 35"/>
          <p:cNvSpPr txBox="1">
            <a:spLocks noChangeArrowheads="1"/>
          </p:cNvSpPr>
          <p:nvPr/>
        </p:nvSpPr>
        <p:spPr bwMode="auto">
          <a:xfrm>
            <a:off x="2843213" y="2781300"/>
            <a:ext cx="936625" cy="519113"/>
          </a:xfrm>
          <a:prstGeom prst="rect">
            <a:avLst/>
          </a:prstGeom>
          <a:noFill/>
          <a:ln w="9525">
            <a:noFill/>
            <a:miter lim="800000"/>
            <a:headEnd/>
            <a:tailEnd/>
          </a:ln>
        </p:spPr>
        <p:txBody>
          <a:bodyPr>
            <a:spAutoFit/>
          </a:bodyPr>
          <a:lstStyle/>
          <a:p>
            <a:pPr>
              <a:spcBef>
                <a:spcPct val="50000"/>
              </a:spcBef>
            </a:pPr>
            <a:r>
              <a:rPr lang="cs-CZ" sz="2800"/>
              <a:t>(1)</a:t>
            </a:r>
          </a:p>
        </p:txBody>
      </p:sp>
      <p:sp>
        <p:nvSpPr>
          <p:cNvPr id="28698" name="Text Box 36"/>
          <p:cNvSpPr txBox="1">
            <a:spLocks noChangeArrowheads="1"/>
          </p:cNvSpPr>
          <p:nvPr/>
        </p:nvSpPr>
        <p:spPr bwMode="auto">
          <a:xfrm>
            <a:off x="5724525" y="2838450"/>
            <a:ext cx="936625" cy="519113"/>
          </a:xfrm>
          <a:prstGeom prst="rect">
            <a:avLst/>
          </a:prstGeom>
          <a:noFill/>
          <a:ln w="9525">
            <a:noFill/>
            <a:miter lim="800000"/>
            <a:headEnd/>
            <a:tailEnd/>
          </a:ln>
        </p:spPr>
        <p:txBody>
          <a:bodyPr>
            <a:spAutoFit/>
          </a:bodyPr>
          <a:lstStyle/>
          <a:p>
            <a:pPr>
              <a:spcBef>
                <a:spcPct val="50000"/>
              </a:spcBef>
            </a:pPr>
            <a:r>
              <a:rPr lang="cs-CZ" sz="2800"/>
              <a:t>(2)</a:t>
            </a:r>
          </a:p>
        </p:txBody>
      </p:sp>
      <p:sp>
        <p:nvSpPr>
          <p:cNvPr id="28699" name="Text Box 37"/>
          <p:cNvSpPr txBox="1">
            <a:spLocks noChangeArrowheads="1"/>
          </p:cNvSpPr>
          <p:nvPr/>
        </p:nvSpPr>
        <p:spPr bwMode="auto">
          <a:xfrm>
            <a:off x="5724525" y="4278313"/>
            <a:ext cx="936625" cy="519112"/>
          </a:xfrm>
          <a:prstGeom prst="rect">
            <a:avLst/>
          </a:prstGeom>
          <a:noFill/>
          <a:ln w="9525">
            <a:noFill/>
            <a:miter lim="800000"/>
            <a:headEnd/>
            <a:tailEnd/>
          </a:ln>
        </p:spPr>
        <p:txBody>
          <a:bodyPr>
            <a:spAutoFit/>
          </a:bodyPr>
          <a:lstStyle/>
          <a:p>
            <a:pPr>
              <a:spcBef>
                <a:spcPct val="50000"/>
              </a:spcBef>
            </a:pPr>
            <a:r>
              <a:rPr lang="cs-CZ" sz="2800"/>
              <a:t>(4)</a:t>
            </a:r>
          </a:p>
        </p:txBody>
      </p:sp>
      <p:sp>
        <p:nvSpPr>
          <p:cNvPr id="28700" name="Text Box 38"/>
          <p:cNvSpPr txBox="1">
            <a:spLocks noChangeArrowheads="1"/>
          </p:cNvSpPr>
          <p:nvPr/>
        </p:nvSpPr>
        <p:spPr bwMode="auto">
          <a:xfrm>
            <a:off x="2843213" y="4294188"/>
            <a:ext cx="936625" cy="519112"/>
          </a:xfrm>
          <a:prstGeom prst="rect">
            <a:avLst/>
          </a:prstGeom>
          <a:noFill/>
          <a:ln w="9525">
            <a:noFill/>
            <a:miter lim="800000"/>
            <a:headEnd/>
            <a:tailEnd/>
          </a:ln>
        </p:spPr>
        <p:txBody>
          <a:bodyPr>
            <a:spAutoFit/>
          </a:bodyPr>
          <a:lstStyle/>
          <a:p>
            <a:pPr>
              <a:spcBef>
                <a:spcPct val="50000"/>
              </a:spcBef>
            </a:pPr>
            <a:r>
              <a:rPr lang="cs-CZ" sz="2800"/>
              <a:t>(3)</a:t>
            </a:r>
          </a:p>
        </p:txBody>
      </p:sp>
      <p:sp>
        <p:nvSpPr>
          <p:cNvPr id="28701" name="Text Box 39"/>
          <p:cNvSpPr txBox="1">
            <a:spLocks noChangeArrowheads="1"/>
          </p:cNvSpPr>
          <p:nvPr/>
        </p:nvSpPr>
        <p:spPr bwMode="auto">
          <a:xfrm>
            <a:off x="539750" y="5949950"/>
            <a:ext cx="5111750" cy="366713"/>
          </a:xfrm>
          <a:prstGeom prst="rect">
            <a:avLst/>
          </a:prstGeom>
          <a:noFill/>
          <a:ln w="9525">
            <a:noFill/>
            <a:miter lim="800000"/>
            <a:headEnd/>
            <a:tailEnd/>
          </a:ln>
        </p:spPr>
        <p:txBody>
          <a:bodyPr>
            <a:spAutoFit/>
          </a:bodyPr>
          <a:lstStyle/>
          <a:p>
            <a:pPr>
              <a:spcBef>
                <a:spcPct val="50000"/>
              </a:spcBef>
            </a:pPr>
            <a:r>
              <a:rPr lang="cs-CZ"/>
              <a:t>Příklad: Protipovodňové hráze</a:t>
            </a:r>
          </a:p>
        </p:txBody>
      </p:sp>
      <p:sp>
        <p:nvSpPr>
          <p:cNvPr id="10" name="Zástupný symbol pro číslo snímku 9"/>
          <p:cNvSpPr>
            <a:spLocks noGrp="1"/>
          </p:cNvSpPr>
          <p:nvPr>
            <p:ph type="sldNum" sz="quarter" idx="12"/>
          </p:nvPr>
        </p:nvSpPr>
        <p:spPr/>
        <p:txBody>
          <a:bodyPr/>
          <a:lstStyle/>
          <a:p>
            <a:pPr>
              <a:defRPr/>
            </a:pPr>
            <a:fld id="{6428B8D3-3FF1-4E25-84BD-5B683B5406D5}" type="slidenum">
              <a:rPr lang="cs-CZ" smtClean="0"/>
              <a:pPr>
                <a:defRPr/>
              </a:pPr>
              <a:t>35</a:t>
            </a:fld>
            <a:endParaRPr lang="cs-CZ"/>
          </a:p>
        </p:txBody>
      </p:sp>
      <p:sp>
        <p:nvSpPr>
          <p:cNvPr id="11" name="Zástupný symbol pro zápatí 10"/>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cs-CZ" smtClean="0"/>
              <a:t>Best shot (volunteer-type PG)</a:t>
            </a:r>
          </a:p>
        </p:txBody>
      </p:sp>
      <p:graphicFrame>
        <p:nvGraphicFramePr>
          <p:cNvPr id="9219" name="Group 3"/>
          <p:cNvGraphicFramePr>
            <a:graphicFrameLocks noGrp="1"/>
          </p:cNvGraphicFramePr>
          <p:nvPr>
            <p:ph idx="1"/>
          </p:nvPr>
        </p:nvGraphicFramePr>
        <p:xfrm>
          <a:off x="395288" y="1268413"/>
          <a:ext cx="8229600" cy="3825876"/>
        </p:xfrm>
        <a:graphic>
          <a:graphicData uri="http://schemas.openxmlformats.org/drawingml/2006/table">
            <a:tbl>
              <a:tblPr/>
              <a:tblGrid>
                <a:gridCol w="730250"/>
                <a:gridCol w="1717675"/>
                <a:gridCol w="2819400"/>
                <a:gridCol w="2962275"/>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anchor="ct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Osoba B</a:t>
                      </a:r>
                    </a:p>
                  </a:txBody>
                  <a:tcPr horzOverflow="overflow">
                    <a:lnL>
                      <a:noFill/>
                    </a:lnL>
                    <a:lnR cap="flat">
                      <a:noFill/>
                    </a:lnR>
                    <a:lnT cap="flat">
                      <a:noFill/>
                    </a:lnT>
                    <a:lnB>
                      <a:noFill/>
                    </a:lnB>
                    <a:lnTlToBr>
                      <a:noFill/>
                    </a:lnTlToBr>
                    <a:lnBlToTr>
                      <a:noFill/>
                    </a:lnBlToTr>
                    <a:noFill/>
                  </a:tcPr>
                </a:tc>
                <a:tc hMerge="1">
                  <a:txBody>
                    <a:bodyPr/>
                    <a:lstStyle/>
                    <a:p>
                      <a:endParaRPr lang="cs-CZ"/>
                    </a:p>
                  </a:txBody>
                  <a:tcPr/>
                </a:tc>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3795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marL="90000" marR="90000" marT="46800" marB="46800" vert="eaVert"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Nepřispět</a:t>
                      </a: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0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2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9538">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Přispět</a:t>
                      </a:r>
                    </a:p>
                  </a:txBody>
                  <a:tcPr anchor="ct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1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50" name="Text Box 34"/>
          <p:cNvSpPr txBox="1">
            <a:spLocks noChangeArrowheads="1"/>
          </p:cNvSpPr>
          <p:nvPr/>
        </p:nvSpPr>
        <p:spPr bwMode="auto">
          <a:xfrm rot="10800000">
            <a:off x="539750" y="2852738"/>
            <a:ext cx="611188" cy="1873250"/>
          </a:xfrm>
          <a:prstGeom prst="rect">
            <a:avLst/>
          </a:prstGeom>
          <a:noFill/>
          <a:ln w="9525">
            <a:noFill/>
            <a:miter lim="800000"/>
            <a:headEnd/>
            <a:tailEnd/>
          </a:ln>
          <a:effectLst/>
        </p:spPr>
        <p:txBody>
          <a:bodyPr vert="eaVert">
            <a:spAutoFit/>
          </a:bodyPr>
          <a:lstStyle/>
          <a:p>
            <a:pPr algn="ctr">
              <a:spcBef>
                <a:spcPct val="50000"/>
              </a:spcBef>
              <a:defRPr/>
            </a:pPr>
            <a:r>
              <a:rPr lang="cs-CZ" sz="2800">
                <a:effectLst>
                  <a:outerShdw blurRad="38100" dist="38100" dir="2700000" algn="tl">
                    <a:srgbClr val="000000"/>
                  </a:outerShdw>
                </a:effectLst>
              </a:rPr>
              <a:t>Osoba A</a:t>
            </a:r>
          </a:p>
        </p:txBody>
      </p:sp>
      <p:sp>
        <p:nvSpPr>
          <p:cNvPr id="29721" name="Text Box 35"/>
          <p:cNvSpPr txBox="1">
            <a:spLocks noChangeArrowheads="1"/>
          </p:cNvSpPr>
          <p:nvPr/>
        </p:nvSpPr>
        <p:spPr bwMode="auto">
          <a:xfrm>
            <a:off x="2843213" y="2781300"/>
            <a:ext cx="936625" cy="519113"/>
          </a:xfrm>
          <a:prstGeom prst="rect">
            <a:avLst/>
          </a:prstGeom>
          <a:noFill/>
          <a:ln w="9525">
            <a:noFill/>
            <a:miter lim="800000"/>
            <a:headEnd/>
            <a:tailEnd/>
          </a:ln>
        </p:spPr>
        <p:txBody>
          <a:bodyPr>
            <a:spAutoFit/>
          </a:bodyPr>
          <a:lstStyle/>
          <a:p>
            <a:pPr>
              <a:spcBef>
                <a:spcPct val="50000"/>
              </a:spcBef>
            </a:pPr>
            <a:r>
              <a:rPr lang="cs-CZ" sz="2800"/>
              <a:t>(1)</a:t>
            </a:r>
          </a:p>
        </p:txBody>
      </p:sp>
      <p:sp>
        <p:nvSpPr>
          <p:cNvPr id="29722" name="Text Box 36"/>
          <p:cNvSpPr txBox="1">
            <a:spLocks noChangeArrowheads="1"/>
          </p:cNvSpPr>
          <p:nvPr/>
        </p:nvSpPr>
        <p:spPr bwMode="auto">
          <a:xfrm>
            <a:off x="5724525" y="2838450"/>
            <a:ext cx="936625" cy="519113"/>
          </a:xfrm>
          <a:prstGeom prst="rect">
            <a:avLst/>
          </a:prstGeom>
          <a:noFill/>
          <a:ln w="9525">
            <a:noFill/>
            <a:miter lim="800000"/>
            <a:headEnd/>
            <a:tailEnd/>
          </a:ln>
        </p:spPr>
        <p:txBody>
          <a:bodyPr>
            <a:spAutoFit/>
          </a:bodyPr>
          <a:lstStyle/>
          <a:p>
            <a:pPr>
              <a:spcBef>
                <a:spcPct val="50000"/>
              </a:spcBef>
            </a:pPr>
            <a:r>
              <a:rPr lang="cs-CZ" sz="2800"/>
              <a:t>(2)</a:t>
            </a:r>
          </a:p>
        </p:txBody>
      </p:sp>
      <p:sp>
        <p:nvSpPr>
          <p:cNvPr id="29723" name="Text Box 37"/>
          <p:cNvSpPr txBox="1">
            <a:spLocks noChangeArrowheads="1"/>
          </p:cNvSpPr>
          <p:nvPr/>
        </p:nvSpPr>
        <p:spPr bwMode="auto">
          <a:xfrm>
            <a:off x="5724525" y="4278313"/>
            <a:ext cx="936625" cy="519112"/>
          </a:xfrm>
          <a:prstGeom prst="rect">
            <a:avLst/>
          </a:prstGeom>
          <a:noFill/>
          <a:ln w="9525">
            <a:noFill/>
            <a:miter lim="800000"/>
            <a:headEnd/>
            <a:tailEnd/>
          </a:ln>
        </p:spPr>
        <p:txBody>
          <a:bodyPr>
            <a:spAutoFit/>
          </a:bodyPr>
          <a:lstStyle/>
          <a:p>
            <a:pPr>
              <a:spcBef>
                <a:spcPct val="50000"/>
              </a:spcBef>
            </a:pPr>
            <a:r>
              <a:rPr lang="cs-CZ" sz="2800"/>
              <a:t>(4)</a:t>
            </a:r>
          </a:p>
        </p:txBody>
      </p:sp>
      <p:sp>
        <p:nvSpPr>
          <p:cNvPr id="29724" name="Text Box 38"/>
          <p:cNvSpPr txBox="1">
            <a:spLocks noChangeArrowheads="1"/>
          </p:cNvSpPr>
          <p:nvPr/>
        </p:nvSpPr>
        <p:spPr bwMode="auto">
          <a:xfrm>
            <a:off x="2843213" y="4294188"/>
            <a:ext cx="936625" cy="519112"/>
          </a:xfrm>
          <a:prstGeom prst="rect">
            <a:avLst/>
          </a:prstGeom>
          <a:noFill/>
          <a:ln w="9525">
            <a:noFill/>
            <a:miter lim="800000"/>
            <a:headEnd/>
            <a:tailEnd/>
          </a:ln>
        </p:spPr>
        <p:txBody>
          <a:bodyPr>
            <a:spAutoFit/>
          </a:bodyPr>
          <a:lstStyle/>
          <a:p>
            <a:pPr>
              <a:spcBef>
                <a:spcPct val="50000"/>
              </a:spcBef>
            </a:pPr>
            <a:r>
              <a:rPr lang="cs-CZ" sz="2800"/>
              <a:t>(3)</a:t>
            </a:r>
          </a:p>
        </p:txBody>
      </p:sp>
      <p:sp>
        <p:nvSpPr>
          <p:cNvPr id="29725" name="Text Box 39"/>
          <p:cNvSpPr txBox="1">
            <a:spLocks noChangeArrowheads="1"/>
          </p:cNvSpPr>
          <p:nvPr/>
        </p:nvSpPr>
        <p:spPr bwMode="auto">
          <a:xfrm>
            <a:off x="539750" y="5949950"/>
            <a:ext cx="5111750" cy="366713"/>
          </a:xfrm>
          <a:prstGeom prst="rect">
            <a:avLst/>
          </a:prstGeom>
          <a:noFill/>
          <a:ln w="9525">
            <a:noFill/>
            <a:miter lim="800000"/>
            <a:headEnd/>
            <a:tailEnd/>
          </a:ln>
        </p:spPr>
        <p:txBody>
          <a:bodyPr>
            <a:spAutoFit/>
          </a:bodyPr>
          <a:lstStyle/>
          <a:p>
            <a:pPr>
              <a:spcBef>
                <a:spcPct val="50000"/>
              </a:spcBef>
            </a:pPr>
            <a:r>
              <a:rPr lang="cs-CZ"/>
              <a:t>Příklad: Protiraketová obrana, terorista v letadle</a:t>
            </a:r>
          </a:p>
        </p:txBody>
      </p:sp>
      <p:sp>
        <p:nvSpPr>
          <p:cNvPr id="10" name="Zástupný symbol pro číslo snímku 9"/>
          <p:cNvSpPr>
            <a:spLocks noGrp="1"/>
          </p:cNvSpPr>
          <p:nvPr>
            <p:ph type="sldNum" sz="quarter" idx="12"/>
          </p:nvPr>
        </p:nvSpPr>
        <p:spPr/>
        <p:txBody>
          <a:bodyPr/>
          <a:lstStyle/>
          <a:p>
            <a:pPr>
              <a:defRPr/>
            </a:pPr>
            <a:fld id="{6428B8D3-3FF1-4E25-84BD-5B683B5406D5}" type="slidenum">
              <a:rPr lang="cs-CZ" smtClean="0"/>
              <a:pPr>
                <a:defRPr/>
              </a:pPr>
              <a:t>36</a:t>
            </a:fld>
            <a:endParaRPr lang="cs-CZ"/>
          </a:p>
        </p:txBody>
      </p:sp>
      <p:sp>
        <p:nvSpPr>
          <p:cNvPr id="11" name="Zástupný symbol pro zápatí 10"/>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p:txBody>
          <a:bodyPr/>
          <a:lstStyle/>
          <a:p>
            <a:pPr eaLnBrk="1" hangingPunct="1">
              <a:defRPr/>
            </a:pPr>
            <a:r>
              <a:rPr lang="cs-CZ" smtClean="0"/>
              <a:t>Z uvedeného vyplývá, že …</a:t>
            </a:r>
          </a:p>
        </p:txBody>
      </p:sp>
      <p:sp>
        <p:nvSpPr>
          <p:cNvPr id="28677" name="Rectangle 5"/>
          <p:cNvSpPr>
            <a:spLocks noGrp="1" noChangeArrowheads="1"/>
          </p:cNvSpPr>
          <p:nvPr>
            <p:ph type="body" idx="1"/>
          </p:nvPr>
        </p:nvSpPr>
        <p:spPr/>
        <p:txBody>
          <a:bodyPr/>
          <a:lstStyle/>
          <a:p>
            <a:pPr eaLnBrk="1" hangingPunct="1">
              <a:spcBef>
                <a:spcPct val="95000"/>
              </a:spcBef>
              <a:defRPr/>
            </a:pPr>
            <a:r>
              <a:rPr lang="cs-CZ" sz="2800" dirty="0" smtClean="0"/>
              <a:t>Ne vždy znamená existence veřejného statku free-</a:t>
            </a:r>
            <a:r>
              <a:rPr lang="cs-CZ" sz="2800" dirty="0" err="1" smtClean="0"/>
              <a:t>riding</a:t>
            </a:r>
            <a:r>
              <a:rPr lang="cs-CZ" sz="2800" dirty="0" smtClean="0"/>
              <a:t> jako dominantní strategii</a:t>
            </a:r>
          </a:p>
          <a:p>
            <a:pPr eaLnBrk="1" hangingPunct="1">
              <a:spcBef>
                <a:spcPct val="95000"/>
              </a:spcBef>
              <a:defRPr/>
            </a:pPr>
            <a:r>
              <a:rPr lang="cs-CZ" sz="2800" dirty="0" smtClean="0"/>
              <a:t>V případě </a:t>
            </a:r>
            <a:r>
              <a:rPr lang="cs-CZ" sz="2800" dirty="0" err="1" smtClean="0"/>
              <a:t>weakest</a:t>
            </a:r>
            <a:r>
              <a:rPr lang="cs-CZ" sz="2800" dirty="0" smtClean="0"/>
              <a:t> point statků lze očekávat soukromé efektivní poskytování (free-</a:t>
            </a:r>
            <a:r>
              <a:rPr lang="cs-CZ" sz="2800" dirty="0" err="1" smtClean="0"/>
              <a:t>riding</a:t>
            </a:r>
            <a:r>
              <a:rPr lang="cs-CZ" sz="2800" dirty="0" smtClean="0"/>
              <a:t> není možné)</a:t>
            </a:r>
          </a:p>
          <a:p>
            <a:pPr eaLnBrk="1" hangingPunct="1">
              <a:spcBef>
                <a:spcPct val="95000"/>
              </a:spcBef>
              <a:defRPr/>
            </a:pPr>
            <a:r>
              <a:rPr lang="cs-CZ" sz="2800" dirty="0" smtClean="0"/>
              <a:t>Best-shot model vede k masivnímu černému </a:t>
            </a:r>
            <a:r>
              <a:rPr lang="cs-CZ" sz="2800" dirty="0" err="1" smtClean="0"/>
              <a:t>pasažérství</a:t>
            </a:r>
            <a:r>
              <a:rPr lang="cs-CZ" sz="2800" dirty="0" smtClean="0"/>
              <a:t> (které může být efektivní…!)</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37</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cs-CZ" smtClean="0"/>
              <a:t>Klubové statky</a:t>
            </a:r>
          </a:p>
        </p:txBody>
      </p:sp>
      <p:graphicFrame>
        <p:nvGraphicFramePr>
          <p:cNvPr id="30723" name="Group 3"/>
          <p:cNvGraphicFramePr>
            <a:graphicFrameLocks noGrp="1"/>
          </p:cNvGraphicFramePr>
          <p:nvPr>
            <p:ph idx="1"/>
          </p:nvPr>
        </p:nvGraphicFramePr>
        <p:xfrm>
          <a:off x="457200" y="1600200"/>
          <a:ext cx="8229600" cy="4029075"/>
        </p:xfrm>
        <a:graphic>
          <a:graphicData uri="http://schemas.openxmlformats.org/drawingml/2006/table">
            <a:tbl>
              <a:tblPr/>
              <a:tblGrid>
                <a:gridCol w="1954213"/>
                <a:gridCol w="3097212"/>
                <a:gridCol w="3178175"/>
              </a:tblGrid>
              <a:tr h="1031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Vyloučení je možné</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Vyloučení není možné</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49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Je společná spotřeba</a:t>
                      </a:r>
                    </a:p>
                  </a:txBody>
                  <a:tcPr anchor="ct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cs typeface="Arial" charset="0"/>
                        </a:rPr>
                        <a:t>Klubový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Veřejný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Není společná spotřeba</a:t>
                      </a:r>
                    </a:p>
                  </a:txBody>
                  <a:tcPr anchor="ct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Soukromý statek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Společný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Zástupný symbol pro číslo snímku 3"/>
          <p:cNvSpPr>
            <a:spLocks noGrp="1"/>
          </p:cNvSpPr>
          <p:nvPr>
            <p:ph type="sldNum" sz="quarter" idx="12"/>
          </p:nvPr>
        </p:nvSpPr>
        <p:spPr/>
        <p:txBody>
          <a:bodyPr/>
          <a:lstStyle/>
          <a:p>
            <a:pPr>
              <a:defRPr/>
            </a:pPr>
            <a:fld id="{6428B8D3-3FF1-4E25-84BD-5B683B5406D5}" type="slidenum">
              <a:rPr lang="cs-CZ" smtClean="0"/>
              <a:pPr>
                <a:defRPr/>
              </a:pPr>
              <a:t>38</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txBox="1">
            <a:spLocks noChangeArrowheads="1"/>
          </p:cNvSpPr>
          <p:nvPr/>
        </p:nvSpPr>
        <p:spPr bwMode="auto">
          <a:xfrm>
            <a:off x="457200" y="1600200"/>
            <a:ext cx="8229600" cy="4495800"/>
          </a:xfrm>
          <a:prstGeom prst="rect">
            <a:avLst/>
          </a:prstGeom>
          <a:noFill/>
          <a:ln w="9525">
            <a:noFill/>
            <a:miter lim="800000"/>
            <a:headEnd/>
            <a:tailEnd/>
          </a:ln>
          <a:effectLst/>
        </p:spPr>
        <p:txBody>
          <a:bodyPr/>
          <a:lstStyle/>
          <a:p>
            <a:pPr marL="342900" indent="-342900">
              <a:spcBef>
                <a:spcPct val="95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Teorie soukromé filantropie (</a:t>
            </a:r>
            <a:r>
              <a:rPr lang="cs-CZ" sz="2800" kern="0" dirty="0" err="1">
                <a:effectLst>
                  <a:outerShdw blurRad="38100" dist="38100" dir="2700000" algn="tl">
                    <a:srgbClr val="000000"/>
                  </a:outerShdw>
                </a:effectLst>
                <a:latin typeface="+mn-lt"/>
                <a:cs typeface="+mn-cs"/>
              </a:rPr>
              <a:t>Becker</a:t>
            </a:r>
            <a:r>
              <a:rPr lang="cs-CZ" sz="2800" kern="0" dirty="0">
                <a:effectLst>
                  <a:outerShdw blurRad="38100" dist="38100" dir="2700000" algn="tl">
                    <a:srgbClr val="000000"/>
                  </a:outerShdw>
                </a:effectLst>
                <a:latin typeface="+mn-lt"/>
                <a:cs typeface="+mn-cs"/>
              </a:rPr>
              <a:t>,1974)</a:t>
            </a:r>
          </a:p>
          <a:p>
            <a:pPr marL="342900" indent="-342900">
              <a:spcBef>
                <a:spcPct val="95000"/>
              </a:spcBef>
              <a:buClr>
                <a:schemeClr val="hlink"/>
              </a:buClr>
              <a:buSzPct val="80000"/>
              <a:buFont typeface="Wingdings" pitchFamily="2" charset="2"/>
              <a:buChar char="n"/>
              <a:defRPr/>
            </a:pPr>
            <a:r>
              <a:rPr lang="cs-CZ" sz="2800" kern="0" dirty="0">
                <a:effectLst>
                  <a:outerShdw blurRad="38100" dist="38100" dir="2700000" algn="tl">
                    <a:srgbClr val="000000"/>
                  </a:outerShdw>
                </a:effectLst>
                <a:latin typeface="+mn-lt"/>
                <a:cs typeface="+mn-cs"/>
              </a:rPr>
              <a:t>Podmínky</a:t>
            </a:r>
          </a:p>
          <a:p>
            <a:pPr marL="800100" lvl="1" indent="-342900">
              <a:spcBef>
                <a:spcPct val="95000"/>
              </a:spcBef>
              <a:buClr>
                <a:schemeClr val="hlink"/>
              </a:buClr>
              <a:buSzPct val="80000"/>
              <a:buFont typeface="Wingdings" pitchFamily="2" charset="2"/>
              <a:buChar char="n"/>
              <a:defRPr/>
            </a:pPr>
            <a:r>
              <a:rPr lang="cs-CZ" sz="2400" dirty="0"/>
              <a:t>Předpoklad veřejnosti (charita je VS)</a:t>
            </a:r>
          </a:p>
          <a:p>
            <a:pPr marL="800100" lvl="1" indent="-342900">
              <a:spcBef>
                <a:spcPct val="95000"/>
              </a:spcBef>
              <a:buClr>
                <a:schemeClr val="hlink"/>
              </a:buClr>
              <a:buSzPct val="80000"/>
              <a:buFont typeface="Wingdings" pitchFamily="2" charset="2"/>
              <a:buChar char="n"/>
              <a:defRPr/>
            </a:pPr>
            <a:r>
              <a:rPr lang="cs-CZ" sz="2400" dirty="0"/>
              <a:t>Maximalizace užitku </a:t>
            </a:r>
          </a:p>
          <a:p>
            <a:pPr marL="800100" lvl="1" indent="-342900">
              <a:spcBef>
                <a:spcPct val="95000"/>
              </a:spcBef>
              <a:buClr>
                <a:schemeClr val="hlink"/>
              </a:buClr>
              <a:buSzPct val="80000"/>
              <a:buFont typeface="Wingdings" pitchFamily="2" charset="2"/>
              <a:buChar char="n"/>
              <a:defRPr/>
            </a:pPr>
            <a:r>
              <a:rPr lang="cs-CZ" sz="2400" dirty="0" err="1"/>
              <a:t>Nashova</a:t>
            </a:r>
            <a:r>
              <a:rPr lang="cs-CZ" sz="2400" dirty="0"/>
              <a:t> rovnováha (příspěvky ostatních jsou dané)</a:t>
            </a:r>
          </a:p>
          <a:p>
            <a:pPr marL="342900" indent="-342900">
              <a:spcBef>
                <a:spcPct val="95000"/>
              </a:spcBef>
              <a:buClr>
                <a:schemeClr val="hlink"/>
              </a:buClr>
              <a:buSzPct val="80000"/>
              <a:buFont typeface="Wingdings" pitchFamily="2" charset="2"/>
              <a:buChar char="n"/>
              <a:defRPr/>
            </a:pPr>
            <a:r>
              <a:rPr lang="cs-CZ" sz="2400" kern="0" dirty="0">
                <a:effectLst>
                  <a:outerShdw blurRad="38100" dist="38100" dir="2700000" algn="tl">
                    <a:srgbClr val="000000"/>
                  </a:outerShdw>
                </a:effectLst>
                <a:latin typeface="+mn-lt"/>
                <a:cs typeface="+mn-cs"/>
              </a:rPr>
              <a:t>Užitková funkce </a:t>
            </a:r>
          </a:p>
        </p:txBody>
      </p:sp>
      <p:sp>
        <p:nvSpPr>
          <p:cNvPr id="2" name="Nadpis 1"/>
          <p:cNvSpPr>
            <a:spLocks noGrp="1"/>
          </p:cNvSpPr>
          <p:nvPr>
            <p:ph type="title"/>
          </p:nvPr>
        </p:nvSpPr>
        <p:spPr/>
        <p:txBody>
          <a:bodyPr/>
          <a:lstStyle/>
          <a:p>
            <a:pPr>
              <a:defRPr/>
            </a:pPr>
            <a:r>
              <a:rPr lang="cs-CZ" dirty="0" smtClean="0"/>
              <a:t>Charita jako VS</a:t>
            </a:r>
            <a:endParaRPr lang="cs-CZ" dirty="0"/>
          </a:p>
        </p:txBody>
      </p:sp>
      <p:sp>
        <p:nvSpPr>
          <p:cNvPr id="3277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cs-CZ"/>
          </a:p>
        </p:txBody>
      </p:sp>
      <p:pic>
        <p:nvPicPr>
          <p:cNvPr id="63492" name="Picture 4"/>
          <p:cNvPicPr>
            <a:picLocks noChangeAspect="1" noChangeArrowheads="1"/>
          </p:cNvPicPr>
          <p:nvPr/>
        </p:nvPicPr>
        <p:blipFill>
          <a:blip r:embed="rId2" cstate="print">
            <a:duotone>
              <a:prstClr val="black"/>
              <a:schemeClr val="accent3">
                <a:tint val="45000"/>
                <a:satMod val="400000"/>
              </a:schemeClr>
            </a:duotone>
          </a:blip>
          <a:srcRect/>
          <a:stretch>
            <a:fillRect/>
          </a:stretch>
        </p:blipFill>
        <p:spPr bwMode="auto">
          <a:xfrm>
            <a:off x="3491880" y="5301208"/>
            <a:ext cx="2607940" cy="723814"/>
          </a:xfrm>
          <a:prstGeom prst="rect">
            <a:avLst/>
          </a:prstGeom>
          <a:solidFill>
            <a:schemeClr val="tx1"/>
          </a:solidFill>
          <a:ln w="9525">
            <a:noFill/>
            <a:miter lim="800000"/>
            <a:headEnd/>
            <a:tailEnd/>
          </a:ln>
          <a:effectLst/>
        </p:spPr>
      </p:pic>
      <p:sp>
        <p:nvSpPr>
          <p:cNvPr id="6" name="Zástupný symbol pro číslo snímku 5"/>
          <p:cNvSpPr>
            <a:spLocks noGrp="1"/>
          </p:cNvSpPr>
          <p:nvPr>
            <p:ph type="sldNum" sz="quarter" idx="12"/>
          </p:nvPr>
        </p:nvSpPr>
        <p:spPr/>
        <p:txBody>
          <a:bodyPr/>
          <a:lstStyle/>
          <a:p>
            <a:pPr>
              <a:defRPr/>
            </a:pPr>
            <a:fld id="{6428B8D3-3FF1-4E25-84BD-5B683B5406D5}" type="slidenum">
              <a:rPr lang="cs-CZ" smtClean="0"/>
              <a:pPr>
                <a:defRPr/>
              </a:pPr>
              <a:t>39</a:t>
            </a:fld>
            <a:endParaRPr lang="cs-CZ"/>
          </a:p>
        </p:txBody>
      </p:sp>
      <p:sp>
        <p:nvSpPr>
          <p:cNvPr id="8" name="Zástupný symbol pro zápatí 7"/>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DF4C00D0-5264-47A5-933A-DA8F23160C5D}" type="slidenum">
              <a:rPr lang="cs-CZ"/>
              <a:pPr>
                <a:defRPr/>
              </a:pPr>
              <a:t>4</a:t>
            </a:fld>
            <a:endParaRPr lang="cs-CZ"/>
          </a:p>
        </p:txBody>
      </p:sp>
      <p:sp>
        <p:nvSpPr>
          <p:cNvPr id="527362" name="Rectangle 2"/>
          <p:cNvSpPr>
            <a:spLocks noGrp="1" noChangeArrowheads="1"/>
          </p:cNvSpPr>
          <p:nvPr>
            <p:ph type="title"/>
          </p:nvPr>
        </p:nvSpPr>
        <p:spPr>
          <a:xfrm>
            <a:off x="457200" y="274638"/>
            <a:ext cx="8229600" cy="919162"/>
          </a:xfrm>
        </p:spPr>
        <p:txBody>
          <a:bodyPr/>
          <a:lstStyle/>
          <a:p>
            <a:pPr eaLnBrk="1" hangingPunct="1">
              <a:defRPr/>
            </a:pPr>
            <a:r>
              <a:rPr lang="cs-CZ" smtClean="0"/>
              <a:t>Příčiny selhání trhu</a:t>
            </a:r>
          </a:p>
        </p:txBody>
      </p:sp>
      <p:sp>
        <p:nvSpPr>
          <p:cNvPr id="527363" name="Rectangle 3"/>
          <p:cNvSpPr>
            <a:spLocks noGrp="1" noChangeArrowheads="1"/>
          </p:cNvSpPr>
          <p:nvPr>
            <p:ph type="body" idx="1"/>
          </p:nvPr>
        </p:nvSpPr>
        <p:spPr>
          <a:xfrm>
            <a:off x="250825" y="1268413"/>
            <a:ext cx="8642350" cy="4897437"/>
          </a:xfrm>
        </p:spPr>
        <p:txBody>
          <a:bodyPr/>
          <a:lstStyle/>
          <a:p>
            <a:pPr marL="609600" indent="-609600" eaLnBrk="1" hangingPunct="1">
              <a:buClr>
                <a:schemeClr val="tx1"/>
              </a:buClr>
              <a:buFont typeface="Wingdings" pitchFamily="2" charset="2"/>
              <a:buAutoNum type="arabicPeriod"/>
              <a:defRPr/>
            </a:pPr>
            <a:r>
              <a:rPr lang="cs-CZ" smtClean="0"/>
              <a:t>preference nejsou konvexní (</a:t>
            </a:r>
            <a:r>
              <a:rPr lang="cs-CZ" smtClean="0">
                <a:sym typeface="Wingdings" pitchFamily="2" charset="2"/>
              </a:rPr>
              <a:t>MC, AC)</a:t>
            </a:r>
          </a:p>
          <a:p>
            <a:pPr marL="609600" indent="-609600" eaLnBrk="1" hangingPunct="1">
              <a:buClr>
                <a:schemeClr val="tx1"/>
              </a:buClr>
              <a:buFont typeface="Wingdings" pitchFamily="2" charset="2"/>
              <a:buAutoNum type="arabicPeriod"/>
              <a:defRPr/>
            </a:pPr>
            <a:r>
              <a:rPr lang="cs-CZ" smtClean="0">
                <a:sym typeface="Wingdings" pitchFamily="2" charset="2"/>
              </a:rPr>
              <a:t>subjekty nejsou konkurující si „price-takeři“</a:t>
            </a:r>
          </a:p>
          <a:p>
            <a:pPr marL="609600" indent="-609600" eaLnBrk="1" hangingPunct="1">
              <a:buClr>
                <a:schemeClr val="tx1"/>
              </a:buClr>
              <a:buFont typeface="Wingdings" pitchFamily="2" charset="2"/>
              <a:buAutoNum type="arabicPeriod"/>
              <a:defRPr/>
            </a:pPr>
            <a:r>
              <a:rPr lang="cs-CZ" smtClean="0">
                <a:sym typeface="Wingdings" pitchFamily="2" charset="2"/>
              </a:rPr>
              <a:t>nezpoplatněné externality z důvodu</a:t>
            </a:r>
          </a:p>
          <a:p>
            <a:pPr marL="990600" lvl="1" indent="-533400" eaLnBrk="1" hangingPunct="1">
              <a:defRPr/>
            </a:pPr>
            <a:r>
              <a:rPr lang="cs-CZ" smtClean="0">
                <a:sym typeface="Wingdings" pitchFamily="2" charset="2"/>
              </a:rPr>
              <a:t>nedostatku vlastnických práv</a:t>
            </a:r>
          </a:p>
          <a:p>
            <a:pPr marL="990600" lvl="1" indent="-533400" eaLnBrk="1" hangingPunct="1">
              <a:defRPr/>
            </a:pPr>
            <a:r>
              <a:rPr lang="cs-CZ" smtClean="0">
                <a:sym typeface="Wingdings" pitchFamily="2" charset="2"/>
              </a:rPr>
              <a:t>společné produkce</a:t>
            </a:r>
          </a:p>
          <a:p>
            <a:pPr marL="990600" lvl="1" indent="-533400" eaLnBrk="1" hangingPunct="1">
              <a:defRPr/>
            </a:pPr>
            <a:r>
              <a:rPr lang="cs-CZ" smtClean="0">
                <a:sym typeface="Wingdings" pitchFamily="2" charset="2"/>
              </a:rPr>
              <a:t>společné spotřeby</a:t>
            </a:r>
          </a:p>
          <a:p>
            <a:pPr marL="609600" indent="-609600" eaLnBrk="1" hangingPunct="1">
              <a:buClr>
                <a:schemeClr val="tx1"/>
              </a:buClr>
              <a:buFont typeface="Wingdings" pitchFamily="2" charset="2"/>
              <a:buAutoNum type="arabicPeriod"/>
              <a:defRPr/>
            </a:pPr>
            <a:r>
              <a:rPr lang="cs-CZ" smtClean="0">
                <a:sym typeface="Wingdings" pitchFamily="2" charset="2"/>
              </a:rPr>
              <a:t>Neexistence trhu</a:t>
            </a:r>
          </a:p>
          <a:p>
            <a:pPr marL="990600" lvl="1" indent="-533400" eaLnBrk="1" hangingPunct="1">
              <a:defRPr/>
            </a:pPr>
            <a:r>
              <a:rPr lang="cs-CZ" smtClean="0">
                <a:sym typeface="Wingdings" pitchFamily="2" charset="2"/>
              </a:rPr>
              <a:t>negativní výběr</a:t>
            </a:r>
          </a:p>
          <a:p>
            <a:pPr marL="990600" lvl="1" indent="-533400" eaLnBrk="1" hangingPunct="1">
              <a:defRPr/>
            </a:pPr>
            <a:r>
              <a:rPr lang="cs-CZ" smtClean="0">
                <a:sym typeface="Wingdings" pitchFamily="2" charset="2"/>
              </a:rPr>
              <a:t>morální hazard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Charita jako VS</a:t>
            </a:r>
            <a:endParaRPr lang="cs-CZ" dirty="0"/>
          </a:p>
        </p:txBody>
      </p:sp>
      <p:sp>
        <p:nvSpPr>
          <p:cNvPr id="7" name="Rectangle 5"/>
          <p:cNvSpPr txBox="1">
            <a:spLocks noChangeArrowheads="1"/>
          </p:cNvSpPr>
          <p:nvPr/>
        </p:nvSpPr>
        <p:spPr bwMode="auto">
          <a:xfrm>
            <a:off x="457200" y="1600200"/>
            <a:ext cx="8229600" cy="4495800"/>
          </a:xfrm>
          <a:prstGeom prst="rect">
            <a:avLst/>
          </a:prstGeom>
          <a:noFill/>
          <a:ln w="9525">
            <a:noFill/>
            <a:miter lim="800000"/>
            <a:headEnd/>
            <a:tailEnd/>
          </a:ln>
          <a:effectLst/>
        </p:spPr>
        <p:txBody>
          <a:bodyPr/>
          <a:lstStyle/>
          <a:p>
            <a:pPr marL="342900" indent="-342900" algn="ctr">
              <a:spcBef>
                <a:spcPct val="95000"/>
              </a:spcBef>
              <a:buClr>
                <a:schemeClr val="hlink"/>
              </a:buClr>
              <a:buSzPct val="80000"/>
              <a:defRPr/>
            </a:pPr>
            <a:r>
              <a:rPr lang="cs-CZ" sz="2400" kern="0" dirty="0">
                <a:effectLst>
                  <a:outerShdw blurRad="38100" dist="38100" dir="2700000" algn="tl">
                    <a:srgbClr val="000000"/>
                  </a:outerShdw>
                </a:effectLst>
                <a:latin typeface="+mn-lt"/>
                <a:cs typeface="+mn-cs"/>
              </a:rPr>
              <a:t>V dostatečně velké skupině vnímá jedinec svůj příspěvek jako málo podstatný</a:t>
            </a:r>
          </a:p>
          <a:p>
            <a:pPr marL="342900" indent="-342900" algn="ctr">
              <a:spcBef>
                <a:spcPct val="95000"/>
              </a:spcBef>
              <a:buClr>
                <a:schemeClr val="hlink"/>
              </a:buClr>
              <a:buSzPct val="80000"/>
              <a:buFont typeface="Wingdings" pitchFamily="2" charset="2"/>
              <a:buChar char="n"/>
              <a:defRPr/>
            </a:pPr>
            <a:endParaRPr lang="cs-CZ" sz="2400" kern="0" dirty="0">
              <a:effectLst>
                <a:outerShdw blurRad="38100" dist="38100" dir="2700000" algn="tl">
                  <a:srgbClr val="000000"/>
                </a:outerShdw>
              </a:effectLst>
              <a:latin typeface="+mn-lt"/>
              <a:cs typeface="+mn-cs"/>
            </a:endParaRPr>
          </a:p>
          <a:p>
            <a:pPr marL="342900" indent="-342900" algn="ctr">
              <a:spcBef>
                <a:spcPct val="95000"/>
              </a:spcBef>
              <a:buClr>
                <a:schemeClr val="hlink"/>
              </a:buClr>
              <a:buSzPct val="80000"/>
              <a:defRPr/>
            </a:pPr>
            <a:r>
              <a:rPr lang="cs-CZ" sz="2400" kern="0" dirty="0">
                <a:effectLst>
                  <a:outerShdw blurRad="38100" dist="38100" dir="2700000" algn="tl">
                    <a:srgbClr val="000000"/>
                  </a:outerShdw>
                </a:effectLst>
                <a:latin typeface="+mn-lt"/>
                <a:cs typeface="+mn-cs"/>
              </a:rPr>
              <a:t>ostatní výpadek jeho příspěvků snadno kompenzují</a:t>
            </a:r>
          </a:p>
          <a:p>
            <a:pPr marL="342900" indent="-342900" algn="ctr">
              <a:spcBef>
                <a:spcPct val="95000"/>
              </a:spcBef>
              <a:buClr>
                <a:schemeClr val="hlink"/>
              </a:buClr>
              <a:buSzPct val="80000"/>
              <a:defRPr/>
            </a:pPr>
            <a:endParaRPr lang="cs-CZ" sz="2400" kern="0" dirty="0">
              <a:effectLst>
                <a:outerShdw blurRad="38100" dist="38100" dir="2700000" algn="tl">
                  <a:srgbClr val="000000"/>
                </a:outerShdw>
              </a:effectLst>
              <a:latin typeface="+mn-lt"/>
              <a:cs typeface="+mn-cs"/>
            </a:endParaRPr>
          </a:p>
          <a:p>
            <a:pPr marL="342900" indent="-342900" algn="ctr">
              <a:spcBef>
                <a:spcPct val="95000"/>
              </a:spcBef>
              <a:buClr>
                <a:schemeClr val="hlink"/>
              </a:buClr>
              <a:buSzPct val="80000"/>
              <a:defRPr/>
            </a:pPr>
            <a:r>
              <a:rPr lang="cs-CZ" sz="2400" kern="0" dirty="0">
                <a:effectLst>
                  <a:outerShdw blurRad="38100" dist="38100" dir="2700000" algn="tl">
                    <a:srgbClr val="000000"/>
                  </a:outerShdw>
                </a:effectLst>
                <a:latin typeface="+mn-lt"/>
                <a:cs typeface="+mn-cs"/>
              </a:rPr>
              <a:t>Racionální volba černého </a:t>
            </a:r>
            <a:r>
              <a:rPr lang="cs-CZ" sz="2400" kern="0" dirty="0" err="1">
                <a:effectLst>
                  <a:outerShdw blurRad="38100" dist="38100" dir="2700000" algn="tl">
                    <a:srgbClr val="000000"/>
                  </a:outerShdw>
                </a:effectLst>
                <a:latin typeface="+mn-lt"/>
                <a:cs typeface="+mn-cs"/>
              </a:rPr>
              <a:t>pasažérství</a:t>
            </a:r>
            <a:endParaRPr lang="cs-CZ" sz="2400" kern="0" dirty="0">
              <a:effectLst>
                <a:outerShdw blurRad="38100" dist="38100" dir="2700000" algn="tl">
                  <a:srgbClr val="000000"/>
                </a:outerShdw>
              </a:effectLst>
              <a:latin typeface="+mn-lt"/>
              <a:cs typeface="+mn-cs"/>
            </a:endParaRPr>
          </a:p>
        </p:txBody>
      </p:sp>
      <p:sp>
        <p:nvSpPr>
          <p:cNvPr id="8" name="Šipka dolů 7"/>
          <p:cNvSpPr/>
          <p:nvPr/>
        </p:nvSpPr>
        <p:spPr>
          <a:xfrm>
            <a:off x="3995738" y="2565400"/>
            <a:ext cx="647700" cy="719138"/>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cs-CZ"/>
          </a:p>
        </p:txBody>
      </p:sp>
      <p:sp>
        <p:nvSpPr>
          <p:cNvPr id="9" name="Šipka dolů 8"/>
          <p:cNvSpPr/>
          <p:nvPr/>
        </p:nvSpPr>
        <p:spPr>
          <a:xfrm>
            <a:off x="3995738" y="4005263"/>
            <a:ext cx="647700" cy="71913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cs-CZ"/>
          </a:p>
        </p:txBody>
      </p:sp>
      <p:sp>
        <p:nvSpPr>
          <p:cNvPr id="6" name="Zástupný symbol pro číslo snímku 5"/>
          <p:cNvSpPr>
            <a:spLocks noGrp="1"/>
          </p:cNvSpPr>
          <p:nvPr>
            <p:ph type="sldNum" sz="quarter" idx="12"/>
          </p:nvPr>
        </p:nvSpPr>
        <p:spPr/>
        <p:txBody>
          <a:bodyPr/>
          <a:lstStyle/>
          <a:p>
            <a:pPr>
              <a:defRPr/>
            </a:pPr>
            <a:fld id="{6428B8D3-3FF1-4E25-84BD-5B683B5406D5}" type="slidenum">
              <a:rPr lang="cs-CZ" smtClean="0"/>
              <a:pPr>
                <a:defRPr/>
              </a:pPr>
              <a:t>40</a:t>
            </a:fld>
            <a:endParaRPr lang="cs-CZ"/>
          </a:p>
        </p:txBody>
      </p:sp>
      <p:sp>
        <p:nvSpPr>
          <p:cNvPr id="10" name="Zástupný symbol pro zápatí 9"/>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defRPr/>
            </a:pPr>
            <a:r>
              <a:rPr lang="cs-CZ" dirty="0" smtClean="0"/>
              <a:t>Charita jako VS</a:t>
            </a:r>
            <a:endParaRPr lang="cs-CZ" dirty="0"/>
          </a:p>
        </p:txBody>
      </p:sp>
      <p:sp>
        <p:nvSpPr>
          <p:cNvPr id="8" name="Zástupný symbol pro obsah 7"/>
          <p:cNvSpPr>
            <a:spLocks noGrp="1"/>
          </p:cNvSpPr>
          <p:nvPr>
            <p:ph idx="1"/>
          </p:nvPr>
        </p:nvSpPr>
        <p:spPr/>
        <p:txBody>
          <a:bodyPr/>
          <a:lstStyle/>
          <a:p>
            <a:pPr>
              <a:defRPr/>
            </a:pPr>
            <a:r>
              <a:rPr lang="cs-CZ" dirty="0" smtClean="0"/>
              <a:t>Kritika modelu</a:t>
            </a:r>
          </a:p>
          <a:p>
            <a:pPr lvl="1">
              <a:spcBef>
                <a:spcPts val="2400"/>
              </a:spcBef>
              <a:defRPr/>
            </a:pPr>
            <a:r>
              <a:rPr lang="cs-CZ" dirty="0" smtClean="0"/>
              <a:t>Závisí na splnění všech tří podmínek (uvolnění libovolné z nich vede k efektivní míře poskytování)</a:t>
            </a:r>
          </a:p>
          <a:p>
            <a:pPr lvl="1">
              <a:spcBef>
                <a:spcPts val="2400"/>
              </a:spcBef>
              <a:defRPr/>
            </a:pPr>
            <a:r>
              <a:rPr lang="cs-CZ" dirty="0" smtClean="0"/>
              <a:t>Reálná data závěry modelu nepotvrzují</a:t>
            </a:r>
          </a:p>
          <a:p>
            <a:pPr lvl="1">
              <a:spcBef>
                <a:spcPts val="2400"/>
              </a:spcBef>
              <a:defRPr/>
            </a:pPr>
            <a:r>
              <a:rPr lang="cs-CZ" dirty="0" smtClean="0"/>
              <a:t>Vnímání charity jako „povinnosti“ </a:t>
            </a:r>
          </a:p>
          <a:p>
            <a:pPr lvl="1">
              <a:spcBef>
                <a:spcPts val="2400"/>
              </a:spcBef>
              <a:defRPr/>
            </a:pPr>
            <a:r>
              <a:rPr lang="cs-CZ" dirty="0" smtClean="0"/>
              <a:t>Podmíněná spolupráce</a:t>
            </a:r>
          </a:p>
          <a:p>
            <a:pPr lvl="1">
              <a:defRPr/>
            </a:pPr>
            <a:endParaRPr lang="cs-CZ" dirty="0"/>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41</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defRPr/>
            </a:pPr>
            <a:r>
              <a:rPr lang="cs-CZ" dirty="0" smtClean="0"/>
              <a:t>Nečistý altruismus (1)</a:t>
            </a:r>
            <a:endParaRPr lang="cs-CZ" dirty="0"/>
          </a:p>
        </p:txBody>
      </p:sp>
      <p:sp>
        <p:nvSpPr>
          <p:cNvPr id="8" name="Zástupný symbol pro obsah 7"/>
          <p:cNvSpPr>
            <a:spLocks noGrp="1"/>
          </p:cNvSpPr>
          <p:nvPr>
            <p:ph idx="1"/>
          </p:nvPr>
        </p:nvSpPr>
        <p:spPr/>
        <p:txBody>
          <a:bodyPr/>
          <a:lstStyle/>
          <a:p>
            <a:pPr>
              <a:defRPr/>
            </a:pPr>
            <a:r>
              <a:rPr lang="cs-CZ" dirty="0" err="1" smtClean="0"/>
              <a:t>Andreoni</a:t>
            </a:r>
            <a:r>
              <a:rPr lang="cs-CZ" dirty="0" smtClean="0"/>
              <a:t> (1990)</a:t>
            </a:r>
          </a:p>
          <a:p>
            <a:pPr>
              <a:defRPr/>
            </a:pPr>
            <a:endParaRPr lang="cs-CZ" sz="2000" dirty="0" smtClean="0"/>
          </a:p>
          <a:p>
            <a:pPr>
              <a:defRPr/>
            </a:pPr>
            <a:r>
              <a:rPr lang="cs-CZ" dirty="0" smtClean="0"/>
              <a:t>Motivy dárcovství:</a:t>
            </a:r>
          </a:p>
          <a:p>
            <a:pPr lvl="1">
              <a:lnSpc>
                <a:spcPct val="150000"/>
              </a:lnSpc>
              <a:defRPr/>
            </a:pPr>
            <a:r>
              <a:rPr lang="cs-CZ" dirty="0" smtClean="0"/>
              <a:t>Čistý altruismus (zisk z užitku obdarovaného)</a:t>
            </a:r>
          </a:p>
          <a:p>
            <a:pPr lvl="1">
              <a:lnSpc>
                <a:spcPct val="150000"/>
              </a:lnSpc>
              <a:defRPr/>
            </a:pPr>
            <a:r>
              <a:rPr lang="cs-CZ" i="1" dirty="0" err="1" smtClean="0"/>
              <a:t>Warm</a:t>
            </a:r>
            <a:r>
              <a:rPr lang="cs-CZ" i="1" dirty="0" smtClean="0"/>
              <a:t> </a:t>
            </a:r>
            <a:r>
              <a:rPr lang="cs-CZ" i="1" dirty="0" err="1" smtClean="0"/>
              <a:t>glow</a:t>
            </a:r>
            <a:r>
              <a:rPr lang="cs-CZ" i="1" dirty="0" smtClean="0"/>
              <a:t> </a:t>
            </a:r>
            <a:r>
              <a:rPr lang="cs-CZ" dirty="0" smtClean="0"/>
              <a:t>(užitek z aktu daru)</a:t>
            </a:r>
          </a:p>
          <a:p>
            <a:pPr lvl="1">
              <a:defRPr/>
            </a:pPr>
            <a:r>
              <a:rPr lang="cs-CZ" dirty="0" smtClean="0"/>
              <a:t>Společenská smlouva (existence dohody bránící černému </a:t>
            </a:r>
            <a:r>
              <a:rPr lang="cs-CZ" dirty="0" err="1" smtClean="0"/>
              <a:t>pasažérství</a:t>
            </a:r>
            <a:r>
              <a:rPr lang="cs-CZ" dirty="0" smtClean="0"/>
              <a:t>)</a:t>
            </a:r>
          </a:p>
          <a:p>
            <a:pPr lvl="1">
              <a:defRPr/>
            </a:pPr>
            <a:endParaRPr lang="cs-CZ" dirty="0"/>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42</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defRPr/>
            </a:pPr>
            <a:r>
              <a:rPr lang="cs-CZ" dirty="0" smtClean="0"/>
              <a:t>Nečistý altruismus (2)</a:t>
            </a:r>
            <a:endParaRPr lang="cs-CZ" dirty="0"/>
          </a:p>
        </p:txBody>
      </p:sp>
      <p:sp>
        <p:nvSpPr>
          <p:cNvPr id="8" name="Zástupný symbol pro obsah 7"/>
          <p:cNvSpPr>
            <a:spLocks noGrp="1"/>
          </p:cNvSpPr>
          <p:nvPr>
            <p:ph idx="1"/>
          </p:nvPr>
        </p:nvSpPr>
        <p:spPr/>
        <p:txBody>
          <a:bodyPr/>
          <a:lstStyle/>
          <a:p>
            <a:pPr>
              <a:defRPr/>
            </a:pPr>
            <a:r>
              <a:rPr lang="cs-CZ" dirty="0" smtClean="0"/>
              <a:t>Užitková funkce: </a:t>
            </a:r>
          </a:p>
          <a:p>
            <a:pPr>
              <a:defRPr/>
            </a:pPr>
            <a:endParaRPr lang="cs-CZ" sz="1800" dirty="0" smtClean="0"/>
          </a:p>
          <a:p>
            <a:pPr>
              <a:defRPr/>
            </a:pPr>
            <a:r>
              <a:rPr lang="cs-CZ" dirty="0" smtClean="0"/>
              <a:t>Míra altruismu</a:t>
            </a:r>
          </a:p>
          <a:p>
            <a:pPr>
              <a:defRPr/>
            </a:pPr>
            <a:endParaRPr lang="cs-CZ" dirty="0" smtClean="0"/>
          </a:p>
          <a:p>
            <a:pPr>
              <a:defRPr/>
            </a:pPr>
            <a:endParaRPr lang="cs-CZ" dirty="0" smtClean="0"/>
          </a:p>
          <a:p>
            <a:pPr marL="971550" lvl="1" indent="-514350">
              <a:buFont typeface="+mj-lt"/>
              <a:buAutoNum type="alphaLcParenR"/>
              <a:defRPr/>
            </a:pPr>
            <a:r>
              <a:rPr lang="cs-CZ" dirty="0" smtClean="0"/>
              <a:t>čistý altruista - 			</a:t>
            </a:r>
          </a:p>
          <a:p>
            <a:pPr marL="971550" lvl="1" indent="-514350">
              <a:buFont typeface="+mj-lt"/>
              <a:buAutoNum type="alphaLcParenR"/>
              <a:defRPr/>
            </a:pPr>
            <a:r>
              <a:rPr lang="cs-CZ" dirty="0" smtClean="0"/>
              <a:t>čistý sobec	- 		</a:t>
            </a:r>
          </a:p>
          <a:p>
            <a:pPr marL="971550" lvl="1" indent="-514350">
              <a:buFont typeface="+mj-lt"/>
              <a:buAutoNum type="alphaLcParenR"/>
              <a:defRPr/>
            </a:pPr>
            <a:r>
              <a:rPr lang="cs-CZ" dirty="0" smtClean="0"/>
              <a:t>nečistý altruista -  			</a:t>
            </a:r>
          </a:p>
          <a:p>
            <a:pPr lvl="1">
              <a:defRPr/>
            </a:pPr>
            <a:endParaRPr lang="cs-CZ" dirty="0" smtClean="0"/>
          </a:p>
          <a:p>
            <a:pPr>
              <a:defRPr/>
            </a:pPr>
            <a:endParaRPr lang="cs-CZ" dirty="0" smtClean="0"/>
          </a:p>
        </p:txBody>
      </p:sp>
      <p:pic>
        <p:nvPicPr>
          <p:cNvPr id="36871" name="Picture 3"/>
          <p:cNvPicPr>
            <a:picLocks noChangeAspect="1" noChangeArrowheads="1"/>
          </p:cNvPicPr>
          <p:nvPr/>
        </p:nvPicPr>
        <p:blipFill>
          <a:blip r:embed="rId2" cstate="print"/>
          <a:srcRect/>
          <a:stretch>
            <a:fillRect/>
          </a:stretch>
        </p:blipFill>
        <p:spPr bwMode="auto">
          <a:xfrm>
            <a:off x="4211638" y="1700213"/>
            <a:ext cx="2886075" cy="619125"/>
          </a:xfrm>
          <a:prstGeom prst="rect">
            <a:avLst/>
          </a:prstGeom>
          <a:solidFill>
            <a:schemeClr val="tx1"/>
          </a:solidFill>
          <a:ln w="9525">
            <a:noFill/>
            <a:miter lim="800000"/>
            <a:headEnd/>
            <a:tailEnd/>
          </a:ln>
        </p:spPr>
      </p:pic>
      <p:pic>
        <p:nvPicPr>
          <p:cNvPr id="36872" name="Picture 7"/>
          <p:cNvPicPr>
            <a:picLocks noChangeAspect="1" noChangeArrowheads="1"/>
          </p:cNvPicPr>
          <p:nvPr/>
        </p:nvPicPr>
        <p:blipFill>
          <a:blip r:embed="rId3" cstate="print"/>
          <a:srcRect/>
          <a:stretch>
            <a:fillRect/>
          </a:stretch>
        </p:blipFill>
        <p:spPr bwMode="auto">
          <a:xfrm>
            <a:off x="4067175" y="2565400"/>
            <a:ext cx="2019300" cy="1057275"/>
          </a:xfrm>
          <a:prstGeom prst="rect">
            <a:avLst/>
          </a:prstGeom>
          <a:noFill/>
          <a:ln w="9525">
            <a:noFill/>
            <a:miter lim="800000"/>
            <a:headEnd/>
            <a:tailEnd/>
          </a:ln>
        </p:spPr>
      </p:pic>
      <p:pic>
        <p:nvPicPr>
          <p:cNvPr id="36873" name="Picture 9"/>
          <p:cNvPicPr>
            <a:picLocks noChangeAspect="1" noChangeArrowheads="1"/>
          </p:cNvPicPr>
          <p:nvPr/>
        </p:nvPicPr>
        <p:blipFill>
          <a:blip r:embed="rId4" cstate="print"/>
          <a:srcRect/>
          <a:stretch>
            <a:fillRect/>
          </a:stretch>
        </p:blipFill>
        <p:spPr bwMode="auto">
          <a:xfrm>
            <a:off x="4284663" y="4292600"/>
            <a:ext cx="2238375" cy="400050"/>
          </a:xfrm>
          <a:prstGeom prst="rect">
            <a:avLst/>
          </a:prstGeom>
          <a:noFill/>
          <a:ln w="9525">
            <a:noFill/>
            <a:miter lim="800000"/>
            <a:headEnd/>
            <a:tailEnd/>
          </a:ln>
        </p:spPr>
      </p:pic>
      <p:pic>
        <p:nvPicPr>
          <p:cNvPr id="36874" name="Picture 11"/>
          <p:cNvPicPr>
            <a:picLocks noChangeAspect="1" noChangeArrowheads="1"/>
          </p:cNvPicPr>
          <p:nvPr/>
        </p:nvPicPr>
        <p:blipFill>
          <a:blip r:embed="rId5" cstate="print"/>
          <a:srcRect/>
          <a:stretch>
            <a:fillRect/>
          </a:stretch>
        </p:blipFill>
        <p:spPr bwMode="auto">
          <a:xfrm>
            <a:off x="4211638" y="5373688"/>
            <a:ext cx="3076575" cy="495300"/>
          </a:xfrm>
          <a:prstGeom prst="rect">
            <a:avLst/>
          </a:prstGeom>
          <a:noFill/>
          <a:ln w="9525">
            <a:noFill/>
            <a:miter lim="800000"/>
            <a:headEnd/>
            <a:tailEnd/>
          </a:ln>
        </p:spPr>
      </p:pic>
      <p:pic>
        <p:nvPicPr>
          <p:cNvPr id="36875" name="Picture 12"/>
          <p:cNvPicPr>
            <a:picLocks noChangeAspect="1" noChangeArrowheads="1"/>
          </p:cNvPicPr>
          <p:nvPr/>
        </p:nvPicPr>
        <p:blipFill>
          <a:blip r:embed="rId6" cstate="print"/>
          <a:srcRect/>
          <a:stretch>
            <a:fillRect/>
          </a:stretch>
        </p:blipFill>
        <p:spPr bwMode="auto">
          <a:xfrm>
            <a:off x="3851275" y="4868863"/>
            <a:ext cx="3057525" cy="352425"/>
          </a:xfrm>
          <a:prstGeom prst="rect">
            <a:avLst/>
          </a:prstGeom>
          <a:noFill/>
          <a:ln w="9525">
            <a:noFill/>
            <a:miter lim="800000"/>
            <a:headEnd/>
            <a:tailEnd/>
          </a:ln>
        </p:spPr>
      </p:pic>
      <p:sp>
        <p:nvSpPr>
          <p:cNvPr id="9" name="Zástupný symbol pro číslo snímku 8"/>
          <p:cNvSpPr>
            <a:spLocks noGrp="1"/>
          </p:cNvSpPr>
          <p:nvPr>
            <p:ph type="sldNum" sz="quarter" idx="12"/>
          </p:nvPr>
        </p:nvSpPr>
        <p:spPr/>
        <p:txBody>
          <a:bodyPr/>
          <a:lstStyle/>
          <a:p>
            <a:pPr>
              <a:defRPr/>
            </a:pPr>
            <a:fld id="{3F53ACC5-6496-495F-8045-C052E000F05F}" type="slidenum">
              <a:rPr lang="cs-CZ" smtClean="0"/>
              <a:pPr>
                <a:defRPr/>
              </a:pPr>
              <a:t>43</a:t>
            </a:fld>
            <a:endParaRPr lang="cs-CZ"/>
          </a:p>
        </p:txBody>
      </p:sp>
      <p:sp>
        <p:nvSpPr>
          <p:cNvPr id="10" name="Zástupný symbol pro zápatí 9"/>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defRPr/>
            </a:pPr>
            <a:r>
              <a:rPr lang="cs-CZ" dirty="0" smtClean="0"/>
              <a:t>Nečistý altruismus - závěr</a:t>
            </a:r>
            <a:endParaRPr lang="cs-CZ" dirty="0"/>
          </a:p>
        </p:txBody>
      </p:sp>
      <p:sp>
        <p:nvSpPr>
          <p:cNvPr id="8" name="Zástupný symbol pro obsah 7"/>
          <p:cNvSpPr>
            <a:spLocks noGrp="1"/>
          </p:cNvSpPr>
          <p:nvPr>
            <p:ph idx="1"/>
          </p:nvPr>
        </p:nvSpPr>
        <p:spPr/>
        <p:txBody>
          <a:bodyPr/>
          <a:lstStyle/>
          <a:p>
            <a:pPr>
              <a:defRPr/>
            </a:pPr>
            <a:r>
              <a:rPr lang="cs-CZ" i="1" dirty="0" smtClean="0"/>
              <a:t>„</a:t>
            </a:r>
            <a:r>
              <a:rPr lang="cs-CZ" sz="2800" i="1" dirty="0" smtClean="0"/>
              <a:t>Přerozdělení důchodů bude mít na objem vybraných prostředků na charitativní účely pozitivní (negativní, resp. žádný) vliv tehdy, když příjemce zvýšeného (přerozděleného) důchodu bude více (méně, resp. stejně) altruistický než ten, který důchod ztrácí.“ </a:t>
            </a:r>
            <a:r>
              <a:rPr lang="cs-CZ" dirty="0" err="1" smtClean="0"/>
              <a:t>Andreoni</a:t>
            </a:r>
            <a:r>
              <a:rPr lang="cs-CZ" dirty="0" smtClean="0"/>
              <a:t> (1990)</a:t>
            </a:r>
          </a:p>
          <a:p>
            <a:pPr>
              <a:defRPr/>
            </a:pPr>
            <a:endParaRPr lang="cs-CZ" sz="2000" dirty="0" smtClean="0"/>
          </a:p>
          <a:p>
            <a:pPr>
              <a:defRPr/>
            </a:pPr>
            <a:r>
              <a:rPr lang="cs-CZ" dirty="0" smtClean="0"/>
              <a:t>Společná produkce soukromého a veřejného statku (</a:t>
            </a:r>
            <a:r>
              <a:rPr lang="cs-CZ" dirty="0" err="1" smtClean="0"/>
              <a:t>Cornes</a:t>
            </a:r>
            <a:r>
              <a:rPr lang="cs-CZ" dirty="0" smtClean="0"/>
              <a:t>, </a:t>
            </a:r>
            <a:r>
              <a:rPr lang="cs-CZ" dirty="0" err="1" smtClean="0"/>
              <a:t>Sandler</a:t>
            </a:r>
            <a:r>
              <a:rPr lang="cs-CZ" dirty="0" smtClean="0"/>
              <a:t>, 1994)</a:t>
            </a:r>
          </a:p>
          <a:p>
            <a:pPr lvl="1">
              <a:defRPr/>
            </a:pPr>
            <a:endParaRPr lang="cs-CZ" dirty="0"/>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44</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cs-CZ" smtClean="0"/>
              <a:t>Klubové statky (prameny)</a:t>
            </a:r>
          </a:p>
        </p:txBody>
      </p:sp>
      <p:sp>
        <p:nvSpPr>
          <p:cNvPr id="31747"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cs-CZ" sz="2800" smtClean="0"/>
              <a:t>James Buchanan (1965)</a:t>
            </a:r>
          </a:p>
          <a:p>
            <a:pPr eaLnBrk="1" hangingPunct="1">
              <a:lnSpc>
                <a:spcPct val="80000"/>
              </a:lnSpc>
              <a:defRPr/>
            </a:pPr>
            <a:r>
              <a:rPr lang="cs-CZ" sz="2800" smtClean="0"/>
              <a:t>Snaha o definici širokého spektra ekonomických statků mezi extrémy ČSS a ČVS</a:t>
            </a:r>
          </a:p>
          <a:p>
            <a:pPr eaLnBrk="1" hangingPunct="1">
              <a:lnSpc>
                <a:spcPct val="80000"/>
              </a:lnSpc>
              <a:defRPr/>
            </a:pPr>
            <a:r>
              <a:rPr lang="cs-CZ" sz="2800" smtClean="0"/>
              <a:t>Pochopení vztahů mezi charakteristikou statku a společenstvím, které statek spotřebovává</a:t>
            </a:r>
          </a:p>
          <a:p>
            <a:pPr eaLnBrk="1" hangingPunct="1">
              <a:lnSpc>
                <a:spcPct val="80000"/>
              </a:lnSpc>
              <a:buFont typeface="Wingdings" pitchFamily="2" charset="2"/>
              <a:buNone/>
              <a:defRPr/>
            </a:pPr>
            <a:endParaRPr lang="cs-CZ" sz="2800" smtClean="0"/>
          </a:p>
          <a:p>
            <a:pPr eaLnBrk="1" hangingPunct="1">
              <a:lnSpc>
                <a:spcPct val="80000"/>
              </a:lnSpc>
              <a:buFont typeface="Wingdings" pitchFamily="2" charset="2"/>
              <a:buNone/>
              <a:defRPr/>
            </a:pPr>
            <a:r>
              <a:rPr lang="cs-CZ" sz="2800" smtClean="0"/>
              <a:t>Charles Tiebout (1956)</a:t>
            </a:r>
          </a:p>
          <a:p>
            <a:pPr eaLnBrk="1" hangingPunct="1">
              <a:lnSpc>
                <a:spcPct val="80000"/>
              </a:lnSpc>
              <a:defRPr/>
            </a:pPr>
            <a:r>
              <a:rPr lang="cs-CZ" sz="2800" smtClean="0"/>
              <a:t>Zjistit, zda skutečné preference jednotlivců mohou být odvozovány z mobility spotřebitele/voliče mezi lokacemi se specifickými způsoby/objemy poskytování VS</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45</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cs-CZ" smtClean="0"/>
              <a:t>Buchanan – teorie klubů</a:t>
            </a:r>
          </a:p>
        </p:txBody>
      </p:sp>
      <p:sp>
        <p:nvSpPr>
          <p:cNvPr id="32771" name="Rectangle 3"/>
          <p:cNvSpPr>
            <a:spLocks noGrp="1" noChangeArrowheads="1"/>
          </p:cNvSpPr>
          <p:nvPr>
            <p:ph type="body" idx="1"/>
          </p:nvPr>
        </p:nvSpPr>
        <p:spPr/>
        <p:txBody>
          <a:bodyPr/>
          <a:lstStyle/>
          <a:p>
            <a:pPr eaLnBrk="1" hangingPunct="1">
              <a:defRPr/>
            </a:pPr>
            <a:r>
              <a:rPr lang="cs-CZ" smtClean="0"/>
              <a:t>Klub je organizací, která poskytuje sdílený kolektivní (veřejný) statek exkluzivně svým členům</a:t>
            </a:r>
          </a:p>
          <a:p>
            <a:pPr eaLnBrk="1" hangingPunct="1">
              <a:defRPr/>
            </a:pPr>
            <a:r>
              <a:rPr lang="cs-CZ" smtClean="0"/>
              <a:t>Prostředky na poskytování VS jsou získávány např. z členských poplatků, atd. </a:t>
            </a:r>
          </a:p>
          <a:p>
            <a:pPr lvl="1" eaLnBrk="1" hangingPunct="1">
              <a:defRPr/>
            </a:pPr>
            <a:r>
              <a:rPr lang="cs-CZ" smtClean="0"/>
              <a:t>Je otázka, do jaké míry mohou/mají být tyto poplatky diskriminující</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46</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cs-CZ" dirty="0" smtClean="0"/>
              <a:t>Klubový statek</a:t>
            </a:r>
          </a:p>
        </p:txBody>
      </p:sp>
      <p:sp>
        <p:nvSpPr>
          <p:cNvPr id="32771" name="Rectangle 3"/>
          <p:cNvSpPr>
            <a:spLocks noGrp="1" noChangeArrowheads="1"/>
          </p:cNvSpPr>
          <p:nvPr>
            <p:ph type="body" idx="1"/>
          </p:nvPr>
        </p:nvSpPr>
        <p:spPr/>
        <p:txBody>
          <a:bodyPr/>
          <a:lstStyle/>
          <a:p>
            <a:pPr>
              <a:defRPr/>
            </a:pPr>
            <a:r>
              <a:rPr lang="cs-CZ" dirty="0" smtClean="0"/>
              <a:t>společná nabídka</a:t>
            </a:r>
          </a:p>
          <a:p>
            <a:pPr>
              <a:defRPr/>
            </a:pPr>
            <a:endParaRPr lang="cs-CZ" dirty="0" smtClean="0"/>
          </a:p>
          <a:p>
            <a:pPr>
              <a:defRPr/>
            </a:pPr>
            <a:r>
              <a:rPr lang="cs-CZ" dirty="0" smtClean="0"/>
              <a:t>možnost vyloučení</a:t>
            </a:r>
          </a:p>
          <a:p>
            <a:pPr>
              <a:defRPr/>
            </a:pPr>
            <a:endParaRPr lang="cs-CZ" dirty="0" smtClean="0"/>
          </a:p>
          <a:p>
            <a:pPr>
              <a:defRPr/>
            </a:pPr>
            <a:r>
              <a:rPr lang="cs-CZ" dirty="0" smtClean="0"/>
              <a:t>existuje efekt přetížení, statek je tedy </a:t>
            </a:r>
            <a:r>
              <a:rPr lang="cs-CZ" dirty="0" err="1" smtClean="0"/>
              <a:t>nerivalitní</a:t>
            </a:r>
            <a:r>
              <a:rPr lang="cs-CZ" dirty="0" smtClean="0"/>
              <a:t> ve spotřebě jen do určitého počtu spotřebitelů.</a:t>
            </a:r>
          </a:p>
          <a:p>
            <a:pPr eaLnBrk="1" hangingPunct="1">
              <a:defRPr/>
            </a:pPr>
            <a:endParaRPr lang="cs-CZ" dirty="0" smtClean="0"/>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47</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cs-CZ" sz="3400" smtClean="0"/>
              <a:t>Rozdíl mezi klubovým a veřejným statkem</a:t>
            </a:r>
          </a:p>
        </p:txBody>
      </p:sp>
      <p:sp>
        <p:nvSpPr>
          <p:cNvPr id="34819" name="Rectangle 3"/>
          <p:cNvSpPr>
            <a:spLocks noGrp="1" noChangeArrowheads="1"/>
          </p:cNvSpPr>
          <p:nvPr>
            <p:ph type="body" idx="1"/>
          </p:nvPr>
        </p:nvSpPr>
        <p:spPr/>
        <p:txBody>
          <a:bodyPr/>
          <a:lstStyle/>
          <a:p>
            <a:pPr eaLnBrk="1" hangingPunct="1">
              <a:lnSpc>
                <a:spcPct val="90000"/>
              </a:lnSpc>
              <a:defRPr/>
            </a:pPr>
            <a:r>
              <a:rPr lang="cs-CZ" smtClean="0"/>
              <a:t>Dobrovolnost</a:t>
            </a:r>
          </a:p>
          <a:p>
            <a:pPr eaLnBrk="1" hangingPunct="1">
              <a:lnSpc>
                <a:spcPct val="90000"/>
              </a:lnSpc>
              <a:defRPr/>
            </a:pPr>
            <a:endParaRPr lang="cs-CZ" sz="2000" smtClean="0"/>
          </a:p>
          <a:p>
            <a:pPr eaLnBrk="1" hangingPunct="1">
              <a:lnSpc>
                <a:spcPct val="90000"/>
              </a:lnSpc>
              <a:defRPr/>
            </a:pPr>
            <a:r>
              <a:rPr lang="cs-CZ" smtClean="0"/>
              <a:t>Omezená velikost klubu</a:t>
            </a:r>
          </a:p>
          <a:p>
            <a:pPr eaLnBrk="1" hangingPunct="1">
              <a:lnSpc>
                <a:spcPct val="90000"/>
              </a:lnSpc>
              <a:defRPr/>
            </a:pPr>
            <a:endParaRPr lang="cs-CZ" sz="2400" smtClean="0"/>
          </a:p>
          <a:p>
            <a:pPr eaLnBrk="1" hangingPunct="1">
              <a:lnSpc>
                <a:spcPct val="90000"/>
              </a:lnSpc>
              <a:defRPr/>
            </a:pPr>
            <a:r>
              <a:rPr lang="cs-CZ" smtClean="0"/>
              <a:t>Existence nečlenů</a:t>
            </a:r>
          </a:p>
          <a:p>
            <a:pPr eaLnBrk="1" hangingPunct="1">
              <a:lnSpc>
                <a:spcPct val="90000"/>
              </a:lnSpc>
              <a:defRPr/>
            </a:pPr>
            <a:endParaRPr lang="cs-CZ" sz="2400" smtClean="0"/>
          </a:p>
          <a:p>
            <a:pPr eaLnBrk="1" hangingPunct="1">
              <a:lnSpc>
                <a:spcPct val="90000"/>
              </a:lnSpc>
              <a:defRPr/>
            </a:pPr>
            <a:r>
              <a:rPr lang="cs-CZ" smtClean="0"/>
              <a:t>Mechanismus vyloučení</a:t>
            </a:r>
          </a:p>
          <a:p>
            <a:pPr eaLnBrk="1" hangingPunct="1">
              <a:lnSpc>
                <a:spcPct val="90000"/>
              </a:lnSpc>
              <a:defRPr/>
            </a:pPr>
            <a:endParaRPr lang="cs-CZ" sz="2000" smtClean="0"/>
          </a:p>
          <a:p>
            <a:pPr eaLnBrk="1" hangingPunct="1">
              <a:lnSpc>
                <a:spcPct val="90000"/>
              </a:lnSpc>
              <a:defRPr/>
            </a:pPr>
            <a:r>
              <a:rPr lang="cs-CZ" smtClean="0"/>
              <a:t>Způsob dosažení optima</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48</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300" dirty="0" smtClean="0"/>
              <a:t>Základní model klubového statku</a:t>
            </a:r>
            <a:endParaRPr lang="cs-CZ" sz="4300" dirty="0"/>
          </a:p>
        </p:txBody>
      </p:sp>
      <p:sp>
        <p:nvSpPr>
          <p:cNvPr id="3" name="Zástupný symbol pro obsah 2"/>
          <p:cNvSpPr>
            <a:spLocks noGrp="1"/>
          </p:cNvSpPr>
          <p:nvPr>
            <p:ph idx="1"/>
          </p:nvPr>
        </p:nvSpPr>
        <p:spPr/>
        <p:txBody>
          <a:bodyPr/>
          <a:lstStyle/>
          <a:p>
            <a:pPr>
              <a:buNone/>
            </a:pPr>
            <a:r>
              <a:rPr lang="pl-PL" dirty="0" smtClean="0">
                <a:effectLst/>
              </a:rPr>
              <a:t>Funkce užitku, </a:t>
            </a:r>
            <a:r>
              <a:rPr lang="pl-PL" dirty="0" smtClean="0">
                <a:effectLst/>
              </a:rPr>
              <a:t>který získavá </a:t>
            </a:r>
            <a:r>
              <a:rPr lang="pl-PL" dirty="0" smtClean="0">
                <a:effectLst/>
              </a:rPr>
              <a:t>člen </a:t>
            </a:r>
            <a:r>
              <a:rPr lang="pl-PL" dirty="0" smtClean="0">
                <a:effectLst/>
              </a:rPr>
              <a:t>klubu:</a:t>
            </a:r>
            <a:endParaRPr lang="pl-PL" dirty="0" smtClean="0">
              <a:effectLst/>
            </a:endParaRPr>
          </a:p>
          <a:p>
            <a:pPr>
              <a:buNone/>
            </a:pPr>
            <a:r>
              <a:rPr lang="cs-CZ" i="1" dirty="0" smtClean="0">
                <a:effectLst/>
              </a:rPr>
              <a:t>				</a:t>
            </a:r>
            <a:r>
              <a:rPr lang="cs-CZ" i="1" dirty="0" err="1" smtClean="0">
                <a:effectLst/>
              </a:rPr>
              <a:t>Ui</a:t>
            </a:r>
            <a:r>
              <a:rPr lang="cs-CZ" i="1" dirty="0" smtClean="0">
                <a:effectLst/>
              </a:rPr>
              <a:t> </a:t>
            </a:r>
            <a:r>
              <a:rPr lang="cs-CZ" i="1" dirty="0" smtClean="0">
                <a:effectLst/>
              </a:rPr>
              <a:t>= u(s, n</a:t>
            </a:r>
            <a:r>
              <a:rPr lang="cs-CZ" i="1" dirty="0" smtClean="0">
                <a:effectLst/>
              </a:rPr>
              <a:t>)</a:t>
            </a:r>
          </a:p>
          <a:p>
            <a:pPr>
              <a:buNone/>
            </a:pPr>
            <a:endParaRPr lang="cs-CZ" i="1" dirty="0" smtClean="0">
              <a:effectLst/>
            </a:endParaRPr>
          </a:p>
          <a:p>
            <a:r>
              <a:rPr lang="cs-CZ" sz="2800" dirty="0" smtClean="0">
                <a:effectLst/>
              </a:rPr>
              <a:t>kde </a:t>
            </a:r>
            <a:r>
              <a:rPr lang="cs-CZ" sz="2800" i="1" dirty="0" smtClean="0">
                <a:effectLst/>
              </a:rPr>
              <a:t>s je velikost klubu </a:t>
            </a:r>
            <a:r>
              <a:rPr lang="cs-CZ" sz="2800" i="1" dirty="0" smtClean="0">
                <a:effectLst/>
              </a:rPr>
              <a:t/>
            </a:r>
            <a:br>
              <a:rPr lang="cs-CZ" sz="2800" i="1" dirty="0" smtClean="0">
                <a:effectLst/>
              </a:rPr>
            </a:br>
            <a:r>
              <a:rPr lang="cs-CZ" sz="2800" i="1" dirty="0" smtClean="0">
                <a:effectLst/>
              </a:rPr>
              <a:t>(</a:t>
            </a:r>
            <a:r>
              <a:rPr lang="cs-CZ" sz="2800" i="1" dirty="0" smtClean="0">
                <a:effectLst/>
              </a:rPr>
              <a:t>ve </a:t>
            </a:r>
            <a:r>
              <a:rPr lang="cs-CZ" sz="2800" i="1" dirty="0" smtClean="0">
                <a:effectLst/>
              </a:rPr>
              <a:t>smyslu poskytovaného množství klubového statku, </a:t>
            </a:r>
            <a:r>
              <a:rPr lang="cs-CZ" sz="2800" dirty="0" smtClean="0">
                <a:effectLst/>
              </a:rPr>
              <a:t>např</a:t>
            </a:r>
            <a:r>
              <a:rPr lang="cs-CZ" sz="2800" dirty="0" smtClean="0">
                <a:effectLst/>
              </a:rPr>
              <a:t>. počet </a:t>
            </a:r>
            <a:r>
              <a:rPr lang="cs-CZ" sz="2800" dirty="0" smtClean="0">
                <a:effectLst/>
              </a:rPr>
              <a:t>tenisových </a:t>
            </a:r>
            <a:r>
              <a:rPr lang="cs-CZ" sz="2800" dirty="0" smtClean="0">
                <a:effectLst/>
              </a:rPr>
              <a:t>kurtů</a:t>
            </a:r>
            <a:r>
              <a:rPr lang="cs-CZ" sz="2800" dirty="0" smtClean="0">
                <a:effectLst/>
              </a:rPr>
              <a:t>)</a:t>
            </a:r>
          </a:p>
          <a:p>
            <a:endParaRPr lang="cs-CZ" sz="2400" dirty="0" smtClean="0">
              <a:effectLst/>
            </a:endParaRPr>
          </a:p>
          <a:p>
            <a:r>
              <a:rPr lang="cs-CZ" sz="2800" i="1" dirty="0" smtClean="0">
                <a:effectLst/>
              </a:rPr>
              <a:t>n – počet </a:t>
            </a:r>
            <a:r>
              <a:rPr lang="cs-CZ" sz="2800" i="1" dirty="0" smtClean="0">
                <a:effectLst/>
              </a:rPr>
              <a:t>členů klubu</a:t>
            </a:r>
            <a:endParaRPr lang="cs-CZ" sz="2800" dirty="0">
              <a:effectLst/>
            </a:endParaRPr>
          </a:p>
        </p:txBody>
      </p:sp>
      <p:sp>
        <p:nvSpPr>
          <p:cNvPr id="4" name="Zástupný symbol pro zápatí 3"/>
          <p:cNvSpPr>
            <a:spLocks noGrp="1"/>
          </p:cNvSpPr>
          <p:nvPr>
            <p:ph type="ftr" sz="quarter" idx="11"/>
          </p:nvPr>
        </p:nvSpPr>
        <p:spPr/>
        <p:txBody>
          <a:bodyPr/>
          <a:lstStyle/>
          <a:p>
            <a:pPr>
              <a:defRPr/>
            </a:pPr>
            <a:r>
              <a:rPr lang="cs-CZ" smtClean="0"/>
              <a:t>MPV_VEVO – 3. přednáška (Jiří Špalek)</a:t>
            </a:r>
            <a:endParaRPr lang="cs-CZ"/>
          </a:p>
        </p:txBody>
      </p:sp>
      <p:sp>
        <p:nvSpPr>
          <p:cNvPr id="5" name="Zástupný symbol pro číslo snímku 4"/>
          <p:cNvSpPr>
            <a:spLocks noGrp="1"/>
          </p:cNvSpPr>
          <p:nvPr>
            <p:ph type="sldNum" sz="quarter" idx="12"/>
          </p:nvPr>
        </p:nvSpPr>
        <p:spPr/>
        <p:txBody>
          <a:bodyPr/>
          <a:lstStyle/>
          <a:p>
            <a:pPr>
              <a:defRPr/>
            </a:pPr>
            <a:fld id="{3F53ACC5-6496-495F-8045-C052E000F05F}" type="slidenum">
              <a:rPr lang="cs-CZ" smtClean="0"/>
              <a:pPr>
                <a:defRPr/>
              </a:pPr>
              <a:t>49</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9A294C8F-8866-4908-8366-3AA365774091}" type="slidenum">
              <a:rPr lang="cs-CZ"/>
              <a:pPr>
                <a:defRPr/>
              </a:pPr>
              <a:t>5</a:t>
            </a:fld>
            <a:endParaRPr lang="cs-CZ"/>
          </a:p>
        </p:txBody>
      </p:sp>
      <p:sp>
        <p:nvSpPr>
          <p:cNvPr id="532482" name="Rectangle 2"/>
          <p:cNvSpPr>
            <a:spLocks noGrp="1" noChangeArrowheads="1"/>
          </p:cNvSpPr>
          <p:nvPr>
            <p:ph type="title"/>
          </p:nvPr>
        </p:nvSpPr>
        <p:spPr/>
        <p:txBody>
          <a:bodyPr/>
          <a:lstStyle/>
          <a:p>
            <a:pPr eaLnBrk="1" hangingPunct="1">
              <a:defRPr/>
            </a:pPr>
            <a:r>
              <a:rPr lang="cs-CZ" smtClean="0"/>
              <a:t>Náprava selhání vládou</a:t>
            </a:r>
          </a:p>
        </p:txBody>
      </p:sp>
      <p:sp>
        <p:nvSpPr>
          <p:cNvPr id="532483" name="Rectangle 3"/>
          <p:cNvSpPr>
            <a:spLocks noGrp="1" noChangeArrowheads="1"/>
          </p:cNvSpPr>
          <p:nvPr>
            <p:ph type="body" idx="1"/>
          </p:nvPr>
        </p:nvSpPr>
        <p:spPr/>
        <p:txBody>
          <a:bodyPr/>
          <a:lstStyle/>
          <a:p>
            <a:pPr eaLnBrk="1" hangingPunct="1">
              <a:defRPr/>
            </a:pPr>
            <a:r>
              <a:rPr lang="cs-CZ" smtClean="0"/>
              <a:t>pomocí donucení přinutit uvažovat společenské náklady/přínosy</a:t>
            </a:r>
          </a:p>
          <a:p>
            <a:pPr eaLnBrk="1" hangingPunct="1">
              <a:spcBef>
                <a:spcPct val="70000"/>
              </a:spcBef>
              <a:defRPr/>
            </a:pPr>
            <a:r>
              <a:rPr lang="cs-CZ" smtClean="0"/>
              <a:t>vládní politika není nezbytně nutná pro alokaci zdrojů, ale je zdrojem informací, které subjektům chybějí ke „správnému“ rozhodnutí</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Rovnováha klubu ve čtyřech kvadrantech</a:t>
            </a:r>
            <a:endParaRPr lang="cs-CZ" dirty="0"/>
          </a:p>
        </p:txBody>
      </p:sp>
      <p:sp>
        <p:nvSpPr>
          <p:cNvPr id="4" name="Zástupný symbol pro zápatí 3"/>
          <p:cNvSpPr>
            <a:spLocks noGrp="1"/>
          </p:cNvSpPr>
          <p:nvPr>
            <p:ph type="ftr" sz="quarter" idx="11"/>
          </p:nvPr>
        </p:nvSpPr>
        <p:spPr/>
        <p:txBody>
          <a:bodyPr/>
          <a:lstStyle/>
          <a:p>
            <a:pPr>
              <a:defRPr/>
            </a:pPr>
            <a:r>
              <a:rPr lang="cs-CZ" smtClean="0"/>
              <a:t>MPV_VEVO – 3. přednáška (Jiří Špalek)</a:t>
            </a:r>
            <a:endParaRPr lang="cs-CZ"/>
          </a:p>
        </p:txBody>
      </p:sp>
      <p:sp>
        <p:nvSpPr>
          <p:cNvPr id="5" name="Zástupný symbol pro číslo snímku 4"/>
          <p:cNvSpPr>
            <a:spLocks noGrp="1"/>
          </p:cNvSpPr>
          <p:nvPr>
            <p:ph type="sldNum" sz="quarter" idx="12"/>
          </p:nvPr>
        </p:nvSpPr>
        <p:spPr/>
        <p:txBody>
          <a:bodyPr/>
          <a:lstStyle/>
          <a:p>
            <a:pPr>
              <a:defRPr/>
            </a:pPr>
            <a:fld id="{3F53ACC5-6496-495F-8045-C052E000F05F}" type="slidenum">
              <a:rPr lang="cs-CZ" smtClean="0"/>
              <a:pPr>
                <a:defRPr/>
              </a:pPr>
              <a:t>50</a:t>
            </a:fld>
            <a:endParaRPr lang="cs-CZ"/>
          </a:p>
        </p:txBody>
      </p:sp>
      <p:pic>
        <p:nvPicPr>
          <p:cNvPr id="52227" name="Picture 3"/>
          <p:cNvPicPr>
            <a:picLocks noChangeAspect="1" noChangeArrowheads="1"/>
          </p:cNvPicPr>
          <p:nvPr/>
        </p:nvPicPr>
        <p:blipFill>
          <a:blip r:embed="rId2" cstate="print"/>
          <a:srcRect/>
          <a:stretch>
            <a:fillRect/>
          </a:stretch>
        </p:blipFill>
        <p:spPr bwMode="auto">
          <a:xfrm>
            <a:off x="1691680" y="1556792"/>
            <a:ext cx="5562600" cy="4791075"/>
          </a:xfrm>
          <a:prstGeom prst="rect">
            <a:avLst/>
          </a:prstGeom>
          <a:noFill/>
          <a:ln w="9525">
            <a:noFill/>
            <a:miter lim="800000"/>
            <a:headEnd/>
            <a:tailEn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Buchananův</a:t>
            </a:r>
            <a:r>
              <a:rPr lang="cs-CZ" dirty="0" smtClean="0"/>
              <a:t> model klubu</a:t>
            </a:r>
            <a:endParaRPr lang="cs-CZ" dirty="0"/>
          </a:p>
        </p:txBody>
      </p:sp>
      <p:sp>
        <p:nvSpPr>
          <p:cNvPr id="3" name="Zástupný symbol pro obsah 2"/>
          <p:cNvSpPr>
            <a:spLocks noGrp="1"/>
          </p:cNvSpPr>
          <p:nvPr>
            <p:ph idx="1"/>
          </p:nvPr>
        </p:nvSpPr>
        <p:spPr/>
        <p:txBody>
          <a:bodyPr/>
          <a:lstStyle/>
          <a:p>
            <a:r>
              <a:rPr lang="cs-CZ" dirty="0" smtClean="0"/>
              <a:t>nalézt optimální řešení založené na </a:t>
            </a:r>
            <a:r>
              <a:rPr lang="cs-CZ" dirty="0" smtClean="0"/>
              <a:t>kombinaci </a:t>
            </a:r>
            <a:r>
              <a:rPr lang="cs-CZ" dirty="0" smtClean="0"/>
              <a:t>optimální </a:t>
            </a:r>
            <a:r>
              <a:rPr lang="cs-CZ" dirty="0" smtClean="0"/>
              <a:t>velikosti </a:t>
            </a:r>
            <a:r>
              <a:rPr lang="cs-CZ" dirty="0" smtClean="0"/>
              <a:t>klubu (optimálního </a:t>
            </a:r>
            <a:r>
              <a:rPr lang="cs-CZ" dirty="0" smtClean="0"/>
              <a:t>počtu členů) a </a:t>
            </a:r>
            <a:r>
              <a:rPr lang="cs-CZ" dirty="0" smtClean="0"/>
              <a:t>optimálního množství poskytovaného klubového statku</a:t>
            </a:r>
          </a:p>
          <a:p>
            <a:pPr>
              <a:buNone/>
            </a:pPr>
            <a:endParaRPr lang="cs-CZ" sz="1000" dirty="0" smtClean="0"/>
          </a:p>
          <a:p>
            <a:pPr>
              <a:buNone/>
            </a:pPr>
            <a:endParaRPr lang="cs-CZ" dirty="0" smtClean="0"/>
          </a:p>
          <a:p>
            <a:pPr>
              <a:buNone/>
            </a:pPr>
            <a:endParaRPr lang="cs-CZ" sz="1000" dirty="0" smtClean="0"/>
          </a:p>
          <a:p>
            <a:r>
              <a:rPr lang="cs-CZ" dirty="0" smtClean="0"/>
              <a:t>klubový </a:t>
            </a:r>
            <a:r>
              <a:rPr lang="cs-CZ" dirty="0" smtClean="0"/>
              <a:t>statek </a:t>
            </a:r>
            <a:r>
              <a:rPr lang="cs-CZ" dirty="0" smtClean="0"/>
              <a:t>má poskytovat </a:t>
            </a:r>
            <a:r>
              <a:rPr lang="cs-CZ" dirty="0" smtClean="0"/>
              <a:t>ta „</a:t>
            </a:r>
            <a:r>
              <a:rPr lang="cs-CZ" dirty="0" smtClean="0"/>
              <a:t>vládní“ úroveň</a:t>
            </a:r>
            <a:r>
              <a:rPr lang="cs-CZ" dirty="0" smtClean="0"/>
              <a:t>, </a:t>
            </a:r>
            <a:r>
              <a:rPr lang="cs-CZ" dirty="0" smtClean="0"/>
              <a:t>která </a:t>
            </a:r>
            <a:r>
              <a:rPr lang="cs-CZ" dirty="0" smtClean="0"/>
              <a:t>z něj </a:t>
            </a:r>
            <a:r>
              <a:rPr lang="cs-CZ" dirty="0" smtClean="0"/>
              <a:t>má největší užitek</a:t>
            </a:r>
            <a:br>
              <a:rPr lang="cs-CZ" dirty="0" smtClean="0"/>
            </a:br>
            <a:r>
              <a:rPr lang="cs-CZ" dirty="0" smtClean="0"/>
              <a:t>(</a:t>
            </a:r>
            <a:r>
              <a:rPr lang="cs-CZ" i="1" dirty="0" smtClean="0"/>
              <a:t>hypotéza užitku</a:t>
            </a:r>
            <a:r>
              <a:rPr lang="cs-CZ" dirty="0" smtClean="0"/>
              <a:t>)</a:t>
            </a:r>
            <a:endParaRPr lang="cs-CZ" dirty="0"/>
          </a:p>
        </p:txBody>
      </p:sp>
      <p:sp>
        <p:nvSpPr>
          <p:cNvPr id="4" name="Zástupný symbol pro zápatí 3"/>
          <p:cNvSpPr>
            <a:spLocks noGrp="1"/>
          </p:cNvSpPr>
          <p:nvPr>
            <p:ph type="ftr" sz="quarter" idx="11"/>
          </p:nvPr>
        </p:nvSpPr>
        <p:spPr/>
        <p:txBody>
          <a:bodyPr/>
          <a:lstStyle/>
          <a:p>
            <a:pPr>
              <a:defRPr/>
            </a:pPr>
            <a:r>
              <a:rPr lang="cs-CZ" smtClean="0"/>
              <a:t>MPV_VEVO – 3. přednáška (Jiří Špalek)</a:t>
            </a:r>
            <a:endParaRPr lang="cs-CZ"/>
          </a:p>
        </p:txBody>
      </p:sp>
      <p:sp>
        <p:nvSpPr>
          <p:cNvPr id="5" name="Zástupný symbol pro číslo snímku 4"/>
          <p:cNvSpPr>
            <a:spLocks noGrp="1"/>
          </p:cNvSpPr>
          <p:nvPr>
            <p:ph type="sldNum" sz="quarter" idx="12"/>
          </p:nvPr>
        </p:nvSpPr>
        <p:spPr/>
        <p:txBody>
          <a:bodyPr/>
          <a:lstStyle/>
          <a:p>
            <a:pPr>
              <a:defRPr/>
            </a:pPr>
            <a:fld id="{3F53ACC5-6496-495F-8045-C052E000F05F}" type="slidenum">
              <a:rPr lang="cs-CZ" smtClean="0"/>
              <a:pPr>
                <a:defRPr/>
              </a:pPr>
              <a:t>51</a:t>
            </a:fld>
            <a:endParaRPr lang="cs-CZ"/>
          </a:p>
        </p:txBody>
      </p:sp>
      <p:sp>
        <p:nvSpPr>
          <p:cNvPr id="7" name="Šipka dolů 6"/>
          <p:cNvSpPr/>
          <p:nvPr/>
        </p:nvSpPr>
        <p:spPr>
          <a:xfrm>
            <a:off x="3995936" y="3645024"/>
            <a:ext cx="720080" cy="864096"/>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cs-CZ" dirty="0" smtClean="0"/>
              <a:t>Pro klubové statky platí, že </a:t>
            </a:r>
          </a:p>
        </p:txBody>
      </p:sp>
      <p:sp>
        <p:nvSpPr>
          <p:cNvPr id="35843" name="Rectangle 3"/>
          <p:cNvSpPr>
            <a:spLocks noGrp="1" noChangeArrowheads="1"/>
          </p:cNvSpPr>
          <p:nvPr>
            <p:ph type="body" idx="1"/>
          </p:nvPr>
        </p:nvSpPr>
        <p:spPr/>
        <p:txBody>
          <a:bodyPr/>
          <a:lstStyle/>
          <a:p>
            <a:pPr marL="609600" indent="-609600" eaLnBrk="1" hangingPunct="1">
              <a:buFont typeface="Wingdings" pitchFamily="2" charset="2"/>
              <a:buAutoNum type="arabicPeriod"/>
              <a:defRPr/>
            </a:pPr>
            <a:r>
              <a:rPr lang="cs-CZ" dirty="0" smtClean="0"/>
              <a:t>Obecně: je </a:t>
            </a:r>
            <a:r>
              <a:rPr lang="cs-CZ" dirty="0" err="1" smtClean="0"/>
              <a:t>Pareto</a:t>
            </a:r>
            <a:r>
              <a:rPr lang="cs-CZ" dirty="0" smtClean="0"/>
              <a:t>-efektivní mít takovou velikost klubu, která minimalizuje náklady na člena</a:t>
            </a:r>
          </a:p>
          <a:p>
            <a:pPr marL="609600" indent="-609600" eaLnBrk="1" hangingPunct="1">
              <a:buFont typeface="Wingdings" pitchFamily="2" charset="2"/>
              <a:buAutoNum type="arabicPeriod"/>
              <a:defRPr/>
            </a:pPr>
            <a:r>
              <a:rPr lang="cs-CZ" dirty="0" smtClean="0"/>
              <a:t>Pokusy diskriminovat v poplatcích/cenách se nevyplácejí; doporučen princip „daň z hlavy“, jinak bohatí členové odcházejí</a:t>
            </a:r>
          </a:p>
          <a:p>
            <a:pPr marL="1371600" lvl="2" indent="-457200" eaLnBrk="1" hangingPunct="1">
              <a:defRPr/>
            </a:pPr>
            <a:r>
              <a:rPr lang="cs-CZ" dirty="0" smtClean="0"/>
              <a:t>Obecně nerovná pravidla plodí nestabilní rovnováhu</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52</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cs-CZ" smtClean="0"/>
              <a:t>Tieboutova teorie</a:t>
            </a:r>
          </a:p>
        </p:txBody>
      </p:sp>
      <p:sp>
        <p:nvSpPr>
          <p:cNvPr id="36867" name="Rectangle 3"/>
          <p:cNvSpPr>
            <a:spLocks noGrp="1" noChangeArrowheads="1"/>
          </p:cNvSpPr>
          <p:nvPr>
            <p:ph type="body" idx="1"/>
          </p:nvPr>
        </p:nvSpPr>
        <p:spPr/>
        <p:txBody>
          <a:bodyPr/>
          <a:lstStyle/>
          <a:p>
            <a:pPr eaLnBrk="1" hangingPunct="1">
              <a:defRPr/>
            </a:pPr>
            <a:r>
              <a:rPr lang="cs-CZ" smtClean="0"/>
              <a:t>Rámec pro teorii klubů; předpoklad nekonečného počtu jednotlivců dobrovolně vytvářejících kluby různé velikosti</a:t>
            </a:r>
          </a:p>
          <a:p>
            <a:pPr eaLnBrk="1" hangingPunct="1">
              <a:defRPr/>
            </a:pPr>
            <a:r>
              <a:rPr lang="cs-CZ" smtClean="0"/>
              <a:t>V Tieboutově modelu mohou jednotlivci „volit nohama“ (vote with their feet) – měnit lokalitu podle svých preferencí ve vztahu k VS</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53</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cs-CZ" sz="4000" smtClean="0"/>
              <a:t>Tiebout – předpoklady modelu</a:t>
            </a:r>
          </a:p>
        </p:txBody>
      </p:sp>
      <p:sp>
        <p:nvSpPr>
          <p:cNvPr id="37891" name="Rectangle 3"/>
          <p:cNvSpPr>
            <a:spLocks noGrp="1" noChangeArrowheads="1"/>
          </p:cNvSpPr>
          <p:nvPr>
            <p:ph type="body" idx="1"/>
          </p:nvPr>
        </p:nvSpPr>
        <p:spPr/>
        <p:txBody>
          <a:bodyPr/>
          <a:lstStyle/>
          <a:p>
            <a:pPr eaLnBrk="1" hangingPunct="1">
              <a:defRPr/>
            </a:pPr>
            <a:r>
              <a:rPr lang="cs-CZ" sz="2800" smtClean="0"/>
              <a:t>spotřebitelé/voliči jsou dokonale mobilní</a:t>
            </a:r>
          </a:p>
          <a:p>
            <a:pPr eaLnBrk="1" hangingPunct="1">
              <a:defRPr/>
            </a:pPr>
            <a:r>
              <a:rPr lang="cs-CZ" sz="2800" smtClean="0"/>
              <a:t>Jsou dokonale informováni o rozdílech v příjmech a výdajích v jednotlivých regionech</a:t>
            </a:r>
          </a:p>
          <a:p>
            <a:pPr eaLnBrk="1" hangingPunct="1">
              <a:defRPr/>
            </a:pPr>
            <a:endParaRPr lang="cs-CZ" sz="2800" smtClean="0"/>
          </a:p>
          <a:p>
            <a:pPr eaLnBrk="1" hangingPunct="1">
              <a:buFont typeface="Wingdings" pitchFamily="2" charset="2"/>
              <a:buNone/>
              <a:defRPr/>
            </a:pPr>
            <a:r>
              <a:rPr lang="cs-CZ" sz="2800" smtClean="0"/>
              <a:t>	Tyto předpoklady vlastně znamenají absenci problémů přesídlení vyplývajících z (ne)zaměstnanosti, dostupnosti bydlení, dostupnosti vzdělání, atd.</a:t>
            </a:r>
          </a:p>
          <a:p>
            <a:pPr lvl="1" eaLnBrk="1" hangingPunct="1">
              <a:defRPr/>
            </a:pPr>
            <a:r>
              <a:rPr lang="cs-CZ" sz="2400" smtClean="0"/>
              <a:t>Plus předpoklad velkého množství alternativních lokalit …</a:t>
            </a:r>
          </a:p>
          <a:p>
            <a:pPr eaLnBrk="1" hangingPunct="1">
              <a:defRPr/>
            </a:pPr>
            <a:endParaRPr lang="cs-CZ" sz="2800" smtClean="0"/>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54</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cs-CZ" smtClean="0"/>
              <a:t>Tiebout - další předpoklady</a:t>
            </a:r>
          </a:p>
        </p:txBody>
      </p:sp>
      <p:sp>
        <p:nvSpPr>
          <p:cNvPr id="38915" name="Rectangle 3"/>
          <p:cNvSpPr>
            <a:spLocks noGrp="1" noChangeArrowheads="1"/>
          </p:cNvSpPr>
          <p:nvPr>
            <p:ph type="body" idx="1"/>
          </p:nvPr>
        </p:nvSpPr>
        <p:spPr/>
        <p:txBody>
          <a:bodyPr/>
          <a:lstStyle/>
          <a:p>
            <a:pPr eaLnBrk="1" hangingPunct="1">
              <a:spcBef>
                <a:spcPct val="60000"/>
              </a:spcBef>
              <a:defRPr/>
            </a:pPr>
            <a:r>
              <a:rPr lang="cs-CZ" smtClean="0"/>
              <a:t>Dokonalá informovanost voličů</a:t>
            </a:r>
          </a:p>
          <a:p>
            <a:pPr eaLnBrk="1" hangingPunct="1">
              <a:spcBef>
                <a:spcPct val="60000"/>
              </a:spcBef>
              <a:defRPr/>
            </a:pPr>
            <a:r>
              <a:rPr lang="cs-CZ" smtClean="0"/>
              <a:t>Existence optimálně velké komunity pro všechny typy služeb</a:t>
            </a:r>
          </a:p>
          <a:p>
            <a:pPr eaLnBrk="1" hangingPunct="1">
              <a:spcBef>
                <a:spcPct val="60000"/>
              </a:spcBef>
              <a:defRPr/>
            </a:pPr>
            <a:r>
              <a:rPr lang="cs-CZ" smtClean="0"/>
              <a:t>Lokality pod optimem své velikosti přitahují nové obyvatele</a:t>
            </a:r>
          </a:p>
          <a:p>
            <a:pPr eaLnBrk="1" hangingPunct="1">
              <a:spcBef>
                <a:spcPct val="60000"/>
              </a:spcBef>
              <a:defRPr/>
            </a:pPr>
            <a:r>
              <a:rPr lang="cs-CZ" smtClean="0"/>
              <a:t>Lokality nad optimem se obyvatelů „zbavují“</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55</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cs-CZ" sz="4000" smtClean="0"/>
              <a:t>Námitky proti klasickému Tieboutově modelu</a:t>
            </a:r>
          </a:p>
        </p:txBody>
      </p:sp>
      <p:sp>
        <p:nvSpPr>
          <p:cNvPr id="39939" name="Rectangle 3"/>
          <p:cNvSpPr>
            <a:spLocks noGrp="1" noChangeArrowheads="1"/>
          </p:cNvSpPr>
          <p:nvPr>
            <p:ph type="body" idx="1"/>
          </p:nvPr>
        </p:nvSpPr>
        <p:spPr/>
        <p:txBody>
          <a:bodyPr/>
          <a:lstStyle/>
          <a:p>
            <a:pPr eaLnBrk="1" hangingPunct="1">
              <a:defRPr/>
            </a:pPr>
            <a:endParaRPr lang="cs-CZ" sz="2000" smtClean="0"/>
          </a:p>
          <a:p>
            <a:pPr eaLnBrk="1" hangingPunct="1">
              <a:defRPr/>
            </a:pPr>
            <a:r>
              <a:rPr lang="cs-CZ" smtClean="0"/>
              <a:t>Mueller: noví obyvatelé mohou způsobit přetížení  - noví členové přinášejí náklady vyšší než užitky - negativní externalita</a:t>
            </a:r>
          </a:p>
          <a:p>
            <a:pPr lvl="1" eaLnBrk="1" hangingPunct="1">
              <a:defRPr/>
            </a:pPr>
            <a:r>
              <a:rPr lang="cs-CZ" smtClean="0"/>
              <a:t>Obecný Tieboutův model neprodukuje Pareto-optimální výstupy</a:t>
            </a:r>
          </a:p>
          <a:p>
            <a:pPr lvl="1" eaLnBrk="1" hangingPunct="1">
              <a:defRPr/>
            </a:pPr>
            <a:endParaRPr lang="cs-CZ" smtClean="0"/>
          </a:p>
          <a:p>
            <a:pPr eaLnBrk="1" hangingPunct="1">
              <a:defRPr/>
            </a:pPr>
            <a:r>
              <a:rPr lang="cs-CZ" smtClean="0"/>
              <a:t>Homogenita komunit (starší vs mladší lidé s různými preferencemi)</a:t>
            </a:r>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56</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cs-CZ" smtClean="0"/>
              <a:t>Literatura k tématu</a:t>
            </a:r>
          </a:p>
        </p:txBody>
      </p:sp>
      <p:sp>
        <p:nvSpPr>
          <p:cNvPr id="13315" name="Rectangle 3"/>
          <p:cNvSpPr>
            <a:spLocks noGrp="1" noChangeArrowheads="1"/>
          </p:cNvSpPr>
          <p:nvPr>
            <p:ph type="body" idx="1"/>
          </p:nvPr>
        </p:nvSpPr>
        <p:spPr>
          <a:xfrm>
            <a:off x="457200" y="1341438"/>
            <a:ext cx="8229600" cy="5400675"/>
          </a:xfrm>
        </p:spPr>
        <p:txBody>
          <a:bodyPr/>
          <a:lstStyle/>
          <a:p>
            <a:pPr eaLnBrk="1" hangingPunct="1">
              <a:lnSpc>
                <a:spcPct val="80000"/>
              </a:lnSpc>
              <a:spcBef>
                <a:spcPct val="90000"/>
              </a:spcBef>
              <a:defRPr/>
            </a:pPr>
            <a:r>
              <a:rPr lang="cs-CZ" sz="2400" smtClean="0"/>
              <a:t>HAMPL, M.: Trojí přístup k veřejným statkům. </a:t>
            </a:r>
            <a:r>
              <a:rPr lang="cs-CZ" sz="2400" i="1" smtClean="0"/>
              <a:t>Finance a úvěr.</a:t>
            </a:r>
            <a:r>
              <a:rPr lang="cs-CZ" sz="2400" smtClean="0"/>
              <a:t> č. 51, 2/2001, str. 111-125 </a:t>
            </a:r>
          </a:p>
          <a:p>
            <a:pPr eaLnBrk="1" hangingPunct="1">
              <a:lnSpc>
                <a:spcPct val="80000"/>
              </a:lnSpc>
              <a:spcBef>
                <a:spcPct val="90000"/>
              </a:spcBef>
              <a:defRPr/>
            </a:pPr>
            <a:r>
              <a:rPr lang="cs-CZ" sz="2400" smtClean="0"/>
              <a:t>BUCHANAN An Economic Theory of Clubs. </a:t>
            </a:r>
            <a:r>
              <a:rPr lang="cs-CZ" sz="2400" i="1" smtClean="0"/>
              <a:t>Economica, </a:t>
            </a:r>
            <a:r>
              <a:rPr lang="cs-CZ" sz="2400" smtClean="0"/>
              <a:t>Vol. 32, No. 125 (Feb., 1965), pp. 1-14 </a:t>
            </a:r>
          </a:p>
          <a:p>
            <a:pPr eaLnBrk="1" hangingPunct="1">
              <a:lnSpc>
                <a:spcPct val="80000"/>
              </a:lnSpc>
              <a:spcBef>
                <a:spcPct val="90000"/>
              </a:spcBef>
              <a:defRPr/>
            </a:pPr>
            <a:r>
              <a:rPr lang="cs-CZ" sz="2400" smtClean="0"/>
              <a:t>TIEBOUT, C., A Pure Theory of Local Expenditures. </a:t>
            </a:r>
            <a:r>
              <a:rPr lang="cs-CZ" sz="2400" i="1" smtClean="0"/>
              <a:t>The Journal of Political Economy.</a:t>
            </a:r>
            <a:r>
              <a:rPr lang="cs-CZ" sz="2400" smtClean="0"/>
              <a:t> 64(5):416-24, 1956. </a:t>
            </a:r>
          </a:p>
          <a:p>
            <a:pPr eaLnBrk="1" hangingPunct="1">
              <a:lnSpc>
                <a:spcPct val="80000"/>
              </a:lnSpc>
              <a:spcBef>
                <a:spcPct val="90000"/>
              </a:spcBef>
              <a:defRPr/>
            </a:pPr>
            <a:r>
              <a:rPr lang="cs-CZ" sz="2400" smtClean="0"/>
              <a:t>MUELLER, D. </a:t>
            </a:r>
            <a:r>
              <a:rPr lang="cs-CZ" sz="2400" i="1" smtClean="0"/>
              <a:t>Public Choice III.</a:t>
            </a:r>
          </a:p>
          <a:p>
            <a:pPr eaLnBrk="1" hangingPunct="1">
              <a:lnSpc>
                <a:spcPct val="80000"/>
              </a:lnSpc>
              <a:spcBef>
                <a:spcPct val="90000"/>
              </a:spcBef>
              <a:defRPr/>
            </a:pPr>
            <a:r>
              <a:rPr lang="cs-CZ" sz="2400" smtClean="0"/>
              <a:t>HILLMAN, A. L. </a:t>
            </a:r>
            <a:r>
              <a:rPr lang="cs-CZ" sz="2400" i="1" smtClean="0"/>
              <a:t>Public Finance and Public Policy</a:t>
            </a:r>
          </a:p>
          <a:p>
            <a:pPr eaLnBrk="1" hangingPunct="1">
              <a:lnSpc>
                <a:spcPct val="80000"/>
              </a:lnSpc>
              <a:spcBef>
                <a:spcPct val="90000"/>
              </a:spcBef>
              <a:defRPr/>
            </a:pPr>
            <a:r>
              <a:rPr lang="cs-CZ" sz="2400" smtClean="0"/>
              <a:t>CULLIS, JONES </a:t>
            </a:r>
            <a:r>
              <a:rPr lang="cs-CZ" sz="2400" i="1" smtClean="0"/>
              <a:t>Public Finance and Public Choice</a:t>
            </a:r>
            <a:r>
              <a:rPr lang="cs-CZ" sz="2400" smtClean="0"/>
              <a:t>. 2nd ed. Oxford : Oxford University Press, 1998. </a:t>
            </a:r>
          </a:p>
          <a:p>
            <a:pPr eaLnBrk="1" hangingPunct="1">
              <a:lnSpc>
                <a:spcPct val="80000"/>
              </a:lnSpc>
              <a:spcBef>
                <a:spcPct val="90000"/>
              </a:spcBef>
              <a:defRPr/>
            </a:pPr>
            <a:endParaRPr lang="cs-CZ" sz="900" smtClean="0"/>
          </a:p>
          <a:p>
            <a:pPr eaLnBrk="1" hangingPunct="1">
              <a:lnSpc>
                <a:spcPct val="80000"/>
              </a:lnSpc>
              <a:defRPr/>
            </a:pPr>
            <a:r>
              <a:rPr lang="cs-CZ" sz="2400" smtClean="0"/>
              <a:t>tak trochu jiný klub – wikipedia</a:t>
            </a:r>
          </a:p>
          <a:p>
            <a:pPr lvl="1" eaLnBrk="1" hangingPunct="1">
              <a:lnSpc>
                <a:spcPct val="80000"/>
              </a:lnSpc>
              <a:defRPr/>
            </a:pPr>
            <a:r>
              <a:rPr lang="cs-CZ" sz="1800" smtClean="0">
                <a:hlinkClick r:id="rId2"/>
              </a:rPr>
              <a:t>www.firstmonday.org/issues/issue8_12/ciffolilli/</a:t>
            </a:r>
            <a:endParaRPr lang="cs-CZ" sz="1800" smtClean="0"/>
          </a:p>
        </p:txBody>
      </p:sp>
      <p:sp>
        <p:nvSpPr>
          <p:cNvPr id="4" name="Zástupný symbol pro číslo snímku 3"/>
          <p:cNvSpPr>
            <a:spLocks noGrp="1"/>
          </p:cNvSpPr>
          <p:nvPr>
            <p:ph type="sldNum" sz="quarter" idx="12"/>
          </p:nvPr>
        </p:nvSpPr>
        <p:spPr/>
        <p:txBody>
          <a:bodyPr/>
          <a:lstStyle/>
          <a:p>
            <a:pPr>
              <a:defRPr/>
            </a:pPr>
            <a:fld id="{3F53ACC5-6496-495F-8045-C052E000F05F}" type="slidenum">
              <a:rPr lang="cs-CZ" smtClean="0"/>
              <a:pPr>
                <a:defRPr/>
              </a:pPr>
              <a:t>57</a:t>
            </a:fld>
            <a:endParaRPr lang="cs-CZ"/>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AD6FFF0F-C451-4C36-9F22-C37B0C050062}" type="slidenum">
              <a:rPr lang="cs-CZ"/>
              <a:pPr>
                <a:defRPr/>
              </a:pPr>
              <a:t>58</a:t>
            </a:fld>
            <a:endParaRPr lang="cs-CZ"/>
          </a:p>
        </p:txBody>
      </p:sp>
      <p:sp>
        <p:nvSpPr>
          <p:cNvPr id="547842" name="Rectangle 2"/>
          <p:cNvSpPr>
            <a:spLocks noGrp="1" noChangeArrowheads="1"/>
          </p:cNvSpPr>
          <p:nvPr>
            <p:ph type="title"/>
          </p:nvPr>
        </p:nvSpPr>
        <p:spPr/>
        <p:txBody>
          <a:bodyPr/>
          <a:lstStyle/>
          <a:p>
            <a:pPr eaLnBrk="1" hangingPunct="1">
              <a:defRPr/>
            </a:pPr>
            <a:r>
              <a:rPr lang="cs-CZ" smtClean="0"/>
              <a:t>Literatura k tématu</a:t>
            </a:r>
          </a:p>
        </p:txBody>
      </p:sp>
      <p:sp>
        <p:nvSpPr>
          <p:cNvPr id="547843" name="Rectangle 3"/>
          <p:cNvSpPr>
            <a:spLocks noGrp="1" noChangeArrowheads="1"/>
          </p:cNvSpPr>
          <p:nvPr>
            <p:ph type="body" idx="1"/>
          </p:nvPr>
        </p:nvSpPr>
        <p:spPr>
          <a:xfrm>
            <a:off x="457200" y="1700213"/>
            <a:ext cx="8229600" cy="4752975"/>
          </a:xfrm>
        </p:spPr>
        <p:txBody>
          <a:bodyPr/>
          <a:lstStyle/>
          <a:p>
            <a:pPr eaLnBrk="1" hangingPunct="1">
              <a:spcBef>
                <a:spcPct val="45000"/>
              </a:spcBef>
              <a:defRPr/>
            </a:pPr>
            <a:r>
              <a:rPr lang="cs-CZ" sz="2000" smtClean="0"/>
              <a:t>BOADWAY, R., BRUCE, N. </a:t>
            </a:r>
            <a:r>
              <a:rPr lang="cs-CZ" sz="2000" i="1" smtClean="0"/>
              <a:t>Welfare Economics.</a:t>
            </a:r>
          </a:p>
          <a:p>
            <a:pPr eaLnBrk="1" hangingPunct="1">
              <a:spcBef>
                <a:spcPct val="45000"/>
              </a:spcBef>
              <a:defRPr/>
            </a:pPr>
            <a:r>
              <a:rPr lang="cs-CZ" sz="2000" smtClean="0"/>
              <a:t>Bulíř, A. Oceňování veřejných statků a teorie druhého nejlepšího (Finance a úvěr, 1991)</a:t>
            </a:r>
          </a:p>
          <a:p>
            <a:pPr eaLnBrk="1" hangingPunct="1">
              <a:spcBef>
                <a:spcPct val="45000"/>
              </a:spcBef>
              <a:defRPr/>
            </a:pPr>
            <a:r>
              <a:rPr lang="cs-CZ" sz="2000" smtClean="0"/>
              <a:t>Qi Zhou, The Evolution of Efficiency Principle: From Utilitarianism to Wealth Maximization (článek k problematice Kaldor-Hicksovy a Paretovy efektivnosti)</a:t>
            </a:r>
          </a:p>
          <a:p>
            <a:pPr eaLnBrk="1" hangingPunct="1">
              <a:spcBef>
                <a:spcPct val="45000"/>
              </a:spcBef>
              <a:defRPr/>
            </a:pPr>
            <a:r>
              <a:rPr lang="cs-CZ" sz="2000" smtClean="0"/>
              <a:t>Drlík, P. Ekonomie blahobytu a její současný význam pro ekonomickou teorii (Diplomová práce)</a:t>
            </a:r>
          </a:p>
          <a:p>
            <a:pPr eaLnBrk="1" hangingPunct="1">
              <a:spcBef>
                <a:spcPct val="45000"/>
              </a:spcBef>
              <a:defRPr/>
            </a:pPr>
            <a:r>
              <a:rPr lang="cs-CZ" sz="2000" smtClean="0"/>
              <a:t>Konvalina, V. Koncept efektivnosti v ekonomii blahobytu (Pareto, Kaldor Hicks, Nash) (Bakalářská práce)</a:t>
            </a:r>
          </a:p>
          <a:p>
            <a:pPr eaLnBrk="1" hangingPunct="1">
              <a:spcBef>
                <a:spcPct val="45000"/>
              </a:spcBef>
              <a:defRPr/>
            </a:pPr>
            <a:r>
              <a:rPr lang="cs-CZ" sz="2000" smtClean="0"/>
              <a:t>MUELLER, D. </a:t>
            </a:r>
            <a:r>
              <a:rPr lang="cs-CZ" sz="2000" i="1" smtClean="0"/>
              <a:t>Public Choice III.</a:t>
            </a:r>
          </a:p>
          <a:p>
            <a:pPr eaLnBrk="1" hangingPunct="1">
              <a:spcBef>
                <a:spcPct val="45000"/>
              </a:spcBef>
              <a:defRPr/>
            </a:pPr>
            <a:r>
              <a:rPr lang="cs-CZ" sz="2000" smtClean="0"/>
              <a:t>HILLMAN, A. L. </a:t>
            </a:r>
            <a:r>
              <a:rPr lang="cs-CZ" sz="2000" i="1" smtClean="0"/>
              <a:t>Public Finance and Public Policy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D50AAF2C-B161-4A79-9D44-47A9B515D11B}" type="slidenum">
              <a:rPr lang="cs-CZ"/>
              <a:pPr>
                <a:defRPr/>
              </a:pPr>
              <a:t>6</a:t>
            </a:fld>
            <a:endParaRPr lang="cs-CZ"/>
          </a:p>
        </p:txBody>
      </p:sp>
      <p:sp>
        <p:nvSpPr>
          <p:cNvPr id="533506" name="Rectangle 2"/>
          <p:cNvSpPr>
            <a:spLocks noGrp="1" noChangeArrowheads="1"/>
          </p:cNvSpPr>
          <p:nvPr>
            <p:ph type="title"/>
          </p:nvPr>
        </p:nvSpPr>
        <p:spPr/>
        <p:txBody>
          <a:bodyPr/>
          <a:lstStyle/>
          <a:p>
            <a:pPr eaLnBrk="1" hangingPunct="1">
              <a:defRPr/>
            </a:pPr>
            <a:r>
              <a:rPr lang="cs-CZ" dirty="0" smtClean="0"/>
              <a:t>Teorie „</a:t>
            </a:r>
            <a:r>
              <a:rPr lang="cs-CZ" dirty="0" err="1" smtClean="0"/>
              <a:t>Second</a:t>
            </a:r>
            <a:r>
              <a:rPr lang="cs-CZ" dirty="0" smtClean="0"/>
              <a:t> best“ (1)</a:t>
            </a:r>
          </a:p>
        </p:txBody>
      </p:sp>
      <p:sp>
        <p:nvSpPr>
          <p:cNvPr id="533507" name="Rectangle 3"/>
          <p:cNvSpPr>
            <a:spLocks noGrp="1" noChangeArrowheads="1"/>
          </p:cNvSpPr>
          <p:nvPr>
            <p:ph type="body" idx="1"/>
          </p:nvPr>
        </p:nvSpPr>
        <p:spPr/>
        <p:txBody>
          <a:bodyPr/>
          <a:lstStyle/>
          <a:p>
            <a:pPr eaLnBrk="1" hangingPunct="1">
              <a:defRPr/>
            </a:pPr>
            <a:r>
              <a:rPr lang="cs-CZ" smtClean="0"/>
              <a:t>Existují trhy, kde „náprava tržních selhání“ vládou není úspěšná (Pareto efektivní)</a:t>
            </a:r>
          </a:p>
          <a:p>
            <a:pPr eaLnBrk="1" hangingPunct="1">
              <a:spcBef>
                <a:spcPct val="100000"/>
              </a:spcBef>
              <a:defRPr/>
            </a:pPr>
            <a:r>
              <a:rPr lang="cs-CZ" smtClean="0"/>
              <a:t>Nemožnost dosáhnout „First best“ na jednom dílčím trhu, vede k nesmyslnosti snahy po této efektivnosti na ostatních trzích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ACB4F6F2-7ACD-4188-9CEE-5BB471773B6E}" type="slidenum">
              <a:rPr lang="cs-CZ"/>
              <a:pPr>
                <a:defRPr/>
              </a:pPr>
              <a:t>7</a:t>
            </a:fld>
            <a:endParaRPr lang="cs-CZ"/>
          </a:p>
        </p:txBody>
      </p:sp>
      <p:sp>
        <p:nvSpPr>
          <p:cNvPr id="534530" name="Rectangle 2"/>
          <p:cNvSpPr>
            <a:spLocks noGrp="1" noChangeArrowheads="1"/>
          </p:cNvSpPr>
          <p:nvPr>
            <p:ph type="title"/>
          </p:nvPr>
        </p:nvSpPr>
        <p:spPr/>
        <p:txBody>
          <a:bodyPr/>
          <a:lstStyle/>
          <a:p>
            <a:pPr eaLnBrk="1" hangingPunct="1">
              <a:defRPr/>
            </a:pPr>
            <a:r>
              <a:rPr lang="cs-CZ" dirty="0" smtClean="0"/>
              <a:t>Teorie „</a:t>
            </a:r>
            <a:r>
              <a:rPr lang="cs-CZ" dirty="0" err="1" smtClean="0"/>
              <a:t>Second</a:t>
            </a:r>
            <a:r>
              <a:rPr lang="cs-CZ" dirty="0" smtClean="0"/>
              <a:t> best“ (2)</a:t>
            </a:r>
          </a:p>
        </p:txBody>
      </p:sp>
      <p:sp>
        <p:nvSpPr>
          <p:cNvPr id="534531"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cs-CZ" smtClean="0"/>
              <a:t>Lipsey, Lancaster (1956)</a:t>
            </a:r>
          </a:p>
          <a:p>
            <a:pPr eaLnBrk="1" hangingPunct="1">
              <a:lnSpc>
                <a:spcPct val="90000"/>
              </a:lnSpc>
              <a:defRPr/>
            </a:pPr>
            <a:r>
              <a:rPr lang="cs-CZ" smtClean="0"/>
              <a:t>„Jestliže jedno z Paretovských optim není dosažitelné, ostatní (ačkoli dosažitelné) nejsou žádoucí.“</a:t>
            </a:r>
          </a:p>
          <a:p>
            <a:pPr eaLnBrk="1" hangingPunct="1">
              <a:lnSpc>
                <a:spcPct val="90000"/>
              </a:lnSpc>
              <a:defRPr/>
            </a:pPr>
            <a:endParaRPr lang="cs-CZ" smtClean="0"/>
          </a:p>
          <a:p>
            <a:pPr eaLnBrk="1" hangingPunct="1">
              <a:lnSpc>
                <a:spcPct val="90000"/>
              </a:lnSpc>
              <a:defRPr/>
            </a:pPr>
            <a:r>
              <a:rPr lang="cs-CZ" smtClean="0"/>
              <a:t>Neexistuje způsob jak porovnat „Second best“ stavy ve smyslu Paretovské efektivnosti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Teorie „</a:t>
            </a:r>
            <a:r>
              <a:rPr lang="cs-CZ" dirty="0" err="1" smtClean="0"/>
              <a:t>Second</a:t>
            </a:r>
            <a:r>
              <a:rPr lang="cs-CZ" dirty="0" smtClean="0"/>
              <a:t> best“ (3)</a:t>
            </a:r>
          </a:p>
        </p:txBody>
      </p:sp>
      <p:sp>
        <p:nvSpPr>
          <p:cNvPr id="3" name="Zástupný symbol pro obsah 2"/>
          <p:cNvSpPr>
            <a:spLocks noGrp="1"/>
          </p:cNvSpPr>
          <p:nvPr>
            <p:ph idx="1"/>
          </p:nvPr>
        </p:nvSpPr>
        <p:spPr/>
        <p:txBody>
          <a:bodyPr/>
          <a:lstStyle/>
          <a:p>
            <a:pPr eaLnBrk="1" hangingPunct="1">
              <a:defRPr/>
            </a:pPr>
            <a:r>
              <a:rPr lang="cs-CZ" dirty="0" smtClean="0"/>
              <a:t>V některých případech je </a:t>
            </a:r>
            <a:r>
              <a:rPr lang="cs-CZ" dirty="0" err="1" smtClean="0"/>
              <a:t>first</a:t>
            </a:r>
            <a:r>
              <a:rPr lang="cs-CZ" dirty="0" smtClean="0"/>
              <a:t>-best řešení nemožné (optimální politika)</a:t>
            </a:r>
          </a:p>
          <a:p>
            <a:pPr eaLnBrk="1" hangingPunct="1">
              <a:defRPr/>
            </a:pPr>
            <a:endParaRPr lang="cs-CZ" dirty="0" smtClean="0"/>
          </a:p>
          <a:p>
            <a:pPr eaLnBrk="1" hangingPunct="1">
              <a:defRPr/>
            </a:pPr>
            <a:r>
              <a:rPr lang="cs-CZ" dirty="0" smtClean="0"/>
              <a:t>„best“ nesmí být nepřítelem „</a:t>
            </a:r>
            <a:r>
              <a:rPr lang="cs-CZ" dirty="0" err="1" smtClean="0"/>
              <a:t>good</a:t>
            </a:r>
            <a:r>
              <a:rPr lang="cs-CZ" dirty="0" smtClean="0"/>
              <a:t>“</a:t>
            </a:r>
          </a:p>
          <a:p>
            <a:pPr eaLnBrk="1" hangingPunct="1">
              <a:defRPr/>
            </a:pPr>
            <a:endParaRPr lang="cs-CZ" dirty="0" smtClean="0"/>
          </a:p>
          <a:p>
            <a:pPr eaLnBrk="1" hangingPunct="1">
              <a:defRPr/>
            </a:pPr>
            <a:r>
              <a:rPr lang="cs-CZ" dirty="0" smtClean="0"/>
              <a:t>Proto </a:t>
            </a:r>
            <a:r>
              <a:rPr lang="cs-CZ" i="1" dirty="0" smtClean="0"/>
              <a:t>normativní</a:t>
            </a:r>
            <a:r>
              <a:rPr lang="cs-CZ" dirty="0" smtClean="0"/>
              <a:t> analýza může místo </a:t>
            </a:r>
            <a:r>
              <a:rPr lang="cs-CZ" dirty="0" err="1" smtClean="0"/>
              <a:t>first</a:t>
            </a:r>
            <a:r>
              <a:rPr lang="cs-CZ" dirty="0" smtClean="0"/>
              <a:t>-best stavu uvažovat </a:t>
            </a:r>
            <a:r>
              <a:rPr lang="cs-CZ" dirty="0" err="1" smtClean="0"/>
              <a:t>second</a:t>
            </a:r>
            <a:r>
              <a:rPr lang="cs-CZ" dirty="0" smtClean="0"/>
              <a:t> best</a:t>
            </a:r>
          </a:p>
        </p:txBody>
      </p:sp>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DC8F66F3-0275-44EE-A8F5-D23CB9115ABA}" type="slidenum">
              <a:rPr lang="cs-CZ"/>
              <a:pPr>
                <a:defRPr/>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pPr>
              <a:defRPr/>
            </a:pPr>
            <a:r>
              <a:rPr lang="cs-CZ" smtClean="0"/>
              <a:t>MPV_VEVO – 3. přednáška (Jiří Špalek)</a:t>
            </a:r>
            <a:endParaRPr lang="cs-CZ"/>
          </a:p>
        </p:txBody>
      </p:sp>
      <p:sp>
        <p:nvSpPr>
          <p:cNvPr id="6" name="Zástupný symbol pro číslo snímku 5"/>
          <p:cNvSpPr>
            <a:spLocks noGrp="1"/>
          </p:cNvSpPr>
          <p:nvPr>
            <p:ph type="sldNum" sz="quarter" idx="12"/>
          </p:nvPr>
        </p:nvSpPr>
        <p:spPr/>
        <p:txBody>
          <a:bodyPr/>
          <a:lstStyle/>
          <a:p>
            <a:pPr>
              <a:defRPr/>
            </a:pPr>
            <a:fld id="{5D7FFBFF-4A04-4F89-AC8D-E6F82BCBE951}" type="slidenum">
              <a:rPr lang="cs-CZ"/>
              <a:pPr>
                <a:defRPr/>
              </a:pPr>
              <a:t>9</a:t>
            </a:fld>
            <a:endParaRPr lang="cs-CZ"/>
          </a:p>
        </p:txBody>
      </p:sp>
      <p:sp>
        <p:nvSpPr>
          <p:cNvPr id="564226" name="Rectangle 2"/>
          <p:cNvSpPr>
            <a:spLocks noGrp="1" noChangeArrowheads="1"/>
          </p:cNvSpPr>
          <p:nvPr>
            <p:ph type="title"/>
          </p:nvPr>
        </p:nvSpPr>
        <p:spPr/>
        <p:txBody>
          <a:bodyPr/>
          <a:lstStyle/>
          <a:p>
            <a:pPr eaLnBrk="1" hangingPunct="1">
              <a:defRPr/>
            </a:pPr>
            <a:r>
              <a:rPr lang="cs-CZ" smtClean="0"/>
              <a:t>Koncept efektivnosti</a:t>
            </a:r>
          </a:p>
        </p:txBody>
      </p:sp>
      <p:sp>
        <p:nvSpPr>
          <p:cNvPr id="564227" name="Rectangle 3"/>
          <p:cNvSpPr>
            <a:spLocks noGrp="1" noChangeArrowheads="1"/>
          </p:cNvSpPr>
          <p:nvPr>
            <p:ph type="body" idx="1"/>
          </p:nvPr>
        </p:nvSpPr>
        <p:spPr/>
        <p:txBody>
          <a:bodyPr/>
          <a:lstStyle/>
          <a:p>
            <a:pPr eaLnBrk="1" hangingPunct="1">
              <a:defRPr/>
            </a:pPr>
            <a:r>
              <a:rPr lang="cs-CZ" smtClean="0"/>
              <a:t>Normativní kritérium pro poměřování různých stavů, výsledků politik</a:t>
            </a:r>
          </a:p>
          <a:p>
            <a:pPr eaLnBrk="1" hangingPunct="1">
              <a:defRPr/>
            </a:pPr>
            <a:r>
              <a:rPr lang="cs-CZ" smtClean="0"/>
              <a:t>Odkazuje na ekonomii blahobytu</a:t>
            </a:r>
          </a:p>
          <a:p>
            <a:pPr eaLnBrk="1" hangingPunct="1">
              <a:defRPr/>
            </a:pPr>
            <a:endParaRPr lang="cs-CZ" sz="1600" smtClean="0"/>
          </a:p>
          <a:p>
            <a:pPr eaLnBrk="1" hangingPunct="1">
              <a:defRPr/>
            </a:pPr>
            <a:r>
              <a:rPr lang="cs-CZ" smtClean="0"/>
              <a:t>Tři základní přístupy</a:t>
            </a:r>
          </a:p>
          <a:p>
            <a:pPr lvl="1" eaLnBrk="1" hangingPunct="1">
              <a:defRPr/>
            </a:pPr>
            <a:r>
              <a:rPr lang="cs-CZ" smtClean="0"/>
              <a:t>Paretovská efektivnost</a:t>
            </a:r>
          </a:p>
          <a:p>
            <a:pPr lvl="1" eaLnBrk="1" hangingPunct="1">
              <a:defRPr/>
            </a:pPr>
            <a:r>
              <a:rPr lang="cs-CZ" smtClean="0"/>
              <a:t>Kaldor-Hicksova efektivnost</a:t>
            </a:r>
          </a:p>
          <a:p>
            <a:pPr lvl="1" eaLnBrk="1" hangingPunct="1">
              <a:defRPr/>
            </a:pPr>
            <a:r>
              <a:rPr lang="cs-CZ" smtClean="0"/>
              <a:t>Společenská funkce blahobytu</a:t>
            </a:r>
          </a:p>
        </p:txBody>
      </p:sp>
    </p:spTree>
  </p:cSld>
  <p:clrMapOvr>
    <a:masterClrMapping/>
  </p:clrMapOvr>
</p:sld>
</file>

<file path=ppt/theme/theme1.xml><?xml version="1.0" encoding="utf-8"?>
<a:theme xmlns:a="http://schemas.openxmlformats.org/drawingml/2006/main" name="Štěrbina">
  <a:themeElements>
    <a:clrScheme name="Štěrbin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Štěrbina">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těrbin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Štěrbina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Štěrbina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Štěrbina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Štěrbina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Štěrbina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Štěrbina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Štěrbina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Štěrbina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848</TotalTime>
  <Words>2575</Words>
  <Application>Microsoft Office PowerPoint</Application>
  <PresentationFormat>Předvádění na obrazovce (4:3)</PresentationFormat>
  <Paragraphs>507</Paragraphs>
  <Slides>58</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58</vt:i4>
      </vt:variant>
    </vt:vector>
  </HeadingPairs>
  <TitlesOfParts>
    <vt:vector size="60" baseType="lpstr">
      <vt:lpstr>Štěrbina</vt:lpstr>
      <vt:lpstr>Rovnice</vt:lpstr>
      <vt:lpstr>Alokační neefektivnost a tržní selhání</vt:lpstr>
      <vt:lpstr>Osnova</vt:lpstr>
      <vt:lpstr>Selhání trhu</vt:lpstr>
      <vt:lpstr>Příčiny selhání trhu</vt:lpstr>
      <vt:lpstr>Náprava selhání vládou</vt:lpstr>
      <vt:lpstr>Teorie „Second best“ (1)</vt:lpstr>
      <vt:lpstr>Teorie „Second best“ (2)</vt:lpstr>
      <vt:lpstr>Teorie „Second best“ (3)</vt:lpstr>
      <vt:lpstr>Koncept efektivnosti</vt:lpstr>
      <vt:lpstr>Efektivnost</vt:lpstr>
      <vt:lpstr>Paretovská efektivnost</vt:lpstr>
      <vt:lpstr>Paretovská efektivnost (2)</vt:lpstr>
      <vt:lpstr>Kaldor -  Hicksův princip</vt:lpstr>
      <vt:lpstr>Kaldor-Hicksův princip (2)</vt:lpstr>
      <vt:lpstr>Společenská funkce blahobytu</vt:lpstr>
      <vt:lpstr>Společenská funkce blahobytu (2)</vt:lpstr>
      <vt:lpstr>Snímek 17</vt:lpstr>
      <vt:lpstr>Maxmin koncept SWF (Rawls)</vt:lpstr>
      <vt:lpstr>Nashova efektivnost</vt:lpstr>
      <vt:lpstr>Pojem veřejný statek</vt:lpstr>
      <vt:lpstr>Čistý veřejný statek</vt:lpstr>
      <vt:lpstr>Dělení statků (Musgrave)</vt:lpstr>
      <vt:lpstr>Nerivalita ve spotřebě</vt:lpstr>
      <vt:lpstr>Nevyloučitelnost ze spotřeby</vt:lpstr>
      <vt:lpstr>Jev černého pasažéra</vt:lpstr>
      <vt:lpstr>Trojí přístup k pojmu „veřejný statek“</vt:lpstr>
      <vt:lpstr>Samuelsonův přístup</vt:lpstr>
      <vt:lpstr>Samuelsonův přístup - problémy</vt:lpstr>
      <vt:lpstr>Coase</vt:lpstr>
      <vt:lpstr>Coase (2)</vt:lpstr>
      <vt:lpstr>Buchanan, Niskanen</vt:lpstr>
      <vt:lpstr>Jiný pohled na VS</vt:lpstr>
      <vt:lpstr>Typy veřejných statků</vt:lpstr>
      <vt:lpstr>Vězňovo dilema</vt:lpstr>
      <vt:lpstr>Nejslabší článek</vt:lpstr>
      <vt:lpstr>Best shot (volunteer-type PG)</vt:lpstr>
      <vt:lpstr>Z uvedeného vyplývá, že …</vt:lpstr>
      <vt:lpstr>Klubové statky</vt:lpstr>
      <vt:lpstr>Charita jako VS</vt:lpstr>
      <vt:lpstr>Charita jako VS</vt:lpstr>
      <vt:lpstr>Charita jako VS</vt:lpstr>
      <vt:lpstr>Nečistý altruismus (1)</vt:lpstr>
      <vt:lpstr>Nečistý altruismus (2)</vt:lpstr>
      <vt:lpstr>Nečistý altruismus - závěr</vt:lpstr>
      <vt:lpstr>Klubové statky (prameny)</vt:lpstr>
      <vt:lpstr>Buchanan – teorie klubů</vt:lpstr>
      <vt:lpstr>Klubový statek</vt:lpstr>
      <vt:lpstr>Rozdíl mezi klubovým a veřejným statkem</vt:lpstr>
      <vt:lpstr>Základní model klubového statku</vt:lpstr>
      <vt:lpstr>Rovnováha klubu ve čtyřech kvadrantech</vt:lpstr>
      <vt:lpstr>Buchananův model klubu</vt:lpstr>
      <vt:lpstr>Pro klubové statky platí, že </vt:lpstr>
      <vt:lpstr>Tieboutova teorie</vt:lpstr>
      <vt:lpstr>Tiebout – předpoklady modelu</vt:lpstr>
      <vt:lpstr>Tiebout - další předpoklady</vt:lpstr>
      <vt:lpstr>Námitky proti klasickému Tieboutově modelu</vt:lpstr>
      <vt:lpstr>Literatura k tématu</vt:lpstr>
      <vt:lpstr>Literatura k tématu</vt:lpstr>
    </vt:vector>
  </TitlesOfParts>
  <Company>Block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státních intervencí</dc:title>
  <dc:creator>Jiří Špalek</dc:creator>
  <cp:lastModifiedBy>spalek</cp:lastModifiedBy>
  <cp:revision>83</cp:revision>
  <cp:lastPrinted>1601-01-01T00:00:00Z</cp:lastPrinted>
  <dcterms:created xsi:type="dcterms:W3CDTF">2005-10-12T21:51:17Z</dcterms:created>
  <dcterms:modified xsi:type="dcterms:W3CDTF">2012-10-11T08:22:47Z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