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6" d="100"/>
          <a:sy n="86" d="100"/>
        </p:scale>
        <p:origin x="-732" y="-78"/>
      </p:cViewPr>
      <p:guideLst>
        <p:guide orient="horz" pos="2160"/>
        <p:guide pos="2880"/>
      </p:guideLst>
    </p:cSldViewPr>
  </p:slideViewPr>
  <p:notesTextViewPr>
    <p:cViewPr>
      <p:scale>
        <a:sx n="1" d="1"/>
        <a:sy n="1" d="1"/>
      </p:scale>
      <p:origin x="0" y="0"/>
    </p:cViewPr>
  </p:notesTextViewPr>
  <p:sorterViewPr>
    <p:cViewPr>
      <p:scale>
        <a:sx n="100" d="100"/>
        <a:sy n="100" d="100"/>
      </p:scale>
      <p:origin x="0" y="77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223050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123137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3203284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457200" y="1600200"/>
            <a:ext cx="8229600" cy="4530725"/>
          </a:xfrm>
        </p:spPr>
        <p:txBody>
          <a:bodyPr/>
          <a:lstStyle/>
          <a:p>
            <a:endParaRPr lang="cs-CZ"/>
          </a:p>
        </p:txBody>
      </p:sp>
      <p:sp>
        <p:nvSpPr>
          <p:cNvPr id="4" name="Zástupný symbol pro datum 3"/>
          <p:cNvSpPr>
            <a:spLocks noGrp="1"/>
          </p:cNvSpPr>
          <p:nvPr>
            <p:ph type="dt" sz="half" idx="10"/>
          </p:nvPr>
        </p:nvSpPr>
        <p:spPr>
          <a:xfrm>
            <a:off x="457200" y="6248400"/>
            <a:ext cx="2133600" cy="457200"/>
          </a:xfrm>
        </p:spPr>
        <p:txBody>
          <a:bodyPr/>
          <a:lstStyle>
            <a:lvl1pPr>
              <a:defRPr/>
            </a:lvl1pPr>
          </a:lstStyle>
          <a:p>
            <a:endParaRPr 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endParaRPr lang="cs-CZ"/>
          </a:p>
        </p:txBody>
      </p:sp>
      <p:sp>
        <p:nvSpPr>
          <p:cNvPr id="6" name="Zástupný symbol pro číslo snímku 5"/>
          <p:cNvSpPr>
            <a:spLocks noGrp="1"/>
          </p:cNvSpPr>
          <p:nvPr>
            <p:ph type="sldNum" sz="quarter" idx="12"/>
          </p:nvPr>
        </p:nvSpPr>
        <p:spPr>
          <a:xfrm>
            <a:off x="6553200" y="6248400"/>
            <a:ext cx="2133600" cy="457200"/>
          </a:xfrm>
        </p:spPr>
        <p:txBody>
          <a:bodyPr/>
          <a:lstStyle>
            <a:lvl1pPr>
              <a:defRPr/>
            </a:lvl1pPr>
          </a:lstStyle>
          <a:p>
            <a:fld id="{C6163E86-BD5A-4AAB-A0E8-8A1825EB4A97}" type="slidenum">
              <a:rPr lang="cs-CZ"/>
              <a:pPr/>
              <a:t>‹#›</a:t>
            </a:fld>
            <a:endParaRPr lang="cs-CZ"/>
          </a:p>
        </p:txBody>
      </p:sp>
    </p:spTree>
    <p:extLst>
      <p:ext uri="{BB962C8B-B14F-4D97-AF65-F5344CB8AC3E}">
        <p14:creationId xmlns:p14="http://schemas.microsoft.com/office/powerpoint/2010/main" val="1296869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klipart 3"/>
          <p:cNvSpPr>
            <a:spLocks noGrp="1"/>
          </p:cNvSpPr>
          <p:nvPr>
            <p:ph type="clipArt" sz="half" idx="2"/>
          </p:nvPr>
        </p:nvSpPr>
        <p:spPr>
          <a:xfrm>
            <a:off x="4648200" y="1600200"/>
            <a:ext cx="4038600" cy="4530725"/>
          </a:xfrm>
        </p:spPr>
        <p:txBody>
          <a:bodyPr/>
          <a:lstStyle/>
          <a:p>
            <a:endParaRPr lang="cs-CZ"/>
          </a:p>
        </p:txBody>
      </p:sp>
      <p:sp>
        <p:nvSpPr>
          <p:cNvPr id="5" name="Zástupný symbol pro datum 4"/>
          <p:cNvSpPr>
            <a:spLocks noGrp="1"/>
          </p:cNvSpPr>
          <p:nvPr>
            <p:ph type="dt" sz="half" idx="10"/>
          </p:nvPr>
        </p:nvSpPr>
        <p:spPr>
          <a:xfrm>
            <a:off x="457200" y="6248400"/>
            <a:ext cx="2133600" cy="457200"/>
          </a:xfrm>
        </p:spPr>
        <p:txBody>
          <a:bodyPr/>
          <a:lstStyle>
            <a:lvl1pPr>
              <a:defRPr/>
            </a:lvl1pPr>
          </a:lstStyle>
          <a:p>
            <a:endParaRPr lang="cs-CZ"/>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553200" y="6248400"/>
            <a:ext cx="2133600" cy="457200"/>
          </a:xfrm>
        </p:spPr>
        <p:txBody>
          <a:bodyPr/>
          <a:lstStyle>
            <a:lvl1pPr>
              <a:defRPr/>
            </a:lvl1pPr>
          </a:lstStyle>
          <a:p>
            <a:fld id="{3DDF8907-CC67-4EBB-97E8-55B892D0D75B}" type="slidenum">
              <a:rPr lang="cs-CZ"/>
              <a:pPr/>
              <a:t>‹#›</a:t>
            </a:fld>
            <a:endParaRPr lang="cs-CZ"/>
          </a:p>
        </p:txBody>
      </p:sp>
    </p:spTree>
    <p:extLst>
      <p:ext uri="{BB962C8B-B14F-4D97-AF65-F5344CB8AC3E}">
        <p14:creationId xmlns:p14="http://schemas.microsoft.com/office/powerpoint/2010/main" val="427321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399793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1993407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BB89CA-17AA-4680-86C9-33F2A70DCD50}" type="datetimeFigureOut">
              <a:rPr lang="cs-CZ" smtClean="0"/>
              <a:t>28.11.2011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1264054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BB89CA-17AA-4680-86C9-33F2A70DCD50}" type="datetimeFigureOut">
              <a:rPr lang="cs-CZ" smtClean="0"/>
              <a:t>28.11.2011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39483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6BB89CA-17AA-4680-86C9-33F2A70DCD50}" type="datetimeFigureOut">
              <a:rPr lang="cs-CZ" smtClean="0"/>
              <a:t>28.11.2011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179158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BB89CA-17AA-4680-86C9-33F2A70DCD50}" type="datetimeFigureOut">
              <a:rPr lang="cs-CZ" smtClean="0"/>
              <a:t>28.11.2011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403353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6BB89CA-17AA-4680-86C9-33F2A70DCD50}" type="datetimeFigureOut">
              <a:rPr lang="cs-CZ" smtClean="0"/>
              <a:t>28.11.2011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3838543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6BB89CA-17AA-4680-86C9-33F2A70DCD50}" type="datetimeFigureOut">
              <a:rPr lang="cs-CZ" smtClean="0"/>
              <a:t>28.11.2011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E2360C-5B25-4557-A928-8AC9C1FDBAE3}" type="slidenum">
              <a:rPr lang="cs-CZ" smtClean="0"/>
              <a:t>‹#›</a:t>
            </a:fld>
            <a:endParaRPr lang="cs-CZ"/>
          </a:p>
        </p:txBody>
      </p:sp>
    </p:spTree>
    <p:extLst>
      <p:ext uri="{BB962C8B-B14F-4D97-AF65-F5344CB8AC3E}">
        <p14:creationId xmlns:p14="http://schemas.microsoft.com/office/powerpoint/2010/main" val="276332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B89CA-17AA-4680-86C9-33F2A70DCD50}" type="datetimeFigureOut">
              <a:rPr lang="cs-CZ" smtClean="0"/>
              <a:t>28.11.2011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2360C-5B25-4557-A928-8AC9C1FDBAE3}" type="slidenum">
              <a:rPr lang="cs-CZ" smtClean="0"/>
              <a:t>‹#›</a:t>
            </a:fld>
            <a:endParaRPr lang="cs-CZ"/>
          </a:p>
        </p:txBody>
      </p:sp>
    </p:spTree>
    <p:extLst>
      <p:ext uri="{BB962C8B-B14F-4D97-AF65-F5344CB8AC3E}">
        <p14:creationId xmlns:p14="http://schemas.microsoft.com/office/powerpoint/2010/main" val="236897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cs-CZ" sz="4000"/>
              <a:t>Vliv fiskálních institucí na volbu (množství a ceny)</a:t>
            </a:r>
          </a:p>
        </p:txBody>
      </p:sp>
      <p:sp>
        <p:nvSpPr>
          <p:cNvPr id="17411" name="Rectangle 3"/>
          <p:cNvSpPr>
            <a:spLocks noGrp="1" noChangeArrowheads="1"/>
          </p:cNvSpPr>
          <p:nvPr>
            <p:ph type="body" idx="1"/>
          </p:nvPr>
        </p:nvSpPr>
        <p:spPr/>
        <p:txBody>
          <a:bodyPr/>
          <a:lstStyle/>
          <a:p>
            <a:r>
              <a:rPr lang="cs-CZ" sz="2800"/>
              <a:t>Předpokládáme, že v IDM existuje poptávka po veřejně poskytovaných statcích, kterou proces veřejné volby tak či onak reflektuje.</a:t>
            </a:r>
          </a:p>
          <a:p>
            <a:r>
              <a:rPr lang="cs-CZ" sz="2800"/>
              <a:t>Má na poptávku po veřejně poskytovaných statcích vliv např. způsob zdanění? Nebo to, zda je spojeno rozhodování o množství s rozhodnutím o financování (nákladech)? Má snad vliv organizace fiskálního systému?</a:t>
            </a:r>
          </a:p>
          <a:p>
            <a:r>
              <a:rPr lang="cs-CZ" sz="2800">
                <a:hlinkClick r:id="rId2" action="ppaction://hlinksldjump"/>
              </a:rPr>
              <a:t>Příklad</a:t>
            </a:r>
            <a:endParaRPr lang="cs-CZ" sz="2800"/>
          </a:p>
          <a:p>
            <a:endParaRPr lang="cs-CZ" sz="2800"/>
          </a:p>
        </p:txBody>
      </p:sp>
    </p:spTree>
    <p:extLst>
      <p:ext uri="{BB962C8B-B14F-4D97-AF65-F5344CB8AC3E}">
        <p14:creationId xmlns:p14="http://schemas.microsoft.com/office/powerpoint/2010/main" val="380461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t>Analýza</a:t>
            </a:r>
          </a:p>
        </p:txBody>
      </p:sp>
      <p:sp>
        <p:nvSpPr>
          <p:cNvPr id="36867" name="Rectangle 3"/>
          <p:cNvSpPr>
            <a:spLocks noGrp="1" noChangeArrowheads="1"/>
          </p:cNvSpPr>
          <p:nvPr>
            <p:ph type="body" idx="1"/>
          </p:nvPr>
        </p:nvSpPr>
        <p:spPr/>
        <p:txBody>
          <a:bodyPr/>
          <a:lstStyle/>
          <a:p>
            <a:r>
              <a:rPr lang="cs-CZ"/>
              <a:t>nejbližší povaze a podmínkám tržní volby „neměnná daňová cena“</a:t>
            </a:r>
          </a:p>
          <a:p>
            <a:r>
              <a:rPr lang="cs-CZ" sz="3600"/>
              <a:t>přímá vazba mezi platbou daně a očekávaným užitkem </a:t>
            </a:r>
          </a:p>
          <a:p>
            <a:r>
              <a:rPr lang="cs-CZ" sz="3600"/>
              <a:t>všechny ostatní způsoby zdanění tento vztah komplikují a znesnadňují efektivní rozhodnutí</a:t>
            </a:r>
            <a:endParaRPr lang="cs-CZ" sz="3600">
              <a:solidFill>
                <a:schemeClr val="tx2"/>
              </a:solidFill>
            </a:endParaRPr>
          </a:p>
          <a:p>
            <a:endParaRPr lang="cs-CZ" sz="3600">
              <a:solidFill>
                <a:schemeClr val="tx2"/>
              </a:solidFill>
            </a:endParaRPr>
          </a:p>
        </p:txBody>
      </p:sp>
    </p:spTree>
    <p:extLst>
      <p:ext uri="{BB962C8B-B14F-4D97-AF65-F5344CB8AC3E}">
        <p14:creationId xmlns:p14="http://schemas.microsoft.com/office/powerpoint/2010/main" val="1078173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endParaRPr lang="cs-CZ"/>
          </a:p>
        </p:txBody>
      </p:sp>
      <p:sp>
        <p:nvSpPr>
          <p:cNvPr id="37891" name="Rectangle 3"/>
          <p:cNvSpPr>
            <a:spLocks noGrp="1" noChangeArrowheads="1"/>
          </p:cNvSpPr>
          <p:nvPr>
            <p:ph type="body" idx="1"/>
          </p:nvPr>
        </p:nvSpPr>
        <p:spPr/>
        <p:txBody>
          <a:bodyPr/>
          <a:lstStyle/>
          <a:p>
            <a:r>
              <a:rPr lang="cs-CZ"/>
              <a:t>daň z čistého majetku je na žebříčku „daňové neměnnosti“ vysoko</a:t>
            </a:r>
          </a:p>
          <a:p>
            <a:r>
              <a:rPr lang="cs-CZ"/>
              <a:t>těžko předpokládat rapidní pokles zdanitelného základu</a:t>
            </a:r>
          </a:p>
          <a:p>
            <a:r>
              <a:rPr lang="cs-CZ"/>
              <a:t>možnost přizpůsobení daňové ceny změnou vlastního chování je nízká</a:t>
            </a:r>
          </a:p>
          <a:p>
            <a:endParaRPr lang="cs-CZ"/>
          </a:p>
        </p:txBody>
      </p:sp>
    </p:spTree>
    <p:extLst>
      <p:ext uri="{BB962C8B-B14F-4D97-AF65-F5344CB8AC3E}">
        <p14:creationId xmlns:p14="http://schemas.microsoft.com/office/powerpoint/2010/main" val="2055338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t>Zdanění příjmů</a:t>
            </a:r>
          </a:p>
        </p:txBody>
      </p:sp>
      <p:sp>
        <p:nvSpPr>
          <p:cNvPr id="27651" name="Rectangle 3"/>
          <p:cNvSpPr>
            <a:spLocks noGrp="1" noChangeArrowheads="1"/>
          </p:cNvSpPr>
          <p:nvPr>
            <p:ph type="body" idx="1"/>
          </p:nvPr>
        </p:nvSpPr>
        <p:spPr>
          <a:xfrm>
            <a:off x="762000" y="1676400"/>
            <a:ext cx="7772400" cy="4572000"/>
          </a:xfrm>
        </p:spPr>
        <p:txBody>
          <a:bodyPr/>
          <a:lstStyle/>
          <a:p>
            <a:r>
              <a:rPr lang="cs-CZ"/>
              <a:t>oproti předchozímu rozdíl ve stupni možné odezvy jednotlivce (změny chování) v daném rozhodovacím období</a:t>
            </a:r>
          </a:p>
          <a:p>
            <a:r>
              <a:rPr lang="cs-CZ"/>
              <a:t>Celková platba jednotlivce je určena:</a:t>
            </a:r>
          </a:p>
          <a:p>
            <a:pPr lvl="1"/>
            <a:r>
              <a:rPr lang="cs-CZ"/>
              <a:t>kolektivním rozhodnutím o množství veřejného statku, které bude poskytnuto (předpokládáme buď přímou či nepřímou účast jednotlivce)</a:t>
            </a:r>
          </a:p>
          <a:p>
            <a:pPr lvl="1"/>
            <a:r>
              <a:rPr lang="cs-CZ"/>
              <a:t>velikostí získaného příjmu jednotlivce, tak jak je definován a měřen daňovými orgány. </a:t>
            </a:r>
          </a:p>
        </p:txBody>
      </p:sp>
    </p:spTree>
    <p:extLst>
      <p:ext uri="{BB962C8B-B14F-4D97-AF65-F5344CB8AC3E}">
        <p14:creationId xmlns:p14="http://schemas.microsoft.com/office/powerpoint/2010/main" val="1765369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type="body" idx="1"/>
          </p:nvPr>
        </p:nvSpPr>
        <p:spPr/>
        <p:txBody>
          <a:bodyPr/>
          <a:lstStyle/>
          <a:p>
            <a:r>
              <a:rPr lang="cs-CZ"/>
              <a:t>Pokud obě proměnné známe, můžeme spočítat jak celkovou daňovou  povinnost jednotlivce, tak daňovou cenu za jednotku veřejného statku. (V rámci modelu s neměnnou daňovou cenou je daňová cena jednotlivci známa nezávisle na jeho celkové daňové povinnosti, která je v obou případech určena kolektivním rozhodnutím o množství dodaného statku.)</a:t>
            </a:r>
          </a:p>
          <a:p>
            <a:endParaRPr lang="cs-CZ"/>
          </a:p>
        </p:txBody>
      </p:sp>
    </p:spTree>
    <p:extLst>
      <p:ext uri="{BB962C8B-B14F-4D97-AF65-F5344CB8AC3E}">
        <p14:creationId xmlns:p14="http://schemas.microsoft.com/office/powerpoint/2010/main" val="3073834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t>problém jednotlivce:</a:t>
            </a:r>
          </a:p>
        </p:txBody>
      </p:sp>
      <p:sp>
        <p:nvSpPr>
          <p:cNvPr id="39939" name="Rectangle 3"/>
          <p:cNvSpPr>
            <a:spLocks noGrp="1" noChangeArrowheads="1"/>
          </p:cNvSpPr>
          <p:nvPr>
            <p:ph type="body" idx="1"/>
          </p:nvPr>
        </p:nvSpPr>
        <p:spPr/>
        <p:txBody>
          <a:bodyPr/>
          <a:lstStyle/>
          <a:p>
            <a:r>
              <a:rPr lang="cs-CZ" sz="2800"/>
              <a:t>Pokud má být daní ovlivněno jeho chování související se získáváním zdanitelného příjmu, musí se jednotlivec rozhodovat na základě určitých předpokladů týkajících se </a:t>
            </a:r>
            <a:r>
              <a:rPr lang="cs-CZ" sz="2800" b="1"/>
              <a:t>sazby daně</a:t>
            </a:r>
            <a:r>
              <a:rPr lang="cs-CZ" sz="2800"/>
              <a:t>.</a:t>
            </a:r>
          </a:p>
          <a:p>
            <a:r>
              <a:rPr lang="cs-CZ" sz="2800"/>
              <a:t>Jestliže ale předpokládá a přizpůsobuje se určité sazbě daně, pak je vnitřně nekonzistentní, když současně předpokládá a přizpůsobuje se určité daňové ceně za jednotku veřejného statku. </a:t>
            </a:r>
            <a:endParaRPr lang="cs-CZ"/>
          </a:p>
        </p:txBody>
      </p:sp>
    </p:spTree>
    <p:extLst>
      <p:ext uri="{BB962C8B-B14F-4D97-AF65-F5344CB8AC3E}">
        <p14:creationId xmlns:p14="http://schemas.microsoft.com/office/powerpoint/2010/main" val="432820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t>pokračování</a:t>
            </a:r>
          </a:p>
        </p:txBody>
      </p:sp>
      <p:sp>
        <p:nvSpPr>
          <p:cNvPr id="40963" name="Rectangle 3"/>
          <p:cNvSpPr>
            <a:spLocks noGrp="1" noChangeArrowheads="1"/>
          </p:cNvSpPr>
          <p:nvPr>
            <p:ph type="body" idx="1"/>
          </p:nvPr>
        </p:nvSpPr>
        <p:spPr>
          <a:xfrm>
            <a:off x="685800" y="1524000"/>
            <a:ext cx="7772400" cy="4572000"/>
          </a:xfrm>
        </p:spPr>
        <p:txBody>
          <a:bodyPr/>
          <a:lstStyle/>
          <a:p>
            <a:pPr>
              <a:lnSpc>
                <a:spcPct val="80000"/>
              </a:lnSpc>
            </a:pPr>
            <a:r>
              <a:rPr lang="cs-CZ" sz="2900"/>
              <a:t>pokud má možnost měnit daňový základ, pak daňový výtěžek z jakékoliv uplatněné sazby daně je neurčitý. Proto i množství veřejného statku, které může být z tohoto výtěžku zakoupeno, je neurčité. </a:t>
            </a:r>
          </a:p>
          <a:p>
            <a:pPr>
              <a:lnSpc>
                <a:spcPct val="80000"/>
              </a:lnSpc>
            </a:pPr>
            <a:r>
              <a:rPr lang="cs-CZ" sz="2900"/>
              <a:t>Opačně tedy platí: jestliže množství veřejného statku je předem dáno, sazba daně, nutná pro zajištění výtěžku dostatečného na financování tohoto množství, je neurčitá, za předpokladu že fiskální soustava umožňuje jednotlivcům modifikovat svůj daňový základ.</a:t>
            </a:r>
            <a:endParaRPr lang="cs-CZ"/>
          </a:p>
        </p:txBody>
      </p:sp>
    </p:spTree>
    <p:extLst>
      <p:ext uri="{BB962C8B-B14F-4D97-AF65-F5344CB8AC3E}">
        <p14:creationId xmlns:p14="http://schemas.microsoft.com/office/powerpoint/2010/main" val="3051641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cs-CZ"/>
              <a:t>Dvě klíčové volby:</a:t>
            </a:r>
          </a:p>
        </p:txBody>
      </p:sp>
      <p:sp>
        <p:nvSpPr>
          <p:cNvPr id="43011" name="Rectangle 3"/>
          <p:cNvSpPr>
            <a:spLocks noGrp="1" noChangeArrowheads="1"/>
          </p:cNvSpPr>
          <p:nvPr>
            <p:ph type="body" idx="1"/>
          </p:nvPr>
        </p:nvSpPr>
        <p:spPr/>
        <p:txBody>
          <a:bodyPr/>
          <a:lstStyle/>
          <a:p>
            <a:pPr>
              <a:buFont typeface="Wingdings" pitchFamily="2" charset="2"/>
              <a:buNone/>
            </a:pPr>
            <a:r>
              <a:rPr lang="cs-CZ"/>
              <a:t>1. rozhodnutí o získání příjmu jako reakci na zavedení daně</a:t>
            </a:r>
          </a:p>
          <a:p>
            <a:pPr>
              <a:buFont typeface="Wingdings" pitchFamily="2" charset="2"/>
              <a:buNone/>
            </a:pPr>
            <a:r>
              <a:rPr lang="cs-CZ"/>
              <a:t>2. rozhodnutí o množství veřejného statku</a:t>
            </a:r>
          </a:p>
          <a:p>
            <a:pPr>
              <a:buFont typeface="Wingdings" pitchFamily="2" charset="2"/>
              <a:buNone/>
            </a:pPr>
            <a:endParaRPr lang="cs-CZ"/>
          </a:p>
          <a:p>
            <a:pPr>
              <a:buFont typeface="Wingdings" pitchFamily="2" charset="2"/>
              <a:buNone/>
            </a:pPr>
            <a:r>
              <a:rPr lang="cs-CZ"/>
              <a:t>Kde jsou rovnovážné stavy? </a:t>
            </a:r>
          </a:p>
          <a:p>
            <a:pPr>
              <a:buFont typeface="Wingdings" pitchFamily="2" charset="2"/>
              <a:buNone/>
            </a:pPr>
            <a:r>
              <a:rPr lang="cs-CZ"/>
              <a:t>(Kdyby alespoň neodhadoval svou daňovou cenu, pak by hlasoval pro každý výdajový program…)</a:t>
            </a:r>
          </a:p>
        </p:txBody>
      </p:sp>
    </p:spTree>
    <p:extLst>
      <p:ext uri="{BB962C8B-B14F-4D97-AF65-F5344CB8AC3E}">
        <p14:creationId xmlns:p14="http://schemas.microsoft.com/office/powerpoint/2010/main" val="2120652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t>Staré x nové daně?</a:t>
            </a:r>
          </a:p>
        </p:txBody>
      </p:sp>
      <p:sp>
        <p:nvSpPr>
          <p:cNvPr id="25603" name="Rectangle 3"/>
          <p:cNvSpPr>
            <a:spLocks noGrp="1" noChangeArrowheads="1"/>
          </p:cNvSpPr>
          <p:nvPr>
            <p:ph type="body" idx="1"/>
          </p:nvPr>
        </p:nvSpPr>
        <p:spPr>
          <a:xfrm>
            <a:off x="685800" y="1447800"/>
            <a:ext cx="7772400" cy="4114800"/>
          </a:xfrm>
        </p:spPr>
        <p:txBody>
          <a:bodyPr>
            <a:normAutofit fontScale="92500"/>
          </a:bodyPr>
          <a:lstStyle/>
          <a:p>
            <a:r>
              <a:rPr lang="cs-CZ"/>
              <a:t>je lepší “snášet zla jež známe, nežli prchnout k jiným o nichž není zpráv” </a:t>
            </a:r>
            <a:r>
              <a:rPr lang="cs-CZ" i="1"/>
              <a:t>Hamlet</a:t>
            </a:r>
            <a:endParaRPr lang="cs-CZ"/>
          </a:p>
          <a:p>
            <a:pPr lvl="1"/>
            <a:r>
              <a:rPr lang="cs-CZ"/>
              <a:t>Rozhodnutí vyvolat akci (ve smyslu nové fiskální volby) s sebou nese nutnost vzdát se známých užitků výměnou za nezbytně nejisté alternativy. </a:t>
            </a:r>
          </a:p>
          <a:p>
            <a:pPr lvl="1"/>
            <a:r>
              <a:rPr lang="cs-CZ"/>
              <a:t>U rozhodnutí o pokračování akce již jednou zahájené je tomu právě naopak; pokračování se stává </a:t>
            </a:r>
            <a:r>
              <a:rPr lang="cs-CZ" i="1"/>
              <a:t>status quo</a:t>
            </a:r>
            <a:r>
              <a:rPr lang="cs-CZ"/>
              <a:t> a prvky nejistoty vznikají při zastavení zavedených toků v průběhu času.</a:t>
            </a:r>
          </a:p>
          <a:p>
            <a:endParaRPr lang="cs-CZ"/>
          </a:p>
        </p:txBody>
      </p:sp>
    </p:spTree>
    <p:extLst>
      <p:ext uri="{BB962C8B-B14F-4D97-AF65-F5344CB8AC3E}">
        <p14:creationId xmlns:p14="http://schemas.microsoft.com/office/powerpoint/2010/main" val="2983709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cs-CZ"/>
              <a:t>Problém	</a:t>
            </a:r>
          </a:p>
        </p:txBody>
      </p:sp>
      <p:sp>
        <p:nvSpPr>
          <p:cNvPr id="63491" name="Rectangle 3"/>
          <p:cNvSpPr>
            <a:spLocks noGrp="1" noChangeArrowheads="1"/>
          </p:cNvSpPr>
          <p:nvPr>
            <p:ph type="body" idx="1"/>
          </p:nvPr>
        </p:nvSpPr>
        <p:spPr/>
        <p:txBody>
          <a:bodyPr/>
          <a:lstStyle/>
          <a:p>
            <a:r>
              <a:rPr lang="cs-CZ" b="1"/>
              <a:t>Jak skutečnost, že daň je nová nebo stará, ovlivní chování jednotlivců v procesech kolektivní volby a prostřednictvím tohoto chování i konečné skupinové rozhodnutí? </a:t>
            </a:r>
          </a:p>
        </p:txBody>
      </p:sp>
    </p:spTree>
    <p:extLst>
      <p:ext uri="{BB962C8B-B14F-4D97-AF65-F5344CB8AC3E}">
        <p14:creationId xmlns:p14="http://schemas.microsoft.com/office/powerpoint/2010/main" val="1699462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cs-CZ"/>
              <a:t>Nová daň</a:t>
            </a:r>
          </a:p>
        </p:txBody>
      </p:sp>
      <p:sp>
        <p:nvSpPr>
          <p:cNvPr id="65539" name="Rectangle 3"/>
          <p:cNvSpPr>
            <a:spLocks noGrp="1" noChangeArrowheads="1"/>
          </p:cNvSpPr>
          <p:nvPr>
            <p:ph type="body" idx="1"/>
          </p:nvPr>
        </p:nvSpPr>
        <p:spPr/>
        <p:txBody>
          <a:bodyPr/>
          <a:lstStyle/>
          <a:p>
            <a:pPr>
              <a:lnSpc>
                <a:spcPct val="140000"/>
              </a:lnSpc>
            </a:pPr>
            <a:r>
              <a:rPr lang="cs-CZ" sz="2800"/>
              <a:t>v daňovém systému dochází k uložení nějaké daně, která doposud nebyla použita k financování poskytovaných veřejných statků. Nemusí jít o </a:t>
            </a:r>
            <a:r>
              <a:rPr lang="cs-CZ" sz="2800" b="1"/>
              <a:t>nový způsob zdanění</a:t>
            </a:r>
            <a:r>
              <a:rPr lang="cs-CZ" sz="2800"/>
              <a:t>. Jako “novou daň” tak můžeme interpretovat např. navýšení existující sazby, pokud je zavedeno za účelem financování nové kvality či kvantity statku, </a:t>
            </a:r>
          </a:p>
        </p:txBody>
      </p:sp>
    </p:spTree>
    <p:extLst>
      <p:ext uri="{BB962C8B-B14F-4D97-AF65-F5344CB8AC3E}">
        <p14:creationId xmlns:p14="http://schemas.microsoft.com/office/powerpoint/2010/main" val="2848134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fontScale="90000"/>
          </a:bodyPr>
          <a:lstStyle/>
          <a:p>
            <a:r>
              <a:rPr lang="cs-CZ"/>
              <a:t>Příklad: Jak se jednotlivec rozhoduje?</a:t>
            </a:r>
          </a:p>
        </p:txBody>
      </p:sp>
      <p:sp>
        <p:nvSpPr>
          <p:cNvPr id="110595" name="Rectangle 3"/>
          <p:cNvSpPr>
            <a:spLocks noGrp="1" noChangeArrowheads="1"/>
          </p:cNvSpPr>
          <p:nvPr>
            <p:ph type="body" idx="1"/>
          </p:nvPr>
        </p:nvSpPr>
        <p:spPr/>
        <p:txBody>
          <a:bodyPr/>
          <a:lstStyle/>
          <a:p>
            <a:pPr>
              <a:buFont typeface="Wingdings" pitchFamily="2" charset="2"/>
              <a:buNone/>
            </a:pPr>
            <a:r>
              <a:rPr lang="cs-CZ"/>
              <a:t>aneb bude volit pro nebo proti rozšíření ze 3 na 4 jednotky veřejně poskytovaného statku resp. pro zvýšení výdajů ze 30 na 40 tisíc?</a:t>
            </a:r>
          </a:p>
          <a:p>
            <a:pPr>
              <a:buFont typeface="Wingdings" pitchFamily="2" charset="2"/>
              <a:buNone/>
            </a:pPr>
            <a:endParaRPr lang="cs-CZ"/>
          </a:p>
        </p:txBody>
      </p:sp>
      <p:sp>
        <p:nvSpPr>
          <p:cNvPr id="110596" name="Rectangle 4"/>
          <p:cNvSpPr>
            <a:spLocks noChangeArrowheads="1"/>
          </p:cNvSpPr>
          <p:nvPr/>
        </p:nvSpPr>
        <p:spPr bwMode="auto">
          <a:xfrm>
            <a:off x="2627313" y="4437063"/>
            <a:ext cx="2736850" cy="936625"/>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597" name="Text Box 5"/>
          <p:cNvSpPr txBox="1">
            <a:spLocks noChangeArrowheads="1"/>
          </p:cNvSpPr>
          <p:nvPr/>
        </p:nvSpPr>
        <p:spPr bwMode="auto">
          <a:xfrm>
            <a:off x="3348038" y="4868863"/>
            <a:ext cx="1439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atin typeface="Arial" pitchFamily="34" charset="0"/>
                <a:hlinkClick r:id="rId2" action="ppaction://hlinksldjump"/>
              </a:rPr>
              <a:t>předpoklady</a:t>
            </a:r>
            <a:endParaRPr lang="cs-CZ">
              <a:latin typeface="Arial" pitchFamily="34" charset="0"/>
            </a:endParaRPr>
          </a:p>
        </p:txBody>
      </p:sp>
    </p:spTree>
    <p:extLst>
      <p:ext uri="{BB962C8B-B14F-4D97-AF65-F5344CB8AC3E}">
        <p14:creationId xmlns:p14="http://schemas.microsoft.com/office/powerpoint/2010/main" val="30727983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cs-CZ"/>
              <a:t>Stará daň</a:t>
            </a:r>
          </a:p>
        </p:txBody>
      </p:sp>
      <p:sp>
        <p:nvSpPr>
          <p:cNvPr id="66563" name="Rectangle 3"/>
          <p:cNvSpPr>
            <a:spLocks noGrp="1" noChangeArrowheads="1"/>
          </p:cNvSpPr>
          <p:nvPr>
            <p:ph type="body" idx="1"/>
          </p:nvPr>
        </p:nvSpPr>
        <p:spPr/>
        <p:txBody>
          <a:bodyPr/>
          <a:lstStyle/>
          <a:p>
            <a:pPr>
              <a:lnSpc>
                <a:spcPct val="110000"/>
              </a:lnSpc>
            </a:pPr>
            <a:r>
              <a:rPr lang="cs-CZ"/>
              <a:t>je taková, která byla schválena v minulém období pro financování veřejných statků a která se může i nadále ve fiskální soustavě uplatňovat, pokud se to vyžaduje. </a:t>
            </a:r>
            <a:endParaRPr lang="en-US"/>
          </a:p>
        </p:txBody>
      </p:sp>
    </p:spTree>
    <p:extLst>
      <p:ext uri="{BB962C8B-B14F-4D97-AF65-F5344CB8AC3E}">
        <p14:creationId xmlns:p14="http://schemas.microsoft.com/office/powerpoint/2010/main" val="2517356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cs-CZ"/>
              <a:t>Příklad</a:t>
            </a:r>
            <a:r>
              <a:rPr lang="en-US"/>
              <a:t>:</a:t>
            </a:r>
          </a:p>
        </p:txBody>
      </p:sp>
      <p:sp>
        <p:nvSpPr>
          <p:cNvPr id="67587" name="Rectangle 3"/>
          <p:cNvSpPr>
            <a:spLocks noGrp="1" noChangeArrowheads="1"/>
          </p:cNvSpPr>
          <p:nvPr>
            <p:ph type="body" sz="half" idx="1"/>
          </p:nvPr>
        </p:nvSpPr>
        <p:spPr>
          <a:xfrm>
            <a:off x="457200" y="1600200"/>
            <a:ext cx="4033838" cy="4530725"/>
          </a:xfrm>
        </p:spPr>
        <p:txBody>
          <a:bodyPr/>
          <a:lstStyle/>
          <a:p>
            <a:r>
              <a:rPr lang="cs-CZ"/>
              <a:t>případ nové daně</a:t>
            </a:r>
          </a:p>
          <a:p>
            <a:pPr lvl="1"/>
            <a:r>
              <a:rPr lang="cs-CZ"/>
              <a:t>v </a:t>
            </a:r>
            <a:r>
              <a:rPr lang="cs-CZ" i="1"/>
              <a:t>t</a:t>
            </a:r>
            <a:r>
              <a:rPr lang="cs-CZ" i="1" baseline="-25000"/>
              <a:t>0 </a:t>
            </a:r>
            <a:r>
              <a:rPr lang="cs-CZ" baseline="-25000"/>
              <a:t> </a:t>
            </a:r>
            <a:r>
              <a:rPr lang="cs-CZ"/>
              <a:t>zavedena nová daň</a:t>
            </a:r>
          </a:p>
          <a:p>
            <a:pPr lvl="1"/>
            <a:r>
              <a:rPr lang="cs-CZ"/>
              <a:t>nové převedení soukromých zdrojů pro veřejné použití oproti</a:t>
            </a:r>
            <a:br>
              <a:rPr lang="cs-CZ"/>
            </a:br>
            <a:r>
              <a:rPr lang="cs-CZ" i="1"/>
              <a:t>t</a:t>
            </a:r>
            <a:r>
              <a:rPr lang="cs-CZ" i="1" baseline="-25000"/>
              <a:t>-1</a:t>
            </a:r>
            <a:endParaRPr lang="cs-CZ" i="1"/>
          </a:p>
          <a:p>
            <a:pPr lvl="1"/>
            <a:r>
              <a:rPr lang="cs-CZ"/>
              <a:t>jednotlivci si jsou více či méně vědomi reálných nákladů</a:t>
            </a:r>
          </a:p>
        </p:txBody>
      </p:sp>
      <p:sp>
        <p:nvSpPr>
          <p:cNvPr id="67588" name="Rectangle 4"/>
          <p:cNvSpPr>
            <a:spLocks noGrp="1" noChangeArrowheads="1"/>
          </p:cNvSpPr>
          <p:nvPr>
            <p:ph type="body" sz="half" idx="2"/>
          </p:nvPr>
        </p:nvSpPr>
        <p:spPr>
          <a:xfrm>
            <a:off x="4652963" y="1600200"/>
            <a:ext cx="4033837" cy="4530725"/>
          </a:xfrm>
        </p:spPr>
        <p:txBody>
          <a:bodyPr/>
          <a:lstStyle/>
          <a:p>
            <a:r>
              <a:rPr lang="cs-CZ"/>
              <a:t>případ staré daně</a:t>
            </a:r>
          </a:p>
          <a:p>
            <a:pPr lvl="1"/>
            <a:r>
              <a:rPr lang="cs-CZ"/>
              <a:t>v okamžiku </a:t>
            </a:r>
            <a:r>
              <a:rPr lang="cs-CZ" i="1"/>
              <a:t>t</a:t>
            </a:r>
            <a:r>
              <a:rPr lang="cs-CZ" i="1" baseline="-25000"/>
              <a:t>1 </a:t>
            </a:r>
            <a:r>
              <a:rPr lang="cs-CZ"/>
              <a:t>jde o rozhodnutí opět dodat stejné množství VS</a:t>
            </a:r>
          </a:p>
          <a:p>
            <a:pPr lvl="1"/>
            <a:r>
              <a:rPr lang="cs-CZ"/>
              <a:t>nevzniká žádná změna </a:t>
            </a:r>
          </a:p>
          <a:p>
            <a:pPr lvl="1"/>
            <a:r>
              <a:rPr lang="cs-CZ"/>
              <a:t>kladné rozhodnutí i tehdy, když nikdo nepodstoupí změnu své ekonomické pozice</a:t>
            </a:r>
          </a:p>
        </p:txBody>
      </p:sp>
    </p:spTree>
    <p:extLst>
      <p:ext uri="{BB962C8B-B14F-4D97-AF65-F5344CB8AC3E}">
        <p14:creationId xmlns:p14="http://schemas.microsoft.com/office/powerpoint/2010/main" val="583117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paradox</a:t>
            </a:r>
          </a:p>
        </p:txBody>
      </p:sp>
      <p:sp>
        <p:nvSpPr>
          <p:cNvPr id="68611" name="Rectangle 3"/>
          <p:cNvSpPr>
            <a:spLocks noGrp="1" noChangeArrowheads="1"/>
          </p:cNvSpPr>
          <p:nvPr>
            <p:ph type="body" idx="1"/>
          </p:nvPr>
        </p:nvSpPr>
        <p:spPr/>
        <p:txBody>
          <a:bodyPr/>
          <a:lstStyle/>
          <a:p>
            <a:pPr>
              <a:spcBef>
                <a:spcPts val="600"/>
              </a:spcBef>
            </a:pPr>
            <a:r>
              <a:rPr lang="cs-CZ"/>
              <a:t>náklady příležitosti (určitá překážka rozhodování jednotlivce pro poskytnutí další jednotky VS) u statku financovaného starou daní jsou ze </a:t>
            </a:r>
            <a:r>
              <a:rPr lang="cs-CZ" i="1"/>
              <a:t>subjektivního pohledu </a:t>
            </a:r>
            <a:r>
              <a:rPr lang="cs-CZ"/>
              <a:t>podstatně nižší než náklady pro financování stejného statku, které by si vyžádalo zavedení nové daně (při zachování stejného způsobu zdanění).</a:t>
            </a:r>
            <a:endParaRPr lang="en-US"/>
          </a:p>
        </p:txBody>
      </p:sp>
    </p:spTree>
    <p:extLst>
      <p:ext uri="{BB962C8B-B14F-4D97-AF65-F5344CB8AC3E}">
        <p14:creationId xmlns:p14="http://schemas.microsoft.com/office/powerpoint/2010/main" val="8680016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proč?</a:t>
            </a:r>
          </a:p>
        </p:txBody>
      </p:sp>
      <p:sp>
        <p:nvSpPr>
          <p:cNvPr id="69635" name="Rectangle 3"/>
          <p:cNvSpPr>
            <a:spLocks noGrp="1" noChangeArrowheads="1"/>
          </p:cNvSpPr>
          <p:nvPr>
            <p:ph type="body" idx="1"/>
          </p:nvPr>
        </p:nvSpPr>
        <p:spPr/>
        <p:txBody>
          <a:bodyPr/>
          <a:lstStyle/>
          <a:p>
            <a:pPr>
              <a:spcBef>
                <a:spcPts val="600"/>
              </a:spcBef>
            </a:pPr>
            <a:r>
              <a:rPr lang="cs-CZ"/>
              <a:t>Náklady příležitosti, které jsou pro jednotlivce důležité, jsou </a:t>
            </a:r>
            <a:r>
              <a:rPr lang="cs-CZ" i="1"/>
              <a:t>subjektivní</a:t>
            </a:r>
            <a:r>
              <a:rPr lang="cs-CZ"/>
              <a:t> povahy, nelze je měřit nezávisle na volbě samotné.</a:t>
            </a:r>
          </a:p>
          <a:p>
            <a:pPr>
              <a:spcBef>
                <a:spcPts val="600"/>
              </a:spcBef>
            </a:pPr>
            <a:r>
              <a:rPr lang="cs-CZ"/>
              <a:t>Spočívají v předpokládaném “obětování” budoucích požitků ze zdrojů užívaných stejným způsobem, jak jsou  zdroje užívané </a:t>
            </a:r>
            <a:r>
              <a:rPr lang="cs-CZ" i="1"/>
              <a:t>v současné době</a:t>
            </a:r>
            <a:r>
              <a:rPr lang="cs-CZ"/>
              <a:t>.</a:t>
            </a:r>
          </a:p>
          <a:p>
            <a:endParaRPr lang="en-US"/>
          </a:p>
        </p:txBody>
      </p:sp>
    </p:spTree>
    <p:extLst>
      <p:ext uri="{BB962C8B-B14F-4D97-AF65-F5344CB8AC3E}">
        <p14:creationId xmlns:p14="http://schemas.microsoft.com/office/powerpoint/2010/main" val="17485882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subjektivní příjem,</a:t>
            </a:r>
          </a:p>
        </p:txBody>
      </p:sp>
      <p:sp>
        <p:nvSpPr>
          <p:cNvPr id="70659" name="Rectangle 3"/>
          <p:cNvSpPr>
            <a:spLocks noGrp="1" noChangeArrowheads="1"/>
          </p:cNvSpPr>
          <p:nvPr>
            <p:ph type="body" idx="1"/>
          </p:nvPr>
        </p:nvSpPr>
        <p:spPr/>
        <p:txBody>
          <a:bodyPr/>
          <a:lstStyle/>
          <a:p>
            <a:pPr algn="ctr">
              <a:lnSpc>
                <a:spcPct val="120000"/>
              </a:lnSpc>
              <a:spcBef>
                <a:spcPts val="600"/>
              </a:spcBef>
              <a:buFont typeface="Wingdings" pitchFamily="2" charset="2"/>
              <a:buNone/>
            </a:pPr>
            <a:r>
              <a:rPr lang="cs-CZ"/>
              <a:t>který musí být obětován v souvislosti s rozhodnutím o poskytnutí nového veřejného statku, je pro jednotlivce, který provádí volbu, </a:t>
            </a:r>
            <a:r>
              <a:rPr lang="cs-CZ" b="1"/>
              <a:t>viditelný a zřejmý</a:t>
            </a:r>
            <a:r>
              <a:rPr lang="cs-CZ"/>
              <a:t>. Aby si zajistil užitky dodatečného veřejného statku, který má financovat nová daň, musí snížit svoji spotřebu soukromých statků. </a:t>
            </a:r>
            <a:endParaRPr lang="en-US"/>
          </a:p>
        </p:txBody>
      </p:sp>
    </p:spTree>
    <p:extLst>
      <p:ext uri="{BB962C8B-B14F-4D97-AF65-F5344CB8AC3E}">
        <p14:creationId xmlns:p14="http://schemas.microsoft.com/office/powerpoint/2010/main" val="3348740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u staré daně se jeví naopak</a:t>
            </a:r>
          </a:p>
        </p:txBody>
      </p:sp>
      <p:sp>
        <p:nvSpPr>
          <p:cNvPr id="71683" name="Rectangle 3"/>
          <p:cNvSpPr>
            <a:spLocks noGrp="1" noChangeArrowheads="1"/>
          </p:cNvSpPr>
          <p:nvPr>
            <p:ph type="body" idx="1"/>
          </p:nvPr>
        </p:nvSpPr>
        <p:spPr/>
        <p:txBody>
          <a:bodyPr/>
          <a:lstStyle/>
          <a:p>
            <a:pPr algn="ctr">
              <a:lnSpc>
                <a:spcPct val="110000"/>
              </a:lnSpc>
              <a:spcBef>
                <a:spcPts val="600"/>
              </a:spcBef>
              <a:buFont typeface="Wingdings" pitchFamily="2" charset="2"/>
              <a:buNone/>
            </a:pPr>
            <a:r>
              <a:rPr lang="cs-CZ"/>
              <a:t>spočívají totiž v </a:t>
            </a:r>
            <a:r>
              <a:rPr lang="cs-CZ" b="1"/>
              <a:t>předpokládaném požitku</a:t>
            </a:r>
            <a:r>
              <a:rPr lang="cs-CZ"/>
              <a:t> z použití zdrojů pro soukromé nákupy, které se v současnosti stejně nerealizují. V případě staré daně tedy představují náklady příležitosti veřejného statku potenciální užitek dodatečných zdrojů na soukromém trhu, a nikoliv obětování existujících či běžných požitků. </a:t>
            </a:r>
          </a:p>
          <a:p>
            <a:endParaRPr lang="en-US"/>
          </a:p>
        </p:txBody>
      </p:sp>
    </p:spTree>
    <p:extLst>
      <p:ext uri="{BB962C8B-B14F-4D97-AF65-F5344CB8AC3E}">
        <p14:creationId xmlns:p14="http://schemas.microsoft.com/office/powerpoint/2010/main" val="2560741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jinými slovy:</a:t>
            </a:r>
          </a:p>
        </p:txBody>
      </p:sp>
      <p:sp>
        <p:nvSpPr>
          <p:cNvPr id="72707" name="Rectangle 3"/>
          <p:cNvSpPr>
            <a:spLocks noGrp="1" noChangeArrowheads="1"/>
          </p:cNvSpPr>
          <p:nvPr>
            <p:ph type="body" idx="1"/>
          </p:nvPr>
        </p:nvSpPr>
        <p:spPr/>
        <p:txBody>
          <a:bodyPr/>
          <a:lstStyle/>
          <a:p>
            <a:pPr>
              <a:spcBef>
                <a:spcPts val="600"/>
              </a:spcBef>
            </a:pPr>
            <a:r>
              <a:rPr lang="cs-CZ"/>
              <a:t>náklady v rámci staré daně jsou jednotky subjektivního příjmu jednotlivce, který není v současnosti požívaný ve stejné formě, a který by v zásadě mohl vzniknout pokud by daň nadále nepokračovala. </a:t>
            </a:r>
            <a:endParaRPr lang="en-US"/>
          </a:p>
        </p:txBody>
      </p:sp>
    </p:spTree>
    <p:extLst>
      <p:ext uri="{BB962C8B-B14F-4D97-AF65-F5344CB8AC3E}">
        <p14:creationId xmlns:p14="http://schemas.microsoft.com/office/powerpoint/2010/main" val="30517500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cs-CZ"/>
              <a:t>setrvačnost</a:t>
            </a:r>
          </a:p>
        </p:txBody>
      </p:sp>
      <p:sp>
        <p:nvSpPr>
          <p:cNvPr id="73731" name="Rectangle 3"/>
          <p:cNvSpPr>
            <a:spLocks noGrp="1" noChangeArrowheads="1"/>
          </p:cNvSpPr>
          <p:nvPr>
            <p:ph type="body" sz="half" idx="1"/>
          </p:nvPr>
        </p:nvSpPr>
        <p:spPr>
          <a:xfrm>
            <a:off x="457200" y="1600200"/>
            <a:ext cx="4033838" cy="4530725"/>
          </a:xfrm>
        </p:spPr>
        <p:txBody>
          <a:bodyPr/>
          <a:lstStyle/>
          <a:p>
            <a:r>
              <a:rPr lang="en-US" sz="2800"/>
              <a:t>pokračovat v zahájeném pohybu je snadnější než jej poprvé zahajovat.</a:t>
            </a:r>
          </a:p>
        </p:txBody>
      </p:sp>
      <p:pic>
        <p:nvPicPr>
          <p:cNvPr id="73732" name="Picture 4" descr="OBR1"/>
          <p:cNvPicPr>
            <a:picLocks noChangeAspect="1" noChangeArrowheads="1"/>
          </p:cNvPicPr>
          <p:nvPr>
            <p:ph type="clipArt" sz="half" idx="2"/>
          </p:nvPr>
        </p:nvPicPr>
        <p:blipFill>
          <a:blip r:embed="rId2" cstate="print">
            <a:extLst>
              <a:ext uri="{28A0092B-C50C-407E-A947-70E740481C1C}">
                <a14:useLocalDpi xmlns:a14="http://schemas.microsoft.com/office/drawing/2010/main" val="0"/>
              </a:ext>
            </a:extLst>
          </a:blip>
          <a:srcRect l="11954" t="30289" r="10706"/>
          <a:stretch>
            <a:fillRect/>
          </a:stretch>
        </p:blipFill>
        <p:spPr>
          <a:xfrm>
            <a:off x="4267200" y="1893888"/>
            <a:ext cx="4800600" cy="3519487"/>
          </a:xfrm>
        </p:spPr>
      </p:pic>
    </p:spTree>
    <p:extLst>
      <p:ext uri="{BB962C8B-B14F-4D97-AF65-F5344CB8AC3E}">
        <p14:creationId xmlns:p14="http://schemas.microsoft.com/office/powerpoint/2010/main" val="2272973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cs-CZ"/>
              <a:t>důsledek:</a:t>
            </a:r>
          </a:p>
        </p:txBody>
      </p:sp>
      <p:sp>
        <p:nvSpPr>
          <p:cNvPr id="74755" name="Rectangle 3"/>
          <p:cNvSpPr>
            <a:spLocks noGrp="1" noChangeArrowheads="1"/>
          </p:cNvSpPr>
          <p:nvPr>
            <p:ph type="body" idx="1"/>
          </p:nvPr>
        </p:nvSpPr>
        <p:spPr/>
        <p:txBody>
          <a:bodyPr/>
          <a:lstStyle/>
          <a:p>
            <a:pPr>
              <a:lnSpc>
                <a:spcPct val="130000"/>
              </a:lnSpc>
            </a:pPr>
            <a:r>
              <a:rPr lang="cs-CZ"/>
              <a:t>Pokud chci dodržet stejné množství poskytovaného statku, pak je pro mne výhodnější „stará“ daň </a:t>
            </a:r>
          </a:p>
          <a:p>
            <a:pPr>
              <a:lnSpc>
                <a:spcPct val="130000"/>
              </a:lnSpc>
            </a:pPr>
            <a:r>
              <a:rPr lang="cs-CZ"/>
              <a:t>U nové daně by na stejné množství musela být poptávka větší….</a:t>
            </a:r>
          </a:p>
        </p:txBody>
      </p:sp>
    </p:spTree>
    <p:extLst>
      <p:ext uri="{BB962C8B-B14F-4D97-AF65-F5344CB8AC3E}">
        <p14:creationId xmlns:p14="http://schemas.microsoft.com/office/powerpoint/2010/main" val="32551975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závěr:</a:t>
            </a:r>
          </a:p>
        </p:txBody>
      </p:sp>
      <p:sp>
        <p:nvSpPr>
          <p:cNvPr id="75779" name="Rectangle 3"/>
          <p:cNvSpPr>
            <a:spLocks noGrp="1" noChangeArrowheads="1"/>
          </p:cNvSpPr>
          <p:nvPr>
            <p:ph type="body" idx="1"/>
          </p:nvPr>
        </p:nvSpPr>
        <p:spPr/>
        <p:txBody>
          <a:bodyPr/>
          <a:lstStyle/>
          <a:p>
            <a:pPr>
              <a:spcBef>
                <a:spcPts val="600"/>
              </a:spcBef>
            </a:pPr>
            <a:r>
              <a:rPr lang="cs-CZ"/>
              <a:t>pokud ostatní podmínky zůstanou stejné, bude jednotlivec ochoten hlasovat pro poněkud větší veřejné výdaje v rámci starého, existujícího zdanění, než v rámci nového zdanění. </a:t>
            </a:r>
            <a:endParaRPr lang="en-US"/>
          </a:p>
        </p:txBody>
      </p:sp>
    </p:spTree>
    <p:extLst>
      <p:ext uri="{BB962C8B-B14F-4D97-AF65-F5344CB8AC3E}">
        <p14:creationId xmlns:p14="http://schemas.microsoft.com/office/powerpoint/2010/main" val="1172891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endParaRPr lang="en-US"/>
          </a:p>
        </p:txBody>
      </p:sp>
      <p:graphicFrame>
        <p:nvGraphicFramePr>
          <p:cNvPr id="115715" name="Object 3"/>
          <p:cNvGraphicFramePr>
            <a:graphicFrameLocks noChangeAspect="1"/>
          </p:cNvGraphicFramePr>
          <p:nvPr>
            <p:ph type="tbl" idx="1"/>
          </p:nvPr>
        </p:nvGraphicFramePr>
        <p:xfrm>
          <a:off x="250825" y="1196975"/>
          <a:ext cx="8569325" cy="4995863"/>
        </p:xfrm>
        <a:graphic>
          <a:graphicData uri="http://schemas.openxmlformats.org/presentationml/2006/ole">
            <mc:AlternateContent xmlns:mc="http://schemas.openxmlformats.org/markup-compatibility/2006">
              <mc:Choice xmlns:v="urn:schemas-microsoft-com:vml" Requires="v">
                <p:oleObj spid="_x0000_s1028" name="dokument" r:id="rId3" imgW="7759080" imgH="4537080" progId="Word.Document.8">
                  <p:embed/>
                </p:oleObj>
              </mc:Choice>
              <mc:Fallback>
                <p:oleObj name="dokument" r:id="rId3" imgW="7759080" imgH="45370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196975"/>
                        <a:ext cx="8569325" cy="4995863"/>
                      </a:xfrm>
                      <a:prstGeom prst="rect">
                        <a:avLst/>
                      </a:prstGeom>
                      <a:solidFill>
                        <a:srgbClr val="333300"/>
                      </a:solidFill>
                    </p:spPr>
                  </p:pic>
                </p:oleObj>
              </mc:Fallback>
            </mc:AlternateContent>
          </a:graphicData>
        </a:graphic>
      </p:graphicFrame>
    </p:spTree>
    <p:extLst>
      <p:ext uri="{BB962C8B-B14F-4D97-AF65-F5344CB8AC3E}">
        <p14:creationId xmlns:p14="http://schemas.microsoft.com/office/powerpoint/2010/main" val="3024956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proč k tomu dochází?</a:t>
            </a:r>
          </a:p>
        </p:txBody>
      </p:sp>
      <p:sp>
        <p:nvSpPr>
          <p:cNvPr id="76803" name="Rectangle 3"/>
          <p:cNvSpPr>
            <a:spLocks noGrp="1" noChangeArrowheads="1"/>
          </p:cNvSpPr>
          <p:nvPr>
            <p:ph type="body" idx="1"/>
          </p:nvPr>
        </p:nvSpPr>
        <p:spPr/>
        <p:txBody>
          <a:bodyPr/>
          <a:lstStyle/>
          <a:p>
            <a:r>
              <a:rPr lang="en-US"/>
              <a:t>iracionalita?</a:t>
            </a:r>
          </a:p>
          <a:p>
            <a:r>
              <a:rPr lang="en-US"/>
              <a:t>nedokonalá informovanost?</a:t>
            </a:r>
          </a:p>
          <a:p>
            <a:r>
              <a:rPr lang="en-US"/>
              <a:t>iluze?</a:t>
            </a:r>
          </a:p>
          <a:p>
            <a:endParaRPr lang="en-US"/>
          </a:p>
          <a:p>
            <a:r>
              <a:rPr lang="en-US"/>
              <a:t>také, ale rovněž </a:t>
            </a:r>
            <a:r>
              <a:rPr lang="en-US" b="1" i="1"/>
              <a:t>náklady rozhodování</a:t>
            </a:r>
            <a:endParaRPr lang="en-US"/>
          </a:p>
          <a:p>
            <a:endParaRPr lang="en-US"/>
          </a:p>
        </p:txBody>
      </p:sp>
    </p:spTree>
    <p:extLst>
      <p:ext uri="{BB962C8B-B14F-4D97-AF65-F5344CB8AC3E}">
        <p14:creationId xmlns:p14="http://schemas.microsoft.com/office/powerpoint/2010/main" val="3374083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cs-CZ"/>
              <a:t>náklady rozhodování</a:t>
            </a:r>
          </a:p>
        </p:txBody>
      </p:sp>
      <p:sp>
        <p:nvSpPr>
          <p:cNvPr id="77827" name="Rectangle 3"/>
          <p:cNvSpPr>
            <a:spLocks noGrp="1" noChangeArrowheads="1"/>
          </p:cNvSpPr>
          <p:nvPr>
            <p:ph type="body" idx="1"/>
          </p:nvPr>
        </p:nvSpPr>
        <p:spPr/>
        <p:txBody>
          <a:bodyPr/>
          <a:lstStyle/>
          <a:p>
            <a:r>
              <a:rPr lang="cs-CZ"/>
              <a:t>racionální rozhodování stojí čas, zdroje k získání informací</a:t>
            </a:r>
          </a:p>
          <a:p>
            <a:r>
              <a:rPr lang="cs-CZ"/>
              <a:t>ovšemže zde lze ušetřit, ale tím se jednotlivec vystavuje dodatečným nákladům spočívajícím ve vyšší pravděpodobnosti omylu</a:t>
            </a:r>
          </a:p>
        </p:txBody>
      </p:sp>
    </p:spTree>
    <p:extLst>
      <p:ext uri="{BB962C8B-B14F-4D97-AF65-F5344CB8AC3E}">
        <p14:creationId xmlns:p14="http://schemas.microsoft.com/office/powerpoint/2010/main" val="10967297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endParaRPr lang="en-US"/>
          </a:p>
        </p:txBody>
      </p:sp>
      <p:sp>
        <p:nvSpPr>
          <p:cNvPr id="78851" name="Rectangle 3"/>
          <p:cNvSpPr>
            <a:spLocks noGrp="1" noChangeArrowheads="1"/>
          </p:cNvSpPr>
          <p:nvPr>
            <p:ph type="body" idx="1"/>
          </p:nvPr>
        </p:nvSpPr>
        <p:spPr/>
        <p:txBody>
          <a:bodyPr/>
          <a:lstStyle/>
          <a:p>
            <a:r>
              <a:rPr lang="cs-CZ"/>
              <a:t>Jakmile uznáme tyto náklady rozhodování, je zřejmé, že opakování volby v období následujícím po původní volbě, kdy bylo dosaženo určitého rozhodnutí, zahrnuje podstatně menší náklady, než rozhodování o </a:t>
            </a:r>
            <a:r>
              <a:rPr lang="cs-CZ" i="1"/>
              <a:t>změně</a:t>
            </a:r>
          </a:p>
          <a:p>
            <a:endParaRPr lang="en-US"/>
          </a:p>
        </p:txBody>
      </p:sp>
    </p:spTree>
    <p:extLst>
      <p:ext uri="{BB962C8B-B14F-4D97-AF65-F5344CB8AC3E}">
        <p14:creationId xmlns:p14="http://schemas.microsoft.com/office/powerpoint/2010/main" val="7904924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en-US"/>
          </a:p>
        </p:txBody>
      </p:sp>
      <p:sp>
        <p:nvSpPr>
          <p:cNvPr id="79875" name="Rectangle 3"/>
          <p:cNvSpPr>
            <a:spLocks noGrp="1" noChangeArrowheads="1"/>
          </p:cNvSpPr>
          <p:nvPr>
            <p:ph type="body" idx="1"/>
          </p:nvPr>
        </p:nvSpPr>
        <p:spPr/>
        <p:txBody>
          <a:bodyPr/>
          <a:lstStyle/>
          <a:p>
            <a:r>
              <a:rPr lang="cs-CZ"/>
              <a:t>Minimalizace nákladů rozhodování v průběhu času tak nutně povede k rutinnímu chování, k pokračování existujících pravidel a institucí (daňových schémat), k opakování posledních rozhodnutí a k odmítání nových alternativ. Mezi výběr existující alternativy a výběr nové alternativy bude vložen určitý “klín”, práh.</a:t>
            </a:r>
          </a:p>
        </p:txBody>
      </p:sp>
    </p:spTree>
    <p:extLst>
      <p:ext uri="{BB962C8B-B14F-4D97-AF65-F5344CB8AC3E}">
        <p14:creationId xmlns:p14="http://schemas.microsoft.com/office/powerpoint/2010/main" val="33746747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stará daň tedy dobrou daní?</a:t>
            </a:r>
          </a:p>
        </p:txBody>
      </p:sp>
      <p:sp>
        <p:nvSpPr>
          <p:cNvPr id="80899" name="Rectangle 3"/>
          <p:cNvSpPr>
            <a:spLocks noGrp="1" noChangeArrowheads="1"/>
          </p:cNvSpPr>
          <p:nvPr>
            <p:ph type="body" idx="1"/>
          </p:nvPr>
        </p:nvSpPr>
        <p:spPr/>
        <p:txBody>
          <a:bodyPr/>
          <a:lstStyle/>
          <a:p>
            <a:r>
              <a:rPr lang="cs-CZ"/>
              <a:t>ano pokud je kritériem minimalizace zatížení poplatníka</a:t>
            </a:r>
          </a:p>
          <a:p>
            <a:r>
              <a:rPr lang="cs-CZ"/>
              <a:t>ano pokud je zájmem vlády získat co nejvíce prostředků</a:t>
            </a:r>
          </a:p>
          <a:p>
            <a:r>
              <a:rPr lang="cs-CZ"/>
              <a:t>ano pokud nechci, aby se moje rozhodování o výdajích poměřovaly tak přísnými  pravidly “efektivnosti” jako je tomu u nově navrhovaných výdajů a daní.</a:t>
            </a:r>
          </a:p>
          <a:p>
            <a:endParaRPr lang="en-US"/>
          </a:p>
        </p:txBody>
      </p:sp>
    </p:spTree>
    <p:extLst>
      <p:ext uri="{BB962C8B-B14F-4D97-AF65-F5344CB8AC3E}">
        <p14:creationId xmlns:p14="http://schemas.microsoft.com/office/powerpoint/2010/main" val="12659656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cs-CZ"/>
              <a:t>pružnost výnosu daně</a:t>
            </a:r>
          </a:p>
        </p:txBody>
      </p:sp>
      <p:sp>
        <p:nvSpPr>
          <p:cNvPr id="82947" name="Rectangle 3"/>
          <p:cNvSpPr>
            <a:spLocks noGrp="1" noChangeArrowheads="1"/>
          </p:cNvSpPr>
          <p:nvPr>
            <p:ph type="body" idx="1"/>
          </p:nvPr>
        </p:nvSpPr>
        <p:spPr/>
        <p:txBody>
          <a:bodyPr/>
          <a:lstStyle/>
          <a:p>
            <a:r>
              <a:rPr lang="cs-CZ"/>
              <a:t>jaký má na velikost a strukturu veřejných výdajů vliv skutečnost, že s růstem soukromých důchodů roste i relativní výnos daní?  </a:t>
            </a:r>
          </a:p>
        </p:txBody>
      </p:sp>
    </p:spTree>
    <p:extLst>
      <p:ext uri="{BB962C8B-B14F-4D97-AF65-F5344CB8AC3E}">
        <p14:creationId xmlns:p14="http://schemas.microsoft.com/office/powerpoint/2010/main" val="2308909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příklad</a:t>
            </a:r>
          </a:p>
        </p:txBody>
      </p:sp>
      <p:sp>
        <p:nvSpPr>
          <p:cNvPr id="83971" name="Rectangle 3"/>
          <p:cNvSpPr>
            <a:spLocks noGrp="1" noChangeArrowheads="1"/>
          </p:cNvSpPr>
          <p:nvPr>
            <p:ph type="body" idx="1"/>
          </p:nvPr>
        </p:nvSpPr>
        <p:spPr/>
        <p:txBody>
          <a:bodyPr/>
          <a:lstStyle/>
          <a:p>
            <a:pPr>
              <a:buFont typeface="Wingdings" pitchFamily="2" charset="2"/>
              <a:buNone/>
            </a:pPr>
            <a:r>
              <a:rPr lang="en-US" i="1"/>
              <a:t>E</a:t>
            </a:r>
            <a:r>
              <a:rPr lang="en-US" i="1" baseline="-25000"/>
              <a:t>TR</a:t>
            </a:r>
            <a:r>
              <a:rPr lang="en-US"/>
              <a:t> </a:t>
            </a:r>
            <a:r>
              <a:rPr lang="cs-CZ"/>
              <a:t>.. důchodová pružnost výnosu daní </a:t>
            </a:r>
          </a:p>
          <a:p>
            <a:pPr>
              <a:buFont typeface="Wingdings" pitchFamily="2" charset="2"/>
              <a:buNone/>
            </a:pPr>
            <a:r>
              <a:rPr lang="cs-CZ" i="1"/>
              <a:t>E</a:t>
            </a:r>
            <a:r>
              <a:rPr lang="cs-CZ" i="1" baseline="-25000"/>
              <a:t>DVS</a:t>
            </a:r>
            <a:r>
              <a:rPr lang="cs-CZ" i="1"/>
              <a:t> .. </a:t>
            </a:r>
            <a:r>
              <a:rPr lang="cs-CZ"/>
              <a:t>pružnost poptávky po výdajových programech (veřejných statcích)</a:t>
            </a:r>
          </a:p>
          <a:p>
            <a:pPr>
              <a:buFont typeface="Wingdings" pitchFamily="2" charset="2"/>
              <a:buNone/>
            </a:pPr>
            <a:endParaRPr lang="cs-CZ"/>
          </a:p>
          <a:p>
            <a:pPr algn="ctr">
              <a:buFont typeface="Wingdings" pitchFamily="2" charset="2"/>
              <a:buNone/>
            </a:pPr>
            <a:r>
              <a:rPr lang="en-US" i="1"/>
              <a:t>E</a:t>
            </a:r>
            <a:r>
              <a:rPr lang="en-US" i="1" baseline="-25000"/>
              <a:t>TR  </a:t>
            </a:r>
            <a:r>
              <a:rPr lang="en-US"/>
              <a:t>&gt; </a:t>
            </a:r>
            <a:r>
              <a:rPr lang="en-US" i="1"/>
              <a:t>E</a:t>
            </a:r>
            <a:r>
              <a:rPr lang="en-US" i="1" baseline="-25000"/>
              <a:t>DVS</a:t>
            </a:r>
          </a:p>
          <a:p>
            <a:pPr algn="ctr">
              <a:buFont typeface="Wingdings" pitchFamily="2" charset="2"/>
              <a:buNone/>
            </a:pPr>
            <a:endParaRPr lang="en-US" i="1" baseline="-25000"/>
          </a:p>
          <a:p>
            <a:pPr algn="ctr">
              <a:buFont typeface="Wingdings" pitchFamily="2" charset="2"/>
              <a:buNone/>
            </a:pPr>
            <a:r>
              <a:rPr lang="en-US" i="1"/>
              <a:t>HDP</a:t>
            </a:r>
            <a:r>
              <a:rPr lang="en-US" i="1" baseline="-25000"/>
              <a:t>t </a:t>
            </a:r>
            <a:r>
              <a:rPr lang="en-US"/>
              <a:t>&gt;</a:t>
            </a:r>
            <a:r>
              <a:rPr lang="en-US" i="1" baseline="-25000"/>
              <a:t> </a:t>
            </a:r>
            <a:r>
              <a:rPr lang="en-US" i="1"/>
              <a:t>HDP</a:t>
            </a:r>
            <a:r>
              <a:rPr lang="en-US" i="1" baseline="-25000"/>
              <a:t>t-1</a:t>
            </a:r>
          </a:p>
        </p:txBody>
      </p:sp>
    </p:spTree>
    <p:extLst>
      <p:ext uri="{BB962C8B-B14F-4D97-AF65-F5344CB8AC3E}">
        <p14:creationId xmlns:p14="http://schemas.microsoft.com/office/powerpoint/2010/main" val="16171253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endParaRPr lang="en-US"/>
          </a:p>
        </p:txBody>
      </p:sp>
      <p:sp>
        <p:nvSpPr>
          <p:cNvPr id="84995" name="Rectangle 3"/>
          <p:cNvSpPr>
            <a:spLocks noGrp="1" noChangeArrowheads="1"/>
          </p:cNvSpPr>
          <p:nvPr>
            <p:ph type="body" idx="1"/>
          </p:nvPr>
        </p:nvSpPr>
        <p:spPr/>
        <p:txBody>
          <a:bodyPr/>
          <a:lstStyle/>
          <a:p>
            <a:pPr algn="ctr">
              <a:buFont typeface="Wingdings" pitchFamily="2" charset="2"/>
              <a:buNone/>
            </a:pPr>
            <a:r>
              <a:rPr lang="cs-CZ" i="1">
                <a:sym typeface="Symbol" pitchFamily="18" charset="2"/>
              </a:rPr>
              <a:t>1/2  TC</a:t>
            </a:r>
            <a:r>
              <a:rPr lang="cs-CZ" i="1" baseline="-25000">
                <a:sym typeface="Symbol" pitchFamily="18" charset="2"/>
              </a:rPr>
              <a:t>VS</a:t>
            </a:r>
            <a:r>
              <a:rPr lang="cs-CZ" i="1">
                <a:sym typeface="Symbol" pitchFamily="18" charset="2"/>
              </a:rPr>
              <a:t> =  HDP</a:t>
            </a:r>
            <a:endParaRPr lang="cs-CZ"/>
          </a:p>
          <a:p>
            <a:pPr algn="ctr">
              <a:buFont typeface="Wingdings" pitchFamily="2" charset="2"/>
              <a:buNone/>
            </a:pPr>
            <a:endParaRPr lang="cs-CZ" i="1">
              <a:sym typeface="Symbol" pitchFamily="18" charset="2"/>
            </a:endParaRPr>
          </a:p>
          <a:p>
            <a:pPr algn="ctr">
              <a:buFont typeface="Wingdings" pitchFamily="2" charset="2"/>
              <a:buNone/>
            </a:pPr>
            <a:r>
              <a:rPr lang="cs-CZ" i="1">
                <a:sym typeface="Symbol" pitchFamily="18" charset="2"/>
              </a:rPr>
              <a:t>TR</a:t>
            </a:r>
            <a:r>
              <a:rPr lang="cs-CZ" i="1" baseline="-25000">
                <a:sym typeface="Symbol" pitchFamily="18" charset="2"/>
              </a:rPr>
              <a:t>*</a:t>
            </a:r>
            <a:r>
              <a:rPr lang="cs-CZ" i="1">
                <a:sym typeface="Symbol" pitchFamily="18" charset="2"/>
              </a:rPr>
              <a:t> = 2  HDP</a:t>
            </a:r>
            <a:endParaRPr lang="cs-CZ"/>
          </a:p>
          <a:p>
            <a:pPr>
              <a:buFont typeface="Wingdings" pitchFamily="2" charset="2"/>
              <a:buNone/>
            </a:pPr>
            <a:r>
              <a:rPr lang="cs-CZ" sz="2400"/>
              <a:t>* daň, původně účelově zavedená pro financování tohoto veřejného programu, bude dosahovat při daných sazbách takový výnos, který roste dvakrát tak rychleji než národní důchod</a:t>
            </a:r>
            <a:r>
              <a:rPr lang="cs-CZ"/>
              <a:t>. </a:t>
            </a:r>
          </a:p>
          <a:p>
            <a:pPr>
              <a:buFont typeface="Wingdings" pitchFamily="2" charset="2"/>
              <a:buNone/>
            </a:pPr>
            <a:endParaRPr lang="cs-CZ"/>
          </a:p>
        </p:txBody>
      </p:sp>
    </p:spTree>
    <p:extLst>
      <p:ext uri="{BB962C8B-B14F-4D97-AF65-F5344CB8AC3E}">
        <p14:creationId xmlns:p14="http://schemas.microsoft.com/office/powerpoint/2010/main" val="28411584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závěry</a:t>
            </a:r>
          </a:p>
        </p:txBody>
      </p:sp>
      <p:sp>
        <p:nvSpPr>
          <p:cNvPr id="86019" name="Rectangle 3"/>
          <p:cNvSpPr>
            <a:spLocks noGrp="1" noChangeArrowheads="1"/>
          </p:cNvSpPr>
          <p:nvPr>
            <p:ph type="body" idx="1"/>
          </p:nvPr>
        </p:nvSpPr>
        <p:spPr>
          <a:xfrm>
            <a:off x="685800" y="1676400"/>
            <a:ext cx="7772400" cy="4114800"/>
          </a:xfrm>
        </p:spPr>
        <p:txBody>
          <a:bodyPr/>
          <a:lstStyle/>
          <a:p>
            <a:pPr>
              <a:lnSpc>
                <a:spcPct val="80000"/>
              </a:lnSpc>
            </a:pPr>
            <a:r>
              <a:rPr lang="cs-CZ" sz="2400"/>
              <a:t>Návrhy na nové veřejné výdaje budou mít mnohem větší šanci na příznivou politickou odezvu, než by tomu bylo v případě požadavku na financování prostřednictvím nové daně. </a:t>
            </a:r>
          </a:p>
          <a:p>
            <a:pPr>
              <a:lnSpc>
                <a:spcPct val="80000"/>
              </a:lnSpc>
            </a:pPr>
            <a:r>
              <a:rPr lang="cs-CZ" sz="2400"/>
              <a:t>Stejné veřejné výdajové programy budou mít zajištěnu větší podporu poplatníků v období rostoucího národního důchodu než jak tomu bude v období stabilního národního důchodu, pokud platí, že výnosy daně jsou vysoce pružné vzhledem k důchodu.</a:t>
            </a:r>
          </a:p>
          <a:p>
            <a:pPr>
              <a:lnSpc>
                <a:spcPct val="80000"/>
              </a:lnSpc>
            </a:pPr>
            <a:r>
              <a:rPr lang="en-US" sz="2400"/>
              <a:t>to zejména platí o </a:t>
            </a:r>
            <a:r>
              <a:rPr lang="en-US" sz="2400" i="1"/>
              <a:t>progresívním zdanění příjmů jednotlivců</a:t>
            </a:r>
            <a:endParaRPr lang="en-US" sz="2400"/>
          </a:p>
          <a:p>
            <a:pPr>
              <a:lnSpc>
                <a:spcPct val="80000"/>
              </a:lnSpc>
            </a:pPr>
            <a:endParaRPr lang="en-US" sz="2800"/>
          </a:p>
        </p:txBody>
      </p:sp>
    </p:spTree>
    <p:extLst>
      <p:ext uri="{BB962C8B-B14F-4D97-AF65-F5344CB8AC3E}">
        <p14:creationId xmlns:p14="http://schemas.microsoft.com/office/powerpoint/2010/main" val="16704581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cs-CZ"/>
              <a:t>více časových období</a:t>
            </a:r>
          </a:p>
        </p:txBody>
      </p:sp>
      <p:sp>
        <p:nvSpPr>
          <p:cNvPr id="88067" name="Rectangle 3"/>
          <p:cNvSpPr>
            <a:spLocks noGrp="1" noChangeArrowheads="1"/>
          </p:cNvSpPr>
          <p:nvPr>
            <p:ph type="body" idx="1"/>
          </p:nvPr>
        </p:nvSpPr>
        <p:spPr/>
        <p:txBody>
          <a:bodyPr/>
          <a:lstStyle/>
          <a:p>
            <a:pPr lvl="1">
              <a:spcBef>
                <a:spcPts val="600"/>
              </a:spcBef>
            </a:pPr>
            <a:r>
              <a:rPr lang="cs-CZ"/>
              <a:t>doposud jsme předpokládali, že poskytované veřejné statky nebo služby jsou požívány pouze v </a:t>
            </a:r>
            <a:r>
              <a:rPr lang="cs-CZ" i="1"/>
              <a:t>běžném časovém období</a:t>
            </a:r>
            <a:r>
              <a:rPr lang="cs-CZ"/>
              <a:t> a že daň určená pro financování těchto statků je ukládána vždy pro každé období (ať už jde o novou daň nebo starou daň ve smyslu výše uvedené diskuse).</a:t>
            </a:r>
          </a:p>
          <a:p>
            <a:pPr lvl="1">
              <a:spcBef>
                <a:spcPts val="600"/>
              </a:spcBef>
            </a:pPr>
            <a:r>
              <a:rPr lang="cs-CZ"/>
              <a:t>složitější případ nastává, když jsou užitky a/nebo náklady (které musí jednotlivec odhadovat) rozloženy do více časových období.</a:t>
            </a:r>
          </a:p>
          <a:p>
            <a:endParaRPr lang="en-US"/>
          </a:p>
        </p:txBody>
      </p:sp>
    </p:spTree>
    <p:extLst>
      <p:ext uri="{BB962C8B-B14F-4D97-AF65-F5344CB8AC3E}">
        <p14:creationId xmlns:p14="http://schemas.microsoft.com/office/powerpoint/2010/main" val="1760678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cs-CZ"/>
              <a:t>Příklad proporcionální daně</a:t>
            </a:r>
          </a:p>
        </p:txBody>
      </p:sp>
      <p:sp>
        <p:nvSpPr>
          <p:cNvPr id="114691" name="Rectangle 3"/>
          <p:cNvSpPr>
            <a:spLocks noGrp="1" noChangeArrowheads="1"/>
          </p:cNvSpPr>
          <p:nvPr>
            <p:ph type="body" idx="1"/>
          </p:nvPr>
        </p:nvSpPr>
        <p:spPr/>
        <p:txBody>
          <a:bodyPr/>
          <a:lstStyle/>
          <a:p>
            <a:r>
              <a:rPr lang="cs-CZ"/>
              <a:t>10 lidí se stejnými výdělkovými možnostmi</a:t>
            </a:r>
          </a:p>
          <a:p>
            <a:r>
              <a:rPr lang="cs-CZ"/>
              <a:t>interval pro změnu chování je 10-15 tisíc</a:t>
            </a:r>
          </a:p>
          <a:p>
            <a:r>
              <a:rPr lang="cs-CZ"/>
              <a:t>veřejný statek je dostupný za průměrné náklady 10 tisíc za jednotku</a:t>
            </a:r>
          </a:p>
          <a:p>
            <a:r>
              <a:rPr lang="cs-CZ"/>
              <a:t>jako jedinec čelím nejistotě, že příjmy ostatních se pohybují mezi 90 - 135 tisíci</a:t>
            </a:r>
          </a:p>
          <a:p>
            <a:endParaRPr lang="cs-CZ"/>
          </a:p>
        </p:txBody>
      </p:sp>
    </p:spTree>
    <p:extLst>
      <p:ext uri="{BB962C8B-B14F-4D97-AF65-F5344CB8AC3E}">
        <p14:creationId xmlns:p14="http://schemas.microsoft.com/office/powerpoint/2010/main" val="36149870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endParaRPr lang="en-US"/>
          </a:p>
        </p:txBody>
      </p:sp>
      <p:sp>
        <p:nvSpPr>
          <p:cNvPr id="89091" name="Rectangle 3"/>
          <p:cNvSpPr>
            <a:spLocks noGrp="1" noChangeArrowheads="1"/>
          </p:cNvSpPr>
          <p:nvPr>
            <p:ph type="body" idx="1"/>
          </p:nvPr>
        </p:nvSpPr>
        <p:spPr/>
        <p:txBody>
          <a:bodyPr/>
          <a:lstStyle/>
          <a:p>
            <a:r>
              <a:rPr lang="cs-CZ"/>
              <a:t>obtíže plynou hlavně z potřeby převést náklady a užitky na jejich současnou hodnotu (diskontování, kapitalizace)</a:t>
            </a:r>
          </a:p>
          <a:p>
            <a:r>
              <a:rPr lang="cs-CZ"/>
              <a:t>zejména tehdy, když není stejný či dokonce známý časový horizont platnosti, životnosti obojího </a:t>
            </a:r>
            <a:endParaRPr lang="en-US"/>
          </a:p>
        </p:txBody>
      </p:sp>
    </p:spTree>
    <p:extLst>
      <p:ext uri="{BB962C8B-B14F-4D97-AF65-F5344CB8AC3E}">
        <p14:creationId xmlns:p14="http://schemas.microsoft.com/office/powerpoint/2010/main" val="1252241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cs-CZ"/>
              <a:t>příklad - předpoklady</a:t>
            </a:r>
          </a:p>
        </p:txBody>
      </p:sp>
      <p:sp>
        <p:nvSpPr>
          <p:cNvPr id="111619" name="Rectangle 3"/>
          <p:cNvSpPr>
            <a:spLocks noGrp="1" noChangeArrowheads="1"/>
          </p:cNvSpPr>
          <p:nvPr>
            <p:ph type="body" idx="1"/>
          </p:nvPr>
        </p:nvSpPr>
        <p:spPr/>
        <p:txBody>
          <a:bodyPr/>
          <a:lstStyle/>
          <a:p>
            <a:r>
              <a:rPr lang="cs-CZ"/>
              <a:t>po několikáte za sebou dohodnuto 30 tisíc</a:t>
            </a:r>
          </a:p>
          <a:p>
            <a:r>
              <a:rPr lang="cs-CZ"/>
              <a:t>každý si již přizpůsobil své výdělkové chování sazbě daně</a:t>
            </a:r>
          </a:p>
          <a:p>
            <a:r>
              <a:rPr lang="cs-CZ"/>
              <a:t>každý např. snížil příjem z 15 na 14,5</a:t>
            </a:r>
          </a:p>
          <a:p>
            <a:r>
              <a:rPr lang="cs-CZ"/>
              <a:t>z toho plyne růst sazby na 20,7%</a:t>
            </a:r>
          </a:p>
          <a:p>
            <a:r>
              <a:rPr lang="cs-CZ"/>
              <a:t>odezva všech stejná tj. daňová cena shodně 1 tisíc</a:t>
            </a:r>
          </a:p>
        </p:txBody>
      </p:sp>
    </p:spTree>
    <p:extLst>
      <p:ext uri="{BB962C8B-B14F-4D97-AF65-F5344CB8AC3E}">
        <p14:creationId xmlns:p14="http://schemas.microsoft.com/office/powerpoint/2010/main" val="729945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normAutofit fontScale="90000"/>
          </a:bodyPr>
          <a:lstStyle/>
          <a:p>
            <a:r>
              <a:rPr lang="cs-CZ"/>
              <a:t>Kdy bude jednotlivec proti zvýšení na 40 tisíc?</a:t>
            </a:r>
          </a:p>
        </p:txBody>
      </p:sp>
      <p:sp>
        <p:nvSpPr>
          <p:cNvPr id="112643" name="Rectangle 3"/>
          <p:cNvSpPr>
            <a:spLocks noGrp="1" noChangeArrowheads="1"/>
          </p:cNvSpPr>
          <p:nvPr>
            <p:ph type="body" idx="1"/>
          </p:nvPr>
        </p:nvSpPr>
        <p:spPr/>
        <p:txBody>
          <a:bodyPr/>
          <a:lstStyle/>
          <a:p>
            <a:r>
              <a:rPr lang="cs-CZ"/>
              <a:t>když předpokládá, že ostatní budou reagovat na růst sazby stejně jako on sám anebo ještě ve větším rozsahu </a:t>
            </a:r>
            <a:r>
              <a:rPr lang="en-US"/>
              <a:t>=&gt; da</a:t>
            </a:r>
            <a:r>
              <a:rPr lang="cs-CZ"/>
              <a:t>ňová cena zůstane přinejlepším 1 tisíc, což převýší jeho mezní ocenění dodatečné jednotky statku (předtím byl v rovnováze při 3 jednotkách po 1000…)</a:t>
            </a:r>
          </a:p>
          <a:p>
            <a:endParaRPr lang="cs-CZ"/>
          </a:p>
        </p:txBody>
      </p:sp>
    </p:spTree>
    <p:extLst>
      <p:ext uri="{BB962C8B-B14F-4D97-AF65-F5344CB8AC3E}">
        <p14:creationId xmlns:p14="http://schemas.microsoft.com/office/powerpoint/2010/main" val="344884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cs-CZ"/>
              <a:t>Kdy hlasuje pro ?</a:t>
            </a:r>
          </a:p>
        </p:txBody>
      </p:sp>
      <p:sp>
        <p:nvSpPr>
          <p:cNvPr id="113667" name="Rectangle 3"/>
          <p:cNvSpPr>
            <a:spLocks noGrp="1" noChangeArrowheads="1"/>
          </p:cNvSpPr>
          <p:nvPr>
            <p:ph type="body" idx="1"/>
          </p:nvPr>
        </p:nvSpPr>
        <p:spPr/>
        <p:txBody>
          <a:bodyPr/>
          <a:lstStyle/>
          <a:p>
            <a:r>
              <a:rPr lang="cs-CZ"/>
              <a:t>Když předpokládá, že se dokáže přizpůsobit lépe než ostatní</a:t>
            </a:r>
          </a:p>
          <a:p>
            <a:pPr lvl="1"/>
            <a:r>
              <a:rPr lang="cs-CZ"/>
              <a:t>(sám sníží základ na 14 tis. ostatní zůstanou na 14.5 </a:t>
            </a:r>
            <a:r>
              <a:rPr lang="en-US"/>
              <a:t>=&gt; </a:t>
            </a:r>
            <a:r>
              <a:rPr lang="cs-CZ"/>
              <a:t>požadovaná sazba bude </a:t>
            </a:r>
            <a:r>
              <a:rPr lang="en-US"/>
              <a:t>27,66% tj. jeho daňová cena klesne na 968,- </a:t>
            </a:r>
          </a:p>
          <a:p>
            <a:r>
              <a:rPr lang="cs-CZ"/>
              <a:t>Pokud tak uvažují i ostatní, je pravděpodobné, že dojde k rozhodnutí o zvýšení výdajů.</a:t>
            </a:r>
          </a:p>
        </p:txBody>
      </p:sp>
    </p:spTree>
    <p:extLst>
      <p:ext uri="{BB962C8B-B14F-4D97-AF65-F5344CB8AC3E}">
        <p14:creationId xmlns:p14="http://schemas.microsoft.com/office/powerpoint/2010/main" val="3838144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36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1366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t>Vliv instituce na volbu</a:t>
            </a:r>
          </a:p>
        </p:txBody>
      </p:sp>
      <p:sp>
        <p:nvSpPr>
          <p:cNvPr id="18435" name="Rectangle 3"/>
          <p:cNvSpPr>
            <a:spLocks noGrp="1" noChangeArrowheads="1"/>
          </p:cNvSpPr>
          <p:nvPr>
            <p:ph type="body" idx="1"/>
          </p:nvPr>
        </p:nvSpPr>
        <p:spPr>
          <a:xfrm>
            <a:off x="685800" y="1828800"/>
            <a:ext cx="7772400" cy="4267200"/>
          </a:xfrm>
        </p:spPr>
        <p:txBody>
          <a:bodyPr/>
          <a:lstStyle/>
          <a:p>
            <a:pPr>
              <a:lnSpc>
                <a:spcPct val="90000"/>
              </a:lnSpc>
            </a:pPr>
            <a:r>
              <a:rPr lang="cs-CZ"/>
              <a:t>účinek změny způsobu zdanění neplyne ani tak z preferencí pro anebo proti určitému způsobu platby, ale z </a:t>
            </a:r>
            <a:r>
              <a:rPr lang="cs-CZ" b="1"/>
              <a:t>rozdílných vlivů na nejistotu a neznalost jednotlivce </a:t>
            </a:r>
            <a:r>
              <a:rPr lang="cs-CZ"/>
              <a:t>ohledně jeho vlastního podílu na agregovaném daňovém závazku a z faktu, že je schopen ve většině daňových schémat sám ovlivnit daňovou cenu za jednotku.</a:t>
            </a:r>
          </a:p>
        </p:txBody>
      </p:sp>
    </p:spTree>
    <p:extLst>
      <p:ext uri="{BB962C8B-B14F-4D97-AF65-F5344CB8AC3E}">
        <p14:creationId xmlns:p14="http://schemas.microsoft.com/office/powerpoint/2010/main" val="2010998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t>Způsoby zdanění:</a:t>
            </a:r>
          </a:p>
        </p:txBody>
      </p:sp>
      <p:sp>
        <p:nvSpPr>
          <p:cNvPr id="22531" name="Rectangle 3"/>
          <p:cNvSpPr>
            <a:spLocks noGrp="1" noChangeArrowheads="1"/>
          </p:cNvSpPr>
          <p:nvPr>
            <p:ph type="body" idx="1"/>
          </p:nvPr>
        </p:nvSpPr>
        <p:spPr/>
        <p:txBody>
          <a:bodyPr/>
          <a:lstStyle/>
          <a:p>
            <a:r>
              <a:rPr lang="cs-CZ"/>
              <a:t>neměnná daňová cena</a:t>
            </a:r>
          </a:p>
          <a:p>
            <a:r>
              <a:rPr lang="cs-CZ"/>
              <a:t>zdanění majetku</a:t>
            </a:r>
          </a:p>
          <a:p>
            <a:r>
              <a:rPr lang="cs-CZ"/>
              <a:t>zdanění příjmu</a:t>
            </a:r>
          </a:p>
          <a:p>
            <a:r>
              <a:rPr lang="cs-CZ"/>
              <a:t>další….</a:t>
            </a:r>
          </a:p>
          <a:p>
            <a:endParaRPr lang="cs-CZ"/>
          </a:p>
          <a:p>
            <a:r>
              <a:rPr lang="cs-CZ"/>
              <a:t>(Podrobněji Buchanan, Veřejné finance v demokratickém procesu, Computer Press, 1998)</a:t>
            </a:r>
          </a:p>
        </p:txBody>
      </p:sp>
    </p:spTree>
    <p:extLst>
      <p:ext uri="{BB962C8B-B14F-4D97-AF65-F5344CB8AC3E}">
        <p14:creationId xmlns:p14="http://schemas.microsoft.com/office/powerpoint/2010/main" val="824277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1717</Words>
  <Application>Microsoft Office PowerPoint</Application>
  <PresentationFormat>Předvádění na obrazovce (4:3)</PresentationFormat>
  <Paragraphs>132</Paragraphs>
  <Slides>40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40</vt:i4>
      </vt:variant>
    </vt:vector>
  </HeadingPairs>
  <TitlesOfParts>
    <vt:vector size="42" baseType="lpstr">
      <vt:lpstr>Motiv systému Office</vt:lpstr>
      <vt:lpstr>dokument Microsoft Word</vt:lpstr>
      <vt:lpstr>Vliv fiskálních institucí na volbu (množství a ceny)</vt:lpstr>
      <vt:lpstr>Příklad: Jak se jednotlivec rozhoduje?</vt:lpstr>
      <vt:lpstr>Prezentace aplikace PowerPoint</vt:lpstr>
      <vt:lpstr>Příklad proporcionální daně</vt:lpstr>
      <vt:lpstr>příklad - předpoklady</vt:lpstr>
      <vt:lpstr>Kdy bude jednotlivec proti zvýšení na 40 tisíc?</vt:lpstr>
      <vt:lpstr>Kdy hlasuje pro ?</vt:lpstr>
      <vt:lpstr>Vliv instituce na volbu</vt:lpstr>
      <vt:lpstr>Způsoby zdanění:</vt:lpstr>
      <vt:lpstr>Analýza</vt:lpstr>
      <vt:lpstr>Prezentace aplikace PowerPoint</vt:lpstr>
      <vt:lpstr>Zdanění příjmů</vt:lpstr>
      <vt:lpstr>Prezentace aplikace PowerPoint</vt:lpstr>
      <vt:lpstr>problém jednotlivce:</vt:lpstr>
      <vt:lpstr>pokračování</vt:lpstr>
      <vt:lpstr>Dvě klíčové volby:</vt:lpstr>
      <vt:lpstr>Staré x nové daně?</vt:lpstr>
      <vt:lpstr>Problém </vt:lpstr>
      <vt:lpstr>Nová daň</vt:lpstr>
      <vt:lpstr>Stará daň</vt:lpstr>
      <vt:lpstr>Příklad:</vt:lpstr>
      <vt:lpstr>paradox</vt:lpstr>
      <vt:lpstr>proč?</vt:lpstr>
      <vt:lpstr>subjektivní příjem,</vt:lpstr>
      <vt:lpstr>u staré daně se jeví naopak</vt:lpstr>
      <vt:lpstr>jinými slovy:</vt:lpstr>
      <vt:lpstr>setrvačnost</vt:lpstr>
      <vt:lpstr>důsledek:</vt:lpstr>
      <vt:lpstr>závěr:</vt:lpstr>
      <vt:lpstr>proč k tomu dochází?</vt:lpstr>
      <vt:lpstr>náklady rozhodování</vt:lpstr>
      <vt:lpstr>Prezentace aplikace PowerPoint</vt:lpstr>
      <vt:lpstr>Prezentace aplikace PowerPoint</vt:lpstr>
      <vt:lpstr>stará daň tedy dobrou daní?</vt:lpstr>
      <vt:lpstr>pružnost výnosu daně</vt:lpstr>
      <vt:lpstr>příklad</vt:lpstr>
      <vt:lpstr>Prezentace aplikace PowerPoint</vt:lpstr>
      <vt:lpstr>závěry</vt:lpstr>
      <vt:lpstr>více časových období</vt:lpstr>
      <vt:lpstr>Prezentace aplikace PowerPoint</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Vliv fiskálních institucí na volbu (množství a ceny)</dc:title>
  <dc:creator>Ivan Malý</dc:creator>
  <cp:lastModifiedBy>Ivan Malý</cp:lastModifiedBy>
  <cp:revision>3</cp:revision>
  <dcterms:created xsi:type="dcterms:W3CDTF">2011-11-28T13:45:51Z</dcterms:created>
  <dcterms:modified xsi:type="dcterms:W3CDTF">2011-11-28T13:48:05Z</dcterms:modified>
</cp:coreProperties>
</file>