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73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8F3-0DAE-4FB0-BCCE-26AD9A9422EE}" type="datetimeFigureOut">
              <a:rPr lang="cs-CZ" smtClean="0"/>
              <a:t>28.11.2011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D176-A9CA-4C18-B85C-EB5B30348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7886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8F3-0DAE-4FB0-BCCE-26AD9A9422EE}" type="datetimeFigureOut">
              <a:rPr lang="cs-CZ" smtClean="0"/>
              <a:t>28.11.2011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D176-A9CA-4C18-B85C-EB5B30348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0868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8F3-0DAE-4FB0-BCCE-26AD9A9422EE}" type="datetimeFigureOut">
              <a:rPr lang="cs-CZ" smtClean="0"/>
              <a:t>28.11.2011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D176-A9CA-4C18-B85C-EB5B30348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30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8F3-0DAE-4FB0-BCCE-26AD9A9422EE}" type="datetimeFigureOut">
              <a:rPr lang="cs-CZ" smtClean="0"/>
              <a:t>28.11.2011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D176-A9CA-4C18-B85C-EB5B30348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479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8F3-0DAE-4FB0-BCCE-26AD9A9422EE}" type="datetimeFigureOut">
              <a:rPr lang="cs-CZ" smtClean="0"/>
              <a:t>28.11.2011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D176-A9CA-4C18-B85C-EB5B30348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446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8F3-0DAE-4FB0-BCCE-26AD9A9422EE}" type="datetimeFigureOut">
              <a:rPr lang="cs-CZ" smtClean="0"/>
              <a:t>28.11.2011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D176-A9CA-4C18-B85C-EB5B30348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581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8F3-0DAE-4FB0-BCCE-26AD9A9422EE}" type="datetimeFigureOut">
              <a:rPr lang="cs-CZ" smtClean="0"/>
              <a:t>28.11.2011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D176-A9CA-4C18-B85C-EB5B30348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24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8F3-0DAE-4FB0-BCCE-26AD9A9422EE}" type="datetimeFigureOut">
              <a:rPr lang="cs-CZ" smtClean="0"/>
              <a:t>28.11.2011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D176-A9CA-4C18-B85C-EB5B30348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074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8F3-0DAE-4FB0-BCCE-26AD9A9422EE}" type="datetimeFigureOut">
              <a:rPr lang="cs-CZ" smtClean="0"/>
              <a:t>28.11.2011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D176-A9CA-4C18-B85C-EB5B30348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3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8F3-0DAE-4FB0-BCCE-26AD9A9422EE}" type="datetimeFigureOut">
              <a:rPr lang="cs-CZ" smtClean="0"/>
              <a:t>28.11.2011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D176-A9CA-4C18-B85C-EB5B30348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069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8F3-0DAE-4FB0-BCCE-26AD9A9422EE}" type="datetimeFigureOut">
              <a:rPr lang="cs-CZ" smtClean="0"/>
              <a:t>28.11.2011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D176-A9CA-4C18-B85C-EB5B30348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746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7F8F3-0DAE-4FB0-BCCE-26AD9A9422EE}" type="datetimeFigureOut">
              <a:rPr lang="cs-CZ" smtClean="0"/>
              <a:t>28.11.2011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6D176-A9CA-4C18-B85C-EB5B30348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874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0"/>
              <a:t>Fiskální iluze - nejen nedokonalá informovanost nýbrž vědomé zatemňování (?)</a:t>
            </a:r>
            <a:br>
              <a:rPr lang="cs-CZ" b="0"/>
            </a:br>
            <a:endParaRPr lang="cs-CZ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2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dost teorií, co ukazuje výzkum?</a:t>
            </a:r>
            <a:endParaRPr 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kolik toho jednotlivci vědí? (nakolik dokáží odhadnout svou daňovou povinnost)</a:t>
            </a:r>
          </a:p>
          <a:p>
            <a:pPr lvl="1"/>
            <a:r>
              <a:rPr lang="cs-CZ" i="1"/>
              <a:t>Enrickovy studie</a:t>
            </a:r>
          </a:p>
          <a:p>
            <a:pPr lvl="1"/>
            <a:r>
              <a:rPr lang="cs-CZ" i="1"/>
              <a:t>Wagstaff</a:t>
            </a:r>
          </a:p>
          <a:p>
            <a:pPr lvl="1"/>
            <a:r>
              <a:rPr lang="cs-CZ" i="1"/>
              <a:t>Schmöldersův průzkum</a:t>
            </a:r>
          </a:p>
          <a:p>
            <a:pPr lvl="1"/>
            <a:r>
              <a:rPr lang="cs-CZ" i="1"/>
              <a:t>Robert Ferber </a:t>
            </a:r>
          </a:p>
          <a:p>
            <a:endParaRPr lang="cs-CZ" i="1"/>
          </a:p>
          <a:p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67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nakolik odhadují užitky?</a:t>
            </a:r>
          </a:p>
          <a:p>
            <a:pPr lvl="1"/>
            <a:r>
              <a:rPr lang="cs-CZ" i="1"/>
              <a:t>Průzkum londýnského The Institute of Economic Affairs</a:t>
            </a:r>
            <a:r>
              <a:rPr lang="cs-CZ"/>
              <a:t>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3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Předvídatelnost volby?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Do jaké míry volí jednotlivci mezi danými veřejnými alternativami na základě kritérií, která lze objektivně měřit ?</a:t>
            </a:r>
          </a:p>
          <a:p>
            <a:pPr lvl="1"/>
            <a:r>
              <a:rPr lang="cs-CZ" i="1"/>
              <a:t>Michiganské studie</a:t>
            </a:r>
          </a:p>
          <a:p>
            <a:pPr lvl="1"/>
            <a:r>
              <a:rPr lang="cs-CZ" i="1"/>
              <a:t>Wilson-Banfieldovy studie</a:t>
            </a:r>
          </a:p>
          <a:p>
            <a:pPr lvl="1"/>
            <a:r>
              <a:rPr lang="cs-CZ" i="1"/>
              <a:t>Gillespieova studie</a:t>
            </a:r>
          </a:p>
          <a:p>
            <a:pPr lvl="1"/>
            <a:r>
              <a:rPr lang="cs-CZ" i="1"/>
              <a:t>Davisovy studie</a:t>
            </a:r>
            <a:endParaRPr lang="en-US" i="1"/>
          </a:p>
        </p:txBody>
      </p:sp>
    </p:spTree>
    <p:extLst>
      <p:ext uri="{BB962C8B-B14F-4D97-AF65-F5344CB8AC3E}">
        <p14:creationId xmlns:p14="http://schemas.microsoft.com/office/powerpoint/2010/main" val="385964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>
                <a:solidFill>
                  <a:schemeClr val="tx1"/>
                </a:solidFill>
              </a:rPr>
              <a:t>Vliv politického a fiskálního uspořádání</a:t>
            </a:r>
            <a:endParaRPr lang="en-US" b="0" i="1">
              <a:solidFill>
                <a:schemeClr val="tx1"/>
              </a:solidFill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Forbesova studie</a:t>
            </a:r>
          </a:p>
          <a:p>
            <a:pPr lvl="1"/>
            <a:r>
              <a:rPr lang="cs-CZ"/>
              <a:t>vysvětlování rozdílné úrovně veřejných výdajů v různých státech</a:t>
            </a:r>
          </a:p>
          <a:p>
            <a:pPr lvl="3" algn="just">
              <a:spcBef>
                <a:spcPts val="600"/>
              </a:spcBef>
            </a:pPr>
            <a:r>
              <a:rPr lang="cs-CZ"/>
              <a:t>x</a:t>
            </a:r>
            <a:r>
              <a:rPr lang="cs-CZ" baseline="-25000"/>
              <a:t>1</a:t>
            </a:r>
            <a:r>
              <a:rPr lang="cs-CZ"/>
              <a:t> - počet jednotek veřejné správy na hlavu</a:t>
            </a:r>
          </a:p>
          <a:p>
            <a:pPr lvl="3" algn="just">
              <a:spcBef>
                <a:spcPts val="600"/>
              </a:spcBef>
            </a:pPr>
            <a:r>
              <a:rPr lang="cs-CZ"/>
              <a:t>x</a:t>
            </a:r>
            <a:r>
              <a:rPr lang="cs-CZ" baseline="-25000"/>
              <a:t>2</a:t>
            </a:r>
            <a:r>
              <a:rPr lang="cs-CZ"/>
              <a:t> - stupeň závislosti státu na zdrojích poskytovaných federální vládou</a:t>
            </a:r>
          </a:p>
          <a:p>
            <a:pPr lvl="3" algn="just">
              <a:spcBef>
                <a:spcPts val="600"/>
              </a:spcBef>
            </a:pPr>
            <a:r>
              <a:rPr lang="cs-CZ"/>
              <a:t>x</a:t>
            </a:r>
            <a:r>
              <a:rPr lang="cs-CZ" baseline="-25000"/>
              <a:t>3</a:t>
            </a:r>
            <a:r>
              <a:rPr lang="cs-CZ"/>
              <a:t> - stupeň závislosti místních orgánů na zdrojích daného státu</a:t>
            </a:r>
          </a:p>
          <a:p>
            <a:pPr lvl="3" algn="just">
              <a:spcBef>
                <a:spcPts val="600"/>
              </a:spcBef>
            </a:pPr>
            <a:r>
              <a:rPr lang="cs-CZ"/>
              <a:t>x</a:t>
            </a:r>
            <a:r>
              <a:rPr lang="cs-CZ" baseline="-25000"/>
              <a:t>4</a:t>
            </a:r>
            <a:r>
              <a:rPr lang="cs-CZ"/>
              <a:t> - stupeň lokální autonomie ve výdajích </a:t>
            </a:r>
          </a:p>
          <a:p>
            <a:pPr lvl="3" algn="just">
              <a:spcBef>
                <a:spcPts val="600"/>
              </a:spcBef>
            </a:pPr>
            <a:r>
              <a:rPr lang="cs-CZ"/>
              <a:t>x</a:t>
            </a:r>
            <a:r>
              <a:rPr lang="cs-CZ" baseline="-25000"/>
              <a:t>5</a:t>
            </a:r>
            <a:r>
              <a:rPr lang="cs-CZ"/>
              <a:t> - stupeň lokální daňové autonomie</a:t>
            </a:r>
          </a:p>
          <a:p>
            <a:pPr lvl="3" algn="just">
              <a:spcBef>
                <a:spcPts val="600"/>
              </a:spcBef>
            </a:pPr>
            <a:r>
              <a:rPr lang="cs-CZ"/>
              <a:t>x</a:t>
            </a:r>
            <a:r>
              <a:rPr lang="cs-CZ" baseline="-25000"/>
              <a:t>6</a:t>
            </a:r>
            <a:r>
              <a:rPr lang="cs-CZ"/>
              <a:t> - stupeň závislosti na nepřímém zdanění (ve státním systému).</a:t>
            </a:r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72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model monopolistického státu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Do jaké míry lze vysvětlit současné fiskální instituce prostřednictvím hypotézy, že jsou konstruovány „vládnoucí třídou“, elitou v zájmu minimalizovat odpor plátců daní?</a:t>
            </a:r>
          </a:p>
          <a:p>
            <a:r>
              <a:rPr lang="cs-CZ"/>
              <a:t>Fiskální instituce mají vytvářet soubor iluzí?!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460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Iluze na straně ukládání daní (Puviani)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použití příjmů z majetku ve veřejném vlastnictví</a:t>
            </a:r>
          </a:p>
          <a:p>
            <a:r>
              <a:rPr lang="cs-CZ"/>
              <a:t>selektivní spotřební daň - pokud již nějakou dobu trvá</a:t>
            </a:r>
          </a:p>
          <a:p>
            <a:r>
              <a:rPr lang="cs-CZ"/>
              <a:t>veřejný dluh</a:t>
            </a:r>
          </a:p>
          <a:p>
            <a:r>
              <a:rPr lang="cs-CZ"/>
              <a:t>financování prostřednictvím inflace</a:t>
            </a:r>
          </a:p>
          <a:p>
            <a:r>
              <a:rPr lang="cs-CZ"/>
              <a:t>falešné sliby ohledně délky výdajových programů</a:t>
            </a:r>
          </a:p>
        </p:txBody>
      </p:sp>
    </p:spTree>
    <p:extLst>
      <p:ext uri="{BB962C8B-B14F-4D97-AF65-F5344CB8AC3E}">
        <p14:creationId xmlns:p14="http://schemas.microsoft.com/office/powerpoint/2010/main" val="366038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Další triky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kdo vyhraje, ten platí pití </a:t>
            </a:r>
            <a:r>
              <a:rPr lang="cs-CZ">
                <a:sym typeface="Symbol" pitchFamily="18" charset="2"/>
              </a:rPr>
              <a:t> </a:t>
            </a:r>
            <a:r>
              <a:rPr lang="cs-CZ"/>
              <a:t>daně z převodu nemovitostí, dědictví a darů</a:t>
            </a:r>
          </a:p>
          <a:p>
            <a:r>
              <a:rPr lang="cs-CZ"/>
              <a:t>vybírání poplatků za „služby“ v případě příjemných událostí (oddávací poplatek, lovecký lístek…)</a:t>
            </a:r>
          </a:p>
          <a:p>
            <a:r>
              <a:rPr lang="cs-CZ"/>
              <a:t>hrozby katastrofou</a:t>
            </a:r>
          </a:p>
          <a:p>
            <a:r>
              <a:rPr lang="cs-CZ"/>
              <a:t>složitost systému</a:t>
            </a:r>
          </a:p>
          <a:p>
            <a:r>
              <a:rPr lang="cs-CZ"/>
              <a:t>nejistý dopad daňového břemene</a:t>
            </a:r>
          </a:p>
        </p:txBody>
      </p:sp>
    </p:spTree>
    <p:extLst>
      <p:ext uri="{BB962C8B-B14F-4D97-AF65-F5344CB8AC3E}">
        <p14:creationId xmlns:p14="http://schemas.microsoft.com/office/powerpoint/2010/main" val="17321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fiskální iluze ve veřejných výdajích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cs-CZ"/>
              <a:t>utajovat, utajovat, utajovat</a:t>
            </a:r>
          </a:p>
          <a:p>
            <a:pPr>
              <a:lnSpc>
                <a:spcPct val="120000"/>
              </a:lnSpc>
            </a:pPr>
            <a:r>
              <a:rPr lang="cs-CZ"/>
              <a:t>neinformovanost veřejnosti</a:t>
            </a:r>
          </a:p>
        </p:txBody>
      </p:sp>
    </p:spTree>
    <p:extLst>
      <p:ext uri="{BB962C8B-B14F-4D97-AF65-F5344CB8AC3E}">
        <p14:creationId xmlns:p14="http://schemas.microsoft.com/office/powerpoint/2010/main" val="41954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funguje to tak i v demokratickém modelu ?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cs-CZ"/>
              <a:t>tedy v modelu, kde je daňová strana propojená s výdajovou tak, aby jednotlivci mohli “nakupovat” veřejné statky takovým způsobem, že jejich volby mezi těmito veřejnými statky a statky dodávanými v rámci soukromotržního procesu budou co nejvíce “neutrální” a “nezkreslené”.</a:t>
            </a:r>
          </a:p>
        </p:txBody>
      </p:sp>
    </p:spTree>
    <p:extLst>
      <p:ext uri="{BB962C8B-B14F-4D97-AF65-F5344CB8AC3E}">
        <p14:creationId xmlns:p14="http://schemas.microsoft.com/office/powerpoint/2010/main" val="40362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neoklasická ekonomie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/>
              <a:t> místo toho přišla s daňovým principem “nejmenší celkové oběti”, (F. Edgeworth a A. Pigou).</a:t>
            </a:r>
          </a:p>
          <a:p>
            <a:pPr>
              <a:lnSpc>
                <a:spcPct val="110000"/>
              </a:lnSpc>
            </a:pPr>
            <a:r>
              <a:rPr lang="cs-CZ"/>
              <a:t>je velmi podobný principu Puvianiho fiskální iluze, neboť jaký jiný účel má vytváření iluzí než minimalizaci celkové oběti či zatížení poplatníka a tím minimalizaci jeho odporu?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5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oddělení daňové a výdajové s</a:t>
            </a:r>
            <a:r>
              <a:rPr lang="cs-CZ" sz="4000"/>
              <a:t>tránky rozpočtů</a:t>
            </a:r>
            <a:endParaRPr lang="en-US" sz="400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cs-CZ"/>
              <a:t>naznačuje nedemokratické prostředí. V demokratickém prostředí není vhodné uplatňovat jako základní princip organizace fiskální soustavy ani “nejmenší celkovou oběť” ani “minimalizaci pociťovaného břemene prostřednictvím iluzí”.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00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 </a:t>
            </a:r>
            <a:r>
              <a:rPr lang="cs-CZ"/>
              <a:t>realitě se objevuje zejména</a:t>
            </a:r>
            <a:r>
              <a:rPr lang="en-US"/>
              <a:t>: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srážkami odváděná daň z příjmů ze závislé činnosti</a:t>
            </a:r>
          </a:p>
          <a:p>
            <a:r>
              <a:rPr lang="cs-CZ"/>
              <a:t>snižování mezních sazeb v horních daňových pásmech</a:t>
            </a:r>
          </a:p>
          <a:p>
            <a:r>
              <a:rPr lang="cs-CZ"/>
              <a:t>příspěvky na sociální zabezpečení</a:t>
            </a:r>
          </a:p>
          <a:p>
            <a:r>
              <a:rPr lang="cs-CZ"/>
              <a:t>zdanění příjmů právnických osob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733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444</Words>
  <Application>Microsoft Office PowerPoint</Application>
  <PresentationFormat>Předvádění na obrazovce (4:3)</PresentationFormat>
  <Paragraphs>55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Fiskální iluze - nejen nedokonalá informovanost nýbrž vědomé zatemňování (?) </vt:lpstr>
      <vt:lpstr>model monopolistického státu</vt:lpstr>
      <vt:lpstr>Iluze na straně ukládání daní (Puviani)</vt:lpstr>
      <vt:lpstr>Další triky</vt:lpstr>
      <vt:lpstr>fiskální iluze ve veřejných výdajích</vt:lpstr>
      <vt:lpstr>funguje to tak i v demokratickém modelu ?</vt:lpstr>
      <vt:lpstr>neoklasická ekonomie</vt:lpstr>
      <vt:lpstr>oddělení daňové a výdajové stránky rozpočtů</vt:lpstr>
      <vt:lpstr>v realitě se objevuje zejména:</vt:lpstr>
      <vt:lpstr>dost teorií, co ukazuje výzkum?</vt:lpstr>
      <vt:lpstr>Prezentace aplikace PowerPoint</vt:lpstr>
      <vt:lpstr>Předvídatelnost volby?</vt:lpstr>
      <vt:lpstr>Vliv politického a fiskálního uspořádání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Fiskální iluze - nejen nedokonalá informovanost nýbrž vědomé zatemňování (?) </dc:title>
  <dc:creator>Ivan Malý</dc:creator>
  <cp:lastModifiedBy>Ivan Malý</cp:lastModifiedBy>
  <cp:revision>1</cp:revision>
  <dcterms:created xsi:type="dcterms:W3CDTF">2011-11-28T13:47:40Z</dcterms:created>
  <dcterms:modified xsi:type="dcterms:W3CDTF">2011-11-28T13:47:57Z</dcterms:modified>
</cp:coreProperties>
</file>