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39"/>
  </p:handoutMasterIdLst>
  <p:sldIdLst>
    <p:sldId id="278" r:id="rId2"/>
    <p:sldId id="300" r:id="rId3"/>
    <p:sldId id="319" r:id="rId4"/>
    <p:sldId id="320" r:id="rId5"/>
    <p:sldId id="321" r:id="rId6"/>
    <p:sldId id="322" r:id="rId7"/>
    <p:sldId id="313" r:id="rId8"/>
    <p:sldId id="314" r:id="rId9"/>
    <p:sldId id="315" r:id="rId10"/>
    <p:sldId id="316" r:id="rId11"/>
    <p:sldId id="317" r:id="rId12"/>
    <p:sldId id="318" r:id="rId13"/>
    <p:sldId id="323" r:id="rId14"/>
    <p:sldId id="325" r:id="rId15"/>
    <p:sldId id="326" r:id="rId16"/>
    <p:sldId id="327" r:id="rId17"/>
    <p:sldId id="328" r:id="rId18"/>
    <p:sldId id="329" r:id="rId19"/>
    <p:sldId id="269" r:id="rId20"/>
    <p:sldId id="274" r:id="rId21"/>
    <p:sldId id="298" r:id="rId22"/>
    <p:sldId id="310" r:id="rId23"/>
    <p:sldId id="311" r:id="rId24"/>
    <p:sldId id="275" r:id="rId25"/>
    <p:sldId id="299" r:id="rId26"/>
    <p:sldId id="312" r:id="rId27"/>
    <p:sldId id="292" r:id="rId28"/>
    <p:sldId id="294" r:id="rId29"/>
    <p:sldId id="293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24" r:id="rId3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349A728B-F56A-4EB8-801F-B29058459A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86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A531D-048A-4E6B-8215-E2C4FD34F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75F54-C656-4B74-856D-1965600BB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A29DD-AC96-486C-AC2B-6B97DB9115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2F2E6-0471-420A-A6CF-8C82D4325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88AAB-1EA9-4BA7-95AC-34F781A6BB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FCBD5-FA27-4C7B-8F26-8608E736B0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21A73-8F78-4EBA-8322-0D1637E10E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5AE61-04C9-4D80-B2B4-72F616492A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1466E-2B8B-4830-80BE-AF123BEEA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3A99F-9B06-428F-8FDD-01494F2166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FF611-11C5-4470-9836-90F05BE020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071D7-E639-45B3-ACE6-997997C87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1C81B-ADA4-4438-97E2-02D22832C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CFBCB-9363-46A5-8FD1-C27E728D7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75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5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EDAE536-AE9A-4946-88B5-829E842BA2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l.ua.edu/math103/apportionment/illALPa.htm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icon.cat/util/election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s.gov/federal-register/electoral-college/map/historic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Veřejná volba v zastupitelské demokracii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933056"/>
            <a:ext cx="8640960" cy="2063080"/>
          </a:xfrm>
        </p:spPr>
        <p:txBody>
          <a:bodyPr/>
          <a:lstStyle/>
          <a:p>
            <a:r>
              <a:rPr lang="cs-CZ" sz="2800" dirty="0" smtClean="0">
                <a:effectLst/>
              </a:rPr>
              <a:t>Přímá a reprezentativní demokracie, mediánový volič. Praktické volební systémy (většinové a poměrné, systémy, metody přepočtu hlasů na mandáty) </a:t>
            </a:r>
            <a:endParaRPr lang="cs-CZ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Mediánový volič – další vlastnosti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Slabá forma </a:t>
            </a:r>
            <a:r>
              <a:rPr lang="cs-CZ" dirty="0" smtClean="0"/>
              <a:t>– MV vždy hlasuje pro politiku, která vyhrává</a:t>
            </a:r>
          </a:p>
          <a:p>
            <a:r>
              <a:rPr lang="cs-CZ" b="1" dirty="0" smtClean="0"/>
              <a:t>Silná forma</a:t>
            </a:r>
            <a:r>
              <a:rPr lang="cs-CZ" dirty="0" smtClean="0"/>
              <a:t> – vítězná politika je nejvíce preferovanou politikou MV</a:t>
            </a:r>
          </a:p>
          <a:p>
            <a:endParaRPr lang="cs-CZ" dirty="0" smtClean="0"/>
          </a:p>
          <a:p>
            <a:r>
              <a:rPr lang="cs-CZ" dirty="0" smtClean="0"/>
              <a:t>Více politických stran – strana oslovující MV je členem vládní koalice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volič –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Sudý počet voličů</a:t>
            </a:r>
          </a:p>
          <a:p>
            <a:r>
              <a:rPr lang="cs-CZ" dirty="0" smtClean="0"/>
              <a:t>Vícerozměrnost (více témat)</a:t>
            </a:r>
          </a:p>
          <a:p>
            <a:r>
              <a:rPr lang="cs-CZ" dirty="0" smtClean="0"/>
              <a:t>„Nespokojenost“ (</a:t>
            </a:r>
            <a:r>
              <a:rPr lang="cs-CZ" i="1" dirty="0" smtClean="0"/>
              <a:t>typický znak fungující demokracie)</a:t>
            </a:r>
          </a:p>
          <a:p>
            <a:r>
              <a:rPr lang="cs-CZ" dirty="0" smtClean="0"/>
              <a:t>Efektivnost výsledku</a:t>
            </a:r>
            <a:br>
              <a:rPr lang="cs-CZ" dirty="0" smtClean="0"/>
            </a:br>
            <a:r>
              <a:rPr lang="cs-CZ" dirty="0" smtClean="0"/>
              <a:t>- jen v případě, že preference MV jsou těmi efektivními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volič – efektivnost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Platí-li silná verze – vládní politika směřuje k maximalizaci očekávaného užitku VM</a:t>
            </a:r>
          </a:p>
          <a:p>
            <a:r>
              <a:rPr lang="cs-CZ" dirty="0" smtClean="0"/>
              <a:t>Analýza preferencí VM je analýzou uplatňované politiky </a:t>
            </a:r>
          </a:p>
          <a:p>
            <a:r>
              <a:rPr lang="cs-CZ" dirty="0" smtClean="0"/>
              <a:t>Radikalizace ostatních voličů nemá vliv politiku (dokud neovlivní preference VM)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dirty="0" smtClean="0"/>
              <a:t>=&gt; Politika orientovaná na VM je </a:t>
            </a:r>
            <a:r>
              <a:rPr lang="cs-CZ" b="1" dirty="0" smtClean="0"/>
              <a:t>stabilní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Pravděpodobnostní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Literatura: </a:t>
            </a:r>
          </a:p>
          <a:p>
            <a:r>
              <a:rPr lang="cs-CZ" dirty="0" err="1" smtClean="0"/>
              <a:t>Probabilistic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model (</a:t>
            </a:r>
            <a:r>
              <a:rPr lang="cs-CZ" dirty="0" err="1" smtClean="0"/>
              <a:t>Hinich</a:t>
            </a:r>
            <a:r>
              <a:rPr lang="cs-CZ" dirty="0" smtClean="0"/>
              <a:t>, </a:t>
            </a:r>
            <a:r>
              <a:rPr lang="cs-CZ" dirty="0" err="1" smtClean="0"/>
              <a:t>Ledyard</a:t>
            </a:r>
            <a:r>
              <a:rPr lang="cs-CZ" dirty="0" smtClean="0"/>
              <a:t>, </a:t>
            </a:r>
            <a:r>
              <a:rPr lang="cs-CZ" dirty="0" err="1" smtClean="0"/>
              <a:t>Ordeshook</a:t>
            </a:r>
            <a:r>
              <a:rPr lang="cs-CZ" dirty="0" smtClean="0"/>
              <a:t>, 1972)</a:t>
            </a:r>
          </a:p>
          <a:p>
            <a:r>
              <a:rPr lang="cs-CZ" dirty="0" smtClean="0"/>
              <a:t>Person, </a:t>
            </a:r>
            <a:r>
              <a:rPr lang="cs-CZ" dirty="0" err="1" smtClean="0"/>
              <a:t>Tabelini</a:t>
            </a:r>
            <a:r>
              <a:rPr lang="cs-CZ" dirty="0" smtClean="0"/>
              <a:t>, 2000, kap.2,3</a:t>
            </a:r>
          </a:p>
          <a:p>
            <a:endParaRPr lang="cs-CZ" dirty="0" smtClean="0"/>
          </a:p>
          <a:p>
            <a:r>
              <a:rPr lang="cs-CZ" dirty="0" smtClean="0"/>
              <a:t>Do analýzy MV vnáší problém ideologie a nejistoty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PV – Předpoklady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oportunističtí kandidáti</a:t>
            </a:r>
          </a:p>
          <a:p>
            <a:endParaRPr lang="cs-CZ" sz="1400" dirty="0" smtClean="0"/>
          </a:p>
          <a:p>
            <a:r>
              <a:rPr lang="cs-CZ" dirty="0" smtClean="0"/>
              <a:t>Mimo navrhované politiky je dalším rozměrem kandidáta </a:t>
            </a:r>
            <a:r>
              <a:rPr lang="cs-CZ" i="1" dirty="0" smtClean="0"/>
              <a:t>jeho identita (ideologie, vůdcovství…</a:t>
            </a:r>
            <a:r>
              <a:rPr lang="cs-CZ" dirty="0" smtClean="0"/>
              <a:t>)</a:t>
            </a:r>
          </a:p>
          <a:p>
            <a:endParaRPr lang="cs-CZ" sz="1400" dirty="0" smtClean="0"/>
          </a:p>
          <a:p>
            <a:r>
              <a:rPr lang="cs-CZ" dirty="0" smtClean="0"/>
              <a:t>Kandidáti volí platformu simultánně </a:t>
            </a:r>
          </a:p>
          <a:p>
            <a:endParaRPr lang="cs-CZ" sz="1400" dirty="0" smtClean="0"/>
          </a:p>
          <a:p>
            <a:r>
              <a:rPr lang="cs-CZ" dirty="0" smtClean="0"/>
              <a:t>Vícerozměrná kampaň </a:t>
            </a:r>
            <a:r>
              <a:rPr lang="cs-CZ" sz="2800" dirty="0" smtClean="0"/>
              <a:t>(Důchody, Restituce)</a:t>
            </a:r>
          </a:p>
          <a:p>
            <a:endParaRPr lang="cs-CZ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PV – další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Voličovo chování závisí na:</a:t>
            </a:r>
          </a:p>
          <a:p>
            <a:r>
              <a:rPr lang="cs-CZ" dirty="0" smtClean="0"/>
              <a:t>Preferencích vzhledem k politikám</a:t>
            </a:r>
          </a:p>
          <a:p>
            <a:r>
              <a:rPr lang="cs-CZ" dirty="0" smtClean="0"/>
              <a:t>Sympatiích ke kandidátovi (skandály…)</a:t>
            </a:r>
          </a:p>
          <a:p>
            <a:endParaRPr lang="cs-CZ" dirty="0" smtClean="0"/>
          </a:p>
          <a:p>
            <a:r>
              <a:rPr lang="cs-CZ" dirty="0" smtClean="0"/>
              <a:t>Kandidát nezná voličovy sympatie (nejistota)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PV -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Volič zvažuje tři aspekty</a:t>
            </a:r>
          </a:p>
          <a:p>
            <a:r>
              <a:rPr lang="cs-CZ" dirty="0" smtClean="0"/>
              <a:t>Politiku </a:t>
            </a:r>
            <a:r>
              <a:rPr lang="cs-CZ" i="1" dirty="0" smtClean="0"/>
              <a:t>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A</a:t>
            </a:r>
            <a:r>
              <a:rPr lang="cs-CZ" i="1" dirty="0" smtClean="0"/>
              <a:t>,Y</a:t>
            </a:r>
            <a:r>
              <a:rPr lang="cs-CZ" i="1" baseline="-25000" dirty="0" smtClean="0"/>
              <a:t>A</a:t>
            </a:r>
            <a:r>
              <a:rPr lang="cs-CZ" i="1" dirty="0" smtClean="0"/>
              <a:t>)  resp. 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B</a:t>
            </a:r>
            <a:r>
              <a:rPr lang="cs-CZ" i="1" dirty="0" smtClean="0"/>
              <a:t>,Y</a:t>
            </a:r>
            <a:r>
              <a:rPr lang="cs-CZ" i="1" baseline="-25000" dirty="0" smtClean="0"/>
              <a:t>B</a:t>
            </a:r>
            <a:r>
              <a:rPr lang="cs-CZ" i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Ideologii </a:t>
            </a:r>
            <a:r>
              <a:rPr lang="el-GR" i="1" dirty="0" smtClean="0"/>
              <a:t>σ</a:t>
            </a:r>
            <a:r>
              <a:rPr lang="cs-CZ" i="1" dirty="0" smtClean="0"/>
              <a:t> </a:t>
            </a:r>
            <a:r>
              <a:rPr lang="cs-CZ" baseline="30000" dirty="0" err="1" smtClean="0"/>
              <a:t>iJ</a:t>
            </a:r>
            <a:endParaRPr lang="cs-CZ" baseline="30000" dirty="0" smtClean="0"/>
          </a:p>
          <a:p>
            <a:r>
              <a:rPr lang="cs-CZ" dirty="0" smtClean="0"/>
              <a:t>Popularitu </a:t>
            </a:r>
            <a:r>
              <a:rPr lang="el-GR" i="1" dirty="0" smtClean="0"/>
              <a:t>δ</a:t>
            </a:r>
            <a:endParaRPr lang="cs-CZ" i="1" dirty="0" smtClean="0"/>
          </a:p>
          <a:p>
            <a:endParaRPr lang="cs-CZ" i="1" baseline="30000" dirty="0" smtClean="0"/>
          </a:p>
          <a:p>
            <a:pPr>
              <a:buNone/>
            </a:pPr>
            <a:r>
              <a:rPr lang="cs-CZ" dirty="0" smtClean="0"/>
              <a:t>Volič </a:t>
            </a:r>
            <a:r>
              <a:rPr lang="cs-CZ" i="1" dirty="0" smtClean="0"/>
              <a:t>i</a:t>
            </a:r>
            <a:r>
              <a:rPr lang="cs-CZ" dirty="0" smtClean="0"/>
              <a:t> ve skupině </a:t>
            </a:r>
            <a:r>
              <a:rPr lang="cs-CZ" i="1" dirty="0" smtClean="0"/>
              <a:t>J </a:t>
            </a:r>
            <a:r>
              <a:rPr lang="cs-CZ" dirty="0" smtClean="0"/>
              <a:t>volí kandidáta B: </a:t>
            </a:r>
          </a:p>
          <a:p>
            <a:pPr>
              <a:buNone/>
            </a:pPr>
            <a:r>
              <a:rPr lang="cs-CZ" i="1" dirty="0" smtClean="0"/>
              <a:t>			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B</a:t>
            </a:r>
            <a:r>
              <a:rPr lang="cs-CZ" i="1" dirty="0" smtClean="0"/>
              <a:t>,Y</a:t>
            </a:r>
            <a:r>
              <a:rPr lang="cs-CZ" i="1" baseline="-25000" dirty="0" smtClean="0"/>
              <a:t>B</a:t>
            </a:r>
            <a:r>
              <a:rPr lang="cs-CZ" i="1" dirty="0" smtClean="0"/>
              <a:t>)+ </a:t>
            </a:r>
            <a:r>
              <a:rPr lang="cs-CZ" dirty="0" err="1" smtClean="0"/>
              <a:t>σ</a:t>
            </a:r>
            <a:r>
              <a:rPr lang="cs-CZ" i="1" baseline="30000" dirty="0" err="1" smtClean="0"/>
              <a:t>iJ</a:t>
            </a:r>
            <a:r>
              <a:rPr lang="cs-CZ" i="1" dirty="0" smtClean="0"/>
              <a:t>+</a:t>
            </a:r>
            <a:r>
              <a:rPr lang="cs-CZ" dirty="0" smtClean="0"/>
              <a:t>δ</a:t>
            </a:r>
            <a:r>
              <a:rPr lang="cs-CZ" i="1" dirty="0" smtClean="0"/>
              <a:t>&gt; 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A</a:t>
            </a:r>
            <a:r>
              <a:rPr lang="cs-CZ" i="1" dirty="0" smtClean="0"/>
              <a:t>,Y</a:t>
            </a:r>
            <a:r>
              <a:rPr lang="cs-CZ" i="1" baseline="-25000" dirty="0" smtClean="0"/>
              <a:t>A</a:t>
            </a:r>
            <a:r>
              <a:rPr lang="cs-CZ" i="1" dirty="0" smtClean="0"/>
              <a:t>)</a:t>
            </a:r>
            <a:endParaRPr lang="cs-CZ" baseline="30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PV – swing volič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Nerozhodnutý volič (</a:t>
            </a:r>
            <a:r>
              <a:rPr lang="cs-CZ" i="1" dirty="0" smtClean="0"/>
              <a:t>swing </a:t>
            </a:r>
            <a:r>
              <a:rPr lang="cs-CZ" i="1" dirty="0" err="1" smtClean="0"/>
              <a:t>voter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Indiferentní mezi kandidátem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dirty="0" err="1" smtClean="0"/>
              <a:t>σ</a:t>
            </a:r>
            <a:r>
              <a:rPr lang="cs-CZ" i="1" baseline="30000" dirty="0" err="1" smtClean="0"/>
              <a:t>iJ</a:t>
            </a:r>
            <a:r>
              <a:rPr lang="cs-CZ" i="1" baseline="30000" dirty="0" smtClean="0"/>
              <a:t> </a:t>
            </a:r>
            <a:r>
              <a:rPr lang="cs-CZ" i="1" dirty="0" smtClean="0"/>
              <a:t>= 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A</a:t>
            </a:r>
            <a:r>
              <a:rPr lang="cs-CZ" i="1" dirty="0" smtClean="0"/>
              <a:t>,Y</a:t>
            </a:r>
            <a:r>
              <a:rPr lang="cs-CZ" i="1" baseline="-25000" dirty="0" smtClean="0"/>
              <a:t>A</a:t>
            </a:r>
            <a:r>
              <a:rPr lang="cs-CZ" i="1" dirty="0" smtClean="0"/>
              <a:t>) - 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B</a:t>
            </a:r>
            <a:r>
              <a:rPr lang="cs-CZ" i="1" dirty="0" smtClean="0"/>
              <a:t>,Y</a:t>
            </a:r>
            <a:r>
              <a:rPr lang="cs-CZ" i="1" baseline="-25000" dirty="0" smtClean="0"/>
              <a:t>B</a:t>
            </a:r>
            <a:r>
              <a:rPr lang="cs-CZ" i="1" dirty="0" smtClean="0"/>
              <a:t>) – </a:t>
            </a:r>
            <a:r>
              <a:rPr lang="cs-CZ" dirty="0" smtClean="0"/>
              <a:t>δ</a:t>
            </a: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=&gt;</a:t>
            </a:r>
            <a:r>
              <a:rPr lang="cs-CZ" dirty="0" smtClean="0"/>
              <a:t>velmi malá změna X,Y resp. δ získá/ztratí jeho hlas (kampaň, skandál)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PV - 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Kandidáti volí stejný program  (</a:t>
            </a:r>
            <a:r>
              <a:rPr lang="cs-CZ" i="1" dirty="0" smtClean="0"/>
              <a:t>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A</a:t>
            </a:r>
            <a:r>
              <a:rPr lang="cs-CZ" i="1" dirty="0" smtClean="0"/>
              <a:t>,Y</a:t>
            </a:r>
            <a:r>
              <a:rPr lang="cs-CZ" i="1" baseline="-25000" dirty="0" smtClean="0"/>
              <a:t>A</a:t>
            </a:r>
            <a:r>
              <a:rPr lang="cs-CZ" i="1" dirty="0" smtClean="0"/>
              <a:t>)=U</a:t>
            </a:r>
            <a:r>
              <a:rPr lang="cs-CZ" i="1" baseline="30000" dirty="0" smtClean="0"/>
              <a:t>J</a:t>
            </a:r>
            <a:r>
              <a:rPr lang="cs-CZ" i="1" dirty="0" smtClean="0"/>
              <a:t>(X</a:t>
            </a:r>
            <a:r>
              <a:rPr lang="cs-CZ" i="1" baseline="-25000" dirty="0" smtClean="0"/>
              <a:t>B</a:t>
            </a:r>
            <a:r>
              <a:rPr lang="cs-CZ" i="1" dirty="0" smtClean="0"/>
              <a:t>,Y</a:t>
            </a:r>
            <a:r>
              <a:rPr lang="cs-CZ" i="1" baseline="-25000" dirty="0" smtClean="0"/>
              <a:t>B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Větší pozornost věnována</a:t>
            </a:r>
          </a:p>
          <a:p>
            <a:pPr lvl="1"/>
            <a:r>
              <a:rPr lang="cs-CZ" dirty="0" smtClean="0"/>
              <a:t>Početnějším skupinám</a:t>
            </a:r>
          </a:p>
          <a:p>
            <a:pPr lvl="1"/>
            <a:r>
              <a:rPr lang="cs-CZ" dirty="0" smtClean="0"/>
              <a:t>Méně ideologicky vyhraněným skupinám</a:t>
            </a:r>
          </a:p>
          <a:p>
            <a:endParaRPr lang="cs-CZ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Volební systém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507413" cy="5111849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HLASOVÁNÍ</a:t>
            </a:r>
          </a:p>
          <a:p>
            <a:pPr lvl="1" eaLnBrk="1" hangingPunct="1">
              <a:defRPr/>
            </a:pPr>
            <a:r>
              <a:rPr lang="cs-CZ" dirty="0" smtClean="0"/>
              <a:t>Hlasovací pravidlo</a:t>
            </a:r>
          </a:p>
          <a:p>
            <a:pPr lvl="2" eaLnBrk="1" hangingPunct="1">
              <a:defRPr/>
            </a:pPr>
            <a:r>
              <a:rPr lang="cs-CZ" dirty="0" smtClean="0"/>
              <a:t>Jednomyslné (</a:t>
            </a:r>
            <a:r>
              <a:rPr lang="cs-CZ" dirty="0" err="1" smtClean="0"/>
              <a:t>Paretovsky</a:t>
            </a:r>
            <a:r>
              <a:rPr lang="cs-CZ" dirty="0" smtClean="0"/>
              <a:t> efektivní)</a:t>
            </a:r>
          </a:p>
          <a:p>
            <a:pPr lvl="2" eaLnBrk="1" hangingPunct="1">
              <a:defRPr/>
            </a:pPr>
            <a:r>
              <a:rPr lang="cs-CZ" dirty="0" smtClean="0"/>
              <a:t>Většinová pravidla (prostá, absolutní, kvalifikovaná)</a:t>
            </a:r>
          </a:p>
          <a:p>
            <a:pPr lvl="1" eaLnBrk="1" hangingPunct="1">
              <a:lnSpc>
                <a:spcPct val="125000"/>
              </a:lnSpc>
              <a:defRPr/>
            </a:pPr>
            <a:r>
              <a:rPr lang="cs-CZ" dirty="0" smtClean="0"/>
              <a:t>Způsob</a:t>
            </a:r>
            <a:r>
              <a:rPr lang="cs-CZ" sz="2400" dirty="0" smtClean="0"/>
              <a:t> </a:t>
            </a:r>
            <a:r>
              <a:rPr lang="cs-CZ" dirty="0" smtClean="0"/>
              <a:t>hlasování</a:t>
            </a:r>
            <a:r>
              <a:rPr lang="cs-CZ" sz="2400" dirty="0" smtClean="0"/>
              <a:t> (Kandidátní listiny, tajná volba…)</a:t>
            </a:r>
          </a:p>
          <a:p>
            <a:pPr eaLnBrk="1" hangingPunct="1">
              <a:lnSpc>
                <a:spcPct val="180000"/>
              </a:lnSpc>
              <a:defRPr/>
            </a:pPr>
            <a:r>
              <a:rPr lang="cs-CZ" sz="2800" b="1" dirty="0" smtClean="0"/>
              <a:t>SČÍTÁNÍ HLASŮ </a:t>
            </a:r>
            <a:r>
              <a:rPr lang="cs-CZ" sz="2400" b="1" dirty="0" smtClean="0"/>
              <a:t>(pro poměrné volební systémy)</a:t>
            </a:r>
          </a:p>
          <a:p>
            <a:pPr lvl="1" eaLnBrk="1" hangingPunct="1">
              <a:defRPr/>
            </a:pPr>
            <a:r>
              <a:rPr lang="cs-CZ" dirty="0" smtClean="0"/>
              <a:t>Metoda sčítání hlasů</a:t>
            </a:r>
            <a:r>
              <a:rPr lang="cs-CZ" sz="2400" dirty="0" smtClean="0"/>
              <a:t> (přepočet hlasů na mandáty)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Veřejná volba v zastupitelské demokracii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179168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cs-CZ" dirty="0" smtClean="0"/>
              <a:t>Část I</a:t>
            </a:r>
          </a:p>
          <a:p>
            <a:pPr lvl="1" eaLnBrk="1" hangingPunct="1">
              <a:spcBef>
                <a:spcPts val="200"/>
              </a:spcBef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</a:t>
            </a:r>
          </a:p>
          <a:p>
            <a:pPr lvl="1" eaLnBrk="1" hangingPunct="1">
              <a:spcBef>
                <a:spcPts val="200"/>
              </a:spcBef>
              <a:defRPr/>
            </a:pPr>
            <a:endParaRPr lang="cs-CZ" sz="1000" dirty="0" smtClean="0"/>
          </a:p>
          <a:p>
            <a:pPr lvl="1" eaLnBrk="1" hangingPunct="1">
              <a:spcBef>
                <a:spcPts val="200"/>
              </a:spcBef>
              <a:defRPr/>
            </a:pPr>
            <a:r>
              <a:rPr lang="cs-CZ" dirty="0" smtClean="0"/>
              <a:t>Volič medián</a:t>
            </a:r>
          </a:p>
          <a:p>
            <a:pPr lvl="1" eaLnBrk="1" hangingPunct="1">
              <a:spcBef>
                <a:spcPts val="200"/>
              </a:spcBef>
              <a:defRPr/>
            </a:pPr>
            <a:endParaRPr lang="cs-CZ" sz="1000" dirty="0" smtClean="0"/>
          </a:p>
          <a:p>
            <a:pPr lvl="1" eaLnBrk="1" hangingPunct="1">
              <a:spcBef>
                <a:spcPts val="200"/>
              </a:spcBef>
              <a:defRPr/>
            </a:pPr>
            <a:r>
              <a:rPr lang="cs-CZ" dirty="0" smtClean="0"/>
              <a:t>Systém více politických stran</a:t>
            </a:r>
          </a:p>
          <a:p>
            <a:pPr eaLnBrk="1" hangingPunct="1">
              <a:defRPr/>
            </a:pPr>
            <a:endParaRPr lang="cs-CZ" sz="1400" dirty="0" smtClean="0"/>
          </a:p>
          <a:p>
            <a:pPr eaLnBrk="1" hangingPunct="1">
              <a:defRPr/>
            </a:pPr>
            <a:r>
              <a:rPr lang="cs-CZ" dirty="0" smtClean="0"/>
              <a:t>Část II</a:t>
            </a:r>
          </a:p>
          <a:p>
            <a:pPr lvl="1" eaLnBrk="1" hangingPunct="1">
              <a:defRPr/>
            </a:pPr>
            <a:r>
              <a:rPr lang="cs-CZ" dirty="0" err="1" smtClean="0"/>
              <a:t>Logrolling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Hlasovací síla, teorie formování koalic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Metody volebního koeficientu</a:t>
            </a:r>
            <a:br>
              <a:rPr lang="cs-CZ" sz="4000" smtClean="0"/>
            </a:br>
            <a:endParaRPr lang="cs-CZ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5434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Hareova formule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Hagenbach-Bischofova metoda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Imperiali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859338" y="1743075"/>
          <a:ext cx="1584325" cy="1285875"/>
        </p:xfrm>
        <a:graphic>
          <a:graphicData uri="http://schemas.openxmlformats.org/presentationml/2006/ole">
            <p:oleObj spid="_x0000_s1026" name="Equation" r:id="rId3" imgW="482400" imgH="393480" progId="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4648200" y="3606800"/>
          <a:ext cx="2084388" cy="1219200"/>
        </p:xfrm>
        <a:graphic>
          <a:graphicData uri="http://schemas.openxmlformats.org/presentationml/2006/ole">
            <p:oleObj spid="_x0000_s1027" name="Equation" r:id="rId4" imgW="672840" imgH="393480" progId="">
              <p:embed/>
            </p:oleObj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4530725" y="5311775"/>
          <a:ext cx="2201863" cy="1241425"/>
        </p:xfrm>
        <a:graphic>
          <a:graphicData uri="http://schemas.openxmlformats.org/presentationml/2006/ole">
            <p:oleObj spid="_x0000_s1028" name="Equation" r:id="rId5" imgW="698400" imgH="393480" progId="">
              <p:embed/>
            </p:oleObj>
          </a:graphicData>
        </a:graphic>
      </p:graphicFrame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164388" y="1989138"/>
            <a:ext cx="1979612" cy="462915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H – počet odevzdaných hlasů</a:t>
            </a:r>
          </a:p>
          <a:p>
            <a:pPr>
              <a:spcBef>
                <a:spcPct val="50000"/>
              </a:spcBef>
            </a:pPr>
            <a:endParaRPr lang="cs-CZ" sz="20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M – počet mandátů k rozdělení</a:t>
            </a:r>
          </a:p>
          <a:p>
            <a:pPr>
              <a:spcBef>
                <a:spcPct val="50000"/>
              </a:spcBef>
            </a:pPr>
            <a:endParaRPr lang="cs-CZ" sz="20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Q – volební číslo</a:t>
            </a:r>
          </a:p>
          <a:p>
            <a:pPr>
              <a:spcBef>
                <a:spcPct val="50000"/>
              </a:spcBef>
            </a:pPr>
            <a:endParaRPr lang="cs-CZ" sz="20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</p:nvPr>
        </p:nvGraphicFramePr>
        <p:xfrm>
          <a:off x="539750" y="1600200"/>
          <a:ext cx="8147050" cy="424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410"/>
                <a:gridCol w="1629410"/>
                <a:gridCol w="1629410"/>
                <a:gridCol w="1629410"/>
                <a:gridCol w="1629410"/>
              </a:tblGrid>
              <a:tr h="849627"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Hare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H-B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Imperiali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Alabama paradox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5240" cy="4495800"/>
          </a:xfrm>
        </p:spPr>
        <p:txBody>
          <a:bodyPr/>
          <a:lstStyle/>
          <a:p>
            <a:r>
              <a:rPr lang="cs-CZ" dirty="0" smtClean="0"/>
              <a:t>Při vyšším počtu rozdělovaných mandátů může klesnout zastoupení nejmenších stran</a:t>
            </a:r>
          </a:p>
          <a:p>
            <a:r>
              <a:rPr lang="cs-CZ" dirty="0" smtClean="0"/>
              <a:t>Poprvé – U.S.A. 1880 – velikost Sněmovny reprezentantů se odvíjela od počtu obyvatel</a:t>
            </a:r>
          </a:p>
          <a:p>
            <a:r>
              <a:rPr lang="cs-CZ" dirty="0" smtClean="0"/>
              <a:t>Zvýšením počtu poslanců došlo k poklesu zastoupení státu Alabama o 1 mandát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Alabama paradox (ilustrace)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7" y="1397001"/>
          <a:ext cx="8136904" cy="491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7"/>
                <a:gridCol w="1224136"/>
                <a:gridCol w="1224136"/>
                <a:gridCol w="1224136"/>
                <a:gridCol w="1800200"/>
                <a:gridCol w="1440159"/>
              </a:tblGrid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populace (%)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mandátů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Mandáty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mandátů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(+1 mandát)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Mandáty</a:t>
                      </a:r>
                      <a:endParaRPr lang="cs-CZ" dirty="0"/>
                    </a:p>
                  </a:txBody>
                  <a:tcPr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11.25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11.7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 (+1)</a:t>
                      </a:r>
                      <a:endParaRPr lang="cs-CZ" sz="2400" dirty="0"/>
                    </a:p>
                  </a:txBody>
                  <a:tcPr anchor="ctr"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10.25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10.66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 (+1)</a:t>
                      </a:r>
                      <a:endParaRPr lang="cs-CZ" sz="2400" dirty="0"/>
                    </a:p>
                  </a:txBody>
                  <a:tcPr anchor="ctr"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3.5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3.64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 (-1)</a:t>
                      </a:r>
                      <a:endParaRPr lang="cs-CZ" sz="2400" dirty="0"/>
                    </a:p>
                  </a:txBody>
                  <a:tcPr anchor="ctr"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Celkem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25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26</a:t>
                      </a:r>
                      <a:endParaRPr lang="cs-CZ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95536" y="638132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Paradox podrobně viz 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2"/>
              </a:rPr>
              <a:t>http://www.</a:t>
            </a:r>
            <a:r>
              <a:rPr lang="cs-CZ" sz="1600" dirty="0" err="1" smtClean="0">
                <a:hlinkClick r:id="rId2"/>
              </a:rPr>
              <a:t>ctl.ua.edu</a:t>
            </a:r>
            <a:r>
              <a:rPr lang="cs-CZ" sz="1600" dirty="0" smtClean="0">
                <a:hlinkClick r:id="rId2"/>
              </a:rPr>
              <a:t>/math103/</a:t>
            </a:r>
            <a:r>
              <a:rPr lang="cs-CZ" sz="1600" dirty="0" err="1" smtClean="0">
                <a:hlinkClick r:id="rId2"/>
              </a:rPr>
              <a:t>apportionment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illALPa.htm</a:t>
            </a:r>
            <a:endParaRPr lang="cs-CZ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Metody volebního dělitele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</a:t>
            </a:r>
            <a:r>
              <a:rPr lang="en-US" smtClean="0"/>
              <a:t>’Hondt</a:t>
            </a:r>
            <a:r>
              <a:rPr lang="cs-CZ" smtClean="0"/>
              <a:t>ův systém </a:t>
            </a:r>
            <a:r>
              <a:rPr lang="cs-CZ" sz="2000" smtClean="0"/>
              <a:t>(viz </a:t>
            </a:r>
            <a:r>
              <a:rPr lang="cs-CZ" sz="2000" smtClean="0">
                <a:hlinkClick r:id="rId2"/>
              </a:rPr>
              <a:t>http://icon.cat/util/elections#</a:t>
            </a:r>
            <a:r>
              <a:rPr lang="cs-CZ" sz="2000" smtClean="0"/>
              <a:t>)</a:t>
            </a:r>
          </a:p>
          <a:p>
            <a:pPr lvl="1" eaLnBrk="1" hangingPunct="1">
              <a:defRPr/>
            </a:pPr>
            <a:r>
              <a:rPr lang="cs-CZ" smtClean="0"/>
              <a:t>řada 1, 2, 3</a:t>
            </a:r>
          </a:p>
          <a:p>
            <a:pPr eaLnBrk="1" hangingPunct="1">
              <a:spcBef>
                <a:spcPct val="45000"/>
              </a:spcBef>
              <a:defRPr/>
            </a:pPr>
            <a:r>
              <a:rPr lang="cs-CZ" smtClean="0"/>
              <a:t>Saint-Laguëův systém</a:t>
            </a:r>
          </a:p>
          <a:p>
            <a:pPr lvl="1" eaLnBrk="1" hangingPunct="1">
              <a:defRPr/>
            </a:pPr>
            <a:r>
              <a:rPr lang="cs-CZ" smtClean="0"/>
              <a:t>řada 1, 3, 5</a:t>
            </a:r>
          </a:p>
          <a:p>
            <a:pPr eaLnBrk="1" hangingPunct="1">
              <a:spcBef>
                <a:spcPct val="45000"/>
              </a:spcBef>
              <a:defRPr/>
            </a:pPr>
            <a:r>
              <a:rPr lang="cs-CZ" smtClean="0"/>
              <a:t>Imperialiho systém</a:t>
            </a:r>
          </a:p>
          <a:p>
            <a:pPr lvl="1" eaLnBrk="1" hangingPunct="1">
              <a:defRPr/>
            </a:pPr>
            <a:r>
              <a:rPr lang="cs-CZ" smtClean="0"/>
              <a:t>řada 2, 3,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(2. část)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2016224"/>
                <a:gridCol w="1872208"/>
                <a:gridCol w="1800200"/>
                <a:gridCol w="1882552"/>
              </a:tblGrid>
              <a:tr h="631584"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115000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57000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21000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57500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28500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16500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10500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38333</a:t>
                      </a:r>
                      <a:endParaRPr lang="cs-CZ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7000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28750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14250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8250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5250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11400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6600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4200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19166</a:t>
                      </a:r>
                      <a:endParaRPr lang="cs-CZ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9500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3500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přenosný hlas </a:t>
            </a:r>
            <a:r>
              <a:rPr lang="cs-CZ" sz="2400" i="1" dirty="0" smtClean="0"/>
              <a:t>(Single </a:t>
            </a:r>
            <a:r>
              <a:rPr lang="cs-CZ" sz="2400" i="1" dirty="0" err="1" smtClean="0"/>
              <a:t>transferable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vote</a:t>
            </a:r>
            <a:r>
              <a:rPr lang="cs-CZ" sz="2400" i="1" dirty="0" smtClean="0"/>
              <a:t>)</a:t>
            </a:r>
          </a:p>
          <a:p>
            <a:pPr lvl="1"/>
            <a:r>
              <a:rPr lang="cs-CZ" dirty="0" smtClean="0"/>
              <a:t>Volí se kandidáti spíše než strany</a:t>
            </a:r>
          </a:p>
          <a:p>
            <a:pPr lvl="1"/>
            <a:endParaRPr lang="cs-CZ" sz="1000" dirty="0" smtClean="0"/>
          </a:p>
          <a:p>
            <a:r>
              <a:rPr lang="cs-CZ" dirty="0" smtClean="0"/>
              <a:t>Omezené hlasování (limited </a:t>
            </a:r>
            <a:r>
              <a:rPr lang="cs-CZ" dirty="0" err="1" smtClean="0"/>
              <a:t>voting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 hlasů pro s kandidátů, c</a:t>
            </a:r>
            <a:r>
              <a:rPr lang="cs-CZ" dirty="0" smtClean="0">
                <a:sym typeface="Symbol"/>
              </a:rPr>
              <a:t>s</a:t>
            </a:r>
            <a:endParaRPr lang="cs-CZ" dirty="0" smtClean="0"/>
          </a:p>
          <a:p>
            <a:pPr marL="342900" lvl="1" indent="-342900"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cs-CZ" sz="1000" dirty="0" smtClean="0"/>
          </a:p>
          <a:p>
            <a:r>
              <a:rPr lang="cs-CZ" dirty="0" smtClean="0"/>
              <a:t>Jeden nepřenosný hlas </a:t>
            </a:r>
            <a:r>
              <a:rPr lang="cs-CZ" sz="2400" dirty="0" smtClean="0"/>
              <a:t>(Single non-</a:t>
            </a:r>
            <a:r>
              <a:rPr lang="cs-CZ" sz="2400" dirty="0" err="1" smtClean="0"/>
              <a:t>transferable</a:t>
            </a:r>
            <a:r>
              <a:rPr lang="cs-CZ" sz="2400" dirty="0" smtClean="0"/>
              <a:t> </a:t>
            </a:r>
            <a:r>
              <a:rPr lang="cs-CZ" sz="2400" dirty="0" err="1" smtClean="0"/>
              <a:t>vote</a:t>
            </a:r>
            <a:r>
              <a:rPr lang="cs-CZ" sz="2400" dirty="0" smtClean="0"/>
              <a:t>)</a:t>
            </a:r>
          </a:p>
          <a:p>
            <a:pPr lvl="1"/>
            <a:r>
              <a:rPr lang="cs-CZ" dirty="0" smtClean="0"/>
              <a:t>s&gt;1 a současně c=1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Volby do PSP PČR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cs-CZ" smtClean="0"/>
              <a:t>Republikové mandátní číslo</a:t>
            </a:r>
          </a:p>
          <a:p>
            <a:pPr marL="990600" lvl="1" indent="-533400" eaLnBrk="1" hangingPunct="1">
              <a:buFont typeface="Wingdings" pitchFamily="2" charset="2"/>
              <a:buChar char="n"/>
              <a:defRPr/>
            </a:pPr>
            <a:r>
              <a:rPr lang="cs-CZ" smtClean="0"/>
              <a:t>Haareova formule</a:t>
            </a:r>
          </a:p>
          <a:p>
            <a:pPr marL="990600" lvl="1" indent="-533400" eaLnBrk="1" hangingPunct="1">
              <a:buFont typeface="Wingdings" pitchFamily="2" charset="2"/>
              <a:buChar char="n"/>
              <a:defRPr/>
            </a:pPr>
            <a:endParaRPr lang="cs-CZ" sz="14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cs-CZ" smtClean="0"/>
              <a:t>Počet mandátů na volební kraj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cs-CZ" sz="18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cs-CZ" smtClean="0"/>
              <a:t>Počet mandátů na stranu ve volebním kraji</a:t>
            </a:r>
          </a:p>
          <a:p>
            <a:pPr marL="990600" lvl="1" indent="-533400" eaLnBrk="1" hangingPunct="1">
              <a:buFont typeface="Wingdings" pitchFamily="2" charset="2"/>
              <a:buChar char="n"/>
              <a:defRPr/>
            </a:pPr>
            <a:r>
              <a:rPr lang="cs-CZ" smtClean="0"/>
              <a:t>D´Hondtův systém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Ostatní volby v ČR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Parlament EU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/>
              <a:t>klasický D´Hondtův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Krajské volby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/>
              <a:t>Modifikovaný D´Hondtův systém (řada od 1,42)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Komunální volby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/>
              <a:t>klasický D´Hondtův, do r. 2001 Saint-Laguëův systém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b="1" smtClean="0"/>
              <a:t>Pěkný přehledový článek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u="sng" smtClean="0"/>
              <a:t>http://glosy.info/texty/parlamentni-volby-v-cr-jak-to-funguje/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Reforma volebního systému v ČR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Posuny směrem k většinovým prvkům</a:t>
            </a:r>
          </a:p>
          <a:p>
            <a:pPr lvl="1" eaLnBrk="1" hangingPunct="1">
              <a:defRPr/>
            </a:pPr>
            <a:r>
              <a:rPr lang="cs-CZ" dirty="0" smtClean="0"/>
              <a:t>Více volebních krajů</a:t>
            </a:r>
          </a:p>
          <a:p>
            <a:pPr lvl="1" eaLnBrk="1" hangingPunct="1">
              <a:defRPr/>
            </a:pPr>
            <a:r>
              <a:rPr lang="cs-CZ" dirty="0" smtClean="0"/>
              <a:t>Nahrazení D´</a:t>
            </a:r>
            <a:r>
              <a:rPr lang="cs-CZ" dirty="0" err="1" smtClean="0"/>
              <a:t>Hondtova</a:t>
            </a:r>
            <a:r>
              <a:rPr lang="cs-CZ" dirty="0" smtClean="0"/>
              <a:t> systému jiným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Zavedení bonusu pro </a:t>
            </a:r>
            <a:r>
              <a:rPr lang="cs-CZ" i="1" dirty="0" smtClean="0"/>
              <a:t>vítěze voleb</a:t>
            </a:r>
          </a:p>
          <a:p>
            <a:pPr eaLnBrk="1" hangingPunct="1">
              <a:defRPr/>
            </a:pPr>
            <a:endParaRPr lang="cs-CZ" sz="2500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Příklad „problémů“ současného systému</a:t>
            </a:r>
            <a:endParaRPr lang="cs-CZ" sz="1400" dirty="0" smtClean="0"/>
          </a:p>
          <a:p>
            <a:pPr eaLnBrk="1" hangingPunct="1">
              <a:buNone/>
              <a:defRPr/>
            </a:pPr>
            <a:r>
              <a:rPr lang="cs-CZ" sz="1800" i="1" dirty="0" smtClean="0"/>
              <a:t>Viz </a:t>
            </a:r>
            <a:r>
              <a:rPr lang="cs-CZ" sz="1800" i="1" dirty="0" err="1" smtClean="0"/>
              <a:t>Reader</a:t>
            </a:r>
            <a:r>
              <a:rPr lang="cs-CZ" sz="1800" i="1" dirty="0" smtClean="0"/>
              <a:t> – </a:t>
            </a:r>
          </a:p>
          <a:p>
            <a:pPr eaLnBrk="1" hangingPunct="1">
              <a:buNone/>
              <a:defRPr/>
            </a:pPr>
            <a:r>
              <a:rPr lang="cs-CZ" sz="1800" b="1" dirty="0" smtClean="0"/>
              <a:t>Krátká </a:t>
            </a:r>
            <a:r>
              <a:rPr lang="cs-CZ" sz="1800" b="1" dirty="0" smtClean="0"/>
              <a:t>studie o rozdělení mandátů. Zelení jako oběť? - Ondřej </a:t>
            </a:r>
            <a:r>
              <a:rPr lang="cs-CZ" sz="1800" b="1" dirty="0" err="1" smtClean="0"/>
              <a:t>Ditrych</a:t>
            </a:r>
            <a:endParaRPr lang="cs-CZ" sz="1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Ostrogorského paradox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2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Volby, kde je více témat než polit. stran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Volič vybírá stranu, která má v programu co nejvíce preferovaných stanovisek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Může to vést k tomu, že při většinovém systému vítězí strana, která v žádném z bodů nemá většinovou podporu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Kandidátní listiny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Typické pro proporční systémy</a:t>
            </a:r>
          </a:p>
          <a:p>
            <a:endParaRPr lang="cs-CZ" dirty="0" smtClean="0"/>
          </a:p>
          <a:p>
            <a:r>
              <a:rPr lang="cs-CZ" dirty="0" smtClean="0"/>
              <a:t>Tři typy volebních listin:</a:t>
            </a:r>
          </a:p>
          <a:p>
            <a:pPr lvl="1"/>
            <a:r>
              <a:rPr lang="cs-CZ" dirty="0" smtClean="0"/>
              <a:t>Přísně vázané</a:t>
            </a:r>
          </a:p>
          <a:p>
            <a:pPr lvl="1"/>
            <a:r>
              <a:rPr lang="cs-CZ" dirty="0" smtClean="0"/>
              <a:t>Vázané s možností vyznačovat preference</a:t>
            </a:r>
          </a:p>
          <a:p>
            <a:pPr lvl="1"/>
            <a:r>
              <a:rPr lang="cs-CZ" dirty="0" smtClean="0"/>
              <a:t>Volná kandidátní listina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Většinové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cs-CZ" b="1" dirty="0" smtClean="0"/>
              <a:t>Prostá většina </a:t>
            </a:r>
            <a:r>
              <a:rPr lang="cs-CZ" dirty="0" smtClean="0"/>
              <a:t>(Jednomandátový obvod, 1 kolo, Vítěz bere vše (</a:t>
            </a:r>
            <a:r>
              <a:rPr lang="cs-CZ" i="1" dirty="0" err="1" smtClean="0"/>
              <a:t>First</a:t>
            </a:r>
            <a:r>
              <a:rPr lang="cs-CZ" i="1" dirty="0" smtClean="0"/>
              <a:t>-past-</a:t>
            </a:r>
            <a:r>
              <a:rPr lang="cs-CZ" i="1" dirty="0" err="1" smtClean="0"/>
              <a:t>the</a:t>
            </a:r>
            <a:r>
              <a:rPr lang="cs-CZ" i="1" dirty="0" smtClean="0"/>
              <a:t>-post</a:t>
            </a:r>
            <a:r>
              <a:rPr lang="cs-CZ" dirty="0" smtClean="0"/>
              <a:t>)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Princip </a:t>
            </a:r>
            <a:r>
              <a:rPr lang="cs-CZ" b="1" dirty="0" smtClean="0"/>
              <a:t>absolutní většiny </a:t>
            </a:r>
            <a:r>
              <a:rPr lang="cs-CZ" dirty="0" smtClean="0"/>
              <a:t>(2 kola)</a:t>
            </a:r>
          </a:p>
          <a:p>
            <a:pPr>
              <a:spcBef>
                <a:spcPts val="2400"/>
              </a:spcBef>
            </a:pPr>
            <a:r>
              <a:rPr lang="cs-CZ" dirty="0" smtClean="0"/>
              <a:t>Systém </a:t>
            </a:r>
            <a:r>
              <a:rPr lang="cs-CZ" b="1" dirty="0" smtClean="0"/>
              <a:t>alternativního hlasování </a:t>
            </a:r>
            <a:r>
              <a:rPr lang="cs-CZ" dirty="0" smtClean="0"/>
              <a:t>(volič určuje pořadí na druhém místě)</a:t>
            </a:r>
          </a:p>
          <a:p>
            <a:pPr>
              <a:spcBef>
                <a:spcPts val="2400"/>
              </a:spcBef>
            </a:pPr>
            <a:r>
              <a:rPr lang="cs-CZ" b="1" dirty="0" smtClean="0"/>
              <a:t>Omezený hlas </a:t>
            </a:r>
            <a:r>
              <a:rPr lang="cs-CZ" dirty="0" smtClean="0"/>
              <a:t>(&lt;hlasů než mandátů)</a:t>
            </a:r>
          </a:p>
          <a:p>
            <a:pPr>
              <a:spcBef>
                <a:spcPts val="2400"/>
              </a:spcBef>
            </a:pPr>
            <a:r>
              <a:rPr lang="cs-CZ" b="1" dirty="0" smtClean="0"/>
              <a:t>Kumulativní </a:t>
            </a:r>
            <a:r>
              <a:rPr lang="cs-CZ" dirty="0" smtClean="0"/>
              <a:t>hlasování </a:t>
            </a:r>
            <a:r>
              <a:rPr lang="cs-CZ" sz="2400" dirty="0" smtClean="0"/>
              <a:t>(více hlasů pro 1 </a:t>
            </a:r>
            <a:r>
              <a:rPr lang="cs-CZ" sz="2400" dirty="0" err="1" smtClean="0"/>
              <a:t>kand</a:t>
            </a:r>
            <a:r>
              <a:rPr lang="cs-CZ" sz="2400" dirty="0" smtClean="0"/>
              <a:t>.)</a:t>
            </a:r>
            <a:endParaRPr lang="cs-CZ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prezidenta 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Americký systém</a:t>
            </a:r>
          </a:p>
          <a:p>
            <a:r>
              <a:rPr lang="cs-CZ" dirty="0" smtClean="0"/>
              <a:t>Prezident</a:t>
            </a:r>
          </a:p>
          <a:p>
            <a:r>
              <a:rPr lang="cs-CZ" dirty="0" smtClean="0"/>
              <a:t>Kongres</a:t>
            </a:r>
          </a:p>
          <a:p>
            <a:pPr lvl="1"/>
            <a:r>
              <a:rPr lang="cs-CZ" dirty="0" smtClean="0"/>
              <a:t>Sněmovna reprezentantů</a:t>
            </a:r>
          </a:p>
          <a:p>
            <a:pPr lvl="2"/>
            <a:r>
              <a:rPr lang="cs-CZ" dirty="0" smtClean="0"/>
              <a:t>Každý stát zastoupen dle lidnatosti, </a:t>
            </a:r>
          </a:p>
          <a:p>
            <a:pPr lvl="2"/>
            <a:r>
              <a:rPr lang="cs-CZ" dirty="0" smtClean="0"/>
              <a:t>435 poslanců</a:t>
            </a:r>
          </a:p>
          <a:p>
            <a:pPr lvl="1"/>
            <a:r>
              <a:rPr lang="cs-CZ" dirty="0" smtClean="0"/>
              <a:t>Senát – každý stát 2 senátoři - 100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prezidenta USA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Nepřímá volba: </a:t>
            </a:r>
            <a:r>
              <a:rPr lang="cs-CZ" dirty="0" err="1" smtClean="0"/>
              <a:t>voliči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volitelé</a:t>
            </a:r>
            <a:r>
              <a:rPr lang="cs-CZ" dirty="0" smtClean="0">
                <a:sym typeface="Symbol"/>
              </a:rPr>
              <a:t> vítěz</a:t>
            </a:r>
          </a:p>
          <a:p>
            <a:r>
              <a:rPr lang="cs-CZ" dirty="0" smtClean="0">
                <a:sym typeface="Symbol"/>
              </a:rPr>
              <a:t>Volitelé nejsou vázáni </a:t>
            </a:r>
          </a:p>
          <a:p>
            <a:r>
              <a:rPr lang="cs-CZ" dirty="0" smtClean="0">
                <a:sym typeface="Symbol"/>
              </a:rPr>
              <a:t>Úterý po 1. pondělku v listopadu (rok/4)</a:t>
            </a:r>
          </a:p>
          <a:p>
            <a:r>
              <a:rPr lang="cs-CZ" dirty="0" smtClean="0">
                <a:sym typeface="Symbol"/>
              </a:rPr>
              <a:t>Počet volitelů - 538</a:t>
            </a:r>
          </a:p>
          <a:p>
            <a:pPr lvl="1"/>
            <a:r>
              <a:rPr lang="cs-CZ" dirty="0" smtClean="0"/>
              <a:t>100 senát</a:t>
            </a:r>
          </a:p>
          <a:p>
            <a:pPr lvl="1"/>
            <a:r>
              <a:rPr lang="cs-CZ" dirty="0" smtClean="0"/>
              <a:t>435 sněmovna (aktualizace po sčítání lidu)</a:t>
            </a:r>
          </a:p>
          <a:p>
            <a:pPr lvl="1"/>
            <a:r>
              <a:rPr lang="cs-CZ" dirty="0" smtClean="0"/>
              <a:t>3 Washington D.C.</a:t>
            </a:r>
          </a:p>
          <a:p>
            <a:r>
              <a:rPr lang="cs-CZ" dirty="0" err="1" smtClean="0"/>
              <a:t>Volitelé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pondělí po 2.středě</a:t>
            </a:r>
            <a:r>
              <a:rPr lang="cs-CZ" dirty="0" smtClean="0">
                <a:sym typeface="Symbol"/>
              </a:rPr>
              <a:t> </a:t>
            </a:r>
            <a:r>
              <a:rPr lang="cs-CZ" dirty="0" smtClean="0"/>
              <a:t>6. a 20.1. 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prezidenta USA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Původně volitelé měli 2 hlasy (dva kandidáti s nadpoloviční většinou)</a:t>
            </a:r>
          </a:p>
          <a:p>
            <a:r>
              <a:rPr lang="cs-CZ" dirty="0" smtClean="0"/>
              <a:t>Vítěz bere vše (mimo Maine, Nebraska)</a:t>
            </a:r>
          </a:p>
          <a:p>
            <a:pPr lvl="1"/>
            <a:r>
              <a:rPr lang="cs-CZ" dirty="0" smtClean="0"/>
              <a:t>Vítěz dva hlasy, další dle okrsků</a:t>
            </a:r>
          </a:p>
          <a:p>
            <a:r>
              <a:rPr lang="cs-CZ" dirty="0" smtClean="0"/>
              <a:t>Volitel může hlasovat v rozporu s výsledky voličského hlasování (i nekandidujícího)</a:t>
            </a:r>
          </a:p>
          <a:p>
            <a:pPr lvl="1"/>
            <a:r>
              <a:rPr lang="cs-CZ" dirty="0" smtClean="0"/>
              <a:t>Ve 21 státech, jinde zákonem zakázáno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Volby prezidenta USA (4)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Vítěz nemusí získat nadpoloviční většinu hlasů</a:t>
            </a:r>
          </a:p>
          <a:p>
            <a:r>
              <a:rPr lang="cs-CZ" dirty="0" smtClean="0"/>
              <a:t>Potřebuje 270 hlasů, jinak volí Sněmovna (1824)</a:t>
            </a:r>
          </a:p>
          <a:p>
            <a:endParaRPr lang="cs-CZ" dirty="0" smtClean="0"/>
          </a:p>
          <a:p>
            <a:r>
              <a:rPr lang="cs-CZ" dirty="0" smtClean="0"/>
              <a:t>Swing </a:t>
            </a:r>
            <a:r>
              <a:rPr lang="cs-CZ" dirty="0" err="1" smtClean="0"/>
              <a:t>states</a:t>
            </a:r>
            <a:r>
              <a:rPr lang="cs-CZ" dirty="0" smtClean="0"/>
              <a:t> – Ohio, Florida…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8136903" cy="525658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7544" y="587727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archives.gov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federal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register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electoral</a:t>
            </a:r>
            <a:r>
              <a:rPr lang="cs-CZ" dirty="0" smtClean="0">
                <a:hlinkClick r:id="rId3"/>
              </a:rPr>
              <a:t>-college/map/</a:t>
            </a:r>
            <a:r>
              <a:rPr lang="cs-CZ" dirty="0" err="1" smtClean="0">
                <a:hlinkClick r:id="rId3"/>
              </a:rPr>
              <a:t>historic.html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Hinich</a:t>
            </a:r>
            <a:r>
              <a:rPr lang="en-US" sz="2400" dirty="0" smtClean="0"/>
              <a:t>, Melvin J., Ledyard, John O. and </a:t>
            </a:r>
            <a:r>
              <a:rPr lang="en-US" sz="2400" dirty="0" err="1" smtClean="0"/>
              <a:t>Ordeshook</a:t>
            </a:r>
            <a:r>
              <a:rPr lang="en-US" sz="2400" dirty="0" smtClean="0"/>
              <a:t>, Peter C., (1972), Nonvoting and the existence of equilibrium under majority rule, </a:t>
            </a:r>
            <a:r>
              <a:rPr lang="en-US" sz="2400" i="1" dirty="0" smtClean="0"/>
              <a:t>Journal of Economic Theory</a:t>
            </a:r>
            <a:r>
              <a:rPr lang="en-US" sz="2400" dirty="0" smtClean="0"/>
              <a:t>, 4, issue 2, p. 144-153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Mueller</a:t>
            </a:r>
            <a:r>
              <a:rPr lang="cs-CZ" sz="2400" dirty="0" smtClean="0"/>
              <a:t>, D. (2003) Public </a:t>
            </a:r>
            <a:r>
              <a:rPr lang="cs-CZ" sz="2400" dirty="0" err="1" smtClean="0"/>
              <a:t>Choice</a:t>
            </a:r>
            <a:r>
              <a:rPr lang="cs-CZ" sz="2400" dirty="0" smtClean="0"/>
              <a:t> III. Kapitoly 10-13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Persson</a:t>
            </a:r>
            <a:r>
              <a:rPr lang="cs-CZ" sz="2400" dirty="0" smtClean="0"/>
              <a:t>, T., </a:t>
            </a:r>
            <a:r>
              <a:rPr lang="cs-CZ" sz="2400" dirty="0" err="1" smtClean="0"/>
              <a:t>Tabelini</a:t>
            </a:r>
            <a:r>
              <a:rPr lang="cs-CZ" sz="2400" dirty="0" smtClean="0"/>
              <a:t>, G. (2000). </a:t>
            </a:r>
            <a:r>
              <a:rPr lang="en-US" sz="2400" dirty="0" smtClean="0"/>
              <a:t>Political Economics: Explaining Economic Policy</a:t>
            </a:r>
            <a:r>
              <a:rPr lang="cs-CZ" sz="2400" dirty="0" smtClean="0"/>
              <a:t>, kapitola 2 a 3</a:t>
            </a:r>
            <a:endParaRPr lang="en-US" sz="24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</a:t>
            </a: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>
            <p:ph idx="1"/>
          </p:nvPr>
        </p:nvGraphicFramePr>
        <p:xfrm>
          <a:off x="457200" y="1989138"/>
          <a:ext cx="8435975" cy="3878264"/>
        </p:xfrm>
        <a:graphic>
          <a:graphicData uri="http://schemas.openxmlformats.org/drawingml/2006/table">
            <a:tbl>
              <a:tblPr/>
              <a:tblGrid>
                <a:gridCol w="1666875"/>
                <a:gridCol w="1584325"/>
                <a:gridCol w="1800225"/>
                <a:gridCol w="1871663"/>
                <a:gridCol w="1512887"/>
              </a:tblGrid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Stadion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Obchvat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Muzeum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hlas pro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 (40%)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 (30%)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 (20%)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 (10%)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Přímá demokracie</a:t>
            </a:r>
          </a:p>
          <a:p>
            <a:pPr lvl="1">
              <a:defRPr/>
            </a:pPr>
            <a:r>
              <a:rPr lang="cs-CZ" dirty="0" smtClean="0"/>
              <a:t>Postaví se všechny projekty</a:t>
            </a:r>
          </a:p>
          <a:p>
            <a:pPr lvl="1">
              <a:defRPr/>
            </a:pPr>
            <a:endParaRPr lang="cs-CZ" sz="1400" dirty="0" smtClean="0"/>
          </a:p>
          <a:p>
            <a:pPr>
              <a:defRPr/>
            </a:pPr>
            <a:r>
              <a:rPr lang="cs-CZ" dirty="0" smtClean="0"/>
              <a:t>Zastupitelská demokracie</a:t>
            </a:r>
          </a:p>
          <a:p>
            <a:pPr lvl="1">
              <a:defRPr/>
            </a:pPr>
            <a:r>
              <a:rPr lang="cs-CZ" dirty="0" smtClean="0"/>
              <a:t>Dvě politické strany L (staví vše) a R (nic)</a:t>
            </a:r>
          </a:p>
          <a:p>
            <a:pPr lvl="1">
              <a:defRPr/>
            </a:pPr>
            <a:r>
              <a:rPr lang="cs-CZ" dirty="0" smtClean="0"/>
              <a:t>Voliči volí stranu podle míry shody</a:t>
            </a:r>
          </a:p>
          <a:p>
            <a:pPr lvl="1">
              <a:defRPr/>
            </a:pPr>
            <a:r>
              <a:rPr lang="cs-CZ" dirty="0" smtClean="0"/>
              <a:t>Nepostaví se žádný projekt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Nastávají dva případy:</a:t>
            </a:r>
          </a:p>
          <a:p>
            <a:pPr>
              <a:defRPr/>
            </a:pPr>
            <a:r>
              <a:rPr lang="cs-CZ" dirty="0" smtClean="0"/>
              <a:t>V reprezentativní demokracii se zamezí stavbě efektivních projektů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V přímé demokracii dochází k </a:t>
            </a:r>
            <a:r>
              <a:rPr lang="cs-CZ" smtClean="0"/>
              <a:t>plýtvání prostředků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Mediánový volič - předpoklady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229600" cy="447198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většinové hlasovací pravidlo</a:t>
            </a:r>
          </a:p>
          <a:p>
            <a:pPr eaLnBrk="1" hangingPunct="1">
              <a:defRPr/>
            </a:pPr>
            <a:r>
              <a:rPr lang="cs-CZ" dirty="0" smtClean="0"/>
              <a:t>každý z voličů může dát hlas jen jednomu z kandidátů</a:t>
            </a:r>
          </a:p>
          <a:p>
            <a:pPr eaLnBrk="1" hangingPunct="1">
              <a:defRPr/>
            </a:pPr>
            <a:r>
              <a:rPr lang="cs-CZ" dirty="0" err="1" smtClean="0"/>
              <a:t>Jednovrcholové</a:t>
            </a:r>
            <a:r>
              <a:rPr lang="cs-CZ" dirty="0" smtClean="0"/>
              <a:t> </a:t>
            </a:r>
            <a:r>
              <a:rPr lang="cs-CZ" dirty="0" err="1" smtClean="0"/>
              <a:t>praference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neexistuje mechanismus měření preferencí</a:t>
            </a:r>
          </a:p>
          <a:p>
            <a:pPr eaLnBrk="1" hangingPunct="1">
              <a:defRPr/>
            </a:pPr>
            <a:r>
              <a:rPr lang="cs-CZ" dirty="0" smtClean="0"/>
              <a:t>tajné hlasování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4211638" y="5157788"/>
            <a:ext cx="1008062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051050" y="6021388"/>
            <a:ext cx="5976938" cy="549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000">
                <a:solidFill>
                  <a:schemeClr val="bg1"/>
                </a:solidFill>
                <a:latin typeface="Arial" pitchFamily="34" charset="0"/>
              </a:rPr>
              <a:t>Statická hra s ostatními voliči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7631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/>
              <a:t>Mediánový volič - Chování kandidátů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Pozice kandidátů na ose &lt;0; 1&gt;</a:t>
            </a:r>
          </a:p>
          <a:p>
            <a:pPr eaLnBrk="1" hangingPunct="1">
              <a:defRPr/>
            </a:pPr>
            <a:r>
              <a:rPr lang="cs-CZ" smtClean="0"/>
              <a:t>101 voličů, uspořádané preference &lt;0; 1&gt;</a:t>
            </a:r>
          </a:p>
          <a:p>
            <a:pPr eaLnBrk="1" hangingPunct="1">
              <a:defRPr/>
            </a:pPr>
            <a:r>
              <a:rPr lang="cs-CZ" smtClean="0"/>
              <a:t>volič volí kandidáta nejblíže preferencím</a:t>
            </a:r>
          </a:p>
          <a:p>
            <a:pPr eaLnBrk="1" hangingPunct="1">
              <a:defRPr/>
            </a:pPr>
            <a:endParaRPr lang="cs-CZ" smtClean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635375" y="3933825"/>
            <a:ext cx="1008063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74788" y="4797425"/>
            <a:ext cx="5976937" cy="1096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000" b="1">
                <a:solidFill>
                  <a:schemeClr val="bg1"/>
                </a:solidFill>
                <a:latin typeface="Arial" pitchFamily="34" charset="0"/>
              </a:rPr>
              <a:t>Hra umisťování kandidátů</a:t>
            </a:r>
          </a:p>
          <a:p>
            <a:pPr algn="ctr">
              <a:spcBef>
                <a:spcPct val="50000"/>
              </a:spcBef>
            </a:pPr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(</a:t>
            </a:r>
            <a:r>
              <a:rPr lang="cs-CZ" sz="2400" i="1">
                <a:solidFill>
                  <a:schemeClr val="bg1"/>
                </a:solidFill>
                <a:latin typeface="Arial" pitchFamily="34" charset="0"/>
              </a:rPr>
              <a:t>Candidate positioning game)</a:t>
            </a:r>
            <a:endParaRPr lang="cs-CZ" sz="240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/>
              <a:t>Mediánový volič - Chování kandidátů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Pokud existují 2 kandidáti, jejichž politické pozice lze zobrazit na spojité lineární škále, preference jednotlivých voličů jsou jednovrcholové, rozdělení jejich preferencí je známo a volby probíhají na základě většinového pravidla,</a:t>
            </a:r>
          </a:p>
          <a:p>
            <a:pPr eaLnBrk="1" hangingPunct="1">
              <a:defRPr/>
            </a:pPr>
            <a:r>
              <a:rPr lang="cs-CZ" sz="2800" smtClean="0"/>
              <a:t>pak existuje jediná Nashova rovnováha hry hledání pozice kandidáta, která je stejná pro oba kandidáty </a:t>
            </a:r>
          </a:p>
          <a:p>
            <a:pPr eaLnBrk="1" hangingPunct="1">
              <a:defRPr/>
            </a:pPr>
            <a:r>
              <a:rPr lang="cs-CZ" sz="2800" smtClean="0"/>
              <a:t>=&gt; umístit se do pozice mediánového voliče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612</TotalTime>
  <Words>1334</Words>
  <Application>Microsoft Office PowerPoint</Application>
  <PresentationFormat>Předvádění na obrazovce (4:3)</PresentationFormat>
  <Paragraphs>339</Paragraphs>
  <Slides>37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9" baseType="lpstr">
      <vt:lpstr>Štěrbina</vt:lpstr>
      <vt:lpstr>Equation</vt:lpstr>
      <vt:lpstr>Veřejná volba v zastupitelské demokracii</vt:lpstr>
      <vt:lpstr>Veřejná volba v zastupitelské demokracii</vt:lpstr>
      <vt:lpstr>Ostrogorského paradox</vt:lpstr>
      <vt:lpstr>Ostrogorského paradox</vt:lpstr>
      <vt:lpstr>Ostrogorského paradox (2)</vt:lpstr>
      <vt:lpstr>Ostrogorského paradox (3)</vt:lpstr>
      <vt:lpstr>Mediánový volič - předpoklady</vt:lpstr>
      <vt:lpstr>Mediánový volič - Chování kandidátů</vt:lpstr>
      <vt:lpstr>Mediánový volič - Chování kandidátů</vt:lpstr>
      <vt:lpstr>Mediánový volič – další vlastnosti</vt:lpstr>
      <vt:lpstr>Mediánový volič – problémy</vt:lpstr>
      <vt:lpstr>Mediánový volič – efektivnost</vt:lpstr>
      <vt:lpstr>Pravděpodobnostní hlasování</vt:lpstr>
      <vt:lpstr>PV – Předpoklady modelu</vt:lpstr>
      <vt:lpstr>PV – další předpoklady</vt:lpstr>
      <vt:lpstr>PV - proces</vt:lpstr>
      <vt:lpstr>PV – swing volič</vt:lpstr>
      <vt:lpstr>PV - závěry</vt:lpstr>
      <vt:lpstr>Volební systém</vt:lpstr>
      <vt:lpstr>Metody volebního koeficientu </vt:lpstr>
      <vt:lpstr>Příklad</vt:lpstr>
      <vt:lpstr>Alabama paradox</vt:lpstr>
      <vt:lpstr>Alabama paradox (ilustrace)</vt:lpstr>
      <vt:lpstr>Metody volebního dělitele</vt:lpstr>
      <vt:lpstr>Příklad (2. část)</vt:lpstr>
      <vt:lpstr>Další systémy</vt:lpstr>
      <vt:lpstr>Volby do PSP PČR</vt:lpstr>
      <vt:lpstr>Ostatní volby v ČR</vt:lpstr>
      <vt:lpstr>Reforma volebního systému v ČR</vt:lpstr>
      <vt:lpstr>Kandidátní listiny</vt:lpstr>
      <vt:lpstr>Většinové techniky</vt:lpstr>
      <vt:lpstr>Volba prezidenta USA</vt:lpstr>
      <vt:lpstr>Volby prezidenta USA (2)</vt:lpstr>
      <vt:lpstr>Volby prezidenta USA (3)</vt:lpstr>
      <vt:lpstr>Volby prezidenta USA (4)</vt:lpstr>
      <vt:lpstr>Snímek 36</vt:lpstr>
      <vt:lpstr>Použité zdroje</vt:lpstr>
    </vt:vector>
  </TitlesOfParts>
  <Company>Masarykova Univerzita v Brně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Špalek</dc:creator>
  <cp:lastModifiedBy>spalek</cp:lastModifiedBy>
  <cp:revision>70</cp:revision>
  <dcterms:created xsi:type="dcterms:W3CDTF">2007-11-01T12:32:07Z</dcterms:created>
  <dcterms:modified xsi:type="dcterms:W3CDTF">2012-11-08T09:48:08Z</dcterms:modified>
</cp:coreProperties>
</file>