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29"/>
  </p:handoutMasterIdLst>
  <p:sldIdLst>
    <p:sldId id="278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281" r:id="rId13"/>
    <p:sldId id="287" r:id="rId14"/>
    <p:sldId id="282" r:id="rId15"/>
    <p:sldId id="283" r:id="rId16"/>
    <p:sldId id="295" r:id="rId17"/>
    <p:sldId id="285" r:id="rId18"/>
    <p:sldId id="284" r:id="rId19"/>
    <p:sldId id="296" r:id="rId20"/>
    <p:sldId id="286" r:id="rId21"/>
    <p:sldId id="288" r:id="rId22"/>
    <p:sldId id="297" r:id="rId23"/>
    <p:sldId id="289" r:id="rId24"/>
    <p:sldId id="290" r:id="rId25"/>
    <p:sldId id="291" r:id="rId26"/>
    <p:sldId id="276" r:id="rId27"/>
    <p:sldId id="277" r:id="rId2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49A728B-F56A-4EB8-801F-B29058459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396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531D-048A-4E6B-8215-E2C4FD34F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75F54-C656-4B74-856D-1965600BB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29DD-AC96-486C-AC2B-6B97DB911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2F2E6-0471-420A-A6CF-8C82D4325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8AAB-1EA9-4BA7-95AC-34F781A6BB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FCBD5-FA27-4C7B-8F26-8608E736B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21A73-8F78-4EBA-8322-0D1637E10E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5AE61-04C9-4D80-B2B4-72F616492A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1466E-2B8B-4830-80BE-AF123BEEA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3A99F-9B06-428F-8FDD-01494F2166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FF611-11C5-4470-9836-90F05BE02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71D7-E639-45B3-ACE6-997997C87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C81B-ADA4-4438-97E2-02D22832C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CFBCB-9363-46A5-8FD1-C27E728D7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EDAE536-AE9A-4946-88B5-829E842BA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Veřejná volba v zastupitelské demokracii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err="1" smtClean="0"/>
              <a:t>Logrolling</a:t>
            </a:r>
            <a:endParaRPr lang="cs-CZ" sz="3400" dirty="0" smtClean="0"/>
          </a:p>
          <a:p>
            <a:pPr eaLnBrk="1" hangingPunct="1">
              <a:defRPr/>
            </a:pPr>
            <a:r>
              <a:rPr lang="cs-CZ" sz="3400" dirty="0" smtClean="0"/>
              <a:t>Indexy volební síly</a:t>
            </a:r>
          </a:p>
          <a:p>
            <a:pPr eaLnBrk="1" hangingPunct="1">
              <a:defRPr/>
            </a:pPr>
            <a:r>
              <a:rPr lang="cs-CZ" sz="3400" dirty="0" smtClean="0"/>
              <a:t>Teorie formování koalic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 (4)</a:t>
            </a: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ph idx="1"/>
          </p:nvPr>
        </p:nvGraphicFramePr>
        <p:xfrm>
          <a:off x="323850" y="1978025"/>
          <a:ext cx="8362950" cy="4103688"/>
        </p:xfrm>
        <a:graphic>
          <a:graphicData uri="http://schemas.openxmlformats.org/drawingml/2006/table">
            <a:tbl>
              <a:tblPr/>
              <a:tblGrid>
                <a:gridCol w="1727200"/>
                <a:gridCol w="1495425"/>
                <a:gridCol w="1784350"/>
                <a:gridCol w="1855788"/>
                <a:gridCol w="1500187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Čistý přínos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-50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Logrolling </a:t>
            </a:r>
            <a:r>
              <a:rPr lang="cs-CZ" smtClean="0"/>
              <a:t>(5)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Možné koalice</a:t>
            </a:r>
          </a:p>
          <a:p>
            <a:pPr lvl="1" eaLnBrk="1" hangingPunct="1">
              <a:defRPr/>
            </a:pPr>
            <a:r>
              <a:rPr lang="cs-CZ" smtClean="0"/>
              <a:t>(A,B) 	(10, 10, -70) 	stadion+obchvat</a:t>
            </a:r>
          </a:p>
          <a:p>
            <a:pPr lvl="1" eaLnBrk="1" hangingPunct="1">
              <a:defRPr/>
            </a:pPr>
            <a:r>
              <a:rPr lang="cs-CZ" smtClean="0"/>
              <a:t>(A,C)	(10, -70, -10) 	stadion+muzeum</a:t>
            </a:r>
          </a:p>
          <a:p>
            <a:pPr lvl="1" eaLnBrk="1" hangingPunct="1">
              <a:defRPr/>
            </a:pPr>
            <a:r>
              <a:rPr lang="cs-CZ" smtClean="0"/>
              <a:t>(B,C)	(-80, 20, -10) 	obchvat+muzeum</a:t>
            </a:r>
          </a:p>
          <a:p>
            <a:pPr lvl="1"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koalice A s B je možná, ale neefektivní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Měření síly koalic (Voting power)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42350" cy="425608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Vytváření koalic a následné hlasování lze brát jako kooperativní hru o </a:t>
            </a:r>
            <a:r>
              <a:rPr lang="cs-CZ" i="1" dirty="0" smtClean="0"/>
              <a:t>n</a:t>
            </a:r>
            <a:r>
              <a:rPr lang="cs-CZ" dirty="0" smtClean="0"/>
              <a:t> hráčích</a:t>
            </a:r>
          </a:p>
          <a:p>
            <a:pPr eaLnBrk="1" hangingPunct="1">
              <a:defRPr/>
            </a:pPr>
            <a:r>
              <a:rPr lang="cs-CZ" dirty="0" smtClean="0"/>
              <a:t>Předpoklady</a:t>
            </a:r>
          </a:p>
          <a:p>
            <a:pPr lvl="1" eaLnBrk="1" hangingPunct="1">
              <a:defRPr/>
            </a:pPr>
            <a:r>
              <a:rPr lang="cs-CZ" i="1" dirty="0" smtClean="0"/>
              <a:t>Všichni zástupci jedné strany hlasují jednotně</a:t>
            </a:r>
          </a:p>
          <a:p>
            <a:pPr lvl="1" eaLnBrk="1" hangingPunct="1">
              <a:defRPr/>
            </a:pPr>
            <a:r>
              <a:rPr lang="cs-CZ" i="1" dirty="0" smtClean="0"/>
              <a:t>V rámci koalice hlasují všichni jednotně</a:t>
            </a:r>
          </a:p>
          <a:p>
            <a:pPr lvl="1" eaLnBrk="1" hangingPunct="1">
              <a:defRPr/>
            </a:pPr>
            <a:r>
              <a:rPr lang="cs-CZ" i="1" dirty="0" smtClean="0"/>
              <a:t>Lze vytvořit jakoukoli koalici stran a všechny jsou stejně pravděpodobné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 – volební hry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91513" cy="38862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N=(1,2,…,n) – mn. </a:t>
            </a:r>
            <a:r>
              <a:rPr lang="cs-CZ" sz="2800" dirty="0" err="1" smtClean="0"/>
              <a:t>pol</a:t>
            </a:r>
            <a:r>
              <a:rPr lang="cs-CZ" sz="2800" dirty="0" smtClean="0"/>
              <a:t>. stran v parlamentu</a:t>
            </a:r>
          </a:p>
          <a:p>
            <a:pPr eaLnBrk="1" hangingPunct="1">
              <a:defRPr/>
            </a:pPr>
            <a:r>
              <a:rPr lang="cs-CZ" sz="2800" dirty="0" err="1" smtClean="0"/>
              <a:t>a</a:t>
            </a:r>
            <a:r>
              <a:rPr lang="cs-CZ" sz="2800" baseline="-25000" dirty="0" err="1" smtClean="0"/>
              <a:t>i</a:t>
            </a:r>
            <a:r>
              <a:rPr lang="cs-CZ" sz="2800" dirty="0" smtClean="0"/>
              <a:t> – počet zastupitelů i-té strany</a:t>
            </a:r>
          </a:p>
          <a:p>
            <a:pPr eaLnBrk="1" hangingPunct="1">
              <a:defRPr/>
            </a:pPr>
            <a:r>
              <a:rPr lang="cs-CZ" sz="2800" dirty="0" smtClean="0"/>
              <a:t>                  - celkový počet </a:t>
            </a:r>
            <a:r>
              <a:rPr lang="cs-CZ" sz="2800" dirty="0" err="1" smtClean="0"/>
              <a:t>zast</a:t>
            </a:r>
            <a:r>
              <a:rPr lang="cs-CZ" sz="2800" dirty="0" smtClean="0"/>
              <a:t>. ze všech stran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>
                <a:sym typeface="Symbol" pitchFamily="18" charset="2"/>
              </a:rPr>
              <a:t> - hodnota volebního pravidla </a:t>
            </a:r>
          </a:p>
          <a:p>
            <a:pPr eaLnBrk="1" hangingPunct="1">
              <a:defRPr/>
            </a:pPr>
            <a:r>
              <a:rPr lang="cs-CZ" sz="2800" dirty="0" err="1" smtClean="0">
                <a:sym typeface="Symbol" pitchFamily="18" charset="2"/>
              </a:rPr>
              <a:t>Int</a:t>
            </a:r>
            <a:r>
              <a:rPr lang="cs-CZ" sz="2800" dirty="0" smtClean="0">
                <a:sym typeface="Symbol" pitchFamily="18" charset="2"/>
              </a:rPr>
              <a:t> (</a:t>
            </a:r>
            <a:r>
              <a:rPr lang="cs-CZ" sz="2800" dirty="0" err="1" smtClean="0"/>
              <a:t>a</a:t>
            </a:r>
            <a:r>
              <a:rPr lang="cs-CZ" sz="2800" baseline="-25000" dirty="0" err="1" smtClean="0"/>
              <a:t>o</a:t>
            </a:r>
            <a:r>
              <a:rPr lang="cs-CZ" sz="2800" dirty="0" smtClean="0"/>
              <a:t>)+1 – </a:t>
            </a:r>
            <a:r>
              <a:rPr lang="cs-CZ" sz="2800" dirty="0" err="1" smtClean="0"/>
              <a:t>kvórum</a:t>
            </a:r>
            <a:r>
              <a:rPr lang="cs-CZ" sz="2800" dirty="0" smtClean="0"/>
              <a:t> (číselná hodnota </a:t>
            </a:r>
            <a:r>
              <a:rPr lang="cs-CZ" sz="2800" dirty="0" smtClean="0">
                <a:sym typeface="Symbol" pitchFamily="18" charset="2"/>
              </a:rPr>
              <a:t>)</a:t>
            </a:r>
          </a:p>
          <a:p>
            <a:pPr eaLnBrk="1" hangingPunct="1">
              <a:defRPr/>
            </a:pPr>
            <a:r>
              <a:rPr lang="cs-CZ" sz="2800" dirty="0" smtClean="0"/>
              <a:t>Pro vítěznou koalici musí platit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2692400"/>
          <a:ext cx="17240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Rovnice" r:id="rId3" imgW="647640" imgH="431640" progId="Equation.3">
                  <p:embed/>
                </p:oleObj>
              </mc:Choice>
              <mc:Fallback>
                <p:oleObj name="Rovnice" r:id="rId3" imgW="6476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692400"/>
                        <a:ext cx="1724025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989263" y="5373688"/>
          <a:ext cx="344805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ovnice" r:id="rId5" imgW="1295280" imgH="431640" progId="Equation.3">
                  <p:embed/>
                </p:oleObj>
              </mc:Choice>
              <mc:Fallback>
                <p:oleObj name="Rovnice" r:id="rId5" imgW="12952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5373688"/>
                        <a:ext cx="3448050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i="1" dirty="0" err="1" smtClean="0"/>
              <a:t>Voting</a:t>
            </a:r>
            <a:r>
              <a:rPr lang="cs-CZ" i="1" dirty="0" smtClean="0"/>
              <a:t> </a:t>
            </a:r>
            <a:r>
              <a:rPr lang="cs-CZ" i="1" dirty="0" err="1" smtClean="0"/>
              <a:t>Power</a:t>
            </a:r>
            <a:r>
              <a:rPr lang="cs-CZ" i="1" dirty="0" smtClean="0"/>
              <a:t> Index</a:t>
            </a:r>
          </a:p>
          <a:p>
            <a:pPr eaLnBrk="1" hangingPunct="1">
              <a:defRPr/>
            </a:pPr>
            <a:endParaRPr lang="cs-CZ" sz="1800" i="1" dirty="0" smtClean="0"/>
          </a:p>
          <a:p>
            <a:pPr eaLnBrk="1" hangingPunct="1">
              <a:defRPr/>
            </a:pPr>
            <a:r>
              <a:rPr lang="cs-CZ" dirty="0" smtClean="0"/>
              <a:t>Měřítko „významnosti“ dané strany (kandidáta) v rámci rozhodování</a:t>
            </a:r>
          </a:p>
          <a:p>
            <a:pPr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cs-CZ" dirty="0" smtClean="0"/>
              <a:t>Odvíjí se od vlivu daného subjektu na vytvoření (vítězné) koalice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75000"/>
              </a:spcBef>
              <a:defRPr/>
            </a:pPr>
            <a:r>
              <a:rPr lang="cs-CZ" smtClean="0"/>
              <a:t>Jednoduchá síla R</a:t>
            </a:r>
            <a:r>
              <a:rPr lang="cs-CZ" baseline="-25000" smtClean="0">
                <a:cs typeface="Arial" pitchFamily="34" charset="0"/>
              </a:rPr>
              <a:t>i</a:t>
            </a:r>
            <a:r>
              <a:rPr lang="cs-CZ" smtClean="0"/>
              <a:t> </a:t>
            </a: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/>
              <a:t>Shapley-Shubikův index </a:t>
            </a:r>
            <a:r>
              <a:rPr lang="el-GR" smtClean="0">
                <a:cs typeface="Arial" pitchFamily="34" charset="0"/>
              </a:rPr>
              <a:t>σ</a:t>
            </a:r>
            <a:r>
              <a:rPr lang="cs-CZ" baseline="-25000" smtClean="0">
                <a:cs typeface="Arial" pitchFamily="34" charset="0"/>
              </a:rPr>
              <a:t>i</a:t>
            </a: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>
                <a:cs typeface="Arial" pitchFamily="34" charset="0"/>
              </a:rPr>
              <a:t>Benzhafův index </a:t>
            </a:r>
            <a:r>
              <a:rPr lang="cs-CZ" smtClean="0">
                <a:cs typeface="Arial" pitchFamily="34" charset="0"/>
                <a:sym typeface="Symbol" pitchFamily="18" charset="2"/>
              </a:rPr>
              <a:t></a:t>
            </a:r>
            <a:r>
              <a:rPr lang="cs-CZ" baseline="-25000" smtClean="0">
                <a:cs typeface="Arial" pitchFamily="34" charset="0"/>
              </a:rPr>
              <a:t>i</a:t>
            </a:r>
            <a:endParaRPr lang="cs-CZ" smtClean="0">
              <a:cs typeface="Arial" pitchFamily="34" charset="0"/>
              <a:sym typeface="Symbol" pitchFamily="18" charset="2"/>
            </a:endParaRP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>
                <a:cs typeface="Arial" pitchFamily="34" charset="0"/>
              </a:rPr>
              <a:t>Colemanův index C</a:t>
            </a:r>
            <a:r>
              <a:rPr lang="cs-CZ" baseline="-25000" smtClean="0">
                <a:cs typeface="Arial" pitchFamily="34" charset="0"/>
              </a:rPr>
              <a:t>i</a:t>
            </a:r>
            <a:endParaRPr lang="el-GR" baseline="-2500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Jednoduchá relativní síla R</a:t>
            </a:r>
            <a:r>
              <a:rPr lang="cs-CZ" baseline="-25000" dirty="0" smtClean="0"/>
              <a:t>i</a:t>
            </a: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Hlasovací moc je dána pouze na základě váhy hlasu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Bere v úvahu jen nominální počet hlasů a nikoli reálný podíl v hlasovacích koalicích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3779838" y="2708275"/>
          <a:ext cx="1757362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Rovnice" r:id="rId3" imgW="660240" imgH="622080" progId="Equation.3">
                  <p:embed/>
                </p:oleObj>
              </mc:Choice>
              <mc:Fallback>
                <p:oleObj name="Rovnice" r:id="rId3" imgW="660240" imgH="622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2708275"/>
                        <a:ext cx="1757362" cy="165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Shapley</a:t>
            </a:r>
            <a:r>
              <a:rPr lang="cs-CZ" dirty="0" smtClean="0"/>
              <a:t>-</a:t>
            </a:r>
            <a:r>
              <a:rPr lang="cs-CZ" dirty="0" err="1" smtClean="0"/>
              <a:t>Shubikův</a:t>
            </a:r>
            <a:r>
              <a:rPr lang="cs-CZ" dirty="0" smtClean="0"/>
              <a:t> index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Vychází z představy klíčového hráče v různých koalicích v daném tělese</a:t>
            </a:r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r>
              <a:rPr lang="cs-CZ" dirty="0" smtClean="0"/>
              <a:t>Klíčový hráč =&gt; ten, kdo mění poraženou koalici na vítěznou</a:t>
            </a:r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r>
              <a:rPr lang="cs-CZ" dirty="0" smtClean="0"/>
              <a:t>Pravděpodobnost, že i-</a:t>
            </a:r>
            <a:r>
              <a:rPr lang="cs-CZ" dirty="0" err="1" smtClean="0"/>
              <a:t>tá</a:t>
            </a:r>
            <a:r>
              <a:rPr lang="cs-CZ" dirty="0" smtClean="0"/>
              <a:t> strana bude nezbytná při sestavování vítězné koalice (všech teoreticky možných)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Shapley</a:t>
            </a:r>
            <a:r>
              <a:rPr lang="cs-CZ" dirty="0" smtClean="0"/>
              <a:t>-</a:t>
            </a:r>
            <a:r>
              <a:rPr lang="cs-CZ" dirty="0" err="1" smtClean="0"/>
              <a:t>Shubikův</a:t>
            </a:r>
            <a:r>
              <a:rPr lang="cs-CZ" dirty="0" smtClean="0"/>
              <a:t> index (2)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02588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err="1" smtClean="0"/>
              <a:t>Shapley</a:t>
            </a:r>
            <a:r>
              <a:rPr lang="cs-CZ" sz="2800" dirty="0" smtClean="0"/>
              <a:t>-</a:t>
            </a:r>
            <a:r>
              <a:rPr lang="cs-CZ" sz="2800" dirty="0" err="1" smtClean="0"/>
              <a:t>Shubikův</a:t>
            </a:r>
            <a:r>
              <a:rPr lang="cs-CZ" sz="2800" dirty="0" smtClean="0"/>
              <a:t> index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Sčítáme přes všechna S – vítězné koalice, ve kterých je strana i obsažena a platí, že S-</a:t>
            </a:r>
            <a:r>
              <a:rPr lang="en-US" sz="2800" dirty="0" smtClean="0">
                <a:cs typeface="Arial" pitchFamily="34" charset="0"/>
              </a:rPr>
              <a:t>{</a:t>
            </a:r>
            <a:r>
              <a:rPr lang="cs-CZ" sz="2800" dirty="0" smtClean="0">
                <a:cs typeface="Arial" pitchFamily="34" charset="0"/>
              </a:rPr>
              <a:t>i</a:t>
            </a:r>
            <a:r>
              <a:rPr lang="en-US" sz="2800" dirty="0" smtClean="0">
                <a:cs typeface="Arial" pitchFamily="34" charset="0"/>
              </a:rPr>
              <a:t>}</a:t>
            </a:r>
            <a:r>
              <a:rPr lang="cs-CZ" sz="2800" dirty="0" smtClean="0">
                <a:cs typeface="Arial" pitchFamily="34" charset="0"/>
              </a:rPr>
              <a:t> je poražená</a:t>
            </a:r>
          </a:p>
          <a:p>
            <a:pPr eaLnBrk="1" hangingPunct="1">
              <a:defRPr/>
            </a:pPr>
            <a:r>
              <a:rPr lang="cs-CZ" sz="2800" dirty="0" smtClean="0">
                <a:cs typeface="Arial" pitchFamily="34" charset="0"/>
              </a:rPr>
              <a:t>Platí </a:t>
            </a:r>
            <a:endParaRPr lang="en-US" sz="2800" dirty="0" smtClean="0">
              <a:cs typeface="Arial" pitchFamily="34" charset="0"/>
            </a:endParaRPr>
          </a:p>
          <a:p>
            <a:pPr eaLnBrk="1" hangingPunct="1">
              <a:defRPr/>
            </a:pPr>
            <a:endParaRPr lang="cs-CZ" sz="2800" dirty="0" smtClean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84663" y="1941513"/>
          <a:ext cx="41529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3" imgW="1523880" imgH="457200" progId="Equation.3">
                  <p:embed/>
                </p:oleObj>
              </mc:Choice>
              <mc:Fallback>
                <p:oleObj name="Rovnice" r:id="rId3" imgW="15238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941513"/>
                        <a:ext cx="4152900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68538" y="5013325"/>
          <a:ext cx="374332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Rovnice" r:id="rId5" imgW="1307880" imgH="431640" progId="Equation.3">
                  <p:embed/>
                </p:oleObj>
              </mc:Choice>
              <mc:Fallback>
                <p:oleObj name="Rovnice" r:id="rId5" imgW="13078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013325"/>
                        <a:ext cx="3743325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Shapley</a:t>
            </a:r>
            <a:r>
              <a:rPr lang="cs-CZ" dirty="0" smtClean="0"/>
              <a:t>-</a:t>
            </a:r>
            <a:r>
              <a:rPr lang="cs-CZ" dirty="0" err="1" smtClean="0"/>
              <a:t>Shubikův</a:t>
            </a:r>
            <a:r>
              <a:rPr lang="cs-CZ" dirty="0" smtClean="0"/>
              <a:t> index (3)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513" cy="4495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Nevýhody:</a:t>
            </a:r>
          </a:p>
          <a:p>
            <a:pPr>
              <a:defRPr/>
            </a:pPr>
            <a:r>
              <a:rPr lang="cs-CZ" dirty="0" smtClean="0"/>
              <a:t>Vychází z permutací, kdy sledujeme, který z hráčů je klíčovým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Zahrnuje příliš mnoho koalic </a:t>
            </a:r>
            <a:br>
              <a:rPr lang="cs-CZ" dirty="0" smtClean="0"/>
            </a:br>
            <a:r>
              <a:rPr lang="cs-CZ" dirty="0" smtClean="0"/>
              <a:t>(některé jsou identické)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Šipka dolů 5"/>
          <p:cNvSpPr/>
          <p:nvPr/>
        </p:nvSpPr>
        <p:spPr>
          <a:xfrm>
            <a:off x="4500563" y="3141663"/>
            <a:ext cx="719137" cy="93503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Veřejná volba v zastupitelské demokracii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963144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dirty="0" err="1" smtClean="0"/>
              <a:t>Ostrogorski</a:t>
            </a:r>
            <a:r>
              <a:rPr lang="cs-CZ" dirty="0" smtClean="0"/>
              <a:t> paradox</a:t>
            </a:r>
          </a:p>
          <a:p>
            <a:pPr eaLnBrk="1" hangingPunct="1">
              <a:spcBef>
                <a:spcPct val="30000"/>
              </a:spcBef>
              <a:defRPr/>
            </a:pPr>
            <a:endParaRPr lang="cs-CZ" sz="1400" dirty="0" smtClean="0"/>
          </a:p>
          <a:p>
            <a:pPr eaLnBrk="1" hangingPunct="1">
              <a:spcBef>
                <a:spcPct val="30000"/>
              </a:spcBef>
              <a:defRPr/>
            </a:pPr>
            <a:r>
              <a:rPr lang="cs-CZ" dirty="0" err="1" smtClean="0"/>
              <a:t>Logrolling</a:t>
            </a:r>
            <a:endParaRPr lang="cs-CZ" dirty="0" smtClean="0"/>
          </a:p>
          <a:p>
            <a:pPr eaLnBrk="1" hangingPunct="1">
              <a:spcBef>
                <a:spcPct val="30000"/>
              </a:spcBef>
              <a:defRPr/>
            </a:pPr>
            <a:endParaRPr lang="cs-CZ" sz="1400" dirty="0" smtClean="0"/>
          </a:p>
          <a:p>
            <a:pPr eaLnBrk="1" hangingPunct="1">
              <a:defRPr/>
            </a:pPr>
            <a:r>
              <a:rPr lang="cs-CZ" dirty="0" smtClean="0"/>
              <a:t>Hlasovací </a:t>
            </a:r>
            <a:r>
              <a:rPr lang="cs-CZ" dirty="0" smtClean="0"/>
              <a:t>síla, teorie formování koalic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err="1" smtClean="0"/>
              <a:t>Banzhafův</a:t>
            </a:r>
            <a:r>
              <a:rPr lang="cs-CZ" sz="4000" dirty="0" smtClean="0"/>
              <a:t> index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Pravděpodobnost, že </a:t>
            </a:r>
            <a:r>
              <a:rPr lang="cs-CZ" sz="2800" i="1" dirty="0" smtClean="0"/>
              <a:t>i</a:t>
            </a:r>
            <a:r>
              <a:rPr lang="cs-CZ" sz="2800" dirty="0" smtClean="0"/>
              <a:t>-</a:t>
            </a:r>
            <a:r>
              <a:rPr lang="cs-CZ" sz="2800" dirty="0" err="1" smtClean="0"/>
              <a:t>tá</a:t>
            </a:r>
            <a:r>
              <a:rPr lang="cs-CZ" sz="2800" dirty="0" smtClean="0"/>
              <a:t> strana svým odstoupením bude anulovat vítězné postavení koalice 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cs-CZ" sz="2800" dirty="0" err="1" smtClean="0">
                <a:sym typeface="Symbol" pitchFamily="18" charset="2"/>
              </a:rPr>
              <a:t>e</a:t>
            </a:r>
            <a:r>
              <a:rPr lang="cs-CZ" sz="2800" baseline="-25000" dirty="0" err="1" smtClean="0">
                <a:sym typeface="Symbol" pitchFamily="18" charset="2"/>
              </a:rPr>
              <a:t>i</a:t>
            </a:r>
            <a:r>
              <a:rPr lang="cs-CZ" sz="2800" dirty="0" smtClean="0">
                <a:sym typeface="Symbol" pitchFamily="18" charset="2"/>
              </a:rPr>
              <a:t> – počet všech koalic, kde </a:t>
            </a:r>
            <a:r>
              <a:rPr lang="cs-CZ" sz="2800" i="1" dirty="0" smtClean="0">
                <a:sym typeface="Symbol" pitchFamily="18" charset="2"/>
              </a:rPr>
              <a:t>i</a:t>
            </a:r>
            <a:r>
              <a:rPr lang="cs-CZ" sz="2800" dirty="0" smtClean="0">
                <a:sym typeface="Symbol" pitchFamily="18" charset="2"/>
              </a:rPr>
              <a:t> je nepostradatelný 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08400" y="2636838"/>
          <a:ext cx="2016125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Rovnice" r:id="rId3" imgW="647640" imgH="622080" progId="Equation.3">
                  <p:embed/>
                </p:oleObj>
              </mc:Choice>
              <mc:Fallback>
                <p:oleObj name="Rovnice" r:id="rId3" imgW="647640" imgH="622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2016125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2555875" y="5084763"/>
          <a:ext cx="3816350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Rovnice" r:id="rId5" imgW="1307880" imgH="431640" progId="Equation.3">
                  <p:embed/>
                </p:oleObj>
              </mc:Choice>
              <mc:Fallback>
                <p:oleObj name="Rovnice" r:id="rId5" imgW="13078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084763"/>
                        <a:ext cx="3816350" cy="1458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err="1" smtClean="0"/>
              <a:t>Banzhafův</a:t>
            </a:r>
            <a:r>
              <a:rPr lang="cs-CZ" sz="4000" dirty="0" smtClean="0"/>
              <a:t> index (2)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8435975" cy="496728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Velmi podobný S-S indexu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800" dirty="0" smtClean="0"/>
              <a:t>Počítá počet vítězných koalic, při nichž by se většina ztratila, kdyby některý z členů vypadl dělený počtem kritických odpadnutí pro všechny členy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800" dirty="0" smtClean="0"/>
              <a:t>Udává relativní podíl daného hráče na celkovém počtu vítězných pozic členů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Colemanův</a:t>
            </a:r>
            <a:r>
              <a:rPr lang="cs-CZ" dirty="0" smtClean="0"/>
              <a:t> index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23850" y="1600200"/>
            <a:ext cx="8569325" cy="463708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Měří hlasovací sílu aktéra zabránit přijetí rozhodnutí</a:t>
            </a:r>
          </a:p>
          <a:p>
            <a:pPr>
              <a:defRPr/>
            </a:pPr>
            <a:r>
              <a:rPr lang="cs-CZ" dirty="0" smtClean="0"/>
              <a:t>Opět vychází z počtu koalic, kdy by se většina ztratila odstoupením jednoho hráče</a:t>
            </a:r>
          </a:p>
          <a:p>
            <a:pPr>
              <a:defRPr/>
            </a:pPr>
            <a:r>
              <a:rPr lang="cs-CZ" dirty="0" smtClean="0"/>
              <a:t>Vztahuje jej k počtu minimálních vítězných koalic </a:t>
            </a:r>
          </a:p>
          <a:p>
            <a:pPr>
              <a:defRPr/>
            </a:pPr>
            <a:r>
              <a:rPr lang="cs-CZ" dirty="0" smtClean="0"/>
              <a:t>Síla 100% je pro hráče, který může zablokovat vytvoření jakékoli vítězné koalice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Teorie formování koalic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Předpovídání struktury koalic v parlamentu</a:t>
            </a:r>
          </a:p>
          <a:p>
            <a:pPr eaLnBrk="1" hangingPunct="1">
              <a:defRPr/>
            </a:pPr>
            <a:r>
              <a:rPr lang="cs-CZ" smtClean="0"/>
              <a:t>Vybírají podmnožinu ze všech dostupných koalic (těch je 2</a:t>
            </a:r>
            <a:r>
              <a:rPr lang="cs-CZ" baseline="30000" smtClean="0"/>
              <a:t>n</a:t>
            </a:r>
            <a:r>
              <a:rPr lang="cs-CZ" smtClean="0"/>
              <a:t>-1)</a:t>
            </a:r>
          </a:p>
          <a:p>
            <a:pPr eaLnBrk="1" hangingPunct="1">
              <a:defRPr/>
            </a:pPr>
            <a:r>
              <a:rPr lang="cs-CZ" smtClean="0"/>
              <a:t>Teorie</a:t>
            </a:r>
          </a:p>
          <a:p>
            <a:pPr lvl="1" eaLnBrk="1" hangingPunct="1">
              <a:defRPr/>
            </a:pPr>
            <a:r>
              <a:rPr lang="cs-CZ" smtClean="0"/>
              <a:t>Politické</a:t>
            </a:r>
          </a:p>
          <a:p>
            <a:pPr lvl="1" eaLnBrk="1" hangingPunct="1">
              <a:defRPr/>
            </a:pPr>
            <a:r>
              <a:rPr lang="cs-CZ" smtClean="0"/>
              <a:t>Nepolitické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Nepolitické teorie formování koalic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Hra s konstantním součtem (zero-sum game)</a:t>
            </a:r>
          </a:p>
          <a:p>
            <a:pPr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Minimální většinová</a:t>
            </a:r>
          </a:p>
          <a:p>
            <a:pPr eaLnBrk="1" hangingPunct="1">
              <a:defRPr/>
            </a:pPr>
            <a:r>
              <a:rPr lang="cs-CZ" smtClean="0"/>
              <a:t>Nejmenší většinová</a:t>
            </a:r>
          </a:p>
          <a:p>
            <a:pPr eaLnBrk="1" hangingPunct="1">
              <a:defRPr/>
            </a:pPr>
            <a:r>
              <a:rPr lang="cs-CZ" smtClean="0"/>
              <a:t>Koncepce vyjednávacího návrhu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Politické teorie formování koalic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Minimální souvislá koalice</a:t>
            </a:r>
          </a:p>
          <a:p>
            <a:pPr eaLnBrk="1" hangingPunct="1">
              <a:defRPr/>
            </a:pPr>
            <a:r>
              <a:rPr lang="cs-CZ" smtClean="0"/>
              <a:t>Uzavřená koalice s minimálním rozpětím</a:t>
            </a:r>
          </a:p>
          <a:p>
            <a:pPr eaLnBrk="1" hangingPunct="1">
              <a:defRPr/>
            </a:pPr>
            <a:r>
              <a:rPr lang="cs-CZ" smtClean="0"/>
              <a:t>Kontrola mediánového voliče</a:t>
            </a:r>
          </a:p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Použitá literatura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5157787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defRPr/>
            </a:pPr>
            <a:r>
              <a:rPr lang="cs-CZ" sz="2200" dirty="0" smtClean="0"/>
              <a:t>FIALA, P. </a:t>
            </a:r>
            <a:r>
              <a:rPr lang="cs-CZ" sz="2200" i="1" dirty="0" smtClean="0"/>
              <a:t>Skupinové rozhodování. </a:t>
            </a:r>
            <a:r>
              <a:rPr lang="cs-CZ" sz="2200" dirty="0" smtClean="0"/>
              <a:t>Praha : VŠE, 1997. 193 s. ISBN 80-7079-044-X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defRPr/>
            </a:pPr>
            <a:r>
              <a:rPr lang="cs-CZ" sz="2200" dirty="0" smtClean="0"/>
              <a:t>CULLIS, J., JONES, P. </a:t>
            </a:r>
            <a:r>
              <a:rPr lang="cs-CZ" sz="2200" i="1" dirty="0" smtClean="0"/>
              <a:t>Public finance </a:t>
            </a:r>
            <a:r>
              <a:rPr lang="cs-CZ" sz="2200" i="1" dirty="0" err="1" smtClean="0"/>
              <a:t>and</a:t>
            </a:r>
            <a:r>
              <a:rPr lang="cs-CZ" sz="2200" i="1" dirty="0" smtClean="0"/>
              <a:t> public </a:t>
            </a:r>
            <a:r>
              <a:rPr lang="cs-CZ" sz="2200" i="1" dirty="0" err="1" smtClean="0"/>
              <a:t>choice</a:t>
            </a:r>
            <a:r>
              <a:rPr lang="cs-CZ" sz="2200" i="1" dirty="0" smtClean="0"/>
              <a:t>. </a:t>
            </a:r>
            <a:r>
              <a:rPr lang="cs-CZ" sz="2200" dirty="0" smtClean="0"/>
              <a:t>2nd </a:t>
            </a:r>
            <a:r>
              <a:rPr lang="cs-CZ" sz="2200" dirty="0" err="1" smtClean="0"/>
              <a:t>ed</a:t>
            </a:r>
            <a:r>
              <a:rPr lang="cs-CZ" sz="2200" dirty="0" smtClean="0"/>
              <a:t>. Oxford : </a:t>
            </a:r>
            <a:r>
              <a:rPr lang="cs-CZ" sz="2200" dirty="0" err="1" smtClean="0"/>
              <a:t>Oxford</a:t>
            </a:r>
            <a:r>
              <a:rPr lang="cs-CZ" sz="2200" dirty="0" smtClean="0"/>
              <a:t> University </a:t>
            </a:r>
            <a:r>
              <a:rPr lang="cs-CZ" sz="2200" dirty="0" err="1" smtClean="0"/>
              <a:t>Press</a:t>
            </a:r>
            <a:r>
              <a:rPr lang="cs-CZ" sz="2200" dirty="0" smtClean="0"/>
              <a:t>, 1998. 422 s. ISBN 0198775792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defRPr/>
            </a:pPr>
            <a:r>
              <a:rPr lang="cs-CZ" sz="2200" dirty="0" smtClean="0"/>
              <a:t>BUCHANAN, J., TULLOCK, G. </a:t>
            </a:r>
            <a:r>
              <a:rPr lang="cs-CZ" sz="2200" i="1" dirty="0" err="1" smtClean="0"/>
              <a:t>Calculus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of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Consent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Logical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Foundations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Constitutional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Democracy</a:t>
            </a:r>
            <a:r>
              <a:rPr lang="cs-CZ" sz="2000" dirty="0" smtClean="0"/>
              <a:t>. University </a:t>
            </a:r>
            <a:r>
              <a:rPr lang="cs-CZ" sz="2000" dirty="0" err="1" smtClean="0"/>
              <a:t>of</a:t>
            </a:r>
            <a:r>
              <a:rPr lang="cs-CZ" sz="2000" dirty="0" smtClean="0"/>
              <a:t> Michigan </a:t>
            </a:r>
            <a:r>
              <a:rPr lang="cs-CZ" sz="2000" dirty="0" err="1" smtClean="0"/>
              <a:t>Press</a:t>
            </a:r>
            <a:r>
              <a:rPr lang="cs-CZ" sz="2000" dirty="0" smtClean="0"/>
              <a:t>, 1962.</a:t>
            </a:r>
            <a:endParaRPr lang="cs-CZ" sz="2200" dirty="0" smtClean="0"/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defRPr/>
            </a:pPr>
            <a:r>
              <a:rPr lang="cs-CZ" sz="2200" dirty="0" smtClean="0"/>
              <a:t>MUELLER, D. C. </a:t>
            </a:r>
            <a:r>
              <a:rPr lang="cs-CZ" sz="2200" i="1" dirty="0" smtClean="0"/>
              <a:t>Public </a:t>
            </a:r>
            <a:r>
              <a:rPr lang="cs-CZ" sz="2200" i="1" dirty="0" err="1" smtClean="0"/>
              <a:t>choice</a:t>
            </a:r>
            <a:r>
              <a:rPr lang="cs-CZ" sz="2200" i="1" dirty="0" smtClean="0"/>
              <a:t> III</a:t>
            </a:r>
            <a:r>
              <a:rPr lang="cs-CZ" sz="2200" dirty="0" smtClean="0"/>
              <a:t>. 1st </a:t>
            </a:r>
            <a:r>
              <a:rPr lang="cs-CZ" sz="2200" dirty="0" err="1" smtClean="0"/>
              <a:t>ed</a:t>
            </a:r>
            <a:r>
              <a:rPr lang="cs-CZ" sz="2200" dirty="0" smtClean="0"/>
              <a:t>. Cambridge : </a:t>
            </a:r>
            <a:r>
              <a:rPr lang="cs-CZ" sz="2200" dirty="0" err="1" smtClean="0"/>
              <a:t>Cambridge</a:t>
            </a:r>
            <a:r>
              <a:rPr lang="cs-CZ" sz="2200" dirty="0" smtClean="0"/>
              <a:t> University </a:t>
            </a:r>
            <a:r>
              <a:rPr lang="cs-CZ" sz="2200" dirty="0" err="1" smtClean="0"/>
              <a:t>Press</a:t>
            </a:r>
            <a:r>
              <a:rPr lang="cs-CZ" sz="2200" dirty="0" smtClean="0"/>
              <a:t>, 2003. 768 s. ISBN 0521894751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Doporučená literatura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cs-CZ" sz="2400" dirty="0" smtClean="0"/>
              <a:t>BINKOVÁ, D. Kdo skutečně rozhoduje v orgánech EU? (Diplomová práce). Brno: MU, 2008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cs-CZ" sz="2400" dirty="0" smtClean="0"/>
              <a:t>Loužek, M.: Indikátory hlasovací síly v Evropské unii: Politická ekonomie 52 (2004), č. 3, s. 291-312.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cs-CZ" sz="2400" dirty="0" smtClean="0"/>
              <a:t>LOUŽEK, M. Rozšiřování EU z pohledu teorie veřejné volby. Praha, Národohospodářský ústav Josefa Hlávky 2004.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Ostrogorského paradox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Volby, kde je více témat než polit. stran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Volič vybírá stranu, která má v programu co nejvíce preferovaných stanovisek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Může to vést k tomu, že při většinovém systému vítězí strana, která v žádném z bodů nemá většinovou podporu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435975" cy="3878264"/>
        </p:xfrm>
        <a:graphic>
          <a:graphicData uri="http://schemas.openxmlformats.org/drawingml/2006/table">
            <a:tbl>
              <a:tblPr/>
              <a:tblGrid>
                <a:gridCol w="1666875"/>
                <a:gridCol w="1584325"/>
                <a:gridCol w="1800225"/>
                <a:gridCol w="1871663"/>
                <a:gridCol w="1512887"/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hlas pro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 (40%)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 (30%)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 (20%)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 (10%)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Přímá demokracie</a:t>
            </a:r>
          </a:p>
          <a:p>
            <a:pPr lvl="1">
              <a:defRPr/>
            </a:pPr>
            <a:r>
              <a:rPr lang="cs-CZ" dirty="0" smtClean="0"/>
              <a:t>Realizují se všechny projekty</a:t>
            </a:r>
          </a:p>
          <a:p>
            <a:pPr lvl="1">
              <a:defRPr/>
            </a:pPr>
            <a:endParaRPr lang="cs-CZ" sz="1400" dirty="0" smtClean="0"/>
          </a:p>
          <a:p>
            <a:pPr>
              <a:defRPr/>
            </a:pPr>
            <a:r>
              <a:rPr lang="cs-CZ" dirty="0" smtClean="0"/>
              <a:t>Zastupitelská demokracie</a:t>
            </a:r>
          </a:p>
          <a:p>
            <a:pPr lvl="1">
              <a:defRPr/>
            </a:pPr>
            <a:r>
              <a:rPr lang="cs-CZ" dirty="0" smtClean="0"/>
              <a:t>Dvě politické strany L (staví vše) a R (nic)</a:t>
            </a:r>
          </a:p>
          <a:p>
            <a:pPr lvl="1">
              <a:defRPr/>
            </a:pPr>
            <a:r>
              <a:rPr lang="cs-CZ" dirty="0" smtClean="0"/>
              <a:t>Voliči volí stranu podle míry shody</a:t>
            </a:r>
          </a:p>
          <a:p>
            <a:pPr lvl="1">
              <a:defRPr/>
            </a:pPr>
            <a:r>
              <a:rPr lang="cs-CZ" dirty="0" smtClean="0"/>
              <a:t>Nerealizuje se žádný projekt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Nastávají dva případy:</a:t>
            </a:r>
          </a:p>
          <a:p>
            <a:pPr>
              <a:defRPr/>
            </a:pPr>
            <a:r>
              <a:rPr lang="cs-CZ" dirty="0" smtClean="0"/>
              <a:t>V reprezentativní demokracii se zamezí stavbě efektivních projektů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 přímé demokracii dochází k </a:t>
            </a:r>
            <a:r>
              <a:rPr lang="cs-CZ" smtClean="0"/>
              <a:t>plýtvání prostředků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„obchodování s hlasy“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Neformální trh </a:t>
            </a:r>
            <a:br>
              <a:rPr lang="cs-CZ" dirty="0" smtClean="0"/>
            </a:br>
            <a:r>
              <a:rPr lang="cs-CZ" i="1" dirty="0" smtClean="0"/>
              <a:t>„když podpoříš můj návrh, podpořím tvůj“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Je toto chování aktérů veřejné volby efektivní? Za jakých podmínek?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 (2)</a:t>
            </a:r>
          </a:p>
        </p:txBody>
      </p:sp>
      <p:graphicFrame>
        <p:nvGraphicFramePr>
          <p:cNvPr id="12340" name="Group 52"/>
          <p:cNvGraphicFramePr>
            <a:graphicFrameLocks noGrp="1"/>
          </p:cNvGraphicFramePr>
          <p:nvPr>
            <p:ph idx="1"/>
          </p:nvPr>
        </p:nvGraphicFramePr>
        <p:xfrm>
          <a:off x="323850" y="1978025"/>
          <a:ext cx="8362950" cy="4103688"/>
        </p:xfrm>
        <a:graphic>
          <a:graphicData uri="http://schemas.openxmlformats.org/drawingml/2006/table">
            <a:tbl>
              <a:tblPr/>
              <a:tblGrid>
                <a:gridCol w="1800225"/>
                <a:gridCol w="1422400"/>
                <a:gridCol w="1784350"/>
                <a:gridCol w="1855788"/>
                <a:gridCol w="1500187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Čistý přínos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Logrolling </a:t>
            </a:r>
            <a:r>
              <a:rPr lang="cs-CZ" smtClean="0"/>
              <a:t>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Možné koalice</a:t>
            </a:r>
          </a:p>
          <a:p>
            <a:pPr lvl="1" eaLnBrk="1" hangingPunct="1">
              <a:defRPr/>
            </a:pPr>
            <a:r>
              <a:rPr lang="cs-CZ" smtClean="0"/>
              <a:t>(A,B) 	(90, 80, -60) 	stadion+obchvat</a:t>
            </a:r>
          </a:p>
          <a:p>
            <a:pPr lvl="1" eaLnBrk="1" hangingPunct="1">
              <a:defRPr/>
            </a:pPr>
            <a:r>
              <a:rPr lang="cs-CZ" smtClean="0"/>
              <a:t>(A,C)	(80, -50, 70) 	stadion+muzeum</a:t>
            </a:r>
          </a:p>
          <a:p>
            <a:pPr lvl="1" eaLnBrk="1" hangingPunct="1">
              <a:defRPr/>
            </a:pPr>
            <a:r>
              <a:rPr lang="cs-CZ" smtClean="0"/>
              <a:t>(B,C)	(-50, 70, 70) 	obchvat+muzeum</a:t>
            </a:r>
          </a:p>
          <a:p>
            <a:pPr lvl="1"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A preferuje koalici s B</a:t>
            </a:r>
          </a:p>
          <a:p>
            <a:pPr eaLnBrk="1" hangingPunct="1">
              <a:defRPr/>
            </a:pPr>
            <a:r>
              <a:rPr lang="cs-CZ" smtClean="0"/>
              <a:t>B preferuje koalici s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521</TotalTime>
  <Words>871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Štěrbina</vt:lpstr>
      <vt:lpstr>Rovnice</vt:lpstr>
      <vt:lpstr>Veřejná volba v zastupitelské demokracii</vt:lpstr>
      <vt:lpstr>Veřejná volba v zastupitelské demokracii</vt:lpstr>
      <vt:lpstr>Ostrogorského paradox</vt:lpstr>
      <vt:lpstr>Ostrogorského paradox</vt:lpstr>
      <vt:lpstr>Ostrogorského paradox (2)</vt:lpstr>
      <vt:lpstr>Ostrogorského paradox (3)</vt:lpstr>
      <vt:lpstr>Logrolling</vt:lpstr>
      <vt:lpstr>Logrolling (2)</vt:lpstr>
      <vt:lpstr>Logrolling (3)</vt:lpstr>
      <vt:lpstr>Logrolling (4)</vt:lpstr>
      <vt:lpstr>Logrolling (5)</vt:lpstr>
      <vt:lpstr>Měření síly koalic (Voting power)</vt:lpstr>
      <vt:lpstr>Indexy volební síly – volební hry</vt:lpstr>
      <vt:lpstr>Indexy volební síly</vt:lpstr>
      <vt:lpstr>Indexy volební síly</vt:lpstr>
      <vt:lpstr>Jednoduchá relativní síla Ri</vt:lpstr>
      <vt:lpstr>Shapley-Shubikův index</vt:lpstr>
      <vt:lpstr>Shapley-Shubikův index (2)</vt:lpstr>
      <vt:lpstr>Shapley-Shubikův index (3)</vt:lpstr>
      <vt:lpstr>Banzhafův index</vt:lpstr>
      <vt:lpstr>Banzhafův index (2)</vt:lpstr>
      <vt:lpstr>Colemanův index</vt:lpstr>
      <vt:lpstr>Teorie formování koalic</vt:lpstr>
      <vt:lpstr>Nepolitické teorie formování koalic</vt:lpstr>
      <vt:lpstr>Politické teorie formování koalic</vt:lpstr>
      <vt:lpstr>Použitá literatura</vt:lpstr>
      <vt:lpstr>Doporučená literatura</vt:lpstr>
    </vt:vector>
  </TitlesOfParts>
  <Company>Masarykova Univerzita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Ivan Malý</cp:lastModifiedBy>
  <cp:revision>46</cp:revision>
  <dcterms:created xsi:type="dcterms:W3CDTF">2007-11-01T12:32:07Z</dcterms:created>
  <dcterms:modified xsi:type="dcterms:W3CDTF">2012-01-16T23:44:30Z</dcterms:modified>
</cp:coreProperties>
</file>